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5"/>
  </p:notesMasterIdLst>
  <p:sldIdLst>
    <p:sldId id="256" r:id="rId2"/>
    <p:sldId id="257" r:id="rId3"/>
    <p:sldId id="258" r:id="rId4"/>
    <p:sldId id="261" r:id="rId5"/>
    <p:sldId id="262" r:id="rId6"/>
    <p:sldId id="263"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91" r:id="rId31"/>
    <p:sldId id="293" r:id="rId32"/>
    <p:sldId id="295" r:id="rId33"/>
    <p:sldId id="296" r:id="rId34"/>
    <p:sldId id="297" r:id="rId35"/>
    <p:sldId id="298" r:id="rId36"/>
    <p:sldId id="299" r:id="rId37"/>
    <p:sldId id="300" r:id="rId38"/>
    <p:sldId id="302" r:id="rId39"/>
    <p:sldId id="303" r:id="rId40"/>
    <p:sldId id="305" r:id="rId41"/>
    <p:sldId id="306" r:id="rId42"/>
    <p:sldId id="307" r:id="rId43"/>
    <p:sldId id="308" r:id="rId44"/>
    <p:sldId id="315" r:id="rId45"/>
    <p:sldId id="310" r:id="rId46"/>
    <p:sldId id="309" r:id="rId47"/>
    <p:sldId id="314" r:id="rId48"/>
    <p:sldId id="311" r:id="rId49"/>
    <p:sldId id="312" r:id="rId50"/>
    <p:sldId id="394" r:id="rId51"/>
    <p:sldId id="395" r:id="rId52"/>
    <p:sldId id="396" r:id="rId53"/>
    <p:sldId id="397" r:id="rId54"/>
    <p:sldId id="398" r:id="rId55"/>
    <p:sldId id="399" r:id="rId56"/>
    <p:sldId id="400" r:id="rId57"/>
    <p:sldId id="401" r:id="rId58"/>
    <p:sldId id="402" r:id="rId59"/>
    <p:sldId id="403" r:id="rId60"/>
    <p:sldId id="404" r:id="rId61"/>
    <p:sldId id="362" r:id="rId62"/>
    <p:sldId id="317" r:id="rId63"/>
    <p:sldId id="318" r:id="rId64"/>
    <p:sldId id="319" r:id="rId65"/>
    <p:sldId id="320" r:id="rId66"/>
    <p:sldId id="406"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55" r:id="rId82"/>
    <p:sldId id="369" r:id="rId83"/>
    <p:sldId id="370" r:id="rId84"/>
    <p:sldId id="371" r:id="rId85"/>
    <p:sldId id="372" r:id="rId86"/>
    <p:sldId id="408" r:id="rId87"/>
    <p:sldId id="373" r:id="rId88"/>
    <p:sldId id="374" r:id="rId89"/>
    <p:sldId id="375" r:id="rId90"/>
    <p:sldId id="376" r:id="rId91"/>
    <p:sldId id="378" r:id="rId92"/>
    <p:sldId id="379" r:id="rId93"/>
    <p:sldId id="380" r:id="rId94"/>
    <p:sldId id="381" r:id="rId95"/>
    <p:sldId id="382" r:id="rId96"/>
    <p:sldId id="385" r:id="rId97"/>
    <p:sldId id="386" r:id="rId98"/>
    <p:sldId id="387" r:id="rId99"/>
    <p:sldId id="392" r:id="rId100"/>
    <p:sldId id="391" r:id="rId101"/>
    <p:sldId id="388" r:id="rId102"/>
    <p:sldId id="389" r:id="rId103"/>
    <p:sldId id="390" r:id="rId10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03" autoAdjust="0"/>
    <p:restoredTop sz="94660"/>
  </p:normalViewPr>
  <p:slideViewPr>
    <p:cSldViewPr snapToObjects="1">
      <p:cViewPr varScale="1">
        <p:scale>
          <a:sx n="68" d="100"/>
          <a:sy n="68" d="100"/>
        </p:scale>
        <p:origin x="-1428"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viewProps" Target="view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CE4FE5-9C31-470E-BA5B-43ECCE0D6710}" type="datetimeFigureOut">
              <a:rPr lang="en-US" smtClean="0"/>
              <a:pPr/>
              <a:t>7/3/2019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E19975-13B8-43F7-9670-8C0D47B99CD8}" type="slidenum">
              <a:rPr lang="en-US" smtClean="0"/>
              <a:pPr/>
              <a:t>‹#›</a:t>
            </a:fld>
            <a:endParaRPr lang="en-US"/>
          </a:p>
        </p:txBody>
      </p:sp>
    </p:spTree>
    <p:extLst>
      <p:ext uri="{BB962C8B-B14F-4D97-AF65-F5344CB8AC3E}">
        <p14:creationId xmlns:p14="http://schemas.microsoft.com/office/powerpoint/2010/main" xmlns="" val="457057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arrhythmia /</a:t>
            </a:r>
            <a:r>
              <a:rPr lang="en-US" sz="1200" b="1" kern="1200" dirty="0" err="1" smtClean="0">
                <a:solidFill>
                  <a:schemeClr val="tx1"/>
                </a:solidFill>
                <a:effectLst/>
                <a:latin typeface="+mn-lt"/>
                <a:ea typeface="+mn-ea"/>
                <a:cs typeface="+mn-cs"/>
              </a:rPr>
              <a:t>ə′rɪmɪə</a:t>
            </a:r>
            <a:r>
              <a:rPr lang="en-US" sz="1200" b="1" kern="1200" dirty="0" smtClean="0">
                <a:solidFill>
                  <a:schemeClr val="tx1"/>
                </a:solidFill>
                <a:effectLst/>
                <a:latin typeface="+mn-lt"/>
                <a:ea typeface="+mn-ea"/>
                <a:cs typeface="+mn-cs"/>
              </a:rPr>
              <a:t>/ (also </a:t>
            </a:r>
            <a:r>
              <a:rPr lang="en-US" sz="1200" b="1" kern="1200" dirty="0" err="1" smtClean="0">
                <a:solidFill>
                  <a:schemeClr val="tx1"/>
                </a:solidFill>
                <a:effectLst/>
                <a:latin typeface="+mn-lt"/>
                <a:ea typeface="+mn-ea"/>
                <a:cs typeface="+mn-cs"/>
              </a:rPr>
              <a:t>arhythmia</a:t>
            </a:r>
            <a:r>
              <a:rPr lang="en-US" sz="1200" b="1" kern="1200" dirty="0" smtClean="0">
                <a:solidFill>
                  <a:schemeClr val="tx1"/>
                </a:solidFill>
                <a:effectLst/>
                <a:latin typeface="+mn-lt"/>
                <a:ea typeface="+mn-ea"/>
                <a:cs typeface="+mn-cs"/>
              </a:rPr>
              <a:t>) • </a:t>
            </a:r>
            <a:r>
              <a:rPr lang="en-US" sz="1200" b="1" i="1" kern="1200" dirty="0" smtClean="0">
                <a:solidFill>
                  <a:schemeClr val="tx1"/>
                </a:solidFill>
                <a:effectLst/>
                <a:latin typeface="+mn-lt"/>
                <a:ea typeface="+mn-ea"/>
                <a:cs typeface="+mn-cs"/>
              </a:rPr>
              <a:t>n.</a:t>
            </a:r>
            <a:r>
              <a:rPr lang="en-US" sz="1200" b="1" kern="1200" dirty="0" smtClean="0">
                <a:solidFill>
                  <a:schemeClr val="tx1"/>
                </a:solidFill>
                <a:effectLst/>
                <a:latin typeface="+mn-lt"/>
                <a:ea typeface="+mn-ea"/>
                <a:cs typeface="+mn-cs"/>
              </a:rPr>
              <a:t> </a:t>
            </a:r>
            <a:r>
              <a:rPr lang="en-US" sz="1200" b="1" i="1" kern="1200" dirty="0" smtClean="0">
                <a:solidFill>
                  <a:schemeClr val="tx1"/>
                </a:solidFill>
                <a:effectLst/>
                <a:latin typeface="+mn-lt"/>
                <a:ea typeface="+mn-ea"/>
                <a:cs typeface="+mn-cs"/>
              </a:rPr>
              <a:t>Medicine</a:t>
            </a:r>
            <a:r>
              <a:rPr lang="en-US" sz="1200" b="1" kern="1200" dirty="0" smtClean="0">
                <a:solidFill>
                  <a:schemeClr val="tx1"/>
                </a:solidFill>
                <a:effectLst/>
                <a:latin typeface="+mn-lt"/>
                <a:ea typeface="+mn-ea"/>
                <a:cs typeface="+mn-cs"/>
              </a:rPr>
              <a:t> a condition in which the heart beats with an irregular or abnormal rhythm. - ORIGIN C19: from </a:t>
            </a:r>
            <a:r>
              <a:rPr lang="en-US" sz="1200" b="1" kern="1200" dirty="0" err="1" smtClean="0">
                <a:solidFill>
                  <a:schemeClr val="tx1"/>
                </a:solidFill>
                <a:effectLst/>
                <a:latin typeface="+mn-lt"/>
                <a:ea typeface="+mn-ea"/>
                <a:cs typeface="+mn-cs"/>
              </a:rPr>
              <a:t>Gk</a:t>
            </a:r>
            <a:r>
              <a:rPr lang="en-US" sz="1200" b="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arruthmia</a:t>
            </a:r>
            <a:r>
              <a:rPr lang="en-US" sz="1200" b="1" kern="1200" dirty="0" smtClean="0">
                <a:solidFill>
                  <a:schemeClr val="tx1"/>
                </a:solidFill>
                <a:effectLst/>
                <a:latin typeface="+mn-lt"/>
                <a:ea typeface="+mn-ea"/>
                <a:cs typeface="+mn-cs"/>
              </a:rPr>
              <a:t> ‘lack of rhythm’, from </a:t>
            </a:r>
            <a:r>
              <a:rPr lang="en-US" sz="1200" b="1" i="1" kern="1200" dirty="0" smtClean="0">
                <a:solidFill>
                  <a:schemeClr val="tx1"/>
                </a:solidFill>
                <a:effectLst/>
                <a:latin typeface="+mn-lt"/>
                <a:ea typeface="+mn-ea"/>
                <a:cs typeface="+mn-cs"/>
              </a:rPr>
              <a:t>a-</a:t>
            </a:r>
            <a:r>
              <a:rPr lang="en-US" sz="1200" b="1" kern="1200" dirty="0" smtClean="0">
                <a:solidFill>
                  <a:schemeClr val="tx1"/>
                </a:solidFill>
                <a:effectLst/>
                <a:latin typeface="+mn-lt"/>
                <a:ea typeface="+mn-ea"/>
                <a:cs typeface="+mn-cs"/>
              </a:rPr>
              <a:t> ‘without’ + </a:t>
            </a:r>
            <a:r>
              <a:rPr lang="en-US" sz="1200" b="1" i="1" kern="1200" dirty="0" err="1" smtClean="0">
                <a:solidFill>
                  <a:schemeClr val="tx1"/>
                </a:solidFill>
                <a:effectLst/>
                <a:latin typeface="+mn-lt"/>
                <a:ea typeface="+mn-ea"/>
                <a:cs typeface="+mn-cs"/>
              </a:rPr>
              <a:t>rhuthmos</a:t>
            </a:r>
            <a:r>
              <a:rPr lang="en-US" sz="1200" b="1" kern="1200" dirty="0" smtClean="0">
                <a:solidFill>
                  <a:schemeClr val="tx1"/>
                </a:solidFill>
                <a:effectLst/>
                <a:latin typeface="+mn-lt"/>
                <a:ea typeface="+mn-ea"/>
                <a:cs typeface="+mn-cs"/>
              </a:rPr>
              <a:t> (see rhythm).</a:t>
            </a:r>
          </a:p>
          <a:p>
            <a:endParaRPr lang="en-US" dirty="0"/>
          </a:p>
        </p:txBody>
      </p:sp>
      <p:sp>
        <p:nvSpPr>
          <p:cNvPr id="4" name="Slide Number Placeholder 3"/>
          <p:cNvSpPr>
            <a:spLocks noGrp="1"/>
          </p:cNvSpPr>
          <p:nvPr>
            <p:ph type="sldNum" sz="quarter" idx="10"/>
          </p:nvPr>
        </p:nvSpPr>
        <p:spPr/>
        <p:txBody>
          <a:bodyPr/>
          <a:lstStyle/>
          <a:p>
            <a:fld id="{0BE19975-13B8-43F7-9670-8C0D47B99CD8}" type="slidenum">
              <a:rPr lang="en-US" smtClean="0"/>
              <a:pPr/>
              <a:t>58</a:t>
            </a:fld>
            <a:endParaRPr lang="en-US"/>
          </a:p>
        </p:txBody>
      </p:sp>
    </p:spTree>
    <p:extLst>
      <p:ext uri="{BB962C8B-B14F-4D97-AF65-F5344CB8AC3E}">
        <p14:creationId xmlns:p14="http://schemas.microsoft.com/office/powerpoint/2010/main" xmlns="" val="1792091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F3D198-953A-42DF-ABC2-059BCCDC436F}"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2932000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3D198-953A-42DF-ABC2-059BCCDC436F}"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1998365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3D198-953A-42DF-ABC2-059BCCDC436F}"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1844166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3D198-953A-42DF-ABC2-059BCCDC436F}"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2819032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F3D198-953A-42DF-ABC2-059BCCDC436F}"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4154820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F3D198-953A-42DF-ABC2-059BCCDC436F}"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187244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F3D198-953A-42DF-ABC2-059BCCDC436F}" type="datetimeFigureOut">
              <a:rPr lang="en-US" smtClean="0"/>
              <a:pPr/>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4117552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F3D198-953A-42DF-ABC2-059BCCDC436F}" type="datetimeFigureOut">
              <a:rPr lang="en-US" smtClean="0"/>
              <a:pPr/>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3645323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F3D198-953A-42DF-ABC2-059BCCDC436F}" type="datetimeFigureOut">
              <a:rPr lang="en-US" smtClean="0"/>
              <a:pPr/>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794683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F3D198-953A-42DF-ABC2-059BCCDC436F}"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4084700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F3D198-953A-42DF-ABC2-059BCCDC436F}"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977322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F3D198-953A-42DF-ABC2-059BCCDC436F}" type="datetimeFigureOut">
              <a:rPr lang="en-US" smtClean="0"/>
              <a:pPr/>
              <a:t>7/3/2019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959974-D44B-410C-95B3-749F8C45163A}" type="slidenum">
              <a:rPr lang="en-US" smtClean="0"/>
              <a:pPr/>
              <a:t>‹#›</a:t>
            </a:fld>
            <a:endParaRPr lang="en-US"/>
          </a:p>
        </p:txBody>
      </p:sp>
    </p:spTree>
    <p:extLst>
      <p:ext uri="{BB962C8B-B14F-4D97-AF65-F5344CB8AC3E}">
        <p14:creationId xmlns:p14="http://schemas.microsoft.com/office/powerpoint/2010/main" xmlns="" val="1607800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52400"/>
            <a:ext cx="9144000" cy="762000"/>
          </a:xfrm>
        </p:spPr>
        <p:txBody>
          <a:bodyPr>
            <a:noAutofit/>
          </a:bodyPr>
          <a:lstStyle/>
          <a:p>
            <a:pPr algn="l"/>
            <a:r>
              <a:rPr lang="en-US" sz="3200" b="1" i="0" u="none" strike="noStrike" baseline="0" dirty="0" smtClean="0">
                <a:latin typeface="Times New Roman" panose="02020603050405020304" pitchFamily="18" charset="0"/>
                <a:cs typeface="Times New Roman" panose="02020603050405020304" pitchFamily="18" charset="0"/>
              </a:rPr>
              <a:t>        Variable Number Tandem Repeat Profiling</a:t>
            </a:r>
            <a:endParaRPr lang="en-US" sz="3200"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381000" y="914400"/>
            <a:ext cx="8458200" cy="5334000"/>
          </a:xfrm>
        </p:spPr>
        <p:txBody>
          <a:bodyPr>
            <a:noAutofit/>
          </a:bodyPr>
          <a:lstStyle/>
          <a:p>
            <a:pPr marL="274320" lvl="0" indent="-274320">
              <a:spcBef>
                <a:spcPts val="0"/>
              </a:spcBef>
              <a:spcAft>
                <a:spcPts val="3000"/>
              </a:spcAft>
              <a:buFont typeface="Wingdings"/>
              <a:buChar char=""/>
            </a:pPr>
            <a:r>
              <a:rPr lang="en-US" sz="2400" b="1" dirty="0" smtClean="0">
                <a:latin typeface="Times New Roman" panose="02020603050405020304" pitchFamily="18" charset="0"/>
                <a:ea typeface="MinionPro-Regular"/>
                <a:cs typeface="Times New Roman" panose="02020603050405020304" pitchFamily="18" charset="0"/>
              </a:rPr>
              <a:t>Variable </a:t>
            </a:r>
            <a:r>
              <a:rPr lang="en-US" sz="2400" b="1" dirty="0">
                <a:latin typeface="Times New Roman" panose="02020603050405020304" pitchFamily="18" charset="0"/>
                <a:ea typeface="MinionPro-Regular"/>
                <a:cs typeface="Times New Roman" panose="02020603050405020304" pitchFamily="18" charset="0"/>
              </a:rPr>
              <a:t>number tandem repeats</a:t>
            </a:r>
            <a:r>
              <a:rPr lang="en-US" sz="2400" dirty="0">
                <a:latin typeface="Times New Roman" panose="02020603050405020304" pitchFamily="18" charset="0"/>
                <a:ea typeface="MinionPro-Regular"/>
                <a:cs typeface="Times New Roman" panose="02020603050405020304" pitchFamily="18" charset="0"/>
              </a:rPr>
              <a:t> also called </a:t>
            </a:r>
            <a:r>
              <a:rPr lang="en-US" sz="2400" dirty="0" smtClean="0">
                <a:latin typeface="Times New Roman" panose="02020603050405020304" pitchFamily="18" charset="0"/>
                <a:ea typeface="MinionPro-Regular"/>
                <a:cs typeface="Times New Roman" panose="02020603050405020304" pitchFamily="18" charset="0"/>
              </a:rPr>
              <a:t>minisatellites</a:t>
            </a:r>
            <a:r>
              <a:rPr lang="en-US" sz="2400" dirty="0">
                <a:latin typeface="Times New Roman" panose="02020603050405020304" pitchFamily="18" charset="0"/>
                <a:ea typeface="MinionPro-Regular"/>
                <a:cs typeface="Times New Roman" panose="02020603050405020304" pitchFamily="18" charset="0"/>
              </a:rPr>
              <a:t> were first </a:t>
            </a:r>
            <a:r>
              <a:rPr lang="en-US" sz="2400" dirty="0" smtClean="0">
                <a:latin typeface="Times New Roman" panose="02020603050405020304" pitchFamily="18" charset="0"/>
                <a:ea typeface="MinionPro-Regular"/>
                <a:cs typeface="Times New Roman" panose="02020603050405020304" pitchFamily="18" charset="0"/>
              </a:rPr>
              <a:t>identified </a:t>
            </a:r>
            <a:r>
              <a:rPr lang="en-US" sz="2400" dirty="0">
                <a:latin typeface="Times New Roman" panose="02020603050405020304" pitchFamily="18" charset="0"/>
                <a:ea typeface="MinionPro-Regular"/>
                <a:cs typeface="Times New Roman" panose="02020603050405020304" pitchFamily="18" charset="0"/>
              </a:rPr>
              <a:t>as a class of tandem repeats in the 1980s</a:t>
            </a:r>
            <a:r>
              <a:rPr lang="en-US" sz="2400" dirty="0" smtClean="0">
                <a:latin typeface="Times New Roman" panose="02020603050405020304" pitchFamily="18" charset="0"/>
                <a:ea typeface="MinionPro-Regular"/>
                <a:cs typeface="Times New Roman" panose="02020603050405020304" pitchFamily="18" charset="0"/>
              </a:rPr>
              <a:t>.  </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30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The repeat unit length can range from six to hundreds of base pairs (bp). </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30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The numbers of tandem repeat units in some VNTR loci are highly variable, leading to variable lengths of DNA fragments.</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30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A genotype is defined by a particular number of tandem repeat units at a given locus.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626134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639762"/>
          </a:xfrm>
        </p:spPr>
        <p:txBody>
          <a:bodyPr>
            <a:noAutofit/>
          </a:bodyPr>
          <a:lstStyle/>
          <a:p>
            <a:pPr marL="457200" indent="-457200" algn="l">
              <a:buFont typeface="Wingdings" panose="05000000000000000000" pitchFamily="2" charset="2"/>
              <a:buChar char="q"/>
            </a:pPr>
            <a:r>
              <a:rPr lang="en-US" sz="3200" b="1" dirty="0">
                <a:latin typeface="Times New Roman" panose="02020603050405020304" pitchFamily="18" charset="0"/>
                <a:cs typeface="Times New Roman" panose="02020603050405020304" pitchFamily="18" charset="0"/>
              </a:rPr>
              <a:t>Electrophoresis and Blotting Artifacts</a:t>
            </a:r>
          </a:p>
        </p:txBody>
      </p:sp>
      <p:sp>
        <p:nvSpPr>
          <p:cNvPr id="3" name="Content Placeholder 2"/>
          <p:cNvSpPr>
            <a:spLocks noGrp="1"/>
          </p:cNvSpPr>
          <p:nvPr>
            <p:ph idx="1"/>
          </p:nvPr>
        </p:nvSpPr>
        <p:spPr>
          <a:xfrm>
            <a:off x="457200" y="914400"/>
            <a:ext cx="8382000" cy="5486400"/>
          </a:xfrm>
        </p:spPr>
        <p:txBody>
          <a:bodyPr>
            <a:normAutofit/>
          </a:bodyPr>
          <a:lstStyle/>
          <a:p>
            <a:pPr>
              <a:spcBef>
                <a:spcPts val="0"/>
              </a:spcBef>
              <a:spcAft>
                <a:spcPts val="1200"/>
              </a:spcAft>
              <a:buFont typeface="Wingdings" panose="05000000000000000000" pitchFamily="2" charset="2"/>
              <a:buChar char="Ø"/>
            </a:pPr>
            <a:r>
              <a:rPr lang="en-US" sz="2800" b="1" dirty="0" smtClean="0">
                <a:latin typeface="Times New Roman" panose="02020603050405020304" pitchFamily="18" charset="0"/>
                <a:cs typeface="Times New Roman" panose="02020603050405020304" pitchFamily="18" charset="0"/>
              </a:rPr>
              <a:t>Bands running off bottom of gel </a:t>
            </a:r>
          </a:p>
          <a:p>
            <a:pPr marL="274320" indent="-274320">
              <a:spcBef>
                <a:spcPts val="0"/>
              </a:spcBef>
              <a:spcAft>
                <a:spcPts val="24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commonly used </a:t>
            </a:r>
            <a:r>
              <a:rPr lang="en-US" sz="2400" dirty="0" smtClean="0">
                <a:latin typeface="Times New Roman" panose="02020603050405020304" pitchFamily="18" charset="0"/>
                <a:cs typeface="Times New Roman" panose="02020603050405020304" pitchFamily="18" charset="0"/>
              </a:rPr>
              <a:t>VNTR loci </a:t>
            </a:r>
            <a:r>
              <a:rPr lang="en-US" sz="2400" dirty="0">
                <a:latin typeface="Times New Roman" panose="02020603050405020304" pitchFamily="18" charset="0"/>
                <a:cs typeface="Times New Roman" panose="02020603050405020304" pitchFamily="18" charset="0"/>
              </a:rPr>
              <a:t>generate bands from hundreds of bp to 20 kb in length.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small </a:t>
            </a:r>
            <a:r>
              <a:rPr lang="en-US" sz="2400" dirty="0" smtClean="0">
                <a:latin typeface="Times New Roman" panose="02020603050405020304" pitchFamily="18" charset="0"/>
                <a:cs typeface="Times New Roman" panose="02020603050405020304" pitchFamily="18" charset="0"/>
              </a:rPr>
              <a:t>sized bands </a:t>
            </a:r>
            <a:r>
              <a:rPr lang="en-US" sz="2400" dirty="0">
                <a:latin typeface="Times New Roman" panose="02020603050405020304" pitchFamily="18" charset="0"/>
                <a:cs typeface="Times New Roman" panose="02020603050405020304" pitchFamily="18" charset="0"/>
              </a:rPr>
              <a:t>have higher electrophoretic mobility and may run off the front edge </a:t>
            </a:r>
            <a:r>
              <a:rPr lang="en-US" sz="2400" dirty="0" smtClean="0">
                <a:latin typeface="Times New Roman" panose="02020603050405020304" pitchFamily="18" charset="0"/>
                <a:cs typeface="Times New Roman" panose="02020603050405020304" pitchFamily="18" charset="0"/>
              </a:rPr>
              <a:t>of a </a:t>
            </a:r>
            <a:r>
              <a:rPr lang="en-US" sz="2400" dirty="0">
                <a:latin typeface="Times New Roman" panose="02020603050405020304" pitchFamily="18" charset="0"/>
                <a:cs typeface="Times New Roman" panose="02020603050405020304" pitchFamily="18" charset="0"/>
              </a:rPr>
              <a:t>gel during electrophoresis and fail to be detected.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phenomenon </a:t>
            </a:r>
            <a:r>
              <a:rPr lang="en-US" sz="2400" dirty="0" smtClean="0">
                <a:latin typeface="Times New Roman" panose="02020603050405020304" pitchFamily="18" charset="0"/>
                <a:cs typeface="Times New Roman" panose="02020603050405020304" pitchFamily="18" charset="0"/>
              </a:rPr>
              <a:t>may also </a:t>
            </a:r>
            <a:r>
              <a:rPr lang="en-US" sz="2400" dirty="0">
                <a:latin typeface="Times New Roman" panose="02020603050405020304" pitchFamily="18" charset="0"/>
                <a:cs typeface="Times New Roman" panose="02020603050405020304" pitchFamily="18" charset="0"/>
              </a:rPr>
              <a:t>lead to a false </a:t>
            </a:r>
            <a:r>
              <a:rPr lang="en-US" sz="2400" dirty="0" smtClean="0">
                <a:latin typeface="Times New Roman" panose="02020603050405020304" pitchFamily="18" charset="0"/>
                <a:cs typeface="Times New Roman" panose="02020603050405020304" pitchFamily="18" charset="0"/>
              </a:rPr>
              <a:t>interpretation.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67740117"/>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487362"/>
          </a:xfrm>
        </p:spPr>
        <p:txBody>
          <a:bodyPr>
            <a:noAutofit/>
          </a:bodyPr>
          <a:lstStyle/>
          <a:p>
            <a:pPr algn="l"/>
            <a:r>
              <a:rPr lang="en-US" sz="3200" b="1" dirty="0">
                <a:latin typeface="Times New Roman" panose="02020603050405020304" pitchFamily="18" charset="0"/>
                <a:cs typeface="Times New Roman" panose="02020603050405020304" pitchFamily="18" charset="0"/>
              </a:rPr>
              <a:t>Electrophoresis and Sequence </a:t>
            </a:r>
            <a:r>
              <a:rPr lang="en-US" sz="3200" b="1" dirty="0" smtClean="0">
                <a:latin typeface="Times New Roman" panose="02020603050405020304" pitchFamily="18" charset="0"/>
                <a:cs typeface="Times New Roman" panose="02020603050405020304" pitchFamily="18" charset="0"/>
              </a:rPr>
              <a:t>Analysis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9144000" cy="5211763"/>
          </a:xfrm>
        </p:spPr>
        <p:txBody>
          <a:bodyPr>
            <a:norm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cycle sequencing products can be separated using electrophoresis in </a:t>
            </a:r>
            <a:r>
              <a:rPr lang="en-US" sz="2400" dirty="0" smtClean="0">
                <a:latin typeface="Times New Roman" panose="02020603050405020304" pitchFamily="18" charset="0"/>
                <a:cs typeface="Times New Roman" panose="02020603050405020304" pitchFamily="18" charset="0"/>
              </a:rPr>
              <a:t>a 4</a:t>
            </a:r>
            <a:r>
              <a:rPr lang="en-US" sz="2400" dirty="0">
                <a:latin typeface="Times New Roman" panose="02020603050405020304" pitchFamily="18" charset="0"/>
                <a:cs typeface="Times New Roman" panose="02020603050405020304" pitchFamily="18" charset="0"/>
              </a:rPr>
              <a:t>% polyacrylamide denatured gel or a POP-6 polymer (Applied Biosystems</a:t>
            </a:r>
            <a:r>
              <a:rPr lang="en-US" sz="2400" dirty="0" smtClean="0">
                <a:latin typeface="Times New Roman" panose="02020603050405020304" pitchFamily="18" charset="0"/>
                <a:cs typeface="Times New Roman" panose="02020603050405020304" pitchFamily="18" charset="0"/>
              </a:rPr>
              <a:t>) as </a:t>
            </a:r>
            <a:r>
              <a:rPr lang="en-US" sz="2400" dirty="0">
                <a:latin typeface="Times New Roman" panose="02020603050405020304" pitchFamily="18" charset="0"/>
                <a:cs typeface="Times New Roman" panose="02020603050405020304" pitchFamily="18" charset="0"/>
              </a:rPr>
              <a:t>the matrix for capillary </a:t>
            </a:r>
            <a:r>
              <a:rPr lang="en-US" sz="2400" dirty="0" smtClean="0">
                <a:latin typeface="Times New Roman" panose="02020603050405020304" pitchFamily="18" charset="0"/>
                <a:cs typeface="Times New Roman" panose="02020603050405020304" pitchFamily="18" charset="0"/>
              </a:rPr>
              <a:t>electrophoresis. </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Following data collection</a:t>
            </a:r>
            <a:r>
              <a:rPr lang="en-US" sz="2400" dirty="0">
                <a:latin typeface="Times New Roman" panose="02020603050405020304" pitchFamily="18" charset="0"/>
                <a:cs typeface="Times New Roman" panose="02020603050405020304" pitchFamily="18" charset="0"/>
              </a:rPr>
              <a:t>, sequence data analysis can be performed with the Sequencher</a:t>
            </a:r>
            <a:r>
              <a:rPr lang="en-US" sz="2400" dirty="0" smtClean="0">
                <a:latin typeface="Times New Roman" panose="02020603050405020304" pitchFamily="18" charset="0"/>
                <a:cs typeface="Times New Roman" panose="02020603050405020304" pitchFamily="18" charset="0"/>
              </a:rPr>
              <a:t>™</a:t>
            </a:r>
            <a:r>
              <a:rPr lang="it-IT" sz="2400" dirty="0">
                <a:latin typeface="Times New Roman" panose="02020603050405020304" pitchFamily="18" charset="0"/>
                <a:cs typeface="Times New Roman" panose="02020603050405020304" pitchFamily="18" charset="0"/>
              </a:rPr>
              <a:t>software (Gene Codes Corporation, Ann Arbor, MI, USA</a:t>
            </a:r>
            <a:r>
              <a:rPr lang="it-IT"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16633386"/>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pPr algn="l"/>
            <a:r>
              <a:rPr lang="en-US" sz="3200" b="1" dirty="0" smtClean="0">
                <a:latin typeface="Times New Roman" panose="02020603050405020304" pitchFamily="18" charset="0"/>
                <a:cs typeface="Times New Roman" panose="02020603050405020304" pitchFamily="18" charset="0"/>
              </a:rPr>
              <a:t>Interpretation </a:t>
            </a:r>
            <a:r>
              <a:rPr lang="en-US" sz="3200" b="1" dirty="0">
                <a:latin typeface="Times New Roman" panose="02020603050405020304" pitchFamily="18" charset="0"/>
                <a:cs typeface="Times New Roman" panose="02020603050405020304" pitchFamily="18" charset="0"/>
              </a:rPr>
              <a:t>of mtDNA Profiling </a:t>
            </a:r>
            <a:r>
              <a:rPr lang="en-US" sz="3200" b="1" dirty="0" smtClean="0">
                <a:latin typeface="Times New Roman" panose="02020603050405020304" pitchFamily="18" charset="0"/>
                <a:cs typeface="Times New Roman" panose="02020603050405020304" pitchFamily="18" charset="0"/>
              </a:rPr>
              <a:t>Results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38200"/>
            <a:ext cx="9144000" cy="6019800"/>
          </a:xfrm>
        </p:spPr>
        <p:txBody>
          <a:bodyPr>
            <a:noAutofit/>
          </a:bodyPr>
          <a:lstStyle/>
          <a:p>
            <a:pPr marL="274320" indent="-274320">
              <a:spcBef>
                <a:spcPts val="0"/>
              </a:spcBef>
              <a:spcAft>
                <a:spcPts val="1200"/>
              </a:spcAft>
            </a:pPr>
            <a:r>
              <a:rPr lang="en-US" sz="2400" dirty="0" smtClean="0">
                <a:latin typeface="Times New Roman" panose="02020603050405020304" pitchFamily="18" charset="0"/>
                <a:cs typeface="Times New Roman" panose="02020603050405020304" pitchFamily="18" charset="0"/>
              </a:rPr>
              <a:t>Interpretation </a:t>
            </a:r>
            <a:r>
              <a:rPr lang="en-US" sz="2400" dirty="0">
                <a:latin typeface="Times New Roman" panose="02020603050405020304" pitchFamily="18" charset="0"/>
                <a:cs typeface="Times New Roman" panose="02020603050405020304" pitchFamily="18" charset="0"/>
              </a:rPr>
              <a:t>guidelines are used when the evaluation of sequencing </a:t>
            </a:r>
            <a:r>
              <a:rPr lang="en-US" sz="2400" dirty="0" smtClean="0">
                <a:latin typeface="Times New Roman" panose="02020603050405020304" pitchFamily="18" charset="0"/>
                <a:cs typeface="Times New Roman" panose="02020603050405020304" pitchFamily="18" charset="0"/>
              </a:rPr>
              <a:t>results from </a:t>
            </a:r>
            <a:r>
              <a:rPr lang="en-US" sz="2400" dirty="0">
                <a:latin typeface="Times New Roman" panose="02020603050405020304" pitchFamily="18" charset="0"/>
                <a:cs typeface="Times New Roman" panose="02020603050405020304" pitchFamily="18" charset="0"/>
              </a:rPr>
              <a:t>evidence and reference samples are necessary.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400" dirty="0" smtClean="0">
                <a:latin typeface="Times New Roman" panose="02020603050405020304" pitchFamily="18" charset="0"/>
                <a:cs typeface="Times New Roman" panose="02020603050405020304" pitchFamily="18" charset="0"/>
              </a:rPr>
              <a:t>General </a:t>
            </a:r>
            <a:r>
              <a:rPr lang="en-US" sz="2400" dirty="0">
                <a:latin typeface="Times New Roman" panose="02020603050405020304" pitchFamily="18" charset="0"/>
                <a:cs typeface="Times New Roman" panose="02020603050405020304" pitchFamily="18" charset="0"/>
              </a:rPr>
              <a:t>guidelines </a:t>
            </a:r>
            <a:r>
              <a:rPr lang="en-US" sz="2400" dirty="0" smtClean="0">
                <a:latin typeface="Times New Roman" panose="02020603050405020304" pitchFamily="18" charset="0"/>
                <a:cs typeface="Times New Roman" panose="02020603050405020304" pitchFamily="18" charset="0"/>
              </a:rPr>
              <a:t>were set </a:t>
            </a:r>
            <a:r>
              <a:rPr lang="en-US" sz="2400" dirty="0">
                <a:latin typeface="Times New Roman" panose="02020603050405020304" pitchFamily="18" charset="0"/>
                <a:cs typeface="Times New Roman" panose="02020603050405020304" pitchFamily="18" charset="0"/>
              </a:rPr>
              <a:t>forth by the Scientific Working Group on DNA Analysis Methods (SWGDAM</a:t>
            </a:r>
            <a:r>
              <a:rPr lang="en-US" sz="2400" dirty="0" smtClean="0">
                <a:latin typeface="Times New Roman" panose="02020603050405020304" pitchFamily="18" charset="0"/>
                <a:cs typeface="Times New Roman" panose="02020603050405020304" pitchFamily="18" charset="0"/>
              </a:rPr>
              <a:t>) and </a:t>
            </a:r>
            <a:r>
              <a:rPr lang="en-US" sz="2400" dirty="0">
                <a:latin typeface="Times New Roman" panose="02020603050405020304" pitchFamily="18" charset="0"/>
                <a:cs typeface="Times New Roman" panose="02020603050405020304" pitchFamily="18" charset="0"/>
              </a:rPr>
              <a:t>the DNA Commission of the International Society of </a:t>
            </a:r>
            <a:r>
              <a:rPr lang="en-US" sz="2400" dirty="0" smtClean="0">
                <a:latin typeface="Times New Roman" panose="02020603050405020304" pitchFamily="18" charset="0"/>
                <a:cs typeface="Times New Roman" panose="02020603050405020304" pitchFamily="18" charset="0"/>
              </a:rPr>
              <a:t>Forensic Genetics </a:t>
            </a:r>
            <a:r>
              <a:rPr lang="en-US" sz="2400" dirty="0">
                <a:latin typeface="Times New Roman" panose="02020603050405020304" pitchFamily="18" charset="0"/>
                <a:cs typeface="Times New Roman" panose="02020603050405020304" pitchFamily="18" charset="0"/>
              </a:rPr>
              <a:t>(ISFG).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limitations of mtDNA technology should be taken </a:t>
            </a:r>
            <a:r>
              <a:rPr lang="en-US" sz="2400" dirty="0" smtClean="0">
                <a:latin typeface="Times New Roman" panose="02020603050405020304" pitchFamily="18" charset="0"/>
                <a:cs typeface="Times New Roman" panose="02020603050405020304" pitchFamily="18" charset="0"/>
              </a:rPr>
              <a:t>into account </a:t>
            </a:r>
            <a:r>
              <a:rPr lang="en-US" sz="2400" dirty="0">
                <a:latin typeface="Times New Roman" panose="02020603050405020304" pitchFamily="18" charset="0"/>
                <a:cs typeface="Times New Roman" panose="02020603050405020304" pitchFamily="18" charset="0"/>
              </a:rPr>
              <a:t>as should the higher mutation rates found with the mtDNA </a:t>
            </a:r>
            <a:r>
              <a:rPr lang="en-US" sz="2400" dirty="0" smtClean="0">
                <a:latin typeface="Times New Roman" panose="02020603050405020304" pitchFamily="18" charset="0"/>
                <a:cs typeface="Times New Roman" panose="02020603050405020304" pitchFamily="18" charset="0"/>
              </a:rPr>
              <a:t>genome than </a:t>
            </a:r>
            <a:r>
              <a:rPr lang="en-US" sz="2400" dirty="0">
                <a:latin typeface="Times New Roman" panose="02020603050405020304" pitchFamily="18" charset="0"/>
                <a:cs typeface="Times New Roman" panose="02020603050405020304" pitchFamily="18" charset="0"/>
              </a:rPr>
              <a:t>found with the nuclear genome.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400" dirty="0" smtClean="0">
                <a:latin typeface="Times New Roman" panose="02020603050405020304" pitchFamily="18" charset="0"/>
                <a:cs typeface="Times New Roman" panose="02020603050405020304" pitchFamily="18" charset="0"/>
              </a:rPr>
              <a:t>Mutations </a:t>
            </a:r>
            <a:r>
              <a:rPr lang="en-US" sz="2400" dirty="0">
                <a:latin typeface="Times New Roman" panose="02020603050405020304" pitchFamily="18" charset="0"/>
                <a:cs typeface="Times New Roman" panose="02020603050405020304" pitchFamily="18" charset="0"/>
              </a:rPr>
              <a:t>seem to be more common </a:t>
            </a:r>
            <a:r>
              <a:rPr lang="en-US" sz="2400" dirty="0" smtClean="0">
                <a:latin typeface="Times New Roman" panose="02020603050405020304" pitchFamily="18" charset="0"/>
                <a:cs typeface="Times New Roman" panose="02020603050405020304" pitchFamily="18" charset="0"/>
              </a:rPr>
              <a:t>in certain </a:t>
            </a:r>
            <a:r>
              <a:rPr lang="en-US" sz="2400" dirty="0">
                <a:latin typeface="Times New Roman" panose="02020603050405020304" pitchFamily="18" charset="0"/>
                <a:cs typeface="Times New Roman" panose="02020603050405020304" pitchFamily="18" charset="0"/>
              </a:rPr>
              <a:t>tissues.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400" dirty="0" smtClean="0">
                <a:latin typeface="Times New Roman" panose="02020603050405020304" pitchFamily="18" charset="0"/>
                <a:cs typeface="Times New Roman" panose="02020603050405020304" pitchFamily="18" charset="0"/>
              </a:rPr>
              <a:t>For </a:t>
            </a:r>
            <a:r>
              <a:rPr lang="en-US" sz="2400" dirty="0">
                <a:latin typeface="Times New Roman" panose="02020603050405020304" pitchFamily="18" charset="0"/>
                <a:cs typeface="Times New Roman" panose="02020603050405020304" pitchFamily="18" charset="0"/>
              </a:rPr>
              <a:t>that reason the sources of the tissues investigated </a:t>
            </a:r>
            <a:r>
              <a:rPr lang="en-US" sz="2400" dirty="0" smtClean="0">
                <a:latin typeface="Times New Roman" panose="02020603050405020304" pitchFamily="18" charset="0"/>
                <a:cs typeface="Times New Roman" panose="02020603050405020304" pitchFamily="18" charset="0"/>
              </a:rPr>
              <a:t>should be </a:t>
            </a:r>
            <a:r>
              <a:rPr lang="en-US" sz="2400" dirty="0">
                <a:latin typeface="Times New Roman" panose="02020603050405020304" pitchFamily="18" charset="0"/>
                <a:cs typeface="Times New Roman" panose="02020603050405020304" pitchFamily="18" charset="0"/>
              </a:rPr>
              <a:t>taken into consideration as well.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reporting mtDNA profiling results</a:t>
            </a:r>
            <a:r>
              <a:rPr lang="en-US" sz="2400" dirty="0" smtClean="0">
                <a:latin typeface="Times New Roman" panose="02020603050405020304" pitchFamily="18" charset="0"/>
                <a:cs typeface="Times New Roman" panose="02020603050405020304" pitchFamily="18" charset="0"/>
              </a:rPr>
              <a:t>, the </a:t>
            </a:r>
            <a:r>
              <a:rPr lang="en-US" sz="2400" dirty="0">
                <a:latin typeface="Times New Roman" panose="02020603050405020304" pitchFamily="18" charset="0"/>
                <a:cs typeface="Times New Roman" panose="02020603050405020304" pitchFamily="18" charset="0"/>
              </a:rPr>
              <a:t>most common categories of conclusions are: cannot exclude, exclusion</a:t>
            </a:r>
            <a:r>
              <a:rPr lang="en-US" sz="2400" dirty="0" smtClean="0">
                <a:latin typeface="Times New Roman" panose="02020603050405020304" pitchFamily="18" charset="0"/>
                <a:cs typeface="Times New Roman" panose="02020603050405020304" pitchFamily="18" charset="0"/>
              </a:rPr>
              <a:t>, and </a:t>
            </a:r>
            <a:r>
              <a:rPr lang="en-US" sz="2400" dirty="0">
                <a:latin typeface="Times New Roman" panose="02020603050405020304" pitchFamily="18" charset="0"/>
                <a:cs typeface="Times New Roman" panose="02020603050405020304" pitchFamily="18" charset="0"/>
              </a:rPr>
              <a:t>inconclusive result</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26135767"/>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457200"/>
            <a:ext cx="9067800" cy="6400800"/>
          </a:xfrm>
        </p:spPr>
        <p:txBody>
          <a:bodyPr>
            <a:noAutofit/>
          </a:bodyPr>
          <a:lstStyle/>
          <a:p>
            <a:pPr marL="274320" lvl="0" indent="-274320">
              <a:spcBef>
                <a:spcPts val="0"/>
              </a:spcBef>
              <a:spcAft>
                <a:spcPts val="1800"/>
              </a:spcAft>
            </a:pPr>
            <a:r>
              <a:rPr lang="en-US" sz="2400" b="1" dirty="0">
                <a:solidFill>
                  <a:prstClr val="black"/>
                </a:solidFill>
                <a:latin typeface="Times New Roman" panose="02020603050405020304" pitchFamily="18" charset="0"/>
                <a:cs typeface="Times New Roman" panose="02020603050405020304" pitchFamily="18" charset="0"/>
              </a:rPr>
              <a:t>Exclusion — </a:t>
            </a:r>
            <a:r>
              <a:rPr lang="en-US" sz="2400" dirty="0">
                <a:solidFill>
                  <a:prstClr val="black"/>
                </a:solidFill>
                <a:latin typeface="Times New Roman" panose="02020603050405020304" pitchFamily="18" charset="0"/>
                <a:cs typeface="Times New Roman" panose="02020603050405020304" pitchFamily="18" charset="0"/>
              </a:rPr>
              <a:t>If the sequences are different, then the samples can </a:t>
            </a:r>
            <a:r>
              <a:rPr lang="en-US" sz="2400" dirty="0" smtClean="0">
                <a:solidFill>
                  <a:prstClr val="black"/>
                </a:solidFill>
                <a:latin typeface="Times New Roman" panose="02020603050405020304" pitchFamily="18" charset="0"/>
                <a:cs typeface="Times New Roman" panose="02020603050405020304" pitchFamily="18" charset="0"/>
              </a:rPr>
              <a:t>be excluded </a:t>
            </a:r>
            <a:r>
              <a:rPr lang="en-US" sz="2400" dirty="0">
                <a:solidFill>
                  <a:prstClr val="black"/>
                </a:solidFill>
                <a:latin typeface="Times New Roman" panose="02020603050405020304" pitchFamily="18" charset="0"/>
                <a:cs typeface="Times New Roman" panose="02020603050405020304" pitchFamily="18" charset="0"/>
              </a:rPr>
              <a:t>as originating from the same source. </a:t>
            </a:r>
            <a:endParaRPr lang="en-US" sz="2400" dirty="0" smtClean="0">
              <a:solidFill>
                <a:prstClr val="black"/>
              </a:solidFill>
              <a:latin typeface="Times New Roman" panose="02020603050405020304" pitchFamily="18" charset="0"/>
              <a:cs typeface="Times New Roman" panose="02020603050405020304" pitchFamily="18" charset="0"/>
            </a:endParaRPr>
          </a:p>
          <a:p>
            <a:pPr marL="274320" lvl="0" indent="-274320">
              <a:spcBef>
                <a:spcPts val="0"/>
              </a:spcBef>
              <a:spcAft>
                <a:spcPts val="1800"/>
              </a:spcAft>
            </a:pPr>
            <a:r>
              <a:rPr lang="en-US" sz="2400" dirty="0" smtClean="0">
                <a:solidFill>
                  <a:prstClr val="black"/>
                </a:solidFill>
                <a:latin typeface="Times New Roman" panose="02020603050405020304" pitchFamily="18" charset="0"/>
                <a:cs typeface="Times New Roman" panose="02020603050405020304" pitchFamily="18" charset="0"/>
              </a:rPr>
              <a:t>Additionally</a:t>
            </a:r>
            <a:r>
              <a:rPr lang="en-US" sz="2400" dirty="0">
                <a:solidFill>
                  <a:prstClr val="black"/>
                </a:solidFill>
                <a:latin typeface="Times New Roman" panose="02020603050405020304" pitchFamily="18" charset="0"/>
                <a:cs typeface="Times New Roman" panose="02020603050405020304" pitchFamily="18" charset="0"/>
              </a:rPr>
              <a:t>, the </a:t>
            </a:r>
            <a:r>
              <a:rPr lang="en-US" sz="2400" dirty="0" smtClean="0">
                <a:solidFill>
                  <a:prstClr val="black"/>
                </a:solidFill>
                <a:latin typeface="Times New Roman" panose="02020603050405020304" pitchFamily="18" charset="0"/>
                <a:cs typeface="Times New Roman" panose="02020603050405020304" pitchFamily="18" charset="0"/>
              </a:rPr>
              <a:t>SWGDAM’s guidelines </a:t>
            </a:r>
            <a:r>
              <a:rPr lang="en-US" sz="2400" dirty="0">
                <a:solidFill>
                  <a:prstClr val="black"/>
                </a:solidFill>
                <a:latin typeface="Times New Roman" panose="02020603050405020304" pitchFamily="18" charset="0"/>
                <a:cs typeface="Times New Roman" panose="02020603050405020304" pitchFamily="18" charset="0"/>
              </a:rPr>
              <a:t>define that this conclusion can be made if there are two or </a:t>
            </a:r>
            <a:r>
              <a:rPr lang="en-US" sz="2400" dirty="0" smtClean="0">
                <a:solidFill>
                  <a:prstClr val="black"/>
                </a:solidFill>
                <a:latin typeface="Times New Roman" panose="02020603050405020304" pitchFamily="18" charset="0"/>
                <a:cs typeface="Times New Roman" panose="02020603050405020304" pitchFamily="18" charset="0"/>
              </a:rPr>
              <a:t>more nucleotide </a:t>
            </a:r>
            <a:r>
              <a:rPr lang="en-US" sz="2400" dirty="0">
                <a:solidFill>
                  <a:prstClr val="black"/>
                </a:solidFill>
                <a:latin typeface="Times New Roman" panose="02020603050405020304" pitchFamily="18" charset="0"/>
                <a:cs typeface="Times New Roman" panose="02020603050405020304" pitchFamily="18" charset="0"/>
              </a:rPr>
              <a:t>differences between the questioned and known samples.</a:t>
            </a:r>
          </a:p>
          <a:p>
            <a:pPr marL="274320" lvl="0" indent="-274320">
              <a:spcBef>
                <a:spcPts val="0"/>
              </a:spcBef>
              <a:spcAft>
                <a:spcPts val="1800"/>
              </a:spcAft>
            </a:pPr>
            <a:r>
              <a:rPr lang="en-US" sz="2400" b="1" dirty="0">
                <a:solidFill>
                  <a:prstClr val="black"/>
                </a:solidFill>
                <a:latin typeface="Times New Roman" panose="02020603050405020304" pitchFamily="18" charset="0"/>
                <a:cs typeface="Times New Roman" panose="02020603050405020304" pitchFamily="18" charset="0"/>
              </a:rPr>
              <a:t>Cannot exclude — </a:t>
            </a:r>
            <a:r>
              <a:rPr lang="en-US" sz="2400" dirty="0">
                <a:solidFill>
                  <a:prstClr val="black"/>
                </a:solidFill>
                <a:latin typeface="Times New Roman" panose="02020603050405020304" pitchFamily="18" charset="0"/>
                <a:cs typeface="Times New Roman" panose="02020603050405020304" pitchFamily="18" charset="0"/>
              </a:rPr>
              <a:t>If the sequences are the same, the reference </a:t>
            </a:r>
            <a:r>
              <a:rPr lang="en-US" sz="2400" dirty="0" smtClean="0">
                <a:solidFill>
                  <a:prstClr val="black"/>
                </a:solidFill>
                <a:latin typeface="Times New Roman" panose="02020603050405020304" pitchFamily="18" charset="0"/>
                <a:cs typeface="Times New Roman" panose="02020603050405020304" pitchFamily="18" charset="0"/>
              </a:rPr>
              <a:t>sample and </a:t>
            </a:r>
            <a:r>
              <a:rPr lang="en-US" sz="2400" dirty="0">
                <a:solidFill>
                  <a:prstClr val="black"/>
                </a:solidFill>
                <a:latin typeface="Times New Roman" panose="02020603050405020304" pitchFamily="18" charset="0"/>
                <a:cs typeface="Times New Roman" panose="02020603050405020304" pitchFamily="18" charset="0"/>
              </a:rPr>
              <a:t>evidence cannot be excluded as potentially arising from the same source.</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When a mtDNA proﬁle cannot be excluded, it is desirable to evaluate </a:t>
            </a:r>
            <a:r>
              <a:rPr lang="en-US" sz="2400" dirty="0" smtClean="0">
                <a:solidFill>
                  <a:prstClr val="black"/>
                </a:solidFill>
                <a:latin typeface="Times New Roman" panose="02020603050405020304" pitchFamily="18" charset="0"/>
                <a:cs typeface="Times New Roman" panose="02020603050405020304" pitchFamily="18" charset="0"/>
              </a:rPr>
              <a:t>the weight </a:t>
            </a:r>
            <a:r>
              <a:rPr lang="en-US" sz="2400" dirty="0">
                <a:solidFill>
                  <a:prstClr val="black"/>
                </a:solidFill>
                <a:latin typeface="Times New Roman" panose="02020603050405020304" pitchFamily="18" charset="0"/>
                <a:cs typeface="Times New Roman" panose="02020603050405020304" pitchFamily="18" charset="0"/>
              </a:rPr>
              <a:t>of the evidence</a:t>
            </a:r>
            <a:r>
              <a:rPr lang="en-US" sz="2400" dirty="0" smtClean="0">
                <a:solidFill>
                  <a:prstClr val="black"/>
                </a:solidFill>
                <a:latin typeface="Times New Roman" panose="02020603050405020304" pitchFamily="18" charset="0"/>
                <a:cs typeface="Times New Roman" panose="02020603050405020304" pitchFamily="18" charset="0"/>
              </a:rPr>
              <a:t>.</a:t>
            </a:r>
          </a:p>
          <a:p>
            <a:pPr marL="274320" lvl="0" indent="-274320">
              <a:spcBef>
                <a:spcPts val="0"/>
              </a:spcBef>
              <a:spcAft>
                <a:spcPts val="1800"/>
              </a:spcAft>
            </a:pPr>
            <a:r>
              <a:rPr lang="en-US" sz="2400" dirty="0" smtClean="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In cases where the same heteroplasmy is observed </a:t>
            </a:r>
            <a:r>
              <a:rPr lang="en-US" sz="2400" dirty="0" smtClean="0">
                <a:solidFill>
                  <a:prstClr val="black"/>
                </a:solidFill>
                <a:latin typeface="Times New Roman" panose="02020603050405020304" pitchFamily="18" charset="0"/>
                <a:cs typeface="Times New Roman" panose="02020603050405020304" pitchFamily="18" charset="0"/>
              </a:rPr>
              <a:t>in both </a:t>
            </a:r>
            <a:r>
              <a:rPr lang="en-US" sz="2400" dirty="0">
                <a:solidFill>
                  <a:prstClr val="black"/>
                </a:solidFill>
                <a:latin typeface="Times New Roman" panose="02020603050405020304" pitchFamily="18" charset="0"/>
                <a:cs typeface="Times New Roman" panose="02020603050405020304" pitchFamily="18" charset="0"/>
              </a:rPr>
              <a:t>questioned and known samples, its presence increases the strength </a:t>
            </a:r>
            <a:r>
              <a:rPr lang="en-US" sz="2400" dirty="0" smtClean="0">
                <a:solidFill>
                  <a:prstClr val="black"/>
                </a:solidFill>
                <a:latin typeface="Times New Roman" panose="02020603050405020304" pitchFamily="18" charset="0"/>
                <a:cs typeface="Times New Roman" panose="02020603050405020304" pitchFamily="18" charset="0"/>
              </a:rPr>
              <a:t>of the </a:t>
            </a:r>
            <a:r>
              <a:rPr lang="en-US" sz="2400" dirty="0">
                <a:solidFill>
                  <a:prstClr val="black"/>
                </a:solidFill>
                <a:latin typeface="Times New Roman" panose="02020603050405020304" pitchFamily="18" charset="0"/>
                <a:cs typeface="Times New Roman" panose="02020603050405020304" pitchFamily="18" charset="0"/>
              </a:rPr>
              <a:t>evidence. </a:t>
            </a:r>
            <a:endParaRPr lang="en-US" sz="2400" dirty="0" smtClean="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32413709"/>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81000"/>
            <a:ext cx="9067800" cy="6477000"/>
          </a:xfrm>
        </p:spPr>
        <p:txBody>
          <a:bodyPr/>
          <a:lstStyle/>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However, if heteroplasmy is observed in a questioned sample but not in a known sample or vice versa, a common maternal lineage still cannot be excluded.</a:t>
            </a:r>
          </a:p>
          <a:p>
            <a:pPr marL="274320" lvl="0" indent="-274320">
              <a:spcBef>
                <a:spcPts val="0"/>
              </a:spcBef>
              <a:spcAft>
                <a:spcPts val="1800"/>
              </a:spcAft>
            </a:pPr>
            <a:r>
              <a:rPr lang="en-US" sz="2400" b="1" dirty="0">
                <a:solidFill>
                  <a:prstClr val="black"/>
                </a:solidFill>
                <a:latin typeface="Times New Roman" panose="02020603050405020304" pitchFamily="18" charset="0"/>
                <a:cs typeface="Times New Roman" panose="02020603050405020304" pitchFamily="18" charset="0"/>
              </a:rPr>
              <a:t>Inconclusive result — </a:t>
            </a:r>
            <a:r>
              <a:rPr lang="en-US" sz="2400" dirty="0">
                <a:solidFill>
                  <a:prstClr val="black"/>
                </a:solidFill>
                <a:latin typeface="Times New Roman" panose="02020603050405020304" pitchFamily="18" charset="0"/>
                <a:cs typeface="Times New Roman" panose="02020603050405020304" pitchFamily="18" charset="0"/>
              </a:rPr>
              <a:t>If the questioned and known samples differ by a single nucleotide, and no evidence of heteroplasmy is present, the interpretation may be that the results are inconclusive.</a:t>
            </a:r>
          </a:p>
          <a:p>
            <a:pPr marL="274320" lvl="0" indent="-274320">
              <a:spcBef>
                <a:spcPts val="0"/>
              </a:spcBef>
              <a:spcAft>
                <a:spcPts val="1800"/>
              </a:spcAft>
              <a:buNone/>
            </a:pPr>
            <a:endParaRPr lang="en-US" sz="2400" dirty="0">
              <a:solidFill>
                <a:prstClr val="black"/>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xmlns="" val="31689280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563562"/>
          </a:xfrm>
        </p:spPr>
        <p:txBody>
          <a:bodyPr>
            <a:noAutofit/>
          </a:bodyPr>
          <a:lstStyle/>
          <a:p>
            <a:pPr marL="457200" indent="-457200" algn="l">
              <a:buFont typeface="Wingdings" panose="05000000000000000000" pitchFamily="2" charset="2"/>
              <a:buChar char="Ø"/>
            </a:pPr>
            <a:r>
              <a:rPr lang="en-US" sz="2800" b="1" dirty="0">
                <a:latin typeface="Times New Roman" panose="02020603050405020304" pitchFamily="18" charset="0"/>
                <a:ea typeface="Calibri"/>
                <a:cs typeface="Times New Roman" panose="02020603050405020304" pitchFamily="18" charset="0"/>
              </a:rPr>
              <a:t>Separation Resolution Limits and Band </a:t>
            </a:r>
            <a:r>
              <a:rPr lang="en-US" sz="2800" b="1" dirty="0" smtClean="0">
                <a:latin typeface="Times New Roman" panose="02020603050405020304" pitchFamily="18" charset="0"/>
                <a:ea typeface="Calibri"/>
                <a:cs typeface="Times New Roman" panose="02020603050405020304" pitchFamily="18" charset="0"/>
              </a:rPr>
              <a:t>Shifting</a:t>
            </a: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90600"/>
            <a:ext cx="9144000" cy="5867400"/>
          </a:xfrm>
        </p:spPr>
        <p:txBody>
          <a:bodyPr>
            <a:normAutofit/>
          </a:bodyPr>
          <a:lstStyle/>
          <a:p>
            <a:pPr marL="274320" marR="0" indent="-274320">
              <a:spcBef>
                <a:spcPts val="0"/>
              </a:spcBef>
              <a:spcAft>
                <a:spcPts val="3000"/>
              </a:spcAft>
            </a:pPr>
            <a:r>
              <a:rPr lang="en-US" sz="2400" dirty="0" smtClean="0">
                <a:latin typeface="Times New Roman" panose="02020603050405020304" pitchFamily="18" charset="0"/>
                <a:ea typeface="MinionPro-Regular"/>
                <a:cs typeface="Times New Roman" panose="02020603050405020304" pitchFamily="18" charset="0"/>
              </a:rPr>
              <a:t>Agarose </a:t>
            </a:r>
            <a:r>
              <a:rPr lang="en-US" sz="2400" dirty="0">
                <a:latin typeface="Times New Roman" panose="02020603050405020304" pitchFamily="18" charset="0"/>
                <a:ea typeface="MinionPro-Regular"/>
                <a:cs typeface="Times New Roman" panose="02020603050405020304" pitchFamily="18" charset="0"/>
              </a:rPr>
              <a:t>gel electrophoresis cannot resolve restriction fragments that differ by one or a few repeat units, especially for high molecular weight fragments. </a:t>
            </a:r>
            <a:endParaRPr lang="en-US" sz="2400" dirty="0">
              <a:latin typeface="Times New Roman" panose="02020603050405020304" pitchFamily="18" charset="0"/>
              <a:ea typeface="Calibri"/>
              <a:cs typeface="Times New Roman" panose="02020603050405020304" pitchFamily="18" charset="0"/>
            </a:endParaRPr>
          </a:p>
          <a:p>
            <a:pPr marL="274320" marR="0" indent="-274320">
              <a:spcBef>
                <a:spcPts val="0"/>
              </a:spcBef>
              <a:spcAft>
                <a:spcPts val="3000"/>
              </a:spcAft>
            </a:pPr>
            <a:r>
              <a:rPr lang="en-US" sz="2400" dirty="0">
                <a:latin typeface="Times New Roman" panose="02020603050405020304" pitchFamily="18" charset="0"/>
                <a:ea typeface="MinionPro-Regular"/>
                <a:cs typeface="Times New Roman" panose="02020603050405020304" pitchFamily="18" charset="0"/>
              </a:rPr>
              <a:t>These bands may not be separated and will appear as a single band. </a:t>
            </a:r>
            <a:endParaRPr lang="en-US" sz="2400" dirty="0">
              <a:latin typeface="Times New Roman" panose="02020603050405020304" pitchFamily="18" charset="0"/>
              <a:ea typeface="Calibri"/>
              <a:cs typeface="Times New Roman" panose="02020603050405020304" pitchFamily="18" charset="0"/>
            </a:endParaRPr>
          </a:p>
          <a:p>
            <a:pPr marL="274320" marR="0" indent="-274320">
              <a:spcBef>
                <a:spcPts val="0"/>
              </a:spcBef>
              <a:spcAft>
                <a:spcPts val="3000"/>
              </a:spcAft>
            </a:pPr>
            <a:r>
              <a:rPr lang="en-US" sz="2400" dirty="0">
                <a:latin typeface="Times New Roman" panose="02020603050405020304" pitchFamily="18" charset="0"/>
                <a:ea typeface="MinionPro-Regular"/>
                <a:cs typeface="Times New Roman" panose="02020603050405020304" pitchFamily="18" charset="0"/>
              </a:rPr>
              <a:t>This may lead to a false interpretation as a homozygous profile. </a:t>
            </a:r>
            <a:endParaRPr lang="en-US" sz="2400" dirty="0">
              <a:latin typeface="Times New Roman" panose="02020603050405020304" pitchFamily="18" charset="0"/>
              <a:ea typeface="Calibri"/>
              <a:cs typeface="Times New Roman" panose="02020603050405020304" pitchFamily="18" charset="0"/>
            </a:endParaRPr>
          </a:p>
          <a:p>
            <a:pPr marL="274320" marR="0" indent="-274320">
              <a:spcBef>
                <a:spcPts val="0"/>
              </a:spcBef>
              <a:spcAft>
                <a:spcPts val="3000"/>
              </a:spcAft>
            </a:pPr>
            <a:r>
              <a:rPr lang="en-US" sz="2400" dirty="0">
                <a:latin typeface="Times New Roman" panose="02020603050405020304" pitchFamily="18" charset="0"/>
                <a:ea typeface="MinionPro-Regular"/>
                <a:cs typeface="Times New Roman" panose="02020603050405020304" pitchFamily="18" charset="0"/>
              </a:rPr>
              <a:t>Additionally, minor variations in the electrophoretic mobility of DNA fragments, known as band shifting, can cause two samples from the same individual to appear different</a:t>
            </a:r>
            <a:r>
              <a:rPr lang="en-US" sz="2400" dirty="0" smtClean="0">
                <a:latin typeface="Times New Roman" panose="02020603050405020304" pitchFamily="18" charset="0"/>
                <a:ea typeface="MinionPro-Regular"/>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8597796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686800" cy="685800"/>
          </a:xfrm>
        </p:spPr>
        <p:txBody>
          <a:bodyPr>
            <a:noAutofit/>
          </a:bodyPr>
          <a:lstStyle/>
          <a:p>
            <a:pPr algn="l"/>
            <a:r>
              <a:rPr lang="en-US" sz="2800" b="1" u="sng" dirty="0">
                <a:latin typeface="Times New Roman" panose="02020603050405020304" pitchFamily="18" charset="0"/>
                <a:cs typeface="Times New Roman" panose="02020603050405020304" pitchFamily="18" charset="0"/>
              </a:rPr>
              <a:t>Amplified Fragment Length Polymorphism (AFLP)</a:t>
            </a:r>
          </a:p>
        </p:txBody>
      </p:sp>
      <p:sp>
        <p:nvSpPr>
          <p:cNvPr id="3" name="Content Placeholder 2"/>
          <p:cNvSpPr>
            <a:spLocks noGrp="1"/>
          </p:cNvSpPr>
          <p:nvPr>
            <p:ph idx="1"/>
          </p:nvPr>
        </p:nvSpPr>
        <p:spPr>
          <a:xfrm>
            <a:off x="0" y="838200"/>
            <a:ext cx="9144000" cy="6019800"/>
          </a:xfrm>
        </p:spPr>
        <p:txBody>
          <a:bodyPr>
            <a:normAutofit/>
          </a:bodyPr>
          <a:lstStyle/>
          <a:p>
            <a:pPr marL="274320" lvl="0" indent="-274320">
              <a:spcBef>
                <a:spcPts val="0"/>
              </a:spcBef>
              <a:spcAft>
                <a:spcPts val="1800"/>
              </a:spcAft>
              <a:buFont typeface="Wingdings"/>
              <a:buChar char=""/>
            </a:pPr>
            <a:r>
              <a:rPr lang="en-US" sz="2400" dirty="0">
                <a:latin typeface="Times New Roman" panose="02020603050405020304" pitchFamily="18" charset="0"/>
                <a:ea typeface="MinionPro-Regular"/>
                <a:cs typeface="Times New Roman" panose="02020603050405020304" pitchFamily="18" charset="0"/>
              </a:rPr>
              <a:t>Some VNTR loci have relatively short alleles (fewer than 1 kb). </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1800"/>
              </a:spcAft>
              <a:buFont typeface="Wingdings"/>
              <a:buChar char=""/>
            </a:pPr>
            <a:r>
              <a:rPr lang="en-US" sz="2400" dirty="0">
                <a:latin typeface="Times New Roman" panose="02020603050405020304" pitchFamily="18" charset="0"/>
                <a:ea typeface="MinionPro-Regular"/>
                <a:cs typeface="Times New Roman" panose="02020603050405020304" pitchFamily="18" charset="0"/>
              </a:rPr>
              <a:t>These loci are applicable for PCR amplification. </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1800"/>
              </a:spcAft>
              <a:buFont typeface="Wingdings"/>
              <a:buChar char=""/>
            </a:pPr>
            <a:r>
              <a:rPr lang="en-US" sz="2400" dirty="0">
                <a:latin typeface="Times New Roman" panose="02020603050405020304" pitchFamily="18" charset="0"/>
                <a:ea typeface="MinionPro-Regular"/>
                <a:cs typeface="Times New Roman" panose="02020603050405020304" pitchFamily="18" charset="0"/>
              </a:rPr>
              <a:t>This technique is called </a:t>
            </a:r>
            <a:r>
              <a:rPr lang="en-US" sz="2400" b="1" dirty="0">
                <a:latin typeface="Times New Roman" panose="02020603050405020304" pitchFamily="18" charset="0"/>
                <a:ea typeface="MinionPro-Regular"/>
                <a:cs typeface="Times New Roman" panose="02020603050405020304" pitchFamily="18" charset="0"/>
              </a:rPr>
              <a:t>ampliﬁed </a:t>
            </a:r>
            <a:r>
              <a:rPr lang="en-US" sz="2400" b="1" dirty="0" smtClean="0">
                <a:latin typeface="Times New Roman" panose="02020603050405020304" pitchFamily="18" charset="0"/>
                <a:ea typeface="MinionPro-Regular"/>
                <a:cs typeface="Times New Roman" panose="02020603050405020304" pitchFamily="18" charset="0"/>
              </a:rPr>
              <a:t>fragment length </a:t>
            </a:r>
            <a:r>
              <a:rPr lang="en-US" sz="2400" b="1" dirty="0">
                <a:latin typeface="Times New Roman" panose="02020603050405020304" pitchFamily="18" charset="0"/>
                <a:ea typeface="MinionPro-Regular"/>
                <a:cs typeface="Times New Roman" panose="02020603050405020304" pitchFamily="18" charset="0"/>
              </a:rPr>
              <a:t>polymorphism (AFLP)</a:t>
            </a:r>
            <a:r>
              <a:rPr lang="en-US" sz="2400" dirty="0">
                <a:latin typeface="Times New Roman" panose="02020603050405020304" pitchFamily="18" charset="0"/>
                <a:ea typeface="MinionPro-Regular"/>
                <a:cs typeface="Times New Roman" panose="02020603050405020304" pitchFamily="18" charset="0"/>
              </a:rPr>
              <a:t>. </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1800"/>
              </a:spcAft>
              <a:buFont typeface="Wingdings"/>
              <a:buChar char=""/>
            </a:pPr>
            <a:r>
              <a:rPr lang="en-US" sz="2400" dirty="0">
                <a:latin typeface="Times New Roman" panose="02020603050405020304" pitchFamily="18" charset="0"/>
                <a:ea typeface="MinionPro-Regular"/>
                <a:cs typeface="Times New Roman" panose="02020603050405020304" pitchFamily="18" charset="0"/>
              </a:rPr>
              <a:t>One locus, </a:t>
            </a:r>
            <a:r>
              <a:rPr lang="en-US" sz="2400" dirty="0">
                <a:solidFill>
                  <a:srgbClr val="FF0000"/>
                </a:solidFill>
                <a:latin typeface="Times New Roman" panose="02020603050405020304" pitchFamily="18" charset="0"/>
                <a:ea typeface="MinionPro-Regular"/>
                <a:cs typeface="Times New Roman" panose="02020603050405020304" pitchFamily="18" charset="0"/>
              </a:rPr>
              <a:t>D1S80</a:t>
            </a:r>
            <a:r>
              <a:rPr lang="en-US" sz="2400" dirty="0">
                <a:latin typeface="Times New Roman" panose="02020603050405020304" pitchFamily="18" charset="0"/>
                <a:ea typeface="MinionPro-Regular"/>
                <a:cs typeface="Times New Roman" panose="02020603050405020304" pitchFamily="18" charset="0"/>
              </a:rPr>
              <a:t>, was used by forensic DNA laboratories for AFLP analysis.</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1800"/>
              </a:spcAft>
              <a:buFont typeface="Wingdings"/>
              <a:buChar char=""/>
            </a:pPr>
            <a:r>
              <a:rPr lang="en-US" sz="2400" dirty="0">
                <a:latin typeface="Times New Roman" panose="02020603050405020304" pitchFamily="18" charset="0"/>
                <a:ea typeface="MinionPro-Regular"/>
                <a:cs typeface="Times New Roman" panose="02020603050405020304" pitchFamily="18" charset="0"/>
              </a:rPr>
              <a:t> Fragments in the range of 14 to 42 repeat units (16 bp per repeat) were ampliﬁed using the AFLP method (Figure </a:t>
            </a:r>
            <a:r>
              <a:rPr lang="en-US" sz="2400" dirty="0" smtClean="0">
                <a:latin typeface="Times New Roman" panose="02020603050405020304" pitchFamily="18" charset="0"/>
                <a:ea typeface="MinionPro-Regular"/>
                <a:cs typeface="Times New Roman" panose="02020603050405020304" pitchFamily="18" charset="0"/>
              </a:rPr>
              <a:t>2</a:t>
            </a:r>
            <a:r>
              <a:rPr lang="en-US" sz="2400" dirty="0">
                <a:latin typeface="Times New Roman" panose="02020603050405020304" pitchFamily="18" charset="0"/>
                <a:ea typeface="MinionPro-Regular"/>
                <a:cs typeface="Times New Roman" panose="02020603050405020304" pitchFamily="18" charset="0"/>
              </a:rPr>
              <a:t>). </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1800"/>
              </a:spcAft>
              <a:buFont typeface="Wingdings"/>
              <a:buChar char=""/>
            </a:pPr>
            <a:r>
              <a:rPr lang="en-US" sz="2400" dirty="0">
                <a:latin typeface="Times New Roman" panose="02020603050405020304" pitchFamily="18" charset="0"/>
                <a:ea typeface="MinionPro-Regular"/>
                <a:cs typeface="Times New Roman" panose="02020603050405020304" pitchFamily="18" charset="0"/>
              </a:rPr>
              <a:t>The ampliﬁed DNA fragments were commonly separated according to size using polyacrylamide gel electrophoresis and detected using a silver </a:t>
            </a:r>
            <a:r>
              <a:rPr lang="en-US" sz="2400" dirty="0" smtClean="0">
                <a:latin typeface="Times New Roman" panose="02020603050405020304" pitchFamily="18" charset="0"/>
                <a:ea typeface="MinionPro-Regular"/>
                <a:cs typeface="Times New Roman" panose="02020603050405020304" pitchFamily="18" charset="0"/>
              </a:rPr>
              <a:t>stain.</a:t>
            </a:r>
            <a:endParaRPr lang="en-US" sz="2400"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xmlns="" val="26500686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Autofit/>
          </a:bodyPr>
          <a:lstStyle/>
          <a:p>
            <a:pPr marL="274320" indent="-274320">
              <a:spcBef>
                <a:spcPts val="0"/>
              </a:spcBef>
              <a:spcAft>
                <a:spcPts val="2400"/>
              </a:spcAft>
            </a:pPr>
            <a:r>
              <a:rPr lang="en-US" sz="2400" dirty="0">
                <a:latin typeface="Times New Roman" panose="02020603050405020304" pitchFamily="18" charset="0"/>
                <a:cs typeface="Times New Roman" panose="02020603050405020304" pitchFamily="18" charset="0"/>
              </a:rPr>
              <a:t>D1S80 loci are detected as discrete alleles and thus can be compared directly to an allelic ladder (a collection of common alleles used as a standard) on the same gel. </a:t>
            </a:r>
          </a:p>
          <a:p>
            <a:pPr marL="274320" indent="-274320">
              <a:spcBef>
                <a:spcPts val="0"/>
              </a:spcBef>
              <a:spcAft>
                <a:spcPts val="2400"/>
              </a:spcAft>
            </a:pPr>
            <a:r>
              <a:rPr lang="en-US" sz="2400" dirty="0">
                <a:latin typeface="Times New Roman" panose="02020603050405020304" pitchFamily="18" charset="0"/>
                <a:cs typeface="Times New Roman" panose="02020603050405020304" pitchFamily="18" charset="0"/>
              </a:rPr>
              <a:t>This technique represented an improvement over the RFLP system. </a:t>
            </a:r>
          </a:p>
          <a:p>
            <a:pPr marL="274320" indent="-274320">
              <a:spcBef>
                <a:spcPts val="0"/>
              </a:spcBef>
              <a:spcAft>
                <a:spcPts val="2400"/>
              </a:spcAft>
            </a:pPr>
            <a:r>
              <a:rPr lang="en-US" sz="2400" dirty="0">
                <a:latin typeface="Times New Roman" panose="02020603050405020304" pitchFamily="18" charset="0"/>
                <a:cs typeface="Times New Roman" panose="02020603050405020304" pitchFamily="18" charset="0"/>
              </a:rPr>
              <a:t>RFLP allele sizing cannot be performed with precision and the resolution limits of agarose gel electrophoresis are much lower compared to the polyacrylamide gels.</a:t>
            </a: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AFLP technique requires less DNA than the RFLP method and </a:t>
            </a:r>
            <a:r>
              <a:rPr lang="en-US" sz="2400" dirty="0" smtClean="0">
                <a:latin typeface="Times New Roman" panose="02020603050405020304" pitchFamily="18" charset="0"/>
                <a:cs typeface="Times New Roman" panose="02020603050405020304" pitchFamily="18" charset="0"/>
              </a:rPr>
              <a:t>performs better </a:t>
            </a:r>
            <a:r>
              <a:rPr lang="en-US" sz="2400" dirty="0">
                <a:latin typeface="Times New Roman" panose="02020603050405020304" pitchFamily="18" charset="0"/>
                <a:cs typeface="Times New Roman" panose="02020603050405020304" pitchFamily="18" charset="0"/>
              </a:rPr>
              <a:t>for degraded samples. </a:t>
            </a: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The AFLP method at the D1S80 locus can be analyzed in a multiplex fashion with an </a:t>
            </a:r>
            <a:r>
              <a:rPr lang="en-US" sz="2400" dirty="0" err="1" smtClean="0">
                <a:latin typeface="Times New Roman" panose="02020603050405020304" pitchFamily="18" charset="0"/>
                <a:cs typeface="Times New Roman" panose="02020603050405020304" pitchFamily="18" charset="0"/>
              </a:rPr>
              <a:t>amelogenin</a:t>
            </a:r>
            <a:r>
              <a:rPr lang="en-US" sz="2400" dirty="0" smtClean="0">
                <a:latin typeface="Times New Roman" panose="02020603050405020304" pitchFamily="18" charset="0"/>
                <a:cs typeface="Times New Roman" panose="02020603050405020304" pitchFamily="18" charset="0"/>
              </a:rPr>
              <a:t> locus. </a:t>
            </a: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The </a:t>
            </a:r>
            <a:r>
              <a:rPr lang="en-US" sz="2400" dirty="0" err="1" smtClean="0">
                <a:latin typeface="Times New Roman" panose="02020603050405020304" pitchFamily="18" charset="0"/>
                <a:cs typeface="Times New Roman" panose="02020603050405020304" pitchFamily="18" charset="0"/>
              </a:rPr>
              <a:t>amelogenin</a:t>
            </a:r>
            <a:r>
              <a:rPr lang="en-US" sz="2400" dirty="0" smtClean="0">
                <a:latin typeface="Times New Roman" panose="02020603050405020304" pitchFamily="18" charset="0"/>
                <a:cs typeface="Times New Roman" panose="02020603050405020304" pitchFamily="18" charset="0"/>
              </a:rPr>
              <a:t> gene is used for forensic gender typing applications. </a:t>
            </a:r>
          </a:p>
        </p:txBody>
      </p:sp>
    </p:spTree>
    <p:extLst>
      <p:ext uri="{BB962C8B-B14F-4D97-AF65-F5344CB8AC3E}">
        <p14:creationId xmlns:p14="http://schemas.microsoft.com/office/powerpoint/2010/main" xmlns="" val="40529588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248400"/>
          </a:xfrm>
        </p:spPr>
        <p:txBody>
          <a:bodyPr>
            <a:normAutofit/>
          </a:bodyPr>
          <a:lstStyle/>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Typing the amelogenin gene enables the determination of sex of the contributor of a biological sample.</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Due to the wide variation in allele sizes at the D1S80 locus, preferential amplification may be observed. </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Under certain conditions, the larger alleles may not be consistently amplified as the small alleles, which may cause lower intensity of the larger allele. </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Additionally, only one locus was analyzed in this system and the D1S80 locus contains two alleles that are common in some populations. </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Thus, the discriminating power is reduced compared to RFLP</a:t>
            </a:r>
            <a:r>
              <a:rPr lang="en-US" sz="2400" dirty="0" smtClean="0">
                <a:solidFill>
                  <a:prstClr val="black"/>
                </a:solidFill>
                <a:latin typeface="Times New Roman" panose="02020603050405020304" pitchFamily="18" charset="0"/>
                <a:cs typeface="Times New Roman" panose="02020603050405020304" pitchFamily="18" charset="0"/>
              </a:rPr>
              <a:t>.</a:t>
            </a:r>
          </a:p>
          <a:p>
            <a:pPr marL="274320" lvl="0" indent="-274320">
              <a:spcBef>
                <a:spcPts val="0"/>
              </a:spcBef>
              <a:spcAft>
                <a:spcPts val="1800"/>
              </a:spcAft>
            </a:pPr>
            <a:r>
              <a:rPr lang="en-US" sz="2400" dirty="0" smtClean="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D1S80 was gradually replaced by multiplex STR systems in the late 1990s</a:t>
            </a:r>
            <a:r>
              <a:rPr lang="en-US" sz="2400" dirty="0" smtClean="0">
                <a:solidFill>
                  <a:prstClr val="black"/>
                </a:solidFill>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xmlns="" val="32028727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447800" y="762000"/>
            <a:ext cx="6343650" cy="15144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Rectangle 3"/>
          <p:cNvSpPr/>
          <p:nvPr/>
        </p:nvSpPr>
        <p:spPr>
          <a:xfrm>
            <a:off x="228600" y="2828836"/>
            <a:ext cx="8915400" cy="1200329"/>
          </a:xfrm>
          <a:prstGeom prst="rect">
            <a:avLst/>
          </a:prstGeom>
        </p:spPr>
        <p:txBody>
          <a:bodyPr wrap="square">
            <a:spAutoFit/>
          </a:bodyPr>
          <a:lstStyle/>
          <a:p>
            <a:pPr marL="342900" indent="-342900">
              <a:spcAft>
                <a:spcPts val="18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Figure </a:t>
            </a:r>
            <a:r>
              <a:rPr lang="en-US" sz="2400" dirty="0" smtClean="0">
                <a:latin typeface="Times New Roman" panose="02020603050405020304" pitchFamily="18" charset="0"/>
                <a:cs typeface="Times New Roman" panose="02020603050405020304" pitchFamily="18" charset="0"/>
              </a:rPr>
              <a:t>2.  </a:t>
            </a:r>
            <a:r>
              <a:rPr lang="en-US" sz="2400" dirty="0">
                <a:latin typeface="Times New Roman" panose="02020603050405020304" pitchFamily="18" charset="0"/>
                <a:cs typeface="Times New Roman" panose="02020603050405020304" pitchFamily="18" charset="0"/>
              </a:rPr>
              <a:t>VNTR locus D1S80 (chromosome 1p). Each repeat unit is 16 </a:t>
            </a:r>
            <a:r>
              <a:rPr lang="en-US" sz="2400" dirty="0" smtClean="0">
                <a:latin typeface="Times New Roman" panose="02020603050405020304" pitchFamily="18" charset="0"/>
                <a:cs typeface="Times New Roman" panose="02020603050405020304" pitchFamily="18" charset="0"/>
              </a:rPr>
              <a:t>base pairs </a:t>
            </a:r>
            <a:r>
              <a:rPr lang="en-US" sz="2400" dirty="0">
                <a:latin typeface="Times New Roman" panose="02020603050405020304" pitchFamily="18" charset="0"/>
                <a:cs typeface="Times New Roman" panose="02020603050405020304" pitchFamily="18" charset="0"/>
              </a:rPr>
              <a:t>long. PCR primers are indicated to amplify the core repeat region.</a:t>
            </a:r>
          </a:p>
        </p:txBody>
      </p:sp>
    </p:spTree>
    <p:extLst>
      <p:ext uri="{BB962C8B-B14F-4D97-AF65-F5344CB8AC3E}">
        <p14:creationId xmlns:p14="http://schemas.microsoft.com/office/powerpoint/2010/main" xmlns="" val="24984958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39762"/>
          </a:xfrm>
          <a:ln>
            <a:solidFill>
              <a:srgbClr val="FF0000"/>
            </a:solidFill>
          </a:ln>
        </p:spPr>
        <p:txBody>
          <a:bodyPr>
            <a:noAutofit/>
          </a:bodyPr>
          <a:lstStyle/>
          <a:p>
            <a:r>
              <a:rPr lang="en-US" sz="3200" b="1" dirty="0">
                <a:latin typeface="Times New Roman" panose="02020603050405020304" pitchFamily="18" charset="0"/>
                <a:cs typeface="Times New Roman" panose="02020603050405020304" pitchFamily="18" charset="0"/>
              </a:rPr>
              <a:t>Autosomal </a:t>
            </a:r>
            <a:r>
              <a:rPr lang="en-US" sz="3200" b="1" dirty="0" smtClean="0">
                <a:latin typeface="Times New Roman" panose="02020603050405020304" pitchFamily="18" charset="0"/>
                <a:cs typeface="Times New Roman" panose="02020603050405020304" pitchFamily="18" charset="0"/>
              </a:rPr>
              <a:t>Short Tandem </a:t>
            </a:r>
            <a:r>
              <a:rPr lang="en-US" sz="3200" b="1" dirty="0">
                <a:latin typeface="Times New Roman" panose="02020603050405020304" pitchFamily="18" charset="0"/>
                <a:cs typeface="Times New Roman" panose="02020603050405020304" pitchFamily="18" charset="0"/>
              </a:rPr>
              <a:t>Repeat (STR</a:t>
            </a:r>
            <a:r>
              <a:rPr lang="en-US" sz="3200" b="1" dirty="0" smtClean="0">
                <a:latin typeface="Times New Roman" panose="02020603050405020304" pitchFamily="18" charset="0"/>
                <a:cs typeface="Times New Roman" panose="02020603050405020304" pitchFamily="18" charset="0"/>
              </a:rPr>
              <a:t>) Profiling</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90600"/>
            <a:ext cx="9144000" cy="5562600"/>
          </a:xfrm>
        </p:spPr>
        <p:txBody>
          <a:bodyPr>
            <a:normAutofit/>
          </a:bodyPr>
          <a:lstStyle/>
          <a:p>
            <a:pPr marL="274320" indent="-274320">
              <a:spcBef>
                <a:spcPts val="0"/>
              </a:spcBef>
              <a:spcAft>
                <a:spcPts val="1800"/>
              </a:spcAft>
            </a:pPr>
            <a:r>
              <a:rPr lang="en-US" sz="2800" dirty="0">
                <a:latin typeface="Times New Roman" panose="02020603050405020304" pitchFamily="18" charset="0"/>
                <a:cs typeface="Times New Roman" panose="02020603050405020304" pitchFamily="18" charset="0"/>
              </a:rPr>
              <a:t>An STR is a region of human DNA containing </a:t>
            </a:r>
            <a:r>
              <a:rPr lang="en-US" sz="2800" dirty="0" smtClean="0">
                <a:latin typeface="Times New Roman" panose="02020603050405020304" pitchFamily="18" charset="0"/>
                <a:cs typeface="Times New Roman" panose="02020603050405020304" pitchFamily="18" charset="0"/>
              </a:rPr>
              <a:t>an array </a:t>
            </a:r>
            <a:r>
              <a:rPr lang="en-US" sz="2800" dirty="0">
                <a:latin typeface="Times New Roman" panose="02020603050405020304" pitchFamily="18" charset="0"/>
                <a:cs typeface="Times New Roman" panose="02020603050405020304" pitchFamily="18" charset="0"/>
              </a:rPr>
              <a:t>of tandem </a:t>
            </a:r>
            <a:r>
              <a:rPr lang="en-US" sz="2800" dirty="0" smtClean="0">
                <a:latin typeface="Times New Roman" panose="02020603050405020304" pitchFamily="18" charset="0"/>
                <a:cs typeface="Times New Roman" panose="02020603050405020304" pitchFamily="18" charset="0"/>
              </a:rPr>
              <a:t>repeats ranges </a:t>
            </a:r>
            <a:r>
              <a:rPr lang="en-US" sz="2800" dirty="0">
                <a:latin typeface="Times New Roman" panose="02020603050405020304" pitchFamily="18" charset="0"/>
                <a:cs typeface="Times New Roman" panose="02020603050405020304" pitchFamily="18" charset="0"/>
              </a:rPr>
              <a:t>from only a few to about a hundred repeated units</a:t>
            </a:r>
            <a:r>
              <a:rPr lang="en-US" sz="2800" dirty="0" smtClean="0">
                <a:latin typeface="Times New Roman" panose="02020603050405020304" pitchFamily="18" charset="0"/>
                <a:cs typeface="Times New Roman" panose="02020603050405020304" pitchFamily="18" charset="0"/>
              </a:rPr>
              <a:t>.</a:t>
            </a:r>
          </a:p>
          <a:p>
            <a:pPr marL="274320" indent="-274320">
              <a:spcBef>
                <a:spcPts val="0"/>
              </a:spcBef>
              <a:spcAft>
                <a:spcPts val="1800"/>
              </a:spcAft>
            </a:pP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 </a:t>
            </a:r>
            <a:r>
              <a:rPr lang="en-US" sz="2800" dirty="0" smtClean="0">
                <a:latin typeface="Times New Roman" panose="02020603050405020304" pitchFamily="18" charset="0"/>
                <a:cs typeface="Times New Roman" panose="02020603050405020304" pitchFamily="18" charset="0"/>
              </a:rPr>
              <a:t>repeat unit </a:t>
            </a:r>
            <a:r>
              <a:rPr lang="en-US" sz="2800" dirty="0">
                <a:latin typeface="Times New Roman" panose="02020603050405020304" pitchFamily="18" charset="0"/>
                <a:cs typeface="Times New Roman" panose="02020603050405020304" pitchFamily="18" charset="0"/>
              </a:rPr>
              <a:t>can be 2 to 6 base pairs (bp) long</a:t>
            </a:r>
            <a:r>
              <a:rPr lang="en-US" sz="2800" dirty="0" smtClean="0">
                <a:latin typeface="Times New Roman" panose="02020603050405020304" pitchFamily="18" charset="0"/>
                <a:cs typeface="Times New Roman" panose="02020603050405020304" pitchFamily="18" charset="0"/>
              </a:rPr>
              <a:t>.</a:t>
            </a:r>
          </a:p>
          <a:p>
            <a:pPr marL="274320" indent="-274320">
              <a:spcBef>
                <a:spcPts val="0"/>
              </a:spcBef>
              <a:spcAft>
                <a:spcPts val="1800"/>
              </a:spcAft>
            </a:pP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STRs are also called </a:t>
            </a:r>
            <a:r>
              <a:rPr lang="en-US" sz="2800" b="1" dirty="0" smtClean="0">
                <a:latin typeface="Times New Roman" panose="02020603050405020304" pitchFamily="18" charset="0"/>
                <a:cs typeface="Times New Roman" panose="02020603050405020304" pitchFamily="18" charset="0"/>
              </a:rPr>
              <a:t>microsatellites </a:t>
            </a:r>
            <a:r>
              <a:rPr lang="en-US" sz="2800" dirty="0" smtClean="0">
                <a:latin typeface="Times New Roman" panose="02020603050405020304" pitchFamily="18" charset="0"/>
                <a:cs typeface="Times New Roman" panose="02020603050405020304" pitchFamily="18" charset="0"/>
              </a:rPr>
              <a:t>or </a:t>
            </a:r>
            <a:r>
              <a:rPr lang="en-US" sz="2800" b="1" dirty="0">
                <a:latin typeface="Times New Roman" panose="02020603050405020304" pitchFamily="18" charset="0"/>
                <a:cs typeface="Times New Roman" panose="02020603050405020304" pitchFamily="18" charset="0"/>
              </a:rPr>
              <a:t>simple sequence repeats</a:t>
            </a:r>
            <a:r>
              <a:rPr lang="en-US" sz="2800" dirty="0">
                <a:latin typeface="Times New Roman" panose="02020603050405020304" pitchFamily="18" charset="0"/>
                <a:cs typeface="Times New Roman" panose="02020603050405020304" pitchFamily="18" charset="0"/>
              </a:rPr>
              <a:t>. </a:t>
            </a:r>
            <a:endParaRPr lang="en-US" sz="28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number of repeat units of STR loci can </a:t>
            </a:r>
            <a:r>
              <a:rPr lang="en-US" sz="2800" dirty="0" smtClean="0">
                <a:latin typeface="Times New Roman" panose="02020603050405020304" pitchFamily="18" charset="0"/>
                <a:cs typeface="Times New Roman" panose="02020603050405020304" pitchFamily="18" charset="0"/>
              </a:rPr>
              <a:t>vary greatly </a:t>
            </a:r>
            <a:r>
              <a:rPr lang="en-US" sz="2800" dirty="0">
                <a:latin typeface="Times New Roman" panose="02020603050405020304" pitchFamily="18" charset="0"/>
                <a:cs typeface="Times New Roman" panose="02020603050405020304" pitchFamily="18" charset="0"/>
              </a:rPr>
              <a:t>among the population. </a:t>
            </a:r>
            <a:endParaRPr lang="en-US" sz="28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most commonly used STR loci </a:t>
            </a:r>
            <a:r>
              <a:rPr lang="en-US" sz="2800" dirty="0" smtClean="0">
                <a:latin typeface="Times New Roman" panose="02020603050405020304" pitchFamily="18" charset="0"/>
                <a:cs typeface="Times New Roman" panose="02020603050405020304" pitchFamily="18" charset="0"/>
              </a:rPr>
              <a:t>are—shorter in length </a:t>
            </a:r>
            <a:r>
              <a:rPr lang="en-US" sz="2800" dirty="0">
                <a:latin typeface="Times New Roman" panose="02020603050405020304" pitchFamily="18" charset="0"/>
                <a:cs typeface="Times New Roman" panose="02020603050405020304" pitchFamily="18" charset="0"/>
              </a:rPr>
              <a:t>than the smallest VNTRs (up to 1000 bp).</a:t>
            </a:r>
          </a:p>
        </p:txBody>
      </p:sp>
    </p:spTree>
    <p:extLst>
      <p:ext uri="{BB962C8B-B14F-4D97-AF65-F5344CB8AC3E}">
        <p14:creationId xmlns:p14="http://schemas.microsoft.com/office/powerpoint/2010/main" xmlns="" val="8880915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477000"/>
          </a:xfrm>
        </p:spPr>
        <p:txBody>
          <a:bodyPr>
            <a:noAutofit/>
          </a:bodyPr>
          <a:lstStyle/>
          <a:p>
            <a:pPr>
              <a:spcAft>
                <a:spcPts val="1200"/>
              </a:spcAft>
              <a:buFont typeface="Wingdings" panose="05000000000000000000" pitchFamily="2" charset="2"/>
              <a:buChar char="q"/>
            </a:pPr>
            <a:r>
              <a:rPr lang="en-US" sz="2800" dirty="0">
                <a:latin typeface="Times New Roman" panose="02020603050405020304" pitchFamily="18" charset="0"/>
                <a:cs typeface="Times New Roman" panose="02020603050405020304" pitchFamily="18" charset="0"/>
              </a:rPr>
              <a:t>STR </a:t>
            </a:r>
            <a:r>
              <a:rPr lang="en-US" sz="2800" dirty="0" smtClean="0">
                <a:latin typeface="Times New Roman" panose="02020603050405020304" pitchFamily="18" charset="0"/>
                <a:cs typeface="Times New Roman" panose="02020603050405020304" pitchFamily="18" charset="0"/>
              </a:rPr>
              <a:t>loci have </a:t>
            </a:r>
            <a:r>
              <a:rPr lang="en-US" sz="2800" dirty="0">
                <a:latin typeface="Times New Roman" panose="02020603050405020304" pitchFamily="18" charset="0"/>
                <a:cs typeface="Times New Roman" panose="02020603050405020304" pitchFamily="18" charset="0"/>
              </a:rPr>
              <a:t>many advantages due to the small size of the alleles:</a:t>
            </a:r>
          </a:p>
          <a:p>
            <a:pPr lvl="1">
              <a:spcBef>
                <a:spcPts val="0"/>
              </a:spcBef>
              <a:spcAft>
                <a:spcPts val="1200"/>
              </a:spcAft>
            </a:pPr>
            <a:r>
              <a:rPr lang="en-US" sz="2400" dirty="0" smtClean="0">
                <a:latin typeface="Times New Roman" panose="02020603050405020304" pitchFamily="18" charset="0"/>
                <a:cs typeface="Times New Roman" panose="02020603050405020304" pitchFamily="18" charset="0"/>
              </a:rPr>
              <a:t>STR </a:t>
            </a:r>
            <a:r>
              <a:rPr lang="en-US" sz="2400" dirty="0">
                <a:latin typeface="Times New Roman" panose="02020603050405020304" pitchFamily="18" charset="0"/>
                <a:cs typeface="Times New Roman" panose="02020603050405020304" pitchFamily="18" charset="0"/>
              </a:rPr>
              <a:t>loci are applicable for PCR amplification.</a:t>
            </a:r>
          </a:p>
          <a:p>
            <a:pPr lvl="1">
              <a:spcBef>
                <a:spcPts val="0"/>
              </a:spcBef>
              <a:spcAft>
                <a:spcPts val="1200"/>
              </a:spcAft>
            </a:pPr>
            <a:r>
              <a:rPr lang="en-US" sz="2400" dirty="0" smtClean="0">
                <a:latin typeface="Times New Roman" panose="02020603050405020304" pitchFamily="18" charset="0"/>
                <a:cs typeface="Times New Roman" panose="02020603050405020304" pitchFamily="18" charset="0"/>
              </a:rPr>
              <a:t>STR </a:t>
            </a:r>
            <a:r>
              <a:rPr lang="en-US" sz="2400" dirty="0">
                <a:latin typeface="Times New Roman" panose="02020603050405020304" pitchFamily="18" charset="0"/>
                <a:cs typeface="Times New Roman" panose="02020603050405020304" pitchFamily="18" charset="0"/>
              </a:rPr>
              <a:t>profiling performs better than VNTR profiling for degraded </a:t>
            </a:r>
            <a:r>
              <a:rPr lang="en-US" sz="2400" dirty="0" smtClean="0">
                <a:latin typeface="Times New Roman" panose="02020603050405020304" pitchFamily="18" charset="0"/>
                <a:cs typeface="Times New Roman" panose="02020603050405020304" pitchFamily="18" charset="0"/>
              </a:rPr>
              <a:t>DNA samples.</a:t>
            </a:r>
          </a:p>
          <a:p>
            <a:pPr lvl="1">
              <a:spcBef>
                <a:spcPts val="0"/>
              </a:spcBef>
              <a:spcAft>
                <a:spcPts val="1200"/>
              </a:spcAft>
            </a:pPr>
            <a:r>
              <a:rPr lang="en-US" sz="2400" dirty="0" smtClean="0">
                <a:latin typeface="Times New Roman" panose="02020603050405020304" pitchFamily="18" charset="0"/>
                <a:cs typeface="Times New Roman" panose="02020603050405020304" pitchFamily="18" charset="0"/>
              </a:rPr>
              <a:t>Preferential </a:t>
            </a:r>
            <a:r>
              <a:rPr lang="en-US" sz="2400" dirty="0">
                <a:latin typeface="Times New Roman" panose="02020603050405020304" pitchFamily="18" charset="0"/>
                <a:cs typeface="Times New Roman" panose="02020603050405020304" pitchFamily="18" charset="0"/>
              </a:rPr>
              <a:t>amplification is reduced at STR loci compared to </a:t>
            </a:r>
            <a:r>
              <a:rPr lang="en-US" sz="2400" dirty="0" smtClean="0">
                <a:latin typeface="Times New Roman" panose="02020603050405020304" pitchFamily="18" charset="0"/>
                <a:cs typeface="Times New Roman" panose="02020603050405020304" pitchFamily="18" charset="0"/>
              </a:rPr>
              <a:t>VNTR loci </a:t>
            </a:r>
            <a:r>
              <a:rPr lang="en-US" sz="2400" dirty="0">
                <a:latin typeface="Times New Roman" panose="02020603050405020304" pitchFamily="18" charset="0"/>
                <a:cs typeface="Times New Roman" panose="02020603050405020304" pitchFamily="18" charset="0"/>
              </a:rPr>
              <a:t>using </a:t>
            </a:r>
            <a:r>
              <a:rPr lang="en-US" sz="2400" dirty="0" smtClean="0">
                <a:latin typeface="Times New Roman" panose="02020603050405020304" pitchFamily="18" charset="0"/>
                <a:cs typeface="Times New Roman" panose="02020603050405020304" pitchFamily="18" charset="0"/>
              </a:rPr>
              <a:t>AFLP.</a:t>
            </a:r>
          </a:p>
          <a:p>
            <a:pPr lvl="1">
              <a:spcBef>
                <a:spcPts val="0"/>
              </a:spcBef>
              <a:spcAft>
                <a:spcPts val="1200"/>
              </a:spcAft>
            </a:pPr>
            <a:r>
              <a:rPr lang="en-US" sz="2400" dirty="0" smtClean="0">
                <a:latin typeface="Times New Roman" panose="02020603050405020304" pitchFamily="18" charset="0"/>
                <a:cs typeface="Times New Roman" panose="02020603050405020304" pitchFamily="18" charset="0"/>
              </a:rPr>
              <a:t>Better </a:t>
            </a:r>
            <a:r>
              <a:rPr lang="en-US" sz="2400" dirty="0">
                <a:latin typeface="Times New Roman" panose="02020603050405020304" pitchFamily="18" charset="0"/>
                <a:cs typeface="Times New Roman" panose="02020603050405020304" pitchFamily="18" charset="0"/>
              </a:rPr>
              <a:t>electrophoretic resolution of DNA fragments is achieved </a:t>
            </a:r>
            <a:r>
              <a:rPr lang="en-US" sz="2400" dirty="0" smtClean="0">
                <a:latin typeface="Times New Roman" panose="02020603050405020304" pitchFamily="18" charset="0"/>
                <a:cs typeface="Times New Roman" panose="02020603050405020304" pitchFamily="18" charset="0"/>
              </a:rPr>
              <a:t>than VNTR profiling.</a:t>
            </a:r>
          </a:p>
          <a:p>
            <a:pPr lvl="1">
              <a:spcBef>
                <a:spcPts val="0"/>
              </a:spcBef>
              <a:spcAft>
                <a:spcPts val="1200"/>
              </a:spcAft>
            </a:pPr>
            <a:r>
              <a:rPr lang="en-US" sz="2400" dirty="0" smtClean="0">
                <a:latin typeface="Times New Roman" panose="02020603050405020304" pitchFamily="18" charset="0"/>
                <a:cs typeface="Times New Roman" panose="02020603050405020304" pitchFamily="18" charset="0"/>
              </a:rPr>
              <a:t>STR </a:t>
            </a:r>
            <a:r>
              <a:rPr lang="en-US" sz="2400" dirty="0">
                <a:latin typeface="Times New Roman" panose="02020603050405020304" pitchFamily="18" charset="0"/>
                <a:cs typeface="Times New Roman" panose="02020603050405020304" pitchFamily="18" charset="0"/>
              </a:rPr>
              <a:t>loci are applicable for </a:t>
            </a:r>
            <a:r>
              <a:rPr lang="en-US" sz="2400" dirty="0">
                <a:solidFill>
                  <a:srgbClr val="FF0000"/>
                </a:solidFill>
                <a:latin typeface="Times New Roman" panose="02020603050405020304" pitchFamily="18" charset="0"/>
                <a:cs typeface="Times New Roman" panose="02020603050405020304" pitchFamily="18" charset="0"/>
              </a:rPr>
              <a:t>multiplexing</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amplification.</a:t>
            </a:r>
          </a:p>
          <a:p>
            <a:pPr lvl="1">
              <a:spcBef>
                <a:spcPts val="0"/>
              </a:spcBef>
              <a:spcAft>
                <a:spcPts val="1200"/>
              </a:spcAft>
            </a:pPr>
            <a:r>
              <a:rPr lang="en-US" sz="2400" dirty="0" smtClean="0">
                <a:latin typeface="Times New Roman" panose="02020603050405020304" pitchFamily="18" charset="0"/>
                <a:cs typeface="Times New Roman" panose="02020603050405020304" pitchFamily="18" charset="0"/>
              </a:rPr>
              <a:t>STR </a:t>
            </a:r>
            <a:r>
              <a:rPr lang="en-US" sz="2400" dirty="0">
                <a:latin typeface="Times New Roman" panose="02020603050405020304" pitchFamily="18" charset="0"/>
                <a:cs typeface="Times New Roman" panose="02020603050405020304" pitchFamily="18" charset="0"/>
              </a:rPr>
              <a:t>profiling, As with VNTR profiling, is capable of handling </a:t>
            </a:r>
            <a:r>
              <a:rPr lang="en-US" sz="2400" dirty="0" smtClean="0">
                <a:latin typeface="Times New Roman" panose="02020603050405020304" pitchFamily="18" charset="0"/>
                <a:cs typeface="Times New Roman" panose="02020603050405020304" pitchFamily="18" charset="0"/>
              </a:rPr>
              <a:t>interpretation of </a:t>
            </a:r>
            <a:r>
              <a:rPr lang="en-US" sz="2400" dirty="0">
                <a:latin typeface="Times New Roman" panose="02020603050405020304" pitchFamily="18" charset="0"/>
                <a:cs typeface="Times New Roman" panose="02020603050405020304" pitchFamily="18" charset="0"/>
              </a:rPr>
              <a:t>mixed DNA profiles from multiple contributors</a:t>
            </a:r>
            <a:r>
              <a:rPr lang="en-US" sz="2400" dirty="0" smtClean="0">
                <a:latin typeface="Times New Roman" panose="02020603050405020304" pitchFamily="18" charset="0"/>
                <a:cs typeface="Times New Roman" panose="02020603050405020304" pitchFamily="18" charset="0"/>
              </a:rPr>
              <a:t>.</a:t>
            </a:r>
          </a:p>
          <a:p>
            <a:pPr>
              <a:spcBef>
                <a:spcPts val="0"/>
              </a:spcBef>
              <a:spcAft>
                <a:spcPts val="1200"/>
              </a:spcAft>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Thus STR loci are better candidates for forensic DNA testing than </a:t>
            </a:r>
            <a:r>
              <a:rPr lang="en-US" sz="2400" dirty="0" smtClean="0">
                <a:latin typeface="Times New Roman" panose="02020603050405020304" pitchFamily="18" charset="0"/>
                <a:cs typeface="Times New Roman" panose="02020603050405020304" pitchFamily="18" charset="0"/>
              </a:rPr>
              <a:t>VNTR loci</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39621158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411162"/>
          </a:xfrm>
        </p:spPr>
        <p:txBody>
          <a:bodyPr>
            <a:noAutofit/>
          </a:bodyPr>
          <a:lstStyle/>
          <a:p>
            <a:pPr algn="l"/>
            <a:r>
              <a:rPr lang="en-US" sz="3200" b="1" u="sng" dirty="0">
                <a:latin typeface="Times New Roman" panose="02020603050405020304" pitchFamily="18" charset="0"/>
                <a:cs typeface="Times New Roman" panose="02020603050405020304" pitchFamily="18" charset="0"/>
              </a:rPr>
              <a:t>Characteristics of STR Loci</a:t>
            </a:r>
          </a:p>
        </p:txBody>
      </p:sp>
      <p:sp>
        <p:nvSpPr>
          <p:cNvPr id="3" name="Content Placeholder 2"/>
          <p:cNvSpPr>
            <a:spLocks noGrp="1"/>
          </p:cNvSpPr>
          <p:nvPr>
            <p:ph idx="1"/>
          </p:nvPr>
        </p:nvSpPr>
        <p:spPr>
          <a:xfrm>
            <a:off x="152400" y="838200"/>
            <a:ext cx="8839200" cy="5715000"/>
          </a:xfrm>
        </p:spPr>
        <p:txBody>
          <a:bodyPr>
            <a:normAutofit/>
          </a:bodyPr>
          <a:lstStyle/>
          <a:p>
            <a:pPr>
              <a:spcBef>
                <a:spcPts val="0"/>
              </a:spcBef>
              <a:spcAft>
                <a:spcPts val="1800"/>
              </a:spcAft>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More than 10</a:t>
            </a:r>
            <a:r>
              <a:rPr lang="en-US" sz="2800" baseline="30000" dirty="0">
                <a:latin typeface="Times New Roman" panose="02020603050405020304" pitchFamily="18" charset="0"/>
                <a:cs typeface="Times New Roman" panose="02020603050405020304" pitchFamily="18" charset="0"/>
              </a:rPr>
              <a:t>5</a:t>
            </a:r>
            <a:r>
              <a:rPr lang="en-US" sz="2800" dirty="0">
                <a:latin typeface="Times New Roman" panose="02020603050405020304" pitchFamily="18" charset="0"/>
                <a:cs typeface="Times New Roman" panose="02020603050405020304" pitchFamily="18" charset="0"/>
              </a:rPr>
              <a:t> STRs exist in the human genome</a:t>
            </a:r>
            <a:r>
              <a:rPr lang="en-US" sz="2800" dirty="0" smtClean="0">
                <a:latin typeface="Times New Roman" panose="02020603050405020304" pitchFamily="18" charset="0"/>
                <a:cs typeface="Times New Roman" panose="02020603050405020304" pitchFamily="18" charset="0"/>
              </a:rPr>
              <a:t>.</a:t>
            </a:r>
          </a:p>
          <a:p>
            <a:pPr>
              <a:spcBef>
                <a:spcPts val="0"/>
              </a:spcBef>
              <a:spcAft>
                <a:spcPts val="1800"/>
              </a:spcAft>
              <a:buFont typeface="Wingdings" panose="05000000000000000000" pitchFamily="2" charset="2"/>
              <a:buChar char="§"/>
            </a:pP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Many STRs have been </a:t>
            </a:r>
            <a:r>
              <a:rPr lang="en-US" sz="2800" dirty="0" smtClean="0">
                <a:latin typeface="Times New Roman" panose="02020603050405020304" pitchFamily="18" charset="0"/>
                <a:cs typeface="Times New Roman" panose="02020603050405020304" pitchFamily="18" charset="0"/>
              </a:rPr>
              <a:t>characterized and </a:t>
            </a:r>
            <a:r>
              <a:rPr lang="en-US" sz="2800" dirty="0">
                <a:latin typeface="Times New Roman" panose="02020603050405020304" pitchFamily="18" charset="0"/>
                <a:cs typeface="Times New Roman" panose="02020603050405020304" pitchFamily="18" charset="0"/>
              </a:rPr>
              <a:t>used in various types of studies such as genetic mapping </a:t>
            </a:r>
            <a:r>
              <a:rPr lang="en-US" sz="2800" dirty="0" smtClean="0">
                <a:latin typeface="Times New Roman" panose="02020603050405020304" pitchFamily="18" charset="0"/>
                <a:cs typeface="Times New Roman" panose="02020603050405020304" pitchFamily="18" charset="0"/>
              </a:rPr>
              <a:t>and linkage </a:t>
            </a:r>
            <a:r>
              <a:rPr lang="en-US" sz="2800" dirty="0">
                <a:latin typeface="Times New Roman" panose="02020603050405020304" pitchFamily="18" charset="0"/>
                <a:cs typeface="Times New Roman" panose="02020603050405020304" pitchFamily="18" charset="0"/>
              </a:rPr>
              <a:t>analysis. </a:t>
            </a:r>
            <a:endParaRPr lang="en-US" sz="2800" dirty="0" smtClean="0">
              <a:latin typeface="Times New Roman" panose="02020603050405020304" pitchFamily="18" charset="0"/>
              <a:cs typeface="Times New Roman" panose="02020603050405020304" pitchFamily="18" charset="0"/>
            </a:endParaRPr>
          </a:p>
          <a:p>
            <a:pPr>
              <a:spcBef>
                <a:spcPts val="0"/>
              </a:spcBef>
              <a:spcAft>
                <a:spcPts val="1800"/>
              </a:spcAft>
              <a:buFont typeface="Wingdings" panose="05000000000000000000" pitchFamily="2" charset="2"/>
              <a:buChar char="§"/>
            </a:pPr>
            <a:r>
              <a:rPr lang="en-US" sz="2800" dirty="0" smtClean="0">
                <a:latin typeface="Times New Roman" panose="02020603050405020304" pitchFamily="18" charset="0"/>
                <a:cs typeface="Times New Roman" panose="02020603050405020304" pitchFamily="18" charset="0"/>
              </a:rPr>
              <a:t>Some </a:t>
            </a:r>
            <a:r>
              <a:rPr lang="en-US" sz="2800" dirty="0">
                <a:latin typeface="Times New Roman" panose="02020603050405020304" pitchFamily="18" charset="0"/>
                <a:cs typeface="Times New Roman" panose="02020603050405020304" pitchFamily="18" charset="0"/>
              </a:rPr>
              <a:t>STRs have been characterized specifically </a:t>
            </a:r>
            <a:r>
              <a:rPr lang="en-US" sz="2800" dirty="0" smtClean="0">
                <a:latin typeface="Times New Roman" panose="02020603050405020304" pitchFamily="18" charset="0"/>
                <a:cs typeface="Times New Roman" panose="02020603050405020304" pitchFamily="18" charset="0"/>
              </a:rPr>
              <a:t>for forensic DNA profiling.</a:t>
            </a:r>
          </a:p>
          <a:p>
            <a:pPr marL="514350" indent="-514350">
              <a:spcBef>
                <a:spcPts val="0"/>
              </a:spcBef>
              <a:spcAft>
                <a:spcPts val="1800"/>
              </a:spcAft>
              <a:buFont typeface="+mj-lt"/>
              <a:buAutoNum type="arabicPeriod"/>
            </a:pPr>
            <a:r>
              <a:rPr lang="en-US" sz="2800" u="sng" dirty="0">
                <a:latin typeface="Times New Roman" panose="02020603050405020304" pitchFamily="18" charset="0"/>
                <a:cs typeface="Times New Roman" panose="02020603050405020304" pitchFamily="18" charset="0"/>
              </a:rPr>
              <a:t>Core Repeat and Flanking Regions</a:t>
            </a:r>
          </a:p>
          <a:p>
            <a:pPr>
              <a:spcBef>
                <a:spcPts val="0"/>
              </a:spcBef>
              <a:spcAft>
                <a:spcPts val="1800"/>
              </a:spcAft>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Each STR locus contains a core repeat region in which the number of </a:t>
            </a:r>
            <a:r>
              <a:rPr lang="en-US" sz="2800" dirty="0" smtClean="0">
                <a:latin typeface="Times New Roman" panose="02020603050405020304" pitchFamily="18" charset="0"/>
                <a:cs typeface="Times New Roman" panose="02020603050405020304" pitchFamily="18" charset="0"/>
              </a:rPr>
              <a:t>tandem repeat </a:t>
            </a:r>
            <a:r>
              <a:rPr lang="en-US" sz="2800" dirty="0">
                <a:latin typeface="Times New Roman" panose="02020603050405020304" pitchFamily="18" charset="0"/>
                <a:cs typeface="Times New Roman" panose="02020603050405020304" pitchFamily="18" charset="0"/>
              </a:rPr>
              <a:t>units varies among individuals (Figure </a:t>
            </a:r>
            <a:r>
              <a:rPr lang="en-US" sz="2800" dirty="0" smtClean="0">
                <a:latin typeface="Times New Roman" panose="02020603050405020304" pitchFamily="18" charset="0"/>
                <a:cs typeface="Times New Roman" panose="02020603050405020304" pitchFamily="18" charset="0"/>
              </a:rPr>
              <a:t>3).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322648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524000" y="533400"/>
            <a:ext cx="5895975" cy="1828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Rectangle 3"/>
          <p:cNvSpPr/>
          <p:nvPr/>
        </p:nvSpPr>
        <p:spPr>
          <a:xfrm>
            <a:off x="152400" y="2438400"/>
            <a:ext cx="8991600" cy="1354217"/>
          </a:xfrm>
          <a:prstGeom prst="rect">
            <a:avLst/>
          </a:prstGeom>
        </p:spPr>
        <p:txBody>
          <a:bodyPr wrap="square">
            <a:spAutoFit/>
          </a:bodyPr>
          <a:lstStyle/>
          <a:p>
            <a:pPr marL="342900" indent="-342900">
              <a:spcAft>
                <a:spcPts val="1200"/>
              </a:spcAft>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Figure </a:t>
            </a:r>
            <a:r>
              <a:rPr lang="en-US" sz="2400" dirty="0" smtClean="0">
                <a:latin typeface="Times New Roman" panose="02020603050405020304" pitchFamily="18" charset="0"/>
                <a:cs typeface="Times New Roman" panose="02020603050405020304" pitchFamily="18" charset="0"/>
              </a:rPr>
              <a:t>3. </a:t>
            </a:r>
            <a:r>
              <a:rPr lang="en-US" sz="2400" dirty="0">
                <a:latin typeface="Times New Roman" panose="02020603050405020304" pitchFamily="18" charset="0"/>
                <a:cs typeface="Times New Roman" panose="02020603050405020304" pitchFamily="18" charset="0"/>
              </a:rPr>
              <a:t>Core repeat and flanking regions of CSF1PO STR locus. </a:t>
            </a:r>
            <a:endParaRPr lang="en-US" sz="2400" dirty="0" smtClean="0">
              <a:latin typeface="Times New Roman" panose="02020603050405020304" pitchFamily="18" charset="0"/>
              <a:cs typeface="Times New Roman" panose="02020603050405020304" pitchFamily="18" charset="0"/>
            </a:endParaRPr>
          </a:p>
          <a:p>
            <a:pPr marL="342900" indent="-342900">
              <a:spcAft>
                <a:spcPts val="1200"/>
              </a:spcAft>
              <a:buFont typeface="Courier New" panose="02070309020205020404" pitchFamily="49" charset="0"/>
              <a:buChar char="o"/>
            </a:pPr>
            <a:r>
              <a:rPr lang="en-US" sz="2400" dirty="0" smtClean="0">
                <a:latin typeface="Times New Roman" panose="02020603050405020304" pitchFamily="18" charset="0"/>
                <a:cs typeface="Times New Roman" panose="02020603050405020304" pitchFamily="18" charset="0"/>
              </a:rPr>
              <a:t>It  consists of </a:t>
            </a:r>
            <a:r>
              <a:rPr lang="en-US" sz="2400" dirty="0">
                <a:latin typeface="Times New Roman" panose="02020603050405020304" pitchFamily="18" charset="0"/>
                <a:cs typeface="Times New Roman" panose="02020603050405020304" pitchFamily="18" charset="0"/>
              </a:rPr>
              <a:t>eight repeating units of tetrameric nucleotides (TAGA), thus, designated </a:t>
            </a:r>
            <a:r>
              <a:rPr lang="en-US" sz="2400" dirty="0" smtClean="0">
                <a:latin typeface="Times New Roman" panose="02020603050405020304" pitchFamily="18" charset="0"/>
                <a:cs typeface="Times New Roman" panose="02020603050405020304" pitchFamily="18" charset="0"/>
              </a:rPr>
              <a:t>as allele </a:t>
            </a:r>
            <a:r>
              <a:rPr lang="en-US" sz="2400" dirty="0">
                <a:latin typeface="Times New Roman" panose="02020603050405020304" pitchFamily="18" charset="0"/>
                <a:cs typeface="Times New Roman" panose="02020603050405020304" pitchFamily="18" charset="0"/>
              </a:rPr>
              <a:t>8.</a:t>
            </a:r>
          </a:p>
        </p:txBody>
      </p:sp>
      <p:sp>
        <p:nvSpPr>
          <p:cNvPr id="5" name="Rectangle 4"/>
          <p:cNvSpPr/>
          <p:nvPr/>
        </p:nvSpPr>
        <p:spPr>
          <a:xfrm>
            <a:off x="0" y="3886200"/>
            <a:ext cx="9144000" cy="2769989"/>
          </a:xfrm>
          <a:prstGeom prst="rect">
            <a:avLst/>
          </a:prstGeom>
        </p:spPr>
        <p:txBody>
          <a:bodyPr wrap="square">
            <a:spAutoFit/>
          </a:bodyPr>
          <a:lstStyle/>
          <a:p>
            <a:pPr marL="342900" indent="-342900">
              <a:spcAft>
                <a:spcPts val="18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The number of </a:t>
            </a:r>
            <a:r>
              <a:rPr lang="en-US" sz="2400" dirty="0" smtClean="0">
                <a:latin typeface="Times New Roman" panose="02020603050405020304" pitchFamily="18" charset="0"/>
                <a:cs typeface="Times New Roman" panose="02020603050405020304" pitchFamily="18" charset="0"/>
              </a:rPr>
              <a:t>tandem repeat </a:t>
            </a:r>
            <a:r>
              <a:rPr lang="en-US" sz="2400" dirty="0">
                <a:latin typeface="Times New Roman" panose="02020603050405020304" pitchFamily="18" charset="0"/>
                <a:cs typeface="Times New Roman" panose="02020603050405020304" pitchFamily="18" charset="0"/>
              </a:rPr>
              <a:t>units determines genotypes for human identification. </a:t>
            </a:r>
            <a:endParaRPr lang="en-US" sz="2400" dirty="0" smtClean="0">
              <a:latin typeface="Times New Roman" panose="02020603050405020304" pitchFamily="18" charset="0"/>
              <a:cs typeface="Times New Roman" panose="02020603050405020304" pitchFamily="18" charset="0"/>
            </a:endParaRPr>
          </a:p>
          <a:p>
            <a:pPr marL="342900" indent="-342900">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flanking regions surrounding </a:t>
            </a:r>
            <a:r>
              <a:rPr lang="en-US" sz="2400" dirty="0">
                <a:latin typeface="Times New Roman" panose="02020603050405020304" pitchFamily="18" charset="0"/>
                <a:cs typeface="Times New Roman" panose="02020603050405020304" pitchFamily="18" charset="0"/>
              </a:rPr>
              <a:t>the core repeats are also needed for STR analysis. </a:t>
            </a:r>
            <a:endParaRPr lang="en-US" sz="2400" dirty="0" smtClean="0">
              <a:latin typeface="Times New Roman" panose="02020603050405020304" pitchFamily="18" charset="0"/>
              <a:cs typeface="Times New Roman" panose="02020603050405020304" pitchFamily="18" charset="0"/>
            </a:endParaRPr>
          </a:p>
          <a:p>
            <a:pPr marL="342900" indent="-342900">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PCR primers </a:t>
            </a:r>
            <a:r>
              <a:rPr lang="en-US" sz="2400" dirty="0">
                <a:latin typeface="Times New Roman" panose="02020603050405020304" pitchFamily="18" charset="0"/>
                <a:cs typeface="Times New Roman" panose="02020603050405020304" pitchFamily="18" charset="0"/>
              </a:rPr>
              <a:t>complementary to these flanking regions are used to allow the </a:t>
            </a:r>
            <a:r>
              <a:rPr lang="en-US" sz="2400" dirty="0" smtClean="0">
                <a:latin typeface="Times New Roman" panose="02020603050405020304" pitchFamily="18" charset="0"/>
                <a:cs typeface="Times New Roman" panose="02020603050405020304" pitchFamily="18" charset="0"/>
              </a:rPr>
              <a:t>core repeat </a:t>
            </a:r>
            <a:r>
              <a:rPr lang="en-US" sz="2400" dirty="0">
                <a:latin typeface="Times New Roman" panose="02020603050405020304" pitchFamily="18" charset="0"/>
                <a:cs typeface="Times New Roman" panose="02020603050405020304" pitchFamily="18" charset="0"/>
              </a:rPr>
              <a:t>regions to be amplified.</a:t>
            </a:r>
          </a:p>
        </p:txBody>
      </p:sp>
    </p:spTree>
    <p:extLst>
      <p:ext uri="{BB962C8B-B14F-4D97-AF65-F5344CB8AC3E}">
        <p14:creationId xmlns:p14="http://schemas.microsoft.com/office/powerpoint/2010/main" xmlns="" val="31287309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229" y="36286"/>
            <a:ext cx="8904514" cy="649514"/>
          </a:xfrm>
        </p:spPr>
        <p:txBody>
          <a:bodyPr>
            <a:normAutofit/>
          </a:bodyPr>
          <a:lstStyle/>
          <a:p>
            <a:pPr algn="l"/>
            <a:r>
              <a:rPr lang="en-US" sz="2800" b="1" dirty="0" smtClean="0">
                <a:effectLst/>
                <a:latin typeface="Times New Roman" panose="02020603050405020304" pitchFamily="18" charset="0"/>
                <a:ea typeface="Calibri"/>
                <a:cs typeface="Times New Roman" panose="02020603050405020304" pitchFamily="18" charset="0"/>
              </a:rPr>
              <a:t> VNTR Loci for Forensic Testing</a:t>
            </a: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 y="609600"/>
            <a:ext cx="9067800" cy="6248400"/>
          </a:xfrm>
        </p:spPr>
        <p:txBody>
          <a:bodyPr>
            <a:noAutofit/>
          </a:bodyPr>
          <a:lstStyle/>
          <a:p>
            <a:pPr marL="274320" lvl="0" indent="-274320">
              <a:spcBef>
                <a:spcPts val="0"/>
              </a:spcBef>
              <a:spcAft>
                <a:spcPts val="1200"/>
              </a:spcAft>
              <a:buFont typeface="Wingdings"/>
              <a:buChar char=""/>
            </a:pPr>
            <a:r>
              <a:rPr lang="en-US" sz="2400" dirty="0">
                <a:latin typeface="Times New Roman" panose="02020603050405020304" pitchFamily="18" charset="0"/>
                <a:cs typeface="Times New Roman" panose="02020603050405020304" pitchFamily="18" charset="0"/>
              </a:rPr>
              <a:t>The VNTR loci chosen for forensic use are on different chromosomes, or sometimes very distant on the same chromosome, so they are separately </a:t>
            </a:r>
            <a:r>
              <a:rPr lang="en-US" sz="2400" dirty="0" smtClean="0">
                <a:latin typeface="Times New Roman" panose="02020603050405020304" pitchFamily="18" charset="0"/>
                <a:cs typeface="Times New Roman" panose="02020603050405020304" pitchFamily="18" charset="0"/>
              </a:rPr>
              <a:t>inherited. </a:t>
            </a:r>
          </a:p>
          <a:p>
            <a:pPr marL="274320" lvl="0" indent="-274320">
              <a:spcBef>
                <a:spcPts val="0"/>
              </a:spcBef>
              <a:spcAft>
                <a:spcPts val="12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The loci selected should be compatible with the restriction endonuclease cleavage sites. </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12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Many VNTR loci used for forensic applications are highly polymorphic.</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12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Hundreds of different genotypes per locus can be observed among the population. </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12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The discriminating power of VNTR loci used for forensic testing can be measured by </a:t>
            </a:r>
            <a:r>
              <a:rPr lang="en-US" sz="2400" b="1" dirty="0" smtClean="0">
                <a:effectLst/>
                <a:latin typeface="Times New Roman" panose="02020603050405020304" pitchFamily="18" charset="0"/>
                <a:ea typeface="Calibri"/>
                <a:cs typeface="Times New Roman" panose="02020603050405020304" pitchFamily="18" charset="0"/>
              </a:rPr>
              <a:t>population match probability</a:t>
            </a:r>
            <a:r>
              <a:rPr lang="en-US" sz="2400" dirty="0" smtClean="0">
                <a:effectLst/>
                <a:latin typeface="Times New Roman" panose="02020603050405020304" pitchFamily="18" charset="0"/>
                <a:ea typeface="MinionPro-Regular"/>
                <a:cs typeface="Times New Roman" panose="02020603050405020304" pitchFamily="18" charset="0"/>
              </a:rPr>
              <a:t>(</a:t>
            </a:r>
            <a:r>
              <a:rPr lang="en-US" sz="2400" dirty="0" smtClean="0">
                <a:effectLst/>
                <a:latin typeface="Times New Roman" panose="02020603050405020304" pitchFamily="18" charset="0"/>
                <a:ea typeface="Calibri"/>
                <a:cs typeface="Times New Roman" panose="02020603050405020304" pitchFamily="18" charset="0"/>
              </a:rPr>
              <a:t>P</a:t>
            </a:r>
            <a:r>
              <a:rPr lang="en-US" sz="2400" dirty="0" smtClean="0">
                <a:effectLst/>
                <a:latin typeface="Times New Roman" panose="02020603050405020304" pitchFamily="18" charset="0"/>
                <a:ea typeface="MinionPro-Regular"/>
                <a:cs typeface="Times New Roman" panose="02020603050405020304" pitchFamily="18" charset="0"/>
              </a:rPr>
              <a:t>m). </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12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The lower the </a:t>
            </a:r>
            <a:r>
              <a:rPr lang="en-US" sz="2400" dirty="0" smtClean="0">
                <a:effectLst/>
                <a:latin typeface="Times New Roman" panose="02020603050405020304" pitchFamily="18" charset="0"/>
                <a:ea typeface="Calibri"/>
                <a:cs typeface="Times New Roman" panose="02020603050405020304" pitchFamily="18" charset="0"/>
              </a:rPr>
              <a:t>P</a:t>
            </a:r>
            <a:r>
              <a:rPr lang="en-US" sz="2400" dirty="0" smtClean="0">
                <a:effectLst/>
                <a:latin typeface="Times New Roman" panose="02020603050405020304" pitchFamily="18" charset="0"/>
                <a:ea typeface="MinionPro-Regular"/>
                <a:cs typeface="Times New Roman" panose="02020603050405020304" pitchFamily="18" charset="0"/>
              </a:rPr>
              <a:t>m, the less likely a match will occur between two randomly chosen individuals. </a:t>
            </a:r>
          </a:p>
        </p:txBody>
      </p:sp>
    </p:spTree>
    <p:extLst>
      <p:ext uri="{BB962C8B-B14F-4D97-AF65-F5344CB8AC3E}">
        <p14:creationId xmlns:p14="http://schemas.microsoft.com/office/powerpoint/2010/main" xmlns="" val="3436232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pPr marL="514350" indent="-514350" algn="l">
              <a:buFont typeface="+mj-lt"/>
              <a:buAutoNum type="arabicPeriod" startAt="2"/>
            </a:pPr>
            <a:r>
              <a:rPr lang="en-US" sz="2800" b="1" dirty="0" smtClean="0">
                <a:latin typeface="Times New Roman" panose="02020603050405020304" pitchFamily="18" charset="0"/>
                <a:cs typeface="Times New Roman" panose="02020603050405020304" pitchFamily="18" charset="0"/>
              </a:rPr>
              <a:t>Repeat </a:t>
            </a:r>
            <a:r>
              <a:rPr lang="en-US" sz="2800" b="1" dirty="0">
                <a:latin typeface="Times New Roman" panose="02020603050405020304" pitchFamily="18" charset="0"/>
                <a:cs typeface="Times New Roman" panose="02020603050405020304" pitchFamily="18" charset="0"/>
              </a:rPr>
              <a:t>Unit </a:t>
            </a:r>
            <a:r>
              <a:rPr lang="en-US" sz="2800" b="1" dirty="0" smtClean="0">
                <a:latin typeface="Times New Roman" panose="02020603050405020304" pitchFamily="18" charset="0"/>
                <a:cs typeface="Times New Roman" panose="02020603050405020304" pitchFamily="18" charset="0"/>
              </a:rPr>
              <a:t>Length</a:t>
            </a: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 y="762000"/>
            <a:ext cx="9067800" cy="5943600"/>
          </a:xfrm>
        </p:spPr>
        <p:txBody>
          <a:bodyPr>
            <a:noAutofit/>
          </a:bodyPr>
          <a:lstStyle/>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Repeat </a:t>
            </a:r>
            <a:r>
              <a:rPr lang="en-US" sz="2400" dirty="0">
                <a:latin typeface="Times New Roman" panose="02020603050405020304" pitchFamily="18" charset="0"/>
                <a:cs typeface="Times New Roman" panose="02020603050405020304" pitchFamily="18" charset="0"/>
              </a:rPr>
              <a:t>unit length is the number of nucleotides in a single unit of </a:t>
            </a:r>
            <a:r>
              <a:rPr lang="en-US" sz="2400" dirty="0" smtClean="0">
                <a:latin typeface="Times New Roman" panose="02020603050405020304" pitchFamily="18" charset="0"/>
                <a:cs typeface="Times New Roman" panose="02020603050405020304" pitchFamily="18" charset="0"/>
              </a:rPr>
              <a:t>tandem repeat</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Dimeric</a:t>
            </a:r>
            <a:r>
              <a:rPr lang="en-US" sz="2400" dirty="0">
                <a:latin typeface="Times New Roman" panose="02020603050405020304" pitchFamily="18" charset="0"/>
                <a:cs typeface="Times New Roman" panose="02020603050405020304" pitchFamily="18" charset="0"/>
              </a:rPr>
              <a:t>, trimeric, tetrameric, pentameric, and hexameric repeat </a:t>
            </a:r>
            <a:r>
              <a:rPr lang="en-US" sz="2400" dirty="0" smtClean="0">
                <a:latin typeface="Times New Roman" panose="02020603050405020304" pitchFamily="18" charset="0"/>
                <a:cs typeface="Times New Roman" panose="02020603050405020304" pitchFamily="18" charset="0"/>
              </a:rPr>
              <a:t>units appear </a:t>
            </a:r>
            <a:r>
              <a:rPr lang="en-US" sz="2400" dirty="0">
                <a:latin typeface="Times New Roman" panose="02020603050405020304" pitchFamily="18" charset="0"/>
                <a:cs typeface="Times New Roman" panose="02020603050405020304" pitchFamily="18" charset="0"/>
              </a:rPr>
              <a:t>in the human genome</a:t>
            </a:r>
            <a:r>
              <a:rPr lang="en-US" sz="2400" dirty="0" smtClean="0">
                <a:latin typeface="Times New Roman" panose="02020603050405020304" pitchFamily="18" charset="0"/>
                <a:cs typeface="Times New Roman" panose="02020603050405020304" pitchFamily="18" charset="0"/>
              </a:rPr>
              <a:t>.</a:t>
            </a: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For example, the human genome has at least </a:t>
            </a:r>
            <a:r>
              <a:rPr lang="en-US" sz="2400" dirty="0" smtClean="0">
                <a:latin typeface="Times New Roman" panose="02020603050405020304" pitchFamily="18" charset="0"/>
                <a:cs typeface="Times New Roman" panose="02020603050405020304" pitchFamily="18" charset="0"/>
              </a:rPr>
              <a:t>10</a:t>
            </a:r>
            <a:r>
              <a:rPr lang="en-US" sz="2800" b="1" baseline="30000" dirty="0" smtClean="0">
                <a:latin typeface="Times New Roman" panose="02020603050405020304" pitchFamily="18" charset="0"/>
                <a:cs typeface="Times New Roman" panose="02020603050405020304" pitchFamily="18" charset="0"/>
              </a:rPr>
              <a:t>4</a:t>
            </a:r>
            <a:r>
              <a:rPr lang="en-US" sz="2400" dirty="0" smtClean="0">
                <a:latin typeface="Times New Roman" panose="02020603050405020304" pitchFamily="18" charset="0"/>
                <a:cs typeface="Times New Roman" panose="02020603050405020304" pitchFamily="18" charset="0"/>
              </a:rPr>
              <a:t> tetrameric repeats </a:t>
            </a:r>
            <a:r>
              <a:rPr lang="en-US" sz="2400" dirty="0">
                <a:latin typeface="Times New Roman" panose="02020603050405020304" pitchFamily="18" charset="0"/>
                <a:cs typeface="Times New Roman" panose="02020603050405020304" pitchFamily="18" charset="0"/>
              </a:rPr>
              <a:t>representing approximately 9% of total STRs.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The tetrameric repeats </a:t>
            </a:r>
            <a:r>
              <a:rPr lang="en-US" sz="2400" dirty="0">
                <a:latin typeface="Times New Roman" panose="02020603050405020304" pitchFamily="18" charset="0"/>
                <a:cs typeface="Times New Roman" panose="02020603050405020304" pitchFamily="18" charset="0"/>
              </a:rPr>
              <a:t>are the most commonly used STR loci for forensic DNA profiling.</a:t>
            </a:r>
          </a:p>
          <a:p>
            <a:pPr marL="274320" indent="-274320">
              <a:spcBef>
                <a:spcPts val="0"/>
              </a:spcBef>
              <a:spcAft>
                <a:spcPts val="2400"/>
              </a:spcAft>
            </a:pPr>
            <a:r>
              <a:rPr lang="en-US" sz="2400" dirty="0">
                <a:latin typeface="Times New Roman" panose="02020603050405020304" pitchFamily="18" charset="0"/>
                <a:cs typeface="Times New Roman" panose="02020603050405020304" pitchFamily="18" charset="0"/>
              </a:rPr>
              <a:t>Only a few thousand pentameric repeats and a few hundred </a:t>
            </a:r>
            <a:r>
              <a:rPr lang="en-US" sz="2400" dirty="0" smtClean="0">
                <a:latin typeface="Times New Roman" panose="02020603050405020304" pitchFamily="18" charset="0"/>
                <a:cs typeface="Times New Roman" panose="02020603050405020304" pitchFamily="18" charset="0"/>
              </a:rPr>
              <a:t>hexameric repeats </a:t>
            </a:r>
            <a:r>
              <a:rPr lang="en-US" sz="2400" dirty="0">
                <a:latin typeface="Times New Roman" panose="02020603050405020304" pitchFamily="18" charset="0"/>
                <a:cs typeface="Times New Roman" panose="02020603050405020304" pitchFamily="18" charset="0"/>
              </a:rPr>
              <a:t>exist in the human genome.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pentameric and hexameric repeats </a:t>
            </a:r>
            <a:r>
              <a:rPr lang="en-US" sz="2400" dirty="0" smtClean="0">
                <a:latin typeface="Times New Roman" panose="02020603050405020304" pitchFamily="18" charset="0"/>
                <a:cs typeface="Times New Roman" panose="02020603050405020304" pitchFamily="18" charset="0"/>
              </a:rPr>
              <a:t>are very </a:t>
            </a:r>
            <a:r>
              <a:rPr lang="en-US" sz="2400" dirty="0">
                <a:latin typeface="Times New Roman" panose="02020603050405020304" pitchFamily="18" charset="0"/>
                <a:cs typeface="Times New Roman" panose="02020603050405020304" pitchFamily="18" charset="0"/>
              </a:rPr>
              <a:t>polymorphic.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3745155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9144000" cy="6019800"/>
          </a:xfrm>
        </p:spPr>
        <p:txBody>
          <a:bodyPr/>
          <a:lstStyle/>
          <a:p>
            <a:pPr marL="274320" lvl="0" indent="-274320">
              <a:spcBef>
                <a:spcPts val="0"/>
              </a:spcBef>
              <a:spcAft>
                <a:spcPts val="2400"/>
              </a:spcAft>
            </a:pPr>
            <a:r>
              <a:rPr lang="en-US" sz="2400" dirty="0">
                <a:solidFill>
                  <a:prstClr val="black"/>
                </a:solidFill>
                <a:latin typeface="Times New Roman" panose="02020603050405020304" pitchFamily="18" charset="0"/>
                <a:cs typeface="Times New Roman" panose="02020603050405020304" pitchFamily="18" charset="0"/>
              </a:rPr>
              <a:t>Only a few pentameric and hexameric repeats are used for forensic applications because they are less abundant in the human genome.</a:t>
            </a:r>
          </a:p>
          <a:p>
            <a:pPr marL="274320" lvl="0" indent="-274320">
              <a:spcBef>
                <a:spcPts val="0"/>
              </a:spcBef>
              <a:spcAft>
                <a:spcPts val="2400"/>
              </a:spcAft>
            </a:pPr>
            <a:r>
              <a:rPr lang="en-US" sz="2400" dirty="0">
                <a:solidFill>
                  <a:prstClr val="black"/>
                </a:solidFill>
                <a:latin typeface="Times New Roman" panose="02020603050405020304" pitchFamily="18" charset="0"/>
                <a:cs typeface="Times New Roman" panose="02020603050405020304" pitchFamily="18" charset="0"/>
              </a:rPr>
              <a:t>Dimeric and trimeric repeats are very abundant but they are not usually used for forensic applications. </a:t>
            </a:r>
          </a:p>
        </p:txBody>
      </p:sp>
    </p:spTree>
    <p:extLst>
      <p:ext uri="{BB962C8B-B14F-4D97-AF65-F5344CB8AC3E}">
        <p14:creationId xmlns:p14="http://schemas.microsoft.com/office/powerpoint/2010/main" xmlns="" val="32380915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562"/>
          </a:xfrm>
          <a:ln>
            <a:solidFill>
              <a:srgbClr val="FF0000"/>
            </a:solidFill>
          </a:ln>
        </p:spPr>
        <p:txBody>
          <a:bodyPr>
            <a:noAutofit/>
          </a:bodyPr>
          <a:lstStyle/>
          <a:p>
            <a:pPr marL="514350" indent="-514350" algn="l">
              <a:buFont typeface="+mj-lt"/>
              <a:buAutoNum type="arabicPeriod" startAt="3"/>
            </a:pPr>
            <a:r>
              <a:rPr lang="en-US" sz="2800" b="1" dirty="0">
                <a:latin typeface="Times New Roman" panose="02020603050405020304" pitchFamily="18" charset="0"/>
                <a:cs typeface="Times New Roman" panose="02020603050405020304" pitchFamily="18" charset="0"/>
              </a:rPr>
              <a:t>Core Repeat </a:t>
            </a:r>
            <a:r>
              <a:rPr lang="en-US" sz="2800" b="1" dirty="0" smtClean="0">
                <a:latin typeface="Times New Roman" panose="02020603050405020304" pitchFamily="18" charset="0"/>
                <a:cs typeface="Times New Roman" panose="02020603050405020304" pitchFamily="18" charset="0"/>
              </a:rPr>
              <a:t>Sequences</a:t>
            </a: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 y="685800"/>
            <a:ext cx="9067800" cy="6019800"/>
          </a:xfrm>
        </p:spPr>
        <p:txBody>
          <a:bodyPr>
            <a:noAutofit/>
          </a:bodyPr>
          <a:lstStyle/>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STR </a:t>
            </a:r>
            <a:r>
              <a:rPr lang="en-US" sz="2400" dirty="0">
                <a:latin typeface="Times New Roman" panose="02020603050405020304" pitchFamily="18" charset="0"/>
                <a:cs typeface="Times New Roman" panose="02020603050405020304" pitchFamily="18" charset="0"/>
              </a:rPr>
              <a:t>loci compatible for forensic use can be divided </a:t>
            </a:r>
            <a:r>
              <a:rPr lang="en-US" sz="2400" dirty="0" smtClean="0">
                <a:latin typeface="Times New Roman" panose="02020603050405020304" pitchFamily="18" charset="0"/>
                <a:cs typeface="Times New Roman" panose="02020603050405020304" pitchFamily="18" charset="0"/>
              </a:rPr>
              <a:t>into several </a:t>
            </a:r>
            <a:r>
              <a:rPr lang="en-US" sz="2400" dirty="0">
                <a:latin typeface="Times New Roman" panose="02020603050405020304" pitchFamily="18" charset="0"/>
                <a:cs typeface="Times New Roman" panose="02020603050405020304" pitchFamily="18" charset="0"/>
              </a:rPr>
              <a:t>classes </a:t>
            </a:r>
            <a:r>
              <a:rPr lang="en-US" sz="2400" dirty="0" smtClean="0">
                <a:latin typeface="Times New Roman" panose="02020603050405020304" pitchFamily="18" charset="0"/>
                <a:cs typeface="Times New Roman" panose="02020603050405020304" pitchFamily="18" charset="0"/>
              </a:rPr>
              <a:t>based on </a:t>
            </a:r>
            <a:r>
              <a:rPr lang="en-US" sz="2400" dirty="0">
                <a:latin typeface="Times New Roman" panose="02020603050405020304" pitchFamily="18" charset="0"/>
                <a:cs typeface="Times New Roman" panose="02020603050405020304" pitchFamily="18" charset="0"/>
              </a:rPr>
              <a:t>their repeat sequences.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b="1" dirty="0" smtClean="0">
                <a:latin typeface="Times New Roman" panose="02020603050405020304" pitchFamily="18" charset="0"/>
                <a:cs typeface="Times New Roman" panose="02020603050405020304" pitchFamily="18" charset="0"/>
              </a:rPr>
              <a:t>Simple </a:t>
            </a:r>
            <a:r>
              <a:rPr lang="en-US" sz="2400" b="1" dirty="0">
                <a:latin typeface="Times New Roman" panose="02020603050405020304" pitchFamily="18" charset="0"/>
                <a:cs typeface="Times New Roman" panose="02020603050405020304" pitchFamily="18" charset="0"/>
              </a:rPr>
              <a:t>repeats </a:t>
            </a:r>
            <a:r>
              <a:rPr lang="en-US" sz="2400" dirty="0">
                <a:latin typeface="Times New Roman" panose="02020603050405020304" pitchFamily="18" charset="0"/>
                <a:cs typeface="Times New Roman" panose="02020603050405020304" pitchFamily="18" charset="0"/>
              </a:rPr>
              <a:t>consist of tandem repeats with </a:t>
            </a:r>
            <a:r>
              <a:rPr lang="en-US" sz="2400" dirty="0" smtClean="0">
                <a:latin typeface="Times New Roman" panose="02020603050405020304" pitchFamily="18" charset="0"/>
                <a:cs typeface="Times New Roman" panose="02020603050405020304" pitchFamily="18" charset="0"/>
              </a:rPr>
              <a:t>identical repeat </a:t>
            </a:r>
            <a:r>
              <a:rPr lang="en-US" sz="2400" dirty="0">
                <a:latin typeface="Times New Roman" panose="02020603050405020304" pitchFamily="18" charset="0"/>
                <a:cs typeface="Times New Roman" panose="02020603050405020304" pitchFamily="18" charset="0"/>
              </a:rPr>
              <a:t>unit sequences.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Allele </a:t>
            </a:r>
            <a:r>
              <a:rPr lang="en-US" sz="2400" dirty="0">
                <a:latin typeface="Times New Roman" panose="02020603050405020304" pitchFamily="18" charset="0"/>
                <a:cs typeface="Times New Roman" panose="02020603050405020304" pitchFamily="18" charset="0"/>
              </a:rPr>
              <a:t>designation is based on the number of </a:t>
            </a:r>
            <a:r>
              <a:rPr lang="en-US" sz="2400" dirty="0" smtClean="0">
                <a:latin typeface="Times New Roman" panose="02020603050405020304" pitchFamily="18" charset="0"/>
                <a:cs typeface="Times New Roman" panose="02020603050405020304" pitchFamily="18" charset="0"/>
              </a:rPr>
              <a:t>repeat units </a:t>
            </a:r>
            <a:r>
              <a:rPr lang="en-US" sz="2400" dirty="0">
                <a:latin typeface="Times New Roman" panose="02020603050405020304" pitchFamily="18" charset="0"/>
                <a:cs typeface="Times New Roman" panose="02020603050405020304" pitchFamily="18" charset="0"/>
              </a:rPr>
              <a:t>in the core repeat region.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For </a:t>
            </a:r>
            <a:r>
              <a:rPr lang="en-US" sz="2400" dirty="0">
                <a:latin typeface="Times New Roman" panose="02020603050405020304" pitchFamily="18" charset="0"/>
                <a:cs typeface="Times New Roman" panose="02020603050405020304" pitchFamily="18" charset="0"/>
              </a:rPr>
              <a:t>example, a D5S818 allele consisting of </a:t>
            </a:r>
            <a:r>
              <a:rPr lang="en-US" sz="2400" dirty="0" smtClean="0">
                <a:latin typeface="Times New Roman" panose="02020603050405020304" pitchFamily="18" charset="0"/>
                <a:cs typeface="Times New Roman" panose="02020603050405020304" pitchFamily="18" charset="0"/>
              </a:rPr>
              <a:t>ten repeating </a:t>
            </a:r>
            <a:r>
              <a:rPr lang="en-US" sz="2400" dirty="0">
                <a:latin typeface="Times New Roman" panose="02020603050405020304" pitchFamily="18" charset="0"/>
                <a:cs typeface="Times New Roman" panose="02020603050405020304" pitchFamily="18" charset="0"/>
              </a:rPr>
              <a:t>units of the tetrameric nucleotide AGAT is designated as allele 10.</a:t>
            </a:r>
          </a:p>
          <a:p>
            <a:pPr marL="274320" indent="-274320">
              <a:spcBef>
                <a:spcPts val="0"/>
              </a:spcBef>
              <a:spcAft>
                <a:spcPts val="2400"/>
              </a:spcAft>
            </a:pPr>
            <a:r>
              <a:rPr lang="en-US" sz="2400" b="1" dirty="0">
                <a:latin typeface="Times New Roman" panose="02020603050405020304" pitchFamily="18" charset="0"/>
                <a:cs typeface="Times New Roman" panose="02020603050405020304" pitchFamily="18" charset="0"/>
              </a:rPr>
              <a:t>Compound repeats </a:t>
            </a:r>
            <a:r>
              <a:rPr lang="en-US" sz="2400" dirty="0">
                <a:latin typeface="Times New Roman" panose="02020603050405020304" pitchFamily="18" charset="0"/>
                <a:cs typeface="Times New Roman" panose="02020603050405020304" pitchFamily="18" charset="0"/>
              </a:rPr>
              <a:t>consist of more than one type of simple repeat.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b="1" dirty="0" smtClean="0">
                <a:latin typeface="Times New Roman" panose="02020603050405020304" pitchFamily="18" charset="0"/>
                <a:cs typeface="Times New Roman" panose="02020603050405020304" pitchFamily="18" charset="0"/>
              </a:rPr>
              <a:t>Complex repeats </a:t>
            </a:r>
            <a:r>
              <a:rPr lang="en-US" sz="2400" dirty="0">
                <a:latin typeface="Times New Roman" panose="02020603050405020304" pitchFamily="18" charset="0"/>
                <a:cs typeface="Times New Roman" panose="02020603050405020304" pitchFamily="18" charset="0"/>
              </a:rPr>
              <a:t>contain several clusters of different tandem repeats with </a:t>
            </a:r>
            <a:r>
              <a:rPr lang="en-US" sz="2400" dirty="0" smtClean="0">
                <a:latin typeface="Times New Roman" panose="02020603050405020304" pitchFamily="18" charset="0"/>
                <a:cs typeface="Times New Roman" panose="02020603050405020304" pitchFamily="18" charset="0"/>
              </a:rPr>
              <a:t>intervening sequences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114592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381000" y="457200"/>
            <a:ext cx="7924800" cy="26955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Rectangle 3"/>
          <p:cNvSpPr/>
          <p:nvPr/>
        </p:nvSpPr>
        <p:spPr>
          <a:xfrm>
            <a:off x="0" y="3124200"/>
            <a:ext cx="9067800" cy="3493264"/>
          </a:xfrm>
          <a:prstGeom prst="rect">
            <a:avLst/>
          </a:prstGeom>
        </p:spPr>
        <p:txBody>
          <a:bodyPr wrap="square">
            <a:spAutoFit/>
          </a:bodyPr>
          <a:lstStyle/>
          <a:p>
            <a:pPr>
              <a:spcAft>
                <a:spcPts val="600"/>
              </a:spcAft>
            </a:pPr>
            <a:r>
              <a:rPr lang="en-US" sz="2800" b="1" dirty="0">
                <a:latin typeface="Times New Roman" panose="02020603050405020304" pitchFamily="18" charset="0"/>
                <a:cs typeface="Times New Roman" panose="02020603050405020304" pitchFamily="18" charset="0"/>
              </a:rPr>
              <a:t>Figure </a:t>
            </a:r>
            <a:r>
              <a:rPr lang="en-US" sz="2800" b="1" dirty="0" smtClean="0">
                <a:latin typeface="Times New Roman" panose="02020603050405020304" pitchFamily="18" charset="0"/>
                <a:cs typeface="Times New Roman" panose="02020603050405020304" pitchFamily="18" charset="0"/>
              </a:rPr>
              <a:t>4 </a:t>
            </a:r>
            <a:r>
              <a:rPr lang="en-US" sz="2800" b="1" dirty="0">
                <a:latin typeface="Times New Roman" panose="02020603050405020304" pitchFamily="18" charset="0"/>
                <a:cs typeface="Times New Roman" panose="02020603050405020304" pitchFamily="18" charset="0"/>
              </a:rPr>
              <a:t>Examples of core repeat sequences. </a:t>
            </a:r>
            <a:endParaRPr lang="en-US" sz="2800" b="1" dirty="0" smtClean="0">
              <a:latin typeface="Times New Roman" panose="02020603050405020304" pitchFamily="18" charset="0"/>
              <a:cs typeface="Times New Roman" panose="02020603050405020304" pitchFamily="18" charset="0"/>
            </a:endParaRPr>
          </a:p>
          <a:p>
            <a:pPr marL="274320" indent="-274320">
              <a:spcAft>
                <a:spcPts val="1200"/>
              </a:spcAft>
              <a:buAutoNum type="alphaLcParenBoth"/>
            </a:pPr>
            <a:r>
              <a:rPr lang="en-US" sz="2400" dirty="0" smtClean="0">
                <a:latin typeface="Times New Roman" panose="02020603050405020304" pitchFamily="18" charset="0"/>
                <a:cs typeface="Times New Roman" panose="02020603050405020304" pitchFamily="18" charset="0"/>
              </a:rPr>
              <a:t>Simple </a:t>
            </a:r>
            <a:r>
              <a:rPr lang="en-US" sz="2400" dirty="0">
                <a:latin typeface="Times New Roman" panose="02020603050405020304" pitchFamily="18" charset="0"/>
                <a:cs typeface="Times New Roman" panose="02020603050405020304" pitchFamily="18" charset="0"/>
              </a:rPr>
              <a:t>repeat in </a:t>
            </a:r>
            <a:r>
              <a:rPr lang="en-US" sz="2400" dirty="0" smtClean="0">
                <a:latin typeface="Times New Roman" panose="02020603050405020304" pitchFamily="18" charset="0"/>
                <a:cs typeface="Times New Roman" panose="02020603050405020304" pitchFamily="18" charset="0"/>
              </a:rPr>
              <a:t>which D5S818 [</a:t>
            </a:r>
            <a:r>
              <a:rPr lang="en-US" sz="2400" dirty="0">
                <a:latin typeface="Times New Roman" panose="02020603050405020304" pitchFamily="18" charset="0"/>
                <a:cs typeface="Times New Roman" panose="02020603050405020304" pitchFamily="18" charset="0"/>
              </a:rPr>
              <a:t>AGAT]10 is designated as allele 10 consisting of ten repeating units of </a:t>
            </a:r>
            <a:r>
              <a:rPr lang="en-US" sz="2400" dirty="0" smtClean="0">
                <a:latin typeface="Times New Roman" panose="02020603050405020304" pitchFamily="18" charset="0"/>
                <a:cs typeface="Times New Roman" panose="02020603050405020304" pitchFamily="18" charset="0"/>
              </a:rPr>
              <a:t>the tetrameric nucleotides</a:t>
            </a:r>
            <a:r>
              <a:rPr lang="en-US" sz="2400" dirty="0">
                <a:latin typeface="Times New Roman" panose="02020603050405020304" pitchFamily="18" charset="0"/>
                <a:cs typeface="Times New Roman" panose="02020603050405020304" pitchFamily="18" charset="0"/>
              </a:rPr>
              <a:t>, AGAT. </a:t>
            </a:r>
            <a:endParaRPr lang="en-US" sz="2400" dirty="0" smtClean="0">
              <a:latin typeface="Times New Roman" panose="02020603050405020304" pitchFamily="18" charset="0"/>
              <a:cs typeface="Times New Roman" panose="02020603050405020304" pitchFamily="18" charset="0"/>
            </a:endParaRPr>
          </a:p>
          <a:p>
            <a:pPr marL="274320" indent="-274320">
              <a:spcAft>
                <a:spcPts val="1200"/>
              </a:spcAft>
              <a:buAutoNum type="alphaLcParenBoth"/>
            </a:pPr>
            <a:r>
              <a:rPr lang="en-US" sz="2400" dirty="0" smtClean="0">
                <a:latin typeface="Times New Roman" panose="02020603050405020304" pitchFamily="18" charset="0"/>
                <a:cs typeface="Times New Roman" panose="02020603050405020304" pitchFamily="18" charset="0"/>
              </a:rPr>
              <a:t>Compound </a:t>
            </a:r>
            <a:r>
              <a:rPr lang="en-US" sz="2400" dirty="0">
                <a:latin typeface="Times New Roman" panose="02020603050405020304" pitchFamily="18" charset="0"/>
                <a:cs typeface="Times New Roman" panose="02020603050405020304" pitchFamily="18" charset="0"/>
              </a:rPr>
              <a:t>repeats. Allele 14 of D8S1179 </a:t>
            </a:r>
            <a:r>
              <a:rPr lang="en-US" sz="2400" dirty="0" smtClean="0">
                <a:latin typeface="Times New Roman" panose="02020603050405020304" pitchFamily="18" charset="0"/>
                <a:cs typeface="Times New Roman" panose="02020603050405020304" pitchFamily="18" charset="0"/>
              </a:rPr>
              <a:t>consists two </a:t>
            </a:r>
            <a:r>
              <a:rPr lang="en-US" sz="2400" dirty="0">
                <a:latin typeface="Times New Roman" panose="02020603050405020304" pitchFamily="18" charset="0"/>
                <a:cs typeface="Times New Roman" panose="02020603050405020304" pitchFamily="18" charset="0"/>
              </a:rPr>
              <a:t>types </a:t>
            </a:r>
            <a:r>
              <a:rPr lang="en-US" sz="2400" dirty="0" smtClean="0">
                <a:latin typeface="Times New Roman" panose="02020603050405020304" pitchFamily="18" charset="0"/>
                <a:cs typeface="Times New Roman" panose="02020603050405020304" pitchFamily="18" charset="0"/>
              </a:rPr>
              <a:t>of repeating </a:t>
            </a:r>
            <a:r>
              <a:rPr lang="en-US" sz="2400" dirty="0">
                <a:latin typeface="Times New Roman" panose="02020603050405020304" pitchFamily="18" charset="0"/>
                <a:cs typeface="Times New Roman" panose="02020603050405020304" pitchFamily="18" charset="0"/>
              </a:rPr>
              <a:t>units, [TCTA]2, [TCTG]1, and [TCTA]11. </a:t>
            </a:r>
            <a:endParaRPr lang="en-US" sz="2400" dirty="0" smtClean="0">
              <a:latin typeface="Times New Roman" panose="02020603050405020304" pitchFamily="18" charset="0"/>
              <a:cs typeface="Times New Roman" panose="02020603050405020304" pitchFamily="18" charset="0"/>
            </a:endParaRPr>
          </a:p>
          <a:p>
            <a:pPr marL="274320" indent="-274320">
              <a:spcAft>
                <a:spcPts val="1200"/>
              </a:spcAft>
              <a:buAutoNum type="alphaLcParenBoth"/>
            </a:pPr>
            <a:r>
              <a:rPr lang="en-US" sz="2400" dirty="0" smtClean="0">
                <a:latin typeface="Times New Roman" panose="02020603050405020304" pitchFamily="18" charset="0"/>
                <a:cs typeface="Times New Roman" panose="02020603050405020304" pitchFamily="18" charset="0"/>
              </a:rPr>
              <a:t>Complex repeats </a:t>
            </a:r>
            <a:r>
              <a:rPr lang="en-US" sz="2400" dirty="0">
                <a:latin typeface="Times New Roman" panose="02020603050405020304" pitchFamily="18" charset="0"/>
                <a:cs typeface="Times New Roman" panose="02020603050405020304" pitchFamily="18" charset="0"/>
              </a:rPr>
              <a:t>in which allele 24 </a:t>
            </a:r>
            <a:r>
              <a:rPr lang="en-US" sz="2400" dirty="0" smtClean="0">
                <a:latin typeface="Times New Roman" panose="02020603050405020304" pitchFamily="18" charset="0"/>
                <a:cs typeface="Times New Roman" panose="02020603050405020304" pitchFamily="18" charset="0"/>
              </a:rPr>
              <a:t>of D21S11 </a:t>
            </a:r>
            <a:r>
              <a:rPr lang="en-US" sz="2400" dirty="0">
                <a:latin typeface="Times New Roman" panose="02020603050405020304" pitchFamily="18" charset="0"/>
                <a:cs typeface="Times New Roman" panose="02020603050405020304" pitchFamily="18" charset="0"/>
              </a:rPr>
              <a:t>contains several clusters of different </a:t>
            </a:r>
            <a:r>
              <a:rPr lang="en-US" sz="2400" dirty="0" smtClean="0">
                <a:latin typeface="Times New Roman" panose="02020603050405020304" pitchFamily="18" charset="0"/>
                <a:cs typeface="Times New Roman" panose="02020603050405020304" pitchFamily="18" charset="0"/>
              </a:rPr>
              <a:t>tandem repeats</a:t>
            </a:r>
            <a:r>
              <a:rPr lang="en-US" sz="2400" dirty="0">
                <a:latin typeface="Times New Roman" panose="02020603050405020304" pitchFamily="18" charset="0"/>
                <a:cs typeface="Times New Roman" panose="02020603050405020304" pitchFamily="18" charset="0"/>
              </a:rPr>
              <a:t>, [TCTA]4, [TCTG]6, [TCTA]6 </a:t>
            </a:r>
            <a:r>
              <a:rPr lang="en-US" sz="2400" dirty="0" smtClean="0">
                <a:latin typeface="Times New Roman" panose="02020603050405020304" pitchFamily="18" charset="0"/>
                <a:cs typeface="Times New Roman" panose="02020603050405020304" pitchFamily="18" charset="0"/>
              </a:rPr>
              <a:t> with </a:t>
            </a:r>
            <a:r>
              <a:rPr lang="en-US" sz="2400" dirty="0">
                <a:latin typeface="Times New Roman" panose="02020603050405020304" pitchFamily="18" charset="0"/>
                <a:cs typeface="Times New Roman" panose="02020603050405020304" pitchFamily="18" charset="0"/>
              </a:rPr>
              <a:t>intervening sequences (43 base pairs).</a:t>
            </a:r>
          </a:p>
        </p:txBody>
      </p:sp>
    </p:spTree>
    <p:extLst>
      <p:ext uri="{BB962C8B-B14F-4D97-AF65-F5344CB8AC3E}">
        <p14:creationId xmlns:p14="http://schemas.microsoft.com/office/powerpoint/2010/main" xmlns="" val="2582517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172200"/>
          </a:xfrm>
        </p:spPr>
        <p:txBody>
          <a:bodyPr>
            <a:noAutofit/>
          </a:bodyPr>
          <a:lstStyle/>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designation of complex repeats is based on the sizes of </a:t>
            </a:r>
            <a:r>
              <a:rPr lang="en-US" sz="2400" dirty="0" smtClean="0">
                <a:latin typeface="Times New Roman" panose="02020603050405020304" pitchFamily="18" charset="0"/>
                <a:cs typeface="Times New Roman" panose="02020603050405020304" pitchFamily="18" charset="0"/>
              </a:rPr>
              <a:t>the alleles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However</a:t>
            </a:r>
            <a:r>
              <a:rPr lang="en-US" sz="2400" dirty="0">
                <a:latin typeface="Times New Roman" panose="02020603050405020304" pitchFamily="18" charset="0"/>
                <a:cs typeface="Times New Roman" panose="02020603050405020304" pitchFamily="18" charset="0"/>
              </a:rPr>
              <a:t>, size is also dependent upon the primers used for PCR amplification.</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Figure </a:t>
            </a:r>
            <a:r>
              <a:rPr lang="en-US" sz="2400" dirty="0" smtClean="0">
                <a:latin typeface="Times New Roman" panose="02020603050405020304" pitchFamily="18" charset="0"/>
                <a:cs typeface="Times New Roman" panose="02020603050405020304" pitchFamily="18" charset="0"/>
              </a:rPr>
              <a:t>4 </a:t>
            </a:r>
            <a:r>
              <a:rPr lang="en-US" sz="2400" dirty="0">
                <a:latin typeface="Times New Roman" panose="02020603050405020304" pitchFamily="18" charset="0"/>
                <a:cs typeface="Times New Roman" panose="02020603050405020304" pitchFamily="18" charset="0"/>
              </a:rPr>
              <a:t>shows representative examples of core repeat sequences.</a:t>
            </a:r>
          </a:p>
          <a:p>
            <a:pPr marL="274320" indent="-274320">
              <a:spcBef>
                <a:spcPts val="0"/>
              </a:spcBef>
              <a:spcAft>
                <a:spcPts val="1800"/>
              </a:spcAft>
            </a:pPr>
            <a:r>
              <a:rPr lang="en-US" sz="2400" b="1" dirty="0">
                <a:latin typeface="Times New Roman" panose="02020603050405020304" pitchFamily="18" charset="0"/>
                <a:cs typeface="Times New Roman" panose="02020603050405020304" pitchFamily="18" charset="0"/>
              </a:rPr>
              <a:t>Non-consensus alleles </a:t>
            </a:r>
            <a:r>
              <a:rPr lang="en-US" sz="2400" dirty="0">
                <a:latin typeface="Times New Roman" panose="02020603050405020304" pitchFamily="18" charset="0"/>
                <a:cs typeface="Times New Roman" panose="02020603050405020304" pitchFamily="18" charset="0"/>
              </a:rPr>
              <a:t>with incomplete repeat units also appear in </a:t>
            </a:r>
            <a:r>
              <a:rPr lang="en-US" sz="2400" dirty="0" smtClean="0">
                <a:latin typeface="Times New Roman" panose="02020603050405020304" pitchFamily="18" charset="0"/>
                <a:cs typeface="Times New Roman" panose="02020603050405020304" pitchFamily="18" charset="0"/>
              </a:rPr>
              <a:t>the population</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These </a:t>
            </a:r>
            <a:r>
              <a:rPr lang="en-US" sz="2400" dirty="0">
                <a:latin typeface="Times New Roman" panose="02020603050405020304" pitchFamily="18" charset="0"/>
                <a:cs typeface="Times New Roman" panose="02020603050405020304" pitchFamily="18" charset="0"/>
              </a:rPr>
              <a:t>non-consensus alleles, also known as </a:t>
            </a:r>
            <a:r>
              <a:rPr lang="en-US" sz="2400" b="1" dirty="0" smtClean="0">
                <a:latin typeface="Times New Roman" panose="02020603050405020304" pitchFamily="18" charset="0"/>
                <a:cs typeface="Times New Roman" panose="02020603050405020304" pitchFamily="18" charset="0"/>
              </a:rPr>
              <a:t>micro variants, </a:t>
            </a:r>
            <a:r>
              <a:rPr lang="en-US" sz="2400" dirty="0" smtClean="0">
                <a:latin typeface="Times New Roman" panose="02020603050405020304" pitchFamily="18" charset="0"/>
                <a:cs typeface="Times New Roman" panose="02020603050405020304" pitchFamily="18" charset="0"/>
              </a:rPr>
              <a:t>differ from </a:t>
            </a:r>
            <a:r>
              <a:rPr lang="en-US" sz="2400" dirty="0">
                <a:latin typeface="Times New Roman" panose="02020603050405020304" pitchFamily="18" charset="0"/>
                <a:cs typeface="Times New Roman" panose="02020603050405020304" pitchFamily="18" charset="0"/>
              </a:rPr>
              <a:t>common alleles by one or more nucleotides.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They </a:t>
            </a:r>
            <a:r>
              <a:rPr lang="en-US" sz="2400" dirty="0">
                <a:latin typeface="Times New Roman" panose="02020603050405020304" pitchFamily="18" charset="0"/>
                <a:cs typeface="Times New Roman" panose="02020603050405020304" pitchFamily="18" charset="0"/>
              </a:rPr>
              <a:t>are designated </a:t>
            </a:r>
            <a:r>
              <a:rPr lang="en-US" sz="2400" dirty="0" smtClean="0">
                <a:latin typeface="Times New Roman" panose="02020603050405020304" pitchFamily="18" charset="0"/>
                <a:cs typeface="Times New Roman" panose="02020603050405020304" pitchFamily="18" charset="0"/>
              </a:rPr>
              <a:t>by the </a:t>
            </a:r>
            <a:r>
              <a:rPr lang="en-US" sz="2400" dirty="0">
                <a:latin typeface="Times New Roman" panose="02020603050405020304" pitchFamily="18" charset="0"/>
                <a:cs typeface="Times New Roman" panose="02020603050405020304" pitchFamily="18" charset="0"/>
              </a:rPr>
              <a:t>number of consensus repeats, followed by a decimal point and the </a:t>
            </a:r>
            <a:r>
              <a:rPr lang="en-US" sz="2400" dirty="0" smtClean="0">
                <a:latin typeface="Times New Roman" panose="02020603050405020304" pitchFamily="18" charset="0"/>
                <a:cs typeface="Times New Roman" panose="02020603050405020304" pitchFamily="18" charset="0"/>
              </a:rPr>
              <a:t>number of </a:t>
            </a:r>
            <a:r>
              <a:rPr lang="en-US" sz="2400" dirty="0">
                <a:latin typeface="Times New Roman" panose="02020603050405020304" pitchFamily="18" charset="0"/>
                <a:cs typeface="Times New Roman" panose="02020603050405020304" pitchFamily="18" charset="0"/>
              </a:rPr>
              <a:t>nucleotides of the partial repeat, e.g., the TH01 allele 9.3 is 1 </a:t>
            </a:r>
            <a:r>
              <a:rPr lang="en-US" sz="2400" dirty="0" smtClean="0">
                <a:latin typeface="Times New Roman" panose="02020603050405020304" pitchFamily="18" charset="0"/>
                <a:cs typeface="Times New Roman" panose="02020603050405020304" pitchFamily="18" charset="0"/>
              </a:rPr>
              <a:t>nucleotide shorter </a:t>
            </a:r>
            <a:r>
              <a:rPr lang="en-US" sz="2400" dirty="0">
                <a:latin typeface="Times New Roman" panose="02020603050405020304" pitchFamily="18" charset="0"/>
                <a:cs typeface="Times New Roman" panose="02020603050405020304" pitchFamily="18" charset="0"/>
              </a:rPr>
              <a:t>than allele 10</a:t>
            </a:r>
            <a:r>
              <a:rPr lang="en-US" sz="2400" dirty="0" smtClean="0">
                <a:latin typeface="Times New Roman" panose="02020603050405020304" pitchFamily="18" charset="0"/>
                <a:cs typeface="Times New Roman" panose="02020603050405020304" pitchFamily="18" charset="0"/>
              </a:rPr>
              <a:t>.</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Another type of non-consensus allele can result from a limitation of </a:t>
            </a:r>
            <a:r>
              <a:rPr lang="en-US" sz="2400" dirty="0" smtClean="0">
                <a:latin typeface="Times New Roman" panose="02020603050405020304" pitchFamily="18" charset="0"/>
                <a:cs typeface="Times New Roman" panose="02020603050405020304" pitchFamily="18" charset="0"/>
              </a:rPr>
              <a:t>STR analysis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211627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248400"/>
          </a:xfrm>
        </p:spPr>
        <p:txBody>
          <a:bodyPr/>
          <a:lstStyle/>
          <a:p>
            <a:pPr marL="274320" lvl="0" indent="-274320">
              <a:spcBef>
                <a:spcPts val="0"/>
              </a:spcBef>
              <a:spcAft>
                <a:spcPts val="2400"/>
              </a:spcAft>
            </a:pPr>
            <a:r>
              <a:rPr lang="en-US" sz="2400" dirty="0">
                <a:solidFill>
                  <a:prstClr val="black"/>
                </a:solidFill>
                <a:latin typeface="Times New Roman" panose="02020603050405020304" pitchFamily="18" charset="0"/>
                <a:cs typeface="Times New Roman" panose="02020603050405020304" pitchFamily="18" charset="0"/>
              </a:rPr>
              <a:t>These alleles have the same number of tandem repeats as commonly encountered alleles but contain different sequences. </a:t>
            </a:r>
          </a:p>
          <a:p>
            <a:pPr marL="274320" lvl="0" indent="-274320">
              <a:spcBef>
                <a:spcPts val="0"/>
              </a:spcBef>
              <a:spcAft>
                <a:spcPts val="2400"/>
              </a:spcAft>
            </a:pPr>
            <a:r>
              <a:rPr lang="en-US" sz="2400" dirty="0">
                <a:solidFill>
                  <a:prstClr val="black"/>
                </a:solidFill>
                <a:latin typeface="Times New Roman" panose="02020603050405020304" pitchFamily="18" charset="0"/>
                <a:cs typeface="Times New Roman" panose="02020603050405020304" pitchFamily="18" charset="0"/>
              </a:rPr>
              <a:t>These </a:t>
            </a:r>
            <a:r>
              <a:rPr lang="en-US" sz="2400" dirty="0" err="1">
                <a:solidFill>
                  <a:prstClr val="black"/>
                </a:solidFill>
                <a:latin typeface="Times New Roman" panose="02020603050405020304" pitchFamily="18" charset="0"/>
                <a:cs typeface="Times New Roman" panose="02020603050405020304" pitchFamily="18" charset="0"/>
              </a:rPr>
              <a:t>microvariants</a:t>
            </a:r>
            <a:r>
              <a:rPr lang="en-US" sz="2400" dirty="0">
                <a:solidFill>
                  <a:prstClr val="black"/>
                </a:solidFill>
                <a:latin typeface="Times New Roman" panose="02020603050405020304" pitchFamily="18" charset="0"/>
                <a:cs typeface="Times New Roman" panose="02020603050405020304" pitchFamily="18" charset="0"/>
              </a:rPr>
              <a:t> cannot be distinguished by STR profiling because their length is identical to the lengths of common alleles</a:t>
            </a:r>
            <a:r>
              <a:rPr lang="en-US" sz="2400" dirty="0" smtClean="0">
                <a:solidFill>
                  <a:prstClr val="black"/>
                </a:solidFill>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xmlns="" val="25234709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639762"/>
          </a:xfrm>
        </p:spPr>
        <p:txBody>
          <a:bodyPr>
            <a:noAutofit/>
          </a:bodyPr>
          <a:lstStyle/>
          <a:p>
            <a:pPr algn="l"/>
            <a:r>
              <a:rPr lang="en-US" sz="2800" b="1" dirty="0">
                <a:latin typeface="Times New Roman" panose="02020603050405020304" pitchFamily="18" charset="0"/>
                <a:cs typeface="Times New Roman" panose="02020603050405020304" pitchFamily="18" charset="0"/>
              </a:rPr>
              <a:t>STR Loci Commonly Used for Forensic DNA Profiling</a:t>
            </a:r>
          </a:p>
        </p:txBody>
      </p:sp>
      <p:sp>
        <p:nvSpPr>
          <p:cNvPr id="3" name="Content Placeholder 2"/>
          <p:cNvSpPr>
            <a:spLocks noGrp="1"/>
          </p:cNvSpPr>
          <p:nvPr>
            <p:ph idx="1"/>
          </p:nvPr>
        </p:nvSpPr>
        <p:spPr>
          <a:xfrm>
            <a:off x="0" y="990600"/>
            <a:ext cx="9143999" cy="5715000"/>
          </a:xfrm>
        </p:spPr>
        <p:txBody>
          <a:bodyPr>
            <a:noAutofit/>
          </a:bodyPr>
          <a:lstStyle/>
          <a:p>
            <a:pPr marL="274320" indent="-274320">
              <a:spcBef>
                <a:spcPts val="0"/>
              </a:spcBef>
              <a:spcAft>
                <a:spcPts val="18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A number of STR loci have been characterized for forensic DNA </a:t>
            </a:r>
            <a:r>
              <a:rPr lang="en-US" sz="2400" dirty="0" smtClean="0">
                <a:latin typeface="Times New Roman" panose="02020603050405020304" pitchFamily="18" charset="0"/>
                <a:cs typeface="Times New Roman" panose="02020603050405020304" pitchFamily="18" charset="0"/>
              </a:rPr>
              <a:t>profiling (1</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discriminating power of an STR locus used for forensic </a:t>
            </a:r>
            <a:r>
              <a:rPr lang="en-US" sz="2400" dirty="0" smtClean="0">
                <a:latin typeface="Times New Roman" panose="02020603050405020304" pitchFamily="18" charset="0"/>
                <a:cs typeface="Times New Roman" panose="02020603050405020304" pitchFamily="18" charset="0"/>
              </a:rPr>
              <a:t> testing  can </a:t>
            </a:r>
            <a:r>
              <a:rPr lang="en-US" sz="2400" dirty="0">
                <a:latin typeface="Times New Roman" panose="02020603050405020304" pitchFamily="18" charset="0"/>
                <a:cs typeface="Times New Roman" panose="02020603050405020304" pitchFamily="18" charset="0"/>
              </a:rPr>
              <a:t>be measured by a parameter known as population match </a:t>
            </a:r>
            <a:r>
              <a:rPr lang="en-US" sz="2400" dirty="0" smtClean="0">
                <a:latin typeface="Times New Roman" panose="02020603050405020304" pitchFamily="18" charset="0"/>
                <a:cs typeface="Times New Roman" panose="02020603050405020304" pitchFamily="18" charset="0"/>
              </a:rPr>
              <a:t>probability (</a:t>
            </a:r>
            <a:r>
              <a:rPr lang="en-US" sz="2400" dirty="0">
                <a:latin typeface="Times New Roman" panose="02020603050405020304" pitchFamily="18" charset="0"/>
                <a:cs typeface="Times New Roman" panose="02020603050405020304" pitchFamily="18" charset="0"/>
              </a:rPr>
              <a:t>Pm).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lower the Pm, the less likely a match will occur between </a:t>
            </a:r>
            <a:r>
              <a:rPr lang="en-US" sz="2400" dirty="0" smtClean="0">
                <a:latin typeface="Times New Roman" panose="02020603050405020304" pitchFamily="18" charset="0"/>
                <a:cs typeface="Times New Roman" panose="02020603050405020304" pitchFamily="18" charset="0"/>
              </a:rPr>
              <a:t>two randomly </a:t>
            </a:r>
            <a:r>
              <a:rPr lang="en-US" sz="2400" dirty="0">
                <a:latin typeface="Times New Roman" panose="02020603050405020304" pitchFamily="18" charset="0"/>
                <a:cs typeface="Times New Roman" panose="02020603050405020304" pitchFamily="18" charset="0"/>
              </a:rPr>
              <a:t>chosen individuals.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To </a:t>
            </a:r>
            <a:r>
              <a:rPr lang="en-US" sz="2400" dirty="0">
                <a:latin typeface="Times New Roman" panose="02020603050405020304" pitchFamily="18" charset="0"/>
                <a:cs typeface="Times New Roman" panose="02020603050405020304" pitchFamily="18" charset="0"/>
              </a:rPr>
              <a:t>achieve low Pm in forensic STR profiling</a:t>
            </a:r>
            <a:r>
              <a:rPr lang="en-US" sz="2400" dirty="0" smtClean="0">
                <a:latin typeface="Times New Roman" panose="02020603050405020304" pitchFamily="18" charset="0"/>
                <a:cs typeface="Times New Roman" panose="02020603050405020304" pitchFamily="18" charset="0"/>
              </a:rPr>
              <a:t>, a </a:t>
            </a:r>
            <a:r>
              <a:rPr lang="en-US" sz="2400" dirty="0">
                <a:latin typeface="Times New Roman" panose="02020603050405020304" pitchFamily="18" charset="0"/>
                <a:cs typeface="Times New Roman" panose="02020603050405020304" pitchFamily="18" charset="0"/>
              </a:rPr>
              <a:t>number of unique characteristics of STR loci are desired.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First</a:t>
            </a:r>
            <a:r>
              <a:rPr lang="en-US" sz="2400" dirty="0">
                <a:latin typeface="Times New Roman" panose="02020603050405020304" pitchFamily="18" charset="0"/>
                <a:cs typeface="Times New Roman" panose="02020603050405020304" pitchFamily="18" charset="0"/>
              </a:rPr>
              <a:t>, the </a:t>
            </a:r>
            <a:r>
              <a:rPr lang="en-US" sz="2400" dirty="0" smtClean="0">
                <a:latin typeface="Times New Roman" panose="02020603050405020304" pitchFamily="18" charset="0"/>
                <a:cs typeface="Times New Roman" panose="02020603050405020304" pitchFamily="18" charset="0"/>
              </a:rPr>
              <a:t>STR loci </a:t>
            </a:r>
            <a:r>
              <a:rPr lang="en-US" sz="2400" dirty="0">
                <a:latin typeface="Times New Roman" panose="02020603050405020304" pitchFamily="18" charset="0"/>
                <a:cs typeface="Times New Roman" panose="02020603050405020304" pitchFamily="18" charset="0"/>
              </a:rPr>
              <a:t>should be highly variable among the population.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Second</a:t>
            </a:r>
            <a:r>
              <a:rPr lang="en-US" sz="2400" dirty="0">
                <a:latin typeface="Times New Roman" panose="02020603050405020304" pitchFamily="18" charset="0"/>
                <a:cs typeface="Times New Roman" panose="02020603050405020304" pitchFamily="18" charset="0"/>
              </a:rPr>
              <a:t>, if more </a:t>
            </a:r>
            <a:r>
              <a:rPr lang="en-US" sz="2400" dirty="0" smtClean="0">
                <a:latin typeface="Times New Roman" panose="02020603050405020304" pitchFamily="18" charset="0"/>
                <a:cs typeface="Times New Roman" panose="02020603050405020304" pitchFamily="18" charset="0"/>
              </a:rPr>
              <a:t>than one </a:t>
            </a:r>
            <a:r>
              <a:rPr lang="en-US" sz="2400" dirty="0">
                <a:latin typeface="Times New Roman" panose="02020603050405020304" pitchFamily="18" charset="0"/>
                <a:cs typeface="Times New Roman" panose="02020603050405020304" pitchFamily="18" charset="0"/>
              </a:rPr>
              <a:t>locus is selected, the loci should not be linked.</a:t>
            </a:r>
          </a:p>
        </p:txBody>
      </p:sp>
    </p:spTree>
    <p:extLst>
      <p:ext uri="{BB962C8B-B14F-4D97-AF65-F5344CB8AC3E}">
        <p14:creationId xmlns:p14="http://schemas.microsoft.com/office/powerpoint/2010/main" xmlns="" val="6438464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2377592683"/>
              </p:ext>
            </p:extLst>
          </p:nvPr>
        </p:nvGraphicFramePr>
        <p:xfrm>
          <a:off x="18143" y="838200"/>
          <a:ext cx="9125857" cy="5435600"/>
        </p:xfrm>
        <a:graphic>
          <a:graphicData uri="http://schemas.openxmlformats.org/drawingml/2006/table">
            <a:tbl>
              <a:tblPr firstRow="1" bandRow="1">
                <a:tableStyleId>{5C22544A-7EE6-4342-B048-85BDC9FD1C3A}</a:tableStyleId>
              </a:tblPr>
              <a:tblGrid>
                <a:gridCol w="1201057"/>
                <a:gridCol w="990600"/>
                <a:gridCol w="1295400"/>
                <a:gridCol w="1066800"/>
                <a:gridCol w="1981200"/>
                <a:gridCol w="2590800"/>
              </a:tblGrid>
              <a:tr h="685799">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Locus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Repeat</a:t>
                      </a:r>
                    </a:p>
                    <a:p>
                      <a:pPr algn="ctr">
                        <a:spcAft>
                          <a:spcPts val="600"/>
                        </a:spcAft>
                      </a:pPr>
                      <a:r>
                        <a:rPr lang="en-US" sz="1800" dirty="0" smtClean="0">
                          <a:latin typeface="Times New Roman" panose="02020603050405020304" pitchFamily="18" charset="0"/>
                          <a:cs typeface="Times New Roman" panose="02020603050405020304" pitchFamily="18" charset="0"/>
                        </a:rPr>
                        <a:t>Motif</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Repeat</a:t>
                      </a:r>
                    </a:p>
                    <a:p>
                      <a:pPr algn="ctr">
                        <a:spcAft>
                          <a:spcPts val="600"/>
                        </a:spcAft>
                      </a:pPr>
                      <a:r>
                        <a:rPr lang="en-US" sz="1800" dirty="0" smtClean="0">
                          <a:latin typeface="Times New Roman" panose="02020603050405020304" pitchFamily="18" charset="0"/>
                          <a:cs typeface="Times New Roman" panose="02020603050405020304" pitchFamily="18" charset="0"/>
                        </a:rPr>
                        <a:t>Category</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800" dirty="0" smtClean="0">
                          <a:latin typeface="Times New Roman" panose="02020603050405020304" pitchFamily="18" charset="0"/>
                          <a:cs typeface="Times New Roman" panose="02020603050405020304" pitchFamily="18" charset="0"/>
                        </a:rPr>
                        <a:t>Chrs Location</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800" dirty="0" smtClean="0">
                          <a:latin typeface="Times New Roman" panose="02020603050405020304" pitchFamily="18" charset="0"/>
                          <a:cs typeface="Times New Roman" panose="02020603050405020304" pitchFamily="18" charset="0"/>
                        </a:rPr>
                        <a:t>Physical  Position</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Structural Gene</a:t>
                      </a:r>
                      <a:endParaRPr lang="en-US" sz="1800" dirty="0">
                        <a:latin typeface="Times New Roman" panose="02020603050405020304" pitchFamily="18" charset="0"/>
                        <a:cs typeface="Times New Roman" panose="02020603050405020304" pitchFamily="18" charset="0"/>
                      </a:endParaRPr>
                    </a:p>
                  </a:txBody>
                  <a:tcPr/>
                </a:tc>
              </a:tr>
              <a:tr h="609600">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ACTBP2 /</a:t>
                      </a:r>
                    </a:p>
                    <a:p>
                      <a:pPr algn="ctr">
                        <a:spcAft>
                          <a:spcPts val="600"/>
                        </a:spcAft>
                      </a:pPr>
                      <a:r>
                        <a:rPr lang="en-US" sz="1800" dirty="0" smtClean="0">
                          <a:latin typeface="Times New Roman" panose="02020603050405020304" pitchFamily="18" charset="0"/>
                          <a:cs typeface="Times New Roman" panose="02020603050405020304" pitchFamily="18" charset="0"/>
                        </a:rPr>
                        <a:t>SE33</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AAAG</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Complex</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6q14  </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800" dirty="0" smtClean="0">
                          <a:latin typeface="Times New Roman" panose="02020603050405020304" pitchFamily="18" charset="0"/>
                          <a:cs typeface="Times New Roman" panose="02020603050405020304" pitchFamily="18" charset="0"/>
                        </a:rPr>
                        <a:t> Chr 6 89.043 Mb</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l-GR" sz="1800" dirty="0" smtClean="0">
                          <a:latin typeface="Times New Roman" panose="02020603050405020304" pitchFamily="18" charset="0"/>
                          <a:cs typeface="Times New Roman" panose="02020603050405020304" pitchFamily="18" charset="0"/>
                        </a:rPr>
                        <a:t>β-</a:t>
                      </a:r>
                      <a:r>
                        <a:rPr lang="en-US" sz="1800" dirty="0" smtClean="0">
                          <a:latin typeface="Times New Roman" panose="02020603050405020304" pitchFamily="18" charset="0"/>
                          <a:cs typeface="Times New Roman" panose="02020603050405020304" pitchFamily="18" charset="0"/>
                        </a:rPr>
                        <a:t>actin  related pseudogene</a:t>
                      </a:r>
                      <a:endParaRPr lang="en-US" sz="1800" dirty="0">
                        <a:latin typeface="Times New Roman" panose="02020603050405020304" pitchFamily="18" charset="0"/>
                        <a:cs typeface="Times New Roman" panose="02020603050405020304" pitchFamily="18" charset="0"/>
                      </a:endParaRPr>
                    </a:p>
                  </a:txBody>
                  <a:tcPr/>
                </a:tc>
              </a:tr>
              <a:tr h="370840">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CSF1PO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TAGA</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Simple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 5q33.1</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800" dirty="0" smtClean="0">
                          <a:latin typeface="Times New Roman" panose="02020603050405020304" pitchFamily="18" charset="0"/>
                          <a:cs typeface="Times New Roman" panose="02020603050405020304" pitchFamily="18" charset="0"/>
                        </a:rPr>
                        <a:t> Chr 5 149.436 Mb</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400" dirty="0" smtClean="0">
                          <a:latin typeface="Times New Roman" panose="02020603050405020304" pitchFamily="18" charset="0"/>
                          <a:cs typeface="Times New Roman" panose="02020603050405020304" pitchFamily="18" charset="0"/>
                        </a:rPr>
                        <a:t>c-</a:t>
                      </a:r>
                      <a:r>
                        <a:rPr lang="en-US" sz="1400" dirty="0" err="1" smtClean="0">
                          <a:latin typeface="Times New Roman" panose="02020603050405020304" pitchFamily="18" charset="0"/>
                          <a:cs typeface="Times New Roman" panose="02020603050405020304" pitchFamily="18" charset="0"/>
                        </a:rPr>
                        <a:t>fms</a:t>
                      </a:r>
                      <a:r>
                        <a:rPr lang="en-US" sz="1400" dirty="0" smtClean="0">
                          <a:latin typeface="Times New Roman" panose="02020603050405020304" pitchFamily="18" charset="0"/>
                          <a:cs typeface="Times New Roman" panose="02020603050405020304" pitchFamily="18" charset="0"/>
                        </a:rPr>
                        <a:t> protooncogene, intron 6</a:t>
                      </a:r>
                      <a:endParaRPr lang="en-US" sz="1400" dirty="0">
                        <a:latin typeface="Times New Roman" panose="02020603050405020304" pitchFamily="18" charset="0"/>
                        <a:cs typeface="Times New Roman" panose="02020603050405020304" pitchFamily="18" charset="0"/>
                      </a:endParaRPr>
                    </a:p>
                  </a:txBody>
                  <a:tcPr/>
                </a:tc>
              </a:tr>
              <a:tr h="370840">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D2S1338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[TGCC]</a:t>
                      </a:r>
                    </a:p>
                    <a:p>
                      <a:pPr algn="ctr">
                        <a:spcAft>
                          <a:spcPts val="600"/>
                        </a:spcAft>
                      </a:pPr>
                      <a:r>
                        <a:rPr lang="en-US" sz="1800" dirty="0" smtClean="0">
                          <a:latin typeface="Times New Roman" panose="02020603050405020304" pitchFamily="18" charset="0"/>
                          <a:cs typeface="Times New Roman" panose="02020603050405020304" pitchFamily="18" charset="0"/>
                        </a:rPr>
                        <a:t>[TTCC]</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Compound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2q35</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800" dirty="0" smtClean="0">
                          <a:latin typeface="Times New Roman" panose="02020603050405020304" pitchFamily="18" charset="0"/>
                          <a:cs typeface="Times New Roman" panose="02020603050405020304" pitchFamily="18" charset="0"/>
                        </a:rPr>
                        <a:t>Chr 2 218.705 Mb</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Anonymous</a:t>
                      </a:r>
                      <a:endParaRPr lang="en-US" sz="1800" dirty="0">
                        <a:latin typeface="Times New Roman" panose="02020603050405020304" pitchFamily="18" charset="0"/>
                        <a:cs typeface="Times New Roman" panose="02020603050405020304" pitchFamily="18" charset="0"/>
                      </a:endParaRPr>
                    </a:p>
                  </a:txBody>
                  <a:tcPr/>
                </a:tc>
              </a:tr>
              <a:tr h="370840">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D3S1358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[TCTG]</a:t>
                      </a:r>
                    </a:p>
                    <a:p>
                      <a:pPr algn="ctr">
                        <a:spcAft>
                          <a:spcPts val="600"/>
                        </a:spcAft>
                      </a:pPr>
                      <a:r>
                        <a:rPr lang="en-US" sz="1800" dirty="0" smtClean="0">
                          <a:latin typeface="Times New Roman" panose="02020603050405020304" pitchFamily="18" charset="0"/>
                          <a:cs typeface="Times New Roman" panose="02020603050405020304" pitchFamily="18" charset="0"/>
                        </a:rPr>
                        <a:t>[TCTA]</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Compound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3p21.31 </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800" dirty="0" smtClean="0">
                          <a:latin typeface="Times New Roman" panose="02020603050405020304" pitchFamily="18" charset="0"/>
                          <a:cs typeface="Times New Roman" panose="02020603050405020304" pitchFamily="18" charset="0"/>
                        </a:rPr>
                        <a:t> Chr 3 45.557 Mb</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Anonymous</a:t>
                      </a:r>
                      <a:endParaRPr lang="en-US" sz="1800" dirty="0">
                        <a:latin typeface="Times New Roman" panose="02020603050405020304" pitchFamily="18" charset="0"/>
                        <a:cs typeface="Times New Roman" panose="02020603050405020304" pitchFamily="18" charset="0"/>
                      </a:endParaRPr>
                    </a:p>
                  </a:txBody>
                  <a:tcPr/>
                </a:tc>
              </a:tr>
              <a:tr h="370840">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D5S818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AGAT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Simple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5q23.2 </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800" dirty="0" smtClean="0">
                          <a:latin typeface="Times New Roman" panose="02020603050405020304" pitchFamily="18" charset="0"/>
                          <a:cs typeface="Times New Roman" panose="02020603050405020304" pitchFamily="18" charset="0"/>
                        </a:rPr>
                        <a:t>Chr 5 123.139 Mb</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Anonymous</a:t>
                      </a:r>
                      <a:endParaRPr lang="en-US" sz="1800" dirty="0">
                        <a:latin typeface="Times New Roman" panose="02020603050405020304" pitchFamily="18" charset="0"/>
                        <a:cs typeface="Times New Roman" panose="02020603050405020304" pitchFamily="18" charset="0"/>
                      </a:endParaRPr>
                    </a:p>
                  </a:txBody>
                  <a:tcPr/>
                </a:tc>
              </a:tr>
              <a:tr h="370840">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D7S820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GATA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Simple</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 7q21.11 </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800" dirty="0" smtClean="0">
                          <a:latin typeface="Times New Roman" panose="02020603050405020304" pitchFamily="18" charset="0"/>
                          <a:cs typeface="Times New Roman" panose="02020603050405020304" pitchFamily="18" charset="0"/>
                        </a:rPr>
                        <a:t>Chr 7 83.433 Mb</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Anonymous</a:t>
                      </a:r>
                      <a:endParaRPr lang="en-US" sz="1800" dirty="0">
                        <a:latin typeface="Times New Roman" panose="02020603050405020304" pitchFamily="18" charset="0"/>
                        <a:cs typeface="Times New Roman" panose="02020603050405020304" pitchFamily="18" charset="0"/>
                      </a:endParaRPr>
                    </a:p>
                  </a:txBody>
                  <a:tcPr/>
                </a:tc>
              </a:tr>
              <a:tr h="370840">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D8S1179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[TCTA]</a:t>
                      </a:r>
                    </a:p>
                    <a:p>
                      <a:pPr algn="ctr">
                        <a:spcAft>
                          <a:spcPts val="600"/>
                        </a:spcAft>
                      </a:pPr>
                      <a:r>
                        <a:rPr lang="en-US" sz="1800" dirty="0" smtClean="0">
                          <a:latin typeface="Times New Roman" panose="02020603050405020304" pitchFamily="18" charset="0"/>
                          <a:cs typeface="Times New Roman" panose="02020603050405020304" pitchFamily="18" charset="0"/>
                        </a:rPr>
                        <a:t>[TCTG]</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Compound</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 8q24.13 </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800" dirty="0" smtClean="0">
                          <a:latin typeface="Times New Roman" panose="02020603050405020304" pitchFamily="18" charset="0"/>
                          <a:cs typeface="Times New Roman" panose="02020603050405020304" pitchFamily="18" charset="0"/>
                        </a:rPr>
                        <a:t>Chr 8 125.976 Mb</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Anonymous</a:t>
                      </a:r>
                      <a:endParaRPr lang="en-US" sz="1800" dirty="0">
                        <a:latin typeface="Times New Roman" panose="02020603050405020304" pitchFamily="18" charset="0"/>
                        <a:cs typeface="Times New Roman" panose="02020603050405020304" pitchFamily="18" charset="0"/>
                      </a:endParaRPr>
                    </a:p>
                  </a:txBody>
                  <a:tcPr/>
                </a:tc>
              </a:tr>
              <a:tr h="370840">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D13S317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TATC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Simple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 13q31.1 </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800" dirty="0" smtClean="0">
                          <a:latin typeface="Times New Roman" panose="02020603050405020304" pitchFamily="18" charset="0"/>
                          <a:cs typeface="Times New Roman" panose="02020603050405020304" pitchFamily="18" charset="0"/>
                        </a:rPr>
                        <a:t>Chr13 81.620 Mb</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Anonymous</a:t>
                      </a:r>
                      <a:endParaRPr lang="en-US" sz="1800" dirty="0">
                        <a:latin typeface="Times New Roman" panose="02020603050405020304" pitchFamily="18" charset="0"/>
                        <a:cs typeface="Times New Roman" panose="02020603050405020304" pitchFamily="18" charset="0"/>
                      </a:endParaRPr>
                    </a:p>
                  </a:txBody>
                  <a:tcPr/>
                </a:tc>
              </a:tr>
              <a:tr h="370840">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D16S539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GATA</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Simple </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 16q24.1 </a:t>
                      </a:r>
                      <a:endParaRPr lang="en-US" sz="18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800" dirty="0" smtClean="0">
                          <a:latin typeface="Times New Roman" panose="02020603050405020304" pitchFamily="18" charset="0"/>
                          <a:cs typeface="Times New Roman" panose="02020603050405020304" pitchFamily="18" charset="0"/>
                        </a:rPr>
                        <a:t>Chr 16 84.944 Mb</a:t>
                      </a:r>
                      <a:endParaRPr lang="en-US" sz="18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800" dirty="0" smtClean="0">
                          <a:latin typeface="Times New Roman" panose="02020603050405020304" pitchFamily="18" charset="0"/>
                          <a:cs typeface="Times New Roman" panose="02020603050405020304" pitchFamily="18" charset="0"/>
                        </a:rPr>
                        <a:t>Anonymous</a:t>
                      </a:r>
                      <a:endParaRPr lang="en-US" sz="1800" dirty="0">
                        <a:latin typeface="Times New Roman" panose="02020603050405020304" pitchFamily="18" charset="0"/>
                        <a:cs typeface="Times New Roman" panose="02020603050405020304" pitchFamily="18" charset="0"/>
                      </a:endParaRPr>
                    </a:p>
                  </a:txBody>
                  <a:tcPr/>
                </a:tc>
              </a:tr>
            </a:tbl>
          </a:graphicData>
        </a:graphic>
      </p:graphicFrame>
      <p:sp>
        <p:nvSpPr>
          <p:cNvPr id="5" name="Rectangle 4"/>
          <p:cNvSpPr/>
          <p:nvPr/>
        </p:nvSpPr>
        <p:spPr>
          <a:xfrm>
            <a:off x="533400" y="228600"/>
            <a:ext cx="5334000" cy="461665"/>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Table </a:t>
            </a:r>
            <a:r>
              <a:rPr lang="en-US" sz="2400" b="1" dirty="0" smtClean="0">
                <a:latin typeface="Times New Roman" panose="02020603050405020304" pitchFamily="18" charset="0"/>
                <a:cs typeface="Times New Roman" panose="02020603050405020304" pitchFamily="18" charset="0"/>
              </a:rPr>
              <a:t>1 </a:t>
            </a:r>
            <a:r>
              <a:rPr lang="en-US" sz="2400" b="1" dirty="0">
                <a:latin typeface="Times New Roman" panose="02020603050405020304" pitchFamily="18" charset="0"/>
                <a:cs typeface="Times New Roman" panose="02020603050405020304" pitchFamily="18" charset="0"/>
              </a:rPr>
              <a:t>Common STR Loci</a:t>
            </a:r>
          </a:p>
        </p:txBody>
      </p:sp>
    </p:spTree>
    <p:extLst>
      <p:ext uri="{BB962C8B-B14F-4D97-AF65-F5344CB8AC3E}">
        <p14:creationId xmlns:p14="http://schemas.microsoft.com/office/powerpoint/2010/main" xmlns="" val="28482499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3161646126"/>
              </p:ext>
            </p:extLst>
          </p:nvPr>
        </p:nvGraphicFramePr>
        <p:xfrm>
          <a:off x="25400" y="304800"/>
          <a:ext cx="9067800" cy="4856480"/>
        </p:xfrm>
        <a:graphic>
          <a:graphicData uri="http://schemas.openxmlformats.org/drawingml/2006/table">
            <a:tbl>
              <a:tblPr firstRow="1" bandRow="1">
                <a:tableStyleId>{5C22544A-7EE6-4342-B048-85BDC9FD1C3A}</a:tableStyleId>
              </a:tblPr>
              <a:tblGrid>
                <a:gridCol w="1219200"/>
                <a:gridCol w="1066800"/>
                <a:gridCol w="1295400"/>
                <a:gridCol w="1219200"/>
                <a:gridCol w="2057400"/>
                <a:gridCol w="2209800"/>
              </a:tblGrid>
              <a:tr h="685800">
                <a:tc>
                  <a:txBody>
                    <a:bodyPr/>
                    <a:lstStyle/>
                    <a:p>
                      <a:pPr algn="ctr"/>
                      <a:r>
                        <a:rPr lang="en-US" sz="1600" dirty="0" smtClean="0">
                          <a:latin typeface="Times New Roman" panose="02020603050405020304" pitchFamily="18" charset="0"/>
                          <a:cs typeface="Times New Roman" panose="02020603050405020304" pitchFamily="18" charset="0"/>
                        </a:rPr>
                        <a:t>Locus </a:t>
                      </a:r>
                      <a:endParaRPr lang="en-US"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Repeat</a:t>
                      </a:r>
                    </a:p>
                    <a:p>
                      <a:pPr algn="ctr"/>
                      <a:r>
                        <a:rPr lang="en-US" sz="1600" dirty="0" smtClean="0">
                          <a:latin typeface="Times New Roman" panose="02020603050405020304" pitchFamily="18" charset="0"/>
                          <a:cs typeface="Times New Roman" panose="02020603050405020304" pitchFamily="18" charset="0"/>
                        </a:rPr>
                        <a:t>Motif</a:t>
                      </a:r>
                      <a:endParaRPr lang="en-US"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Repeat</a:t>
                      </a:r>
                    </a:p>
                    <a:p>
                      <a:pPr algn="ctr"/>
                      <a:r>
                        <a:rPr lang="en-US" sz="1600" dirty="0" smtClean="0">
                          <a:latin typeface="Times New Roman" panose="02020603050405020304" pitchFamily="18" charset="0"/>
                          <a:cs typeface="Times New Roman" panose="02020603050405020304" pitchFamily="18" charset="0"/>
                        </a:rPr>
                        <a:t>Category</a:t>
                      </a:r>
                      <a:endParaRPr lang="en-US"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Chrs Location</a:t>
                      </a:r>
                      <a:endParaRPr lang="en-US"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Physical</a:t>
                      </a:r>
                    </a:p>
                    <a:p>
                      <a:pPr algn="ctr"/>
                      <a:r>
                        <a:rPr lang="en-US" sz="1600" dirty="0" smtClean="0">
                          <a:latin typeface="Times New Roman" panose="02020603050405020304" pitchFamily="18" charset="0"/>
                          <a:cs typeface="Times New Roman" panose="02020603050405020304" pitchFamily="18" charset="0"/>
                        </a:rPr>
                        <a:t>Position</a:t>
                      </a:r>
                      <a:endParaRPr lang="en-US"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Structural Gene</a:t>
                      </a:r>
                      <a:endParaRPr lang="en-US" sz="1600" dirty="0">
                        <a:latin typeface="Times New Roman" panose="02020603050405020304" pitchFamily="18" charset="0"/>
                        <a:cs typeface="Times New Roman" panose="02020603050405020304" pitchFamily="18" charset="0"/>
                      </a:endParaRPr>
                    </a:p>
                  </a:txBody>
                  <a:tcPr/>
                </a:tc>
              </a:tr>
              <a:tr h="370840">
                <a:tc>
                  <a:txBody>
                    <a:bodyPr/>
                    <a:lstStyle/>
                    <a:p>
                      <a:pPr algn="ctr">
                        <a:spcAft>
                          <a:spcPts val="600"/>
                        </a:spcAft>
                      </a:pPr>
                      <a:r>
                        <a:rPr lang="en-US" sz="1600" dirty="0" smtClean="0">
                          <a:latin typeface="Times New Roman" panose="02020603050405020304" pitchFamily="18" charset="0"/>
                          <a:cs typeface="Times New Roman" panose="02020603050405020304" pitchFamily="18" charset="0"/>
                        </a:rPr>
                        <a:t>D18S51 </a:t>
                      </a:r>
                      <a:endParaRPr lang="en-US" sz="16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600" dirty="0" smtClean="0">
                          <a:latin typeface="Times New Roman" panose="02020603050405020304" pitchFamily="18" charset="0"/>
                          <a:cs typeface="Times New Roman" panose="02020603050405020304" pitchFamily="18" charset="0"/>
                        </a:rPr>
                        <a:t>AGAA </a:t>
                      </a:r>
                      <a:endParaRPr lang="en-US" sz="16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600" dirty="0" smtClean="0">
                          <a:latin typeface="Times New Roman" panose="02020603050405020304" pitchFamily="18" charset="0"/>
                          <a:cs typeface="Times New Roman" panose="02020603050405020304" pitchFamily="18" charset="0"/>
                        </a:rPr>
                        <a:t>Simple </a:t>
                      </a:r>
                      <a:endParaRPr lang="en-US" sz="16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600" dirty="0" smtClean="0">
                          <a:latin typeface="Times New Roman" panose="02020603050405020304" pitchFamily="18" charset="0"/>
                          <a:cs typeface="Times New Roman" panose="02020603050405020304" pitchFamily="18" charset="0"/>
                        </a:rPr>
                        <a:t>18q21.33 </a:t>
                      </a:r>
                      <a:endParaRPr lang="en-US" sz="1600" dirty="0">
                        <a:latin typeface="Times New Roman" panose="02020603050405020304" pitchFamily="18" charset="0"/>
                        <a:cs typeface="Times New Roman" panose="02020603050405020304" pitchFamily="18" charset="0"/>
                      </a:endParaRPr>
                    </a:p>
                  </a:txBody>
                  <a:tcPr/>
                </a:tc>
                <a:tc>
                  <a:txBody>
                    <a:bodyPr/>
                    <a:lstStyle/>
                    <a:p>
                      <a:pPr algn="l">
                        <a:spcAft>
                          <a:spcPts val="600"/>
                        </a:spcAft>
                      </a:pPr>
                      <a:r>
                        <a:rPr lang="en-US" sz="1600" dirty="0" smtClean="0">
                          <a:latin typeface="Times New Roman" panose="02020603050405020304" pitchFamily="18" charset="0"/>
                          <a:cs typeface="Times New Roman" panose="02020603050405020304" pitchFamily="18" charset="0"/>
                        </a:rPr>
                        <a:t>Chr 18 59.100 Mb</a:t>
                      </a:r>
                      <a:endParaRPr lang="en-US" sz="1600"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en-US" sz="1600" dirty="0" smtClean="0">
                          <a:latin typeface="Times New Roman" panose="02020603050405020304" pitchFamily="18" charset="0"/>
                          <a:cs typeface="Times New Roman" panose="02020603050405020304" pitchFamily="18" charset="0"/>
                        </a:rPr>
                        <a:t>Anonymous</a:t>
                      </a:r>
                      <a:endParaRPr lang="en-US" sz="1600" dirty="0">
                        <a:latin typeface="Times New Roman" panose="02020603050405020304" pitchFamily="18" charset="0"/>
                        <a:cs typeface="Times New Roman" panose="02020603050405020304" pitchFamily="18" charset="0"/>
                      </a:endParaRPr>
                    </a:p>
                  </a:txBody>
                  <a:tcPr/>
                </a:tc>
              </a:tr>
              <a:tr h="370840">
                <a:tc>
                  <a:txBody>
                    <a:bodyPr/>
                    <a:lstStyle/>
                    <a:p>
                      <a:r>
                        <a:rPr lang="en-US" sz="1600" dirty="0" smtClean="0">
                          <a:latin typeface="Times New Roman" panose="02020603050405020304" pitchFamily="18" charset="0"/>
                          <a:cs typeface="Times New Roman" panose="02020603050405020304" pitchFamily="18" charset="0"/>
                        </a:rPr>
                        <a:t>D19S433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AAGG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Simple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19q12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 Chr 19 35.109 Mb</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Anonymous</a:t>
                      </a:r>
                      <a:endParaRPr lang="en-US" sz="1600" dirty="0">
                        <a:latin typeface="Times New Roman" panose="02020603050405020304" pitchFamily="18" charset="0"/>
                        <a:cs typeface="Times New Roman" panose="02020603050405020304" pitchFamily="18" charset="0"/>
                      </a:endParaRPr>
                    </a:p>
                  </a:txBody>
                  <a:tcPr/>
                </a:tc>
              </a:tr>
              <a:tr h="370840">
                <a:tc>
                  <a:txBody>
                    <a:bodyPr/>
                    <a:lstStyle/>
                    <a:p>
                      <a:r>
                        <a:rPr lang="en-US" sz="1600" dirty="0" smtClean="0">
                          <a:latin typeface="Times New Roman" panose="02020603050405020304" pitchFamily="18" charset="0"/>
                          <a:cs typeface="Times New Roman" panose="02020603050405020304" pitchFamily="18" charset="0"/>
                        </a:rPr>
                        <a:t>D21S11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[TCTA]</a:t>
                      </a:r>
                    </a:p>
                    <a:p>
                      <a:r>
                        <a:rPr lang="en-US" sz="1600" dirty="0" smtClean="0">
                          <a:latin typeface="Times New Roman" panose="02020603050405020304" pitchFamily="18" charset="0"/>
                          <a:cs typeface="Times New Roman" panose="02020603050405020304" pitchFamily="18" charset="0"/>
                        </a:rPr>
                        <a:t>[TCTG]</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Complex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21q21.1</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Chr 21 19.476 Mb</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Anonymous</a:t>
                      </a:r>
                      <a:endParaRPr lang="en-US" sz="1600" dirty="0">
                        <a:latin typeface="Times New Roman" panose="02020603050405020304" pitchFamily="18" charset="0"/>
                        <a:cs typeface="Times New Roman" panose="02020603050405020304" pitchFamily="18" charset="0"/>
                      </a:endParaRPr>
                    </a:p>
                  </a:txBody>
                  <a:tcPr/>
                </a:tc>
              </a:tr>
              <a:tr h="370840">
                <a:tc>
                  <a:txBody>
                    <a:bodyPr/>
                    <a:lstStyle/>
                    <a:p>
                      <a:r>
                        <a:rPr lang="en-US" sz="1600" dirty="0" smtClean="0">
                          <a:latin typeface="Times New Roman" panose="02020603050405020304" pitchFamily="18" charset="0"/>
                          <a:cs typeface="Times New Roman" panose="02020603050405020304" pitchFamily="18" charset="0"/>
                        </a:rPr>
                        <a:t>FGA</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CTTT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Simple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4q31.3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 Chr 4 155.866 Mb</a:t>
                      </a:r>
                      <a:endParaRPr lang="en-US" sz="1600" dirty="0">
                        <a:latin typeface="Times New Roman" panose="02020603050405020304" pitchFamily="18" charset="0"/>
                        <a:cs typeface="Times New Roman" panose="02020603050405020304" pitchFamily="18" charset="0"/>
                      </a:endParaRPr>
                    </a:p>
                  </a:txBody>
                  <a:tcPr/>
                </a:tc>
                <a:tc>
                  <a:txBody>
                    <a:bodyPr/>
                    <a:lstStyle/>
                    <a:p>
                      <a:r>
                        <a:rPr lang="el-GR" sz="1600" dirty="0" smtClean="0">
                          <a:latin typeface="Times New Roman" panose="02020603050405020304" pitchFamily="18" charset="0"/>
                          <a:cs typeface="Times New Roman" panose="02020603050405020304" pitchFamily="18" charset="0"/>
                        </a:rPr>
                        <a:t>α-</a:t>
                      </a:r>
                      <a:r>
                        <a:rPr lang="en-US" sz="1600" dirty="0" smtClean="0">
                          <a:latin typeface="Times New Roman" panose="02020603050405020304" pitchFamily="18" charset="0"/>
                          <a:cs typeface="Times New Roman" panose="02020603050405020304" pitchFamily="18" charset="0"/>
                        </a:rPr>
                        <a:t>fibrinogen, intron 3</a:t>
                      </a:r>
                      <a:endParaRPr lang="en-US" sz="1600" dirty="0">
                        <a:latin typeface="Times New Roman" panose="02020603050405020304" pitchFamily="18" charset="0"/>
                        <a:cs typeface="Times New Roman" panose="02020603050405020304" pitchFamily="18" charset="0"/>
                      </a:endParaRPr>
                    </a:p>
                  </a:txBody>
                  <a:tcPr/>
                </a:tc>
              </a:tr>
              <a:tr h="370840">
                <a:tc>
                  <a:txBody>
                    <a:bodyPr/>
                    <a:lstStyle/>
                    <a:p>
                      <a:r>
                        <a:rPr lang="en-US" sz="1600" dirty="0" smtClean="0">
                          <a:latin typeface="Times New Roman" panose="02020603050405020304" pitchFamily="18" charset="0"/>
                          <a:cs typeface="Times New Roman" panose="02020603050405020304" pitchFamily="18" charset="0"/>
                        </a:rPr>
                        <a:t>Penta D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AAAGA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Simple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21q22.3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 Chr 21 43.880 Mb</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Anonymous</a:t>
                      </a:r>
                      <a:endParaRPr lang="en-US" sz="1600" dirty="0">
                        <a:latin typeface="Times New Roman" panose="02020603050405020304" pitchFamily="18" charset="0"/>
                        <a:cs typeface="Times New Roman" panose="02020603050405020304" pitchFamily="18" charset="0"/>
                      </a:endParaRPr>
                    </a:p>
                  </a:txBody>
                  <a:tcPr/>
                </a:tc>
              </a:tr>
              <a:tr h="370840">
                <a:tc>
                  <a:txBody>
                    <a:bodyPr/>
                    <a:lstStyle/>
                    <a:p>
                      <a:r>
                        <a:rPr lang="en-US" sz="1600" dirty="0" smtClean="0">
                          <a:latin typeface="Times New Roman" panose="02020603050405020304" pitchFamily="18" charset="0"/>
                          <a:cs typeface="Times New Roman" panose="02020603050405020304" pitchFamily="18" charset="0"/>
                        </a:rPr>
                        <a:t>Penta E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AAAGA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Simple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15q26.2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 Chr 15 95.175 Mb</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Anonymous</a:t>
                      </a:r>
                      <a:endParaRPr lang="en-US" sz="1600" dirty="0">
                        <a:latin typeface="Times New Roman" panose="02020603050405020304" pitchFamily="18" charset="0"/>
                        <a:cs typeface="Times New Roman" panose="02020603050405020304" pitchFamily="18" charset="0"/>
                      </a:endParaRPr>
                    </a:p>
                  </a:txBody>
                  <a:tcPr/>
                </a:tc>
              </a:tr>
              <a:tr h="370840">
                <a:tc>
                  <a:txBody>
                    <a:bodyPr/>
                    <a:lstStyle/>
                    <a:p>
                      <a:r>
                        <a:rPr lang="en-US" sz="1600" dirty="0" smtClean="0">
                          <a:latin typeface="Times New Roman" panose="02020603050405020304" pitchFamily="18" charset="0"/>
                          <a:cs typeface="Times New Roman" panose="02020603050405020304" pitchFamily="18" charset="0"/>
                        </a:rPr>
                        <a:t>TH01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TCAT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Simple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11p15.5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 Chr 2 2.149 Mb</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Tyrosine hydroxylase,</a:t>
                      </a:r>
                    </a:p>
                    <a:p>
                      <a:r>
                        <a:rPr lang="en-US" sz="1600" dirty="0" smtClean="0">
                          <a:latin typeface="Times New Roman" panose="02020603050405020304" pitchFamily="18" charset="0"/>
                          <a:cs typeface="Times New Roman" panose="02020603050405020304" pitchFamily="18" charset="0"/>
                        </a:rPr>
                        <a:t>intron 1</a:t>
                      </a:r>
                      <a:endParaRPr lang="en-US" sz="1600" dirty="0">
                        <a:latin typeface="Times New Roman" panose="02020603050405020304" pitchFamily="18" charset="0"/>
                        <a:cs typeface="Times New Roman" panose="02020603050405020304" pitchFamily="18" charset="0"/>
                      </a:endParaRPr>
                    </a:p>
                  </a:txBody>
                  <a:tcPr/>
                </a:tc>
              </a:tr>
              <a:tr h="370840">
                <a:tc>
                  <a:txBody>
                    <a:bodyPr/>
                    <a:lstStyle/>
                    <a:p>
                      <a:r>
                        <a:rPr lang="en-US" sz="1600" dirty="0" smtClean="0">
                          <a:latin typeface="Times New Roman" panose="02020603050405020304" pitchFamily="18" charset="0"/>
                          <a:cs typeface="Times New Roman" panose="02020603050405020304" pitchFamily="18" charset="0"/>
                        </a:rPr>
                        <a:t>TPOX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GAAT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Simple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2p25.3</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 Chr 2 1.472 Mb</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Thyroid peroxidase,</a:t>
                      </a:r>
                    </a:p>
                    <a:p>
                      <a:r>
                        <a:rPr lang="en-US" sz="1600" dirty="0" smtClean="0">
                          <a:latin typeface="Times New Roman" panose="02020603050405020304" pitchFamily="18" charset="0"/>
                          <a:cs typeface="Times New Roman" panose="02020603050405020304" pitchFamily="18" charset="0"/>
                        </a:rPr>
                        <a:t>intron 10</a:t>
                      </a:r>
                      <a:endParaRPr lang="en-US" sz="1600" dirty="0">
                        <a:latin typeface="Times New Roman" panose="02020603050405020304" pitchFamily="18" charset="0"/>
                        <a:cs typeface="Times New Roman" panose="02020603050405020304" pitchFamily="18" charset="0"/>
                      </a:endParaRPr>
                    </a:p>
                  </a:txBody>
                  <a:tcPr/>
                </a:tc>
              </a:tr>
              <a:tr h="370840">
                <a:tc>
                  <a:txBody>
                    <a:bodyPr/>
                    <a:lstStyle/>
                    <a:p>
                      <a:r>
                        <a:rPr lang="en-US" sz="1600" dirty="0" smtClean="0">
                          <a:latin typeface="Times New Roman" panose="02020603050405020304" pitchFamily="18" charset="0"/>
                          <a:cs typeface="Times New Roman" panose="02020603050405020304" pitchFamily="18" charset="0"/>
                        </a:rPr>
                        <a:t>VWA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[TCTG]</a:t>
                      </a:r>
                    </a:p>
                    <a:p>
                      <a:r>
                        <a:rPr lang="en-US" sz="1600" dirty="0" smtClean="0">
                          <a:latin typeface="Times New Roman" panose="02020603050405020304" pitchFamily="18" charset="0"/>
                          <a:cs typeface="Times New Roman" panose="02020603050405020304" pitchFamily="18" charset="0"/>
                        </a:rPr>
                        <a:t>[TCTA]</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Compound </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 12p13.31</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Chr 12</a:t>
                      </a:r>
                    </a:p>
                    <a:p>
                      <a:r>
                        <a:rPr lang="en-US" sz="1600" dirty="0" smtClean="0">
                          <a:latin typeface="Times New Roman" panose="02020603050405020304" pitchFamily="18" charset="0"/>
                          <a:cs typeface="Times New Roman" panose="02020603050405020304" pitchFamily="18" charset="0"/>
                        </a:rPr>
                        <a:t>5.963 Mb</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Von </a:t>
                      </a:r>
                      <a:r>
                        <a:rPr lang="en-US" sz="1600" dirty="0" err="1" smtClean="0">
                          <a:latin typeface="Times New Roman" panose="02020603050405020304" pitchFamily="18" charset="0"/>
                          <a:cs typeface="Times New Roman" panose="02020603050405020304" pitchFamily="18" charset="0"/>
                        </a:rPr>
                        <a:t>Willebrand</a:t>
                      </a:r>
                      <a:r>
                        <a:rPr lang="en-US" sz="1600" dirty="0" smtClean="0">
                          <a:latin typeface="Times New Roman" panose="02020603050405020304" pitchFamily="18" charset="0"/>
                          <a:cs typeface="Times New Roman" panose="02020603050405020304" pitchFamily="18" charset="0"/>
                        </a:rPr>
                        <a:t> factor, intron 40</a:t>
                      </a:r>
                      <a:endParaRPr lang="en-US" sz="1600" dirty="0">
                        <a:latin typeface="Times New Roman" panose="02020603050405020304" pitchFamily="18" charset="0"/>
                        <a:cs typeface="Times New Roman" panose="02020603050405020304" pitchFamily="18" charset="0"/>
                      </a:endParaRPr>
                    </a:p>
                  </a:txBody>
                  <a:tcPr/>
                </a:tc>
              </a:tr>
            </a:tbl>
          </a:graphicData>
        </a:graphic>
      </p:graphicFrame>
      <p:sp>
        <p:nvSpPr>
          <p:cNvPr id="5" name="Rectangle 4"/>
          <p:cNvSpPr/>
          <p:nvPr/>
        </p:nvSpPr>
        <p:spPr>
          <a:xfrm>
            <a:off x="152400" y="5181600"/>
            <a:ext cx="8991600" cy="1477328"/>
          </a:xfrm>
          <a:prstGeom prst="rect">
            <a:avLst/>
          </a:prstGeom>
        </p:spPr>
        <p:txBody>
          <a:bodyPr wrap="square">
            <a:spAutoFit/>
          </a:bodyPr>
          <a:lstStyle/>
          <a:p>
            <a:pPr marL="274320" indent="-274320">
              <a:spcAft>
                <a:spcPts val="12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Chromosomal location is based on the cytogenetic map and physical position is </a:t>
            </a:r>
            <a:r>
              <a:rPr lang="en-US" sz="2000" dirty="0" smtClean="0">
                <a:latin typeface="Times New Roman" panose="02020603050405020304" pitchFamily="18" charset="0"/>
                <a:cs typeface="Times New Roman" panose="02020603050405020304" pitchFamily="18" charset="0"/>
              </a:rPr>
              <a:t>based on </a:t>
            </a:r>
            <a:r>
              <a:rPr lang="en-US" sz="2000" dirty="0">
                <a:latin typeface="Times New Roman" panose="02020603050405020304" pitchFamily="18" charset="0"/>
                <a:cs typeface="Times New Roman" panose="02020603050405020304" pitchFamily="18" charset="0"/>
              </a:rPr>
              <a:t>the </a:t>
            </a:r>
            <a:r>
              <a:rPr lang="en-US" sz="2000" dirty="0" smtClean="0">
                <a:latin typeface="Times New Roman" panose="02020603050405020304" pitchFamily="18" charset="0"/>
                <a:cs typeface="Times New Roman" panose="02020603050405020304" pitchFamily="18" charset="0"/>
              </a:rPr>
              <a:t>DNA sequence </a:t>
            </a:r>
            <a:r>
              <a:rPr lang="en-US" sz="2000" dirty="0">
                <a:latin typeface="Times New Roman" panose="02020603050405020304" pitchFamily="18" charset="0"/>
                <a:cs typeface="Times New Roman" panose="02020603050405020304" pitchFamily="18" charset="0"/>
              </a:rPr>
              <a:t>(Mb = megabase). Chr = chromosome.</a:t>
            </a:r>
          </a:p>
          <a:p>
            <a:pPr marL="274320" indent="-274320">
              <a:spcAft>
                <a:spcPts val="12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Sources: Adapted from Butler, J. M. 2006. J Forensic Sci 51 (2):253; Jobling, M. A</a:t>
            </a:r>
            <a:r>
              <a:rPr lang="en-US" sz="2000" dirty="0" smtClean="0">
                <a:latin typeface="Times New Roman" panose="02020603050405020304" pitchFamily="18" charset="0"/>
                <a:cs typeface="Times New Roman" panose="02020603050405020304" pitchFamily="18" charset="0"/>
              </a:rPr>
              <a:t>., and </a:t>
            </a:r>
            <a:r>
              <a:rPr lang="en-US" sz="2000" dirty="0">
                <a:latin typeface="Times New Roman" panose="02020603050405020304" pitchFamily="18" charset="0"/>
                <a:cs typeface="Times New Roman" panose="02020603050405020304" pitchFamily="18" charset="0"/>
              </a:rPr>
              <a:t>P. Gill. 2004</a:t>
            </a:r>
            <a:r>
              <a:rPr lang="en-US" sz="2000" dirty="0" smtClean="0">
                <a:latin typeface="Times New Roman" panose="02020603050405020304" pitchFamily="18" charset="0"/>
                <a:cs typeface="Times New Roman" panose="02020603050405020304" pitchFamily="18" charset="0"/>
              </a:rPr>
              <a:t>. Nat </a:t>
            </a:r>
            <a:r>
              <a:rPr lang="en-US" sz="2000" dirty="0">
                <a:latin typeface="Times New Roman" panose="02020603050405020304" pitchFamily="18" charset="0"/>
                <a:cs typeface="Times New Roman" panose="02020603050405020304" pitchFamily="18" charset="0"/>
              </a:rPr>
              <a:t>Rev Genet 5 (10):739.</a:t>
            </a:r>
          </a:p>
        </p:txBody>
      </p:sp>
    </p:spTree>
    <p:extLst>
      <p:ext uri="{BB962C8B-B14F-4D97-AF65-F5344CB8AC3E}">
        <p14:creationId xmlns:p14="http://schemas.microsoft.com/office/powerpoint/2010/main" xmlns="" val="37002031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248400"/>
          </a:xfrm>
        </p:spPr>
        <p:txBody>
          <a:bodyPr>
            <a:normAutofit/>
          </a:bodyPr>
          <a:lstStyle/>
          <a:p>
            <a:pPr marL="274320" indent="-274320">
              <a:spcBef>
                <a:spcPts val="0"/>
              </a:spcBef>
              <a:spcAft>
                <a:spcPts val="24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The STR loci employed usually are located </a:t>
            </a:r>
            <a:r>
              <a:rPr lang="en-US" sz="2400" dirty="0" smtClean="0">
                <a:latin typeface="Times New Roman" panose="02020603050405020304" pitchFamily="18" charset="0"/>
                <a:cs typeface="Times New Roman" panose="02020603050405020304" pitchFamily="18" charset="0"/>
              </a:rPr>
              <a:t>at different </a:t>
            </a:r>
            <a:r>
              <a:rPr lang="en-US" sz="2400" dirty="0">
                <a:latin typeface="Times New Roman" panose="02020603050405020304" pitchFamily="18" charset="0"/>
                <a:cs typeface="Times New Roman" panose="02020603050405020304" pitchFamily="18" charset="0"/>
              </a:rPr>
              <a:t>chromosomes.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Loci </a:t>
            </a:r>
            <a:r>
              <a:rPr lang="en-US" sz="2400" dirty="0">
                <a:latin typeface="Times New Roman" panose="02020603050405020304" pitchFamily="18" charset="0"/>
                <a:cs typeface="Times New Roman" panose="02020603050405020304" pitchFamily="18" charset="0"/>
              </a:rPr>
              <a:t>located at the same </a:t>
            </a:r>
            <a:r>
              <a:rPr lang="en-US" sz="2400" dirty="0" smtClean="0">
                <a:latin typeface="Times New Roman" panose="02020603050405020304" pitchFamily="18" charset="0"/>
                <a:cs typeface="Times New Roman" panose="02020603050405020304" pitchFamily="18" charset="0"/>
              </a:rPr>
              <a:t>chromosome can </a:t>
            </a:r>
            <a:r>
              <a:rPr lang="en-US" sz="2400" dirty="0">
                <a:latin typeface="Times New Roman" panose="02020603050405020304" pitchFamily="18" charset="0"/>
                <a:cs typeface="Times New Roman" panose="02020603050405020304" pitchFamily="18" charset="0"/>
              </a:rPr>
              <a:t>also </a:t>
            </a:r>
            <a:r>
              <a:rPr lang="en-US" sz="2400" dirty="0" smtClean="0">
                <a:latin typeface="Times New Roman" panose="02020603050405020304" pitchFamily="18" charset="0"/>
                <a:cs typeface="Times New Roman" panose="02020603050405020304" pitchFamily="18" charset="0"/>
              </a:rPr>
              <a:t>be used</a:t>
            </a:r>
            <a:r>
              <a:rPr lang="en-US" sz="2400" dirty="0">
                <a:latin typeface="Times New Roman" panose="02020603050405020304" pitchFamily="18" charset="0"/>
                <a:cs typeface="Times New Roman" panose="02020603050405020304" pitchFamily="18" charset="0"/>
              </a:rPr>
              <a:t>, but should be separated enough to </a:t>
            </a:r>
            <a:r>
              <a:rPr lang="en-US" sz="2400" dirty="0" smtClean="0">
                <a:latin typeface="Times New Roman" panose="02020603050405020304" pitchFamily="18" charset="0"/>
                <a:cs typeface="Times New Roman" panose="02020603050405020304" pitchFamily="18" charset="0"/>
              </a:rPr>
              <a:t>ensure they are not </a:t>
            </a:r>
            <a:r>
              <a:rPr lang="en-US" sz="2400" dirty="0">
                <a:latin typeface="Times New Roman" panose="02020603050405020304" pitchFamily="18" charset="0"/>
                <a:cs typeface="Times New Roman" panose="02020603050405020304" pitchFamily="18" charset="0"/>
              </a:rPr>
              <a:t>linked (Figure </a:t>
            </a:r>
            <a:r>
              <a:rPr lang="en-US" sz="2400" dirty="0" smtClean="0">
                <a:latin typeface="Times New Roman" panose="02020603050405020304" pitchFamily="18" charset="0"/>
                <a:cs typeface="Times New Roman" panose="02020603050405020304" pitchFamily="18" charset="0"/>
              </a:rPr>
              <a:t>5 </a:t>
            </a:r>
            <a:r>
              <a:rPr lang="en-US" sz="2400" dirty="0">
                <a:latin typeface="Times New Roman" panose="02020603050405020304" pitchFamily="18" charset="0"/>
                <a:cs typeface="Times New Roman" panose="02020603050405020304" pitchFamily="18" charset="0"/>
              </a:rPr>
              <a:t>and Figure </a:t>
            </a:r>
            <a:r>
              <a:rPr lang="en-US" sz="2400" dirty="0" smtClean="0">
                <a:latin typeface="Times New Roman" panose="02020603050405020304" pitchFamily="18" charset="0"/>
                <a:cs typeface="Times New Roman" panose="02020603050405020304" pitchFamily="18" charset="0"/>
              </a:rPr>
              <a:t>6).</a:t>
            </a:r>
          </a:p>
          <a:p>
            <a:pPr marL="274320" indent="-274320">
              <a:spcBef>
                <a:spcPts val="0"/>
              </a:spcBef>
              <a:spcAft>
                <a:spcPts val="24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STR loci with fewer amplification artifacts such as stutter products, </a:t>
            </a:r>
            <a:r>
              <a:rPr lang="en-US" sz="2400" dirty="0" smtClean="0">
                <a:latin typeface="Times New Roman" panose="02020603050405020304" pitchFamily="18" charset="0"/>
                <a:cs typeface="Times New Roman" panose="02020603050405020304" pitchFamily="18" charset="0"/>
              </a:rPr>
              <a:t>are desired</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STR </a:t>
            </a:r>
            <a:r>
              <a:rPr lang="en-US" sz="2400" dirty="0">
                <a:latin typeface="Times New Roman" panose="02020603050405020304" pitchFamily="18" charset="0"/>
                <a:cs typeface="Times New Roman" panose="02020603050405020304" pitchFamily="18" charset="0"/>
              </a:rPr>
              <a:t>loci with short allele lengths are preferred </a:t>
            </a:r>
            <a:r>
              <a:rPr lang="en-US" sz="2400" dirty="0" smtClean="0">
                <a:latin typeface="Times New Roman" panose="02020603050405020304" pitchFamily="18" charset="0"/>
                <a:cs typeface="Times New Roman" panose="02020603050405020304" pitchFamily="18" charset="0"/>
              </a:rPr>
              <a:t>for multiplexing STR analysis </a:t>
            </a:r>
            <a:r>
              <a:rPr lang="en-US" sz="2400" dirty="0">
                <a:latin typeface="Times New Roman" panose="02020603050405020304" pitchFamily="18" charset="0"/>
                <a:cs typeface="Times New Roman" panose="02020603050405020304" pitchFamily="18" charset="0"/>
              </a:rPr>
              <a:t>and the testing of </a:t>
            </a:r>
            <a:r>
              <a:rPr lang="en-US" sz="2400" dirty="0" smtClean="0">
                <a:latin typeface="Times New Roman" panose="02020603050405020304" pitchFamily="18" charset="0"/>
                <a:cs typeface="Times New Roman" panose="02020603050405020304" pitchFamily="18" charset="0"/>
              </a:rPr>
              <a:t>degraded DNA </a:t>
            </a:r>
            <a:r>
              <a:rPr lang="en-US" sz="2400" dirty="0">
                <a:latin typeface="Times New Roman" panose="02020603050405020304" pitchFamily="18" charset="0"/>
                <a:cs typeface="Times New Roman" panose="02020603050405020304" pitchFamily="18" charset="0"/>
              </a:rPr>
              <a:t>samples</a:t>
            </a:r>
            <a:r>
              <a:rPr lang="en-US" sz="2400" dirty="0" smtClean="0">
                <a:latin typeface="Times New Roman" panose="02020603050405020304" pitchFamily="18" charset="0"/>
                <a:cs typeface="Times New Roman" panose="02020603050405020304" pitchFamily="18" charset="0"/>
              </a:rPr>
              <a:t>.</a:t>
            </a:r>
          </a:p>
          <a:p>
            <a:pPr marL="274320" indent="-274320">
              <a:spcBef>
                <a:spcPts val="0"/>
              </a:spcBef>
              <a:spcAft>
                <a:spcPts val="24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The application of STR for genetic studies was documented in the early 1990s. </a:t>
            </a:r>
          </a:p>
        </p:txBody>
      </p:sp>
    </p:spTree>
    <p:extLst>
      <p:ext uri="{BB962C8B-B14F-4D97-AF65-F5344CB8AC3E}">
        <p14:creationId xmlns:p14="http://schemas.microsoft.com/office/powerpoint/2010/main" xmlns="" val="3361034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609600"/>
          </a:xfrm>
        </p:spPr>
        <p:txBody>
          <a:bodyPr>
            <a:noAutofit/>
          </a:bodyPr>
          <a:lstStyle/>
          <a:p>
            <a:pPr lvl="0" indent="-342900" algn="l">
              <a:lnSpc>
                <a:spcPct val="115000"/>
              </a:lnSpc>
              <a:spcBef>
                <a:spcPts val="0"/>
              </a:spcBef>
            </a:pPr>
            <a:r>
              <a:rPr lang="en-US" sz="2800" b="1" dirty="0" smtClean="0">
                <a:solidFill>
                  <a:prstClr val="black"/>
                </a:solidFill>
                <a:latin typeface="Times New Roman" panose="02020603050405020304" pitchFamily="18" charset="0"/>
                <a:ea typeface="Calibri"/>
                <a:cs typeface="Times New Roman" panose="02020603050405020304" pitchFamily="18" charset="0"/>
              </a:rPr>
              <a:t> </a:t>
            </a:r>
            <a:r>
              <a:rPr lang="en-US" sz="2800" b="1" dirty="0">
                <a:solidFill>
                  <a:prstClr val="black"/>
                </a:solidFill>
                <a:latin typeface="Times New Roman" panose="02020603050405020304" pitchFamily="18" charset="0"/>
                <a:ea typeface="Calibri"/>
                <a:cs typeface="Times New Roman" panose="02020603050405020304" pitchFamily="18" charset="0"/>
              </a:rPr>
              <a:t>Restriction Fragment Length Polymorphism (RFLP</a:t>
            </a:r>
            <a:r>
              <a:rPr lang="en-US" sz="2800" b="1" dirty="0" smtClean="0">
                <a:solidFill>
                  <a:prstClr val="black"/>
                </a:solidFill>
                <a:latin typeface="Times New Roman" panose="02020603050405020304" pitchFamily="18" charset="0"/>
                <a:ea typeface="Calibri"/>
                <a:cs typeface="Times New Roman" panose="02020603050405020304" pitchFamily="18" charset="0"/>
              </a:rPr>
              <a:t>)</a:t>
            </a:r>
            <a:endParaRPr lang="en-US" sz="5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90600"/>
            <a:ext cx="9144000" cy="5638800"/>
          </a:xfrm>
        </p:spPr>
        <p:txBody>
          <a:bodyPr>
            <a:normAutofit/>
          </a:bodyPr>
          <a:lstStyle/>
          <a:p>
            <a:pPr lvl="0">
              <a:spcBef>
                <a:spcPts val="0"/>
              </a:spcBef>
              <a:spcAft>
                <a:spcPts val="24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RFLP—the first method used in forensic DNA testing (Figure 1) employs </a:t>
            </a:r>
            <a:r>
              <a:rPr lang="en-US" sz="2400" b="1" i="1" dirty="0" smtClean="0">
                <a:effectLst/>
                <a:latin typeface="Times New Roman" panose="02020603050405020304" pitchFamily="18" charset="0"/>
                <a:ea typeface="Calibri"/>
                <a:cs typeface="Times New Roman" panose="02020603050405020304" pitchFamily="18" charset="0"/>
              </a:rPr>
              <a:t>restriction endonucleases </a:t>
            </a:r>
            <a:r>
              <a:rPr lang="en-US" sz="2400" dirty="0" smtClean="0">
                <a:effectLst/>
                <a:latin typeface="Times New Roman" panose="02020603050405020304" pitchFamily="18" charset="0"/>
                <a:ea typeface="MinionPro-Regular"/>
                <a:cs typeface="Times New Roman" panose="02020603050405020304" pitchFamily="18" charset="0"/>
              </a:rPr>
              <a:t>that recognize and cleave specific sites along the DNA sequence. </a:t>
            </a:r>
            <a:endParaRPr lang="en-US" sz="2400" dirty="0">
              <a:latin typeface="Times New Roman" panose="02020603050405020304" pitchFamily="18" charset="0"/>
              <a:ea typeface="Calibri"/>
              <a:cs typeface="Times New Roman" panose="02020603050405020304" pitchFamily="18" charset="0"/>
            </a:endParaRPr>
          </a:p>
          <a:p>
            <a:pPr lvl="0">
              <a:spcBef>
                <a:spcPts val="0"/>
              </a:spcBef>
              <a:spcAft>
                <a:spcPts val="24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Cleavage of a DNA sample with a particular restriction enzyme results in a reproducible set of restriction fragments of various lengths. </a:t>
            </a:r>
            <a:endParaRPr lang="en-US" sz="2400" dirty="0">
              <a:latin typeface="Times New Roman" panose="02020603050405020304" pitchFamily="18" charset="0"/>
              <a:ea typeface="Calibri"/>
              <a:cs typeface="Times New Roman" panose="02020603050405020304" pitchFamily="18" charset="0"/>
            </a:endParaRPr>
          </a:p>
          <a:p>
            <a:pPr lvl="0">
              <a:spcBef>
                <a:spcPts val="0"/>
              </a:spcBef>
              <a:spcAft>
                <a:spcPts val="24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Appropriate restriction endonucleases should be selected so that the genomic DNA is cleaved at sites that flank the VNTR core repeat region. </a:t>
            </a:r>
          </a:p>
          <a:p>
            <a:pPr lvl="0">
              <a:spcBef>
                <a:spcPts val="0"/>
              </a:spcBef>
              <a:spcAft>
                <a:spcPts val="2400"/>
              </a:spcAft>
              <a:buFont typeface="Wingdings"/>
              <a:buChar char=""/>
            </a:pPr>
            <a:r>
              <a:rPr lang="en-US" sz="2400" dirty="0" smtClean="0">
                <a:effectLst/>
                <a:latin typeface="Times New Roman" panose="02020603050405020304" pitchFamily="18" charset="0"/>
                <a:ea typeface="MinionPro-Regular"/>
                <a:cs typeface="Times New Roman" panose="02020603050405020304" pitchFamily="18" charset="0"/>
              </a:rPr>
              <a:t>The resulting fragments are then separated according to their sizes by gel electrophoresis through a standard agarose gel.</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88990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sz="half" idx="1"/>
          </p:nvPr>
        </p:nvPicPr>
        <p:blipFill>
          <a:blip r:embed="rId2">
            <a:extLst>
              <a:ext uri="{28A0092B-C50C-407E-A947-70E740481C1C}">
                <a14:useLocalDpi xmlns:a14="http://schemas.microsoft.com/office/drawing/2010/main" xmlns="" val="0"/>
              </a:ext>
            </a:extLst>
          </a:blip>
          <a:stretch>
            <a:fillRect/>
          </a:stretch>
        </p:blipFill>
        <p:spPr bwMode="auto">
          <a:xfrm>
            <a:off x="1371600" y="381001"/>
            <a:ext cx="2849680" cy="3810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3075" name="Picture 3"/>
          <p:cNvPicPr>
            <a:picLocks noGrp="1" noChangeAspect="1" noChangeArrowheads="1"/>
          </p:cNvPicPr>
          <p:nvPr>
            <p:ph sz="half" idx="2"/>
          </p:nvPr>
        </p:nvPicPr>
        <p:blipFill>
          <a:blip r:embed="rId3">
            <a:extLst>
              <a:ext uri="{28A0092B-C50C-407E-A947-70E740481C1C}">
                <a14:useLocalDpi xmlns:a14="http://schemas.microsoft.com/office/drawing/2010/main" xmlns="" val="0"/>
              </a:ext>
            </a:extLst>
          </a:blip>
          <a:srcRect/>
          <a:stretch>
            <a:fillRect/>
          </a:stretch>
        </p:blipFill>
        <p:spPr bwMode="auto">
          <a:xfrm>
            <a:off x="4876800" y="685800"/>
            <a:ext cx="3248025" cy="2286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6" name="Rectangle 5"/>
          <p:cNvSpPr/>
          <p:nvPr/>
        </p:nvSpPr>
        <p:spPr>
          <a:xfrm>
            <a:off x="0" y="4343400"/>
            <a:ext cx="4572000" cy="1323439"/>
          </a:xfrm>
          <a:prstGeom prst="rect">
            <a:avLst/>
          </a:prstGeom>
        </p:spPr>
        <p:txBody>
          <a:bodyPr wrap="square">
            <a:spAutoFit/>
          </a:bodyPr>
          <a:lstStyle/>
          <a:p>
            <a:pPr marL="342900" indent="-342900">
              <a:spcAft>
                <a:spcPts val="12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Figure </a:t>
            </a:r>
            <a:r>
              <a:rPr lang="en-US" sz="2000" dirty="0" smtClean="0">
                <a:latin typeface="Times New Roman" panose="02020603050405020304" pitchFamily="18" charset="0"/>
                <a:cs typeface="Times New Roman" panose="02020603050405020304" pitchFamily="18" charset="0"/>
              </a:rPr>
              <a:t>5 </a:t>
            </a:r>
            <a:r>
              <a:rPr lang="en-US" sz="2000" dirty="0">
                <a:latin typeface="Times New Roman" panose="02020603050405020304" pitchFamily="18" charset="0"/>
                <a:cs typeface="Times New Roman" panose="02020603050405020304" pitchFamily="18" charset="0"/>
              </a:rPr>
              <a:t>Cytogenetic map showing </a:t>
            </a:r>
            <a:r>
              <a:rPr lang="en-US" sz="2000" dirty="0" smtClean="0">
                <a:latin typeface="Times New Roman" panose="02020603050405020304" pitchFamily="18" charset="0"/>
                <a:cs typeface="Times New Roman" panose="02020603050405020304" pitchFamily="18" charset="0"/>
              </a:rPr>
              <a:t>locations of </a:t>
            </a:r>
            <a:r>
              <a:rPr lang="en-US" sz="2000" dirty="0">
                <a:latin typeface="Times New Roman" panose="02020603050405020304" pitchFamily="18" charset="0"/>
                <a:cs typeface="Times New Roman" panose="02020603050405020304" pitchFamily="18" charset="0"/>
              </a:rPr>
              <a:t>STR markers on </a:t>
            </a:r>
            <a:r>
              <a:rPr lang="en-US" sz="2000" dirty="0" smtClean="0">
                <a:latin typeface="Times New Roman" panose="02020603050405020304" pitchFamily="18" charset="0"/>
                <a:cs typeface="Times New Roman" panose="02020603050405020304" pitchFamily="18" charset="0"/>
              </a:rPr>
              <a:t>chromosome 5</a:t>
            </a:r>
            <a:r>
              <a:rPr lang="en-US" sz="2000" dirty="0">
                <a:latin typeface="Times New Roman" panose="02020603050405020304" pitchFamily="18" charset="0"/>
                <a:cs typeface="Times New Roman" panose="02020603050405020304" pitchFamily="18" charset="0"/>
              </a:rPr>
              <a:t>. CSF1PO </a:t>
            </a:r>
            <a:r>
              <a:rPr lang="en-US" sz="2000" dirty="0" smtClean="0">
                <a:latin typeface="Times New Roman" panose="02020603050405020304" pitchFamily="18" charset="0"/>
                <a:cs typeface="Times New Roman" panose="02020603050405020304" pitchFamily="18" charset="0"/>
              </a:rPr>
              <a:t>and D5S818 </a:t>
            </a:r>
            <a:r>
              <a:rPr lang="en-US" sz="2000" dirty="0">
                <a:latin typeface="Times New Roman" panose="02020603050405020304" pitchFamily="18" charset="0"/>
                <a:cs typeface="Times New Roman" panose="02020603050405020304" pitchFamily="18" charset="0"/>
              </a:rPr>
              <a:t>are separated by 26 Mb (megabases).</a:t>
            </a:r>
          </a:p>
        </p:txBody>
      </p:sp>
      <p:sp>
        <p:nvSpPr>
          <p:cNvPr id="7" name="Rectangle 6"/>
          <p:cNvSpPr/>
          <p:nvPr/>
        </p:nvSpPr>
        <p:spPr>
          <a:xfrm>
            <a:off x="4495800" y="4267200"/>
            <a:ext cx="4572000" cy="1323439"/>
          </a:xfrm>
          <a:prstGeom prst="rect">
            <a:avLst/>
          </a:prstGeom>
        </p:spPr>
        <p:txBody>
          <a:bodyPr>
            <a:spAutoFit/>
          </a:bodyPr>
          <a:lstStyle/>
          <a:p>
            <a:pPr marL="342900" indent="-342900">
              <a:spcAft>
                <a:spcPts val="1200"/>
              </a:spcAft>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Figure </a:t>
            </a:r>
            <a:r>
              <a:rPr lang="en-US" sz="2000" b="1" dirty="0" smtClean="0">
                <a:latin typeface="Times New Roman" panose="02020603050405020304" pitchFamily="18" charset="0"/>
                <a:cs typeface="Times New Roman" panose="02020603050405020304" pitchFamily="18" charset="0"/>
              </a:rPr>
              <a:t>6 </a:t>
            </a:r>
            <a:r>
              <a:rPr lang="en-US" sz="2000" dirty="0">
                <a:latin typeface="Times New Roman" panose="02020603050405020304" pitchFamily="18" charset="0"/>
                <a:cs typeface="Times New Roman" panose="02020603050405020304" pitchFamily="18" charset="0"/>
              </a:rPr>
              <a:t>Cytogenetic map </a:t>
            </a:r>
            <a:r>
              <a:rPr lang="en-US" sz="2000" dirty="0" smtClean="0">
                <a:latin typeface="Times New Roman" panose="02020603050405020304" pitchFamily="18" charset="0"/>
                <a:cs typeface="Times New Roman" panose="02020603050405020304" pitchFamily="18" charset="0"/>
              </a:rPr>
              <a:t>showing locations </a:t>
            </a:r>
            <a:r>
              <a:rPr lang="en-US" sz="2000" dirty="0">
                <a:latin typeface="Times New Roman" panose="02020603050405020304" pitchFamily="18" charset="0"/>
                <a:cs typeface="Times New Roman" panose="02020603050405020304" pitchFamily="18" charset="0"/>
              </a:rPr>
              <a:t>of STR markers on </a:t>
            </a:r>
            <a:r>
              <a:rPr lang="en-US" sz="2000" dirty="0" smtClean="0">
                <a:latin typeface="Times New Roman" panose="02020603050405020304" pitchFamily="18" charset="0"/>
                <a:cs typeface="Times New Roman" panose="02020603050405020304" pitchFamily="18" charset="0"/>
              </a:rPr>
              <a:t>chromosome 21</a:t>
            </a:r>
            <a:r>
              <a:rPr lang="en-US" sz="2000" dirty="0">
                <a:latin typeface="Times New Roman" panose="02020603050405020304" pitchFamily="18" charset="0"/>
                <a:cs typeface="Times New Roman" panose="02020603050405020304" pitchFamily="18" charset="0"/>
              </a:rPr>
              <a:t>. D21S11 and PentaD are separated </a:t>
            </a:r>
            <a:r>
              <a:rPr lang="en-US" sz="2000" dirty="0" smtClean="0">
                <a:latin typeface="Times New Roman" panose="02020603050405020304" pitchFamily="18" charset="0"/>
                <a:cs typeface="Times New Roman" panose="02020603050405020304" pitchFamily="18" charset="0"/>
              </a:rPr>
              <a:t>by 24 </a:t>
            </a:r>
            <a:r>
              <a:rPr lang="en-US" sz="2000" dirty="0">
                <a:latin typeface="Times New Roman" panose="02020603050405020304" pitchFamily="18" charset="0"/>
                <a:cs typeface="Times New Roman" panose="02020603050405020304" pitchFamily="18" charset="0"/>
              </a:rPr>
              <a:t>Mb (megabases).</a:t>
            </a:r>
          </a:p>
        </p:txBody>
      </p:sp>
    </p:spTree>
    <p:extLst>
      <p:ext uri="{BB962C8B-B14F-4D97-AF65-F5344CB8AC3E}">
        <p14:creationId xmlns:p14="http://schemas.microsoft.com/office/powerpoint/2010/main" xmlns="" val="18981088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p:spPr>
        <p:txBody>
          <a:bodyPr>
            <a:normAutofit/>
          </a:bodyPr>
          <a:lstStyle/>
          <a:p>
            <a:pPr marL="342900" lvl="0" indent="-342900" algn="l">
              <a:spcBef>
                <a:spcPct val="20000"/>
              </a:spcBef>
            </a:pPr>
            <a:r>
              <a:rPr lang="en-US" sz="3200" b="1" dirty="0">
                <a:solidFill>
                  <a:prstClr val="black"/>
                </a:solidFill>
                <a:latin typeface="Times New Roman" panose="02020603050405020304" pitchFamily="18" charset="0"/>
                <a:ea typeface="+mn-ea"/>
                <a:cs typeface="Times New Roman" panose="02020603050405020304" pitchFamily="18" charset="0"/>
              </a:rPr>
              <a:t>STR </a:t>
            </a:r>
            <a:r>
              <a:rPr lang="en-US" sz="3200" b="1" dirty="0" smtClean="0">
                <a:solidFill>
                  <a:prstClr val="black"/>
                </a:solidFill>
                <a:latin typeface="Times New Roman" panose="02020603050405020304" pitchFamily="18" charset="0"/>
                <a:ea typeface="+mn-ea"/>
                <a:cs typeface="Times New Roman" panose="02020603050405020304" pitchFamily="18" charset="0"/>
              </a:rPr>
              <a:t>Genotyping </a:t>
            </a:r>
            <a:r>
              <a:rPr lang="en-US" sz="3200" b="1" dirty="0">
                <a:solidFill>
                  <a:prstClr val="black"/>
                </a:solidFill>
                <a:latin typeface="Times New Roman" panose="02020603050405020304" pitchFamily="18" charset="0"/>
                <a:ea typeface="+mn-ea"/>
                <a:cs typeface="Times New Roman" panose="02020603050405020304" pitchFamily="18" charset="0"/>
              </a:rPr>
              <a:t>and Analysis</a:t>
            </a:r>
            <a:endParaRPr lang="en-US" sz="5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 y="685800"/>
            <a:ext cx="9067800" cy="6019800"/>
          </a:xfrm>
        </p:spPr>
        <p:txBody>
          <a:bodyPr>
            <a:noAutofit/>
          </a:bodyPr>
          <a:lstStyle/>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STR loci are amplified using </a:t>
            </a:r>
            <a:r>
              <a:rPr lang="en-US" sz="2400" dirty="0">
                <a:solidFill>
                  <a:srgbClr val="FF0000"/>
                </a:solidFill>
                <a:latin typeface="Times New Roman" panose="02020603050405020304" pitchFamily="18" charset="0"/>
                <a:cs typeface="Times New Roman" panose="02020603050405020304" pitchFamily="18" charset="0"/>
              </a:rPr>
              <a:t>fluorescent dye-labeled primers</a:t>
            </a:r>
            <a:r>
              <a:rPr lang="en-US" sz="2400" dirty="0">
                <a:latin typeface="Times New Roman" panose="02020603050405020304" pitchFamily="18" charset="0"/>
                <a:cs typeface="Times New Roman" panose="02020603050405020304" pitchFamily="18" charset="0"/>
              </a:rPr>
              <a:t>.</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amplified products are separated and detected via electrophoresis. </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genotyping process requires two steps: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mj-lt"/>
              <a:buAutoNum type="arabicPeriod"/>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DNA fragments are </a:t>
            </a:r>
            <a:r>
              <a:rPr lang="en-US" sz="2400" dirty="0" smtClean="0">
                <a:latin typeface="Times New Roman" panose="02020603050405020304" pitchFamily="18" charset="0"/>
                <a:cs typeface="Times New Roman" panose="02020603050405020304" pitchFamily="18" charset="0"/>
              </a:rPr>
              <a:t>sized by </a:t>
            </a:r>
            <a:r>
              <a:rPr lang="en-US" sz="2400" dirty="0">
                <a:latin typeface="Times New Roman" panose="02020603050405020304" pitchFamily="18" charset="0"/>
                <a:cs typeface="Times New Roman" panose="02020603050405020304" pitchFamily="18" charset="0"/>
              </a:rPr>
              <a:t>comparison to an internal size </a:t>
            </a:r>
            <a:r>
              <a:rPr lang="en-US" sz="2400" dirty="0" smtClean="0">
                <a:latin typeface="Times New Roman" panose="02020603050405020304" pitchFamily="18" charset="0"/>
                <a:cs typeface="Times New Roman" panose="02020603050405020304" pitchFamily="18" charset="0"/>
              </a:rPr>
              <a:t>standard</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size of an STR fragment is determined by an internal size standard that is mixed in with DNA samples. </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standard is labeled with a different colored dye so that it can be spectrally distinguished from DNA fragments of an unknown size. </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sample is then separated by electrophoresis</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0858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609600"/>
            <a:ext cx="8991600" cy="6096000"/>
          </a:xfrm>
        </p:spPr>
        <p:txBody>
          <a:bodyPr>
            <a:normAutofit/>
          </a:bodyPr>
          <a:lstStyle/>
          <a:p>
            <a:pPr marL="274320" lvl="0" indent="-274320">
              <a:spcBef>
                <a:spcPts val="0"/>
              </a:spcBef>
              <a:spcAft>
                <a:spcPts val="2400"/>
              </a:spcAft>
              <a:buFont typeface="+mj-lt"/>
              <a:buAutoNum type="arabicPeriod" startAt="2"/>
            </a:pPr>
            <a:r>
              <a:rPr lang="en-US" sz="2400" dirty="0" smtClean="0">
                <a:solidFill>
                  <a:prstClr val="black"/>
                </a:solidFill>
                <a:latin typeface="Times New Roman" panose="02020603050405020304" pitchFamily="18" charset="0"/>
                <a:cs typeface="Times New Roman" panose="02020603050405020304" pitchFamily="18" charset="0"/>
              </a:rPr>
              <a:t>The </a:t>
            </a:r>
            <a:r>
              <a:rPr lang="en-US" sz="2400" dirty="0">
                <a:solidFill>
                  <a:prstClr val="black"/>
                </a:solidFill>
                <a:latin typeface="Times New Roman" panose="02020603050405020304" pitchFamily="18" charset="0"/>
                <a:cs typeface="Times New Roman" panose="02020603050405020304" pitchFamily="18" charset="0"/>
              </a:rPr>
              <a:t>genotype is determined by using an allelic ladder.</a:t>
            </a: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Allelic </a:t>
            </a:r>
            <a:r>
              <a:rPr lang="en-US" sz="2400" dirty="0">
                <a:latin typeface="Times New Roman" panose="02020603050405020304" pitchFamily="18" charset="0"/>
                <a:cs typeface="Times New Roman" panose="02020603050405020304" pitchFamily="18" charset="0"/>
              </a:rPr>
              <a:t>ladders are important for accurate genotype profiling.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An </a:t>
            </a:r>
            <a:r>
              <a:rPr lang="en-US" sz="2400" dirty="0">
                <a:latin typeface="Times New Roman" panose="02020603050405020304" pitchFamily="18" charset="0"/>
                <a:cs typeface="Times New Roman" panose="02020603050405020304" pitchFamily="18" charset="0"/>
              </a:rPr>
              <a:t>allelic </a:t>
            </a:r>
            <a:r>
              <a:rPr lang="en-US" sz="2400" dirty="0" smtClean="0">
                <a:latin typeface="Times New Roman" panose="02020603050405020304" pitchFamily="18" charset="0"/>
                <a:cs typeface="Times New Roman" panose="02020603050405020304" pitchFamily="18" charset="0"/>
              </a:rPr>
              <a:t>ladder is </a:t>
            </a:r>
            <a:r>
              <a:rPr lang="en-US" sz="2400" dirty="0">
                <a:latin typeface="Times New Roman" panose="02020603050405020304" pitchFamily="18" charset="0"/>
                <a:cs typeface="Times New Roman" panose="02020603050405020304" pitchFamily="18" charset="0"/>
              </a:rPr>
              <a:t>a collection of synthetic fragments corresponding to common </a:t>
            </a:r>
            <a:r>
              <a:rPr lang="en-US" sz="2400" dirty="0" smtClean="0">
                <a:latin typeface="Times New Roman" panose="02020603050405020304" pitchFamily="18" charset="0"/>
                <a:cs typeface="Times New Roman" panose="02020603050405020304" pitchFamily="18" charset="0"/>
              </a:rPr>
              <a:t>alleles observed </a:t>
            </a:r>
            <a:r>
              <a:rPr lang="en-US" sz="2400" dirty="0">
                <a:latin typeface="Times New Roman" panose="02020603050405020304" pitchFamily="18" charset="0"/>
                <a:cs typeface="Times New Roman" panose="02020603050405020304" pitchFamily="18" charset="0"/>
              </a:rPr>
              <a:t>in the human population for a given set of STR loci </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a:latin typeface="Times New Roman" panose="02020603050405020304" pitchFamily="18" charset="0"/>
                <a:cs typeface="Times New Roman" panose="02020603050405020304" pitchFamily="18" charset="0"/>
              </a:rPr>
              <a:t>The ladders are compared to data </a:t>
            </a:r>
            <a:r>
              <a:rPr lang="en-US" sz="2400" dirty="0" smtClean="0">
                <a:latin typeface="Times New Roman" panose="02020603050405020304" pitchFamily="18" charset="0"/>
                <a:cs typeface="Times New Roman" panose="02020603050405020304" pitchFamily="18" charset="0"/>
              </a:rPr>
              <a:t>obtained to determine </a:t>
            </a:r>
            <a:r>
              <a:rPr lang="en-US" sz="2400" dirty="0">
                <a:latin typeface="Times New Roman" panose="02020603050405020304" pitchFamily="18" charset="0"/>
                <a:cs typeface="Times New Roman" panose="02020603050405020304" pitchFamily="18" charset="0"/>
              </a:rPr>
              <a:t>sample genotype.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Thus</a:t>
            </a:r>
            <a:r>
              <a:rPr lang="en-US" sz="2400" dirty="0">
                <a:latin typeface="Times New Roman" panose="02020603050405020304" pitchFamily="18" charset="0"/>
                <a:cs typeface="Times New Roman" panose="02020603050405020304" pitchFamily="18" charset="0"/>
              </a:rPr>
              <a:t>, each allele in a ladder must be </a:t>
            </a:r>
            <a:r>
              <a:rPr lang="en-US" sz="2400" dirty="0" smtClean="0">
                <a:latin typeface="Times New Roman" panose="02020603050405020304" pitchFamily="18" charset="0"/>
                <a:cs typeface="Times New Roman" panose="02020603050405020304" pitchFamily="18" charset="0"/>
              </a:rPr>
              <a:t>resolved properly </a:t>
            </a:r>
            <a:r>
              <a:rPr lang="en-US" sz="2400" dirty="0">
                <a:latin typeface="Times New Roman" panose="02020603050405020304" pitchFamily="18" charset="0"/>
                <a:cs typeface="Times New Roman" panose="02020603050405020304" pitchFamily="18" charset="0"/>
              </a:rPr>
              <a:t>in order to determine correct STR alleles for an unknown sample</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1240863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096000"/>
          </a:xfrm>
        </p:spPr>
        <p:txBody>
          <a:bodyPr>
            <a:normAutofit/>
          </a:bodyPr>
          <a:lstStyle/>
          <a:p>
            <a:pPr marL="274320" lvl="0" indent="-274320">
              <a:spcBef>
                <a:spcPts val="0"/>
              </a:spcBef>
              <a:spcAft>
                <a:spcPts val="3000"/>
              </a:spcAft>
            </a:pPr>
            <a:r>
              <a:rPr lang="en-US" sz="2400" dirty="0">
                <a:solidFill>
                  <a:prstClr val="black"/>
                </a:solidFill>
                <a:latin typeface="Times New Roman" panose="02020603050405020304" pitchFamily="18" charset="0"/>
                <a:cs typeface="Times New Roman" panose="02020603050405020304" pitchFamily="18" charset="0"/>
              </a:rPr>
              <a:t>The sizes of the questioned sample are correlated to sizes for each allele in an allelic ladder to determine the genotype of an unknown sample. </a:t>
            </a:r>
          </a:p>
          <a:p>
            <a:pPr marL="274320" lvl="0" indent="-274320">
              <a:spcBef>
                <a:spcPts val="0"/>
              </a:spcBef>
              <a:spcAft>
                <a:spcPts val="3000"/>
              </a:spcAft>
            </a:pPr>
            <a:r>
              <a:rPr lang="en-US" sz="2400" dirty="0">
                <a:solidFill>
                  <a:prstClr val="black"/>
                </a:solidFill>
                <a:latin typeface="Times New Roman" panose="02020603050405020304" pitchFamily="18" charset="0"/>
                <a:cs typeface="Times New Roman" panose="02020603050405020304" pitchFamily="18" charset="0"/>
              </a:rPr>
              <a:t>The comparison of the unknown and the known allows determination of the allele designation (genotype) of the unknown sample . </a:t>
            </a:r>
          </a:p>
          <a:p>
            <a:pPr marL="274320" indent="-274320">
              <a:spcBef>
                <a:spcPts val="0"/>
              </a:spcBef>
              <a:spcAft>
                <a:spcPts val="3000"/>
              </a:spcAft>
            </a:pPr>
            <a:r>
              <a:rPr lang="en-US" sz="2400" dirty="0" smtClean="0">
                <a:latin typeface="Times New Roman" panose="02020603050405020304" pitchFamily="18" charset="0"/>
                <a:cs typeface="Times New Roman" panose="02020603050405020304" pitchFamily="18" charset="0"/>
              </a:rPr>
              <a:t>If </a:t>
            </a:r>
            <a:r>
              <a:rPr lang="en-US" sz="2400" dirty="0">
                <a:latin typeface="Times New Roman" panose="02020603050405020304" pitchFamily="18" charset="0"/>
                <a:cs typeface="Times New Roman" panose="02020603050405020304" pitchFamily="18" charset="0"/>
              </a:rPr>
              <a:t>a rare </a:t>
            </a:r>
            <a:r>
              <a:rPr lang="en-US" sz="2400" dirty="0" smtClean="0">
                <a:latin typeface="Times New Roman" panose="02020603050405020304" pitchFamily="18" charset="0"/>
                <a:cs typeface="Times New Roman" panose="02020603050405020304" pitchFamily="18" charset="0"/>
              </a:rPr>
              <a:t>allele fails </a:t>
            </a:r>
            <a:r>
              <a:rPr lang="en-US" sz="2400" dirty="0">
                <a:latin typeface="Times New Roman" panose="02020603050405020304" pitchFamily="18" charset="0"/>
                <a:cs typeface="Times New Roman" panose="02020603050405020304" pitchFamily="18" charset="0"/>
              </a:rPr>
              <a:t>to match alleles within an allelic ladder, it is considered an </a:t>
            </a:r>
            <a:r>
              <a:rPr lang="en-US" sz="2400" b="1" i="1" dirty="0" smtClean="0">
                <a:latin typeface="Times New Roman" panose="02020603050405020304" pitchFamily="18" charset="0"/>
                <a:cs typeface="Times New Roman" panose="02020603050405020304" pitchFamily="18" charset="0"/>
              </a:rPr>
              <a:t>off-ladder allele</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3000"/>
              </a:spcAft>
            </a:pPr>
            <a:r>
              <a:rPr lang="en-US" sz="2400" dirty="0" smtClean="0">
                <a:latin typeface="Times New Roman" panose="02020603050405020304" pitchFamily="18" charset="0"/>
                <a:cs typeface="Times New Roman" panose="02020603050405020304" pitchFamily="18" charset="0"/>
              </a:rPr>
              <a:t>If </a:t>
            </a:r>
            <a:r>
              <a:rPr lang="en-US" sz="2400" dirty="0">
                <a:latin typeface="Times New Roman" panose="02020603050405020304" pitchFamily="18" charset="0"/>
                <a:cs typeface="Times New Roman" panose="02020603050405020304" pitchFamily="18" charset="0"/>
              </a:rPr>
              <a:t>an off-ladder allele is present, the sample should be reanalyzed </a:t>
            </a:r>
            <a:r>
              <a:rPr lang="en-US" sz="2400" dirty="0" smtClean="0">
                <a:latin typeface="Times New Roman" panose="02020603050405020304" pitchFamily="18" charset="0"/>
                <a:cs typeface="Times New Roman" panose="02020603050405020304" pitchFamily="18" charset="0"/>
              </a:rPr>
              <a:t>so that </a:t>
            </a:r>
            <a:r>
              <a:rPr lang="en-US" sz="2400" dirty="0">
                <a:latin typeface="Times New Roman" panose="02020603050405020304" pitchFamily="18" charset="0"/>
                <a:cs typeface="Times New Roman" panose="02020603050405020304" pitchFamily="18" charset="0"/>
              </a:rPr>
              <a:t>it can be confirmed.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30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electrophoretic mobility of the rare allele </a:t>
            </a:r>
            <a:r>
              <a:rPr lang="en-US" sz="2400" dirty="0" smtClean="0">
                <a:latin typeface="Times New Roman" panose="02020603050405020304" pitchFamily="18" charset="0"/>
                <a:cs typeface="Times New Roman" panose="02020603050405020304" pitchFamily="18" charset="0"/>
              </a:rPr>
              <a:t>is reproducible</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35256665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b="1" dirty="0">
                <a:latin typeface="Times New Roman" panose="02020603050405020304" pitchFamily="18" charset="0"/>
                <a:cs typeface="Times New Roman" panose="02020603050405020304" pitchFamily="18" charset="0"/>
              </a:rPr>
              <a:t>Factors Affecting Genotyping </a:t>
            </a:r>
            <a:r>
              <a:rPr lang="en-US" sz="3200" b="1" dirty="0" smtClean="0">
                <a:latin typeface="Times New Roman" panose="02020603050405020304" pitchFamily="18" charset="0"/>
                <a:cs typeface="Times New Roman" panose="02020603050405020304" pitchFamily="18" charset="0"/>
              </a:rPr>
              <a:t>Results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71600"/>
            <a:ext cx="9144000" cy="5334000"/>
          </a:xfrm>
        </p:spPr>
        <p:txBody>
          <a:bodyPr>
            <a:normAutofit/>
          </a:bodyPr>
          <a:lstStyle/>
          <a:p>
            <a:pPr>
              <a:spcBef>
                <a:spcPts val="0"/>
              </a:spcBef>
              <a:spcAft>
                <a:spcPts val="2400"/>
              </a:spcAft>
            </a:pP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number of genetic, amplification, and electrophoresis-related factors </a:t>
            </a:r>
            <a:r>
              <a:rPr lang="en-US" sz="2400" dirty="0" smtClean="0">
                <a:latin typeface="Times New Roman" panose="02020603050405020304" pitchFamily="18" charset="0"/>
                <a:cs typeface="Times New Roman" panose="02020603050405020304" pitchFamily="18" charset="0"/>
              </a:rPr>
              <a:t>may affect </a:t>
            </a:r>
            <a:r>
              <a:rPr lang="en-US" sz="2400" dirty="0">
                <a:latin typeface="Times New Roman" panose="02020603050405020304" pitchFamily="18" charset="0"/>
                <a:cs typeface="Times New Roman" panose="02020603050405020304" pitchFamily="18" charset="0"/>
              </a:rPr>
              <a:t>the accuracy of genotypic profiles</a:t>
            </a:r>
            <a:r>
              <a:rPr lang="en-US" sz="2400" dirty="0" smtClean="0">
                <a:latin typeface="Times New Roman" panose="02020603050405020304" pitchFamily="18" charset="0"/>
                <a:cs typeface="Times New Roman" panose="02020603050405020304" pitchFamily="18" charset="0"/>
              </a:rPr>
              <a:t>.</a:t>
            </a:r>
          </a:p>
          <a:p>
            <a:pPr marL="457200" indent="-457200">
              <a:spcBef>
                <a:spcPts val="0"/>
              </a:spcBef>
              <a:spcAft>
                <a:spcPts val="1800"/>
              </a:spcAft>
              <a:buFont typeface="+mj-lt"/>
              <a:buAutoNum type="arabicPeriod"/>
            </a:pPr>
            <a:r>
              <a:rPr lang="en-US" sz="2800" b="1" dirty="0" smtClean="0">
                <a:latin typeface="Times New Roman" panose="02020603050405020304" pitchFamily="18" charset="0"/>
                <a:cs typeface="Times New Roman" panose="02020603050405020304" pitchFamily="18" charset="0"/>
              </a:rPr>
              <a:t>Mutations</a:t>
            </a:r>
            <a:endParaRPr lang="en-US" sz="2800" b="1" dirty="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a:latin typeface="Times New Roman" panose="02020603050405020304" pitchFamily="18" charset="0"/>
                <a:cs typeface="Times New Roman" panose="02020603050405020304" pitchFamily="18" charset="0"/>
              </a:rPr>
              <a:t>STR loci with low mutation frequencies are desired, in particular, for human </a:t>
            </a:r>
            <a:r>
              <a:rPr lang="en-US" sz="2400" dirty="0" smtClean="0">
                <a:latin typeface="Times New Roman" panose="02020603050405020304" pitchFamily="18" charset="0"/>
                <a:cs typeface="Times New Roman" panose="02020603050405020304" pitchFamily="18" charset="0"/>
              </a:rPr>
              <a:t>identification after </a:t>
            </a:r>
            <a:r>
              <a:rPr lang="en-US" sz="2400" dirty="0">
                <a:latin typeface="Times New Roman" panose="02020603050405020304" pitchFamily="18" charset="0"/>
                <a:cs typeface="Times New Roman" panose="02020603050405020304" pitchFamily="18" charset="0"/>
              </a:rPr>
              <a:t>mass disasters and </a:t>
            </a:r>
            <a:r>
              <a:rPr lang="en-US" sz="2400" dirty="0" smtClean="0">
                <a:latin typeface="Times New Roman" panose="02020603050405020304" pitchFamily="18" charset="0"/>
                <a:cs typeface="Times New Roman" panose="02020603050405020304" pitchFamily="18" charset="0"/>
              </a:rPr>
              <a:t>also </a:t>
            </a:r>
            <a:r>
              <a:rPr lang="en-US" sz="2400" dirty="0">
                <a:latin typeface="Times New Roman" panose="02020603050405020304" pitchFamily="18" charset="0"/>
                <a:cs typeface="Times New Roman" panose="02020603050405020304" pitchFamily="18" charset="0"/>
              </a:rPr>
              <a:t>in missing person and paternity cases</a:t>
            </a:r>
            <a:r>
              <a:rPr lang="en-US" sz="2400" dirty="0" smtClean="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512975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715962"/>
          </a:xfrm>
        </p:spPr>
        <p:txBody>
          <a:bodyPr>
            <a:noAutofit/>
          </a:bodyPr>
          <a:lstStyle/>
          <a:p>
            <a:pPr algn="l"/>
            <a:r>
              <a:rPr lang="en-US" sz="3200" b="1" dirty="0">
                <a:latin typeface="Times New Roman" panose="02020603050405020304" pitchFamily="18" charset="0"/>
                <a:cs typeface="Times New Roman" panose="02020603050405020304" pitchFamily="18" charset="0"/>
              </a:rPr>
              <a:t>1.1 Mutations at STR Core Repeat </a:t>
            </a:r>
            <a:r>
              <a:rPr lang="en-US" sz="3200" b="1" dirty="0" smtClean="0">
                <a:latin typeface="Times New Roman" panose="02020603050405020304" pitchFamily="18" charset="0"/>
                <a:cs typeface="Times New Roman" panose="02020603050405020304" pitchFamily="18" charset="0"/>
              </a:rPr>
              <a:t>Regions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9067800" cy="5791200"/>
          </a:xfrm>
        </p:spPr>
        <p:txBody>
          <a:bodyPr>
            <a:norm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Mutations</a:t>
            </a:r>
            <a:r>
              <a:rPr lang="en-US" sz="2400" dirty="0">
                <a:latin typeface="Times New Roman" panose="02020603050405020304" pitchFamily="18" charset="0"/>
                <a:cs typeface="Times New Roman" panose="02020603050405020304" pitchFamily="18" charset="0"/>
              </a:rPr>
              <a:t>, usually resulting in a gain or loss of a single repeat unit, </a:t>
            </a:r>
            <a:r>
              <a:rPr lang="en-US" sz="2400" dirty="0" smtClean="0">
                <a:latin typeface="Times New Roman" panose="02020603050405020304" pitchFamily="18" charset="0"/>
                <a:cs typeface="Times New Roman" panose="02020603050405020304" pitchFamily="18" charset="0"/>
              </a:rPr>
              <a:t>are observed </a:t>
            </a:r>
            <a:r>
              <a:rPr lang="en-US" sz="2400" dirty="0">
                <a:latin typeface="Times New Roman" panose="02020603050405020304" pitchFamily="18" charset="0"/>
                <a:cs typeface="Times New Roman" panose="02020603050405020304" pitchFamily="18" charset="0"/>
              </a:rPr>
              <a:t>at some STR loci.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If </a:t>
            </a:r>
            <a:r>
              <a:rPr lang="en-US" sz="2400" dirty="0">
                <a:latin typeface="Times New Roman" panose="02020603050405020304" pitchFamily="18" charset="0"/>
                <a:cs typeface="Times New Roman" panose="02020603050405020304" pitchFamily="18" charset="0"/>
              </a:rPr>
              <a:t>a mutation occurs in the </a:t>
            </a:r>
            <a:r>
              <a:rPr lang="en-US" sz="2400" dirty="0" smtClean="0">
                <a:latin typeface="Times New Roman" panose="02020603050405020304" pitchFamily="18" charset="0"/>
                <a:cs typeface="Times New Roman" panose="02020603050405020304" pitchFamily="18" charset="0"/>
              </a:rPr>
              <a:t>germ line cells, </a:t>
            </a:r>
            <a:r>
              <a:rPr lang="en-US" sz="2400" dirty="0">
                <a:latin typeface="Times New Roman" panose="02020603050405020304" pitchFamily="18" charset="0"/>
                <a:cs typeface="Times New Roman" panose="02020603050405020304" pitchFamily="18" charset="0"/>
              </a:rPr>
              <a:t>the mutant allele will be transmitted to and be present </a:t>
            </a:r>
            <a:r>
              <a:rPr lang="en-US" sz="2400" dirty="0" smtClean="0">
                <a:latin typeface="Times New Roman" panose="02020603050405020304" pitchFamily="18" charset="0"/>
                <a:cs typeface="Times New Roman" panose="02020603050405020304" pitchFamily="18" charset="0"/>
              </a:rPr>
              <a:t>in all </a:t>
            </a:r>
            <a:r>
              <a:rPr lang="en-US" sz="2400" dirty="0">
                <a:latin typeface="Times New Roman" panose="02020603050405020304" pitchFamily="18" charset="0"/>
                <a:cs typeface="Times New Roman" panose="02020603050405020304" pitchFamily="18" charset="0"/>
              </a:rPr>
              <a:t>cell types of the progeny.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type of inheritable mutation in germ </a:t>
            </a:r>
            <a:r>
              <a:rPr lang="en-US" sz="2400" dirty="0" smtClean="0">
                <a:latin typeface="Times New Roman" panose="02020603050405020304" pitchFamily="18" charset="0"/>
                <a:cs typeface="Times New Roman" panose="02020603050405020304" pitchFamily="18" charset="0"/>
              </a:rPr>
              <a:t>cell lineage </a:t>
            </a:r>
            <a:r>
              <a:rPr lang="en-US" sz="2400" dirty="0">
                <a:latin typeface="Times New Roman" panose="02020603050405020304" pitchFamily="18" charset="0"/>
                <a:cs typeface="Times New Roman" panose="02020603050405020304" pitchFamily="18" charset="0"/>
              </a:rPr>
              <a:t>is called a </a:t>
            </a:r>
            <a:r>
              <a:rPr lang="en-US" sz="2400" b="1" i="1" dirty="0">
                <a:latin typeface="Times New Roman" panose="02020603050405020304" pitchFamily="18" charset="0"/>
                <a:cs typeface="Times New Roman" panose="02020603050405020304" pitchFamily="18" charset="0"/>
              </a:rPr>
              <a:t>germ line mutation</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frequency of germ line </a:t>
            </a:r>
            <a:r>
              <a:rPr lang="en-US" sz="2400" dirty="0" smtClean="0">
                <a:latin typeface="Times New Roman" panose="02020603050405020304" pitchFamily="18" charset="0"/>
                <a:cs typeface="Times New Roman" panose="02020603050405020304" pitchFamily="18" charset="0"/>
              </a:rPr>
              <a:t>mutation can </a:t>
            </a:r>
            <a:r>
              <a:rPr lang="en-US" sz="2400" dirty="0">
                <a:latin typeface="Times New Roman" panose="02020603050405020304" pitchFamily="18" charset="0"/>
                <a:cs typeface="Times New Roman" panose="02020603050405020304" pitchFamily="18" charset="0"/>
              </a:rPr>
              <a:t>be measured by </a:t>
            </a:r>
            <a:r>
              <a:rPr lang="en-US" sz="2400" b="1" i="1" dirty="0">
                <a:latin typeface="Times New Roman" panose="02020603050405020304" pitchFamily="18" charset="0"/>
                <a:cs typeface="Times New Roman" panose="02020603050405020304" pitchFamily="18" charset="0"/>
              </a:rPr>
              <a:t>mutation rate</a:t>
            </a:r>
            <a:r>
              <a:rPr lang="en-US" sz="2400" dirty="0">
                <a:latin typeface="Times New Roman" panose="02020603050405020304" pitchFamily="18" charset="0"/>
                <a:cs typeface="Times New Roman" panose="02020603050405020304" pitchFamily="18" charset="0"/>
              </a:rPr>
              <a:t>, expressed as the number of mutations </a:t>
            </a:r>
            <a:r>
              <a:rPr lang="en-US" sz="2400" dirty="0" smtClean="0">
                <a:latin typeface="Times New Roman" panose="02020603050405020304" pitchFamily="18" charset="0"/>
                <a:cs typeface="Times New Roman" panose="02020603050405020304" pitchFamily="18" charset="0"/>
              </a:rPr>
              <a:t>per generation </a:t>
            </a:r>
            <a:r>
              <a:rPr lang="en-US" sz="2400" dirty="0">
                <a:latin typeface="Times New Roman" panose="02020603050405020304" pitchFamily="18" charset="0"/>
                <a:cs typeface="Times New Roman" panose="02020603050405020304" pitchFamily="18" charset="0"/>
              </a:rPr>
              <a:t>(germ line transmission).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However, the </a:t>
            </a:r>
            <a:r>
              <a:rPr lang="en-US" sz="2400" dirty="0">
                <a:latin typeface="Times New Roman" panose="02020603050405020304" pitchFamily="18" charset="0"/>
                <a:cs typeface="Times New Roman" panose="02020603050405020304" pitchFamily="18" charset="0"/>
              </a:rPr>
              <a:t>mutation rate may vary among different STR loci.</a:t>
            </a:r>
          </a:p>
        </p:txBody>
      </p:sp>
    </p:spTree>
    <p:extLst>
      <p:ext uri="{BB962C8B-B14F-4D97-AF65-F5344CB8AC3E}">
        <p14:creationId xmlns:p14="http://schemas.microsoft.com/office/powerpoint/2010/main" xmlns="" val="19723303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a:spcBef>
                <a:spcPts val="0"/>
              </a:spcBef>
              <a:spcAft>
                <a:spcPts val="2400"/>
              </a:spcAft>
            </a:pPr>
            <a:r>
              <a:rPr lang="en-US" sz="2400" dirty="0">
                <a:latin typeface="Times New Roman" panose="02020603050405020304" pitchFamily="18" charset="0"/>
                <a:cs typeface="Times New Roman" panose="02020603050405020304" pitchFamily="18" charset="0"/>
              </a:rPr>
              <a:t>In contrast, </a:t>
            </a:r>
            <a:r>
              <a:rPr lang="en-US" sz="2400" b="1" i="1" dirty="0">
                <a:latin typeface="Times New Roman" panose="02020603050405020304" pitchFamily="18" charset="0"/>
                <a:cs typeface="Times New Roman" panose="02020603050405020304" pitchFamily="18" charset="0"/>
              </a:rPr>
              <a:t>somatic mutations </a:t>
            </a:r>
            <a:r>
              <a:rPr lang="en-US" sz="2400" dirty="0" smtClean="0">
                <a:latin typeface="Times New Roman" panose="02020603050405020304" pitchFamily="18" charset="0"/>
                <a:cs typeface="Times New Roman" panose="02020603050405020304" pitchFamily="18" charset="0"/>
              </a:rPr>
              <a:t>involve mutation </a:t>
            </a:r>
            <a:r>
              <a:rPr lang="en-US" sz="2400" dirty="0">
                <a:latin typeface="Times New Roman" panose="02020603050405020304" pitchFamily="18" charset="0"/>
                <a:cs typeface="Times New Roman" panose="02020603050405020304" pitchFamily="18" charset="0"/>
              </a:rPr>
              <a:t>only of somatic cells.</a:t>
            </a:r>
          </a:p>
          <a:p>
            <a:pPr>
              <a:spcBef>
                <a:spcPts val="0"/>
              </a:spcBef>
              <a:spcAft>
                <a:spcPts val="2400"/>
              </a:spcAft>
            </a:pPr>
            <a:r>
              <a:rPr lang="en-US" sz="2400" dirty="0">
                <a:latin typeface="Times New Roman" panose="02020603050405020304" pitchFamily="18" charset="0"/>
                <a:cs typeface="Times New Roman" panose="02020603050405020304" pitchFamily="18" charset="0"/>
              </a:rPr>
              <a:t>The germ cells are not affected and thus a mutant allele will not be </a:t>
            </a:r>
            <a:r>
              <a:rPr lang="en-US" sz="2400" dirty="0" smtClean="0">
                <a:latin typeface="Times New Roman" panose="02020603050405020304" pitchFamily="18" charset="0"/>
                <a:cs typeface="Times New Roman" panose="02020603050405020304" pitchFamily="18" charset="0"/>
              </a:rPr>
              <a:t>transmitted to </a:t>
            </a:r>
            <a:r>
              <a:rPr lang="en-US" sz="2400" dirty="0">
                <a:latin typeface="Times New Roman" panose="02020603050405020304" pitchFamily="18" charset="0"/>
                <a:cs typeface="Times New Roman" panose="02020603050405020304" pitchFamily="18" charset="0"/>
              </a:rPr>
              <a:t>progeny. </a:t>
            </a:r>
            <a:endParaRPr lang="en-US" sz="2400" dirty="0" smtClean="0">
              <a:latin typeface="Times New Roman" panose="02020603050405020304" pitchFamily="18" charset="0"/>
              <a:cs typeface="Times New Roman" panose="02020603050405020304" pitchFamily="18" charset="0"/>
            </a:endParaRPr>
          </a:p>
          <a:p>
            <a:pPr>
              <a:spcBef>
                <a:spcPts val="0"/>
              </a:spcBef>
              <a:spcAft>
                <a:spcPts val="2400"/>
              </a:spcAft>
            </a:pP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somatic mutation occurring at an STR core repeat </a:t>
            </a:r>
            <a:r>
              <a:rPr lang="en-US" sz="2400" dirty="0" smtClean="0">
                <a:latin typeface="Times New Roman" panose="02020603050405020304" pitchFamily="18" charset="0"/>
                <a:cs typeface="Times New Roman" panose="02020603050405020304" pitchFamily="18" charset="0"/>
              </a:rPr>
              <a:t>region can </a:t>
            </a:r>
            <a:r>
              <a:rPr lang="en-US" sz="2400" dirty="0">
                <a:latin typeface="Times New Roman" panose="02020603050405020304" pitchFamily="18" charset="0"/>
                <a:cs typeface="Times New Roman" panose="02020603050405020304" pitchFamily="18" charset="0"/>
              </a:rPr>
              <a:t>be detected. </a:t>
            </a:r>
            <a:endParaRPr lang="en-US" sz="2400" dirty="0" smtClean="0">
              <a:latin typeface="Times New Roman" panose="02020603050405020304" pitchFamily="18" charset="0"/>
              <a:cs typeface="Times New Roman" panose="02020603050405020304" pitchFamily="18" charset="0"/>
            </a:endParaRPr>
          </a:p>
          <a:p>
            <a:pPr>
              <a:spcBef>
                <a:spcPts val="0"/>
              </a:spcBef>
              <a:spcAft>
                <a:spcPts val="24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ratio of the signal intensities of these alleles varies</a:t>
            </a:r>
            <a:r>
              <a:rPr lang="en-US" sz="2400" dirty="0" smtClean="0">
                <a:latin typeface="Times New Roman" panose="02020603050405020304" pitchFamily="18" charset="0"/>
                <a:cs typeface="Times New Roman" panose="02020603050405020304" pitchFamily="18" charset="0"/>
              </a:rPr>
              <a:t>, depending </a:t>
            </a:r>
            <a:r>
              <a:rPr lang="en-US" sz="2400" dirty="0">
                <a:latin typeface="Times New Roman" panose="02020603050405020304" pitchFamily="18" charset="0"/>
                <a:cs typeface="Times New Roman" panose="02020603050405020304" pitchFamily="18" charset="0"/>
              </a:rPr>
              <a:t>on the number of mutant cells in the tissue. </a:t>
            </a:r>
            <a:endParaRPr lang="en-US" sz="2400" dirty="0" smtClean="0">
              <a:latin typeface="Times New Roman" panose="02020603050405020304" pitchFamily="18" charset="0"/>
              <a:cs typeface="Times New Roman" panose="02020603050405020304" pitchFamily="18" charset="0"/>
            </a:endParaRPr>
          </a:p>
          <a:p>
            <a:pPr>
              <a:spcBef>
                <a:spcPts val="0"/>
              </a:spcBef>
              <a:spcAft>
                <a:spcPts val="2400"/>
              </a:spcAft>
            </a:pPr>
            <a:r>
              <a:rPr lang="en-US" sz="2400" dirty="0" smtClean="0">
                <a:latin typeface="Times New Roman" panose="02020603050405020304" pitchFamily="18" charset="0"/>
                <a:cs typeface="Times New Roman" panose="02020603050405020304" pitchFamily="18" charset="0"/>
              </a:rPr>
              <a:t>Somatic mutations usually </a:t>
            </a:r>
            <a:r>
              <a:rPr lang="en-US" sz="2400" dirty="0">
                <a:latin typeface="Times New Roman" panose="02020603050405020304" pitchFamily="18" charset="0"/>
                <a:cs typeface="Times New Roman" panose="02020603050405020304" pitchFamily="18" charset="0"/>
              </a:rPr>
              <a:t>are tissue type-specific. </a:t>
            </a:r>
            <a:endParaRPr lang="en-US" sz="2400" dirty="0" smtClean="0">
              <a:latin typeface="Times New Roman" panose="02020603050405020304" pitchFamily="18" charset="0"/>
              <a:cs typeface="Times New Roman" panose="02020603050405020304" pitchFamily="18" charset="0"/>
            </a:endParaRPr>
          </a:p>
          <a:p>
            <a:pPr>
              <a:spcBef>
                <a:spcPts val="0"/>
              </a:spcBef>
              <a:spcAft>
                <a:spcPts val="2400"/>
              </a:spcAft>
            </a:pPr>
            <a:r>
              <a:rPr lang="en-US" sz="2400" dirty="0" smtClean="0">
                <a:latin typeface="Times New Roman" panose="02020603050405020304" pitchFamily="18" charset="0"/>
                <a:cs typeface="Times New Roman" panose="02020603050405020304" pitchFamily="18" charset="0"/>
              </a:rPr>
              <a:t>STR </a:t>
            </a:r>
            <a:r>
              <a:rPr lang="en-US" sz="2400" dirty="0">
                <a:latin typeface="Times New Roman" panose="02020603050405020304" pitchFamily="18" charset="0"/>
                <a:cs typeface="Times New Roman" panose="02020603050405020304" pitchFamily="18" charset="0"/>
              </a:rPr>
              <a:t>profiles from different tissue types </a:t>
            </a:r>
            <a:r>
              <a:rPr lang="en-US" sz="2400" dirty="0" smtClean="0">
                <a:latin typeface="Times New Roman" panose="02020603050405020304" pitchFamily="18" charset="0"/>
                <a:cs typeface="Times New Roman" panose="02020603050405020304" pitchFamily="18" charset="0"/>
              </a:rPr>
              <a:t>from the </a:t>
            </a:r>
            <a:r>
              <a:rPr lang="en-US" sz="2400" dirty="0">
                <a:latin typeface="Times New Roman" panose="02020603050405020304" pitchFamily="18" charset="0"/>
                <a:cs typeface="Times New Roman" panose="02020603050405020304" pitchFamily="18" charset="0"/>
              </a:rPr>
              <a:t>same individual can be compared.</a:t>
            </a:r>
          </a:p>
        </p:txBody>
      </p:sp>
    </p:spTree>
    <p:extLst>
      <p:ext uri="{BB962C8B-B14F-4D97-AF65-F5344CB8AC3E}">
        <p14:creationId xmlns:p14="http://schemas.microsoft.com/office/powerpoint/2010/main" xmlns="" val="1953420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943" y="152400"/>
            <a:ext cx="8915400" cy="715962"/>
          </a:xfrm>
        </p:spPr>
        <p:txBody>
          <a:bodyPr>
            <a:noAutofit/>
          </a:bodyPr>
          <a:lstStyle/>
          <a:p>
            <a:pPr algn="l"/>
            <a:r>
              <a:rPr lang="en-US" sz="3200" b="1" dirty="0">
                <a:latin typeface="Times New Roman" panose="02020603050405020304" pitchFamily="18" charset="0"/>
                <a:cs typeface="Times New Roman" panose="02020603050405020304" pitchFamily="18" charset="0"/>
              </a:rPr>
              <a:t>1.2 Chromosomal and Gene </a:t>
            </a:r>
            <a:r>
              <a:rPr lang="en-US" sz="3200" b="1" dirty="0" smtClean="0">
                <a:latin typeface="Times New Roman" panose="02020603050405020304" pitchFamily="18" charset="0"/>
                <a:cs typeface="Times New Roman" panose="02020603050405020304" pitchFamily="18" charset="0"/>
              </a:rPr>
              <a:t>Duplications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90600"/>
            <a:ext cx="9144000" cy="5791200"/>
          </a:xfrm>
        </p:spPr>
        <p:txBody>
          <a:bodyPr>
            <a:norm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Duplication </a:t>
            </a:r>
            <a:r>
              <a:rPr lang="en-US" sz="2400" dirty="0">
                <a:latin typeface="Times New Roman" panose="02020603050405020304" pitchFamily="18" charset="0"/>
                <a:cs typeface="Times New Roman" panose="02020603050405020304" pitchFamily="18" charset="0"/>
              </a:rPr>
              <a:t>of a single chromosome or part of a chromosome results in </a:t>
            </a:r>
            <a:r>
              <a:rPr lang="en-US" sz="2400" dirty="0" smtClean="0">
                <a:latin typeface="Times New Roman" panose="02020603050405020304" pitchFamily="18" charset="0"/>
                <a:cs typeface="Times New Roman" panose="02020603050405020304" pitchFamily="18" charset="0"/>
              </a:rPr>
              <a:t>three copies </a:t>
            </a:r>
            <a:r>
              <a:rPr lang="en-US" sz="2400" dirty="0">
                <a:latin typeface="Times New Roman" panose="02020603050405020304" pitchFamily="18" charset="0"/>
                <a:cs typeface="Times New Roman" panose="02020603050405020304" pitchFamily="18" charset="0"/>
              </a:rPr>
              <a:t>of a particular chromosome.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condition, called </a:t>
            </a:r>
            <a:r>
              <a:rPr lang="en-US" sz="2400" b="1" i="1" dirty="0">
                <a:latin typeface="Times New Roman" panose="02020603050405020304" pitchFamily="18" charset="0"/>
                <a:cs typeface="Times New Roman" panose="02020603050405020304" pitchFamily="18" charset="0"/>
              </a:rPr>
              <a:t>trisomy</a:t>
            </a:r>
            <a:r>
              <a:rPr lang="en-US" sz="2400" dirty="0">
                <a:latin typeface="Times New Roman" panose="02020603050405020304" pitchFamily="18" charset="0"/>
                <a:cs typeface="Times New Roman" panose="02020603050405020304" pitchFamily="18" charset="0"/>
              </a:rPr>
              <a:t>, is </a:t>
            </a:r>
            <a:r>
              <a:rPr lang="en-US" sz="2400" dirty="0" smtClean="0">
                <a:latin typeface="Times New Roman" panose="02020603050405020304" pitchFamily="18" charset="0"/>
                <a:cs typeface="Times New Roman" panose="02020603050405020304" pitchFamily="18" charset="0"/>
              </a:rPr>
              <a:t>rare and </a:t>
            </a:r>
            <a:r>
              <a:rPr lang="en-US" sz="2400" dirty="0">
                <a:latin typeface="Times New Roman" panose="02020603050405020304" pitchFamily="18" charset="0"/>
                <a:cs typeface="Times New Roman" panose="02020603050405020304" pitchFamily="18" charset="0"/>
              </a:rPr>
              <a:t>often associated with genetic diseases such as Down’s syndrome (</a:t>
            </a:r>
            <a:r>
              <a:rPr lang="en-US" sz="2400" dirty="0" smtClean="0">
                <a:latin typeface="Times New Roman" panose="02020603050405020304" pitchFamily="18" charset="0"/>
                <a:cs typeface="Times New Roman" panose="02020603050405020304" pitchFamily="18" charset="0"/>
              </a:rPr>
              <a:t>chromosome 21 </a:t>
            </a:r>
            <a:r>
              <a:rPr lang="en-US" sz="2400" dirty="0">
                <a:latin typeface="Times New Roman" panose="02020603050405020304" pitchFamily="18" charset="0"/>
                <a:cs typeface="Times New Roman" panose="02020603050405020304" pitchFamily="18" charset="0"/>
              </a:rPr>
              <a:t>duplication).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Duplications </a:t>
            </a:r>
            <a:r>
              <a:rPr lang="en-US" sz="2400" dirty="0">
                <a:latin typeface="Times New Roman" panose="02020603050405020304" pitchFamily="18" charset="0"/>
                <a:cs typeface="Times New Roman" panose="02020603050405020304" pitchFamily="18" charset="0"/>
              </a:rPr>
              <a:t>have also been observed in </a:t>
            </a:r>
            <a:r>
              <a:rPr lang="en-US" sz="2400" dirty="0" smtClean="0">
                <a:latin typeface="Times New Roman" panose="02020603050405020304" pitchFamily="18" charset="0"/>
                <a:cs typeface="Times New Roman" panose="02020603050405020304" pitchFamily="18" charset="0"/>
              </a:rPr>
              <a:t>chromosomes 13 &amp; 18. </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Other </a:t>
            </a:r>
            <a:r>
              <a:rPr lang="en-US" sz="2400" dirty="0" err="1" smtClean="0">
                <a:latin typeface="Times New Roman" panose="02020603050405020304" pitchFamily="18" charset="0"/>
                <a:cs typeface="Times New Roman" panose="02020603050405020304" pitchFamily="18" charset="0"/>
              </a:rPr>
              <a:t>abnormalies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include duplication of a single gene </a:t>
            </a:r>
            <a:r>
              <a:rPr lang="en-US" sz="2400" dirty="0" smtClean="0">
                <a:latin typeface="Times New Roman" panose="02020603050405020304" pitchFamily="18" charset="0"/>
                <a:cs typeface="Times New Roman" panose="02020603050405020304" pitchFamily="18" charset="0"/>
              </a:rPr>
              <a:t>or a </a:t>
            </a:r>
            <a:r>
              <a:rPr lang="en-US" sz="2400" dirty="0">
                <a:latin typeface="Times New Roman" panose="02020603050405020304" pitchFamily="18" charset="0"/>
                <a:cs typeface="Times New Roman" panose="02020603050405020304" pitchFamily="18" charset="0"/>
              </a:rPr>
              <a:t>group of genes instead of an entire chromosome</a:t>
            </a:r>
            <a:r>
              <a:rPr lang="en-US" sz="2400" dirty="0" smtClean="0">
                <a:latin typeface="Times New Roman" panose="02020603050405020304" pitchFamily="18" charset="0"/>
                <a:cs typeface="Times New Roman" panose="02020603050405020304" pitchFamily="18" charset="0"/>
              </a:rPr>
              <a:t>.</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A duplication bearing a mutation within the STR core repeat region can affect the number of tandem repeat units.</a:t>
            </a:r>
          </a:p>
          <a:p>
            <a:pPr marL="274320" indent="-274320">
              <a:spcBef>
                <a:spcPts val="0"/>
              </a:spcBef>
              <a:spcAft>
                <a:spcPts val="1800"/>
              </a:spcAft>
            </a:pPr>
            <a:endParaRPr lang="en-US" sz="2400" dirty="0">
              <a:latin typeface="Times New Roman" panose="02020603050405020304" pitchFamily="18" charset="0"/>
              <a:cs typeface="Times New Roman" panose="02020603050405020304" pitchFamily="18" charset="0"/>
            </a:endParaRPr>
          </a:p>
          <a:p>
            <a:pPr marL="274320" indent="-274320">
              <a:spcBef>
                <a:spcPts val="0"/>
              </a:spcBef>
              <a:spcAft>
                <a:spcPts val="1800"/>
              </a:spcAf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8501488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715962"/>
          </a:xfrm>
        </p:spPr>
        <p:txBody>
          <a:bodyPr>
            <a:normAutofit/>
          </a:bodyPr>
          <a:lstStyle/>
          <a:p>
            <a:pPr marL="342900" lvl="0" indent="-342900" algn="l">
              <a:spcBef>
                <a:spcPct val="20000"/>
              </a:spcBef>
            </a:pPr>
            <a:r>
              <a:rPr lang="en-US" sz="2800" b="1" dirty="0">
                <a:solidFill>
                  <a:prstClr val="black"/>
                </a:solidFill>
                <a:latin typeface="Times New Roman" panose="02020603050405020304" pitchFamily="18" charset="0"/>
                <a:ea typeface="+mn-ea"/>
                <a:cs typeface="Times New Roman" panose="02020603050405020304" pitchFamily="18" charset="0"/>
              </a:rPr>
              <a:t>1.3 Point </a:t>
            </a:r>
            <a:r>
              <a:rPr lang="en-US" sz="2800" b="1" dirty="0" smtClean="0">
                <a:solidFill>
                  <a:prstClr val="black"/>
                </a:solidFill>
                <a:latin typeface="Times New Roman" panose="02020603050405020304" pitchFamily="18" charset="0"/>
                <a:ea typeface="+mn-ea"/>
                <a:cs typeface="Times New Roman" panose="02020603050405020304" pitchFamily="18" charset="0"/>
              </a:rPr>
              <a:t>Mutations</a:t>
            </a:r>
            <a:endParaRPr lang="en-US" sz="6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66800"/>
            <a:ext cx="9144000" cy="5638800"/>
          </a:xfrm>
        </p:spPr>
        <p:txBody>
          <a:bodyPr>
            <a:noAutofit/>
          </a:bodyPr>
          <a:lstStyle/>
          <a:p>
            <a:pPr marL="274320" indent="-274320">
              <a:spcBef>
                <a:spcPts val="0"/>
              </a:spcBef>
              <a:spcAft>
                <a:spcPts val="1800"/>
              </a:spcAft>
            </a:pPr>
            <a:r>
              <a:rPr lang="en-US" sz="2400" b="1" dirty="0" smtClean="0">
                <a:latin typeface="Times New Roman" panose="02020603050405020304" pitchFamily="18" charset="0"/>
                <a:cs typeface="Times New Roman" panose="02020603050405020304" pitchFamily="18" charset="0"/>
              </a:rPr>
              <a:t>Point </a:t>
            </a:r>
            <a:r>
              <a:rPr lang="en-US" sz="2400" b="1" dirty="0">
                <a:latin typeface="Times New Roman" panose="02020603050405020304" pitchFamily="18" charset="0"/>
                <a:cs typeface="Times New Roman" panose="02020603050405020304" pitchFamily="18" charset="0"/>
              </a:rPr>
              <a:t>mutations </a:t>
            </a:r>
            <a:r>
              <a:rPr lang="en-US" sz="2400" dirty="0">
                <a:latin typeface="Times New Roman" panose="02020603050405020304" pitchFamily="18" charset="0"/>
                <a:cs typeface="Times New Roman" panose="02020603050405020304" pitchFamily="18" charset="0"/>
              </a:rPr>
              <a:t>involve change of a base pair through substitution, insertion</a:t>
            </a:r>
            <a:r>
              <a:rPr lang="en-US" sz="2400" dirty="0" smtClean="0">
                <a:latin typeface="Times New Roman" panose="02020603050405020304" pitchFamily="18" charset="0"/>
                <a:cs typeface="Times New Roman" panose="02020603050405020304" pitchFamily="18" charset="0"/>
              </a:rPr>
              <a:t>, or </a:t>
            </a:r>
            <a:r>
              <a:rPr lang="en-US" sz="2400" dirty="0">
                <a:latin typeface="Times New Roman" panose="02020603050405020304" pitchFamily="18" charset="0"/>
                <a:cs typeface="Times New Roman" panose="02020603050405020304" pitchFamily="18" charset="0"/>
              </a:rPr>
              <a:t>deletion.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Insertion </a:t>
            </a:r>
            <a:r>
              <a:rPr lang="en-US" sz="2400" dirty="0">
                <a:latin typeface="Times New Roman" panose="02020603050405020304" pitchFamily="18" charset="0"/>
                <a:cs typeface="Times New Roman" panose="02020603050405020304" pitchFamily="18" charset="0"/>
              </a:rPr>
              <a:t>or deletion mutations affect the lengths of </a:t>
            </a:r>
            <a:r>
              <a:rPr lang="en-US" sz="2400" dirty="0" smtClean="0">
                <a:latin typeface="Times New Roman" panose="02020603050405020304" pitchFamily="18" charset="0"/>
                <a:cs typeface="Times New Roman" panose="02020603050405020304" pitchFamily="18" charset="0"/>
              </a:rPr>
              <a:t>the STR </a:t>
            </a:r>
            <a:r>
              <a:rPr lang="en-US" sz="2400" dirty="0">
                <a:latin typeface="Times New Roman" panose="02020603050405020304" pitchFamily="18" charset="0"/>
                <a:cs typeface="Times New Roman" panose="02020603050405020304" pitchFamily="18" charset="0"/>
              </a:rPr>
              <a:t>core repeat region and the amplified flanking region and thus affect </a:t>
            </a:r>
            <a:r>
              <a:rPr lang="en-US" sz="2400" dirty="0" smtClean="0">
                <a:latin typeface="Times New Roman" panose="02020603050405020304" pitchFamily="18" charset="0"/>
                <a:cs typeface="Times New Roman" panose="02020603050405020304" pitchFamily="18" charset="0"/>
              </a:rPr>
              <a:t>the profile</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base pair substitution mutation (except those residing within </a:t>
            </a:r>
            <a:r>
              <a:rPr lang="en-US" sz="2400" dirty="0" smtClean="0">
                <a:latin typeface="Times New Roman" panose="02020603050405020304" pitchFamily="18" charset="0"/>
                <a:cs typeface="Times New Roman" panose="02020603050405020304" pitchFamily="18" charset="0"/>
              </a:rPr>
              <a:t>the primer </a:t>
            </a:r>
            <a:r>
              <a:rPr lang="en-US" sz="2400" dirty="0">
                <a:latin typeface="Times New Roman" panose="02020603050405020304" pitchFamily="18" charset="0"/>
                <a:cs typeface="Times New Roman" panose="02020603050405020304" pitchFamily="18" charset="0"/>
              </a:rPr>
              <a:t>binding </a:t>
            </a:r>
            <a:r>
              <a:rPr lang="en-US" sz="2400" dirty="0" smtClean="0">
                <a:latin typeface="Times New Roman" panose="02020603050405020304" pitchFamily="18" charset="0"/>
                <a:cs typeface="Times New Roman" panose="02020603050405020304" pitchFamily="18" charset="0"/>
              </a:rPr>
              <a:t>region) </a:t>
            </a:r>
            <a:r>
              <a:rPr lang="en-US" sz="2400" dirty="0">
                <a:latin typeface="Times New Roman" panose="02020603050405020304" pitchFamily="18" charset="0"/>
                <a:cs typeface="Times New Roman" panose="02020603050405020304" pitchFamily="18" charset="0"/>
              </a:rPr>
              <a:t>will not affect the length of DNA and </a:t>
            </a:r>
            <a:r>
              <a:rPr lang="en-US" sz="2400" dirty="0" smtClean="0">
                <a:latin typeface="Times New Roman" panose="02020603050405020304" pitchFamily="18" charset="0"/>
                <a:cs typeface="Times New Roman" panose="02020603050405020304" pitchFamily="18" charset="0"/>
              </a:rPr>
              <a:t>thus not </a:t>
            </a:r>
            <a:r>
              <a:rPr lang="en-US" sz="2400" dirty="0">
                <a:latin typeface="Times New Roman" panose="02020603050405020304" pitchFamily="18" charset="0"/>
                <a:cs typeface="Times New Roman" panose="02020603050405020304" pitchFamily="18" charset="0"/>
              </a:rPr>
              <a:t>affect the STR profile.</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However, mutations occurring at the primer binding sequence of </a:t>
            </a:r>
            <a:r>
              <a:rPr lang="en-US" sz="2400" dirty="0" smtClean="0">
                <a:latin typeface="Times New Roman" panose="02020603050405020304" pitchFamily="18" charset="0"/>
                <a:cs typeface="Times New Roman" panose="02020603050405020304" pitchFamily="18" charset="0"/>
              </a:rPr>
              <a:t>the flanking </a:t>
            </a:r>
            <a:r>
              <a:rPr lang="en-US" sz="2400" dirty="0">
                <a:latin typeface="Times New Roman" panose="02020603050405020304" pitchFamily="18" charset="0"/>
                <a:cs typeface="Times New Roman" panose="02020603050405020304" pitchFamily="18" charset="0"/>
              </a:rPr>
              <a:t>region of an STR locus may affect genotype results.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If </a:t>
            </a:r>
            <a:r>
              <a:rPr lang="en-US" sz="2400" dirty="0">
                <a:latin typeface="Times New Roman" panose="02020603050405020304" pitchFamily="18" charset="0"/>
                <a:cs typeface="Times New Roman" panose="02020603050405020304" pitchFamily="18" charset="0"/>
              </a:rPr>
              <a:t>the </a:t>
            </a:r>
            <a:r>
              <a:rPr lang="en-US" sz="2400" dirty="0" smtClean="0">
                <a:latin typeface="Times New Roman" panose="02020603050405020304" pitchFamily="18" charset="0"/>
                <a:cs typeface="Times New Roman" panose="02020603050405020304" pitchFamily="18" charset="0"/>
              </a:rPr>
              <a:t>mutation at </a:t>
            </a:r>
            <a:r>
              <a:rPr lang="en-US" sz="2400" dirty="0">
                <a:latin typeface="Times New Roman" panose="02020603050405020304" pitchFamily="18" charset="0"/>
                <a:cs typeface="Times New Roman" panose="02020603050405020304" pitchFamily="18" charset="0"/>
              </a:rPr>
              <a:t>the primer binding region abolishes the ability of the primer to anneal</a:t>
            </a:r>
            <a:r>
              <a:rPr lang="en-US" sz="2400" dirty="0" smtClean="0">
                <a:latin typeface="Times New Roman" panose="02020603050405020304" pitchFamily="18" charset="0"/>
                <a:cs typeface="Times New Roman" panose="02020603050405020304" pitchFamily="18" charset="0"/>
              </a:rPr>
              <a:t>, complete </a:t>
            </a:r>
            <a:r>
              <a:rPr lang="en-US" sz="2400" dirty="0">
                <a:latin typeface="Times New Roman" panose="02020603050405020304" pitchFamily="18" charset="0"/>
                <a:cs typeface="Times New Roman" panose="02020603050405020304" pitchFamily="18" charset="0"/>
              </a:rPr>
              <a:t>failure of the amplification of the allele will result.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903425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248400"/>
          </a:xfrm>
        </p:spPr>
        <p:txBody>
          <a:bodyPr/>
          <a:lstStyle/>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This phenomenon is known as a </a:t>
            </a:r>
            <a:r>
              <a:rPr lang="en-US" sz="2400" b="1" i="1" dirty="0">
                <a:solidFill>
                  <a:prstClr val="black"/>
                </a:solidFill>
                <a:latin typeface="Times New Roman" panose="02020603050405020304" pitchFamily="18" charset="0"/>
                <a:cs typeface="Times New Roman" panose="02020603050405020304" pitchFamily="18" charset="0"/>
              </a:rPr>
              <a:t>null allele </a:t>
            </a:r>
            <a:r>
              <a:rPr lang="en-US" sz="2400" dirty="0">
                <a:solidFill>
                  <a:prstClr val="black"/>
                </a:solidFill>
                <a:latin typeface="Times New Roman" panose="02020603050405020304" pitchFamily="18" charset="0"/>
                <a:cs typeface="Times New Roman" panose="02020603050405020304" pitchFamily="18" charset="0"/>
              </a:rPr>
              <a:t>or silent </a:t>
            </a:r>
            <a:r>
              <a:rPr lang="en-US" sz="2400" dirty="0" smtClean="0">
                <a:solidFill>
                  <a:prstClr val="black"/>
                </a:solidFill>
                <a:latin typeface="Times New Roman" panose="02020603050405020304" pitchFamily="18" charset="0"/>
                <a:cs typeface="Times New Roman" panose="02020603050405020304" pitchFamily="18" charset="0"/>
              </a:rPr>
              <a:t>allele. </a:t>
            </a:r>
            <a:endParaRPr lang="en-US" sz="2400" dirty="0">
              <a:solidFill>
                <a:prstClr val="black"/>
              </a:solidFill>
              <a:latin typeface="Times New Roman" panose="02020603050405020304" pitchFamily="18" charset="0"/>
              <a:cs typeface="Times New Roman" panose="02020603050405020304" pitchFamily="18" charset="0"/>
            </a:endParaRP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Alternative primers can be used to compensate for this mutation.</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 Additionally, a primer that matches the known mutation sequence can be used.</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If the mutation does not completely prevent the primer from binding and simply alters the efficiency of the amplification, the resulting signal intensity of the allele will only be decreased. </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This problem may be solved by modifying the amplification conditions</a:t>
            </a:r>
            <a:r>
              <a:rPr lang="en-US" sz="2400" dirty="0" smtClean="0">
                <a:solidFill>
                  <a:prstClr val="black"/>
                </a:solidFill>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xmlns="" val="827512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Autofit/>
          </a:bodyPr>
          <a:lstStyle/>
          <a:p>
            <a:pPr>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DNA is then processed using the Southern transfer and hybridization technique. </a:t>
            </a:r>
          </a:p>
          <a:p>
            <a:pPr>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DNA is denatured and transferred from the gel to a supporting matrix such as a nylon or nitrocellulose membrane. </a:t>
            </a:r>
          </a:p>
          <a:p>
            <a:pPr>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DNA immobilized on the membrane is then hybridized with a labeled probe. </a:t>
            </a:r>
          </a:p>
          <a:p>
            <a:pPr>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Only bands complementary to the probe are recognized by detection systems such as autoradiography. </a:t>
            </a:r>
          </a:p>
          <a:p>
            <a:pPr>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Using the RFLP technique, the length variations among restriction sites can be  detected. </a:t>
            </a:r>
          </a:p>
          <a:p>
            <a:pPr>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Most forensic applications focus on the length variations of VNTR regions located between two restriction sites.</a:t>
            </a:r>
          </a:p>
        </p:txBody>
      </p:sp>
    </p:spTree>
    <p:extLst>
      <p:ext uri="{BB962C8B-B14F-4D97-AF65-F5344CB8AC3E}">
        <p14:creationId xmlns:p14="http://schemas.microsoft.com/office/powerpoint/2010/main" xmlns="" val="44826257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639762"/>
          </a:xfrm>
        </p:spPr>
        <p:txBody>
          <a:bodyPr>
            <a:noAutofit/>
          </a:bodyPr>
          <a:lstStyle/>
          <a:p>
            <a:pPr marL="342900" lvl="0" indent="-342900" algn="l">
              <a:spcBef>
                <a:spcPct val="20000"/>
              </a:spcBef>
            </a:pPr>
            <a:r>
              <a:rPr lang="en-US" sz="3200" b="1" dirty="0">
                <a:latin typeface="Times New Roman" panose="02020603050405020304" pitchFamily="18" charset="0"/>
                <a:cs typeface="Times New Roman" panose="02020603050405020304" pitchFamily="18" charset="0"/>
              </a:rPr>
              <a:t>2 Amplification Artifacts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 y="990600"/>
            <a:ext cx="9067800" cy="5135563"/>
          </a:xfrm>
        </p:spPr>
        <p:txBody>
          <a:bodyPr>
            <a:normAutofit fontScale="92500" lnSpcReduction="20000"/>
          </a:bodyPr>
          <a:lstStyle/>
          <a:p>
            <a:pPr marL="0" indent="0">
              <a:spcBef>
                <a:spcPts val="0"/>
              </a:spcBef>
              <a:spcAft>
                <a:spcPts val="1800"/>
              </a:spcAft>
              <a:buNone/>
            </a:pPr>
            <a:r>
              <a:rPr lang="en-US" sz="2800" b="1" dirty="0">
                <a:solidFill>
                  <a:prstClr val="black"/>
                </a:solidFill>
                <a:latin typeface="Times New Roman" panose="02020603050405020304" pitchFamily="18" charset="0"/>
                <a:ea typeface="+mj-ea"/>
                <a:cs typeface="Times New Roman" panose="02020603050405020304" pitchFamily="18" charset="0"/>
              </a:rPr>
              <a:t>2.1 Non-template Adenylation</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During </a:t>
            </a:r>
            <a:r>
              <a:rPr lang="en-US" sz="2400" dirty="0">
                <a:latin typeface="Times New Roman" panose="02020603050405020304" pitchFamily="18" charset="0"/>
                <a:cs typeface="Times New Roman" panose="02020603050405020304" pitchFamily="18" charset="0"/>
              </a:rPr>
              <a:t>PCR amplification, DNA polymerase often adds an extra nucleotide</a:t>
            </a:r>
            <a:r>
              <a:rPr lang="en-US" sz="2400" dirty="0" smtClean="0">
                <a:latin typeface="Times New Roman" panose="02020603050405020304" pitchFamily="18" charset="0"/>
                <a:cs typeface="Times New Roman" panose="02020603050405020304" pitchFamily="18" charset="0"/>
              </a:rPr>
              <a:t>, usually </a:t>
            </a:r>
            <a:r>
              <a:rPr lang="en-US" sz="2400" dirty="0">
                <a:latin typeface="Times New Roman" panose="02020603050405020304" pitchFamily="18" charset="0"/>
                <a:cs typeface="Times New Roman" panose="02020603050405020304" pitchFamily="18" charset="0"/>
              </a:rPr>
              <a:t>an adenosine, to the 3′-end of a PCR product.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Such </a:t>
            </a:r>
            <a:r>
              <a:rPr lang="en-US" sz="2400" dirty="0">
                <a:latin typeface="Times New Roman" panose="02020603050405020304" pitchFamily="18" charset="0"/>
                <a:cs typeface="Times New Roman" panose="02020603050405020304" pitchFamily="18" charset="0"/>
              </a:rPr>
              <a:t>a phenomenon </a:t>
            </a:r>
            <a:r>
              <a:rPr lang="en-US" sz="2400" dirty="0" smtClean="0">
                <a:latin typeface="Times New Roman" panose="02020603050405020304" pitchFamily="18" charset="0"/>
                <a:cs typeface="Times New Roman" panose="02020603050405020304" pitchFamily="18" charset="0"/>
              </a:rPr>
              <a:t>is referred </a:t>
            </a:r>
            <a:r>
              <a:rPr lang="en-US" sz="2400" dirty="0">
                <a:latin typeface="Times New Roman" panose="02020603050405020304" pitchFamily="18" charset="0"/>
                <a:cs typeface="Times New Roman" panose="02020603050405020304" pitchFamily="18" charset="0"/>
              </a:rPr>
              <a:t>to as a </a:t>
            </a:r>
            <a:r>
              <a:rPr lang="en-US" sz="2400" b="1" i="1" dirty="0">
                <a:latin typeface="Times New Roman" panose="02020603050405020304" pitchFamily="18" charset="0"/>
                <a:cs typeface="Times New Roman" panose="02020603050405020304" pitchFamily="18" charset="0"/>
              </a:rPr>
              <a:t>non-template addition </a:t>
            </a:r>
            <a:r>
              <a:rPr lang="en-US" sz="2400" dirty="0">
                <a:latin typeface="Times New Roman" panose="02020603050405020304" pitchFamily="18" charset="0"/>
                <a:cs typeface="Times New Roman" panose="02020603050405020304" pitchFamily="18" charset="0"/>
              </a:rPr>
              <a:t>resulting in an amplicon that is </a:t>
            </a:r>
            <a:r>
              <a:rPr lang="en-US" sz="2400" dirty="0" smtClean="0">
                <a:latin typeface="Times New Roman" panose="02020603050405020304" pitchFamily="18" charset="0"/>
                <a:cs typeface="Times New Roman" panose="02020603050405020304" pitchFamily="18" charset="0"/>
              </a:rPr>
              <a:t>one base </a:t>
            </a:r>
            <a:r>
              <a:rPr lang="en-US" sz="2400" dirty="0">
                <a:latin typeface="Times New Roman" panose="02020603050405020304" pitchFamily="18" charset="0"/>
                <a:cs typeface="Times New Roman" panose="02020603050405020304" pitchFamily="18" charset="0"/>
              </a:rPr>
              <a:t>pair longer than the parental allele (designated the +A </a:t>
            </a:r>
            <a:r>
              <a:rPr lang="en-US" sz="2400" dirty="0" smtClean="0">
                <a:latin typeface="Times New Roman" panose="02020603050405020304" pitchFamily="18" charset="0"/>
                <a:cs typeface="Times New Roman" panose="02020603050405020304" pitchFamily="18" charset="0"/>
              </a:rPr>
              <a:t>peak)</a:t>
            </a:r>
            <a:r>
              <a:rPr lang="fr-FR" sz="2400" dirty="0" smtClean="0">
                <a:latin typeface="Times New Roman" panose="02020603050405020304" pitchFamily="18" charset="0"/>
                <a:cs typeface="Times New Roman" panose="02020603050405020304" pitchFamily="18" charset="0"/>
              </a:rPr>
              <a:t>. </a:t>
            </a:r>
          </a:p>
          <a:p>
            <a:pPr marL="274320" indent="-274320">
              <a:spcBef>
                <a:spcPts val="0"/>
              </a:spcBef>
              <a:spcAft>
                <a:spcPts val="1800"/>
              </a:spcAft>
            </a:pPr>
            <a:r>
              <a:rPr lang="fr-FR" sz="2400" dirty="0" smtClean="0">
                <a:latin typeface="Times New Roman" panose="02020603050405020304" pitchFamily="18" charset="0"/>
                <a:cs typeface="Times New Roman" panose="02020603050405020304" pitchFamily="18" charset="0"/>
              </a:rPr>
              <a:t>Commercial </a:t>
            </a:r>
            <a:r>
              <a:rPr lang="fr-FR" sz="2400" dirty="0">
                <a:latin typeface="Times New Roman" panose="02020603050405020304" pitchFamily="18" charset="0"/>
                <a:cs typeface="Times New Roman" panose="02020603050405020304" pitchFamily="18" charset="0"/>
              </a:rPr>
              <a:t>multiplex STR kits </a:t>
            </a:r>
            <a:r>
              <a:rPr lang="fr-FR" sz="2400" dirty="0" err="1">
                <a:latin typeface="Times New Roman" panose="02020603050405020304" pitchFamily="18" charset="0"/>
                <a:cs typeface="Times New Roman" panose="02020603050405020304" pitchFamily="18" charset="0"/>
              </a:rPr>
              <a:t>utilize</a:t>
            </a:r>
            <a:r>
              <a:rPr lang="fr-FR" sz="2400" dirty="0">
                <a:latin typeface="Times New Roman" panose="02020603050405020304" pitchFamily="18" charset="0"/>
                <a:cs typeface="Times New Roman" panose="02020603050405020304" pitchFamily="18" charset="0"/>
              </a:rPr>
              <a:t> amplification </a:t>
            </a:r>
            <a:r>
              <a:rPr lang="fr-FR" sz="2400" dirty="0" smtClean="0">
                <a:latin typeface="Times New Roman" panose="02020603050405020304" pitchFamily="18" charset="0"/>
                <a:cs typeface="Times New Roman" panose="02020603050405020304" pitchFamily="18" charset="0"/>
              </a:rPr>
              <a:t>conditions </a:t>
            </a:r>
            <a:r>
              <a:rPr lang="en-US" sz="2400" dirty="0" smtClean="0">
                <a:latin typeface="Times New Roman" panose="02020603050405020304" pitchFamily="18" charset="0"/>
                <a:cs typeface="Times New Roman" panose="02020603050405020304" pitchFamily="18" charset="0"/>
              </a:rPr>
              <a:t>that </a:t>
            </a:r>
            <a:r>
              <a:rPr lang="en-US" sz="2400" dirty="0">
                <a:latin typeface="Times New Roman" panose="02020603050405020304" pitchFamily="18" charset="0"/>
                <a:cs typeface="Times New Roman" panose="02020603050405020304" pitchFamily="18" charset="0"/>
              </a:rPr>
              <a:t>favor the adenylation of amplified products.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Thus</a:t>
            </a:r>
            <a:r>
              <a:rPr lang="en-US" sz="2400" dirty="0">
                <a:latin typeface="Times New Roman" panose="02020603050405020304" pitchFamily="18" charset="0"/>
                <a:cs typeface="Times New Roman" panose="02020603050405020304" pitchFamily="18" charset="0"/>
              </a:rPr>
              <a:t>, most </a:t>
            </a:r>
            <a:r>
              <a:rPr lang="en-US" sz="2400" dirty="0" smtClean="0">
                <a:latin typeface="Times New Roman" panose="02020603050405020304" pitchFamily="18" charset="0"/>
                <a:cs typeface="Times New Roman" panose="02020603050405020304" pitchFamily="18" charset="0"/>
              </a:rPr>
              <a:t>amplicons in </a:t>
            </a:r>
            <a:r>
              <a:rPr lang="en-US" sz="2400" dirty="0">
                <a:latin typeface="Times New Roman" panose="02020603050405020304" pitchFamily="18" charset="0"/>
                <a:cs typeface="Times New Roman" panose="02020603050405020304" pitchFamily="18" charset="0"/>
              </a:rPr>
              <a:t>a sample contain an additional adenosine on the 3′ end (+A peak).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Partial </a:t>
            </a:r>
            <a:r>
              <a:rPr lang="en-US" sz="2400" dirty="0">
                <a:latin typeface="Times New Roman" panose="02020603050405020304" pitchFamily="18" charset="0"/>
                <a:cs typeface="Times New Roman" panose="02020603050405020304" pitchFamily="18" charset="0"/>
              </a:rPr>
              <a:t>non-template addition can occur when too much DNA template is utilized </a:t>
            </a:r>
            <a:r>
              <a:rPr lang="en-US" sz="2400" dirty="0" smtClean="0">
                <a:latin typeface="Times New Roman" panose="02020603050405020304" pitchFamily="18" charset="0"/>
                <a:cs typeface="Times New Roman" panose="02020603050405020304" pitchFamily="18" charset="0"/>
              </a:rPr>
              <a:t>in a </a:t>
            </a:r>
            <a:r>
              <a:rPr lang="en-US" sz="2400" dirty="0">
                <a:latin typeface="Times New Roman" panose="02020603050405020304" pitchFamily="18" charset="0"/>
                <a:cs typeface="Times New Roman" panose="02020603050405020304" pitchFamily="18" charset="0"/>
              </a:rPr>
              <a:t>PCR reaction; often a mixture of –A and +A peaks can be observed.</a:t>
            </a:r>
          </a:p>
        </p:txBody>
      </p:sp>
    </p:spTree>
    <p:extLst>
      <p:ext uri="{BB962C8B-B14F-4D97-AF65-F5344CB8AC3E}">
        <p14:creationId xmlns:p14="http://schemas.microsoft.com/office/powerpoint/2010/main" xmlns="" val="370671159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l"/>
            <a:r>
              <a:rPr lang="en-US" sz="2800" b="1" dirty="0" smtClean="0">
                <a:latin typeface="Times New Roman" panose="02020603050405020304" pitchFamily="18" charset="0"/>
                <a:cs typeface="Times New Roman" panose="02020603050405020304" pitchFamily="18" charset="0"/>
              </a:rPr>
              <a:t>2.2 </a:t>
            </a:r>
            <a:r>
              <a:rPr lang="en-US" sz="2800" b="1" dirty="0">
                <a:latin typeface="Times New Roman" panose="02020603050405020304" pitchFamily="18" charset="0"/>
                <a:cs typeface="Times New Roman" panose="02020603050405020304" pitchFamily="18" charset="0"/>
              </a:rPr>
              <a:t>Heterozygote </a:t>
            </a:r>
            <a:r>
              <a:rPr lang="en-US" sz="2800" b="1" dirty="0" smtClean="0">
                <a:latin typeface="Times New Roman" panose="02020603050405020304" pitchFamily="18" charset="0"/>
                <a:cs typeface="Times New Roman" panose="02020603050405020304" pitchFamily="18" charset="0"/>
              </a:rPr>
              <a:t>Imbalance</a:t>
            </a: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143000"/>
            <a:ext cx="9144000" cy="4983163"/>
          </a:xfrm>
        </p:spPr>
        <p:txBody>
          <a:bodyPr>
            <a:normAutofit/>
          </a:bodyPr>
          <a:lstStyle/>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imbalance occurs when one of the alleles has greater </a:t>
            </a:r>
            <a:r>
              <a:rPr lang="en-US" sz="2400" dirty="0" smtClean="0">
                <a:latin typeface="Times New Roman" panose="02020603050405020304" pitchFamily="18" charset="0"/>
                <a:cs typeface="Times New Roman" panose="02020603050405020304" pitchFamily="18" charset="0"/>
              </a:rPr>
              <a:t> amplitude than </a:t>
            </a:r>
            <a:r>
              <a:rPr lang="en-US" sz="2400" dirty="0">
                <a:latin typeface="Times New Roman" panose="02020603050405020304" pitchFamily="18" charset="0"/>
                <a:cs typeface="Times New Roman" panose="02020603050405020304" pitchFamily="18" charset="0"/>
              </a:rPr>
              <a:t>the other allele within the same locus in which the two alleles of a heterozygote are </a:t>
            </a:r>
            <a:r>
              <a:rPr lang="en-US" sz="2400" dirty="0" smtClean="0">
                <a:latin typeface="Times New Roman" panose="02020603050405020304" pitchFamily="18" charset="0"/>
                <a:cs typeface="Times New Roman" panose="02020603050405020304" pitchFamily="18" charset="0"/>
              </a:rPr>
              <a:t>compared. </a:t>
            </a: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is believed that </a:t>
            </a:r>
            <a:r>
              <a:rPr lang="en-US" sz="2400" dirty="0" smtClean="0">
                <a:latin typeface="Times New Roman" panose="02020603050405020304" pitchFamily="18" charset="0"/>
                <a:cs typeface="Times New Roman" panose="02020603050405020304" pitchFamily="18" charset="0"/>
              </a:rPr>
              <a:t>heterozygote imbalance </a:t>
            </a:r>
            <a:r>
              <a:rPr lang="en-US" sz="2400" dirty="0">
                <a:latin typeface="Times New Roman" panose="02020603050405020304" pitchFamily="18" charset="0"/>
                <a:cs typeface="Times New Roman" panose="02020603050405020304" pitchFamily="18" charset="0"/>
              </a:rPr>
              <a:t>may arise </a:t>
            </a:r>
            <a:r>
              <a:rPr lang="en-US" sz="2400" dirty="0" smtClean="0">
                <a:latin typeface="Times New Roman" panose="02020603050405020304" pitchFamily="18" charset="0"/>
                <a:cs typeface="Times New Roman" panose="02020603050405020304" pitchFamily="18" charset="0"/>
              </a:rPr>
              <a:t>if</a:t>
            </a:r>
          </a:p>
          <a:p>
            <a:pPr marL="674370" lvl="1" indent="-274320">
              <a:spcBef>
                <a:spcPts val="0"/>
              </a:spcBef>
              <a:spcAft>
                <a:spcPts val="2400"/>
              </a:spcAft>
              <a:buFont typeface="+mj-lt"/>
              <a:buAutoNum type="arabicParen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DNA extracted contains unequal copies </a:t>
            </a:r>
            <a:r>
              <a:rPr lang="en-US" sz="2400" dirty="0" smtClean="0">
                <a:latin typeface="Times New Roman" panose="02020603050405020304" pitchFamily="18" charset="0"/>
                <a:cs typeface="Times New Roman" panose="02020603050405020304" pitchFamily="18" charset="0"/>
              </a:rPr>
              <a:t>of DNA </a:t>
            </a:r>
            <a:r>
              <a:rPr lang="en-US" sz="2400" dirty="0">
                <a:latin typeface="Times New Roman" panose="02020603050405020304" pitchFamily="18" charset="0"/>
                <a:cs typeface="Times New Roman" panose="02020603050405020304" pitchFamily="18" charset="0"/>
              </a:rPr>
              <a:t>template of the two alleles for the heterozygote or </a:t>
            </a:r>
            <a:endParaRPr lang="en-US" sz="2400" dirty="0" smtClean="0">
              <a:latin typeface="Times New Roman" panose="02020603050405020304" pitchFamily="18" charset="0"/>
              <a:cs typeface="Times New Roman" panose="02020603050405020304" pitchFamily="18" charset="0"/>
            </a:endParaRPr>
          </a:p>
          <a:p>
            <a:pPr marL="674370" lvl="1" indent="-274320">
              <a:spcBef>
                <a:spcPts val="0"/>
              </a:spcBef>
              <a:spcAft>
                <a:spcPts val="2400"/>
              </a:spcAft>
              <a:buFont typeface="+mj-lt"/>
              <a:buAutoNum type="arabicParen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two alleles </a:t>
            </a:r>
            <a:r>
              <a:rPr lang="en-US" sz="2400" dirty="0" smtClean="0">
                <a:latin typeface="Times New Roman" panose="02020603050405020304" pitchFamily="18" charset="0"/>
                <a:cs typeface="Times New Roman" panose="02020603050405020304" pitchFamily="18" charset="0"/>
              </a:rPr>
              <a:t>of a </a:t>
            </a:r>
            <a:r>
              <a:rPr lang="en-US" sz="2400" dirty="0">
                <a:latin typeface="Times New Roman" panose="02020603050405020304" pitchFamily="18" charset="0"/>
                <a:cs typeface="Times New Roman" panose="02020603050405020304" pitchFamily="18" charset="0"/>
              </a:rPr>
              <a:t>heterozygote may be unequally amplified, a condition known as </a:t>
            </a:r>
            <a:r>
              <a:rPr lang="en-US" sz="2400" dirty="0" smtClean="0">
                <a:latin typeface="Times New Roman" panose="02020603050405020304" pitchFamily="18" charset="0"/>
                <a:cs typeface="Times New Roman" panose="02020603050405020304" pitchFamily="18" charset="0"/>
              </a:rPr>
              <a:t>preferential amplification </a:t>
            </a:r>
            <a:r>
              <a:rPr lang="en-US" sz="2400" dirty="0">
                <a:latin typeface="Times New Roman" panose="02020603050405020304" pitchFamily="18" charset="0"/>
                <a:cs typeface="Times New Roman" panose="02020603050405020304" pitchFamily="18" charset="0"/>
              </a:rPr>
              <a:t>in which a smaller sized allele is amplified more </a:t>
            </a:r>
            <a:r>
              <a:rPr lang="en-US" sz="2400" dirty="0" smtClean="0">
                <a:latin typeface="Times New Roman" panose="02020603050405020304" pitchFamily="18" charset="0"/>
                <a:cs typeface="Times New Roman" panose="02020603050405020304" pitchFamily="18" charset="0"/>
              </a:rPr>
              <a:t>efficiently than </a:t>
            </a:r>
            <a:r>
              <a:rPr lang="en-US" sz="2400" dirty="0">
                <a:latin typeface="Times New Roman" panose="02020603050405020304" pitchFamily="18" charset="0"/>
                <a:cs typeface="Times New Roman" panose="02020603050405020304" pitchFamily="18" charset="0"/>
              </a:rPr>
              <a:t>larger ones.</a:t>
            </a:r>
          </a:p>
        </p:txBody>
      </p:sp>
    </p:spTree>
    <p:extLst>
      <p:ext uri="{BB962C8B-B14F-4D97-AF65-F5344CB8AC3E}">
        <p14:creationId xmlns:p14="http://schemas.microsoft.com/office/powerpoint/2010/main" xmlns="" val="10885723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792162"/>
          </a:xfrm>
        </p:spPr>
        <p:txBody>
          <a:bodyPr>
            <a:normAutofit/>
          </a:bodyPr>
          <a:lstStyle/>
          <a:p>
            <a:pPr algn="l"/>
            <a:r>
              <a:rPr lang="en-US" sz="3200" b="1" dirty="0" smtClean="0">
                <a:latin typeface="Times New Roman" panose="02020603050405020304" pitchFamily="18" charset="0"/>
                <a:cs typeface="Times New Roman" panose="02020603050405020304" pitchFamily="18" charset="0"/>
              </a:rPr>
              <a:t>2.3 </a:t>
            </a:r>
            <a:r>
              <a:rPr lang="en-US" sz="3200" b="1" dirty="0">
                <a:latin typeface="Times New Roman" panose="02020603050405020304" pitchFamily="18" charset="0"/>
                <a:cs typeface="Times New Roman" panose="02020603050405020304" pitchFamily="18" charset="0"/>
              </a:rPr>
              <a:t>Allelic </a:t>
            </a:r>
            <a:r>
              <a:rPr lang="en-US" sz="3200" b="1" dirty="0" smtClean="0">
                <a:latin typeface="Times New Roman" panose="02020603050405020304" pitchFamily="18" charset="0"/>
                <a:cs typeface="Times New Roman" panose="02020603050405020304" pitchFamily="18" charset="0"/>
              </a:rPr>
              <a:t>Dropout</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66800"/>
            <a:ext cx="9144000" cy="5059363"/>
          </a:xfrm>
        </p:spPr>
        <p:txBody>
          <a:bodyPr>
            <a:normAutofit/>
          </a:bodyPr>
          <a:lstStyle/>
          <a:p>
            <a:pPr marL="274320" indent="-274320">
              <a:spcBef>
                <a:spcPts val="0"/>
              </a:spcBef>
              <a:spcAft>
                <a:spcPts val="1800"/>
              </a:spcAft>
            </a:pPr>
            <a:r>
              <a:rPr lang="en-US" sz="2800" dirty="0" smtClean="0">
                <a:latin typeface="Times New Roman" panose="02020603050405020304" pitchFamily="18" charset="0"/>
                <a:cs typeface="Times New Roman" panose="02020603050405020304" pitchFamily="18" charset="0"/>
              </a:rPr>
              <a:t>Allelic </a:t>
            </a:r>
            <a:r>
              <a:rPr lang="en-US" sz="2800" dirty="0">
                <a:latin typeface="Times New Roman" panose="02020603050405020304" pitchFamily="18" charset="0"/>
                <a:cs typeface="Times New Roman" panose="02020603050405020304" pitchFamily="18" charset="0"/>
              </a:rPr>
              <a:t>dropout occurs when an allele</a:t>
            </a:r>
            <a:r>
              <a:rPr lang="en-US" sz="2800" dirty="0" smtClean="0">
                <a:latin typeface="Times New Roman" panose="02020603050405020304" pitchFamily="18" charset="0"/>
                <a:cs typeface="Times New Roman" panose="02020603050405020304" pitchFamily="18" charset="0"/>
              </a:rPr>
              <a:t>, usually </a:t>
            </a:r>
            <a:r>
              <a:rPr lang="en-US" sz="2800" dirty="0">
                <a:latin typeface="Times New Roman" panose="02020603050405020304" pitchFamily="18" charset="0"/>
                <a:cs typeface="Times New Roman" panose="02020603050405020304" pitchFamily="18" charset="0"/>
              </a:rPr>
              <a:t>one of the heterozygote alleles</a:t>
            </a:r>
            <a:r>
              <a:rPr lang="en-US" sz="2800" dirty="0" smtClean="0">
                <a:latin typeface="Times New Roman" panose="02020603050405020304" pitchFamily="18" charset="0"/>
                <a:cs typeface="Times New Roman" panose="02020603050405020304" pitchFamily="18" charset="0"/>
              </a:rPr>
              <a:t>, fails </a:t>
            </a:r>
            <a:r>
              <a:rPr lang="en-US" sz="2800" dirty="0">
                <a:latin typeface="Times New Roman" panose="02020603050405020304" pitchFamily="18" charset="0"/>
                <a:cs typeface="Times New Roman" panose="02020603050405020304" pitchFamily="18" charset="0"/>
              </a:rPr>
              <a:t>to be detected. </a:t>
            </a:r>
            <a:endParaRPr lang="en-US" sz="28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800" dirty="0" smtClean="0">
                <a:latin typeface="Times New Roman" panose="02020603050405020304" pitchFamily="18" charset="0"/>
                <a:cs typeface="Times New Roman" panose="02020603050405020304" pitchFamily="18" charset="0"/>
              </a:rPr>
              <a:t>To </a:t>
            </a:r>
            <a:r>
              <a:rPr lang="en-US" sz="2800" dirty="0">
                <a:latin typeface="Times New Roman" panose="02020603050405020304" pitchFamily="18" charset="0"/>
                <a:cs typeface="Times New Roman" panose="02020603050405020304" pitchFamily="18" charset="0"/>
              </a:rPr>
              <a:t>date, our understanding of what causes the dropout </a:t>
            </a:r>
            <a:r>
              <a:rPr lang="en-US" sz="2800" dirty="0" smtClean="0">
                <a:latin typeface="Times New Roman" panose="02020603050405020304" pitchFamily="18" charset="0"/>
                <a:cs typeface="Times New Roman" panose="02020603050405020304" pitchFamily="18" charset="0"/>
              </a:rPr>
              <a:t>is very </a:t>
            </a:r>
            <a:r>
              <a:rPr lang="en-US" sz="2800" dirty="0">
                <a:latin typeface="Times New Roman" panose="02020603050405020304" pitchFamily="18" charset="0"/>
                <a:cs typeface="Times New Roman" panose="02020603050405020304" pitchFamily="18" charset="0"/>
              </a:rPr>
              <a:t>limited. </a:t>
            </a:r>
            <a:endParaRPr lang="en-US" sz="28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800" dirty="0" smtClean="0">
                <a:latin typeface="Times New Roman" panose="02020603050405020304" pitchFamily="18" charset="0"/>
                <a:cs typeface="Times New Roman" panose="02020603050405020304" pitchFamily="18" charset="0"/>
              </a:rPr>
              <a:t>Some </a:t>
            </a:r>
            <a:r>
              <a:rPr lang="en-US" sz="2800" dirty="0">
                <a:latin typeface="Times New Roman" panose="02020603050405020304" pitchFamily="18" charset="0"/>
                <a:cs typeface="Times New Roman" panose="02020603050405020304" pitchFamily="18" charset="0"/>
              </a:rPr>
              <a:t>believe allelic dropout is the result of an extreme </a:t>
            </a:r>
            <a:r>
              <a:rPr lang="en-US" sz="2800" dirty="0" smtClean="0">
                <a:latin typeface="Times New Roman" panose="02020603050405020304" pitchFamily="18" charset="0"/>
                <a:cs typeface="Times New Roman" panose="02020603050405020304" pitchFamily="18" charset="0"/>
              </a:rPr>
              <a:t>situation of </a:t>
            </a:r>
            <a:r>
              <a:rPr lang="en-US" sz="2800" dirty="0">
                <a:latin typeface="Times New Roman" panose="02020603050405020304" pitchFamily="18" charset="0"/>
                <a:cs typeface="Times New Roman" panose="02020603050405020304" pitchFamily="18" charset="0"/>
              </a:rPr>
              <a:t>preferential amplification or heterozygote imbalance.</a:t>
            </a:r>
          </a:p>
        </p:txBody>
      </p:sp>
    </p:spTree>
    <p:extLst>
      <p:ext uri="{BB962C8B-B14F-4D97-AF65-F5344CB8AC3E}">
        <p14:creationId xmlns:p14="http://schemas.microsoft.com/office/powerpoint/2010/main" xmlns="" val="259051469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715962"/>
          </a:xfrm>
        </p:spPr>
        <p:txBody>
          <a:bodyPr>
            <a:noAutofit/>
          </a:bodyPr>
          <a:lstStyle/>
          <a:p>
            <a:pPr algn="l"/>
            <a:r>
              <a:rPr lang="en-US" sz="3200" b="1" u="sng" dirty="0">
                <a:latin typeface="Times New Roman" panose="02020603050405020304" pitchFamily="18" charset="0"/>
                <a:cs typeface="Times New Roman" panose="02020603050405020304" pitchFamily="18" charset="0"/>
              </a:rPr>
              <a:t>Genotyping of Challenging Forensic </a:t>
            </a:r>
            <a:r>
              <a:rPr lang="en-US" sz="3200" b="1" u="sng" dirty="0" smtClean="0">
                <a:latin typeface="Times New Roman" panose="02020603050405020304" pitchFamily="18" charset="0"/>
                <a:cs typeface="Times New Roman" panose="02020603050405020304" pitchFamily="18" charset="0"/>
              </a:rPr>
              <a:t>Sample</a:t>
            </a:r>
            <a:endParaRPr lang="en-US" sz="3200"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90600"/>
            <a:ext cx="9144000" cy="5867400"/>
          </a:xfrm>
        </p:spPr>
        <p:txBody>
          <a:bodyPr>
            <a:normAutofit/>
          </a:bodyPr>
          <a:lstStyle/>
          <a:p>
            <a:pPr marL="0" indent="0">
              <a:spcBef>
                <a:spcPts val="0"/>
              </a:spcBef>
              <a:spcAft>
                <a:spcPts val="1800"/>
              </a:spcAft>
              <a:buNone/>
            </a:pPr>
            <a:r>
              <a:rPr lang="en-US" sz="2800" b="1" dirty="0" smtClean="0">
                <a:latin typeface="Times New Roman" panose="02020603050405020304" pitchFamily="18" charset="0"/>
                <a:cs typeface="Times New Roman" panose="02020603050405020304" pitchFamily="18" charset="0"/>
              </a:rPr>
              <a:t>1 </a:t>
            </a:r>
            <a:r>
              <a:rPr lang="en-US" sz="2800" b="1" dirty="0">
                <a:latin typeface="Times New Roman" panose="02020603050405020304" pitchFamily="18" charset="0"/>
                <a:cs typeface="Times New Roman" panose="02020603050405020304" pitchFamily="18" charset="0"/>
              </a:rPr>
              <a:t>Degraded DNA</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Environmental exposure of biological evidence can lead to DNA </a:t>
            </a:r>
            <a:r>
              <a:rPr lang="en-US" sz="2400" dirty="0" smtClean="0">
                <a:latin typeface="Times New Roman" panose="02020603050405020304" pitchFamily="18" charset="0"/>
                <a:cs typeface="Times New Roman" panose="02020603050405020304" pitchFamily="18" charset="0"/>
              </a:rPr>
              <a:t>degradation (</a:t>
            </a:r>
            <a:r>
              <a:rPr lang="en-US" sz="2400" dirty="0">
                <a:latin typeface="Times New Roman" panose="02020603050405020304" pitchFamily="18" charset="0"/>
                <a:cs typeface="Times New Roman" panose="02020603050405020304" pitchFamily="18" charset="0"/>
              </a:rPr>
              <a:t>breaking of DNA molecules into smaller fragments).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more severe </a:t>
            </a:r>
            <a:r>
              <a:rPr lang="en-US" sz="2400" dirty="0" smtClean="0">
                <a:latin typeface="Times New Roman" panose="02020603050405020304" pitchFamily="18" charset="0"/>
                <a:cs typeface="Times New Roman" panose="02020603050405020304" pitchFamily="18" charset="0"/>
              </a:rPr>
              <a:t>the degradation</a:t>
            </a:r>
            <a:r>
              <a:rPr lang="en-US" sz="2400" dirty="0">
                <a:latin typeface="Times New Roman" panose="02020603050405020304" pitchFamily="18" charset="0"/>
                <a:cs typeface="Times New Roman" panose="02020603050405020304" pitchFamily="18" charset="0"/>
              </a:rPr>
              <a:t>, the fewer intact DNA templates are available in a sample.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lack </a:t>
            </a:r>
            <a:r>
              <a:rPr lang="en-US" sz="2400" dirty="0">
                <a:latin typeface="Times New Roman" panose="02020603050405020304" pitchFamily="18" charset="0"/>
                <a:cs typeface="Times New Roman" panose="02020603050405020304" pitchFamily="18" charset="0"/>
              </a:rPr>
              <a:t>of an intact DNA template will result in failure of PCR </a:t>
            </a:r>
            <a:r>
              <a:rPr lang="en-US" sz="2400" dirty="0" smtClean="0">
                <a:latin typeface="Times New Roman" panose="02020603050405020304" pitchFamily="18" charset="0"/>
                <a:cs typeface="Times New Roman" panose="02020603050405020304" pitchFamily="18" charset="0"/>
              </a:rPr>
              <a:t>amplification</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An average STR amplicon is 100 to 400 bp in length.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seems that </a:t>
            </a:r>
            <a:r>
              <a:rPr lang="en-US" sz="2400" dirty="0" smtClean="0">
                <a:latin typeface="Times New Roman" panose="02020603050405020304" pitchFamily="18" charset="0"/>
                <a:cs typeface="Times New Roman" panose="02020603050405020304" pitchFamily="18" charset="0"/>
              </a:rPr>
              <a:t>smaller alleles </a:t>
            </a:r>
            <a:r>
              <a:rPr lang="en-US" sz="2400" dirty="0">
                <a:latin typeface="Times New Roman" panose="02020603050405020304" pitchFamily="18" charset="0"/>
                <a:cs typeface="Times New Roman" panose="02020603050405020304" pitchFamily="18" charset="0"/>
              </a:rPr>
              <a:t>are more likely to be amplified when a sample has some degradation</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83075005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400800"/>
          </a:xfrm>
        </p:spPr>
        <p:txBody>
          <a:bodyPr>
            <a:noAutofit/>
          </a:bodyPr>
          <a:lstStyle/>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In degraded samples, the larger alleles are usually the ones that fail to be </a:t>
            </a:r>
            <a:r>
              <a:rPr lang="en-US" sz="2400" dirty="0" smtClean="0">
                <a:solidFill>
                  <a:prstClr val="black"/>
                </a:solidFill>
                <a:latin typeface="Times New Roman" panose="02020603050405020304" pitchFamily="18" charset="0"/>
                <a:cs typeface="Times New Roman" panose="02020603050405020304" pitchFamily="18" charset="0"/>
              </a:rPr>
              <a:t>amplified.</a:t>
            </a:r>
            <a:endParaRPr lang="en-US" sz="2400" dirty="0">
              <a:solidFill>
                <a:prstClr val="black"/>
              </a:solidFill>
              <a:latin typeface="Times New Roman" panose="02020603050405020304" pitchFamily="18" charset="0"/>
              <a:cs typeface="Times New Roman" panose="02020603050405020304" pitchFamily="18" charset="0"/>
            </a:endParaRP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Redesigned PCR primers have been developed recently for a </a:t>
            </a:r>
            <a:r>
              <a:rPr lang="en-US" sz="2400" dirty="0" smtClean="0">
                <a:solidFill>
                  <a:prstClr val="black"/>
                </a:solidFill>
                <a:latin typeface="Times New Roman" panose="02020603050405020304" pitchFamily="18" charset="0"/>
                <a:cs typeface="Times New Roman" panose="02020603050405020304" pitchFamily="18" charset="0"/>
              </a:rPr>
              <a:t>mini STR </a:t>
            </a:r>
            <a:r>
              <a:rPr lang="en-US" sz="2400" dirty="0">
                <a:solidFill>
                  <a:prstClr val="black"/>
                </a:solidFill>
                <a:latin typeface="Times New Roman" panose="02020603050405020304" pitchFamily="18" charset="0"/>
                <a:cs typeface="Times New Roman" panose="02020603050405020304" pitchFamily="18" charset="0"/>
              </a:rPr>
              <a:t>multiplex kit. </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These primers are located more proximally to the STR core repeat region to yield reduced size amplicons. </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The </a:t>
            </a:r>
            <a:r>
              <a:rPr lang="en-US" sz="2400" dirty="0" smtClean="0">
                <a:solidFill>
                  <a:prstClr val="black"/>
                </a:solidFill>
                <a:latin typeface="Times New Roman" panose="02020603050405020304" pitchFamily="18" charset="0"/>
                <a:cs typeface="Times New Roman" panose="02020603050405020304" pitchFamily="18" charset="0"/>
              </a:rPr>
              <a:t>mini STR </a:t>
            </a:r>
            <a:r>
              <a:rPr lang="en-US" sz="2400" dirty="0">
                <a:solidFill>
                  <a:prstClr val="black"/>
                </a:solidFill>
                <a:latin typeface="Times New Roman" panose="02020603050405020304" pitchFamily="18" charset="0"/>
                <a:cs typeface="Times New Roman" panose="02020603050405020304" pitchFamily="18" charset="0"/>
              </a:rPr>
              <a:t>kit perform better with degraded samples than existing commercial STR kits</a:t>
            </a:r>
            <a:r>
              <a:rPr lang="en-US" sz="2400" dirty="0" smtClean="0">
                <a:solidFill>
                  <a:prstClr val="black"/>
                </a:solidFill>
                <a:latin typeface="Times New Roman" panose="02020603050405020304" pitchFamily="18" charset="0"/>
                <a:cs typeface="Times New Roman" panose="02020603050405020304" pitchFamily="18" charset="0"/>
              </a:rPr>
              <a:t>.</a:t>
            </a:r>
          </a:p>
          <a:p>
            <a:pPr marL="274320" lvl="0" indent="-274320">
              <a:spcBef>
                <a:spcPts val="0"/>
              </a:spcBef>
              <a:spcAft>
                <a:spcPts val="1200"/>
              </a:spcAft>
              <a:buNone/>
            </a:pPr>
            <a:r>
              <a:rPr lang="en-US" sz="2400" b="1" dirty="0">
                <a:latin typeface="Times New Roman" panose="02020603050405020304" pitchFamily="18" charset="0"/>
                <a:cs typeface="Times New Roman" panose="02020603050405020304" pitchFamily="18" charset="0"/>
              </a:rPr>
              <a:t>2 Low Copy Number DNA </a:t>
            </a:r>
            <a:r>
              <a:rPr lang="en-US" sz="2400" b="1" dirty="0" smtClean="0">
                <a:latin typeface="Times New Roman" panose="02020603050405020304" pitchFamily="18" charset="0"/>
                <a:cs typeface="Times New Roman" panose="02020603050405020304" pitchFamily="18" charset="0"/>
              </a:rPr>
              <a:t>Testing</a:t>
            </a:r>
          </a:p>
          <a:p>
            <a:pPr marL="274320" lvl="0" indent="-274320">
              <a:spcBef>
                <a:spcPts val="0"/>
              </a:spcBef>
              <a:spcAft>
                <a:spcPts val="18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Low copy number (LCN) DNA analysis involves the testing of very small amounts of DNA (less than 100 </a:t>
            </a:r>
            <a:r>
              <a:rPr lang="en-US" sz="2400" dirty="0" err="1">
                <a:latin typeface="Times New Roman" panose="02020603050405020304" pitchFamily="18" charset="0"/>
                <a:cs typeface="Times New Roman" panose="02020603050405020304" pitchFamily="18" charset="0"/>
              </a:rPr>
              <a:t>pg</a:t>
            </a:r>
            <a:r>
              <a:rPr lang="en-US" sz="2400" dirty="0">
                <a:latin typeface="Times New Roman" panose="02020603050405020304" pitchFamily="18" charset="0"/>
                <a:cs typeface="Times New Roman" panose="02020603050405020304" pitchFamily="18" charset="0"/>
              </a:rPr>
              <a:t>) in a sample. </a:t>
            </a:r>
          </a:p>
          <a:p>
            <a:pPr marL="274320" lvl="0" indent="-274320">
              <a:spcBef>
                <a:spcPts val="0"/>
              </a:spcBef>
              <a:spcAft>
                <a:spcPts val="18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Such low levels are often encountered in samples such as fingerprints and from tools and weapons handled by perpetrators. </a:t>
            </a:r>
          </a:p>
          <a:p>
            <a:pPr marL="274320" lvl="0" indent="-274320">
              <a:spcBef>
                <a:spcPts val="0"/>
              </a:spcBef>
              <a:spcAft>
                <a:spcPts val="1800"/>
              </a:spcAft>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4909482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248400"/>
          </a:xfrm>
        </p:spPr>
        <p:txBody>
          <a:bodyPr>
            <a:norm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STR </a:t>
            </a:r>
            <a:r>
              <a:rPr lang="en-US" sz="2400" dirty="0">
                <a:latin typeface="Times New Roman" panose="02020603050405020304" pitchFamily="18" charset="0"/>
                <a:cs typeface="Times New Roman" panose="02020603050405020304" pitchFamily="18" charset="0"/>
              </a:rPr>
              <a:t>analysis of extremely low levels of </a:t>
            </a:r>
            <a:r>
              <a:rPr lang="en-US" sz="2400" dirty="0" smtClean="0">
                <a:latin typeface="Times New Roman" panose="02020603050405020304" pitchFamily="18" charset="0"/>
                <a:cs typeface="Times New Roman" panose="02020603050405020304" pitchFamily="18" charset="0"/>
              </a:rPr>
              <a:t>human DNA </a:t>
            </a:r>
            <a:r>
              <a:rPr lang="en-US" sz="2400" dirty="0">
                <a:latin typeface="Times New Roman" panose="02020603050405020304" pitchFamily="18" charset="0"/>
                <a:cs typeface="Times New Roman" panose="02020603050405020304" pitchFamily="18" charset="0"/>
              </a:rPr>
              <a:t>can be achieved by increasing the number of PCR cycles (for example, from 28 to 34 cycles) to improve the yield of amplicons, thus increasing </a:t>
            </a:r>
            <a:r>
              <a:rPr lang="en-US" sz="2400" dirty="0" smtClean="0">
                <a:latin typeface="Times New Roman" panose="02020603050405020304" pitchFamily="18" charset="0"/>
                <a:cs typeface="Times New Roman" panose="02020603050405020304" pitchFamily="18" charset="0"/>
              </a:rPr>
              <a:t>the sensitivity </a:t>
            </a:r>
            <a:r>
              <a:rPr lang="en-US" sz="2400" dirty="0">
                <a:latin typeface="Times New Roman" panose="02020603050405020304" pitchFamily="18" charset="0"/>
                <a:cs typeface="Times New Roman" panose="02020603050405020304" pitchFamily="18" charset="0"/>
              </a:rPr>
              <a:t>of the analysis.</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However, this approach also increases the appearance of artifacts </a:t>
            </a:r>
            <a:r>
              <a:rPr lang="en-US" sz="2400" dirty="0" smtClean="0">
                <a:latin typeface="Times New Roman" panose="02020603050405020304" pitchFamily="18" charset="0"/>
                <a:cs typeface="Times New Roman" panose="02020603050405020304" pitchFamily="18" charset="0"/>
              </a:rPr>
              <a:t>that can </a:t>
            </a:r>
            <a:r>
              <a:rPr lang="en-US" sz="2400" dirty="0">
                <a:latin typeface="Times New Roman" panose="02020603050405020304" pitchFamily="18" charset="0"/>
                <a:cs typeface="Times New Roman" panose="02020603050405020304" pitchFamily="18" charset="0"/>
              </a:rPr>
              <a:t>make interpretation difficult.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For </a:t>
            </a:r>
            <a:r>
              <a:rPr lang="en-US" sz="2400" dirty="0">
                <a:latin typeface="Times New Roman" panose="02020603050405020304" pitchFamily="18" charset="0"/>
                <a:cs typeface="Times New Roman" panose="02020603050405020304" pitchFamily="18" charset="0"/>
              </a:rPr>
              <a:t>instance, allele dropout</a:t>
            </a:r>
            <a:r>
              <a:rPr lang="en-US" sz="2400" dirty="0" smtClean="0">
                <a:latin typeface="Times New Roman" panose="02020603050405020304" pitchFamily="18" charset="0"/>
                <a:cs typeface="Times New Roman" panose="02020603050405020304" pitchFamily="18" charset="0"/>
              </a:rPr>
              <a:t>, and heterozygote imbalance are </a:t>
            </a:r>
            <a:r>
              <a:rPr lang="en-US" sz="2400" dirty="0">
                <a:latin typeface="Times New Roman" panose="02020603050405020304" pitchFamily="18" charset="0"/>
                <a:cs typeface="Times New Roman" panose="02020603050405020304" pitchFamily="18" charset="0"/>
              </a:rPr>
              <a:t>frequently observed in such cases.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Additionally, allele </a:t>
            </a:r>
            <a:r>
              <a:rPr lang="en-US" sz="2400" dirty="0">
                <a:latin typeface="Times New Roman" panose="02020603050405020304" pitchFamily="18" charset="0"/>
                <a:cs typeface="Times New Roman" panose="02020603050405020304" pitchFamily="18" charset="0"/>
              </a:rPr>
              <a:t>drop-in can arise from contamination.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allele drop-in </a:t>
            </a:r>
            <a:r>
              <a:rPr lang="en-US" sz="2400" dirty="0" smtClean="0">
                <a:latin typeface="Times New Roman" panose="02020603050405020304" pitchFamily="18" charset="0"/>
                <a:cs typeface="Times New Roman" panose="02020603050405020304" pitchFamily="18" charset="0"/>
              </a:rPr>
              <a:t>phenomenon </a:t>
            </a:r>
            <a:r>
              <a:rPr lang="en-US" sz="2400" dirty="0">
                <a:latin typeface="Times New Roman" panose="02020603050405020304" pitchFamily="18" charset="0"/>
                <a:cs typeface="Times New Roman" panose="02020603050405020304" pitchFamily="18" charset="0"/>
              </a:rPr>
              <a:t>is usually not reproducible.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Thus</a:t>
            </a:r>
            <a:r>
              <a:rPr lang="en-US" sz="2400" dirty="0">
                <a:latin typeface="Times New Roman" panose="02020603050405020304" pitchFamily="18" charset="0"/>
                <a:cs typeface="Times New Roman" panose="02020603050405020304" pitchFamily="18" charset="0"/>
              </a:rPr>
              <a:t>, with LCN testing, genotypes can </a:t>
            </a:r>
            <a:r>
              <a:rPr lang="en-US" sz="2400" dirty="0" smtClean="0">
                <a:latin typeface="Times New Roman" panose="02020603050405020304" pitchFamily="18" charset="0"/>
                <a:cs typeface="Times New Roman" panose="02020603050405020304" pitchFamily="18" charset="0"/>
              </a:rPr>
              <a:t>be determined </a:t>
            </a:r>
            <a:r>
              <a:rPr lang="en-US" sz="2400" dirty="0">
                <a:latin typeface="Times New Roman" panose="02020603050405020304" pitchFamily="18" charset="0"/>
                <a:cs typeface="Times New Roman" panose="02020603050405020304" pitchFamily="18" charset="0"/>
              </a:rPr>
              <a:t>if the alleles can be identified in two independent </a:t>
            </a:r>
            <a:r>
              <a:rPr lang="en-US" sz="2400" dirty="0" smtClean="0">
                <a:latin typeface="Times New Roman" panose="02020603050405020304" pitchFamily="18" charset="0"/>
                <a:cs typeface="Times New Roman" panose="02020603050405020304" pitchFamily="18" charset="0"/>
              </a:rPr>
              <a:t>amplification reactions</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423744490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0"/>
            <a:ext cx="9067800" cy="6858000"/>
          </a:xfrm>
        </p:spPr>
        <p:txBody>
          <a:bodyPr>
            <a:normAutofit/>
          </a:bodyPr>
          <a:lstStyle/>
          <a:p>
            <a:pPr marL="0" indent="0">
              <a:buNone/>
            </a:pPr>
            <a:r>
              <a:rPr lang="en-US" b="1" u="sng" dirty="0">
                <a:latin typeface="Times New Roman" panose="02020603050405020304" pitchFamily="18" charset="0"/>
                <a:cs typeface="Times New Roman" panose="02020603050405020304" pitchFamily="18" charset="0"/>
              </a:rPr>
              <a:t>3</a:t>
            </a:r>
            <a:r>
              <a:rPr lang="en-US" sz="4000" b="1" u="sng"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rPr>
              <a:t>Mixtures</a:t>
            </a:r>
            <a:endParaRPr lang="en-US" sz="4000" b="1" u="sng" dirty="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Samples of DNA from two or more contributors are commonly </a:t>
            </a:r>
            <a:r>
              <a:rPr lang="en-US" sz="2400" dirty="0" smtClean="0">
                <a:latin typeface="Times New Roman" panose="02020603050405020304" pitchFamily="18" charset="0"/>
                <a:cs typeface="Times New Roman" panose="02020603050405020304" pitchFamily="18" charset="0"/>
              </a:rPr>
              <a:t>encountered in </a:t>
            </a:r>
            <a:r>
              <a:rPr lang="en-US" sz="2400" dirty="0">
                <a:latin typeface="Times New Roman" panose="02020603050405020304" pitchFamily="18" charset="0"/>
                <a:cs typeface="Times New Roman" panose="02020603050405020304" pitchFamily="18" charset="0"/>
              </a:rPr>
              <a:t>forensic cases such as sexual assaults in which the evidence </a:t>
            </a:r>
            <a:r>
              <a:rPr lang="en-US" sz="2400" dirty="0" smtClean="0">
                <a:latin typeface="Times New Roman" panose="02020603050405020304" pitchFamily="18" charset="0"/>
                <a:cs typeface="Times New Roman" panose="02020603050405020304" pitchFamily="18" charset="0"/>
              </a:rPr>
              <a:t>recovered from </a:t>
            </a:r>
            <a:r>
              <a:rPr lang="en-US" sz="2400" dirty="0">
                <a:latin typeface="Times New Roman" panose="02020603050405020304" pitchFamily="18" charset="0"/>
                <a:cs typeface="Times New Roman" panose="02020603050405020304" pitchFamily="18" charset="0"/>
              </a:rPr>
              <a:t>a victim is mixed with a suspect’s biological </a:t>
            </a:r>
            <a:r>
              <a:rPr lang="en-US" sz="2400" dirty="0" smtClean="0">
                <a:latin typeface="Times New Roman" panose="02020603050405020304" pitchFamily="18" charset="0"/>
                <a:cs typeface="Times New Roman" panose="02020603050405020304" pitchFamily="18" charset="0"/>
              </a:rPr>
              <a:t>fluids. </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interpretation </a:t>
            </a:r>
            <a:r>
              <a:rPr lang="en-US" sz="2400" dirty="0">
                <a:latin typeface="Times New Roman" panose="02020603050405020304" pitchFamily="18" charset="0"/>
                <a:cs typeface="Times New Roman" panose="02020603050405020304" pitchFamily="18" charset="0"/>
              </a:rPr>
              <a:t>of DNA profiles of mixed stains is known as </a:t>
            </a:r>
            <a:r>
              <a:rPr lang="en-US" sz="2400" b="1" dirty="0">
                <a:latin typeface="Times New Roman" panose="02020603050405020304" pitchFamily="18" charset="0"/>
                <a:cs typeface="Times New Roman" panose="02020603050405020304" pitchFamily="18" charset="0"/>
              </a:rPr>
              <a:t>mixture interpretation</a:t>
            </a:r>
            <a:r>
              <a:rPr lang="en-US" sz="2400" dirty="0">
                <a:latin typeface="Times New Roman" panose="02020603050405020304" pitchFamily="18" charset="0"/>
                <a:cs typeface="Times New Roman" panose="02020603050405020304" pitchFamily="18" charset="0"/>
              </a:rPr>
              <a:t>.</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procedures for analyzing mixed stains using STR typing </a:t>
            </a:r>
            <a:r>
              <a:rPr lang="en-US" sz="2400" dirty="0" smtClean="0">
                <a:latin typeface="Times New Roman" panose="02020603050405020304" pitchFamily="18" charset="0"/>
                <a:cs typeface="Times New Roman" panose="02020603050405020304" pitchFamily="18" charset="0"/>
              </a:rPr>
              <a:t>results are </a:t>
            </a:r>
            <a:r>
              <a:rPr lang="en-US" sz="2400" dirty="0">
                <a:latin typeface="Times New Roman" panose="02020603050405020304" pitchFamily="18" charset="0"/>
                <a:cs typeface="Times New Roman" panose="02020603050405020304" pitchFamily="18" charset="0"/>
              </a:rPr>
              <a:t>described below.</a:t>
            </a:r>
          </a:p>
          <a:p>
            <a:pPr marL="274320" indent="-274320">
              <a:spcBef>
                <a:spcPts val="0"/>
              </a:spcBef>
              <a:spcAft>
                <a:spcPts val="1800"/>
              </a:spcAft>
            </a:pPr>
            <a:r>
              <a:rPr lang="en-US" sz="2400" b="1" dirty="0">
                <a:latin typeface="Times New Roman" panose="02020603050405020304" pitchFamily="18" charset="0"/>
                <a:cs typeface="Times New Roman" panose="02020603050405020304" pitchFamily="18" charset="0"/>
              </a:rPr>
              <a:t>Determine the presence of a </a:t>
            </a:r>
            <a:r>
              <a:rPr lang="en-US" sz="2400" b="1" dirty="0" smtClean="0">
                <a:latin typeface="Times New Roman" panose="02020603050405020304" pitchFamily="18" charset="0"/>
                <a:cs typeface="Times New Roman" panose="02020603050405020304" pitchFamily="18" charset="0"/>
              </a:rPr>
              <a:t>mixture: </a:t>
            </a:r>
            <a:r>
              <a:rPr lang="en-US" sz="2400" dirty="0" smtClean="0">
                <a:latin typeface="Times New Roman" panose="02020603050405020304" pitchFamily="18" charset="0"/>
                <a:cs typeface="Times New Roman" panose="02020603050405020304" pitchFamily="18" charset="0"/>
              </a:rPr>
              <a:t>First</a:t>
            </a:r>
            <a:r>
              <a:rPr lang="en-US" sz="2400" dirty="0">
                <a:latin typeface="Times New Roman" panose="02020603050405020304" pitchFamily="18" charset="0"/>
                <a:cs typeface="Times New Roman" panose="02020603050405020304" pitchFamily="18" charset="0"/>
              </a:rPr>
              <a:t>, determine </a:t>
            </a:r>
            <a:r>
              <a:rPr lang="en-US" sz="2400" dirty="0" smtClean="0">
                <a:latin typeface="Times New Roman" panose="02020603050405020304" pitchFamily="18" charset="0"/>
                <a:cs typeface="Times New Roman" panose="02020603050405020304" pitchFamily="18" charset="0"/>
              </a:rPr>
              <a:t>whether the </a:t>
            </a:r>
            <a:r>
              <a:rPr lang="en-US" sz="2400" dirty="0">
                <a:latin typeface="Times New Roman" panose="02020603050405020304" pitchFamily="18" charset="0"/>
                <a:cs typeface="Times New Roman" panose="02020603050405020304" pitchFamily="18" charset="0"/>
              </a:rPr>
              <a:t>source of the DNA in the sample came from one or more </a:t>
            </a:r>
            <a:r>
              <a:rPr lang="en-US" sz="2400" dirty="0" smtClean="0">
                <a:latin typeface="Times New Roman" panose="02020603050405020304" pitchFamily="18" charset="0"/>
                <a:cs typeface="Times New Roman" panose="02020603050405020304" pitchFamily="18" charset="0"/>
              </a:rPr>
              <a:t>individuals by </a:t>
            </a:r>
            <a:r>
              <a:rPr lang="en-US" sz="2400" dirty="0">
                <a:latin typeface="Times New Roman" panose="02020603050405020304" pitchFamily="18" charset="0"/>
                <a:cs typeface="Times New Roman" panose="02020603050405020304" pitchFamily="18" charset="0"/>
              </a:rPr>
              <a:t>examination of alleles at multiple loci.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91838439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marL="274320" lvl="0" indent="-274320">
              <a:lnSpc>
                <a:spcPct val="120000"/>
              </a:lnSpc>
              <a:spcBef>
                <a:spcPts val="0"/>
              </a:spcBef>
              <a:spcAft>
                <a:spcPts val="1200"/>
              </a:spcAft>
            </a:pPr>
            <a:r>
              <a:rPr lang="en-US" sz="2400" dirty="0">
                <a:solidFill>
                  <a:prstClr val="black"/>
                </a:solidFill>
                <a:latin typeface="Times New Roman" panose="02020603050405020304" pitchFamily="18" charset="0"/>
                <a:cs typeface="Times New Roman" panose="02020603050405020304" pitchFamily="18" charset="0"/>
              </a:rPr>
              <a:t>The characteristics listed below usually indicate a mixture, but caution should be taken not to confuse various artifacts such as </a:t>
            </a:r>
            <a:r>
              <a:rPr lang="en-US" sz="2400" dirty="0" smtClean="0">
                <a:solidFill>
                  <a:prstClr val="black"/>
                </a:solidFill>
                <a:latin typeface="Times New Roman" panose="02020603050405020304" pitchFamily="18" charset="0"/>
                <a:cs typeface="Times New Roman" panose="02020603050405020304" pitchFamily="18" charset="0"/>
              </a:rPr>
              <a:t>non-template </a:t>
            </a:r>
            <a:r>
              <a:rPr lang="en-US" sz="2400" dirty="0">
                <a:solidFill>
                  <a:prstClr val="black"/>
                </a:solidFill>
                <a:latin typeface="Times New Roman" panose="02020603050405020304" pitchFamily="18" charset="0"/>
                <a:cs typeface="Times New Roman" panose="02020603050405020304" pitchFamily="18" charset="0"/>
              </a:rPr>
              <a:t>adenylation with true alleles.</a:t>
            </a:r>
          </a:p>
          <a:p>
            <a:pPr lvl="2">
              <a:buFont typeface="Wingdings" panose="05000000000000000000" pitchFamily="2" charset="2"/>
              <a:buChar char="ü"/>
            </a:pPr>
            <a:r>
              <a:rPr lang="en-US" dirty="0">
                <a:solidFill>
                  <a:prstClr val="black"/>
                </a:solidFill>
                <a:latin typeface="Times New Roman" panose="02020603050405020304" pitchFamily="18" charset="0"/>
                <a:cs typeface="Times New Roman" panose="02020603050405020304" pitchFamily="18" charset="0"/>
              </a:rPr>
              <a:t> Severe heterozygote </a:t>
            </a:r>
            <a:r>
              <a:rPr lang="en-US" dirty="0" smtClean="0">
                <a:solidFill>
                  <a:prstClr val="black"/>
                </a:solidFill>
                <a:latin typeface="Times New Roman" panose="02020603050405020304" pitchFamily="18" charset="0"/>
                <a:cs typeface="Times New Roman" panose="02020603050405020304" pitchFamily="18" charset="0"/>
              </a:rPr>
              <a:t>imbalance</a:t>
            </a:r>
          </a:p>
          <a:p>
            <a:pPr lvl="2">
              <a:buFont typeface="Wingdings" panose="05000000000000000000" pitchFamily="2" charset="2"/>
              <a:buChar char="ü"/>
            </a:pPr>
            <a:r>
              <a:rPr lang="en-US" dirty="0" smtClean="0">
                <a:solidFill>
                  <a:prstClr val="black"/>
                </a:solidFill>
                <a:latin typeface="Times New Roman" panose="02020603050405020304" pitchFamily="18" charset="0"/>
                <a:cs typeface="Times New Roman" panose="02020603050405020304" pitchFamily="18" charset="0"/>
              </a:rPr>
              <a:t>Presence </a:t>
            </a:r>
            <a:r>
              <a:rPr lang="en-US" dirty="0">
                <a:solidFill>
                  <a:prstClr val="black"/>
                </a:solidFill>
                <a:latin typeface="Times New Roman" panose="02020603050405020304" pitchFamily="18" charset="0"/>
                <a:cs typeface="Times New Roman" panose="02020603050405020304" pitchFamily="18" charset="0"/>
              </a:rPr>
              <a:t>of three or more alleles per locus at multiple </a:t>
            </a:r>
            <a:r>
              <a:rPr lang="en-US" dirty="0" smtClean="0">
                <a:solidFill>
                  <a:prstClr val="black"/>
                </a:solidFill>
                <a:latin typeface="Times New Roman" panose="02020603050405020304" pitchFamily="18" charset="0"/>
                <a:cs typeface="Times New Roman" panose="02020603050405020304" pitchFamily="18" charset="0"/>
              </a:rPr>
              <a:t>loci</a:t>
            </a:r>
          </a:p>
          <a:p>
            <a:pPr marL="274320" lvl="0" indent="-274320">
              <a:lnSpc>
                <a:spcPct val="120000"/>
              </a:lnSpc>
              <a:spcBef>
                <a:spcPts val="0"/>
              </a:spcBef>
              <a:spcAft>
                <a:spcPts val="1200"/>
              </a:spcAft>
            </a:pPr>
            <a:r>
              <a:rPr lang="en-US" sz="2200" b="1" dirty="0">
                <a:solidFill>
                  <a:prstClr val="black"/>
                </a:solidFill>
                <a:latin typeface="Times New Roman" panose="02020603050405020304" pitchFamily="18" charset="0"/>
                <a:cs typeface="Times New Roman" panose="02020603050405020304" pitchFamily="18" charset="0"/>
              </a:rPr>
              <a:t>Determine genotypes of all the alleles and identify the number of </a:t>
            </a:r>
            <a:r>
              <a:rPr lang="en-US" sz="2200" b="1" dirty="0" smtClean="0">
                <a:solidFill>
                  <a:prstClr val="black"/>
                </a:solidFill>
                <a:latin typeface="Times New Roman" panose="02020603050405020304" pitchFamily="18" charset="0"/>
                <a:cs typeface="Times New Roman" panose="02020603050405020304" pitchFamily="18" charset="0"/>
              </a:rPr>
              <a:t>contributors: </a:t>
            </a:r>
            <a:r>
              <a:rPr lang="en-US" sz="2200" dirty="0">
                <a:solidFill>
                  <a:prstClr val="black"/>
                </a:solidFill>
                <a:latin typeface="Times New Roman" panose="02020603050405020304" pitchFamily="18" charset="0"/>
                <a:cs typeface="Times New Roman" panose="02020603050405020304" pitchFamily="18" charset="0"/>
              </a:rPr>
              <a:t>Note that the maximum number of alleles at any given locus is four for a two-person </a:t>
            </a:r>
            <a:r>
              <a:rPr lang="en-US" sz="2200" dirty="0" smtClean="0">
                <a:solidFill>
                  <a:prstClr val="black"/>
                </a:solidFill>
                <a:latin typeface="Times New Roman" panose="02020603050405020304" pitchFamily="18" charset="0"/>
                <a:cs typeface="Times New Roman" panose="02020603050405020304" pitchFamily="18" charset="0"/>
              </a:rPr>
              <a:t>mixture.</a:t>
            </a:r>
          </a:p>
          <a:p>
            <a:pPr marL="274320" lvl="0" indent="-274320">
              <a:lnSpc>
                <a:spcPct val="120000"/>
              </a:lnSpc>
              <a:spcBef>
                <a:spcPts val="0"/>
              </a:spcBef>
              <a:spcAft>
                <a:spcPts val="1200"/>
              </a:spcAft>
            </a:pPr>
            <a:r>
              <a:rPr lang="en-US" sz="2400" dirty="0" smtClean="0">
                <a:solidFill>
                  <a:prstClr val="black"/>
                </a:solidFill>
                <a:latin typeface="Times New Roman" panose="02020603050405020304" pitchFamily="18" charset="0"/>
                <a:cs typeface="Times New Roman" panose="02020603050405020304" pitchFamily="18" charset="0"/>
              </a:rPr>
              <a:t>In </a:t>
            </a:r>
            <a:r>
              <a:rPr lang="en-US" sz="2400" dirty="0">
                <a:solidFill>
                  <a:prstClr val="black"/>
                </a:solidFill>
                <a:latin typeface="Times New Roman" panose="02020603050405020304" pitchFamily="18" charset="0"/>
                <a:cs typeface="Times New Roman" panose="02020603050405020304" pitchFamily="18" charset="0"/>
              </a:rPr>
              <a:t>case of homozygous or allele overlap, the number of alleles observed can be less than four.</a:t>
            </a:r>
          </a:p>
          <a:p>
            <a:pPr marL="274320" lvl="0" indent="-274320">
              <a:lnSpc>
                <a:spcPct val="120000"/>
              </a:lnSpc>
              <a:spcBef>
                <a:spcPts val="0"/>
              </a:spcBef>
              <a:spcAft>
                <a:spcPts val="1200"/>
              </a:spcAft>
            </a:pPr>
            <a:endParaRPr lang="en-US" dirty="0">
              <a:solidFill>
                <a:prstClr val="black"/>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xmlns="" val="167511628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Autofit/>
          </a:bodyPr>
          <a:lstStyle/>
          <a:p>
            <a:pPr marL="274320" indent="-274320">
              <a:spcBef>
                <a:spcPts val="0"/>
              </a:spcBef>
              <a:spcAft>
                <a:spcPts val="1800"/>
              </a:spcAft>
            </a:pPr>
            <a:r>
              <a:rPr lang="en-US" sz="2400" b="1" dirty="0" smtClean="0">
                <a:latin typeface="Times New Roman" panose="02020603050405020304" pitchFamily="18" charset="0"/>
                <a:cs typeface="Times New Roman" panose="02020603050405020304" pitchFamily="18" charset="0"/>
              </a:rPr>
              <a:t>Estimate </a:t>
            </a:r>
            <a:r>
              <a:rPr lang="en-US" sz="2400" b="1" dirty="0">
                <a:latin typeface="Times New Roman" panose="02020603050405020304" pitchFamily="18" charset="0"/>
                <a:cs typeface="Times New Roman" panose="02020603050405020304" pitchFamily="18" charset="0"/>
              </a:rPr>
              <a:t>the ratios of the </a:t>
            </a:r>
            <a:r>
              <a:rPr lang="en-US" sz="2400" b="1" dirty="0" smtClean="0">
                <a:latin typeface="Times New Roman" panose="02020603050405020304" pitchFamily="18" charset="0"/>
                <a:cs typeface="Times New Roman" panose="02020603050405020304" pitchFamily="18" charset="0"/>
              </a:rPr>
              <a:t>contributions</a:t>
            </a:r>
            <a:r>
              <a:rPr lang="en-US" sz="2400" dirty="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Determine the relative </a:t>
            </a:r>
            <a:r>
              <a:rPr lang="en-US" sz="2400" dirty="0" smtClean="0">
                <a:latin typeface="Times New Roman" panose="02020603050405020304" pitchFamily="18" charset="0"/>
                <a:cs typeface="Times New Roman" panose="02020603050405020304" pitchFamily="18" charset="0"/>
              </a:rPr>
              <a:t>ratios of </a:t>
            </a:r>
            <a:r>
              <a:rPr lang="en-US" sz="2400" dirty="0">
                <a:latin typeface="Times New Roman" panose="02020603050405020304" pitchFamily="18" charset="0"/>
                <a:cs typeface="Times New Roman" panose="02020603050405020304" pitchFamily="18" charset="0"/>
              </a:rPr>
              <a:t>the contributions to the mixture made by each individual by </a:t>
            </a:r>
            <a:r>
              <a:rPr lang="en-US" sz="2400" dirty="0" smtClean="0">
                <a:latin typeface="Times New Roman" panose="02020603050405020304" pitchFamily="18" charset="0"/>
                <a:cs typeface="Times New Roman" panose="02020603050405020304" pitchFamily="18" charset="0"/>
              </a:rPr>
              <a:t>comparing the amplitudes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Amelogenin</a:t>
            </a:r>
            <a:r>
              <a:rPr lang="en-US" sz="2400" dirty="0">
                <a:latin typeface="Times New Roman" panose="02020603050405020304" pitchFamily="18" charset="0"/>
                <a:cs typeface="Times New Roman" panose="02020603050405020304" pitchFamily="18" charset="0"/>
              </a:rPr>
              <a:t>, a gender type marker, is useful </a:t>
            </a:r>
            <a:r>
              <a:rPr lang="en-US" sz="2400" dirty="0" smtClean="0">
                <a:latin typeface="Times New Roman" panose="02020603050405020304" pitchFamily="18" charset="0"/>
                <a:cs typeface="Times New Roman" panose="02020603050405020304" pitchFamily="18" charset="0"/>
              </a:rPr>
              <a:t>in determining </a:t>
            </a:r>
            <a:r>
              <a:rPr lang="en-US" sz="2400" dirty="0">
                <a:latin typeface="Times New Roman" panose="02020603050405020304" pitchFamily="18" charset="0"/>
                <a:cs typeface="Times New Roman" panose="02020603050405020304" pitchFamily="18" charset="0"/>
              </a:rPr>
              <a:t>the genders of contributors.</a:t>
            </a:r>
          </a:p>
          <a:p>
            <a:pPr marL="274320" indent="-274320">
              <a:spcBef>
                <a:spcPts val="0"/>
              </a:spcBef>
              <a:spcAft>
                <a:spcPts val="1800"/>
              </a:spcAft>
            </a:pPr>
            <a:r>
              <a:rPr lang="en-US" sz="2400" b="1" dirty="0">
                <a:latin typeface="Times New Roman" panose="02020603050405020304" pitchFamily="18" charset="0"/>
                <a:cs typeface="Times New Roman" panose="02020603050405020304" pitchFamily="18" charset="0"/>
              </a:rPr>
              <a:t>Consider all possible genotype </a:t>
            </a:r>
            <a:r>
              <a:rPr lang="en-US" sz="2400" b="1" dirty="0" smtClean="0">
                <a:latin typeface="Times New Roman" panose="02020603050405020304" pitchFamily="18" charset="0"/>
                <a:cs typeface="Times New Roman" panose="02020603050405020304" pitchFamily="18" charset="0"/>
              </a:rPr>
              <a:t>combinations: This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may be done </a:t>
            </a:r>
            <a:r>
              <a:rPr lang="en-US" sz="2400" dirty="0" smtClean="0">
                <a:latin typeface="Times New Roman" panose="02020603050405020304" pitchFamily="18" charset="0"/>
                <a:cs typeface="Times New Roman" panose="02020603050405020304" pitchFamily="18" charset="0"/>
              </a:rPr>
              <a:t>by pair-wise </a:t>
            </a:r>
            <a:r>
              <a:rPr lang="en-US" sz="2400" dirty="0">
                <a:latin typeface="Times New Roman" panose="02020603050405020304" pitchFamily="18" charset="0"/>
                <a:cs typeface="Times New Roman" panose="02020603050405020304" pitchFamily="18" charset="0"/>
              </a:rPr>
              <a:t>comparisons to determine the allele combinations that belong </a:t>
            </a:r>
            <a:r>
              <a:rPr lang="en-US" sz="2400" dirty="0" smtClean="0">
                <a:latin typeface="Times New Roman" panose="02020603050405020304" pitchFamily="18" charset="0"/>
                <a:cs typeface="Times New Roman" panose="02020603050405020304" pitchFamily="18" charset="0"/>
              </a:rPr>
              <a:t>to the </a:t>
            </a:r>
            <a:r>
              <a:rPr lang="en-US" sz="2400" dirty="0">
                <a:latin typeface="Times New Roman" panose="02020603050405020304" pitchFamily="18" charset="0"/>
                <a:cs typeface="Times New Roman" panose="02020603050405020304" pitchFamily="18" charset="0"/>
              </a:rPr>
              <a:t>minor contributor and those that belong to the major contributor.</a:t>
            </a:r>
          </a:p>
          <a:p>
            <a:pPr marL="274320" indent="-274320">
              <a:spcBef>
                <a:spcPts val="0"/>
              </a:spcBef>
              <a:spcAft>
                <a:spcPts val="1800"/>
              </a:spcAft>
            </a:pPr>
            <a:r>
              <a:rPr lang="en-US" sz="2400" b="1" dirty="0">
                <a:latin typeface="Times New Roman" panose="02020603050405020304" pitchFamily="18" charset="0"/>
                <a:cs typeface="Times New Roman" panose="02020603050405020304" pitchFamily="18" charset="0"/>
              </a:rPr>
              <a:t>Compare reference </a:t>
            </a:r>
            <a:r>
              <a:rPr lang="en-US" sz="2400" b="1" dirty="0" smtClean="0">
                <a:latin typeface="Times New Roman" panose="02020603050405020304" pitchFamily="18" charset="0"/>
                <a:cs typeface="Times New Roman" panose="02020603050405020304" pitchFamily="18" charset="0"/>
              </a:rPr>
              <a:t>samples: The</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final step is to compare the </a:t>
            </a:r>
            <a:r>
              <a:rPr lang="en-US" sz="2400" dirty="0" smtClean="0">
                <a:latin typeface="Times New Roman" panose="02020603050405020304" pitchFamily="18" charset="0"/>
                <a:cs typeface="Times New Roman" panose="02020603050405020304" pitchFamily="18" charset="0"/>
              </a:rPr>
              <a:t>genotype profiles </a:t>
            </a:r>
            <a:r>
              <a:rPr lang="en-US" sz="2400" dirty="0">
                <a:latin typeface="Times New Roman" panose="02020603050405020304" pitchFamily="18" charset="0"/>
                <a:cs typeface="Times New Roman" panose="02020603050405020304" pitchFamily="18" charset="0"/>
              </a:rPr>
              <a:t>with the genotypes of reference samples from a suspect and/or victim.</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If the DNA profile of the suspect’s reference sample matches a major or </a:t>
            </a:r>
            <a:r>
              <a:rPr lang="en-US" sz="2400" dirty="0" smtClean="0">
                <a:latin typeface="Times New Roman" panose="02020603050405020304" pitchFamily="18" charset="0"/>
                <a:cs typeface="Times New Roman" panose="02020603050405020304" pitchFamily="18" charset="0"/>
              </a:rPr>
              <a:t>minor component </a:t>
            </a:r>
            <a:r>
              <a:rPr lang="en-US" sz="2400" dirty="0">
                <a:latin typeface="Times New Roman" panose="02020603050405020304" pitchFamily="18" charset="0"/>
                <a:cs typeface="Times New Roman" panose="02020603050405020304" pitchFamily="18" charset="0"/>
              </a:rPr>
              <a:t>of the mixture, the suspect cannot be excluded as a contributor.</a:t>
            </a:r>
          </a:p>
        </p:txBody>
      </p:sp>
    </p:spTree>
    <p:extLst>
      <p:ext uri="{BB962C8B-B14F-4D97-AF65-F5344CB8AC3E}">
        <p14:creationId xmlns:p14="http://schemas.microsoft.com/office/powerpoint/2010/main" xmlns="" val="36059405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639762"/>
          </a:xfrm>
        </p:spPr>
        <p:txBody>
          <a:bodyPr>
            <a:noAutofit/>
          </a:bodyPr>
          <a:lstStyle/>
          <a:p>
            <a:pPr algn="l"/>
            <a:r>
              <a:rPr lang="en-US" sz="3200" b="1" dirty="0">
                <a:latin typeface="Times New Roman" panose="02020603050405020304" pitchFamily="18" charset="0"/>
                <a:cs typeface="Times New Roman" panose="02020603050405020304" pitchFamily="18" charset="0"/>
              </a:rPr>
              <a:t>Interpretation of STR Profiling </a:t>
            </a:r>
            <a:r>
              <a:rPr lang="en-US" sz="3200" b="1" dirty="0" smtClean="0">
                <a:latin typeface="Times New Roman" panose="02020603050405020304" pitchFamily="18" charset="0"/>
                <a:cs typeface="Times New Roman" panose="02020603050405020304" pitchFamily="18" charset="0"/>
              </a:rPr>
              <a:t>Results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9144000" cy="5943600"/>
          </a:xfrm>
        </p:spPr>
        <p:txBody>
          <a:bodyPr>
            <a:noAutofit/>
          </a:bodyPr>
          <a:lstStyle/>
          <a:p>
            <a:pPr marL="274320" indent="-274320">
              <a:spcBef>
                <a:spcPts val="0"/>
              </a:spcBef>
              <a:spcAft>
                <a:spcPts val="1200"/>
              </a:spcAft>
            </a:pPr>
            <a:r>
              <a:rPr lang="en-US" sz="2400" dirty="0" smtClean="0">
                <a:latin typeface="Times New Roman" panose="02020603050405020304" pitchFamily="18" charset="0"/>
                <a:cs typeface="Times New Roman" panose="02020603050405020304" pitchFamily="18" charset="0"/>
              </a:rPr>
              <a:t>Conclusions </a:t>
            </a:r>
            <a:r>
              <a:rPr lang="en-US" sz="2400" dirty="0">
                <a:latin typeface="Times New Roman" panose="02020603050405020304" pitchFamily="18" charset="0"/>
                <a:cs typeface="Times New Roman" panose="02020603050405020304" pitchFamily="18" charset="0"/>
              </a:rPr>
              <a:t>are </a:t>
            </a:r>
            <a:r>
              <a:rPr lang="en-US" sz="2400" dirty="0" smtClean="0">
                <a:latin typeface="Times New Roman" panose="02020603050405020304" pitchFamily="18" charset="0"/>
                <a:cs typeface="Times New Roman" panose="02020603050405020304" pitchFamily="18" charset="0"/>
              </a:rPr>
              <a:t>typically categorized </a:t>
            </a:r>
            <a:r>
              <a:rPr lang="en-US" sz="2400" dirty="0">
                <a:latin typeface="Times New Roman" panose="02020603050405020304" pitchFamily="18" charset="0"/>
                <a:cs typeface="Times New Roman" panose="02020603050405020304" pitchFamily="18" charset="0"/>
              </a:rPr>
              <a:t>as inclusion (match), exclusion, or inconclusive result</a:t>
            </a:r>
            <a:r>
              <a:rPr lang="en-US" sz="2400" dirty="0" smtClean="0">
                <a:latin typeface="Times New Roman" panose="02020603050405020304" pitchFamily="18" charset="0"/>
                <a:cs typeface="Times New Roman" panose="02020603050405020304" pitchFamily="18" charset="0"/>
              </a:rPr>
              <a:t>.</a:t>
            </a:r>
          </a:p>
          <a:p>
            <a:pPr marL="274320" indent="-274320">
              <a:spcBef>
                <a:spcPts val="0"/>
              </a:spcBef>
              <a:spcAft>
                <a:spcPts val="1200"/>
              </a:spcAft>
            </a:pPr>
            <a:r>
              <a:rPr lang="en-US" sz="2400" dirty="0">
                <a:latin typeface="Times New Roman" panose="02020603050405020304" pitchFamily="18" charset="0"/>
                <a:cs typeface="Times New Roman" panose="02020603050405020304" pitchFamily="18" charset="0"/>
              </a:rPr>
              <a:t>Inclusion (match</a:t>
            </a:r>
            <a:r>
              <a:rPr lang="en-US" sz="2400" dirty="0" smtClean="0">
                <a:latin typeface="Times New Roman" panose="02020603050405020304" pitchFamily="18" charset="0"/>
                <a:cs typeface="Times New Roman" panose="02020603050405020304" pitchFamily="18" charset="0"/>
              </a:rPr>
              <a:t>):Peaks </a:t>
            </a:r>
            <a:r>
              <a:rPr lang="en-US" sz="2400" dirty="0">
                <a:latin typeface="Times New Roman" panose="02020603050405020304" pitchFamily="18" charset="0"/>
                <a:cs typeface="Times New Roman" panose="02020603050405020304" pitchFamily="18" charset="0"/>
              </a:rPr>
              <a:t>of compared STR loci show identical genotypes.</a:t>
            </a:r>
          </a:p>
          <a:p>
            <a:pPr marL="274320" indent="-274320">
              <a:spcBef>
                <a:spcPts val="0"/>
              </a:spcBef>
              <a:spcAft>
                <a:spcPts val="1200"/>
              </a:spcAft>
            </a:pPr>
            <a:r>
              <a:rPr lang="en-US" sz="2400" dirty="0">
                <a:latin typeface="Times New Roman" panose="02020603050405020304" pitchFamily="18" charset="0"/>
                <a:cs typeface="Times New Roman" panose="02020603050405020304" pitchFamily="18" charset="0"/>
              </a:rPr>
              <a:t>The strength of the conclusion can be evaluated via statistical analysis and is usually cited in the case report.</a:t>
            </a:r>
          </a:p>
          <a:p>
            <a:pPr marL="274320" indent="-274320">
              <a:spcBef>
                <a:spcPts val="0"/>
              </a:spcBef>
              <a:spcAft>
                <a:spcPts val="1200"/>
              </a:spcAft>
            </a:pPr>
            <a:r>
              <a:rPr lang="en-US" sz="2400" dirty="0">
                <a:latin typeface="Times New Roman" panose="02020603050405020304" pitchFamily="18" charset="0"/>
                <a:cs typeface="Times New Roman" panose="02020603050405020304" pitchFamily="18" charset="0"/>
              </a:rPr>
              <a:t>Exclusion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genotypes of two or more samples differ and the profile of the sample is determined to be an exclusion, meaning that the profiles originated from different sources.</a:t>
            </a:r>
          </a:p>
          <a:p>
            <a:pPr marL="274320" indent="-274320">
              <a:spcBef>
                <a:spcPts val="0"/>
              </a:spcBef>
              <a:spcAft>
                <a:spcPts val="1200"/>
              </a:spcAft>
            </a:pPr>
            <a:r>
              <a:rPr lang="en-US" sz="2400" dirty="0">
                <a:latin typeface="Times New Roman" panose="02020603050405020304" pitchFamily="18" charset="0"/>
                <a:cs typeface="Times New Roman" panose="02020603050405020304" pitchFamily="18" charset="0"/>
              </a:rPr>
              <a:t>Inconclusive result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data does not support a conclusion of inclusion or exclusion.</a:t>
            </a:r>
          </a:p>
          <a:p>
            <a:pPr marL="274320" indent="-274320">
              <a:spcBef>
                <a:spcPts val="0"/>
              </a:spcBef>
              <a:spcAft>
                <a:spcPts val="1200"/>
              </a:spcAft>
            </a:pPr>
            <a:r>
              <a:rPr lang="en-US" sz="2400" dirty="0">
                <a:latin typeface="Times New Roman" panose="02020603050405020304" pitchFamily="18" charset="0"/>
                <a:cs typeface="Times New Roman" panose="02020603050405020304" pitchFamily="18" charset="0"/>
              </a:rPr>
              <a:t> In other words, insufficient information is available to reach a conclusion</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5993981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5592763"/>
          </a:xfrm>
        </p:spPr>
        <p:txBody>
          <a:bodyPr/>
          <a:lstStyle/>
          <a:p>
            <a:pPr marL="274320" lvl="0" indent="-274320">
              <a:spcBef>
                <a:spcPts val="0"/>
              </a:spcBef>
              <a:spcAft>
                <a:spcPts val="1200"/>
              </a:spcAft>
              <a:buFont typeface="Wingdings" panose="05000000000000000000" pitchFamily="2" charset="2"/>
              <a:buChar char="§"/>
            </a:pPr>
            <a:r>
              <a:rPr lang="en-US" sz="2400" dirty="0">
                <a:solidFill>
                  <a:prstClr val="black"/>
                </a:solidFill>
                <a:latin typeface="Times New Roman" panose="02020603050405020304" pitchFamily="18" charset="0"/>
                <a:cs typeface="Times New Roman" panose="02020603050405020304" pitchFamily="18" charset="0"/>
              </a:rPr>
              <a:t>In summary, the RFLP method includes genomic DNA preparation, restriction  endonuclease digestion of the genomic DNA into fragments, agarose gel electrophoretic separation of the DNA fragments according to size, transfer of DNA fragments, hybridization with locus-specific probes using Southern transfer and a hybridization method, and detection of </a:t>
            </a:r>
            <a:r>
              <a:rPr lang="en-US" sz="2400" dirty="0" smtClean="0">
                <a:solidFill>
                  <a:prstClr val="black"/>
                </a:solidFill>
                <a:latin typeface="Times New Roman" panose="02020603050405020304" pitchFamily="18" charset="0"/>
                <a:cs typeface="Times New Roman" panose="02020603050405020304" pitchFamily="18" charset="0"/>
              </a:rPr>
              <a:t>locus-specific bands </a:t>
            </a:r>
            <a:r>
              <a:rPr lang="en-US" sz="2400" dirty="0">
                <a:solidFill>
                  <a:prstClr val="black"/>
                </a:solidFill>
                <a:latin typeface="Times New Roman" panose="02020603050405020304" pitchFamily="18" charset="0"/>
                <a:cs typeface="Times New Roman" panose="02020603050405020304" pitchFamily="18" charset="0"/>
              </a:rPr>
              <a:t>by autoradiography or chemiluminescence</a:t>
            </a:r>
            <a:r>
              <a:rPr lang="en-US" sz="2400" dirty="0" smtClean="0">
                <a:solidFill>
                  <a:prstClr val="black"/>
                </a:solidFill>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xmlns="" val="64203811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lvl="0" indent="-342900" algn="l">
              <a:spcBef>
                <a:spcPts val="0"/>
              </a:spcBef>
              <a:spcAft>
                <a:spcPts val="1200"/>
              </a:spcAft>
            </a:pPr>
            <a:r>
              <a:rPr lang="en-US" sz="3200" b="1" u="sng" dirty="0">
                <a:solidFill>
                  <a:prstClr val="black"/>
                </a:solidFill>
                <a:latin typeface="Times New Roman"/>
                <a:ea typeface="Calibri"/>
                <a:cs typeface="Times New Roman"/>
              </a:rPr>
              <a:t>Single Nucleotide Polymorphism </a:t>
            </a:r>
            <a:r>
              <a:rPr lang="en-US" sz="3200" b="1" u="sng" dirty="0" smtClean="0">
                <a:solidFill>
                  <a:prstClr val="black"/>
                </a:solidFill>
                <a:latin typeface="Times New Roman"/>
                <a:ea typeface="Calibri"/>
                <a:cs typeface="Times New Roman"/>
              </a:rPr>
              <a:t>Profiling</a:t>
            </a:r>
            <a:endParaRPr lang="en-US" sz="5400" u="sng" dirty="0"/>
          </a:p>
        </p:txBody>
      </p:sp>
      <p:sp>
        <p:nvSpPr>
          <p:cNvPr id="3" name="Content Placeholder 2"/>
          <p:cNvSpPr>
            <a:spLocks noGrp="1"/>
          </p:cNvSpPr>
          <p:nvPr>
            <p:ph idx="1"/>
          </p:nvPr>
        </p:nvSpPr>
        <p:spPr>
          <a:xfrm>
            <a:off x="381000" y="990600"/>
            <a:ext cx="8077200" cy="5638800"/>
          </a:xfrm>
        </p:spPr>
        <p:txBody>
          <a:bodyPr>
            <a:normAutofit/>
          </a:bodyPr>
          <a:lstStyle/>
          <a:p>
            <a:pPr lvl="0">
              <a:spcBef>
                <a:spcPts val="0"/>
              </a:spcBef>
              <a:spcAft>
                <a:spcPts val="1800"/>
              </a:spcAft>
              <a:buFont typeface="Wingdings"/>
              <a:buChar char=""/>
            </a:pPr>
            <a:r>
              <a:rPr lang="en-US" sz="2400" dirty="0" smtClean="0">
                <a:solidFill>
                  <a:srgbClr val="C00000"/>
                </a:solidFill>
                <a:latin typeface="Times New Roman" panose="02020603050405020304" pitchFamily="18" charset="0"/>
                <a:ea typeface="MinionPro-Regular"/>
                <a:cs typeface="Times New Roman" panose="02020603050405020304" pitchFamily="18" charset="0"/>
              </a:rPr>
              <a:t>Basic </a:t>
            </a:r>
            <a:r>
              <a:rPr lang="en-US" sz="2400" dirty="0">
                <a:solidFill>
                  <a:srgbClr val="C00000"/>
                </a:solidFill>
                <a:latin typeface="Times New Roman" panose="02020603050405020304" pitchFamily="18" charset="0"/>
                <a:ea typeface="MinionPro-Regular"/>
                <a:cs typeface="Times New Roman" panose="02020603050405020304" pitchFamily="18" charset="0"/>
              </a:rPr>
              <a:t>Characteristic of SNPs</a:t>
            </a:r>
            <a:endParaRPr lang="en-US" sz="2400" dirty="0">
              <a:solidFill>
                <a:srgbClr val="C00000"/>
              </a:solidFill>
              <a:latin typeface="Times New Roman" panose="02020603050405020304" pitchFamily="18" charset="0"/>
              <a:ea typeface="Calibri"/>
              <a:cs typeface="Times New Roman" panose="02020603050405020304" pitchFamily="18" charset="0"/>
            </a:endParaRPr>
          </a:p>
          <a:p>
            <a:pPr lvl="0">
              <a:spcBef>
                <a:spcPts val="0"/>
              </a:spcBef>
              <a:spcAft>
                <a:spcPts val="1800"/>
              </a:spcAft>
              <a:buFont typeface="Wingdings"/>
              <a:buChar char=""/>
            </a:pPr>
            <a:r>
              <a:rPr lang="en-US" sz="2400" dirty="0">
                <a:solidFill>
                  <a:srgbClr val="C00000"/>
                </a:solidFill>
                <a:latin typeface="Times New Roman" panose="02020603050405020304" pitchFamily="18" charset="0"/>
                <a:ea typeface="MinionPro-Regular"/>
                <a:cs typeface="Times New Roman" panose="02020603050405020304" pitchFamily="18" charset="0"/>
              </a:rPr>
              <a:t>Forensic Applications of SNP Profiling </a:t>
            </a:r>
            <a:endParaRPr lang="en-US" sz="2400" dirty="0">
              <a:solidFill>
                <a:srgbClr val="C00000"/>
              </a:solidFill>
              <a:latin typeface="Times New Roman" panose="02020603050405020304" pitchFamily="18" charset="0"/>
              <a:ea typeface="Calibri"/>
              <a:cs typeface="Times New Roman" panose="02020603050405020304" pitchFamily="18" charset="0"/>
            </a:endParaRPr>
          </a:p>
          <a:p>
            <a:pPr lvl="1">
              <a:spcBef>
                <a:spcPts val="0"/>
              </a:spcBef>
              <a:spcAft>
                <a:spcPts val="1800"/>
              </a:spcAft>
              <a:buFont typeface="Wingdings"/>
              <a:buChar char=""/>
            </a:pPr>
            <a:r>
              <a:rPr lang="en-US" sz="2400" dirty="0">
                <a:solidFill>
                  <a:srgbClr val="6600CC"/>
                </a:solidFill>
                <a:latin typeface="Times New Roman" panose="02020603050405020304" pitchFamily="18" charset="0"/>
                <a:ea typeface="MinionPro-Regular"/>
                <a:cs typeface="Times New Roman" panose="02020603050405020304" pitchFamily="18" charset="0"/>
              </a:rPr>
              <a:t> HLA-DQA1 LOCUS </a:t>
            </a:r>
            <a:endParaRPr lang="en-US" sz="2400" dirty="0">
              <a:solidFill>
                <a:srgbClr val="6600CC"/>
              </a:solidFill>
              <a:latin typeface="Times New Roman" panose="02020603050405020304" pitchFamily="18" charset="0"/>
              <a:ea typeface="Calibri"/>
              <a:cs typeface="Times New Roman" panose="02020603050405020304" pitchFamily="18" charset="0"/>
            </a:endParaRPr>
          </a:p>
          <a:p>
            <a:pPr lvl="1">
              <a:spcBef>
                <a:spcPts val="0"/>
              </a:spcBef>
              <a:spcAft>
                <a:spcPts val="1800"/>
              </a:spcAft>
              <a:buFont typeface="Wingdings"/>
              <a:buChar char=""/>
            </a:pPr>
            <a:r>
              <a:rPr lang="en-US" sz="2400" dirty="0" smtClean="0">
                <a:solidFill>
                  <a:srgbClr val="6600CC"/>
                </a:solidFill>
                <a:latin typeface="Times New Roman" panose="02020603050405020304" pitchFamily="18" charset="0"/>
                <a:ea typeface="MinionPro-Regular"/>
                <a:cs typeface="Times New Roman" panose="02020603050405020304" pitchFamily="18" charset="0"/>
              </a:rPr>
              <a:t>Existing </a:t>
            </a:r>
            <a:r>
              <a:rPr lang="en-US" sz="2400" dirty="0">
                <a:solidFill>
                  <a:srgbClr val="6600CC"/>
                </a:solidFill>
                <a:latin typeface="Times New Roman" panose="02020603050405020304" pitchFamily="18" charset="0"/>
                <a:ea typeface="MinionPro-Regular"/>
                <a:cs typeface="Times New Roman" panose="02020603050405020304" pitchFamily="18" charset="0"/>
              </a:rPr>
              <a:t>and Potential Applications </a:t>
            </a:r>
            <a:endParaRPr lang="en-US" sz="2400" dirty="0">
              <a:solidFill>
                <a:srgbClr val="6600CC"/>
              </a:solidFill>
              <a:latin typeface="Times New Roman" panose="02020603050405020304" pitchFamily="18" charset="0"/>
              <a:ea typeface="Calibri"/>
              <a:cs typeface="Times New Roman" panose="02020603050405020304" pitchFamily="18" charset="0"/>
            </a:endParaRPr>
          </a:p>
          <a:p>
            <a:pPr lvl="2">
              <a:spcBef>
                <a:spcPts val="0"/>
              </a:spcBef>
              <a:spcAft>
                <a:spcPts val="2400"/>
              </a:spcAft>
              <a:buFont typeface="Wingdings"/>
              <a:buChar char=""/>
            </a:pPr>
            <a:r>
              <a:rPr lang="en-US" dirty="0">
                <a:latin typeface="Times New Roman" panose="02020603050405020304" pitchFamily="18" charset="0"/>
                <a:ea typeface="MinionPro-Regular"/>
                <a:cs typeface="Times New Roman" panose="02020603050405020304" pitchFamily="18" charset="0"/>
              </a:rPr>
              <a:t>Application of SNPs for Forensic Identification </a:t>
            </a:r>
            <a:endParaRPr lang="en-US" dirty="0">
              <a:latin typeface="Times New Roman" panose="02020603050405020304" pitchFamily="18" charset="0"/>
              <a:ea typeface="Calibri"/>
              <a:cs typeface="Times New Roman" panose="02020603050405020304" pitchFamily="18" charset="0"/>
            </a:endParaRPr>
          </a:p>
          <a:p>
            <a:pPr lvl="2">
              <a:spcBef>
                <a:spcPts val="0"/>
              </a:spcBef>
              <a:spcAft>
                <a:spcPts val="2400"/>
              </a:spcAft>
              <a:buFont typeface="Wingdings"/>
              <a:buChar char=""/>
            </a:pPr>
            <a:r>
              <a:rPr lang="en-US" dirty="0">
                <a:latin typeface="Times New Roman" panose="02020603050405020304" pitchFamily="18" charset="0"/>
                <a:ea typeface="MinionPro-Regular"/>
                <a:cs typeface="Times New Roman" panose="02020603050405020304" pitchFamily="18" charset="0"/>
              </a:rPr>
              <a:t>Potential Application of SNP for Phenotyping </a:t>
            </a:r>
            <a:endParaRPr lang="en-US" dirty="0">
              <a:latin typeface="Times New Roman" panose="02020603050405020304" pitchFamily="18" charset="0"/>
              <a:ea typeface="Calibri"/>
              <a:cs typeface="Times New Roman" panose="02020603050405020304" pitchFamily="18" charset="0"/>
            </a:endParaRPr>
          </a:p>
          <a:p>
            <a:pPr lvl="2">
              <a:spcBef>
                <a:spcPts val="0"/>
              </a:spcBef>
              <a:spcAft>
                <a:spcPts val="2400"/>
              </a:spcAft>
              <a:buFont typeface="Wingdings"/>
              <a:buChar char=""/>
            </a:pPr>
            <a:r>
              <a:rPr lang="en-US" dirty="0">
                <a:latin typeface="Times New Roman" panose="02020603050405020304" pitchFamily="18" charset="0"/>
                <a:ea typeface="MinionPro-Regular"/>
                <a:cs typeface="Times New Roman" panose="02020603050405020304" pitchFamily="18" charset="0"/>
              </a:rPr>
              <a:t>Techniques </a:t>
            </a:r>
            <a:endParaRPr lang="en-US" dirty="0">
              <a:latin typeface="Times New Roman" panose="02020603050405020304" pitchFamily="18" charset="0"/>
              <a:ea typeface="Calibri"/>
              <a:cs typeface="Times New Roman" panose="02020603050405020304" pitchFamily="18" charset="0"/>
            </a:endParaRPr>
          </a:p>
          <a:p>
            <a:pPr marL="0" indent="0">
              <a:spcAft>
                <a:spcPts val="1800"/>
              </a:spcAf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9626187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639762"/>
          </a:xfrm>
        </p:spPr>
        <p:txBody>
          <a:bodyPr>
            <a:noAutofit/>
          </a:bodyPr>
          <a:lstStyle/>
          <a:p>
            <a:pPr algn="l"/>
            <a:r>
              <a:rPr lang="en-US" sz="3200" b="1" dirty="0">
                <a:latin typeface="Times New Roman" panose="02020603050405020304" pitchFamily="18" charset="0"/>
                <a:cs typeface="Times New Roman" panose="02020603050405020304" pitchFamily="18" charset="0"/>
              </a:rPr>
              <a:t>Basic Characteristics of SNPs</a:t>
            </a:r>
          </a:p>
        </p:txBody>
      </p:sp>
      <p:sp>
        <p:nvSpPr>
          <p:cNvPr id="3" name="Content Placeholder 2"/>
          <p:cNvSpPr>
            <a:spLocks noGrp="1"/>
          </p:cNvSpPr>
          <p:nvPr>
            <p:ph idx="1"/>
          </p:nvPr>
        </p:nvSpPr>
        <p:spPr>
          <a:xfrm>
            <a:off x="0" y="914400"/>
            <a:ext cx="9067800" cy="5791200"/>
          </a:xfrm>
        </p:spPr>
        <p:txBody>
          <a:bodyPr>
            <a:normAutofit lnSpcReduction="10000"/>
          </a:bodyPr>
          <a:lstStyle/>
          <a:p>
            <a:pPr marL="274320" indent="-274320">
              <a:lnSpc>
                <a:spcPct val="110000"/>
              </a:lnSpc>
              <a:spcBef>
                <a:spcPts val="0"/>
              </a:spcBef>
              <a:spcAft>
                <a:spcPts val="1800"/>
              </a:spcAft>
            </a:pPr>
            <a:r>
              <a:rPr lang="en-US" sz="2400" dirty="0" smtClean="0">
                <a:latin typeface="Times New Roman" panose="02020603050405020304" pitchFamily="18" charset="0"/>
                <a:cs typeface="Times New Roman" panose="02020603050405020304" pitchFamily="18" charset="0"/>
              </a:rPr>
              <a:t>Sequence </a:t>
            </a:r>
            <a:r>
              <a:rPr lang="en-US" sz="2400" dirty="0">
                <a:latin typeface="Times New Roman" panose="02020603050405020304" pitchFamily="18" charset="0"/>
                <a:cs typeface="Times New Roman" panose="02020603050405020304" pitchFamily="18" charset="0"/>
              </a:rPr>
              <a:t>polymorphisms are sequence variations in the human genome.</a:t>
            </a:r>
          </a:p>
          <a:p>
            <a:pPr marL="274320" indent="-274320">
              <a:lnSpc>
                <a:spcPct val="110000"/>
              </a:lnSpc>
              <a:spcBef>
                <a:spcPts val="0"/>
              </a:spcBef>
              <a:spcAft>
                <a:spcPts val="1800"/>
              </a:spcAft>
            </a:pPr>
            <a:r>
              <a:rPr lang="en-US" sz="2400" dirty="0">
                <a:latin typeface="Times New Roman" panose="02020603050405020304" pitchFamily="18" charset="0"/>
                <a:cs typeface="Times New Roman" panose="02020603050405020304" pitchFamily="18" charset="0"/>
              </a:rPr>
              <a:t>One type is called a </a:t>
            </a:r>
            <a:r>
              <a:rPr lang="en-US" sz="2400" b="1" dirty="0">
                <a:latin typeface="Times New Roman" panose="02020603050405020304" pitchFamily="18" charset="0"/>
                <a:cs typeface="Times New Roman" panose="02020603050405020304" pitchFamily="18" charset="0"/>
              </a:rPr>
              <a:t>single-nucleotide polymorphism (SNP) </a:t>
            </a:r>
            <a:r>
              <a:rPr lang="en-US" sz="2400" dirty="0">
                <a:latin typeface="Times New Roman" panose="02020603050405020304" pitchFamily="18" charset="0"/>
                <a:cs typeface="Times New Roman" panose="02020603050405020304" pitchFamily="18" charset="0"/>
              </a:rPr>
              <a:t>and </a:t>
            </a:r>
            <a:r>
              <a:rPr lang="en-US" sz="2400" dirty="0" smtClean="0">
                <a:latin typeface="Times New Roman" panose="02020603050405020304" pitchFamily="18" charset="0"/>
                <a:cs typeface="Times New Roman" panose="02020603050405020304" pitchFamily="18" charset="0"/>
              </a:rPr>
              <a:t>constitutes single </a:t>
            </a:r>
            <a:r>
              <a:rPr lang="en-US" sz="2400" dirty="0">
                <a:latin typeface="Times New Roman" panose="02020603050405020304" pitchFamily="18" charset="0"/>
                <a:cs typeface="Times New Roman" panose="02020603050405020304" pitchFamily="18" charset="0"/>
              </a:rPr>
              <a:t>base pair change originating from spontaneous mutation. </a:t>
            </a:r>
            <a:endParaRPr lang="en-US" sz="2400" dirty="0" smtClean="0">
              <a:latin typeface="Times New Roman" panose="02020603050405020304" pitchFamily="18" charset="0"/>
              <a:cs typeface="Times New Roman" panose="02020603050405020304" pitchFamily="18" charset="0"/>
            </a:endParaRPr>
          </a:p>
          <a:p>
            <a:pPr marL="274320" indent="-274320">
              <a:lnSpc>
                <a:spcPct val="110000"/>
              </a:lnSpc>
              <a:spcBef>
                <a:spcPts val="0"/>
              </a:spcBef>
              <a:spcAft>
                <a:spcPts val="1800"/>
              </a:spcAft>
            </a:pPr>
            <a:r>
              <a:rPr lang="en-US" sz="2400" dirty="0" smtClean="0">
                <a:latin typeface="Times New Roman" panose="02020603050405020304" pitchFamily="18" charset="0"/>
                <a:cs typeface="Times New Roman" panose="02020603050405020304" pitchFamily="18" charset="0"/>
              </a:rPr>
              <a:t>SNPs can result </a:t>
            </a:r>
            <a:r>
              <a:rPr lang="en-US" sz="2400" dirty="0">
                <a:latin typeface="Times New Roman" panose="02020603050405020304" pitchFamily="18" charset="0"/>
                <a:cs typeface="Times New Roman" panose="02020603050405020304" pitchFamily="18" charset="0"/>
              </a:rPr>
              <a:t>from base substitutions, insertions, or deletions at a single site. </a:t>
            </a:r>
            <a:endParaRPr lang="en-US" sz="2400" dirty="0" smtClean="0">
              <a:latin typeface="Times New Roman" panose="02020603050405020304" pitchFamily="18" charset="0"/>
              <a:cs typeface="Times New Roman" panose="02020603050405020304" pitchFamily="18" charset="0"/>
            </a:endParaRPr>
          </a:p>
          <a:p>
            <a:pPr marL="274320" indent="-274320">
              <a:lnSpc>
                <a:spcPct val="110000"/>
              </a:lnSpc>
              <a:spcBef>
                <a:spcPts val="0"/>
              </a:spcBef>
              <a:spcAft>
                <a:spcPts val="1800"/>
              </a:spcAft>
            </a:pPr>
            <a:r>
              <a:rPr lang="en-US" sz="2400" dirty="0" smtClean="0">
                <a:latin typeface="Times New Roman" panose="02020603050405020304" pitchFamily="18" charset="0"/>
                <a:cs typeface="Times New Roman" panose="02020603050405020304" pitchFamily="18" charset="0"/>
              </a:rPr>
              <a:t>They account </a:t>
            </a:r>
            <a:r>
              <a:rPr lang="en-US" sz="2400" dirty="0">
                <a:latin typeface="Times New Roman" panose="02020603050405020304" pitchFamily="18" charset="0"/>
                <a:cs typeface="Times New Roman" panose="02020603050405020304" pitchFamily="18" charset="0"/>
              </a:rPr>
              <a:t>for most human DNA polymorphisms. </a:t>
            </a:r>
            <a:endParaRPr lang="en-US" sz="2400" dirty="0" smtClean="0">
              <a:latin typeface="Times New Roman" panose="02020603050405020304" pitchFamily="18" charset="0"/>
              <a:cs typeface="Times New Roman" panose="02020603050405020304" pitchFamily="18" charset="0"/>
            </a:endParaRPr>
          </a:p>
          <a:p>
            <a:pPr marL="274320" indent="-274320">
              <a:lnSpc>
                <a:spcPct val="110000"/>
              </a:lnSpc>
              <a:spcBef>
                <a:spcPts val="0"/>
              </a:spcBef>
              <a:spcAft>
                <a:spcPts val="1800"/>
              </a:spcAft>
            </a:pPr>
            <a:r>
              <a:rPr lang="en-US" sz="2400" dirty="0" smtClean="0">
                <a:latin typeface="Times New Roman" panose="02020603050405020304" pitchFamily="18" charset="0"/>
                <a:cs typeface="Times New Roman" panose="02020603050405020304" pitchFamily="18" charset="0"/>
              </a:rPr>
              <a:t>An </a:t>
            </a:r>
            <a:r>
              <a:rPr lang="en-US" sz="2400" dirty="0">
                <a:latin typeface="Times New Roman" panose="02020603050405020304" pitchFamily="18" charset="0"/>
                <a:cs typeface="Times New Roman" panose="02020603050405020304" pitchFamily="18" charset="0"/>
              </a:rPr>
              <a:t>estimated 10 </a:t>
            </a:r>
            <a:r>
              <a:rPr lang="en-US" sz="2400" dirty="0" smtClean="0">
                <a:latin typeface="Times New Roman" panose="02020603050405020304" pitchFamily="18" charset="0"/>
                <a:cs typeface="Times New Roman" panose="02020603050405020304" pitchFamily="18" charset="0"/>
              </a:rPr>
              <a:t>million SNPs </a:t>
            </a:r>
            <a:r>
              <a:rPr lang="en-US" sz="2400" dirty="0">
                <a:latin typeface="Times New Roman" panose="02020603050405020304" pitchFamily="18" charset="0"/>
                <a:cs typeface="Times New Roman" panose="02020603050405020304" pitchFamily="18" charset="0"/>
              </a:rPr>
              <a:t>exist in the human genome and approximately 1.4 million SNPs </a:t>
            </a:r>
            <a:r>
              <a:rPr lang="en-US" sz="2400" dirty="0" smtClean="0">
                <a:latin typeface="Times New Roman" panose="02020603050405020304" pitchFamily="18" charset="0"/>
                <a:cs typeface="Times New Roman" panose="02020603050405020304" pitchFamily="18" charset="0"/>
              </a:rPr>
              <a:t>have been </a:t>
            </a:r>
            <a:r>
              <a:rPr lang="en-US" sz="2400" dirty="0">
                <a:latin typeface="Times New Roman" panose="02020603050405020304" pitchFamily="18" charset="0"/>
                <a:cs typeface="Times New Roman" panose="02020603050405020304" pitchFamily="18" charset="0"/>
              </a:rPr>
              <a:t>identified. </a:t>
            </a:r>
            <a:endParaRPr lang="en-US" sz="2400" dirty="0" smtClean="0">
              <a:latin typeface="Times New Roman" panose="02020603050405020304" pitchFamily="18" charset="0"/>
              <a:cs typeface="Times New Roman" panose="02020603050405020304" pitchFamily="18" charset="0"/>
            </a:endParaRPr>
          </a:p>
          <a:p>
            <a:pPr marL="274320" indent="-274320">
              <a:lnSpc>
                <a:spcPct val="110000"/>
              </a:lnSpc>
              <a:spcBef>
                <a:spcPts val="0"/>
              </a:spcBef>
              <a:spcAft>
                <a:spcPts val="1800"/>
              </a:spcAft>
            </a:pPr>
            <a:r>
              <a:rPr lang="en-US" sz="2400" dirty="0" smtClean="0">
                <a:latin typeface="Times New Roman" panose="02020603050405020304" pitchFamily="18" charset="0"/>
                <a:cs typeface="Times New Roman" panose="02020603050405020304" pitchFamily="18" charset="0"/>
              </a:rPr>
              <a:t>Most </a:t>
            </a:r>
            <a:r>
              <a:rPr lang="en-US" sz="2400" dirty="0">
                <a:latin typeface="Times New Roman" panose="02020603050405020304" pitchFamily="18" charset="0"/>
                <a:cs typeface="Times New Roman" panose="02020603050405020304" pitchFamily="18" charset="0"/>
              </a:rPr>
              <a:t>appear in noncoding regions of the genome, </a:t>
            </a:r>
            <a:r>
              <a:rPr lang="en-US" sz="2400" dirty="0" smtClean="0">
                <a:latin typeface="Times New Roman" panose="02020603050405020304" pitchFamily="18" charset="0"/>
                <a:cs typeface="Times New Roman" panose="02020603050405020304" pitchFamily="18" charset="0"/>
              </a:rPr>
              <a:t>although some </a:t>
            </a:r>
            <a:r>
              <a:rPr lang="en-US" sz="2400" dirty="0">
                <a:latin typeface="Times New Roman" panose="02020603050405020304" pitchFamily="18" charset="0"/>
                <a:cs typeface="Times New Roman" panose="02020603050405020304" pitchFamily="18" charset="0"/>
              </a:rPr>
              <a:t>are found in coding regions as well </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69839250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067800" cy="6172200"/>
          </a:xfrm>
        </p:spPr>
        <p:txBody>
          <a:bodyPr>
            <a:normAutofit/>
          </a:bodyPr>
          <a:lstStyle/>
          <a:p>
            <a:pPr marL="274320" indent="-274320">
              <a:spcBef>
                <a:spcPts val="0"/>
              </a:spcBef>
              <a:spcAft>
                <a:spcPts val="2400"/>
              </a:spcAft>
            </a:pPr>
            <a:r>
              <a:rPr lang="en-US" sz="2800" dirty="0">
                <a:latin typeface="Times New Roman" panose="02020603050405020304" pitchFamily="18" charset="0"/>
                <a:cs typeface="Times New Roman" panose="02020603050405020304" pitchFamily="18" charset="0"/>
              </a:rPr>
              <a:t>Most SNPs are biallelic, although very rare triallelic and tetraallelic </a:t>
            </a:r>
            <a:r>
              <a:rPr lang="en-US" sz="2800" dirty="0" smtClean="0">
                <a:latin typeface="Times New Roman" panose="02020603050405020304" pitchFamily="18" charset="0"/>
                <a:cs typeface="Times New Roman" panose="02020603050405020304" pitchFamily="18" charset="0"/>
              </a:rPr>
              <a:t>SNPs also </a:t>
            </a:r>
            <a:r>
              <a:rPr lang="en-US" sz="2800" dirty="0">
                <a:latin typeface="Times New Roman" panose="02020603050405020304" pitchFamily="18" charset="0"/>
                <a:cs typeface="Times New Roman" panose="02020603050405020304" pitchFamily="18" charset="0"/>
              </a:rPr>
              <a:t>occur</a:t>
            </a:r>
            <a:r>
              <a:rPr lang="en-US" sz="2800" dirty="0" smtClean="0">
                <a:latin typeface="Times New Roman" panose="02020603050405020304" pitchFamily="18" charset="0"/>
                <a:cs typeface="Times New Roman" panose="02020603050405020304" pitchFamily="18" charset="0"/>
              </a:rPr>
              <a:t>.</a:t>
            </a:r>
          </a:p>
          <a:p>
            <a:pPr marL="274320" indent="-274320">
              <a:spcBef>
                <a:spcPts val="0"/>
              </a:spcBef>
              <a:spcAft>
                <a:spcPts val="2400"/>
              </a:spcAft>
            </a:pP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As noted earlier, an SNP originates from a spontaneous </a:t>
            </a:r>
            <a:r>
              <a:rPr lang="en-US" sz="2800" dirty="0" smtClean="0">
                <a:latin typeface="Times New Roman" panose="02020603050405020304" pitchFamily="18" charset="0"/>
                <a:cs typeface="Times New Roman" panose="02020603050405020304" pitchFamily="18" charset="0"/>
              </a:rPr>
              <a:t>mutation in </a:t>
            </a:r>
            <a:r>
              <a:rPr lang="en-US" sz="2800" dirty="0">
                <a:latin typeface="Times New Roman" panose="02020603050405020304" pitchFamily="18" charset="0"/>
                <a:cs typeface="Times New Roman" panose="02020603050405020304" pitchFamily="18" charset="0"/>
              </a:rPr>
              <a:t>the genome. </a:t>
            </a:r>
            <a:endParaRPr lang="en-US" sz="28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800" dirty="0" smtClean="0">
                <a:latin typeface="Times New Roman" panose="02020603050405020304" pitchFamily="18" charset="0"/>
                <a:cs typeface="Times New Roman" panose="02020603050405020304" pitchFamily="18" charset="0"/>
              </a:rPr>
              <a:t>If </a:t>
            </a:r>
            <a:r>
              <a:rPr lang="en-US" sz="2800" dirty="0">
                <a:latin typeface="Times New Roman" panose="02020603050405020304" pitchFamily="18" charset="0"/>
                <a:cs typeface="Times New Roman" panose="02020603050405020304" pitchFamily="18" charset="0"/>
              </a:rPr>
              <a:t>it is a germ-line mutation, it can be inherited by </a:t>
            </a:r>
            <a:r>
              <a:rPr lang="en-US" sz="2800" dirty="0" smtClean="0">
                <a:latin typeface="Times New Roman" panose="02020603050405020304" pitchFamily="18" charset="0"/>
                <a:cs typeface="Times New Roman" panose="02020603050405020304" pitchFamily="18" charset="0"/>
              </a:rPr>
              <a:t>offspring and </a:t>
            </a:r>
            <a:r>
              <a:rPr lang="en-US" sz="2800" dirty="0">
                <a:latin typeface="Times New Roman" panose="02020603050405020304" pitchFamily="18" charset="0"/>
                <a:cs typeface="Times New Roman" panose="02020603050405020304" pitchFamily="18" charset="0"/>
              </a:rPr>
              <a:t>spread in the population. </a:t>
            </a:r>
            <a:endParaRPr lang="en-US" sz="28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800" dirty="0" smtClean="0">
                <a:latin typeface="Times New Roman" panose="02020603050405020304" pitchFamily="18" charset="0"/>
                <a:cs typeface="Times New Roman" panose="02020603050405020304" pitchFamily="18" charset="0"/>
              </a:rPr>
              <a:t>As </a:t>
            </a:r>
            <a:r>
              <a:rPr lang="en-US" sz="2800" dirty="0">
                <a:latin typeface="Times New Roman" panose="02020603050405020304" pitchFamily="18" charset="0"/>
                <a:cs typeface="Times New Roman" panose="02020603050405020304" pitchFamily="18" charset="0"/>
              </a:rPr>
              <a:t>a result, both the parent and mutant </a:t>
            </a:r>
            <a:r>
              <a:rPr lang="en-US" sz="2800" dirty="0" smtClean="0">
                <a:latin typeface="Times New Roman" panose="02020603050405020304" pitchFamily="18" charset="0"/>
                <a:cs typeface="Times New Roman" panose="02020603050405020304" pitchFamily="18" charset="0"/>
              </a:rPr>
              <a:t>alleles are </a:t>
            </a:r>
            <a:r>
              <a:rPr lang="en-US" sz="2800" dirty="0">
                <a:latin typeface="Times New Roman" panose="02020603050405020304" pitchFamily="18" charset="0"/>
                <a:cs typeface="Times New Roman" panose="02020603050405020304" pitchFamily="18" charset="0"/>
              </a:rPr>
              <a:t>produced (biallelic SNP). </a:t>
            </a:r>
            <a:endParaRPr lang="en-US" sz="28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800" dirty="0" smtClean="0">
                <a:latin typeface="Times New Roman" panose="02020603050405020304" pitchFamily="18" charset="0"/>
                <a:cs typeface="Times New Roman" panose="02020603050405020304" pitchFamily="18" charset="0"/>
              </a:rPr>
              <a:t>Subsequently</a:t>
            </a:r>
            <a:r>
              <a:rPr lang="en-US" sz="2800" dirty="0">
                <a:latin typeface="Times New Roman" panose="02020603050405020304" pitchFamily="18" charset="0"/>
                <a:cs typeface="Times New Roman" panose="02020603050405020304" pitchFamily="18" charset="0"/>
              </a:rPr>
              <a:t>, if a third mutation occurs at </a:t>
            </a:r>
            <a:r>
              <a:rPr lang="en-US" sz="2800" dirty="0" smtClean="0">
                <a:latin typeface="Times New Roman" panose="02020603050405020304" pitchFamily="18" charset="0"/>
                <a:cs typeface="Times New Roman" panose="02020603050405020304" pitchFamily="18" charset="0"/>
              </a:rPr>
              <a:t>the same </a:t>
            </a:r>
            <a:r>
              <a:rPr lang="en-US" sz="2800" dirty="0">
                <a:latin typeface="Times New Roman" panose="02020603050405020304" pitchFamily="18" charset="0"/>
                <a:cs typeface="Times New Roman" panose="02020603050405020304" pitchFamily="18" charset="0"/>
              </a:rPr>
              <a:t>nucleotide site, a rare triallelic SNP is produced.</a:t>
            </a:r>
          </a:p>
        </p:txBody>
      </p:sp>
    </p:spTree>
    <p:extLst>
      <p:ext uri="{BB962C8B-B14F-4D97-AF65-F5344CB8AC3E}">
        <p14:creationId xmlns:p14="http://schemas.microsoft.com/office/powerpoint/2010/main" xmlns="" val="406817951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15400" cy="6248400"/>
          </a:xfrm>
        </p:spPr>
        <p:txBody>
          <a:bodyPr>
            <a:normAutofit/>
          </a:bodyPr>
          <a:lstStyle/>
          <a:p>
            <a:pPr>
              <a:spcBef>
                <a:spcPts val="0"/>
              </a:spcBef>
              <a:spcAft>
                <a:spcPts val="1200"/>
              </a:spcAft>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SNP loci have the advantages in </a:t>
            </a:r>
            <a:r>
              <a:rPr lang="en-US" dirty="0" smtClean="0">
                <a:latin typeface="Times New Roman" panose="02020603050405020304" pitchFamily="18" charset="0"/>
                <a:cs typeface="Times New Roman" panose="02020603050405020304" pitchFamily="18" charset="0"/>
              </a:rPr>
              <a:t>that:</a:t>
            </a:r>
          </a:p>
          <a:p>
            <a:pPr marL="822960" indent="-514350">
              <a:spcBef>
                <a:spcPts val="0"/>
              </a:spcBef>
              <a:spcAft>
                <a:spcPts val="1800"/>
              </a:spcAft>
              <a:buFont typeface="+mj-lt"/>
              <a:buAutoNum type="arabicParenR"/>
            </a:pPr>
            <a:r>
              <a:rPr lang="en-US" sz="2400" dirty="0" smtClean="0">
                <a:latin typeface="Times New Roman" panose="02020603050405020304" pitchFamily="18" charset="0"/>
                <a:cs typeface="Times New Roman" panose="02020603050405020304" pitchFamily="18" charset="0"/>
              </a:rPr>
              <a:t>they </a:t>
            </a:r>
            <a:r>
              <a:rPr lang="en-US" sz="2400" dirty="0">
                <a:latin typeface="Times New Roman" panose="02020603050405020304" pitchFamily="18" charset="0"/>
                <a:cs typeface="Times New Roman" panose="02020603050405020304" pitchFamily="18" charset="0"/>
              </a:rPr>
              <a:t>are abundant within </a:t>
            </a:r>
            <a:r>
              <a:rPr lang="en-US" sz="2400" dirty="0" smtClean="0">
                <a:latin typeface="Times New Roman" panose="02020603050405020304" pitchFamily="18" charset="0"/>
                <a:cs typeface="Times New Roman" panose="02020603050405020304" pitchFamily="18" charset="0"/>
              </a:rPr>
              <a:t>the human </a:t>
            </a:r>
            <a:r>
              <a:rPr lang="en-US" sz="2400" dirty="0">
                <a:latin typeface="Times New Roman" panose="02020603050405020304" pitchFamily="18" charset="0"/>
                <a:cs typeface="Times New Roman" panose="02020603050405020304" pitchFamily="18" charset="0"/>
              </a:rPr>
              <a:t>genome and can be used as markers for forensic applications; </a:t>
            </a:r>
            <a:endParaRPr lang="en-US" sz="2400" dirty="0" smtClean="0">
              <a:latin typeface="Times New Roman" panose="02020603050405020304" pitchFamily="18" charset="0"/>
              <a:cs typeface="Times New Roman" panose="02020603050405020304" pitchFamily="18" charset="0"/>
            </a:endParaRPr>
          </a:p>
          <a:p>
            <a:pPr marL="822960" indent="-514350">
              <a:spcBef>
                <a:spcPts val="0"/>
              </a:spcBef>
              <a:spcAft>
                <a:spcPts val="1800"/>
              </a:spcAft>
              <a:buFont typeface="+mj-lt"/>
              <a:buAutoNum type="arabicParenR"/>
            </a:pPr>
            <a:r>
              <a:rPr lang="en-US" sz="2400" dirty="0" smtClean="0">
                <a:latin typeface="Times New Roman" panose="02020603050405020304" pitchFamily="18" charset="0"/>
                <a:cs typeface="Times New Roman" panose="02020603050405020304" pitchFamily="18" charset="0"/>
              </a:rPr>
              <a:t>SNP amplicon </a:t>
            </a:r>
            <a:r>
              <a:rPr lang="en-US" sz="2400" dirty="0">
                <a:latin typeface="Times New Roman" panose="02020603050405020304" pitchFamily="18" charset="0"/>
                <a:cs typeface="Times New Roman" panose="02020603050405020304" pitchFamily="18" charset="0"/>
              </a:rPr>
              <a:t>sizes (usually 50 to 100 base pairs in length) are smaller than </a:t>
            </a:r>
            <a:r>
              <a:rPr lang="en-US" sz="2400" dirty="0" smtClean="0">
                <a:latin typeface="Times New Roman" panose="02020603050405020304" pitchFamily="18" charset="0"/>
                <a:cs typeface="Times New Roman" panose="02020603050405020304" pitchFamily="18" charset="0"/>
              </a:rPr>
              <a:t>STR amplicons </a:t>
            </a:r>
            <a:r>
              <a:rPr lang="en-US" sz="2400" dirty="0">
                <a:latin typeface="Times New Roman" panose="02020603050405020304" pitchFamily="18" charset="0"/>
                <a:cs typeface="Times New Roman" panose="02020603050405020304" pitchFamily="18" charset="0"/>
              </a:rPr>
              <a:t>and thus can be useful when dealing with degraded DNA </a:t>
            </a:r>
            <a:r>
              <a:rPr lang="en-US" sz="2400" dirty="0" smtClean="0">
                <a:latin typeface="Times New Roman" panose="02020603050405020304" pitchFamily="18" charset="0"/>
                <a:cs typeface="Times New Roman" panose="02020603050405020304" pitchFamily="18" charset="0"/>
              </a:rPr>
              <a:t>samples in </a:t>
            </a:r>
            <a:r>
              <a:rPr lang="en-US" sz="2400" dirty="0">
                <a:latin typeface="Times New Roman" panose="02020603050405020304" pitchFamily="18" charset="0"/>
                <a:cs typeface="Times New Roman" panose="02020603050405020304" pitchFamily="18" charset="0"/>
              </a:rPr>
              <a:t>which many STR loci are not successfully amplified by PCR; </a:t>
            </a:r>
            <a:endParaRPr lang="en-US" sz="2400" dirty="0" smtClean="0">
              <a:latin typeface="Times New Roman" panose="02020603050405020304" pitchFamily="18" charset="0"/>
              <a:cs typeface="Times New Roman" panose="02020603050405020304" pitchFamily="18" charset="0"/>
            </a:endParaRPr>
          </a:p>
          <a:p>
            <a:pPr marL="822960" indent="-514350">
              <a:spcBef>
                <a:spcPts val="0"/>
              </a:spcBef>
              <a:spcAft>
                <a:spcPts val="1800"/>
              </a:spcAft>
              <a:buFont typeface="+mj-lt"/>
              <a:buAutoNum type="arabicParenR"/>
            </a:pPr>
            <a:r>
              <a:rPr lang="en-US" sz="2400" dirty="0" smtClean="0">
                <a:latin typeface="Times New Roman" panose="02020603050405020304" pitchFamily="18" charset="0"/>
                <a:cs typeface="Times New Roman" panose="02020603050405020304" pitchFamily="18" charset="0"/>
              </a:rPr>
              <a:t>SNPs have low </a:t>
            </a:r>
            <a:r>
              <a:rPr lang="en-US" sz="2400" dirty="0">
                <a:latin typeface="Times New Roman" panose="02020603050405020304" pitchFamily="18" charset="0"/>
                <a:cs typeface="Times New Roman" panose="02020603050405020304" pitchFamily="18" charset="0"/>
              </a:rPr>
              <a:t>mutation rates and are thus useful for paternity testing; and </a:t>
            </a:r>
            <a:endParaRPr lang="en-US" sz="2400" dirty="0" smtClean="0">
              <a:latin typeface="Times New Roman" panose="02020603050405020304" pitchFamily="18" charset="0"/>
              <a:cs typeface="Times New Roman" panose="02020603050405020304" pitchFamily="18" charset="0"/>
            </a:endParaRPr>
          </a:p>
          <a:p>
            <a:pPr marL="822960" indent="-514350">
              <a:spcBef>
                <a:spcPts val="0"/>
              </a:spcBef>
              <a:spcAft>
                <a:spcPts val="1800"/>
              </a:spcAft>
              <a:buFont typeface="+mj-lt"/>
              <a:buAutoNum type="arabicParenR"/>
            </a:pPr>
            <a:r>
              <a:rPr lang="en-US" sz="2400" dirty="0" smtClean="0">
                <a:latin typeface="Times New Roman" panose="02020603050405020304" pitchFamily="18" charset="0"/>
                <a:cs typeface="Times New Roman" panose="02020603050405020304" pitchFamily="18" charset="0"/>
              </a:rPr>
              <a:t>many SNP </a:t>
            </a:r>
            <a:r>
              <a:rPr lang="en-US" sz="2400" dirty="0">
                <a:latin typeface="Times New Roman" panose="02020603050405020304" pitchFamily="18" charset="0"/>
                <a:cs typeface="Times New Roman" panose="02020603050405020304" pitchFamily="18" charset="0"/>
              </a:rPr>
              <a:t>analysis methods including multiplex systems are available.</a:t>
            </a:r>
          </a:p>
        </p:txBody>
      </p:sp>
    </p:spTree>
    <p:extLst>
      <p:ext uri="{BB962C8B-B14F-4D97-AF65-F5344CB8AC3E}">
        <p14:creationId xmlns:p14="http://schemas.microsoft.com/office/powerpoint/2010/main" xmlns="" val="225267107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248400"/>
          </a:xfrm>
        </p:spPr>
        <p:txBody>
          <a:bodyPr>
            <a:normAutofit/>
          </a:bodyPr>
          <a:lstStyle/>
          <a:p>
            <a:pPr marL="274320" indent="-274320">
              <a:spcBef>
                <a:spcPts val="0"/>
              </a:spcBef>
              <a:spcAft>
                <a:spcPts val="1200"/>
              </a:spcAft>
            </a:pPr>
            <a:r>
              <a:rPr lang="en-US" sz="2800" b="1" dirty="0">
                <a:latin typeface="Times New Roman" panose="02020603050405020304" pitchFamily="18" charset="0"/>
                <a:cs typeface="Times New Roman" panose="02020603050405020304" pitchFamily="18" charset="0"/>
              </a:rPr>
              <a:t>The technique also has some disadvantages in that </a:t>
            </a:r>
            <a:endParaRPr lang="en-US" sz="2800" b="1" dirty="0" smtClean="0">
              <a:latin typeface="Times New Roman" panose="02020603050405020304" pitchFamily="18" charset="0"/>
              <a:cs typeface="Times New Roman" panose="02020603050405020304" pitchFamily="18" charset="0"/>
            </a:endParaRPr>
          </a:p>
          <a:p>
            <a:pPr marL="457200" indent="-457200">
              <a:spcBef>
                <a:spcPts val="0"/>
              </a:spcBef>
              <a:spcAft>
                <a:spcPts val="2400"/>
              </a:spcAft>
              <a:buFont typeface="+mj-lt"/>
              <a:buAutoNum type="arabicParenR"/>
            </a:pPr>
            <a:r>
              <a:rPr lang="en-US" sz="2400" dirty="0" smtClean="0">
                <a:latin typeface="Times New Roman" panose="02020603050405020304" pitchFamily="18" charset="0"/>
                <a:cs typeface="Times New Roman" panose="02020603050405020304" pitchFamily="18" charset="0"/>
              </a:rPr>
              <a:t>SNP </a:t>
            </a:r>
            <a:r>
              <a:rPr lang="en-US" sz="2400" dirty="0">
                <a:latin typeface="Times New Roman" panose="02020603050405020304" pitchFamily="18" charset="0"/>
                <a:cs typeface="Times New Roman" panose="02020603050405020304" pitchFamily="18" charset="0"/>
              </a:rPr>
              <a:t>loci are not </a:t>
            </a:r>
            <a:r>
              <a:rPr lang="en-US" sz="2400" dirty="0" smtClean="0">
                <a:latin typeface="Times New Roman" panose="02020603050405020304" pitchFamily="18" charset="0"/>
                <a:cs typeface="Times New Roman" panose="02020603050405020304" pitchFamily="18" charset="0"/>
              </a:rPr>
              <a:t>as polymorphic </a:t>
            </a:r>
            <a:r>
              <a:rPr lang="en-US" sz="2400" dirty="0">
                <a:latin typeface="Times New Roman" panose="02020603050405020304" pitchFamily="18" charset="0"/>
                <a:cs typeface="Times New Roman" panose="02020603050405020304" pitchFamily="18" charset="0"/>
              </a:rPr>
              <a:t>for forensic identity testing as STR loci.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is estimated that </a:t>
            </a:r>
            <a:r>
              <a:rPr lang="en-US" sz="2400" dirty="0" smtClean="0">
                <a:latin typeface="Times New Roman" panose="02020603050405020304" pitchFamily="18" charset="0"/>
                <a:cs typeface="Times New Roman" panose="02020603050405020304" pitchFamily="18" charset="0"/>
              </a:rPr>
              <a:t>50 to </a:t>
            </a:r>
            <a:r>
              <a:rPr lang="en-US" sz="2400" dirty="0">
                <a:latin typeface="Times New Roman" panose="02020603050405020304" pitchFamily="18" charset="0"/>
                <a:cs typeface="Times New Roman" panose="02020603050405020304" pitchFamily="18" charset="0"/>
              </a:rPr>
              <a:t>60 SNP loci are required to achieve a similar level of the population </a:t>
            </a:r>
            <a:r>
              <a:rPr lang="en-US" sz="2400" dirty="0" smtClean="0">
                <a:latin typeface="Times New Roman" panose="02020603050405020304" pitchFamily="18" charset="0"/>
                <a:cs typeface="Times New Roman" panose="02020603050405020304" pitchFamily="18" charset="0"/>
              </a:rPr>
              <a:t>match probability </a:t>
            </a:r>
            <a:r>
              <a:rPr lang="en-US" sz="2400" dirty="0">
                <a:latin typeface="Times New Roman" panose="02020603050405020304" pitchFamily="18" charset="0"/>
                <a:cs typeface="Times New Roman" panose="02020603050405020304" pitchFamily="18" charset="0"/>
              </a:rPr>
              <a:t>(</a:t>
            </a:r>
            <a:r>
              <a:rPr lang="en-US" sz="2400" i="1" dirty="0">
                <a:latin typeface="Times New Roman" panose="02020603050405020304" pitchFamily="18" charset="0"/>
                <a:cs typeface="Times New Roman" panose="02020603050405020304" pitchFamily="18" charset="0"/>
              </a:rPr>
              <a:t>P</a:t>
            </a:r>
            <a:r>
              <a:rPr lang="en-US" sz="2400" dirty="0">
                <a:latin typeface="Times New Roman" panose="02020603050405020304" pitchFamily="18" charset="0"/>
                <a:cs typeface="Times New Roman" panose="02020603050405020304" pitchFamily="18" charset="0"/>
              </a:rPr>
              <a:t>m; the lower the </a:t>
            </a:r>
            <a:r>
              <a:rPr lang="en-US" sz="2400" i="1" dirty="0">
                <a:latin typeface="Times New Roman" panose="02020603050405020304" pitchFamily="18" charset="0"/>
                <a:cs typeface="Times New Roman" panose="02020603050405020304" pitchFamily="18" charset="0"/>
              </a:rPr>
              <a:t>P</a:t>
            </a:r>
            <a:r>
              <a:rPr lang="en-US" sz="2400" dirty="0">
                <a:latin typeface="Times New Roman" panose="02020603050405020304" pitchFamily="18" charset="0"/>
                <a:cs typeface="Times New Roman" panose="02020603050405020304" pitchFamily="18" charset="0"/>
              </a:rPr>
              <a:t>m, the less likely a match will occur </a:t>
            </a:r>
            <a:r>
              <a:rPr lang="en-US" sz="2400" dirty="0" smtClean="0">
                <a:latin typeface="Times New Roman" panose="02020603050405020304" pitchFamily="18" charset="0"/>
                <a:cs typeface="Times New Roman" panose="02020603050405020304" pitchFamily="18" charset="0"/>
              </a:rPr>
              <a:t>between two </a:t>
            </a:r>
            <a:r>
              <a:rPr lang="en-US" sz="2400" dirty="0">
                <a:latin typeface="Times New Roman" panose="02020603050405020304" pitchFamily="18" charset="0"/>
                <a:cs typeface="Times New Roman" panose="02020603050405020304" pitchFamily="18" charset="0"/>
              </a:rPr>
              <a:t>randomly chosen individuals) using 13 STR loci in CODIS; </a:t>
            </a:r>
            <a:endParaRPr lang="en-US" sz="2400" dirty="0" smtClean="0">
              <a:latin typeface="Times New Roman" panose="02020603050405020304" pitchFamily="18" charset="0"/>
              <a:cs typeface="Times New Roman" panose="02020603050405020304" pitchFamily="18" charset="0"/>
            </a:endParaRPr>
          </a:p>
          <a:p>
            <a:pPr marL="457200" indent="-457200">
              <a:spcBef>
                <a:spcPts val="0"/>
              </a:spcBef>
              <a:spcAft>
                <a:spcPts val="2400"/>
              </a:spcAft>
              <a:buFont typeface="+mj-lt"/>
              <a:buAutoNum type="arabicParenR" startAt="2"/>
            </a:pPr>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is </a:t>
            </a:r>
            <a:r>
              <a:rPr lang="en-US" sz="2400" dirty="0" smtClean="0">
                <a:latin typeface="Times New Roman" panose="02020603050405020304" pitchFamily="18" charset="0"/>
                <a:cs typeface="Times New Roman" panose="02020603050405020304" pitchFamily="18" charset="0"/>
              </a:rPr>
              <a:t>difficult to </a:t>
            </a:r>
            <a:r>
              <a:rPr lang="en-US" sz="2400" dirty="0">
                <a:latin typeface="Times New Roman" panose="02020603050405020304" pitchFamily="18" charset="0"/>
                <a:cs typeface="Times New Roman" panose="02020603050405020304" pitchFamily="18" charset="0"/>
              </a:rPr>
              <a:t>resolve mixed DNA profiles because most SNPs are biallelic; and </a:t>
            </a:r>
            <a:endParaRPr lang="en-US" sz="2400" dirty="0" smtClean="0">
              <a:latin typeface="Times New Roman" panose="02020603050405020304" pitchFamily="18" charset="0"/>
              <a:cs typeface="Times New Roman" panose="02020603050405020304" pitchFamily="18" charset="0"/>
            </a:endParaRPr>
          </a:p>
          <a:p>
            <a:pPr marL="457200" indent="-457200">
              <a:spcBef>
                <a:spcPts val="0"/>
              </a:spcBef>
              <a:spcAft>
                <a:spcPts val="2400"/>
              </a:spcAft>
              <a:buFont typeface="+mj-lt"/>
              <a:buAutoNum type="arabicParenR" startAt="2"/>
            </a:pPr>
            <a:r>
              <a:rPr lang="en-US" sz="2400" dirty="0" smtClean="0">
                <a:latin typeface="Times New Roman" panose="02020603050405020304" pitchFamily="18" charset="0"/>
                <a:cs typeface="Times New Roman" panose="02020603050405020304" pitchFamily="18" charset="0"/>
              </a:rPr>
              <a:t>most </a:t>
            </a:r>
            <a:r>
              <a:rPr lang="en-US" sz="2400" dirty="0">
                <a:latin typeface="Times New Roman" panose="02020603050405020304" pitchFamily="18" charset="0"/>
                <a:cs typeface="Times New Roman" panose="02020603050405020304" pitchFamily="18" charset="0"/>
              </a:rPr>
              <a:t>DNA databases contain STR profiles instead of SNP profiles.</a:t>
            </a:r>
          </a:p>
        </p:txBody>
      </p:sp>
    </p:spTree>
    <p:extLst>
      <p:ext uri="{BB962C8B-B14F-4D97-AF65-F5344CB8AC3E}">
        <p14:creationId xmlns:p14="http://schemas.microsoft.com/office/powerpoint/2010/main" xmlns="" val="279224396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639762"/>
          </a:xfrm>
        </p:spPr>
        <p:txBody>
          <a:bodyPr>
            <a:noAutofit/>
          </a:bodyPr>
          <a:lstStyle/>
          <a:p>
            <a:pPr algn="l"/>
            <a:r>
              <a:rPr lang="en-US" sz="3200" b="1" dirty="0" smtClean="0">
                <a:latin typeface="Times New Roman" panose="02020603050405020304" pitchFamily="18" charset="0"/>
                <a:cs typeface="Times New Roman" panose="02020603050405020304" pitchFamily="18" charset="0"/>
              </a:rPr>
              <a:t>2. Forensic </a:t>
            </a:r>
            <a:r>
              <a:rPr lang="en-US" sz="3200" b="1" dirty="0">
                <a:latin typeface="Times New Roman" panose="02020603050405020304" pitchFamily="18" charset="0"/>
                <a:cs typeface="Times New Roman" panose="02020603050405020304" pitchFamily="18" charset="0"/>
              </a:rPr>
              <a:t>Applications of SNP </a:t>
            </a:r>
            <a:r>
              <a:rPr lang="en-US" sz="3200" b="1" dirty="0" smtClean="0">
                <a:latin typeface="Times New Roman" panose="02020603050405020304" pitchFamily="18" charset="0"/>
                <a:cs typeface="Times New Roman" panose="02020603050405020304" pitchFamily="18" charset="0"/>
              </a:rPr>
              <a:t>Profiling</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9144000" cy="5715000"/>
          </a:xfrm>
        </p:spPr>
        <p:txBody>
          <a:bodyPr>
            <a:normAutofit/>
          </a:bodyPr>
          <a:lstStyle/>
          <a:p>
            <a:pPr marL="0" indent="0">
              <a:spcBef>
                <a:spcPts val="0"/>
              </a:spcBef>
              <a:spcAft>
                <a:spcPts val="1200"/>
              </a:spcAft>
              <a:buNone/>
            </a:pPr>
            <a:r>
              <a:rPr lang="en-US" sz="2800" b="1" dirty="0" smtClean="0">
                <a:latin typeface="Times New Roman" panose="02020603050405020304" pitchFamily="18" charset="0"/>
                <a:cs typeface="Times New Roman" panose="02020603050405020304" pitchFamily="18" charset="0"/>
              </a:rPr>
              <a:t>1 </a:t>
            </a:r>
            <a:r>
              <a:rPr lang="en-US" sz="2800" b="1" dirty="0">
                <a:latin typeface="Times New Roman" panose="02020603050405020304" pitchFamily="18" charset="0"/>
                <a:cs typeface="Times New Roman" panose="02020603050405020304" pitchFamily="18" charset="0"/>
              </a:rPr>
              <a:t>HLA-DQA1 LOCUS</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first use of SNP-based profiling for forensic application involved </a:t>
            </a:r>
            <a:r>
              <a:rPr lang="en-US" sz="2400" dirty="0" smtClean="0">
                <a:latin typeface="Times New Roman" panose="02020603050405020304" pitchFamily="18" charset="0"/>
                <a:cs typeface="Times New Roman" panose="02020603050405020304" pitchFamily="18" charset="0"/>
              </a:rPr>
              <a:t>sequence polymorphisms </a:t>
            </a:r>
            <a:r>
              <a:rPr lang="en-US" sz="2400" dirty="0">
                <a:latin typeface="Times New Roman" panose="02020603050405020304" pitchFamily="18" charset="0"/>
                <a:cs typeface="Times New Roman" panose="02020603050405020304" pitchFamily="18" charset="0"/>
              </a:rPr>
              <a:t>at the HLA-DQA1 locus </a:t>
            </a:r>
            <a:r>
              <a:rPr lang="en-US" sz="2400" dirty="0" smtClean="0">
                <a:latin typeface="Times New Roman" panose="02020603050405020304" pitchFamily="18" charset="0"/>
                <a:cs typeface="Times New Roman" panose="02020603050405020304" pitchFamily="18" charset="0"/>
              </a:rPr>
              <a:t>. </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HLA-DQA1 </a:t>
            </a:r>
            <a:r>
              <a:rPr lang="en-US" sz="2400" dirty="0" smtClean="0">
                <a:latin typeface="Times New Roman" panose="02020603050405020304" pitchFamily="18" charset="0"/>
                <a:cs typeface="Times New Roman" panose="02020603050405020304" pitchFamily="18" charset="0"/>
              </a:rPr>
              <a:t>gene is </a:t>
            </a:r>
            <a:r>
              <a:rPr lang="en-US" sz="2400" dirty="0">
                <a:latin typeface="Times New Roman" panose="02020603050405020304" pitchFamily="18" charset="0"/>
                <a:cs typeface="Times New Roman" panose="02020603050405020304" pitchFamily="18" charset="0"/>
              </a:rPr>
              <a:t>a highly polymorphic member of the </a:t>
            </a:r>
            <a:r>
              <a:rPr lang="en-US" sz="2400" dirty="0">
                <a:solidFill>
                  <a:srgbClr val="FF0000"/>
                </a:solidFill>
                <a:latin typeface="Times New Roman" panose="02020603050405020304" pitchFamily="18" charset="0"/>
                <a:cs typeface="Times New Roman" panose="02020603050405020304" pitchFamily="18" charset="0"/>
              </a:rPr>
              <a:t>human leukocyte antigen </a:t>
            </a:r>
            <a:r>
              <a:rPr lang="en-US" sz="2400" dirty="0">
                <a:latin typeface="Times New Roman" panose="02020603050405020304" pitchFamily="18" charset="0"/>
                <a:cs typeface="Times New Roman" panose="02020603050405020304" pitchFamily="18" charset="0"/>
              </a:rPr>
              <a:t>(HLA</a:t>
            </a:r>
            <a:r>
              <a:rPr lang="en-US" sz="2400" dirty="0" smtClean="0">
                <a:latin typeface="Times New Roman" panose="02020603050405020304" pitchFamily="18" charset="0"/>
                <a:cs typeface="Times New Roman" panose="02020603050405020304" pitchFamily="18" charset="0"/>
              </a:rPr>
              <a:t>) family </a:t>
            </a:r>
            <a:r>
              <a:rPr lang="en-US" sz="2400" dirty="0">
                <a:latin typeface="Times New Roman" panose="02020603050405020304" pitchFamily="18" charset="0"/>
                <a:cs typeface="Times New Roman" panose="02020603050405020304" pitchFamily="18" charset="0"/>
              </a:rPr>
              <a:t>involved in the immune response.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HLA-DQA1 locus is </a:t>
            </a:r>
            <a:r>
              <a:rPr lang="en-US" sz="2400" dirty="0" smtClean="0">
                <a:latin typeface="Times New Roman" panose="02020603050405020304" pitchFamily="18" charset="0"/>
                <a:cs typeface="Times New Roman" panose="02020603050405020304" pitchFamily="18" charset="0"/>
              </a:rPr>
              <a:t>located within </a:t>
            </a:r>
            <a:r>
              <a:rPr lang="en-US" sz="2400" dirty="0">
                <a:latin typeface="Times New Roman" panose="02020603050405020304" pitchFamily="18" charset="0"/>
                <a:cs typeface="Times New Roman" panose="02020603050405020304" pitchFamily="18" charset="0"/>
              </a:rPr>
              <a:t>human HLA gene clusters on chromosome 6.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region tested </a:t>
            </a:r>
            <a:r>
              <a:rPr lang="en-US" sz="2400" dirty="0" smtClean="0">
                <a:latin typeface="Times New Roman" panose="02020603050405020304" pitchFamily="18" charset="0"/>
                <a:cs typeface="Times New Roman" panose="02020603050405020304" pitchFamily="18" charset="0"/>
              </a:rPr>
              <a:t>for forensic </a:t>
            </a:r>
            <a:r>
              <a:rPr lang="en-US" sz="2400" dirty="0">
                <a:latin typeface="Times New Roman" panose="02020603050405020304" pitchFamily="18" charset="0"/>
                <a:cs typeface="Times New Roman" panose="02020603050405020304" pitchFamily="18" charset="0"/>
              </a:rPr>
              <a:t>use is located at the second exon of the gene.</a:t>
            </a:r>
          </a:p>
        </p:txBody>
      </p:sp>
    </p:spTree>
    <p:extLst>
      <p:ext uri="{BB962C8B-B14F-4D97-AF65-F5344CB8AC3E}">
        <p14:creationId xmlns:p14="http://schemas.microsoft.com/office/powerpoint/2010/main" xmlns="" val="107892836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563562"/>
          </a:xfrm>
        </p:spPr>
        <p:txBody>
          <a:bodyPr>
            <a:noAutofit/>
          </a:bodyPr>
          <a:lstStyle/>
          <a:p>
            <a:pPr algn="l"/>
            <a:r>
              <a:rPr lang="en-US" sz="3200" b="1" dirty="0">
                <a:latin typeface="Times New Roman" panose="02020603050405020304" pitchFamily="18" charset="0"/>
                <a:cs typeface="Times New Roman" panose="02020603050405020304" pitchFamily="18" charset="0"/>
              </a:rPr>
              <a:t>Existing and Potential </a:t>
            </a:r>
            <a:r>
              <a:rPr lang="en-US" sz="3200" b="1" dirty="0" smtClean="0">
                <a:latin typeface="Times New Roman" panose="02020603050405020304" pitchFamily="18" charset="0"/>
                <a:cs typeface="Times New Roman" panose="02020603050405020304" pitchFamily="18" charset="0"/>
              </a:rPr>
              <a:t>Applications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9144000" cy="5715000"/>
          </a:xfrm>
        </p:spPr>
        <p:txBody>
          <a:bodyPr>
            <a:noAutofit/>
          </a:bodyPr>
          <a:lstStyle/>
          <a:p>
            <a:pPr marL="274320" indent="-274320">
              <a:spcBef>
                <a:spcPts val="0"/>
              </a:spcBef>
              <a:spcAft>
                <a:spcPts val="600"/>
              </a:spcAft>
              <a:buNone/>
            </a:pPr>
            <a:r>
              <a:rPr lang="en-US" sz="2800" b="1" dirty="0" smtClean="0">
                <a:latin typeface="Times New Roman" panose="02020603050405020304" pitchFamily="18" charset="0"/>
                <a:cs typeface="Times New Roman" panose="02020603050405020304" pitchFamily="18" charset="0"/>
              </a:rPr>
              <a:t>2. </a:t>
            </a:r>
            <a:r>
              <a:rPr lang="en-US" sz="2800" b="1" dirty="0">
                <a:latin typeface="Times New Roman" panose="02020603050405020304" pitchFamily="18" charset="0"/>
                <a:cs typeface="Times New Roman" panose="02020603050405020304" pitchFamily="18" charset="0"/>
              </a:rPr>
              <a:t>Application of SNPs for Forensic Identification</a:t>
            </a: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Autosomal </a:t>
            </a:r>
            <a:r>
              <a:rPr lang="en-US" sz="2400" dirty="0">
                <a:solidFill>
                  <a:srgbClr val="FF0000"/>
                </a:solidFill>
                <a:latin typeface="Times New Roman" panose="02020603050405020304" pitchFamily="18" charset="0"/>
                <a:cs typeface="Times New Roman" panose="02020603050405020304" pitchFamily="18" charset="0"/>
              </a:rPr>
              <a:t>SNP</a:t>
            </a:r>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panels</a:t>
            </a:r>
            <a:r>
              <a:rPr lang="en-US" sz="2400" dirty="0">
                <a:latin typeface="Times New Roman" panose="02020603050405020304" pitchFamily="18" charset="0"/>
                <a:cs typeface="Times New Roman" panose="02020603050405020304" pitchFamily="18" charset="0"/>
              </a:rPr>
              <a:t> can be used for many types of </a:t>
            </a:r>
            <a:r>
              <a:rPr lang="en-US" sz="2400" dirty="0" smtClean="0">
                <a:latin typeface="Times New Roman" panose="02020603050405020304" pitchFamily="18" charset="0"/>
                <a:cs typeface="Times New Roman" panose="02020603050405020304" pitchFamily="18" charset="0"/>
              </a:rPr>
              <a:t>forensic testing </a:t>
            </a:r>
            <a:r>
              <a:rPr lang="en-US" sz="2400" dirty="0">
                <a:latin typeface="Times New Roman" panose="02020603050405020304" pitchFamily="18" charset="0"/>
                <a:cs typeface="Times New Roman" panose="02020603050405020304" pitchFamily="18" charset="0"/>
              </a:rPr>
              <a:t>including analysis of degraded DNA samples.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SNP panels </a:t>
            </a:r>
            <a:r>
              <a:rPr lang="en-US" sz="2400" dirty="0" smtClean="0">
                <a:latin typeface="Times New Roman" panose="02020603050405020304" pitchFamily="18" charset="0"/>
                <a:cs typeface="Times New Roman" panose="02020603050405020304" pitchFamily="18" charset="0"/>
              </a:rPr>
              <a:t>for mtDNA </a:t>
            </a:r>
            <a:r>
              <a:rPr lang="en-US" sz="2400" dirty="0">
                <a:latin typeface="Times New Roman" panose="02020603050405020304" pitchFamily="18" charset="0"/>
                <a:cs typeface="Times New Roman" panose="02020603050405020304" pitchFamily="18" charset="0"/>
              </a:rPr>
              <a:t>profiling are under development and may serve as alternative </a:t>
            </a:r>
            <a:r>
              <a:rPr lang="en-US" sz="2400" dirty="0" smtClean="0">
                <a:latin typeface="Times New Roman" panose="02020603050405020304" pitchFamily="18" charset="0"/>
                <a:cs typeface="Times New Roman" panose="02020603050405020304" pitchFamily="18" charset="0"/>
              </a:rPr>
              <a:t>methods to </a:t>
            </a:r>
            <a:r>
              <a:rPr lang="en-US" sz="2400" dirty="0">
                <a:latin typeface="Times New Roman" panose="02020603050405020304" pitchFamily="18" charset="0"/>
                <a:cs typeface="Times New Roman" panose="02020603050405020304" pitchFamily="18" charset="0"/>
              </a:rPr>
              <a:t>direct sequencing which is time consuming and laborious.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SNP </a:t>
            </a:r>
            <a:r>
              <a:rPr lang="en-US" sz="2400" dirty="0">
                <a:latin typeface="Times New Roman" panose="02020603050405020304" pitchFamily="18" charset="0"/>
                <a:cs typeface="Times New Roman" panose="02020603050405020304" pitchFamily="18" charset="0"/>
              </a:rPr>
              <a:t>loci </a:t>
            </a:r>
            <a:r>
              <a:rPr lang="en-US" sz="2400" dirty="0" smtClean="0">
                <a:latin typeface="Times New Roman" panose="02020603050405020304" pitchFamily="18" charset="0"/>
                <a:cs typeface="Times New Roman" panose="02020603050405020304" pitchFamily="18" charset="0"/>
              </a:rPr>
              <a:t>on the </a:t>
            </a:r>
            <a:r>
              <a:rPr lang="en-US" sz="2400" dirty="0">
                <a:latin typeface="Times New Roman" panose="02020603050405020304" pitchFamily="18" charset="0"/>
                <a:cs typeface="Times New Roman" panose="02020603050405020304" pitchFamily="18" charset="0"/>
              </a:rPr>
              <a:t>Y chromosome are also potentially useful markers for paternity </a:t>
            </a:r>
            <a:r>
              <a:rPr lang="en-US" sz="2400" dirty="0" smtClean="0">
                <a:latin typeface="Times New Roman" panose="02020603050405020304" pitchFamily="18" charset="0"/>
                <a:cs typeface="Times New Roman" panose="02020603050405020304" pitchFamily="18" charset="0"/>
              </a:rPr>
              <a:t>testing because </a:t>
            </a:r>
            <a:r>
              <a:rPr lang="en-US" sz="2400" dirty="0">
                <a:latin typeface="Times New Roman" panose="02020603050405020304" pitchFamily="18" charset="0"/>
                <a:cs typeface="Times New Roman" panose="02020603050405020304" pitchFamily="18" charset="0"/>
              </a:rPr>
              <a:t>of low mutation rates.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SNP </a:t>
            </a:r>
            <a:r>
              <a:rPr lang="en-US" sz="2400" dirty="0">
                <a:latin typeface="Times New Roman" panose="02020603050405020304" pitchFamily="18" charset="0"/>
                <a:cs typeface="Times New Roman" panose="02020603050405020304" pitchFamily="18" charset="0"/>
              </a:rPr>
              <a:t>loci such as </a:t>
            </a:r>
            <a:r>
              <a:rPr lang="en-US" sz="2400" dirty="0">
                <a:solidFill>
                  <a:srgbClr val="FF0000"/>
                </a:solidFill>
                <a:latin typeface="Times New Roman" panose="02020603050405020304" pitchFamily="18" charset="0"/>
                <a:cs typeface="Times New Roman" panose="02020603050405020304" pitchFamily="18" charset="0"/>
              </a:rPr>
              <a:t>ancestry</a:t>
            </a:r>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informative</a:t>
            </a:r>
            <a:r>
              <a:rPr lang="en-US" sz="2400" dirty="0">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markers</a:t>
            </a:r>
            <a:r>
              <a:rPr lang="en-US" sz="2400" dirty="0" smtClean="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AIM</a:t>
            </a:r>
            <a:r>
              <a:rPr lang="en-US" sz="2400" dirty="0">
                <a:latin typeface="Times New Roman" panose="02020603050405020304" pitchFamily="18" charset="0"/>
                <a:cs typeface="Times New Roman" panose="02020603050405020304" pitchFamily="18" charset="0"/>
              </a:rPr>
              <a:t>) can be used to determine </a:t>
            </a:r>
            <a:r>
              <a:rPr lang="en-US" sz="2400" dirty="0">
                <a:solidFill>
                  <a:srgbClr val="FF0000"/>
                </a:solidFill>
                <a:latin typeface="Times New Roman" panose="02020603050405020304" pitchFamily="18" charset="0"/>
                <a:cs typeface="Times New Roman" panose="02020603050405020304" pitchFamily="18" charset="0"/>
              </a:rPr>
              <a:t>ethnic</a:t>
            </a:r>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origins</a:t>
            </a:r>
            <a:r>
              <a:rPr lang="en-US" sz="2400" dirty="0">
                <a:latin typeface="Times New Roman" panose="02020603050405020304" pitchFamily="18" charset="0"/>
                <a:cs typeface="Times New Roman" panose="02020603050405020304" pitchFamily="18" charset="0"/>
              </a:rPr>
              <a:t> of questioned samples </a:t>
            </a:r>
            <a:r>
              <a:rPr lang="en-US" sz="2400" dirty="0" smtClean="0">
                <a:latin typeface="Times New Roman" panose="02020603050405020304" pitchFamily="18" charset="0"/>
                <a:cs typeface="Times New Roman" panose="02020603050405020304" pitchFamily="18" charset="0"/>
              </a:rPr>
              <a:t>to generate leads (</a:t>
            </a:r>
            <a:r>
              <a:rPr lang="en-US" sz="2400" dirty="0">
                <a:latin typeface="Times New Roman" panose="02020603050405020304" pitchFamily="18" charset="0"/>
                <a:cs typeface="Times New Roman" panose="02020603050405020304" pitchFamily="18" charset="0"/>
              </a:rPr>
              <a:t>clues) for investigations.</a:t>
            </a:r>
          </a:p>
        </p:txBody>
      </p:sp>
    </p:spTree>
    <p:extLst>
      <p:ext uri="{BB962C8B-B14F-4D97-AF65-F5344CB8AC3E}">
        <p14:creationId xmlns:p14="http://schemas.microsoft.com/office/powerpoint/2010/main" xmlns="" val="248530435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15400" cy="715962"/>
          </a:xfrm>
        </p:spPr>
        <p:txBody>
          <a:bodyPr>
            <a:noAutofit/>
          </a:bodyPr>
          <a:lstStyle/>
          <a:p>
            <a:pPr algn="l"/>
            <a:r>
              <a:rPr lang="en-US" sz="2800" b="1" i="1" dirty="0">
                <a:latin typeface="Times New Roman" panose="02020603050405020304" pitchFamily="18" charset="0"/>
                <a:cs typeface="Times New Roman" panose="02020603050405020304" pitchFamily="18" charset="0"/>
              </a:rPr>
              <a:t>2.2 Potential Application of SNP for </a:t>
            </a:r>
            <a:r>
              <a:rPr lang="en-US" sz="2800" b="1" i="1" dirty="0" smtClean="0">
                <a:latin typeface="Times New Roman" panose="02020603050405020304" pitchFamily="18" charset="0"/>
                <a:cs typeface="Times New Roman" panose="02020603050405020304" pitchFamily="18" charset="0"/>
              </a:rPr>
              <a:t>Phenotyping</a:t>
            </a: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66800"/>
            <a:ext cx="9144000" cy="5562600"/>
          </a:xfrm>
        </p:spPr>
        <p:txBody>
          <a:bodyPr>
            <a:norm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One </a:t>
            </a:r>
            <a:r>
              <a:rPr lang="en-US" sz="2400" dirty="0">
                <a:latin typeface="Times New Roman" panose="02020603050405020304" pitchFamily="18" charset="0"/>
                <a:cs typeface="Times New Roman" panose="02020603050405020304" pitchFamily="18" charset="0"/>
              </a:rPr>
              <a:t>potential DNA analysis application is determining phenotypic information</a:t>
            </a:r>
            <a:r>
              <a:rPr lang="en-US" sz="2400" dirty="0" smtClean="0">
                <a:latin typeface="Times New Roman" panose="02020603050405020304" pitchFamily="18" charset="0"/>
                <a:cs typeface="Times New Roman" panose="02020603050405020304" pitchFamily="18" charset="0"/>
              </a:rPr>
              <a:t>, also </a:t>
            </a:r>
            <a:r>
              <a:rPr lang="en-US" sz="2400" dirty="0">
                <a:latin typeface="Times New Roman" panose="02020603050405020304" pitchFamily="18" charset="0"/>
                <a:cs typeface="Times New Roman" panose="02020603050405020304" pitchFamily="18" charset="0"/>
              </a:rPr>
              <a:t>known as </a:t>
            </a:r>
            <a:r>
              <a:rPr lang="en-US" sz="2400" b="1" i="1" dirty="0" smtClean="0">
                <a:latin typeface="Times New Roman" panose="02020603050405020304" pitchFamily="18" charset="0"/>
                <a:cs typeface="Times New Roman" panose="02020603050405020304" pitchFamily="18" charset="0"/>
              </a:rPr>
              <a:t>phenotyping</a:t>
            </a:r>
            <a:r>
              <a:rPr lang="en-US" sz="2400" dirty="0" smtClean="0">
                <a:latin typeface="Times New Roman" panose="02020603050405020304" pitchFamily="18" charset="0"/>
                <a:cs typeface="Times New Roman" panose="02020603050405020304" pitchFamily="18" charset="0"/>
              </a:rPr>
              <a:t>. </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relevant SNP loci </a:t>
            </a:r>
            <a:r>
              <a:rPr lang="en-US" sz="2400" dirty="0" smtClean="0">
                <a:latin typeface="Times New Roman" panose="02020603050405020304" pitchFamily="18" charset="0"/>
                <a:cs typeface="Times New Roman" panose="02020603050405020304" pitchFamily="18" charset="0"/>
              </a:rPr>
              <a:t>usually are </a:t>
            </a:r>
            <a:r>
              <a:rPr lang="en-US" sz="2400" b="1" i="1" dirty="0">
                <a:latin typeface="Times New Roman" panose="02020603050405020304" pitchFamily="18" charset="0"/>
                <a:cs typeface="Times New Roman" panose="02020603050405020304" pitchFamily="18" charset="0"/>
              </a:rPr>
              <a:t>nonsynonymous SNPs </a:t>
            </a:r>
            <a:r>
              <a:rPr lang="en-US" sz="2400" dirty="0">
                <a:latin typeface="Times New Roman" panose="02020603050405020304" pitchFamily="18" charset="0"/>
                <a:cs typeface="Times New Roman" panose="02020603050405020304" pitchFamily="18" charset="0"/>
              </a:rPr>
              <a:t>(</a:t>
            </a:r>
            <a:r>
              <a:rPr lang="en-US" sz="2400" b="1" i="1" dirty="0" err="1">
                <a:latin typeface="Times New Roman" panose="02020603050405020304" pitchFamily="18" charset="0"/>
                <a:cs typeface="Times New Roman" panose="02020603050405020304" pitchFamily="18" charset="0"/>
              </a:rPr>
              <a:t>nsSNPs</a:t>
            </a:r>
            <a:r>
              <a:rPr lang="en-US" sz="2400" dirty="0">
                <a:latin typeface="Times New Roman" panose="02020603050405020304" pitchFamily="18" charset="0"/>
                <a:cs typeface="Times New Roman" panose="02020603050405020304" pitchFamily="18" charset="0"/>
              </a:rPr>
              <a:t>); they reside in the exon and </a:t>
            </a:r>
            <a:r>
              <a:rPr lang="en-US" sz="2400" dirty="0" smtClean="0">
                <a:latin typeface="Times New Roman" panose="02020603050405020304" pitchFamily="18" charset="0"/>
                <a:cs typeface="Times New Roman" panose="02020603050405020304" pitchFamily="18" charset="0"/>
              </a:rPr>
              <a:t>change the </a:t>
            </a:r>
            <a:r>
              <a:rPr lang="en-US" sz="2400" dirty="0">
                <a:latin typeface="Times New Roman" panose="02020603050405020304" pitchFamily="18" charset="0"/>
                <a:cs typeface="Times New Roman" panose="02020603050405020304" pitchFamily="18" charset="0"/>
              </a:rPr>
              <a:t>encoded amino acid and lead to an altered phenotype</a:t>
            </a:r>
            <a:r>
              <a:rPr lang="en-US" sz="2400" dirty="0" smtClean="0">
                <a:latin typeface="Times New Roman" panose="02020603050405020304" pitchFamily="18" charset="0"/>
                <a:cs typeface="Times New Roman" panose="02020603050405020304" pitchFamily="18" charset="0"/>
              </a:rPr>
              <a:t>.</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Phenotyping </a:t>
            </a:r>
            <a:r>
              <a:rPr lang="en-US" sz="2400" dirty="0" smtClean="0">
                <a:latin typeface="Times New Roman" panose="02020603050405020304" pitchFamily="18" charset="0"/>
                <a:cs typeface="Times New Roman" panose="02020603050405020304" pitchFamily="18" charset="0"/>
              </a:rPr>
              <a:t>of a </a:t>
            </a:r>
            <a:r>
              <a:rPr lang="en-US" sz="2400" dirty="0">
                <a:latin typeface="Times New Roman" panose="02020603050405020304" pitchFamily="18" charset="0"/>
                <a:cs typeface="Times New Roman" panose="02020603050405020304" pitchFamily="18" charset="0"/>
              </a:rPr>
              <a:t>questioned sample can reveal physical characteristics such as hair and </a:t>
            </a:r>
            <a:r>
              <a:rPr lang="en-US" sz="2400" dirty="0" smtClean="0">
                <a:latin typeface="Times New Roman" panose="02020603050405020304" pitchFamily="18" charset="0"/>
                <a:cs typeface="Times New Roman" panose="02020603050405020304" pitchFamily="18" charset="0"/>
              </a:rPr>
              <a:t>eye colors </a:t>
            </a:r>
            <a:r>
              <a:rPr lang="en-US" sz="2400" dirty="0">
                <a:latin typeface="Times New Roman" panose="02020603050405020304" pitchFamily="18" charset="0"/>
                <a:cs typeface="Times New Roman" panose="02020603050405020304" pitchFamily="18" charset="0"/>
              </a:rPr>
              <a:t>to provide leads for investigations.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number of SNPs residing </a:t>
            </a:r>
            <a:r>
              <a:rPr lang="en-US" sz="2400" dirty="0" smtClean="0">
                <a:latin typeface="Times New Roman" panose="02020603050405020304" pitchFamily="18" charset="0"/>
                <a:cs typeface="Times New Roman" panose="02020603050405020304" pitchFamily="18" charset="0"/>
              </a:rPr>
              <a:t>within the </a:t>
            </a:r>
            <a:r>
              <a:rPr lang="en-US" sz="2400" dirty="0" err="1">
                <a:latin typeface="Times New Roman" panose="02020603050405020304" pitchFamily="18" charset="0"/>
                <a:cs typeface="Times New Roman" panose="02020603050405020304" pitchFamily="18" charset="0"/>
              </a:rPr>
              <a:t>melanocortin</a:t>
            </a:r>
            <a:r>
              <a:rPr lang="en-US" sz="2400" dirty="0">
                <a:latin typeface="Times New Roman" panose="02020603050405020304" pitchFamily="18" charset="0"/>
                <a:cs typeface="Times New Roman" panose="02020603050405020304" pitchFamily="18" charset="0"/>
              </a:rPr>
              <a:t> 1 receptor gene (</a:t>
            </a:r>
            <a:r>
              <a:rPr lang="en-US" sz="2400" i="1" dirty="0">
                <a:latin typeface="Times New Roman" panose="02020603050405020304" pitchFamily="18" charset="0"/>
                <a:cs typeface="Times New Roman" panose="02020603050405020304" pitchFamily="18" charset="0"/>
              </a:rPr>
              <a:t>MC1R) </a:t>
            </a:r>
            <a:r>
              <a:rPr lang="en-US" sz="2400" dirty="0">
                <a:latin typeface="Times New Roman" panose="02020603050405020304" pitchFamily="18" charset="0"/>
                <a:cs typeface="Times New Roman" panose="02020603050405020304" pitchFamily="18" charset="0"/>
              </a:rPr>
              <a:t>are associated with red hair, </a:t>
            </a:r>
            <a:r>
              <a:rPr lang="en-US" sz="2400" dirty="0" smtClean="0">
                <a:latin typeface="Times New Roman" panose="02020603050405020304" pitchFamily="18" charset="0"/>
                <a:cs typeface="Times New Roman" panose="02020603050405020304" pitchFamily="18" charset="0"/>
              </a:rPr>
              <a:t>fair skin</a:t>
            </a:r>
            <a:r>
              <a:rPr lang="en-US" sz="2400" dirty="0">
                <a:latin typeface="Times New Roman" panose="02020603050405020304" pitchFamily="18" charset="0"/>
                <a:cs typeface="Times New Roman" panose="02020603050405020304" pitchFamily="18" charset="0"/>
              </a:rPr>
              <a:t>, and freckles, while SNPs residing within the </a:t>
            </a:r>
            <a:r>
              <a:rPr lang="en-US" sz="2400" i="1" dirty="0">
                <a:latin typeface="Times New Roman" panose="02020603050405020304" pitchFamily="18" charset="0"/>
                <a:cs typeface="Times New Roman" panose="02020603050405020304" pitchFamily="18" charset="0"/>
              </a:rPr>
              <a:t>P </a:t>
            </a:r>
            <a:r>
              <a:rPr lang="en-US" sz="2400" dirty="0">
                <a:latin typeface="Times New Roman" panose="02020603050405020304" pitchFamily="18" charset="0"/>
                <a:cs typeface="Times New Roman" panose="02020603050405020304" pitchFamily="18" charset="0"/>
              </a:rPr>
              <a:t>gene that play a role </a:t>
            </a:r>
            <a:r>
              <a:rPr lang="en-US" sz="2400" dirty="0" smtClean="0">
                <a:latin typeface="Times New Roman" panose="02020603050405020304" pitchFamily="18" charset="0"/>
                <a:cs typeface="Times New Roman" panose="02020603050405020304" pitchFamily="18" charset="0"/>
              </a:rPr>
              <a:t>in pigmentation </a:t>
            </a:r>
            <a:r>
              <a:rPr lang="en-US" sz="2400" dirty="0">
                <a:latin typeface="Times New Roman" panose="02020603050405020304" pitchFamily="18" charset="0"/>
                <a:cs typeface="Times New Roman" panose="02020603050405020304" pitchFamily="18" charset="0"/>
              </a:rPr>
              <a:t>are associated with eye color variations.</a:t>
            </a:r>
          </a:p>
        </p:txBody>
      </p:sp>
    </p:spTree>
    <p:extLst>
      <p:ext uri="{BB962C8B-B14F-4D97-AF65-F5344CB8AC3E}">
        <p14:creationId xmlns:p14="http://schemas.microsoft.com/office/powerpoint/2010/main" xmlns="" val="218659001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81000"/>
            <a:ext cx="9067800" cy="6324600"/>
          </a:xfrm>
        </p:spPr>
        <p:txBody>
          <a:bodyPr>
            <a:noAutofit/>
          </a:bodyPr>
          <a:lstStyle/>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Phenotyping can also be employed in the area of forensic pathology.</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Cardiac arrhythmia long QT syndrome (LQTS) can cause sudden death.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A number </a:t>
            </a:r>
            <a:r>
              <a:rPr lang="en-US" sz="2400" dirty="0">
                <a:latin typeface="Times New Roman" panose="02020603050405020304" pitchFamily="18" charset="0"/>
                <a:cs typeface="Times New Roman" panose="02020603050405020304" pitchFamily="18" charset="0"/>
              </a:rPr>
              <a:t>of LQTS-associated SNPs, for example, SNPs in </a:t>
            </a:r>
            <a:r>
              <a:rPr lang="en-US" sz="2400" i="1" dirty="0">
                <a:solidFill>
                  <a:srgbClr val="FF0000"/>
                </a:solidFill>
                <a:latin typeface="Times New Roman" panose="02020603050405020304" pitchFamily="18" charset="0"/>
                <a:cs typeface="Times New Roman" panose="02020603050405020304" pitchFamily="18" charset="0"/>
              </a:rPr>
              <a:t>KCNH2</a:t>
            </a:r>
            <a:r>
              <a:rPr lang="en-US" sz="2400" i="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and </a:t>
            </a:r>
            <a:r>
              <a:rPr lang="en-US" sz="2400" i="1" dirty="0" smtClean="0">
                <a:solidFill>
                  <a:srgbClr val="FF0000"/>
                </a:solidFill>
                <a:latin typeface="Times New Roman" panose="02020603050405020304" pitchFamily="18" charset="0"/>
                <a:cs typeface="Times New Roman" panose="02020603050405020304" pitchFamily="18" charset="0"/>
              </a:rPr>
              <a:t>SCN5A</a:t>
            </a:r>
            <a:r>
              <a:rPr lang="en-US" sz="2400" i="1"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genes</a:t>
            </a:r>
            <a:r>
              <a:rPr lang="en-US" sz="2400" dirty="0">
                <a:latin typeface="Times New Roman" panose="02020603050405020304" pitchFamily="18" charset="0"/>
                <a:cs typeface="Times New Roman" panose="02020603050405020304" pitchFamily="18" charset="0"/>
              </a:rPr>
              <a:t>, have been shown to correlate to such deaths.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Thus</a:t>
            </a:r>
            <a:r>
              <a:rPr lang="en-US" sz="2400" dirty="0">
                <a:latin typeface="Times New Roman" panose="02020603050405020304" pitchFamily="18" charset="0"/>
                <a:cs typeface="Times New Roman" panose="02020603050405020304" pitchFamily="18" charset="0"/>
              </a:rPr>
              <a:t>, these SNPs </a:t>
            </a:r>
            <a:r>
              <a:rPr lang="en-US" sz="2400" dirty="0" smtClean="0">
                <a:latin typeface="Times New Roman" panose="02020603050405020304" pitchFamily="18" charset="0"/>
                <a:cs typeface="Times New Roman" panose="02020603050405020304" pitchFamily="18" charset="0"/>
              </a:rPr>
              <a:t>are potentially </a:t>
            </a:r>
            <a:r>
              <a:rPr lang="en-US" sz="2400" dirty="0">
                <a:latin typeface="Times New Roman" panose="02020603050405020304" pitchFamily="18" charset="0"/>
                <a:cs typeface="Times New Roman" panose="02020603050405020304" pitchFamily="18" charset="0"/>
              </a:rPr>
              <a:t>useful for investigating the causes of death.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Finally</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phenotyping also </a:t>
            </a:r>
            <a:r>
              <a:rPr lang="en-US" sz="2400" dirty="0">
                <a:latin typeface="Times New Roman" panose="02020603050405020304" pitchFamily="18" charset="0"/>
                <a:cs typeface="Times New Roman" panose="02020603050405020304" pitchFamily="18" charset="0"/>
              </a:rPr>
              <a:t>has applications in forensic toxicology.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solidFill>
                  <a:srgbClr val="FF0000"/>
                </a:solidFill>
                <a:latin typeface="Times New Roman" panose="02020603050405020304" pitchFamily="18" charset="0"/>
                <a:cs typeface="Times New Roman" panose="02020603050405020304" pitchFamily="18" charset="0"/>
              </a:rPr>
              <a:t>A </a:t>
            </a:r>
            <a:r>
              <a:rPr lang="en-US" sz="2400" dirty="0">
                <a:solidFill>
                  <a:srgbClr val="FF0000"/>
                </a:solidFill>
                <a:latin typeface="Times New Roman" panose="02020603050405020304" pitchFamily="18" charset="0"/>
                <a:cs typeface="Times New Roman" panose="02020603050405020304" pitchFamily="18" charset="0"/>
              </a:rPr>
              <a:t>number of SNPs in the </a:t>
            </a:r>
            <a:r>
              <a:rPr lang="en-US" sz="2400" dirty="0" smtClean="0">
                <a:solidFill>
                  <a:srgbClr val="FF0000"/>
                </a:solidFill>
                <a:latin typeface="Times New Roman" panose="02020603050405020304" pitchFamily="18" charset="0"/>
                <a:cs typeface="Times New Roman" panose="02020603050405020304" pitchFamily="18" charset="0"/>
              </a:rPr>
              <a:t>genes such </a:t>
            </a:r>
            <a:r>
              <a:rPr lang="en-US" sz="2400" dirty="0">
                <a:solidFill>
                  <a:srgbClr val="FF0000"/>
                </a:solidFill>
                <a:latin typeface="Times New Roman" panose="02020603050405020304" pitchFamily="18" charset="0"/>
                <a:cs typeface="Times New Roman" panose="02020603050405020304" pitchFamily="18" charset="0"/>
              </a:rPr>
              <a:t>as </a:t>
            </a:r>
            <a:r>
              <a:rPr lang="en-US" sz="2400" i="1" dirty="0">
                <a:solidFill>
                  <a:srgbClr val="FF0000"/>
                </a:solidFill>
                <a:latin typeface="Times New Roman" panose="02020603050405020304" pitchFamily="18" charset="0"/>
                <a:cs typeface="Times New Roman" panose="02020603050405020304" pitchFamily="18" charset="0"/>
              </a:rPr>
              <a:t>CYP2D6 </a:t>
            </a:r>
            <a:r>
              <a:rPr lang="en-US" sz="2400" dirty="0">
                <a:solidFill>
                  <a:srgbClr val="FF0000"/>
                </a:solidFill>
                <a:latin typeface="Times New Roman" panose="02020603050405020304" pitchFamily="18" charset="0"/>
                <a:cs typeface="Times New Roman" panose="02020603050405020304" pitchFamily="18" charset="0"/>
              </a:rPr>
              <a:t>that are responsible for metabolizing drugs can serve </a:t>
            </a:r>
            <a:r>
              <a:rPr lang="en-US" sz="2400" dirty="0" smtClean="0">
                <a:solidFill>
                  <a:srgbClr val="FF0000"/>
                </a:solidFill>
                <a:latin typeface="Times New Roman" panose="02020603050405020304" pitchFamily="18" charset="0"/>
                <a:cs typeface="Times New Roman" panose="02020603050405020304" pitchFamily="18" charset="0"/>
              </a:rPr>
              <a:t>as potential </a:t>
            </a:r>
            <a:r>
              <a:rPr lang="en-US" sz="2400" dirty="0">
                <a:solidFill>
                  <a:srgbClr val="FF0000"/>
                </a:solidFill>
                <a:latin typeface="Times New Roman" panose="02020603050405020304" pitchFamily="18" charset="0"/>
                <a:cs typeface="Times New Roman" panose="02020603050405020304" pitchFamily="18" charset="0"/>
              </a:rPr>
              <a:t>markers for autopsy investigations of drug overdose cases.</a:t>
            </a:r>
          </a:p>
        </p:txBody>
      </p:sp>
    </p:spTree>
    <p:extLst>
      <p:ext uri="{BB962C8B-B14F-4D97-AF65-F5344CB8AC3E}">
        <p14:creationId xmlns:p14="http://schemas.microsoft.com/office/powerpoint/2010/main" xmlns="" val="428251893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686800" cy="639762"/>
          </a:xfrm>
        </p:spPr>
        <p:txBody>
          <a:bodyPr>
            <a:noAutofit/>
          </a:bodyPr>
          <a:lstStyle/>
          <a:p>
            <a:pPr algn="l"/>
            <a:r>
              <a:rPr lang="en-US" sz="3200" b="1" dirty="0">
                <a:latin typeface="Times New Roman" panose="02020603050405020304" pitchFamily="18" charset="0"/>
                <a:cs typeface="Times New Roman" panose="02020603050405020304" pitchFamily="18" charset="0"/>
              </a:rPr>
              <a:t>2.3 </a:t>
            </a:r>
            <a:r>
              <a:rPr lang="en-US" sz="3200" b="1" dirty="0" smtClean="0">
                <a:latin typeface="Times New Roman" panose="02020603050405020304" pitchFamily="18" charset="0"/>
                <a:cs typeface="Times New Roman" panose="02020603050405020304" pitchFamily="18" charset="0"/>
              </a:rPr>
              <a:t>Techniques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62000"/>
            <a:ext cx="9144000" cy="5943600"/>
          </a:xfrm>
        </p:spPr>
        <p:txBody>
          <a:bodyPr>
            <a:no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Over </a:t>
            </a:r>
            <a:r>
              <a:rPr lang="en-US" sz="2400" dirty="0">
                <a:latin typeface="Times New Roman" panose="02020603050405020304" pitchFamily="18" charset="0"/>
                <a:cs typeface="Times New Roman" panose="02020603050405020304" pitchFamily="18" charset="0"/>
              </a:rPr>
              <a:t>the years, various SNP analysis techniques have been developed and </a:t>
            </a:r>
            <a:r>
              <a:rPr lang="en-US" sz="2400" dirty="0" smtClean="0">
                <a:latin typeface="Times New Roman" panose="02020603050405020304" pitchFamily="18" charset="0"/>
                <a:cs typeface="Times New Roman" panose="02020603050405020304" pitchFamily="18" charset="0"/>
              </a:rPr>
              <a:t>can be </a:t>
            </a:r>
            <a:r>
              <a:rPr lang="en-US" sz="2400" dirty="0">
                <a:latin typeface="Times New Roman" panose="02020603050405020304" pitchFamily="18" charset="0"/>
                <a:cs typeface="Times New Roman" panose="02020603050405020304" pitchFamily="18" charset="0"/>
              </a:rPr>
              <a:t>divided into four groups based on mechanisms used: allele-specific hybridization</a:t>
            </a:r>
            <a:r>
              <a:rPr lang="en-US" sz="2400" dirty="0" smtClean="0">
                <a:latin typeface="Times New Roman" panose="02020603050405020304" pitchFamily="18" charset="0"/>
                <a:cs typeface="Times New Roman" panose="02020603050405020304" pitchFamily="18" charset="0"/>
              </a:rPr>
              <a:t>, primer </a:t>
            </a:r>
            <a:r>
              <a:rPr lang="en-US" sz="2400" dirty="0">
                <a:latin typeface="Times New Roman" panose="02020603050405020304" pitchFamily="18" charset="0"/>
                <a:cs typeface="Times New Roman" panose="02020603050405020304" pitchFamily="18" charset="0"/>
              </a:rPr>
              <a:t>extension, oligonucleotide ligation, and invasive cleavage</a:t>
            </a:r>
            <a:r>
              <a:rPr lang="en-US" sz="2400" dirty="0" smtClean="0">
                <a:latin typeface="Times New Roman" panose="02020603050405020304" pitchFamily="18" charset="0"/>
                <a:cs typeface="Times New Roman" panose="02020603050405020304" pitchFamily="18" charset="0"/>
              </a:rPr>
              <a:t>.</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 In </a:t>
            </a:r>
            <a:r>
              <a:rPr lang="en-US" sz="2400" b="1" i="1" dirty="0" smtClean="0">
                <a:latin typeface="Times New Roman" panose="02020603050405020304" pitchFamily="18" charset="0"/>
                <a:cs typeface="Times New Roman" panose="02020603050405020304" pitchFamily="18" charset="0"/>
              </a:rPr>
              <a:t>allele-specific </a:t>
            </a:r>
            <a:r>
              <a:rPr lang="en-US" sz="2400" b="1" i="1" dirty="0">
                <a:latin typeface="Times New Roman" panose="02020603050405020304" pitchFamily="18" charset="0"/>
                <a:cs typeface="Times New Roman" panose="02020603050405020304" pitchFamily="18" charset="0"/>
              </a:rPr>
              <a:t>hybridization</a:t>
            </a:r>
            <a:r>
              <a:rPr lang="en-US" sz="2400" dirty="0">
                <a:latin typeface="Times New Roman" panose="02020603050405020304" pitchFamily="18" charset="0"/>
                <a:cs typeface="Times New Roman" panose="02020603050405020304" pitchFamily="18" charset="0"/>
              </a:rPr>
              <a:t>, allele discrimination is based on an </a:t>
            </a:r>
            <a:r>
              <a:rPr lang="en-US" sz="2400" dirty="0" smtClean="0">
                <a:latin typeface="Times New Roman" panose="02020603050405020304" pitchFamily="18" charset="0"/>
                <a:cs typeface="Times New Roman" panose="02020603050405020304" pitchFamily="18" charset="0"/>
              </a:rPr>
              <a:t>optimal condition </a:t>
            </a:r>
            <a:r>
              <a:rPr lang="en-US" sz="2400" dirty="0">
                <a:latin typeface="Times New Roman" panose="02020603050405020304" pitchFamily="18" charset="0"/>
                <a:cs typeface="Times New Roman" panose="02020603050405020304" pitchFamily="18" charset="0"/>
              </a:rPr>
              <a:t>allowing only the perfectly matched probe–target </a:t>
            </a:r>
            <a:r>
              <a:rPr lang="en-US" sz="2400" dirty="0" smtClean="0">
                <a:latin typeface="Times New Roman" panose="02020603050405020304" pitchFamily="18" charset="0"/>
                <a:cs typeface="Times New Roman" panose="02020603050405020304" pitchFamily="18" charset="0"/>
              </a:rPr>
              <a:t>hybridization to </a:t>
            </a:r>
            <a:r>
              <a:rPr lang="en-US" sz="2400" dirty="0">
                <a:latin typeface="Times New Roman" panose="02020603050405020304" pitchFamily="18" charset="0"/>
                <a:cs typeface="Times New Roman" panose="02020603050405020304" pitchFamily="18" charset="0"/>
              </a:rPr>
              <a:t>form.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b="1" i="1" dirty="0" smtClean="0">
                <a:latin typeface="Times New Roman" panose="02020603050405020304" pitchFamily="18" charset="0"/>
                <a:cs typeface="Times New Roman" panose="02020603050405020304" pitchFamily="18" charset="0"/>
              </a:rPr>
              <a:t>Primer </a:t>
            </a:r>
            <a:r>
              <a:rPr lang="en-US" sz="2400" b="1" i="1" dirty="0">
                <a:latin typeface="Times New Roman" panose="02020603050405020304" pitchFamily="18" charset="0"/>
                <a:cs typeface="Times New Roman" panose="02020603050405020304" pitchFamily="18" charset="0"/>
              </a:rPr>
              <a:t>extension </a:t>
            </a:r>
            <a:r>
              <a:rPr lang="en-US" sz="2400" dirty="0">
                <a:latin typeface="Times New Roman" panose="02020603050405020304" pitchFamily="18" charset="0"/>
                <a:cs typeface="Times New Roman" panose="02020603050405020304" pitchFamily="18" charset="0"/>
              </a:rPr>
              <a:t>methods are based on the ability of DNA </a:t>
            </a:r>
            <a:r>
              <a:rPr lang="en-US" sz="2400" dirty="0" smtClean="0">
                <a:latin typeface="Times New Roman" panose="02020603050405020304" pitchFamily="18" charset="0"/>
                <a:cs typeface="Times New Roman" panose="02020603050405020304" pitchFamily="18" charset="0"/>
              </a:rPr>
              <a:t>polymerase to </a:t>
            </a:r>
            <a:r>
              <a:rPr lang="en-US" sz="2400" dirty="0">
                <a:latin typeface="Times New Roman" panose="02020603050405020304" pitchFamily="18" charset="0"/>
                <a:cs typeface="Times New Roman" panose="02020603050405020304" pitchFamily="18" charset="0"/>
              </a:rPr>
              <a:t>incorporate specific dNTPs (</a:t>
            </a:r>
            <a:r>
              <a:rPr lang="en-US" sz="2400" dirty="0" err="1">
                <a:latin typeface="Times New Roman" panose="02020603050405020304" pitchFamily="18" charset="0"/>
                <a:cs typeface="Times New Roman" panose="02020603050405020304" pitchFamily="18" charset="0"/>
              </a:rPr>
              <a:t>deoxynucleotides</a:t>
            </a:r>
            <a:r>
              <a:rPr lang="en-US" sz="2400" dirty="0">
                <a:latin typeface="Times New Roman" panose="02020603050405020304" pitchFamily="18" charset="0"/>
                <a:cs typeface="Times New Roman" panose="02020603050405020304" pitchFamily="18" charset="0"/>
              </a:rPr>
              <a:t>) complementary </a:t>
            </a:r>
            <a:r>
              <a:rPr lang="en-US" sz="2400" dirty="0" smtClean="0">
                <a:latin typeface="Times New Roman" panose="02020603050405020304" pitchFamily="18" charset="0"/>
                <a:cs typeface="Times New Roman" panose="02020603050405020304" pitchFamily="18" charset="0"/>
              </a:rPr>
              <a:t>to the </a:t>
            </a:r>
            <a:r>
              <a:rPr lang="en-US" sz="2400" dirty="0">
                <a:latin typeface="Times New Roman" panose="02020603050405020304" pitchFamily="18" charset="0"/>
                <a:cs typeface="Times New Roman" panose="02020603050405020304" pitchFamily="18" charset="0"/>
              </a:rPr>
              <a:t>sequence of the template DNA.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b="1" i="1" dirty="0" smtClean="0">
                <a:latin typeface="Times New Roman" panose="02020603050405020304" pitchFamily="18" charset="0"/>
                <a:cs typeface="Times New Roman" panose="02020603050405020304" pitchFamily="18" charset="0"/>
              </a:rPr>
              <a:t>Allele-specific </a:t>
            </a:r>
            <a:r>
              <a:rPr lang="en-US" sz="2400" b="1" i="1" dirty="0">
                <a:latin typeface="Times New Roman" panose="02020603050405020304" pitchFamily="18" charset="0"/>
                <a:cs typeface="Times New Roman" panose="02020603050405020304" pitchFamily="18" charset="0"/>
              </a:rPr>
              <a:t>oligonucleotide </a:t>
            </a:r>
            <a:r>
              <a:rPr lang="en-US" sz="2400" b="1" i="1" dirty="0" smtClean="0">
                <a:latin typeface="Times New Roman" panose="02020603050405020304" pitchFamily="18" charset="0"/>
                <a:cs typeface="Times New Roman" panose="02020603050405020304" pitchFamily="18" charset="0"/>
              </a:rPr>
              <a:t>ligation  </a:t>
            </a:r>
            <a:r>
              <a:rPr lang="en-US" sz="2400" dirty="0" smtClean="0">
                <a:latin typeface="Times New Roman" panose="02020603050405020304" pitchFamily="18" charset="0"/>
                <a:cs typeface="Times New Roman" panose="02020603050405020304" pitchFamily="18" charset="0"/>
              </a:rPr>
              <a:t>is </a:t>
            </a:r>
            <a:r>
              <a:rPr lang="en-US" sz="2400" dirty="0">
                <a:latin typeface="Times New Roman" panose="02020603050405020304" pitchFamily="18" charset="0"/>
                <a:cs typeface="Times New Roman" panose="02020603050405020304" pitchFamily="18" charset="0"/>
              </a:rPr>
              <a:t>based on the condition that only the allelic probe perfectly matched to </a:t>
            </a:r>
            <a:r>
              <a:rPr lang="en-US" sz="2400" dirty="0" smtClean="0">
                <a:latin typeface="Times New Roman" panose="02020603050405020304" pitchFamily="18" charset="0"/>
                <a:cs typeface="Times New Roman" panose="02020603050405020304" pitchFamily="18" charset="0"/>
              </a:rPr>
              <a:t>the target </a:t>
            </a:r>
            <a:r>
              <a:rPr lang="en-US" sz="2400" dirty="0">
                <a:latin typeface="Times New Roman" panose="02020603050405020304" pitchFamily="18" charset="0"/>
                <a:cs typeface="Times New Roman" panose="02020603050405020304" pitchFamily="18" charset="0"/>
              </a:rPr>
              <a:t>will be ligated.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87728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sz="half" idx="1"/>
          </p:nvPr>
        </p:nvPicPr>
        <p:blipFill>
          <a:blip r:embed="rId2">
            <a:extLst>
              <a:ext uri="{28A0092B-C50C-407E-A947-70E740481C1C}">
                <a14:useLocalDpi xmlns:a14="http://schemas.microsoft.com/office/drawing/2010/main" xmlns="" val="0"/>
              </a:ext>
            </a:extLst>
          </a:blip>
          <a:stretch>
            <a:fillRect/>
          </a:stretch>
        </p:blipFill>
        <p:spPr bwMode="auto">
          <a:xfrm>
            <a:off x="457200" y="152400"/>
            <a:ext cx="2438400" cy="35814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3074" name="Picture 2"/>
          <p:cNvPicPr>
            <a:picLocks noGrp="1" noChangeAspect="1" noChangeArrowheads="1"/>
          </p:cNvPicPr>
          <p:nvPr>
            <p:ph sz="half" idx="2"/>
          </p:nvPr>
        </p:nvPicPr>
        <p:blipFill>
          <a:blip r:embed="rId3">
            <a:extLst>
              <a:ext uri="{28A0092B-C50C-407E-A947-70E740481C1C}">
                <a14:useLocalDpi xmlns:a14="http://schemas.microsoft.com/office/drawing/2010/main" xmlns="" val="0"/>
              </a:ext>
            </a:extLst>
          </a:blip>
          <a:srcRect/>
          <a:stretch>
            <a:fillRect/>
          </a:stretch>
        </p:blipFill>
        <p:spPr bwMode="auto">
          <a:xfrm>
            <a:off x="2743200" y="152400"/>
            <a:ext cx="6019800" cy="3733801"/>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6" name="Rectangle 5"/>
          <p:cNvSpPr/>
          <p:nvPr/>
        </p:nvSpPr>
        <p:spPr>
          <a:xfrm>
            <a:off x="47171" y="3949511"/>
            <a:ext cx="9122229" cy="2908489"/>
          </a:xfrm>
          <a:prstGeom prst="rect">
            <a:avLst/>
          </a:prstGeom>
        </p:spPr>
        <p:txBody>
          <a:bodyPr wrap="square">
            <a:spAutoFit/>
          </a:bodyPr>
          <a:lstStyle/>
          <a:p>
            <a:pPr marL="342900" indent="-342900">
              <a:spcAft>
                <a:spcPts val="6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Figure 1 RFLP. (a) Restriction fragments with various lengths of genomic DNA.</a:t>
            </a:r>
          </a:p>
          <a:p>
            <a:pPr marL="342900" indent="-342900">
              <a:spcAft>
                <a:spcPts val="6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 (b) Restriction fragments are separated by gel elelctrophoresis. </a:t>
            </a:r>
          </a:p>
          <a:p>
            <a:pPr marL="342900" indent="-342900">
              <a:spcAft>
                <a:spcPts val="6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DNA is transferred to a solid phase and probed. </a:t>
            </a:r>
          </a:p>
          <a:p>
            <a:pPr marL="342900" indent="-342900">
              <a:spcAft>
                <a:spcPts val="6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signal is detected and the DNA fragment of interest can be observed. Band patterns of heterozygous loci of an individual are shown.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043619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172200"/>
          </a:xfrm>
        </p:spPr>
        <p:txBody>
          <a:bodyPr/>
          <a:lstStyle/>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In the </a:t>
            </a:r>
            <a:r>
              <a:rPr lang="en-US" sz="2400" b="1" i="1" dirty="0">
                <a:solidFill>
                  <a:prstClr val="black"/>
                </a:solidFill>
                <a:latin typeface="Times New Roman" panose="02020603050405020304" pitchFamily="18" charset="0"/>
                <a:cs typeface="Times New Roman" panose="02020603050405020304" pitchFamily="18" charset="0"/>
              </a:rPr>
              <a:t>invasive cleavage </a:t>
            </a:r>
            <a:r>
              <a:rPr lang="en-US" sz="2400" dirty="0">
                <a:solidFill>
                  <a:prstClr val="black"/>
                </a:solidFill>
                <a:latin typeface="Times New Roman" panose="02020603050405020304" pitchFamily="18" charset="0"/>
                <a:cs typeface="Times New Roman" panose="02020603050405020304" pitchFamily="18" charset="0"/>
              </a:rPr>
              <a:t>method, allelic discrimination is based on DNA sequence-specific cleavage by endonucleases.</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A number of detection methods can be utilized in SNP analysis such as the measurements of fluorescence, luminescence, and molecular mass. </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Most assays are carried out in solution or on a solid matrix support such as glass slide, chip, or bead. </a:t>
            </a:r>
          </a:p>
          <a:p>
            <a:pPr marL="0" indent="0">
              <a:buNone/>
            </a:pPr>
            <a:endParaRPr lang="en-US" dirty="0"/>
          </a:p>
        </p:txBody>
      </p:sp>
    </p:spTree>
    <p:extLst>
      <p:ext uri="{BB962C8B-B14F-4D97-AF65-F5344CB8AC3E}">
        <p14:creationId xmlns:p14="http://schemas.microsoft.com/office/powerpoint/2010/main" xmlns="" val="297154519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9067800" cy="639762"/>
          </a:xfrm>
        </p:spPr>
        <p:txBody>
          <a:bodyPr>
            <a:normAutofit/>
          </a:bodyPr>
          <a:lstStyle/>
          <a:p>
            <a:pPr algn="l"/>
            <a:r>
              <a:rPr lang="en-US" sz="3200" b="1" dirty="0">
                <a:solidFill>
                  <a:srgbClr val="6600CC"/>
                </a:solidFill>
                <a:latin typeface="Times New Roman"/>
                <a:ea typeface="Calibri"/>
                <a:cs typeface="Times New Roman"/>
              </a:rPr>
              <a:t>Y chromosome Profiling and Gender Typing </a:t>
            </a:r>
            <a:endParaRPr lang="en-US" sz="3200" dirty="0">
              <a:solidFill>
                <a:srgbClr val="6600CC"/>
              </a:solidFill>
            </a:endParaRPr>
          </a:p>
        </p:txBody>
      </p:sp>
      <p:sp>
        <p:nvSpPr>
          <p:cNvPr id="3" name="Content Placeholder 2"/>
          <p:cNvSpPr>
            <a:spLocks noGrp="1"/>
          </p:cNvSpPr>
          <p:nvPr>
            <p:ph idx="1"/>
          </p:nvPr>
        </p:nvSpPr>
        <p:spPr>
          <a:xfrm>
            <a:off x="228600" y="914400"/>
            <a:ext cx="8763000" cy="5867400"/>
          </a:xfrm>
        </p:spPr>
        <p:txBody>
          <a:bodyPr>
            <a:normAutofit/>
          </a:bodyPr>
          <a:lstStyle/>
          <a:p>
            <a:pPr marL="114300" marR="0" indent="-457200">
              <a:spcBef>
                <a:spcPts val="0"/>
              </a:spcBef>
              <a:spcAft>
                <a:spcPts val="1200"/>
              </a:spcAft>
              <a:buFont typeface="Wingdings" panose="05000000000000000000" pitchFamily="2" charset="2"/>
              <a:buChar char="§"/>
            </a:pPr>
            <a:r>
              <a:rPr lang="en-US" sz="2800" dirty="0" smtClean="0">
                <a:solidFill>
                  <a:srgbClr val="C00000"/>
                </a:solidFill>
                <a:latin typeface="Times New Roman" panose="02020603050405020304" pitchFamily="18" charset="0"/>
                <a:ea typeface="MinionPro-Regular"/>
                <a:cs typeface="Times New Roman" panose="02020603050405020304" pitchFamily="18" charset="0"/>
              </a:rPr>
              <a:t>Human </a:t>
            </a:r>
            <a:r>
              <a:rPr lang="en-US" sz="2800" dirty="0">
                <a:solidFill>
                  <a:srgbClr val="C00000"/>
                </a:solidFill>
                <a:latin typeface="Times New Roman" panose="02020603050405020304" pitchFamily="18" charset="0"/>
                <a:ea typeface="MinionPro-Regular"/>
                <a:cs typeface="Times New Roman" panose="02020603050405020304" pitchFamily="18" charset="0"/>
              </a:rPr>
              <a:t>Y chromosome Genome </a:t>
            </a:r>
            <a:endParaRPr lang="en-US" sz="2800" dirty="0">
              <a:solidFill>
                <a:srgbClr val="C00000"/>
              </a:solidFill>
              <a:latin typeface="Times New Roman" panose="02020603050405020304" pitchFamily="18" charset="0"/>
              <a:ea typeface="Calibri"/>
              <a:cs typeface="Times New Roman" panose="02020603050405020304" pitchFamily="18" charset="0"/>
            </a:endParaRPr>
          </a:p>
          <a:p>
            <a:pPr marL="1280160" lvl="1">
              <a:spcBef>
                <a:spcPts val="0"/>
              </a:spcBef>
              <a:spcAft>
                <a:spcPts val="600"/>
              </a:spcAft>
              <a:buFont typeface="Wingdings"/>
              <a:buChar char=""/>
            </a:pPr>
            <a:r>
              <a:rPr lang="en-US" sz="2400" dirty="0">
                <a:solidFill>
                  <a:schemeClr val="tx2"/>
                </a:solidFill>
                <a:latin typeface="Times New Roman" panose="02020603050405020304" pitchFamily="18" charset="0"/>
                <a:ea typeface="MinionPro-Regular"/>
                <a:cs typeface="Times New Roman" panose="02020603050405020304" pitchFamily="18" charset="0"/>
              </a:rPr>
              <a:t>Pseudo-Autosomal Region </a:t>
            </a:r>
            <a:endParaRPr lang="en-US" sz="2400" dirty="0">
              <a:solidFill>
                <a:schemeClr val="tx2"/>
              </a:solidFill>
              <a:latin typeface="Times New Roman" panose="02020603050405020304" pitchFamily="18" charset="0"/>
              <a:ea typeface="Calibri"/>
              <a:cs typeface="Times New Roman" panose="02020603050405020304" pitchFamily="18" charset="0"/>
            </a:endParaRPr>
          </a:p>
          <a:p>
            <a:pPr marL="1280160" lvl="1">
              <a:spcBef>
                <a:spcPts val="0"/>
              </a:spcBef>
              <a:spcAft>
                <a:spcPts val="600"/>
              </a:spcAft>
              <a:buFont typeface="Wingdings"/>
              <a:buChar char=""/>
            </a:pPr>
            <a:r>
              <a:rPr lang="en-US" sz="2400" dirty="0">
                <a:solidFill>
                  <a:schemeClr val="tx2"/>
                </a:solidFill>
                <a:latin typeface="Times New Roman" panose="02020603050405020304" pitchFamily="18" charset="0"/>
                <a:ea typeface="MinionPro-Regular"/>
                <a:cs typeface="Times New Roman" panose="02020603050405020304" pitchFamily="18" charset="0"/>
              </a:rPr>
              <a:t>Male-Specific Y Region </a:t>
            </a:r>
            <a:endParaRPr lang="en-US" sz="2400" dirty="0">
              <a:solidFill>
                <a:schemeClr val="tx2"/>
              </a:solidFill>
              <a:latin typeface="Times New Roman" panose="02020603050405020304" pitchFamily="18" charset="0"/>
              <a:ea typeface="Calibri"/>
              <a:cs typeface="Times New Roman" panose="02020603050405020304" pitchFamily="18" charset="0"/>
            </a:endParaRPr>
          </a:p>
          <a:p>
            <a:pPr marL="1280160" lvl="1">
              <a:spcBef>
                <a:spcPts val="0"/>
              </a:spcBef>
              <a:spcAft>
                <a:spcPts val="600"/>
              </a:spcAft>
              <a:buFont typeface="Wingdings"/>
              <a:buChar char=""/>
            </a:pPr>
            <a:r>
              <a:rPr lang="en-US" sz="2400" dirty="0">
                <a:solidFill>
                  <a:schemeClr val="tx2"/>
                </a:solidFill>
                <a:latin typeface="Times New Roman" panose="02020603050405020304" pitchFamily="18" charset="0"/>
                <a:ea typeface="MinionPro-Regular"/>
                <a:cs typeface="Times New Roman" panose="02020603050405020304" pitchFamily="18" charset="0"/>
              </a:rPr>
              <a:t>Polymorphic Sequences </a:t>
            </a:r>
            <a:endParaRPr lang="en-US" sz="2400" dirty="0">
              <a:solidFill>
                <a:schemeClr val="tx2"/>
              </a:solidFill>
              <a:latin typeface="Times New Roman" panose="02020603050405020304" pitchFamily="18" charset="0"/>
              <a:ea typeface="Calibri"/>
              <a:cs typeface="Times New Roman" panose="02020603050405020304" pitchFamily="18" charset="0"/>
            </a:endParaRPr>
          </a:p>
          <a:p>
            <a:pPr lvl="0">
              <a:spcBef>
                <a:spcPts val="0"/>
              </a:spcBef>
              <a:spcAft>
                <a:spcPts val="1200"/>
              </a:spcAft>
              <a:buSzPts val="2800"/>
              <a:buFont typeface="Wingdings"/>
              <a:buChar char=""/>
            </a:pPr>
            <a:r>
              <a:rPr lang="en-US" sz="2800" dirty="0">
                <a:solidFill>
                  <a:srgbClr val="C00000"/>
                </a:solidFill>
                <a:latin typeface="Times New Roman" panose="02020603050405020304" pitchFamily="18" charset="0"/>
                <a:ea typeface="MinionPro-Regular"/>
                <a:cs typeface="Times New Roman" panose="02020603050405020304" pitchFamily="18" charset="0"/>
              </a:rPr>
              <a:t> Profiling Systems </a:t>
            </a:r>
            <a:endParaRPr lang="en-US" sz="2800" dirty="0">
              <a:solidFill>
                <a:srgbClr val="C00000"/>
              </a:solidFill>
              <a:latin typeface="Times New Roman" panose="02020603050405020304" pitchFamily="18" charset="0"/>
              <a:ea typeface="Calibri"/>
              <a:cs typeface="Times New Roman" panose="02020603050405020304" pitchFamily="18" charset="0"/>
            </a:endParaRPr>
          </a:p>
          <a:p>
            <a:pPr marL="1280160" lvl="1">
              <a:spcBef>
                <a:spcPts val="0"/>
              </a:spcBef>
              <a:spcAft>
                <a:spcPts val="600"/>
              </a:spcAft>
              <a:buFont typeface="Wingdings"/>
              <a:buChar char=""/>
            </a:pPr>
            <a:r>
              <a:rPr lang="en-US" sz="2400" dirty="0">
                <a:solidFill>
                  <a:schemeClr val="tx2"/>
                </a:solidFill>
                <a:latin typeface="Times New Roman" panose="02020603050405020304" pitchFamily="18" charset="0"/>
                <a:ea typeface="MinionPro-Regular"/>
                <a:cs typeface="Times New Roman" panose="02020603050405020304" pitchFamily="18" charset="0"/>
              </a:rPr>
              <a:t>Y-STR </a:t>
            </a:r>
            <a:endParaRPr lang="en-US" sz="2400" dirty="0" smtClean="0">
              <a:solidFill>
                <a:schemeClr val="tx2"/>
              </a:solidFill>
              <a:latin typeface="Times New Roman" panose="02020603050405020304" pitchFamily="18" charset="0"/>
              <a:ea typeface="MinionPro-Regular"/>
              <a:cs typeface="Times New Roman" panose="02020603050405020304" pitchFamily="18" charset="0"/>
            </a:endParaRPr>
          </a:p>
          <a:p>
            <a:pPr marL="1280160" lvl="1">
              <a:spcBef>
                <a:spcPts val="0"/>
              </a:spcBef>
              <a:spcAft>
                <a:spcPts val="600"/>
              </a:spcAft>
              <a:buFont typeface="Wingdings"/>
              <a:buChar char=""/>
            </a:pPr>
            <a:r>
              <a:rPr lang="en-US" sz="2400" dirty="0" smtClean="0">
                <a:solidFill>
                  <a:schemeClr val="tx2"/>
                </a:solidFill>
                <a:latin typeface="Times New Roman" panose="02020603050405020304" pitchFamily="18" charset="0"/>
                <a:ea typeface="MinionPro-Regular"/>
                <a:cs typeface="Times New Roman" panose="02020603050405020304" pitchFamily="18" charset="0"/>
              </a:rPr>
              <a:t>Core </a:t>
            </a:r>
            <a:r>
              <a:rPr lang="en-US" sz="2400" dirty="0">
                <a:solidFill>
                  <a:schemeClr val="tx2"/>
                </a:solidFill>
                <a:latin typeface="Times New Roman" panose="02020603050405020304" pitchFamily="18" charset="0"/>
                <a:ea typeface="MinionPro-Regular"/>
                <a:cs typeface="Times New Roman" panose="02020603050405020304" pitchFamily="18" charset="0"/>
              </a:rPr>
              <a:t>Y-STR </a:t>
            </a:r>
            <a:r>
              <a:rPr lang="en-US" sz="2400" dirty="0" smtClean="0">
                <a:solidFill>
                  <a:schemeClr val="tx2"/>
                </a:solidFill>
                <a:latin typeface="Times New Roman" panose="02020603050405020304" pitchFamily="18" charset="0"/>
                <a:ea typeface="MinionPro-Regular"/>
                <a:cs typeface="Times New Roman" panose="02020603050405020304" pitchFamily="18" charset="0"/>
              </a:rPr>
              <a:t>Loci</a:t>
            </a:r>
          </a:p>
          <a:p>
            <a:pPr marL="1280160" lvl="1">
              <a:spcBef>
                <a:spcPts val="0"/>
              </a:spcBef>
              <a:spcAft>
                <a:spcPts val="600"/>
              </a:spcAft>
              <a:buFont typeface="Wingdings"/>
              <a:buChar char=""/>
            </a:pPr>
            <a:r>
              <a:rPr lang="en-US" sz="2400" dirty="0" smtClean="0">
                <a:solidFill>
                  <a:schemeClr val="tx2"/>
                </a:solidFill>
                <a:latin typeface="Times New Roman" panose="02020603050405020304" pitchFamily="18" charset="0"/>
                <a:ea typeface="MinionPro-Regular"/>
                <a:cs typeface="Times New Roman" panose="02020603050405020304" pitchFamily="18" charset="0"/>
              </a:rPr>
              <a:t>Multiplex </a:t>
            </a:r>
            <a:r>
              <a:rPr lang="en-US" sz="2400" dirty="0">
                <a:solidFill>
                  <a:schemeClr val="tx2"/>
                </a:solidFill>
                <a:latin typeface="Times New Roman" panose="02020603050405020304" pitchFamily="18" charset="0"/>
                <a:ea typeface="MinionPro-Regular"/>
                <a:cs typeface="Times New Roman" panose="02020603050405020304" pitchFamily="18" charset="0"/>
              </a:rPr>
              <a:t>Y-STR </a:t>
            </a:r>
            <a:endParaRPr lang="en-US" sz="2400" dirty="0">
              <a:solidFill>
                <a:schemeClr val="tx2"/>
              </a:solidFill>
              <a:latin typeface="Times New Roman" panose="02020603050405020304" pitchFamily="18" charset="0"/>
              <a:ea typeface="Calibri"/>
              <a:cs typeface="Times New Roman" panose="02020603050405020304" pitchFamily="18" charset="0"/>
            </a:endParaRPr>
          </a:p>
          <a:p>
            <a:pPr lvl="0">
              <a:spcBef>
                <a:spcPts val="0"/>
              </a:spcBef>
              <a:spcAft>
                <a:spcPts val="1200"/>
              </a:spcAft>
              <a:buSzPts val="2800"/>
              <a:buFont typeface="Wingdings"/>
              <a:buChar char=""/>
            </a:pPr>
            <a:r>
              <a:rPr lang="en-US" sz="2800" dirty="0">
                <a:solidFill>
                  <a:srgbClr val="C00000"/>
                </a:solidFill>
                <a:latin typeface="Times New Roman" panose="02020603050405020304" pitchFamily="18" charset="0"/>
                <a:ea typeface="MinionPro-Regular"/>
                <a:cs typeface="Times New Roman" panose="02020603050405020304" pitchFamily="18" charset="0"/>
              </a:rPr>
              <a:t>Gender Typing </a:t>
            </a:r>
            <a:endParaRPr lang="en-US" sz="2800" dirty="0">
              <a:solidFill>
                <a:srgbClr val="C00000"/>
              </a:solidFill>
              <a:latin typeface="Times New Roman" panose="02020603050405020304" pitchFamily="18" charset="0"/>
              <a:ea typeface="Calibri"/>
              <a:cs typeface="Times New Roman" panose="02020603050405020304" pitchFamily="18" charset="0"/>
            </a:endParaRPr>
          </a:p>
          <a:p>
            <a:pPr marL="1280160" lvl="1">
              <a:spcBef>
                <a:spcPts val="0"/>
              </a:spcBef>
              <a:spcAft>
                <a:spcPts val="600"/>
              </a:spcAft>
              <a:buFont typeface="Wingdings"/>
              <a:buChar char=""/>
            </a:pPr>
            <a:r>
              <a:rPr lang="en-US" sz="2400" dirty="0" smtClean="0">
                <a:solidFill>
                  <a:schemeClr val="tx2"/>
                </a:solidFill>
                <a:latin typeface="Times New Roman" panose="02020603050405020304" pitchFamily="18" charset="0"/>
                <a:ea typeface="MinionPro-Regular"/>
                <a:cs typeface="Times New Roman" panose="02020603050405020304" pitchFamily="18" charset="0"/>
              </a:rPr>
              <a:t>Amelogenin </a:t>
            </a:r>
            <a:r>
              <a:rPr lang="en-US" sz="2400" dirty="0">
                <a:solidFill>
                  <a:schemeClr val="tx2"/>
                </a:solidFill>
                <a:latin typeface="Times New Roman" panose="02020603050405020304" pitchFamily="18" charset="0"/>
                <a:ea typeface="MinionPro-Regular"/>
                <a:cs typeface="Times New Roman" panose="02020603050405020304" pitchFamily="18" charset="0"/>
              </a:rPr>
              <a:t>Locus </a:t>
            </a:r>
            <a:endParaRPr lang="en-US" sz="2400" dirty="0" smtClean="0">
              <a:solidFill>
                <a:schemeClr val="tx2"/>
              </a:solidFill>
              <a:latin typeface="Times New Roman" panose="02020603050405020304" pitchFamily="18" charset="0"/>
              <a:ea typeface="MinionPro-Regular"/>
              <a:cs typeface="Times New Roman" panose="02020603050405020304" pitchFamily="18" charset="0"/>
            </a:endParaRPr>
          </a:p>
          <a:p>
            <a:pPr marL="1280160" lvl="1">
              <a:spcBef>
                <a:spcPts val="0"/>
              </a:spcBef>
              <a:spcAft>
                <a:spcPts val="600"/>
              </a:spcAft>
              <a:buFont typeface="Wingdings"/>
              <a:buChar char=""/>
            </a:pPr>
            <a:r>
              <a:rPr lang="en-US" sz="2400" dirty="0" smtClean="0">
                <a:solidFill>
                  <a:schemeClr val="tx2"/>
                </a:solidFill>
                <a:latin typeface="Times New Roman" panose="02020603050405020304" pitchFamily="18" charset="0"/>
                <a:ea typeface="MinionPro-Regular"/>
                <a:cs typeface="Times New Roman" panose="02020603050405020304" pitchFamily="18" charset="0"/>
              </a:rPr>
              <a:t>AMELY </a:t>
            </a:r>
            <a:r>
              <a:rPr lang="en-US" sz="2400" dirty="0">
                <a:solidFill>
                  <a:schemeClr val="tx2"/>
                </a:solidFill>
                <a:latin typeface="Times New Roman" panose="02020603050405020304" pitchFamily="18" charset="0"/>
                <a:ea typeface="MinionPro-Regular"/>
                <a:cs typeface="Times New Roman" panose="02020603050405020304" pitchFamily="18" charset="0"/>
              </a:rPr>
              <a:t>Null </a:t>
            </a:r>
            <a:r>
              <a:rPr lang="en-US" sz="2400" dirty="0" smtClean="0">
                <a:solidFill>
                  <a:schemeClr val="tx2"/>
                </a:solidFill>
                <a:latin typeface="Times New Roman" panose="02020603050405020304" pitchFamily="18" charset="0"/>
                <a:ea typeface="MinionPro-Regular"/>
                <a:cs typeface="Times New Roman" panose="02020603050405020304" pitchFamily="18" charset="0"/>
              </a:rPr>
              <a:t>Mutations</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80413508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686800" cy="609600"/>
          </a:xfrm>
        </p:spPr>
        <p:txBody>
          <a:bodyPr>
            <a:noAutofit/>
          </a:bodyPr>
          <a:lstStyle/>
          <a:p>
            <a:pPr algn="l"/>
            <a:r>
              <a:rPr lang="en-US" sz="3200" b="1" dirty="0">
                <a:latin typeface="Times New Roman" panose="02020603050405020304" pitchFamily="18" charset="0"/>
                <a:cs typeface="Times New Roman" panose="02020603050405020304" pitchFamily="18" charset="0"/>
              </a:rPr>
              <a:t>Y </a:t>
            </a:r>
            <a:r>
              <a:rPr lang="en-US" sz="3200" b="1" dirty="0" smtClean="0">
                <a:latin typeface="Times New Roman" panose="02020603050405020304" pitchFamily="18" charset="0"/>
                <a:cs typeface="Times New Roman" panose="02020603050405020304" pitchFamily="18" charset="0"/>
              </a:rPr>
              <a:t>Chromosome Profiling and Gender </a:t>
            </a:r>
            <a:r>
              <a:rPr lang="en-US" sz="3200" b="1" dirty="0">
                <a:latin typeface="Times New Roman" panose="02020603050405020304" pitchFamily="18" charset="0"/>
                <a:cs typeface="Times New Roman" panose="02020603050405020304" pitchFamily="18" charset="0"/>
              </a:rPr>
              <a:t>Typing</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38200"/>
            <a:ext cx="9144000" cy="6019800"/>
          </a:xfrm>
        </p:spPr>
        <p:txBody>
          <a:bodyPr>
            <a:noAutofit/>
          </a:bodyPr>
          <a:lstStyle/>
          <a:p>
            <a:pPr marL="274320" indent="-274320">
              <a:spcBef>
                <a:spcPts val="0"/>
              </a:spcBef>
              <a:spcAft>
                <a:spcPts val="2400"/>
              </a:spcAft>
            </a:pPr>
            <a:r>
              <a:rPr lang="en-US" sz="2400" dirty="0">
                <a:latin typeface="Times New Roman" panose="02020603050405020304" pitchFamily="18" charset="0"/>
                <a:cs typeface="Times New Roman" panose="02020603050405020304" pitchFamily="18" charset="0"/>
              </a:rPr>
              <a:t>The Y chromosome is inherited from the father, unique to males </a:t>
            </a:r>
            <a:r>
              <a:rPr lang="en-US" sz="2400" dirty="0" smtClean="0">
                <a:latin typeface="Times New Roman" panose="02020603050405020304" pitchFamily="18" charset="0"/>
                <a:cs typeface="Times New Roman" panose="02020603050405020304" pitchFamily="18" charset="0"/>
              </a:rPr>
              <a:t>and  </a:t>
            </a:r>
            <a:r>
              <a:rPr lang="en-US" sz="2400" dirty="0">
                <a:latin typeface="Times New Roman" panose="02020603050405020304" pitchFamily="18" charset="0"/>
                <a:cs typeface="Times New Roman" panose="02020603050405020304" pitchFamily="18" charset="0"/>
              </a:rPr>
              <a:t>passed on to all </a:t>
            </a:r>
            <a:r>
              <a:rPr lang="en-US" sz="2400" dirty="0" smtClean="0">
                <a:latin typeface="Times New Roman" panose="02020603050405020304" pitchFamily="18" charset="0"/>
                <a:cs typeface="Times New Roman" panose="02020603050405020304" pitchFamily="18" charset="0"/>
              </a:rPr>
              <a:t>male offspring. </a:t>
            </a: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The chromosome </a:t>
            </a:r>
            <a:r>
              <a:rPr lang="en-US" sz="2400" dirty="0">
                <a:latin typeface="Times New Roman" panose="02020603050405020304" pitchFamily="18" charset="0"/>
                <a:cs typeface="Times New Roman" panose="02020603050405020304" pitchFamily="18" charset="0"/>
              </a:rPr>
              <a:t>encodes dozens of genes required for male-specific functions</a:t>
            </a:r>
            <a:r>
              <a:rPr lang="en-US" sz="2400" dirty="0" smtClean="0">
                <a:latin typeface="Times New Roman" panose="02020603050405020304" pitchFamily="18" charset="0"/>
                <a:cs typeface="Times New Roman" panose="02020603050405020304" pitchFamily="18" charset="0"/>
              </a:rPr>
              <a:t>, including </a:t>
            </a:r>
            <a:r>
              <a:rPr lang="en-US" sz="2400" dirty="0">
                <a:latin typeface="Times New Roman" panose="02020603050405020304" pitchFamily="18" charset="0"/>
                <a:cs typeface="Times New Roman" panose="02020603050405020304" pitchFamily="18" charset="0"/>
              </a:rPr>
              <a:t>sex determination and spermatogenesis</a:t>
            </a:r>
            <a:r>
              <a:rPr lang="en-US" sz="2400" dirty="0" smtClean="0">
                <a:latin typeface="Times New Roman" panose="02020603050405020304" pitchFamily="18" charset="0"/>
                <a:cs typeface="Times New Roman" panose="02020603050405020304" pitchFamily="18" charset="0"/>
              </a:rPr>
              <a:t>.</a:t>
            </a:r>
          </a:p>
          <a:p>
            <a:pPr marL="274320" indent="-274320">
              <a:spcBef>
                <a:spcPts val="0"/>
              </a:spcBef>
              <a:spcAft>
                <a:spcPts val="2400"/>
              </a:spcAft>
            </a:pPr>
            <a:r>
              <a:rPr lang="en-US" sz="2400" dirty="0">
                <a:latin typeface="Times New Roman" panose="02020603050405020304" pitchFamily="18" charset="0"/>
                <a:cs typeface="Times New Roman" panose="02020603050405020304" pitchFamily="18" charset="0"/>
              </a:rPr>
              <a:t>Y chromosome loci are very important for forensic DNA </a:t>
            </a:r>
            <a:r>
              <a:rPr lang="en-US" sz="2400" dirty="0" smtClean="0">
                <a:latin typeface="Times New Roman" panose="02020603050405020304" pitchFamily="18" charset="0"/>
                <a:cs typeface="Times New Roman" panose="02020603050405020304" pitchFamily="18" charset="0"/>
              </a:rPr>
              <a:t>profiling.</a:t>
            </a:r>
            <a:endParaRPr lang="en-US" sz="2400" dirty="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a:latin typeface="Times New Roman" panose="02020603050405020304" pitchFamily="18" charset="0"/>
                <a:cs typeface="Times New Roman" panose="02020603050405020304" pitchFamily="18" charset="0"/>
              </a:rPr>
              <a:t>For instance, the Y chromosome STR (Y-STR) used in forensic DNA testing is male-specific (for humans and certain higher primates) and is thus useful in investigations of sexual assault cases involving male suspects. </a:t>
            </a:r>
          </a:p>
        </p:txBody>
      </p:sp>
    </p:spTree>
    <p:extLst>
      <p:ext uri="{BB962C8B-B14F-4D97-AF65-F5344CB8AC3E}">
        <p14:creationId xmlns:p14="http://schemas.microsoft.com/office/powerpoint/2010/main" xmlns="" val="191851379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Autofit/>
          </a:bodyPr>
          <a:lstStyle/>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evidence gathered in such cases </a:t>
            </a:r>
            <a:r>
              <a:rPr lang="en-US" sz="2400" dirty="0" smtClean="0">
                <a:latin typeface="Times New Roman" panose="02020603050405020304" pitchFamily="18" charset="0"/>
                <a:cs typeface="Times New Roman" panose="02020603050405020304" pitchFamily="18" charset="0"/>
              </a:rPr>
              <a:t>usually consists </a:t>
            </a:r>
            <a:r>
              <a:rPr lang="en-US" sz="2400" dirty="0">
                <a:latin typeface="Times New Roman" panose="02020603050405020304" pitchFamily="18" charset="0"/>
                <a:cs typeface="Times New Roman" panose="02020603050405020304" pitchFamily="18" charset="0"/>
              </a:rPr>
              <a:t>of mixtures of high levels of female DNA and low levels of </a:t>
            </a:r>
            <a:r>
              <a:rPr lang="en-US" sz="2400" dirty="0" smtClean="0">
                <a:latin typeface="Times New Roman" panose="02020603050405020304" pitchFamily="18" charset="0"/>
                <a:cs typeface="Times New Roman" panose="02020603050405020304" pitchFamily="18" charset="0"/>
              </a:rPr>
              <a:t>male DNA</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Y chromosome-specific loci can be examined without </a:t>
            </a:r>
            <a:r>
              <a:rPr lang="en-US" sz="2400" dirty="0" smtClean="0">
                <a:latin typeface="Times New Roman" panose="02020603050405020304" pitchFamily="18" charset="0"/>
                <a:cs typeface="Times New Roman" panose="02020603050405020304" pitchFamily="18" charset="0"/>
              </a:rPr>
              <a:t>interference from </a:t>
            </a:r>
            <a:r>
              <a:rPr lang="en-US" sz="2400" dirty="0">
                <a:latin typeface="Times New Roman" panose="02020603050405020304" pitchFamily="18" charset="0"/>
                <a:cs typeface="Times New Roman" panose="02020603050405020304" pitchFamily="18" charset="0"/>
              </a:rPr>
              <a:t>large amounts of female DNA; differential extraction of </a:t>
            </a:r>
            <a:r>
              <a:rPr lang="en-US" sz="2400" dirty="0" smtClean="0">
                <a:latin typeface="Times New Roman" panose="02020603050405020304" pitchFamily="18" charset="0"/>
                <a:cs typeface="Times New Roman" panose="02020603050405020304" pitchFamily="18" charset="0"/>
              </a:rPr>
              <a:t>sperm and </a:t>
            </a:r>
            <a:r>
              <a:rPr lang="en-US" sz="2400" dirty="0">
                <a:latin typeface="Times New Roman" panose="02020603050405020304" pitchFamily="18" charset="0"/>
                <a:cs typeface="Times New Roman" panose="02020603050405020304" pitchFamily="18" charset="0"/>
              </a:rPr>
              <a:t>nonsperm cells may not be needed.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solidFill>
                  <a:srgbClr val="C00000"/>
                </a:solidFill>
                <a:latin typeface="Times New Roman" panose="02020603050405020304" pitchFamily="18" charset="0"/>
                <a:cs typeface="Times New Roman" panose="02020603050405020304" pitchFamily="18" charset="0"/>
              </a:rPr>
              <a:t>Furthermore</a:t>
            </a:r>
            <a:r>
              <a:rPr lang="en-US" sz="2400" dirty="0">
                <a:solidFill>
                  <a:srgbClr val="C00000"/>
                </a:solidFill>
                <a:latin typeface="Times New Roman" panose="02020603050405020304" pitchFamily="18" charset="0"/>
                <a:cs typeface="Times New Roman" panose="02020603050405020304" pitchFamily="18" charset="0"/>
              </a:rPr>
              <a:t>, the Y-STR system </a:t>
            </a:r>
            <a:r>
              <a:rPr lang="en-US" sz="2400" dirty="0" smtClean="0">
                <a:solidFill>
                  <a:srgbClr val="C00000"/>
                </a:solidFill>
                <a:latin typeface="Times New Roman" panose="02020603050405020304" pitchFamily="18" charset="0"/>
                <a:cs typeface="Times New Roman" panose="02020603050405020304" pitchFamily="18" charset="0"/>
              </a:rPr>
              <a:t>is useful </a:t>
            </a:r>
            <a:r>
              <a:rPr lang="en-US" sz="2400" dirty="0">
                <a:solidFill>
                  <a:srgbClr val="C00000"/>
                </a:solidFill>
                <a:latin typeface="Times New Roman" panose="02020603050405020304" pitchFamily="18" charset="0"/>
                <a:cs typeface="Times New Roman" panose="02020603050405020304" pitchFamily="18" charset="0"/>
              </a:rPr>
              <a:t>for determining numbers of male criminals in sexual assault </a:t>
            </a:r>
            <a:r>
              <a:rPr lang="en-US" sz="2400" dirty="0" smtClean="0">
                <a:solidFill>
                  <a:srgbClr val="C00000"/>
                </a:solidFill>
                <a:latin typeface="Times New Roman" panose="02020603050405020304" pitchFamily="18" charset="0"/>
                <a:cs typeface="Times New Roman" panose="02020603050405020304" pitchFamily="18" charset="0"/>
              </a:rPr>
              <a:t>cases involving </a:t>
            </a:r>
            <a:r>
              <a:rPr lang="en-US" sz="2400" dirty="0">
                <a:solidFill>
                  <a:srgbClr val="C00000"/>
                </a:solidFill>
                <a:latin typeface="Times New Roman" panose="02020603050405020304" pitchFamily="18" charset="0"/>
                <a:cs typeface="Times New Roman" panose="02020603050405020304" pitchFamily="18" charset="0"/>
              </a:rPr>
              <a:t>more than one male. </a:t>
            </a:r>
            <a:endParaRPr lang="en-US" sz="2400" dirty="0" smtClean="0">
              <a:solidFill>
                <a:srgbClr val="C00000"/>
              </a:solidFill>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Y-STR loci used for forensic </a:t>
            </a:r>
            <a:r>
              <a:rPr lang="en-US" sz="2400" dirty="0" smtClean="0">
                <a:latin typeface="Times New Roman" panose="02020603050405020304" pitchFamily="18" charset="0"/>
                <a:cs typeface="Times New Roman" panose="02020603050405020304" pitchFamily="18" charset="0"/>
              </a:rPr>
              <a:t>applications are </a:t>
            </a:r>
            <a:r>
              <a:rPr lang="en-US" sz="2400" dirty="0">
                <a:latin typeface="Times New Roman" panose="02020603050405020304" pitchFamily="18" charset="0"/>
                <a:cs typeface="Times New Roman" panose="02020603050405020304" pitchFamily="18" charset="0"/>
              </a:rPr>
              <a:t>located in the non-recombining section of the Y chromosome so </a:t>
            </a:r>
            <a:r>
              <a:rPr lang="en-US" sz="2400" dirty="0" smtClean="0">
                <a:latin typeface="Times New Roman" panose="02020603050405020304" pitchFamily="18" charset="0"/>
                <a:cs typeface="Times New Roman" panose="02020603050405020304" pitchFamily="18" charset="0"/>
              </a:rPr>
              <a:t>that paternal </a:t>
            </a:r>
            <a:r>
              <a:rPr lang="en-US" sz="2400" dirty="0">
                <a:latin typeface="Times New Roman" panose="02020603050405020304" pitchFamily="18" charset="0"/>
                <a:cs typeface="Times New Roman" panose="02020603050405020304" pitchFamily="18" charset="0"/>
              </a:rPr>
              <a:t>lineages can be established.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technique can be used for </a:t>
            </a:r>
            <a:r>
              <a:rPr lang="en-US" sz="2400" dirty="0" smtClean="0">
                <a:latin typeface="Times New Roman" panose="02020603050405020304" pitchFamily="18" charset="0"/>
                <a:cs typeface="Times New Roman" panose="02020603050405020304" pitchFamily="18" charset="0"/>
              </a:rPr>
              <a:t>paternity testing </a:t>
            </a:r>
            <a:r>
              <a:rPr lang="en-US" sz="2400" dirty="0">
                <a:latin typeface="Times New Roman" panose="02020603050405020304" pitchFamily="18" charset="0"/>
                <a:cs typeface="Times New Roman" panose="02020603050405020304" pitchFamily="18" charset="0"/>
              </a:rPr>
              <a:t>and identification of missing persons.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5635656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686800" cy="6172200"/>
          </a:xfrm>
        </p:spPr>
        <p:txBody>
          <a:bodyPr>
            <a:normAutofit/>
          </a:bodyPr>
          <a:lstStyle/>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major disadvantage of </a:t>
            </a:r>
            <a:r>
              <a:rPr lang="en-US" sz="2400" dirty="0" smtClean="0">
                <a:latin typeface="Times New Roman" panose="02020603050405020304" pitchFamily="18" charset="0"/>
                <a:cs typeface="Times New Roman" panose="02020603050405020304" pitchFamily="18" charset="0"/>
              </a:rPr>
              <a:t> Y </a:t>
            </a:r>
            <a:r>
              <a:rPr lang="en-US" sz="2400" dirty="0">
                <a:latin typeface="Times New Roman" panose="02020603050405020304" pitchFamily="18" charset="0"/>
                <a:cs typeface="Times New Roman" panose="02020603050405020304" pitchFamily="18" charset="0"/>
              </a:rPr>
              <a:t>chromosome loci is that their </a:t>
            </a:r>
            <a:r>
              <a:rPr lang="en-US" sz="2400" dirty="0" smtClean="0">
                <a:latin typeface="Times New Roman" panose="02020603050405020304" pitchFamily="18" charset="0"/>
                <a:cs typeface="Times New Roman" panose="02020603050405020304" pitchFamily="18" charset="0"/>
              </a:rPr>
              <a:t>discriminating power </a:t>
            </a:r>
            <a:r>
              <a:rPr lang="en-US" sz="2400" dirty="0">
                <a:latin typeface="Times New Roman" panose="02020603050405020304" pitchFamily="18" charset="0"/>
                <a:cs typeface="Times New Roman" panose="02020603050405020304" pitchFamily="18" charset="0"/>
              </a:rPr>
              <a:t>is low compared to the discriminating power of autosomal loci.</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Because the </a:t>
            </a:r>
            <a:r>
              <a:rPr lang="en-US" sz="2400" dirty="0">
                <a:latin typeface="Times New Roman" panose="02020603050405020304" pitchFamily="18" charset="0"/>
                <a:cs typeface="Times New Roman" panose="02020603050405020304" pitchFamily="18" charset="0"/>
              </a:rPr>
              <a:t>Y chromosome loci test </a:t>
            </a:r>
            <a:r>
              <a:rPr lang="en-US" sz="2400" dirty="0" smtClean="0">
                <a:latin typeface="Times New Roman" panose="02020603050405020304" pitchFamily="18" charset="0"/>
                <a:cs typeface="Times New Roman" panose="02020603050405020304" pitchFamily="18" charset="0"/>
              </a:rPr>
              <a:t>cannot distinguish </a:t>
            </a:r>
            <a:r>
              <a:rPr lang="en-US" sz="2400" dirty="0">
                <a:latin typeface="Times New Roman" panose="02020603050405020304" pitchFamily="18" charset="0"/>
                <a:cs typeface="Times New Roman" panose="02020603050405020304" pitchFamily="18" charset="0"/>
              </a:rPr>
              <a:t>individuals with the same </a:t>
            </a:r>
            <a:r>
              <a:rPr lang="en-US" sz="2400" dirty="0" smtClean="0">
                <a:latin typeface="Times New Roman" panose="02020603050405020304" pitchFamily="18" charset="0"/>
                <a:cs typeface="Times New Roman" panose="02020603050405020304" pitchFamily="18" charset="0"/>
              </a:rPr>
              <a:t>paternal </a:t>
            </a:r>
            <a:r>
              <a:rPr lang="en-US" sz="2400" dirty="0">
                <a:latin typeface="Times New Roman" panose="02020603050405020304" pitchFamily="18" charset="0"/>
                <a:cs typeface="Times New Roman" panose="02020603050405020304" pitchFamily="18" charset="0"/>
              </a:rPr>
              <a:t>lineage</a:t>
            </a:r>
            <a:r>
              <a:rPr lang="en-US" sz="2400" dirty="0" smtClean="0">
                <a:latin typeface="Times New Roman" panose="02020603050405020304" pitchFamily="18" charset="0"/>
                <a:cs typeface="Times New Roman" panose="02020603050405020304" pitchFamily="18" charset="0"/>
              </a:rPr>
              <a:t>. </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Also, Y chromosome loci are linked.</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7153305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324600"/>
          </a:xfrm>
        </p:spPr>
        <p:txBody>
          <a:bodyPr>
            <a:normAutofit/>
          </a:bodyPr>
          <a:lstStyle/>
          <a:p>
            <a:pPr marL="0" indent="0">
              <a:spcBef>
                <a:spcPts val="0"/>
              </a:spcBef>
              <a:spcAft>
                <a:spcPts val="2400"/>
              </a:spcAft>
              <a:buNone/>
            </a:pPr>
            <a:r>
              <a:rPr lang="en-US" sz="2800" b="1" dirty="0">
                <a:latin typeface="Times New Roman" panose="02020603050405020304" pitchFamily="18" charset="0"/>
                <a:cs typeface="Times New Roman" panose="02020603050405020304" pitchFamily="18" charset="0"/>
              </a:rPr>
              <a:t>Human Y Chromosome Genome</a:t>
            </a:r>
          </a:p>
          <a:p>
            <a:pPr marL="274320" indent="-274320">
              <a:spcBef>
                <a:spcPts val="0"/>
              </a:spcBef>
              <a:spcAft>
                <a:spcPts val="3000"/>
              </a:spcAft>
            </a:pPr>
            <a:r>
              <a:rPr lang="en-US" sz="2400" dirty="0">
                <a:latin typeface="Times New Roman" panose="02020603050405020304" pitchFamily="18" charset="0"/>
                <a:cs typeface="Times New Roman" panose="02020603050405020304" pitchFamily="18" charset="0"/>
              </a:rPr>
              <a:t>The human Y chromosome genome contains approximately 60 million </a:t>
            </a:r>
            <a:r>
              <a:rPr lang="en-US" sz="2400" dirty="0" smtClean="0">
                <a:latin typeface="Times New Roman" panose="02020603050405020304" pitchFamily="18" charset="0"/>
                <a:cs typeface="Times New Roman" panose="02020603050405020304" pitchFamily="18" charset="0"/>
              </a:rPr>
              <a:t>bp and </a:t>
            </a:r>
            <a:r>
              <a:rPr lang="en-US" sz="2400" dirty="0">
                <a:latin typeface="Times New Roman" panose="02020603050405020304" pitchFamily="18" charset="0"/>
                <a:cs typeface="Times New Roman" panose="02020603050405020304" pitchFamily="18" charset="0"/>
              </a:rPr>
              <a:t>the chromosome can be divided into two regions: </a:t>
            </a:r>
            <a:r>
              <a:rPr lang="en-US" sz="2400" dirty="0">
                <a:solidFill>
                  <a:srgbClr val="FF0000"/>
                </a:solidFill>
                <a:latin typeface="Times New Roman" panose="02020603050405020304" pitchFamily="18" charset="0"/>
                <a:cs typeface="Times New Roman" panose="02020603050405020304" pitchFamily="18" charset="0"/>
              </a:rPr>
              <a:t>the </a:t>
            </a:r>
            <a:r>
              <a:rPr lang="en-US" sz="2400" dirty="0" smtClean="0">
                <a:solidFill>
                  <a:srgbClr val="FF0000"/>
                </a:solidFill>
                <a:latin typeface="Times New Roman" panose="02020603050405020304" pitchFamily="18" charset="0"/>
                <a:cs typeface="Times New Roman" panose="02020603050405020304" pitchFamily="18" charset="0"/>
              </a:rPr>
              <a:t>pseudo-autosomal region </a:t>
            </a:r>
            <a:r>
              <a:rPr lang="en-US" sz="2400" dirty="0">
                <a:solidFill>
                  <a:srgbClr val="FF0000"/>
                </a:solidFill>
                <a:latin typeface="Times New Roman" panose="02020603050405020304" pitchFamily="18" charset="0"/>
                <a:cs typeface="Times New Roman" panose="02020603050405020304" pitchFamily="18" charset="0"/>
              </a:rPr>
              <a:t>(PAR) and the male-specific Y (MSY) region</a:t>
            </a:r>
            <a:r>
              <a:rPr lang="en-US" sz="2400" dirty="0" smtClean="0">
                <a:latin typeface="Times New Roman" panose="02020603050405020304" pitchFamily="18" charset="0"/>
                <a:cs typeface="Times New Roman" panose="02020603050405020304" pitchFamily="18" charset="0"/>
              </a:rPr>
              <a:t>.</a:t>
            </a:r>
          </a:p>
          <a:p>
            <a:pPr marL="274320" indent="-274320">
              <a:spcBef>
                <a:spcPts val="0"/>
              </a:spcBef>
              <a:spcAft>
                <a:spcPts val="2400"/>
              </a:spcAft>
              <a:buFont typeface="+mj-lt"/>
              <a:buAutoNum type="arabicPeriod"/>
            </a:pPr>
            <a:r>
              <a:rPr lang="en-US" sz="2800" b="1" dirty="0" smtClean="0">
                <a:latin typeface="Times New Roman" panose="02020603050405020304" pitchFamily="18" charset="0"/>
                <a:cs typeface="Times New Roman" panose="02020603050405020304" pitchFamily="18" charset="0"/>
              </a:rPr>
              <a:t>Pseudo-Autosomal </a:t>
            </a:r>
            <a:r>
              <a:rPr lang="en-US" sz="2800" b="1" dirty="0">
                <a:latin typeface="Times New Roman" panose="02020603050405020304" pitchFamily="18" charset="0"/>
                <a:cs typeface="Times New Roman" panose="02020603050405020304" pitchFamily="18" charset="0"/>
              </a:rPr>
              <a:t>Region</a:t>
            </a:r>
          </a:p>
          <a:p>
            <a:pPr marL="274320" indent="-274320">
              <a:spcBef>
                <a:spcPts val="0"/>
              </a:spcBef>
              <a:spcAft>
                <a:spcPts val="30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Approximately 5% of the Y chromosome sequence is located at the </a:t>
            </a:r>
            <a:r>
              <a:rPr lang="en-US" sz="2400" dirty="0" smtClean="0">
                <a:latin typeface="Times New Roman" panose="02020603050405020304" pitchFamily="18" charset="0"/>
                <a:cs typeface="Times New Roman" panose="02020603050405020304" pitchFamily="18" charset="0"/>
              </a:rPr>
              <a:t>telomeres of </a:t>
            </a:r>
            <a:r>
              <a:rPr lang="en-US" sz="2400" dirty="0">
                <a:latin typeface="Times New Roman" panose="02020603050405020304" pitchFamily="18" charset="0"/>
                <a:cs typeface="Times New Roman" panose="02020603050405020304" pitchFamily="18" charset="0"/>
              </a:rPr>
              <a:t>the chromosome.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30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particular, PAR1 is located on the tip of the </a:t>
            </a:r>
            <a:r>
              <a:rPr lang="en-US" sz="2400" dirty="0" smtClean="0">
                <a:latin typeface="Times New Roman" panose="02020603050405020304" pitchFamily="18" charset="0"/>
                <a:cs typeface="Times New Roman" panose="02020603050405020304" pitchFamily="18" charset="0"/>
              </a:rPr>
              <a:t>short arm </a:t>
            </a:r>
            <a:r>
              <a:rPr lang="en-US" sz="2400" dirty="0">
                <a:latin typeface="Times New Roman" panose="02020603050405020304" pitchFamily="18" charset="0"/>
                <a:cs typeface="Times New Roman" panose="02020603050405020304" pitchFamily="18" charset="0"/>
              </a:rPr>
              <a:t>and PAR2 is located at the tip of the long arm (Figure </a:t>
            </a:r>
            <a:r>
              <a:rPr lang="en-US" sz="2400" dirty="0" smtClean="0">
                <a:latin typeface="Times New Roman" panose="02020603050405020304" pitchFamily="18" charset="0"/>
                <a:cs typeface="Times New Roman" panose="02020603050405020304" pitchFamily="18" charset="0"/>
              </a:rPr>
              <a:t>1). </a:t>
            </a:r>
          </a:p>
          <a:p>
            <a:pPr marL="274320" indent="-274320">
              <a:spcBef>
                <a:spcPts val="0"/>
              </a:spcBef>
              <a:spcAft>
                <a:spcPts val="30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This region undergoes </a:t>
            </a:r>
            <a:r>
              <a:rPr lang="en-US" sz="2400" dirty="0">
                <a:latin typeface="Times New Roman" panose="02020603050405020304" pitchFamily="18" charset="0"/>
                <a:cs typeface="Times New Roman" panose="02020603050405020304" pitchFamily="18" charset="0"/>
              </a:rPr>
              <a:t>recombination with homologous regions on the X </a:t>
            </a:r>
            <a:r>
              <a:rPr lang="en-US" sz="2400" dirty="0" smtClean="0">
                <a:latin typeface="Times New Roman" panose="02020603050405020304" pitchFamily="18" charset="0"/>
                <a:cs typeface="Times New Roman" panose="02020603050405020304" pitchFamily="18" charset="0"/>
              </a:rPr>
              <a:t>chromosome during </a:t>
            </a:r>
            <a:r>
              <a:rPr lang="en-US" sz="2400" dirty="0">
                <a:latin typeface="Times New Roman" panose="02020603050405020304" pitchFamily="18" charset="0"/>
                <a:cs typeface="Times New Roman" panose="02020603050405020304" pitchFamily="18" charset="0"/>
              </a:rPr>
              <a:t>meiosis in males.</a:t>
            </a:r>
          </a:p>
        </p:txBody>
      </p:sp>
    </p:spTree>
    <p:extLst>
      <p:ext uri="{BB962C8B-B14F-4D97-AF65-F5344CB8AC3E}">
        <p14:creationId xmlns:p14="http://schemas.microsoft.com/office/powerpoint/2010/main" xmlns="" val="148647499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066800" y="838200"/>
            <a:ext cx="7010400" cy="3024981"/>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Rectangle 3"/>
          <p:cNvSpPr/>
          <p:nvPr/>
        </p:nvSpPr>
        <p:spPr>
          <a:xfrm>
            <a:off x="152400" y="4495800"/>
            <a:ext cx="8763000" cy="1200329"/>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Figure </a:t>
            </a:r>
            <a:r>
              <a:rPr lang="en-US" sz="2400" dirty="0" smtClean="0">
                <a:latin typeface="Times New Roman" panose="02020603050405020304" pitchFamily="18" charset="0"/>
                <a:cs typeface="Times New Roman" panose="02020603050405020304" pitchFamily="18" charset="0"/>
              </a:rPr>
              <a:t>1. </a:t>
            </a:r>
            <a:r>
              <a:rPr lang="en-US" sz="2400" dirty="0">
                <a:latin typeface="Times New Roman" panose="02020603050405020304" pitchFamily="18" charset="0"/>
                <a:cs typeface="Times New Roman" panose="02020603050405020304" pitchFamily="18" charset="0"/>
              </a:rPr>
              <a:t>Human Y-STR chromosome structure. PAR = </a:t>
            </a:r>
            <a:r>
              <a:rPr lang="en-US" sz="2400" dirty="0" smtClean="0">
                <a:latin typeface="Times New Roman" panose="02020603050405020304" pitchFamily="18" charset="0"/>
                <a:cs typeface="Times New Roman" panose="02020603050405020304" pitchFamily="18" charset="0"/>
              </a:rPr>
              <a:t>pseudo-autosomal region</a:t>
            </a:r>
            <a:r>
              <a:rPr lang="en-US" sz="2400" dirty="0">
                <a:latin typeface="Times New Roman" panose="02020603050405020304" pitchFamily="18" charset="0"/>
                <a:cs typeface="Times New Roman" panose="02020603050405020304" pitchFamily="18" charset="0"/>
              </a:rPr>
              <a:t>. MSY = male-specific Y region. </a:t>
            </a:r>
            <a:r>
              <a:rPr lang="en-US" sz="2400" dirty="0" err="1">
                <a:latin typeface="Times New Roman" panose="02020603050405020304" pitchFamily="18" charset="0"/>
                <a:cs typeface="Times New Roman" panose="02020603050405020304" pitchFamily="18" charset="0"/>
              </a:rPr>
              <a:t>Yp</a:t>
            </a:r>
            <a:r>
              <a:rPr lang="en-US" sz="2400" dirty="0">
                <a:latin typeface="Times New Roman" panose="02020603050405020304" pitchFamily="18" charset="0"/>
                <a:cs typeface="Times New Roman" panose="02020603050405020304" pitchFamily="18" charset="0"/>
              </a:rPr>
              <a:t> = short arm of Y chromosome. </a:t>
            </a:r>
            <a:r>
              <a:rPr lang="en-US" sz="2400" dirty="0" err="1">
                <a:latin typeface="Times New Roman" panose="02020603050405020304" pitchFamily="18" charset="0"/>
                <a:cs typeface="Times New Roman" panose="02020603050405020304" pitchFamily="18" charset="0"/>
              </a:rPr>
              <a:t>Yq</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long </a:t>
            </a:r>
            <a:r>
              <a:rPr lang="en-US" sz="2400" dirty="0">
                <a:latin typeface="Times New Roman" panose="02020603050405020304" pitchFamily="18" charset="0"/>
                <a:cs typeface="Times New Roman" panose="02020603050405020304" pitchFamily="18" charset="0"/>
              </a:rPr>
              <a:t>arm of Y chromosome.</a:t>
            </a:r>
          </a:p>
        </p:txBody>
      </p:sp>
    </p:spTree>
    <p:extLst>
      <p:ext uri="{BB962C8B-B14F-4D97-AF65-F5344CB8AC3E}">
        <p14:creationId xmlns:p14="http://schemas.microsoft.com/office/powerpoint/2010/main" xmlns="" val="385182676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400800"/>
          </a:xfrm>
        </p:spPr>
        <p:txBody>
          <a:bodyPr>
            <a:normAutofit/>
          </a:bodyPr>
          <a:lstStyle/>
          <a:p>
            <a:pPr marL="274320" indent="-274320">
              <a:spcBef>
                <a:spcPts val="0"/>
              </a:spcBef>
              <a:spcAft>
                <a:spcPts val="1800"/>
              </a:spcAft>
              <a:buFont typeface="+mj-lt"/>
              <a:buAutoNum type="arabicPeriod" startAt="2"/>
            </a:pPr>
            <a:r>
              <a:rPr lang="en-US" sz="2800" b="1" dirty="0" smtClean="0">
                <a:solidFill>
                  <a:srgbClr val="FF0000"/>
                </a:solidFill>
                <a:latin typeface="Times New Roman" panose="02020603050405020304" pitchFamily="18" charset="0"/>
                <a:cs typeface="Times New Roman" panose="02020603050405020304" pitchFamily="18" charset="0"/>
              </a:rPr>
              <a:t>Male-Specific </a:t>
            </a:r>
            <a:r>
              <a:rPr lang="en-US" sz="2800" b="1" dirty="0">
                <a:solidFill>
                  <a:srgbClr val="FF0000"/>
                </a:solidFill>
                <a:latin typeface="Times New Roman" panose="02020603050405020304" pitchFamily="18" charset="0"/>
                <a:cs typeface="Times New Roman" panose="02020603050405020304" pitchFamily="18" charset="0"/>
              </a:rPr>
              <a:t>Y Region</a:t>
            </a:r>
          </a:p>
          <a:p>
            <a:pPr marL="274320" indent="-274320">
              <a:spcBef>
                <a:spcPts val="0"/>
              </a:spcBef>
              <a:spcAft>
                <a:spcPts val="2400"/>
              </a:spcAft>
            </a:pPr>
            <a:r>
              <a:rPr lang="en-US" sz="2400" dirty="0">
                <a:latin typeface="Times New Roman" panose="02020603050405020304" pitchFamily="18" charset="0"/>
                <a:cs typeface="Times New Roman" panose="02020603050405020304" pitchFamily="18" charset="0"/>
              </a:rPr>
              <a:t>The remainder of the Y chromosome is known as the MSY region.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was </a:t>
            </a:r>
            <a:r>
              <a:rPr lang="en-US" sz="2400" dirty="0" smtClean="0">
                <a:latin typeface="Times New Roman" panose="02020603050405020304" pitchFamily="18" charset="0"/>
                <a:cs typeface="Times New Roman" panose="02020603050405020304" pitchFamily="18" charset="0"/>
              </a:rPr>
              <a:t>previously called </a:t>
            </a:r>
            <a:r>
              <a:rPr lang="en-US" sz="2400" dirty="0">
                <a:latin typeface="Times New Roman" panose="02020603050405020304" pitchFamily="18" charset="0"/>
                <a:cs typeface="Times New Roman" panose="02020603050405020304" pitchFamily="18" charset="0"/>
              </a:rPr>
              <a:t>the non-recombining Y (NRY) region (</a:t>
            </a:r>
            <a:r>
              <a:rPr lang="en-US" sz="2400" dirty="0" smtClean="0">
                <a:latin typeface="Times New Roman" panose="02020603050405020304" pitchFamily="18" charset="0"/>
                <a:cs typeface="Times New Roman" panose="02020603050405020304" pitchFamily="18" charset="0"/>
              </a:rPr>
              <a:t>Figure 1 above) or it </a:t>
            </a:r>
            <a:r>
              <a:rPr lang="en-US" sz="2400" dirty="0">
                <a:latin typeface="Times New Roman" panose="02020603050405020304" pitchFamily="18" charset="0"/>
                <a:cs typeface="Times New Roman" panose="02020603050405020304" pitchFamily="18" charset="0"/>
              </a:rPr>
              <a:t>does </a:t>
            </a:r>
            <a:r>
              <a:rPr lang="en-US" sz="2400" dirty="0" smtClean="0">
                <a:latin typeface="Times New Roman" panose="02020603050405020304" pitchFamily="18" charset="0"/>
                <a:cs typeface="Times New Roman" panose="02020603050405020304" pitchFamily="18" charset="0"/>
              </a:rPr>
              <a:t>not participate </a:t>
            </a:r>
            <a:r>
              <a:rPr lang="en-US" sz="2400" dirty="0">
                <a:latin typeface="Times New Roman" panose="02020603050405020304" pitchFamily="18" charset="0"/>
                <a:cs typeface="Times New Roman" panose="02020603050405020304" pitchFamily="18" charset="0"/>
              </a:rPr>
              <a:t>in homologous recombination.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However</a:t>
            </a:r>
            <a:r>
              <a:rPr lang="en-US" sz="2400" dirty="0">
                <a:latin typeface="Times New Roman" panose="02020603050405020304" pitchFamily="18" charset="0"/>
                <a:cs typeface="Times New Roman" panose="02020603050405020304" pitchFamily="18" charset="0"/>
              </a:rPr>
              <a:t>, certain sections </a:t>
            </a:r>
            <a:r>
              <a:rPr lang="en-US" sz="2400" dirty="0" smtClean="0">
                <a:latin typeface="Times New Roman" panose="02020603050405020304" pitchFamily="18" charset="0"/>
                <a:cs typeface="Times New Roman" panose="02020603050405020304" pitchFamily="18" charset="0"/>
              </a:rPr>
              <a:t>involve intra chromosomal </a:t>
            </a:r>
            <a:r>
              <a:rPr lang="en-US" sz="2400" dirty="0">
                <a:latin typeface="Times New Roman" panose="02020603050405020304" pitchFamily="18" charset="0"/>
                <a:cs typeface="Times New Roman" panose="02020603050405020304" pitchFamily="18" charset="0"/>
              </a:rPr>
              <a:t>gene conversion</a:t>
            </a:r>
            <a:r>
              <a:rPr lang="en-US" sz="2400" dirty="0" smtClean="0">
                <a:latin typeface="Times New Roman" panose="02020603050405020304" pitchFamily="18" charset="0"/>
                <a:cs typeface="Times New Roman" panose="02020603050405020304" pitchFamily="18" charset="0"/>
              </a:rPr>
              <a:t>.</a:t>
            </a:r>
          </a:p>
          <a:p>
            <a:pPr marL="274320" lvl="0" indent="-274320">
              <a:spcBef>
                <a:spcPts val="0"/>
              </a:spcBef>
              <a:spcAft>
                <a:spcPts val="2400"/>
              </a:spcAft>
            </a:pPr>
            <a:r>
              <a:rPr lang="en-US" sz="2400" dirty="0">
                <a:solidFill>
                  <a:prstClr val="black"/>
                </a:solidFill>
                <a:latin typeface="Times New Roman" panose="02020603050405020304" pitchFamily="18" charset="0"/>
                <a:cs typeface="Times New Roman" panose="02020603050405020304" pitchFamily="18" charset="0"/>
              </a:rPr>
              <a:t>About 40 megabases (Mb) within the MSY region </a:t>
            </a:r>
            <a:r>
              <a:rPr lang="en-US" sz="2400" dirty="0" smtClean="0">
                <a:solidFill>
                  <a:prstClr val="black"/>
                </a:solidFill>
                <a:latin typeface="Times New Roman" panose="02020603050405020304" pitchFamily="18" charset="0"/>
                <a:cs typeface="Times New Roman" panose="02020603050405020304" pitchFamily="18" charset="0"/>
              </a:rPr>
              <a:t>are  </a:t>
            </a:r>
            <a:r>
              <a:rPr lang="en-US" sz="2400" dirty="0">
                <a:solidFill>
                  <a:prstClr val="black"/>
                </a:solidFill>
                <a:latin typeface="Times New Roman" panose="02020603050405020304" pitchFamily="18" charset="0"/>
                <a:cs typeface="Times New Roman" panose="02020603050405020304" pitchFamily="18" charset="0"/>
              </a:rPr>
              <a:t>heterochromatic (highly repetitive sequences) including the centromeric region and the bulk of the distal long arm. </a:t>
            </a:r>
          </a:p>
          <a:p>
            <a:pPr marL="274320" indent="-274320">
              <a:spcBef>
                <a:spcPts val="0"/>
              </a:spcBef>
              <a:spcAft>
                <a:spcPts val="2400"/>
              </a:spcAft>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3880758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324600"/>
          </a:xfrm>
        </p:spPr>
        <p:txBody>
          <a:bodyPr>
            <a:noAutofit/>
          </a:bodyPr>
          <a:lstStyle/>
          <a:p>
            <a:pPr marL="274320" indent="-274320">
              <a:spcBef>
                <a:spcPts val="0"/>
              </a:spcBef>
              <a:spcAft>
                <a:spcPts val="1200"/>
              </a:spcAft>
            </a:pPr>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euchromatic region is about 23 Mb and most of </a:t>
            </a:r>
            <a:r>
              <a:rPr lang="en-US" sz="2800" dirty="0" smtClean="0">
                <a:latin typeface="Times New Roman" panose="02020603050405020304" pitchFamily="18" charset="0"/>
                <a:cs typeface="Times New Roman" panose="02020603050405020304" pitchFamily="18" charset="0"/>
              </a:rPr>
              <a:t>it has </a:t>
            </a:r>
            <a:r>
              <a:rPr lang="en-US" sz="2800" dirty="0">
                <a:latin typeface="Times New Roman" panose="02020603050405020304" pitchFamily="18" charset="0"/>
                <a:cs typeface="Times New Roman" panose="02020603050405020304" pitchFamily="18" charset="0"/>
              </a:rPr>
              <a:t>been sequenced. </a:t>
            </a:r>
            <a:endParaRPr lang="en-US" sz="28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800" dirty="0" smtClean="0">
                <a:latin typeface="Times New Roman" panose="02020603050405020304" pitchFamily="18" charset="0"/>
                <a:cs typeface="Times New Roman" panose="02020603050405020304" pitchFamily="18" charset="0"/>
              </a:rPr>
              <a:t>Certain </a:t>
            </a:r>
            <a:r>
              <a:rPr lang="en-US" sz="2800" dirty="0">
                <a:latin typeface="Times New Roman" panose="02020603050405020304" pitchFamily="18" charset="0"/>
                <a:cs typeface="Times New Roman" panose="02020603050405020304" pitchFamily="18" charset="0"/>
              </a:rPr>
              <a:t>sections of the euchromatic region share </a:t>
            </a:r>
            <a:r>
              <a:rPr lang="en-US" sz="2800" dirty="0" smtClean="0">
                <a:latin typeface="Times New Roman" panose="02020603050405020304" pitchFamily="18" charset="0"/>
                <a:cs typeface="Times New Roman" panose="02020603050405020304" pitchFamily="18" charset="0"/>
              </a:rPr>
              <a:t>some homology </a:t>
            </a:r>
            <a:r>
              <a:rPr lang="en-US" sz="2800" dirty="0">
                <a:latin typeface="Times New Roman" panose="02020603050405020304" pitchFamily="18" charset="0"/>
                <a:cs typeface="Times New Roman" panose="02020603050405020304" pitchFamily="18" charset="0"/>
              </a:rPr>
              <a:t>with the X chromosome. </a:t>
            </a:r>
            <a:endParaRPr lang="en-US" sz="28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800" dirty="0" smtClean="0">
                <a:latin typeface="Times New Roman" panose="02020603050405020304" pitchFamily="18" charset="0"/>
                <a:cs typeface="Times New Roman" panose="02020603050405020304" pitchFamily="18" charset="0"/>
              </a:rPr>
              <a:t>For </a:t>
            </a:r>
            <a:r>
              <a:rPr lang="en-US" sz="2800" dirty="0">
                <a:latin typeface="Times New Roman" panose="02020603050405020304" pitchFamily="18" charset="0"/>
                <a:cs typeface="Times New Roman" panose="02020603050405020304" pitchFamily="18" charset="0"/>
              </a:rPr>
              <a:t>instance, X-transposed sequences </a:t>
            </a:r>
            <a:r>
              <a:rPr lang="en-US" sz="2800" dirty="0" smtClean="0">
                <a:latin typeface="Times New Roman" panose="02020603050405020304" pitchFamily="18" charset="0"/>
                <a:cs typeface="Times New Roman" panose="02020603050405020304" pitchFamily="18" charset="0"/>
              </a:rPr>
              <a:t>of the </a:t>
            </a:r>
            <a:r>
              <a:rPr lang="en-US" sz="2800" dirty="0">
                <a:latin typeface="Times New Roman" panose="02020603050405020304" pitchFamily="18" charset="0"/>
                <a:cs typeface="Times New Roman" panose="02020603050405020304" pitchFamily="18" charset="0"/>
              </a:rPr>
              <a:t>Y chromosome are 99% identical to sequences within Xq21 (a band in </a:t>
            </a:r>
            <a:r>
              <a:rPr lang="en-US" sz="2800" dirty="0" smtClean="0">
                <a:latin typeface="Times New Roman" panose="02020603050405020304" pitchFamily="18" charset="0"/>
                <a:cs typeface="Times New Roman" panose="02020603050405020304" pitchFamily="18" charset="0"/>
              </a:rPr>
              <a:t>the long </a:t>
            </a:r>
            <a:r>
              <a:rPr lang="en-US" sz="2800" dirty="0">
                <a:latin typeface="Times New Roman" panose="02020603050405020304" pitchFamily="18" charset="0"/>
                <a:cs typeface="Times New Roman" panose="02020603050405020304" pitchFamily="18" charset="0"/>
              </a:rPr>
              <a:t>arm of the X chromosome). </a:t>
            </a:r>
            <a:endParaRPr lang="en-US" sz="28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800" dirty="0" smtClean="0">
                <a:latin typeface="Times New Roman" panose="02020603050405020304" pitchFamily="18" charset="0"/>
                <a:cs typeface="Times New Roman" panose="02020603050405020304" pitchFamily="18" charset="0"/>
              </a:rPr>
              <a:t>Additionally</a:t>
            </a:r>
            <a:r>
              <a:rPr lang="en-US" sz="2800" dirty="0">
                <a:latin typeface="Times New Roman" panose="02020603050405020304" pitchFamily="18" charset="0"/>
                <a:cs typeface="Times New Roman" panose="02020603050405020304" pitchFamily="18" charset="0"/>
              </a:rPr>
              <a:t>, dozens of genes located in </a:t>
            </a:r>
            <a:r>
              <a:rPr lang="en-US" sz="2800" dirty="0" smtClean="0">
                <a:latin typeface="Times New Roman" panose="02020603050405020304" pitchFamily="18" charset="0"/>
                <a:cs typeface="Times New Roman" panose="02020603050405020304" pitchFamily="18" charset="0"/>
              </a:rPr>
              <a:t>the euchromatic </a:t>
            </a:r>
            <a:r>
              <a:rPr lang="en-US" sz="2800" dirty="0">
                <a:latin typeface="Times New Roman" panose="02020603050405020304" pitchFamily="18" charset="0"/>
                <a:cs typeface="Times New Roman" panose="02020603050405020304" pitchFamily="18" charset="0"/>
              </a:rPr>
              <a:t>region share 60% to 96% homology with their X </a:t>
            </a:r>
            <a:r>
              <a:rPr lang="en-US" sz="2800" dirty="0" smtClean="0">
                <a:latin typeface="Times New Roman" panose="02020603050405020304" pitchFamily="18" charset="0"/>
                <a:cs typeface="Times New Roman" panose="02020603050405020304" pitchFamily="18" charset="0"/>
              </a:rPr>
              <a:t>chromosome counterparts</a:t>
            </a:r>
            <a:r>
              <a:rPr lang="en-US" sz="2800" dirty="0">
                <a:latin typeface="Times New Roman" panose="02020603050405020304" pitchFamily="18" charset="0"/>
                <a:cs typeface="Times New Roman" panose="02020603050405020304" pitchFamily="18" charset="0"/>
              </a:rPr>
              <a:t>. </a:t>
            </a:r>
            <a:endParaRPr lang="en-US" sz="28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800" dirty="0" smtClean="0">
                <a:latin typeface="Times New Roman" panose="02020603050405020304" pitchFamily="18" charset="0"/>
                <a:cs typeface="Times New Roman" panose="02020603050405020304" pitchFamily="18" charset="0"/>
              </a:rPr>
              <a:t>These </a:t>
            </a:r>
            <a:r>
              <a:rPr lang="en-US" sz="2800" dirty="0">
                <a:latin typeface="Times New Roman" panose="02020603050405020304" pitchFamily="18" charset="0"/>
                <a:cs typeface="Times New Roman" panose="02020603050405020304" pitchFamily="18" charset="0"/>
              </a:rPr>
              <a:t>X-homologous regions should be avoided when </a:t>
            </a:r>
            <a:r>
              <a:rPr lang="en-US" sz="2800" dirty="0" smtClean="0">
                <a:latin typeface="Times New Roman" panose="02020603050405020304" pitchFamily="18" charset="0"/>
                <a:cs typeface="Times New Roman" panose="02020603050405020304" pitchFamily="18" charset="0"/>
              </a:rPr>
              <a:t>selecting Y </a:t>
            </a:r>
            <a:r>
              <a:rPr lang="en-US" sz="2800" dirty="0">
                <a:latin typeface="Times New Roman" panose="02020603050405020304" pitchFamily="18" charset="0"/>
                <a:cs typeface="Times New Roman" panose="02020603050405020304" pitchFamily="18" charset="0"/>
              </a:rPr>
              <a:t>chromosome-specific markers for forensic DNA profiling.</a:t>
            </a:r>
          </a:p>
        </p:txBody>
      </p:sp>
    </p:spTree>
    <p:extLst>
      <p:ext uri="{BB962C8B-B14F-4D97-AF65-F5344CB8AC3E}">
        <p14:creationId xmlns:p14="http://schemas.microsoft.com/office/powerpoint/2010/main" xmlns="" val="152309807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763000" cy="563562"/>
          </a:xfrm>
        </p:spPr>
        <p:txBody>
          <a:bodyPr>
            <a:noAutofit/>
          </a:bodyPr>
          <a:lstStyle/>
          <a:p>
            <a:pPr algn="l"/>
            <a:r>
              <a:rPr lang="en-US" sz="3200" b="1" dirty="0">
                <a:latin typeface="Times New Roman" panose="02020603050405020304" pitchFamily="18" charset="0"/>
                <a:cs typeface="Times New Roman" panose="02020603050405020304" pitchFamily="18" charset="0"/>
              </a:rPr>
              <a:t>3 Polymorphic </a:t>
            </a:r>
            <a:r>
              <a:rPr lang="en-US" sz="3200" b="1" dirty="0" smtClean="0">
                <a:latin typeface="Times New Roman" panose="02020603050405020304" pitchFamily="18" charset="0"/>
                <a:cs typeface="Times New Roman" panose="02020603050405020304" pitchFamily="18" charset="0"/>
              </a:rPr>
              <a:t>Sequences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914400"/>
            <a:ext cx="8991600" cy="5211763"/>
          </a:xfrm>
        </p:spPr>
        <p:txBody>
          <a:bodyPr>
            <a:normAutofit/>
          </a:bodyPr>
          <a:lstStyle/>
          <a:p>
            <a:pPr>
              <a:spcBef>
                <a:spcPts val="0"/>
              </a:spcBef>
              <a:spcAft>
                <a:spcPts val="3000"/>
              </a:spcAft>
            </a:pPr>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Y chromosome contains an abundance of repetitive elements, </a:t>
            </a:r>
            <a:r>
              <a:rPr lang="en-US" sz="2800" dirty="0" smtClean="0">
                <a:latin typeface="Times New Roman" panose="02020603050405020304" pitchFamily="18" charset="0"/>
                <a:cs typeface="Times New Roman" panose="02020603050405020304" pitchFamily="18" charset="0"/>
              </a:rPr>
              <a:t>namely STRs</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Alu</a:t>
            </a:r>
            <a:r>
              <a:rPr lang="en-US" sz="2800" dirty="0">
                <a:latin typeface="Times New Roman" panose="02020603050405020304" pitchFamily="18" charset="0"/>
                <a:cs typeface="Times New Roman" panose="02020603050405020304" pitchFamily="18" charset="0"/>
              </a:rPr>
              <a:t>, and LINE elements. </a:t>
            </a:r>
            <a:endParaRPr lang="en-US" sz="2800" dirty="0" smtClean="0">
              <a:latin typeface="Times New Roman" panose="02020603050405020304" pitchFamily="18" charset="0"/>
              <a:cs typeface="Times New Roman" panose="02020603050405020304" pitchFamily="18" charset="0"/>
            </a:endParaRPr>
          </a:p>
          <a:p>
            <a:pPr>
              <a:spcBef>
                <a:spcPts val="0"/>
              </a:spcBef>
              <a:spcAft>
                <a:spcPts val="3000"/>
              </a:spcAft>
            </a:pPr>
            <a:r>
              <a:rPr lang="en-US" sz="2800" dirty="0" smtClean="0">
                <a:latin typeface="Times New Roman" panose="02020603050405020304" pitchFamily="18" charset="0"/>
                <a:cs typeface="Times New Roman" panose="02020603050405020304" pitchFamily="18" charset="0"/>
              </a:rPr>
              <a:t>Many </a:t>
            </a:r>
            <a:r>
              <a:rPr lang="en-US" sz="2800" dirty="0">
                <a:latin typeface="Times New Roman" panose="02020603050405020304" pitchFamily="18" charset="0"/>
                <a:cs typeface="Times New Roman" panose="02020603050405020304" pitchFamily="18" charset="0"/>
              </a:rPr>
              <a:t>of these are highly polymorphic. </a:t>
            </a:r>
            <a:endParaRPr lang="en-US" sz="2800" dirty="0" smtClean="0">
              <a:latin typeface="Times New Roman" panose="02020603050405020304" pitchFamily="18" charset="0"/>
              <a:cs typeface="Times New Roman" panose="02020603050405020304" pitchFamily="18" charset="0"/>
            </a:endParaRPr>
          </a:p>
          <a:p>
            <a:pPr>
              <a:spcBef>
                <a:spcPts val="0"/>
              </a:spcBef>
              <a:spcAft>
                <a:spcPts val="3000"/>
              </a:spcAft>
            </a:pPr>
            <a:r>
              <a:rPr lang="en-US" sz="2800" dirty="0" smtClean="0">
                <a:latin typeface="Times New Roman" panose="02020603050405020304" pitchFamily="18" charset="0"/>
                <a:cs typeface="Times New Roman" panose="02020603050405020304" pitchFamily="18" charset="0"/>
              </a:rPr>
              <a:t>To date </a:t>
            </a:r>
            <a:r>
              <a:rPr lang="en-US" sz="2800" dirty="0">
                <a:latin typeface="Times New Roman" panose="02020603050405020304" pitchFamily="18" charset="0"/>
                <a:cs typeface="Times New Roman" panose="02020603050405020304" pitchFamily="18" charset="0"/>
              </a:rPr>
              <a:t>Y-STRs are usually used for Y chromosome DNA testing. </a:t>
            </a:r>
            <a:endParaRPr lang="en-US" sz="2800" dirty="0" smtClean="0">
              <a:latin typeface="Times New Roman" panose="02020603050405020304" pitchFamily="18" charset="0"/>
              <a:cs typeface="Times New Roman" panose="02020603050405020304" pitchFamily="18" charset="0"/>
            </a:endParaRPr>
          </a:p>
          <a:p>
            <a:pPr>
              <a:spcBef>
                <a:spcPts val="0"/>
              </a:spcBef>
              <a:spcAft>
                <a:spcPts val="3000"/>
              </a:spcAft>
            </a:pPr>
            <a:r>
              <a:rPr lang="en-US" sz="2800" dirty="0" smtClean="0">
                <a:latin typeface="Times New Roman" panose="02020603050405020304" pitchFamily="18" charset="0"/>
                <a:cs typeface="Times New Roman" panose="02020603050405020304" pitchFamily="18" charset="0"/>
              </a:rPr>
              <a:t>Single nucleotide polymorphisms </a:t>
            </a:r>
            <a:r>
              <a:rPr lang="en-US" sz="2800" dirty="0">
                <a:latin typeface="Times New Roman" panose="02020603050405020304" pitchFamily="18" charset="0"/>
                <a:cs typeface="Times New Roman" panose="02020603050405020304" pitchFamily="18" charset="0"/>
              </a:rPr>
              <a:t>(SNPs) at the Y chromosome are also useful for </a:t>
            </a:r>
            <a:r>
              <a:rPr lang="en-US" sz="2800" dirty="0" smtClean="0">
                <a:latin typeface="Times New Roman" panose="02020603050405020304" pitchFamily="18" charset="0"/>
                <a:cs typeface="Times New Roman" panose="02020603050405020304" pitchFamily="18" charset="0"/>
              </a:rPr>
              <a:t>forensic applications.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8664453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248400"/>
          </a:xfrm>
        </p:spPr>
        <p:txBody>
          <a:bodyPr>
            <a:normAutofit/>
          </a:bodyPr>
          <a:lstStyle/>
          <a:p>
            <a:pPr marR="0">
              <a:spcBef>
                <a:spcPts val="0"/>
              </a:spcBef>
              <a:spcAft>
                <a:spcPts val="2400"/>
              </a:spcAft>
              <a:buFont typeface="Wingdings" panose="05000000000000000000" pitchFamily="2" charset="2"/>
              <a:buChar char="§"/>
            </a:pPr>
            <a:r>
              <a:rPr lang="en-US" sz="2400" dirty="0">
                <a:latin typeface="Times New Roman" panose="02020603050405020304" pitchFamily="18" charset="0"/>
                <a:ea typeface="MinionPro-Regular"/>
                <a:cs typeface="Times New Roman" panose="02020603050405020304" pitchFamily="18" charset="0"/>
              </a:rPr>
              <a:t>DNA samples to be compared are run in parallel lanes on the same gel. </a:t>
            </a:r>
            <a:endParaRPr lang="en-US" sz="2400" dirty="0">
              <a:latin typeface="Times New Roman" panose="02020603050405020304" pitchFamily="18" charset="0"/>
              <a:ea typeface="Calibri"/>
              <a:cs typeface="Times New Roman" panose="02020603050405020304" pitchFamily="18" charset="0"/>
            </a:endParaRPr>
          </a:p>
          <a:p>
            <a:pPr marR="0">
              <a:spcBef>
                <a:spcPts val="0"/>
              </a:spcBef>
              <a:spcAft>
                <a:spcPts val="2400"/>
              </a:spcAft>
              <a:buFont typeface="Wingdings" panose="05000000000000000000" pitchFamily="2" charset="2"/>
              <a:buChar char="§"/>
            </a:pPr>
            <a:r>
              <a:rPr lang="en-US" sz="2400" dirty="0">
                <a:latin typeface="Times New Roman" panose="02020603050405020304" pitchFamily="18" charset="0"/>
                <a:ea typeface="MinionPro-Regular"/>
                <a:cs typeface="Times New Roman" panose="02020603050405020304" pitchFamily="18" charset="0"/>
              </a:rPr>
              <a:t>The band locations are compared from lane to lane to identify similar patterns. </a:t>
            </a:r>
            <a:endParaRPr lang="en-US" sz="2400" dirty="0">
              <a:latin typeface="Times New Roman" panose="02020603050405020304" pitchFamily="18" charset="0"/>
              <a:ea typeface="Calibri"/>
              <a:cs typeface="Times New Roman" panose="02020603050405020304" pitchFamily="18" charset="0"/>
            </a:endParaRPr>
          </a:p>
          <a:p>
            <a:pPr marR="0">
              <a:spcBef>
                <a:spcPts val="0"/>
              </a:spcBef>
              <a:spcAft>
                <a:spcPts val="2400"/>
              </a:spcAft>
              <a:buFont typeface="Wingdings" panose="05000000000000000000" pitchFamily="2" charset="2"/>
              <a:buChar char="§"/>
            </a:pPr>
            <a:r>
              <a:rPr lang="en-US" sz="2400" dirty="0">
                <a:latin typeface="Times New Roman" panose="02020603050405020304" pitchFamily="18" charset="0"/>
                <a:ea typeface="MinionPro-Regular"/>
                <a:cs typeface="Times New Roman" panose="02020603050405020304" pitchFamily="18" charset="0"/>
              </a:rPr>
              <a:t>If the VNTR fragments are at corresponding positions, they are declared a match. </a:t>
            </a:r>
            <a:endParaRPr lang="en-US" sz="2400" dirty="0">
              <a:latin typeface="Times New Roman" panose="02020603050405020304" pitchFamily="18" charset="0"/>
              <a:ea typeface="Calibri"/>
              <a:cs typeface="Times New Roman" panose="02020603050405020304" pitchFamily="18" charset="0"/>
            </a:endParaRPr>
          </a:p>
          <a:p>
            <a:pPr marR="0">
              <a:spcBef>
                <a:spcPts val="0"/>
              </a:spcBef>
              <a:spcAft>
                <a:spcPts val="2400"/>
              </a:spcAft>
              <a:buFont typeface="Wingdings" panose="05000000000000000000" pitchFamily="2" charset="2"/>
              <a:buChar char="§"/>
            </a:pPr>
            <a:r>
              <a:rPr lang="en-US" sz="2400" dirty="0">
                <a:latin typeface="Times New Roman" panose="02020603050405020304" pitchFamily="18" charset="0"/>
                <a:ea typeface="MinionPro-Regular"/>
                <a:cs typeface="Times New Roman" panose="02020603050405020304" pitchFamily="18" charset="0"/>
              </a:rPr>
              <a:t>If not, the result is a non-match and the two DNA samples can be deemed to have come from different origins. </a:t>
            </a:r>
            <a:endParaRPr lang="en-US" sz="2400" dirty="0">
              <a:latin typeface="Times New Roman" panose="02020603050405020304" pitchFamily="18" charset="0"/>
              <a:ea typeface="Calibri"/>
              <a:cs typeface="Times New Roman" panose="02020603050405020304" pitchFamily="18" charset="0"/>
            </a:endParaRPr>
          </a:p>
          <a:p>
            <a:pPr marR="0">
              <a:spcBef>
                <a:spcPts val="0"/>
              </a:spcBef>
              <a:spcAft>
                <a:spcPts val="1800"/>
              </a:spcAft>
              <a:buFont typeface="Wingdings" panose="05000000000000000000" pitchFamily="2" charset="2"/>
              <a:buChar char="§"/>
            </a:pPr>
            <a:r>
              <a:rPr lang="en-US" sz="2400" dirty="0">
                <a:latin typeface="Times New Roman" panose="02020603050405020304" pitchFamily="18" charset="0"/>
                <a:ea typeface="MinionPro-Regular"/>
                <a:cs typeface="Times New Roman" panose="02020603050405020304" pitchFamily="18" charset="0"/>
              </a:rPr>
              <a:t>The following possible conclusions can be made:</a:t>
            </a:r>
            <a:endParaRPr lang="en-US" sz="2400" dirty="0">
              <a:latin typeface="Times New Roman" panose="02020603050405020304" pitchFamily="18" charset="0"/>
              <a:ea typeface="Calibri"/>
              <a:cs typeface="Times New Roman" panose="02020603050405020304" pitchFamily="18" charset="0"/>
            </a:endParaRPr>
          </a:p>
          <a:p>
            <a:pPr marL="914400" lvl="2" indent="-342900" algn="just">
              <a:lnSpc>
                <a:spcPct val="115000"/>
              </a:lnSpc>
              <a:spcBef>
                <a:spcPts val="0"/>
              </a:spcBef>
              <a:buFont typeface="Wingdings" panose="05000000000000000000" pitchFamily="2" charset="2"/>
              <a:buChar char="ü"/>
            </a:pPr>
            <a:r>
              <a:rPr lang="en-US" dirty="0" smtClean="0">
                <a:latin typeface="Times New Roman"/>
                <a:ea typeface="MinionPro-Regular"/>
                <a:cs typeface="Times New Roman"/>
              </a:rPr>
              <a:t>Exclusion </a:t>
            </a:r>
            <a:r>
              <a:rPr lang="en-US" dirty="0">
                <a:latin typeface="Times New Roman"/>
                <a:ea typeface="MinionPro-Regular"/>
                <a:cs typeface="Times New Roman"/>
              </a:rPr>
              <a:t>(profiles are </a:t>
            </a:r>
            <a:r>
              <a:rPr lang="en-US" dirty="0" smtClean="0">
                <a:latin typeface="Times New Roman"/>
                <a:ea typeface="MinionPro-Regular"/>
                <a:cs typeface="Times New Roman"/>
              </a:rPr>
              <a:t>different)</a:t>
            </a:r>
          </a:p>
          <a:p>
            <a:pPr marL="914400" lvl="2" indent="-342900" algn="just">
              <a:lnSpc>
                <a:spcPct val="115000"/>
              </a:lnSpc>
              <a:spcBef>
                <a:spcPts val="0"/>
              </a:spcBef>
              <a:buFont typeface="Wingdings" panose="05000000000000000000" pitchFamily="2" charset="2"/>
              <a:buChar char="ü"/>
            </a:pPr>
            <a:r>
              <a:rPr lang="en-US" dirty="0" smtClean="0">
                <a:latin typeface="Times New Roman"/>
                <a:ea typeface="MinionPro-Regular"/>
                <a:cs typeface="Times New Roman"/>
              </a:rPr>
              <a:t>Inclusion </a:t>
            </a:r>
            <a:r>
              <a:rPr lang="en-US" dirty="0">
                <a:latin typeface="Times New Roman"/>
                <a:ea typeface="MinionPro-Regular"/>
                <a:cs typeface="Times New Roman"/>
              </a:rPr>
              <a:t>(profiles </a:t>
            </a:r>
            <a:r>
              <a:rPr lang="en-US" dirty="0" smtClean="0">
                <a:latin typeface="Times New Roman"/>
                <a:ea typeface="MinionPro-Regular"/>
                <a:cs typeface="Times New Roman"/>
              </a:rPr>
              <a:t>match)</a:t>
            </a:r>
          </a:p>
        </p:txBody>
      </p:sp>
    </p:spTree>
    <p:extLst>
      <p:ext uri="{BB962C8B-B14F-4D97-AF65-F5344CB8AC3E}">
        <p14:creationId xmlns:p14="http://schemas.microsoft.com/office/powerpoint/2010/main" xmlns="" val="79522027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714" y="152400"/>
            <a:ext cx="8686800" cy="487362"/>
          </a:xfrm>
        </p:spPr>
        <p:txBody>
          <a:bodyPr>
            <a:noAutofit/>
          </a:bodyPr>
          <a:lstStyle/>
          <a:p>
            <a:pPr algn="l"/>
            <a:r>
              <a:rPr lang="en-US" sz="3200" b="1" dirty="0">
                <a:latin typeface="Times New Roman" panose="02020603050405020304" pitchFamily="18" charset="0"/>
                <a:cs typeface="Times New Roman" panose="02020603050405020304" pitchFamily="18" charset="0"/>
              </a:rPr>
              <a:t>Profiling </a:t>
            </a:r>
            <a:r>
              <a:rPr lang="en-US" sz="3200" b="1" dirty="0" smtClean="0">
                <a:latin typeface="Times New Roman" panose="02020603050405020304" pitchFamily="18" charset="0"/>
                <a:cs typeface="Times New Roman" panose="02020603050405020304" pitchFamily="18" charset="0"/>
              </a:rPr>
              <a:t>Systems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09600"/>
            <a:ext cx="9144000" cy="6096000"/>
          </a:xfrm>
        </p:spPr>
        <p:txBody>
          <a:bodyPr>
            <a:noAutofit/>
          </a:bodyPr>
          <a:lstStyle/>
          <a:p>
            <a:pPr marL="274320" indent="-274320">
              <a:spcBef>
                <a:spcPts val="0"/>
              </a:spcBef>
              <a:spcAft>
                <a:spcPts val="600"/>
              </a:spcAft>
              <a:buFont typeface="+mj-lt"/>
              <a:buAutoNum type="arabicPeriod"/>
            </a:pPr>
            <a:r>
              <a:rPr lang="en-US" sz="2400" b="1"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Y-STR</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More than 400 STR loci have been identified in the Y chromosome genome.</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precise locations of these loci have been sequentially mapped </a:t>
            </a:r>
            <a:r>
              <a:rPr lang="en-US" sz="2400" dirty="0" smtClean="0">
                <a:latin typeface="Times New Roman" panose="02020603050405020304" pitchFamily="18" charset="0"/>
                <a:cs typeface="Times New Roman" panose="02020603050405020304" pitchFamily="18" charset="0"/>
              </a:rPr>
              <a:t>using human </a:t>
            </a:r>
            <a:r>
              <a:rPr lang="en-US" sz="2400" dirty="0">
                <a:latin typeface="Times New Roman" panose="02020603050405020304" pitchFamily="18" charset="0"/>
                <a:cs typeface="Times New Roman" panose="02020603050405020304" pitchFamily="18" charset="0"/>
              </a:rPr>
              <a:t>genome sequencing data.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distribution of Y-STR loci at the </a:t>
            </a:r>
            <a:r>
              <a:rPr lang="en-US" sz="2400" dirty="0" smtClean="0">
                <a:latin typeface="Times New Roman" panose="02020603050405020304" pitchFamily="18" charset="0"/>
                <a:cs typeface="Times New Roman" panose="02020603050405020304" pitchFamily="18" charset="0"/>
              </a:rPr>
              <a:t>Y chromosome </a:t>
            </a:r>
            <a:r>
              <a:rPr lang="en-US" sz="2400" dirty="0">
                <a:latin typeface="Times New Roman" panose="02020603050405020304" pitchFamily="18" charset="0"/>
                <a:cs typeface="Times New Roman" panose="02020603050405020304" pitchFamily="18" charset="0"/>
              </a:rPr>
              <a:t>has also been analyzed.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Most </a:t>
            </a:r>
            <a:r>
              <a:rPr lang="en-US" sz="2400" dirty="0">
                <a:latin typeface="Times New Roman" panose="02020603050405020304" pitchFamily="18" charset="0"/>
                <a:cs typeface="Times New Roman" panose="02020603050405020304" pitchFamily="18" charset="0"/>
              </a:rPr>
              <a:t>Y-STR loci, approximately 60% </a:t>
            </a:r>
            <a:r>
              <a:rPr lang="en-US" sz="2400" dirty="0" smtClean="0">
                <a:latin typeface="Times New Roman" panose="02020603050405020304" pitchFamily="18" charset="0"/>
                <a:cs typeface="Times New Roman" panose="02020603050405020304" pitchFamily="18" charset="0"/>
              </a:rPr>
              <a:t>of the </a:t>
            </a:r>
            <a:r>
              <a:rPr lang="en-US" sz="2400" dirty="0">
                <a:latin typeface="Times New Roman" panose="02020603050405020304" pitchFamily="18" charset="0"/>
                <a:cs typeface="Times New Roman" panose="02020603050405020304" pitchFamily="18" charset="0"/>
              </a:rPr>
              <a:t>400 identified, are located at the long arm of the chromosome; about 22</a:t>
            </a:r>
            <a:r>
              <a:rPr lang="en-US" sz="2400" dirty="0" smtClean="0">
                <a:latin typeface="Times New Roman" panose="02020603050405020304" pitchFamily="18" charset="0"/>
                <a:cs typeface="Times New Roman" panose="02020603050405020304" pitchFamily="18" charset="0"/>
              </a:rPr>
              <a:t>% are </a:t>
            </a:r>
            <a:r>
              <a:rPr lang="en-US" sz="2400" dirty="0">
                <a:latin typeface="Times New Roman" panose="02020603050405020304" pitchFamily="18" charset="0"/>
                <a:cs typeface="Times New Roman" panose="02020603050405020304" pitchFamily="18" charset="0"/>
              </a:rPr>
              <a:t>located at the short arm and a few are found in the centromeric region.</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Y-STRs in the telomeric region have yet to be identified.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Only </a:t>
            </a:r>
            <a:r>
              <a:rPr lang="en-US" sz="2400" dirty="0">
                <a:latin typeface="Times New Roman" panose="02020603050405020304" pitchFamily="18" charset="0"/>
                <a:cs typeface="Times New Roman" panose="02020603050405020304" pitchFamily="18" charset="0"/>
              </a:rPr>
              <a:t>about 5% </a:t>
            </a:r>
            <a:r>
              <a:rPr lang="en-US" sz="2400" dirty="0" smtClean="0">
                <a:latin typeface="Times New Roman" panose="02020603050405020304" pitchFamily="18" charset="0"/>
                <a:cs typeface="Times New Roman" panose="02020603050405020304" pitchFamily="18" charset="0"/>
              </a:rPr>
              <a:t>of Y-STRs </a:t>
            </a:r>
            <a:r>
              <a:rPr lang="en-US" sz="2400" dirty="0">
                <a:latin typeface="Times New Roman" panose="02020603050405020304" pitchFamily="18" charset="0"/>
                <a:cs typeface="Times New Roman" panose="02020603050405020304" pitchFamily="18" charset="0"/>
              </a:rPr>
              <a:t>are located within 5′ untranslated or intron regions of protein </a:t>
            </a:r>
            <a:r>
              <a:rPr lang="en-US" sz="2400" dirty="0" smtClean="0">
                <a:latin typeface="Times New Roman" panose="02020603050405020304" pitchFamily="18" charset="0"/>
                <a:cs typeface="Times New Roman" panose="02020603050405020304" pitchFamily="18" charset="0"/>
              </a:rPr>
              <a:t>coding genes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7994311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477000"/>
          </a:xfrm>
        </p:spPr>
        <p:txBody>
          <a:bodyPr>
            <a:normAutofit/>
          </a:bodyPr>
          <a:lstStyle/>
          <a:p>
            <a:pPr marL="274320" lvl="0" indent="-274320">
              <a:spcBef>
                <a:spcPts val="0"/>
              </a:spcBef>
              <a:spcAft>
                <a:spcPts val="1800"/>
              </a:spcAft>
            </a:pPr>
            <a:r>
              <a:rPr lang="en-US" sz="2400" dirty="0">
                <a:solidFill>
                  <a:srgbClr val="FF0000"/>
                </a:solidFill>
                <a:latin typeface="Times New Roman" panose="02020603050405020304" pitchFamily="18" charset="0"/>
                <a:cs typeface="Times New Roman" panose="02020603050405020304" pitchFamily="18" charset="0"/>
              </a:rPr>
              <a:t>The repeat unit length of identified Y-STRs have been analyzed.</a:t>
            </a:r>
          </a:p>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Among the 400 Y-STRs, 6% are </a:t>
            </a:r>
            <a:r>
              <a:rPr lang="en-US" sz="2400" dirty="0">
                <a:solidFill>
                  <a:srgbClr val="FF0000"/>
                </a:solidFill>
                <a:latin typeface="Times New Roman" panose="02020603050405020304" pitchFamily="18" charset="0"/>
                <a:cs typeface="Times New Roman" panose="02020603050405020304" pitchFamily="18" charset="0"/>
              </a:rPr>
              <a:t>dimeric</a:t>
            </a:r>
            <a:r>
              <a:rPr lang="en-US" sz="2400" dirty="0">
                <a:solidFill>
                  <a:prstClr val="black"/>
                </a:solidFill>
                <a:latin typeface="Times New Roman" panose="02020603050405020304" pitchFamily="18" charset="0"/>
                <a:cs typeface="Times New Roman" panose="02020603050405020304" pitchFamily="18" charset="0"/>
              </a:rPr>
              <a:t> repeats, 39% are </a:t>
            </a:r>
            <a:r>
              <a:rPr lang="en-US" sz="2400" dirty="0">
                <a:solidFill>
                  <a:srgbClr val="FF0000"/>
                </a:solidFill>
                <a:latin typeface="Times New Roman" panose="02020603050405020304" pitchFamily="18" charset="0"/>
                <a:cs typeface="Times New Roman" panose="02020603050405020304" pitchFamily="18" charset="0"/>
              </a:rPr>
              <a:t>trimeric</a:t>
            </a:r>
            <a:r>
              <a:rPr lang="en-US" sz="2400" dirty="0">
                <a:solidFill>
                  <a:prstClr val="black"/>
                </a:solidFill>
                <a:latin typeface="Times New Roman" panose="02020603050405020304" pitchFamily="18" charset="0"/>
                <a:cs typeface="Times New Roman" panose="02020603050405020304" pitchFamily="18" charset="0"/>
              </a:rPr>
              <a:t>, 45% are </a:t>
            </a:r>
            <a:r>
              <a:rPr lang="en-US" sz="2400" dirty="0">
                <a:solidFill>
                  <a:srgbClr val="FF0000"/>
                </a:solidFill>
                <a:latin typeface="Times New Roman" panose="02020603050405020304" pitchFamily="18" charset="0"/>
                <a:cs typeface="Times New Roman" panose="02020603050405020304" pitchFamily="18" charset="0"/>
              </a:rPr>
              <a:t>tetrameric</a:t>
            </a:r>
            <a:r>
              <a:rPr lang="en-US" sz="2400" dirty="0">
                <a:solidFill>
                  <a:prstClr val="black"/>
                </a:solidFill>
                <a:latin typeface="Times New Roman" panose="02020603050405020304" pitchFamily="18" charset="0"/>
                <a:cs typeface="Times New Roman" panose="02020603050405020304" pitchFamily="18" charset="0"/>
              </a:rPr>
              <a:t>, 9% are </a:t>
            </a:r>
            <a:r>
              <a:rPr lang="en-US" sz="2400" dirty="0">
                <a:solidFill>
                  <a:srgbClr val="FF0000"/>
                </a:solidFill>
                <a:latin typeface="Times New Roman" panose="02020603050405020304" pitchFamily="18" charset="0"/>
                <a:cs typeface="Times New Roman" panose="02020603050405020304" pitchFamily="18" charset="0"/>
              </a:rPr>
              <a:t>pentameric</a:t>
            </a:r>
            <a:r>
              <a:rPr lang="en-US" sz="2400" dirty="0">
                <a:solidFill>
                  <a:prstClr val="black"/>
                </a:solidFill>
                <a:latin typeface="Times New Roman" panose="02020603050405020304" pitchFamily="18" charset="0"/>
                <a:cs typeface="Times New Roman" panose="02020603050405020304" pitchFamily="18" charset="0"/>
              </a:rPr>
              <a:t>, and 1% are </a:t>
            </a:r>
            <a:r>
              <a:rPr lang="en-US" sz="2400" dirty="0" smtClean="0">
                <a:solidFill>
                  <a:srgbClr val="FF0000"/>
                </a:solidFill>
                <a:latin typeface="Times New Roman" panose="02020603050405020304" pitchFamily="18" charset="0"/>
                <a:cs typeface="Times New Roman" panose="02020603050405020304" pitchFamily="18" charset="0"/>
              </a:rPr>
              <a:t>hexameric</a:t>
            </a:r>
            <a:r>
              <a:rPr lang="en-US" sz="2400" dirty="0" smtClean="0">
                <a:solidFill>
                  <a:prstClr val="black"/>
                </a:solidFill>
                <a:latin typeface="Times New Roman" panose="02020603050405020304" pitchFamily="18" charset="0"/>
                <a:cs typeface="Times New Roman" panose="02020603050405020304" pitchFamily="18" charset="0"/>
              </a:rPr>
              <a:t>.</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Fewer than half the STRs have been characterized. Some loci are </a:t>
            </a:r>
            <a:r>
              <a:rPr lang="en-US" sz="2400" dirty="0" smtClean="0">
                <a:latin typeface="Times New Roman" panose="02020603050405020304" pitchFamily="18" charset="0"/>
                <a:cs typeface="Times New Roman" panose="02020603050405020304" pitchFamily="18" charset="0"/>
              </a:rPr>
              <a:t>polymorphic and </a:t>
            </a:r>
            <a:r>
              <a:rPr lang="en-US" sz="2400" dirty="0">
                <a:latin typeface="Times New Roman" panose="02020603050405020304" pitchFamily="18" charset="0"/>
                <a:cs typeface="Times New Roman" panose="02020603050405020304" pitchFamily="18" charset="0"/>
              </a:rPr>
              <a:t>are useful for forensic applications and developing new </a:t>
            </a:r>
            <a:r>
              <a:rPr lang="en-US" sz="2400" dirty="0" smtClean="0">
                <a:latin typeface="Times New Roman" panose="02020603050405020304" pitchFamily="18" charset="0"/>
                <a:cs typeface="Times New Roman" panose="02020603050405020304" pitchFamily="18" charset="0"/>
              </a:rPr>
              <a:t>Y-STR multiplex </a:t>
            </a:r>
            <a:r>
              <a:rPr lang="en-US" sz="2400" dirty="0">
                <a:latin typeface="Times New Roman" panose="02020603050405020304" pitchFamily="18" charset="0"/>
                <a:cs typeface="Times New Roman" panose="02020603050405020304" pitchFamily="18" charset="0"/>
              </a:rPr>
              <a:t>systems.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STR loci at the Y chromosome are usually </a:t>
            </a:r>
            <a:r>
              <a:rPr lang="en-US" sz="2400" dirty="0" smtClean="0">
                <a:latin typeface="Times New Roman" panose="02020603050405020304" pitchFamily="18" charset="0"/>
                <a:cs typeface="Times New Roman" panose="02020603050405020304" pitchFamily="18" charset="0"/>
              </a:rPr>
              <a:t>referred to </a:t>
            </a:r>
            <a:r>
              <a:rPr lang="en-US" sz="2400" dirty="0">
                <a:latin typeface="Times New Roman" panose="02020603050405020304" pitchFamily="18" charset="0"/>
                <a:cs typeface="Times New Roman" panose="02020603050405020304" pitchFamily="18" charset="0"/>
              </a:rPr>
              <a:t>as </a:t>
            </a:r>
            <a:r>
              <a:rPr lang="en-US" sz="2400" b="1" dirty="0">
                <a:latin typeface="Times New Roman" panose="02020603050405020304" pitchFamily="18" charset="0"/>
                <a:cs typeface="Times New Roman" panose="02020603050405020304" pitchFamily="18" charset="0"/>
              </a:rPr>
              <a:t>haplotypes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haplotype is a collection of alleles that are usually </a:t>
            </a:r>
            <a:r>
              <a:rPr lang="en-US" sz="2400" dirty="0" smtClean="0">
                <a:latin typeface="Times New Roman" panose="02020603050405020304" pitchFamily="18" charset="0"/>
                <a:cs typeface="Times New Roman" panose="02020603050405020304" pitchFamily="18" charset="0"/>
              </a:rPr>
              <a:t>linked (</a:t>
            </a:r>
            <a:r>
              <a:rPr lang="en-US" sz="2400" dirty="0">
                <a:latin typeface="Times New Roman" panose="02020603050405020304" pitchFamily="18" charset="0"/>
                <a:cs typeface="Times New Roman" panose="02020603050405020304" pitchFamily="18" charset="0"/>
              </a:rPr>
              <a:t>inherited together) since homologous recombination does not occur on </a:t>
            </a:r>
            <a:r>
              <a:rPr lang="en-US" sz="2400" dirty="0" smtClean="0">
                <a:latin typeface="Times New Roman" panose="02020603050405020304" pitchFamily="18" charset="0"/>
                <a:cs typeface="Times New Roman" panose="02020603050405020304" pitchFamily="18" charset="0"/>
              </a:rPr>
              <a:t>the majority </a:t>
            </a:r>
            <a:r>
              <a:rPr lang="en-US" sz="2400" dirty="0">
                <a:latin typeface="Times New Roman" panose="02020603050405020304" pitchFamily="18" charset="0"/>
                <a:cs typeface="Times New Roman" panose="02020603050405020304" pitchFamily="18" charset="0"/>
              </a:rPr>
              <a:t>of the Y chromosome.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3081711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563562"/>
          </a:xfrm>
        </p:spPr>
        <p:txBody>
          <a:bodyPr>
            <a:normAutofit/>
          </a:bodyPr>
          <a:lstStyle/>
          <a:p>
            <a:pPr marL="342900" lvl="0" indent="-342900" algn="l">
              <a:spcBef>
                <a:spcPct val="20000"/>
              </a:spcBef>
            </a:pPr>
            <a:r>
              <a:rPr lang="en-US" sz="2800" b="1" dirty="0" smtClean="0">
                <a:solidFill>
                  <a:prstClr val="black"/>
                </a:solidFill>
                <a:latin typeface="Times New Roman" panose="02020603050405020304" pitchFamily="18" charset="0"/>
                <a:ea typeface="+mn-ea"/>
                <a:cs typeface="Times New Roman" panose="02020603050405020304" pitchFamily="18" charset="0"/>
              </a:rPr>
              <a:t>2.  </a:t>
            </a:r>
            <a:r>
              <a:rPr lang="en-US" sz="2800" b="1" dirty="0">
                <a:solidFill>
                  <a:prstClr val="black"/>
                </a:solidFill>
                <a:latin typeface="Times New Roman" panose="02020603050405020304" pitchFamily="18" charset="0"/>
                <a:ea typeface="+mn-ea"/>
                <a:cs typeface="Times New Roman" panose="02020603050405020304" pitchFamily="18" charset="0"/>
              </a:rPr>
              <a:t>Core Y-STR </a:t>
            </a:r>
            <a:r>
              <a:rPr lang="en-US" sz="2800" b="1" dirty="0" smtClean="0">
                <a:solidFill>
                  <a:prstClr val="black"/>
                </a:solidFill>
                <a:latin typeface="Times New Roman" panose="02020603050405020304" pitchFamily="18" charset="0"/>
                <a:ea typeface="+mn-ea"/>
                <a:cs typeface="Times New Roman" panose="02020603050405020304" pitchFamily="18" charset="0"/>
              </a:rPr>
              <a:t>Loci</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38200"/>
            <a:ext cx="9144000" cy="5867400"/>
          </a:xfrm>
        </p:spPr>
        <p:txBody>
          <a:bodyPr>
            <a:norm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1997, the </a:t>
            </a:r>
            <a:r>
              <a:rPr lang="en-US" sz="2400" b="1" dirty="0">
                <a:latin typeface="Times New Roman" panose="02020603050405020304" pitchFamily="18" charset="0"/>
                <a:cs typeface="Times New Roman" panose="02020603050405020304" pitchFamily="18" charset="0"/>
              </a:rPr>
              <a:t>European minimal haplotype (EMH) </a:t>
            </a:r>
            <a:r>
              <a:rPr lang="en-US" sz="2400" dirty="0">
                <a:latin typeface="Times New Roman" panose="02020603050405020304" pitchFamily="18" charset="0"/>
                <a:cs typeface="Times New Roman" panose="02020603050405020304" pitchFamily="18" charset="0"/>
              </a:rPr>
              <a:t>locus set was </a:t>
            </a:r>
            <a:r>
              <a:rPr lang="en-US" sz="2400" dirty="0" smtClean="0">
                <a:latin typeface="Times New Roman" panose="02020603050405020304" pitchFamily="18" charset="0"/>
                <a:cs typeface="Times New Roman" panose="02020603050405020304" pitchFamily="18" charset="0"/>
              </a:rPr>
              <a:t>recommended by </a:t>
            </a:r>
            <a:r>
              <a:rPr lang="en-US" sz="2400" dirty="0">
                <a:latin typeface="Times New Roman" panose="02020603050405020304" pitchFamily="18" charset="0"/>
                <a:cs typeface="Times New Roman" panose="02020603050405020304" pitchFamily="18" charset="0"/>
              </a:rPr>
              <a:t>the International Y-STR User Group for forensic applications.</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This haplotype set includes a core set of </a:t>
            </a:r>
            <a:r>
              <a:rPr lang="en-US" sz="2400" dirty="0">
                <a:solidFill>
                  <a:srgbClr val="FF0000"/>
                </a:solidFill>
                <a:latin typeface="Times New Roman" panose="02020603050405020304" pitchFamily="18" charset="0"/>
                <a:cs typeface="Times New Roman" panose="02020603050405020304" pitchFamily="18" charset="0"/>
              </a:rPr>
              <a:t>nine</a:t>
            </a:r>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Y-STR</a:t>
            </a:r>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loci</a:t>
            </a:r>
            <a:r>
              <a:rPr lang="en-US" sz="2400" dirty="0">
                <a:latin typeface="Times New Roman" panose="02020603050405020304" pitchFamily="18" charset="0"/>
                <a:cs typeface="Times New Roman" panose="02020603050405020304" pitchFamily="18" charset="0"/>
              </a:rPr>
              <a:t>: DYS19, </a:t>
            </a:r>
            <a:r>
              <a:rPr lang="en-US" sz="2400" dirty="0" smtClean="0">
                <a:latin typeface="Times New Roman" panose="02020603050405020304" pitchFamily="18" charset="0"/>
                <a:cs typeface="Times New Roman" panose="02020603050405020304" pitchFamily="18" charset="0"/>
              </a:rPr>
              <a:t>DYS385 a </a:t>
            </a:r>
            <a:r>
              <a:rPr lang="en-US" sz="2400" dirty="0">
                <a:latin typeface="Times New Roman" panose="02020603050405020304" pitchFamily="18" charset="0"/>
                <a:cs typeface="Times New Roman" panose="02020603050405020304" pitchFamily="18" charset="0"/>
              </a:rPr>
              <a:t>and b, DYS389I, DYS389II, DYS390, DYS391, DYS392, and DYS393.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2003</a:t>
            </a:r>
            <a:r>
              <a:rPr lang="en-US" sz="2400" dirty="0" smtClean="0">
                <a:latin typeface="Times New Roman" panose="02020603050405020304" pitchFamily="18" charset="0"/>
                <a:cs typeface="Times New Roman" panose="02020603050405020304" pitchFamily="18" charset="0"/>
              </a:rPr>
              <a:t>, the </a:t>
            </a:r>
            <a:r>
              <a:rPr lang="en-US" sz="2400" dirty="0">
                <a:latin typeface="Times New Roman" panose="02020603050405020304" pitchFamily="18" charset="0"/>
                <a:cs typeface="Times New Roman" panose="02020603050405020304" pitchFamily="18" charset="0"/>
              </a:rPr>
              <a:t>U.S. haplotype loci were recommended by the Scientific Working </a:t>
            </a:r>
            <a:r>
              <a:rPr lang="en-US" sz="2400" dirty="0" smtClean="0">
                <a:latin typeface="Times New Roman" panose="02020603050405020304" pitchFamily="18" charset="0"/>
                <a:cs typeface="Times New Roman" panose="02020603050405020304" pitchFamily="18" charset="0"/>
              </a:rPr>
              <a:t>Group on </a:t>
            </a:r>
            <a:r>
              <a:rPr lang="en-US" sz="2400" dirty="0">
                <a:latin typeface="Times New Roman" panose="02020603050405020304" pitchFamily="18" charset="0"/>
                <a:cs typeface="Times New Roman" panose="02020603050405020304" pitchFamily="18" charset="0"/>
              </a:rPr>
              <a:t>DNA Analysis Methods (SWGDAM) for forensic DNA analysis.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U.S</a:t>
            </a:r>
            <a:r>
              <a:rPr lang="en-US" sz="2400" dirty="0" smtClean="0">
                <a:latin typeface="Times New Roman" panose="02020603050405020304" pitchFamily="18" charset="0"/>
                <a:cs typeface="Times New Roman" panose="02020603050405020304" pitchFamily="18" charset="0"/>
              </a:rPr>
              <a:t>. haplotype </a:t>
            </a:r>
            <a:r>
              <a:rPr lang="en-US" sz="2400" dirty="0">
                <a:latin typeface="Times New Roman" panose="02020603050405020304" pitchFamily="18" charset="0"/>
                <a:cs typeface="Times New Roman" panose="02020603050405020304" pitchFamily="18" charset="0"/>
              </a:rPr>
              <a:t>loci includes the EMH loci set plus two additional loci, DYS438 </a:t>
            </a:r>
            <a:r>
              <a:rPr lang="en-US" sz="2400" dirty="0" smtClean="0">
                <a:latin typeface="Times New Roman" panose="02020603050405020304" pitchFamily="18" charset="0"/>
                <a:cs typeface="Times New Roman" panose="02020603050405020304" pitchFamily="18" charset="0"/>
              </a:rPr>
              <a:t>and DYS439</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347119172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Autofit/>
          </a:bodyPr>
          <a:lstStyle/>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DYS385 and DYS389 are </a:t>
            </a:r>
            <a:r>
              <a:rPr lang="en-US" sz="2400" b="1" dirty="0">
                <a:latin typeface="Times New Roman" panose="02020603050405020304" pitchFamily="18" charset="0"/>
                <a:cs typeface="Times New Roman" panose="02020603050405020304" pitchFamily="18" charset="0"/>
              </a:rPr>
              <a:t>multi-local Y-STR loci (MLL)</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MLL </a:t>
            </a:r>
            <a:r>
              <a:rPr lang="en-US" sz="2400" dirty="0" smtClean="0">
                <a:latin typeface="Times New Roman" panose="02020603050405020304" pitchFamily="18" charset="0"/>
                <a:cs typeface="Times New Roman" panose="02020603050405020304" pitchFamily="18" charset="0"/>
              </a:rPr>
              <a:t>designation refers </a:t>
            </a:r>
            <a:r>
              <a:rPr lang="en-US" sz="2400" dirty="0">
                <a:latin typeface="Times New Roman" panose="02020603050405020304" pitchFamily="18" charset="0"/>
                <a:cs typeface="Times New Roman" panose="02020603050405020304" pitchFamily="18" charset="0"/>
              </a:rPr>
              <a:t>to a presence of a particular STR at more than one site on the </a:t>
            </a:r>
            <a:r>
              <a:rPr lang="en-US" sz="2400" dirty="0" smtClean="0">
                <a:latin typeface="Times New Roman" panose="02020603050405020304" pitchFamily="18" charset="0"/>
                <a:cs typeface="Times New Roman" panose="02020603050405020304" pitchFamily="18" charset="0"/>
              </a:rPr>
              <a:t>Y chromosome </a:t>
            </a:r>
            <a:r>
              <a:rPr lang="en-US" sz="2400" dirty="0">
                <a:latin typeface="Times New Roman" panose="02020603050405020304" pitchFamily="18" charset="0"/>
                <a:cs typeface="Times New Roman" panose="02020603050405020304" pitchFamily="18" charset="0"/>
              </a:rPr>
              <a:t>DNA due to duplication.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To </a:t>
            </a:r>
            <a:r>
              <a:rPr lang="en-US" sz="2400" dirty="0">
                <a:latin typeface="Times New Roman" panose="02020603050405020304" pitchFamily="18" charset="0"/>
                <a:cs typeface="Times New Roman" panose="02020603050405020304" pitchFamily="18" charset="0"/>
              </a:rPr>
              <a:t>date, about 50 such MLL </a:t>
            </a:r>
            <a:r>
              <a:rPr lang="en-US" sz="2400" dirty="0" smtClean="0">
                <a:latin typeface="Times New Roman" panose="02020603050405020304" pitchFamily="18" charset="0"/>
                <a:cs typeface="Times New Roman" panose="02020603050405020304" pitchFamily="18" charset="0"/>
              </a:rPr>
              <a:t>Y-STRs have </a:t>
            </a:r>
            <a:r>
              <a:rPr lang="en-US" sz="2400" dirty="0">
                <a:latin typeface="Times New Roman" panose="02020603050405020304" pitchFamily="18" charset="0"/>
                <a:cs typeface="Times New Roman" panose="02020603050405020304" pitchFamily="18" charset="0"/>
              </a:rPr>
              <a:t>been identified. Further MLL subdivisions are designated bi-local, </a:t>
            </a:r>
            <a:r>
              <a:rPr lang="en-US" sz="2400" dirty="0" err="1">
                <a:latin typeface="Times New Roman" panose="02020603050405020304" pitchFamily="18" charset="0"/>
                <a:cs typeface="Times New Roman" panose="02020603050405020304" pitchFamily="18" charset="0"/>
              </a:rPr>
              <a:t>trilocal</a:t>
            </a:r>
            <a:r>
              <a:rPr lang="en-US" sz="2400" dirty="0" smtClean="0">
                <a:latin typeface="Times New Roman" panose="02020603050405020304" pitchFamily="18" charset="0"/>
                <a:cs typeface="Times New Roman" panose="02020603050405020304" pitchFamily="18" charset="0"/>
              </a:rPr>
              <a:t>, etc</a:t>
            </a:r>
            <a:r>
              <a:rPr lang="en-US" sz="2400" dirty="0">
                <a:latin typeface="Times New Roman" panose="02020603050405020304" pitchFamily="18" charset="0"/>
                <a:cs typeface="Times New Roman" panose="02020603050405020304" pitchFamily="18" charset="0"/>
              </a:rPr>
              <a:t>. DYS385 and DYS389 are bi-local.</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DYS385 locus has two inverted duplicated clusters and is </a:t>
            </a:r>
            <a:r>
              <a:rPr lang="en-US" sz="2400" dirty="0" smtClean="0">
                <a:latin typeface="Times New Roman" panose="02020603050405020304" pitchFamily="18" charset="0"/>
                <a:cs typeface="Times New Roman" panose="02020603050405020304" pitchFamily="18" charset="0"/>
              </a:rPr>
              <a:t>separated by </a:t>
            </a:r>
            <a:r>
              <a:rPr lang="en-US" sz="2400" dirty="0">
                <a:latin typeface="Times New Roman" panose="02020603050405020304" pitchFamily="18" charset="0"/>
                <a:cs typeface="Times New Roman" panose="02020603050405020304" pitchFamily="18" charset="0"/>
              </a:rPr>
              <a:t>a 4 × 104 bp interstitial region (Figure 19.5).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can be amplified by a </a:t>
            </a:r>
            <a:r>
              <a:rPr lang="en-US" sz="2400" dirty="0" smtClean="0">
                <a:latin typeface="Times New Roman" panose="02020603050405020304" pitchFamily="18" charset="0"/>
                <a:cs typeface="Times New Roman" panose="02020603050405020304" pitchFamily="18" charset="0"/>
              </a:rPr>
              <a:t>single set </a:t>
            </a:r>
            <a:r>
              <a:rPr lang="en-US" sz="2400" dirty="0">
                <a:latin typeface="Times New Roman" panose="02020603050405020304" pitchFamily="18" charset="0"/>
                <a:cs typeface="Times New Roman" panose="02020603050405020304" pitchFamily="18" charset="0"/>
              </a:rPr>
              <a:t>of primers. One allele is observed if the duplicates are the same length</a:t>
            </a:r>
            <a:r>
              <a:rPr lang="en-US" sz="2400" dirty="0" smtClean="0">
                <a:latin typeface="Times New Roman" panose="02020603050405020304" pitchFamily="18" charset="0"/>
                <a:cs typeface="Times New Roman" panose="02020603050405020304" pitchFamily="18" charset="0"/>
              </a:rPr>
              <a:t>.</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 If the </a:t>
            </a:r>
            <a:r>
              <a:rPr lang="en-US" sz="2400" dirty="0">
                <a:latin typeface="Times New Roman" panose="02020603050405020304" pitchFamily="18" charset="0"/>
                <a:cs typeface="Times New Roman" panose="02020603050405020304" pitchFamily="18" charset="0"/>
              </a:rPr>
              <a:t>duplicated clusters have different lengths, they can generate two </a:t>
            </a:r>
            <a:r>
              <a:rPr lang="en-US" sz="2400" dirty="0" smtClean="0">
                <a:latin typeface="Times New Roman" panose="02020603050405020304" pitchFamily="18" charset="0"/>
                <a:cs typeface="Times New Roman" panose="02020603050405020304" pitchFamily="18" charset="0"/>
              </a:rPr>
              <a:t>different alleles </a:t>
            </a:r>
            <a:r>
              <a:rPr lang="en-US" sz="2400" dirty="0">
                <a:latin typeface="Times New Roman" panose="02020603050405020304" pitchFamily="18" charset="0"/>
                <a:cs typeface="Times New Roman" panose="02020603050405020304" pitchFamily="18" charset="0"/>
              </a:rPr>
              <a:t>when amplified.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smaller sized allele is designated “a” and </a:t>
            </a:r>
            <a:r>
              <a:rPr lang="en-US" sz="2400" dirty="0" smtClean="0">
                <a:latin typeface="Times New Roman" panose="02020603050405020304" pitchFamily="18" charset="0"/>
                <a:cs typeface="Times New Roman" panose="02020603050405020304" pitchFamily="18" charset="0"/>
              </a:rPr>
              <a:t>the larger </a:t>
            </a:r>
            <a:r>
              <a:rPr lang="en-US" sz="2400" dirty="0">
                <a:latin typeface="Times New Roman" panose="02020603050405020304" pitchFamily="18" charset="0"/>
                <a:cs typeface="Times New Roman" panose="02020603050405020304" pitchFamily="18" charset="0"/>
              </a:rPr>
              <a:t>sized allele is designated “b.”</a:t>
            </a:r>
          </a:p>
        </p:txBody>
      </p:sp>
    </p:spTree>
    <p:extLst>
      <p:ext uri="{BB962C8B-B14F-4D97-AF65-F5344CB8AC3E}">
        <p14:creationId xmlns:p14="http://schemas.microsoft.com/office/powerpoint/2010/main" xmlns="" val="5665309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553200"/>
          </a:xfrm>
        </p:spPr>
        <p:txBody>
          <a:bodyPr>
            <a:normAutofit/>
          </a:bodyPr>
          <a:lstStyle/>
          <a:p>
            <a:pPr marL="274320" indent="-274320">
              <a:lnSpc>
                <a:spcPct val="110000"/>
              </a:lnSpc>
              <a:spcBef>
                <a:spcPts val="0"/>
              </a:spcBef>
              <a:spcAft>
                <a:spcPts val="1200"/>
              </a:spcAft>
            </a:pPr>
            <a:r>
              <a:rPr lang="en-US" sz="2400" dirty="0">
                <a:latin typeface="Times New Roman" panose="02020603050405020304" pitchFamily="18" charset="0"/>
                <a:cs typeface="Times New Roman" panose="02020603050405020304" pitchFamily="18" charset="0"/>
              </a:rPr>
              <a:t>The DYS389 locus has two duplicated clusters with the same </a:t>
            </a:r>
            <a:r>
              <a:rPr lang="en-US" sz="2400" dirty="0" smtClean="0">
                <a:latin typeface="Times New Roman" panose="02020603050405020304" pitchFamily="18" charset="0"/>
                <a:cs typeface="Times New Roman" panose="02020603050405020304" pitchFamily="18" charset="0"/>
              </a:rPr>
              <a:t>orientation. </a:t>
            </a:r>
          </a:p>
          <a:p>
            <a:pPr marL="274320" indent="-274320">
              <a:lnSpc>
                <a:spcPct val="110000"/>
              </a:lnSpc>
              <a:spcBef>
                <a:spcPts val="0"/>
              </a:spcBef>
              <a:spcAft>
                <a:spcPts val="1200"/>
              </a:spcAft>
            </a:pPr>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a single set of PCR primers, there are two binding sites for </a:t>
            </a:r>
            <a:r>
              <a:rPr lang="en-US" sz="2400" dirty="0" smtClean="0">
                <a:latin typeface="Times New Roman" panose="02020603050405020304" pitchFamily="18" charset="0"/>
                <a:cs typeface="Times New Roman" panose="02020603050405020304" pitchFamily="18" charset="0"/>
              </a:rPr>
              <a:t>the same </a:t>
            </a:r>
            <a:r>
              <a:rPr lang="en-US" sz="2400" dirty="0">
                <a:latin typeface="Times New Roman" panose="02020603050405020304" pitchFamily="18" charset="0"/>
                <a:cs typeface="Times New Roman" panose="02020603050405020304" pitchFamily="18" charset="0"/>
              </a:rPr>
              <a:t>forward primer at each 5′ flanking sequence of the core repeat region </a:t>
            </a:r>
            <a:r>
              <a:rPr lang="en-US" sz="2400" dirty="0" smtClean="0">
                <a:latin typeface="Times New Roman" panose="02020603050405020304" pitchFamily="18" charset="0"/>
                <a:cs typeface="Times New Roman" panose="02020603050405020304" pitchFamily="18" charset="0"/>
              </a:rPr>
              <a:t>of DYS389</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lnSpc>
                <a:spcPct val="110000"/>
              </a:lnSpc>
              <a:spcBef>
                <a:spcPts val="0"/>
              </a:spcBef>
              <a:spcAft>
                <a:spcPts val="1200"/>
              </a:spcAft>
            </a:pPr>
            <a:r>
              <a:rPr lang="en-US" sz="2400" dirty="0" smtClean="0">
                <a:latin typeface="Times New Roman" panose="02020603050405020304" pitchFamily="18" charset="0"/>
                <a:cs typeface="Times New Roman" panose="02020603050405020304" pitchFamily="18" charset="0"/>
              </a:rPr>
              <a:t>These </a:t>
            </a:r>
            <a:r>
              <a:rPr lang="en-US" sz="2400" dirty="0">
                <a:latin typeface="Times New Roman" panose="02020603050405020304" pitchFamily="18" charset="0"/>
                <a:cs typeface="Times New Roman" panose="02020603050405020304" pitchFamily="18" charset="0"/>
              </a:rPr>
              <a:t>binding sites between DYS389I and DYS389II are about </a:t>
            </a:r>
            <a:r>
              <a:rPr lang="en-US" sz="2400" dirty="0" smtClean="0">
                <a:latin typeface="Times New Roman" panose="02020603050405020304" pitchFamily="18" charset="0"/>
                <a:cs typeface="Times New Roman" panose="02020603050405020304" pitchFamily="18" charset="0"/>
              </a:rPr>
              <a:t>120 bp </a:t>
            </a:r>
            <a:r>
              <a:rPr lang="en-US" sz="2400" dirty="0">
                <a:latin typeface="Times New Roman" panose="02020603050405020304" pitchFamily="18" charset="0"/>
                <a:cs typeface="Times New Roman" panose="02020603050405020304" pitchFamily="18" charset="0"/>
              </a:rPr>
              <a:t>apart. </a:t>
            </a:r>
            <a:endParaRPr lang="en-US" sz="2400" dirty="0" smtClean="0">
              <a:latin typeface="Times New Roman" panose="02020603050405020304" pitchFamily="18" charset="0"/>
              <a:cs typeface="Times New Roman" panose="02020603050405020304" pitchFamily="18" charset="0"/>
            </a:endParaRPr>
          </a:p>
          <a:p>
            <a:pPr marL="274320" indent="-274320">
              <a:lnSpc>
                <a:spcPct val="110000"/>
              </a:lnSpc>
              <a:spcBef>
                <a:spcPts val="0"/>
              </a:spcBef>
              <a:spcAft>
                <a:spcPts val="1200"/>
              </a:spcAft>
            </a:pPr>
            <a:r>
              <a:rPr lang="en-US" sz="2400" dirty="0" smtClean="0">
                <a:latin typeface="Times New Roman" panose="02020603050405020304" pitchFamily="18" charset="0"/>
                <a:cs typeface="Times New Roman" panose="02020603050405020304" pitchFamily="18" charset="0"/>
              </a:rPr>
              <a:t>Therefore</a:t>
            </a:r>
            <a:r>
              <a:rPr lang="en-US" sz="2400" dirty="0">
                <a:latin typeface="Times New Roman" panose="02020603050405020304" pitchFamily="18" charset="0"/>
                <a:cs typeface="Times New Roman" panose="02020603050405020304" pitchFamily="18" charset="0"/>
              </a:rPr>
              <a:t>, two amplicons are produced. </a:t>
            </a:r>
            <a:endParaRPr lang="en-US" sz="2400" dirty="0" smtClean="0">
              <a:latin typeface="Times New Roman" panose="02020603050405020304" pitchFamily="18" charset="0"/>
              <a:cs typeface="Times New Roman" panose="02020603050405020304" pitchFamily="18" charset="0"/>
            </a:endParaRPr>
          </a:p>
          <a:p>
            <a:pPr marL="274320" indent="-274320">
              <a:lnSpc>
                <a:spcPct val="110000"/>
              </a:lnSpc>
              <a:spcBef>
                <a:spcPts val="0"/>
              </a:spcBef>
              <a:spcAft>
                <a:spcPts val="1200"/>
              </a:spcAft>
            </a:pPr>
            <a:r>
              <a:rPr lang="en-US" sz="2400" dirty="0" smtClean="0">
                <a:latin typeface="Times New Roman" panose="02020603050405020304" pitchFamily="18" charset="0"/>
                <a:cs typeface="Times New Roman" panose="02020603050405020304" pitchFamily="18" charset="0"/>
              </a:rPr>
              <a:t>DYS389I </a:t>
            </a:r>
            <a:r>
              <a:rPr lang="en-US" sz="2400" dirty="0">
                <a:latin typeface="Times New Roman" panose="02020603050405020304" pitchFamily="18" charset="0"/>
                <a:cs typeface="Times New Roman" panose="02020603050405020304" pitchFamily="18" charset="0"/>
              </a:rPr>
              <a:t>is designed </a:t>
            </a:r>
            <a:r>
              <a:rPr lang="en-US" sz="2400" dirty="0" smtClean="0">
                <a:latin typeface="Times New Roman" panose="02020603050405020304" pitchFamily="18" charset="0"/>
                <a:cs typeface="Times New Roman" panose="02020603050405020304" pitchFamily="18" charset="0"/>
              </a:rPr>
              <a:t>for the </a:t>
            </a:r>
            <a:r>
              <a:rPr lang="en-US" sz="2400" dirty="0">
                <a:latin typeface="Times New Roman" panose="02020603050405020304" pitchFamily="18" charset="0"/>
                <a:cs typeface="Times New Roman" panose="02020603050405020304" pitchFamily="18" charset="0"/>
              </a:rPr>
              <a:t>smaller allele and DYS389II is designated for the larger allele.</a:t>
            </a:r>
          </a:p>
          <a:p>
            <a:pPr marL="274320" indent="-274320">
              <a:lnSpc>
                <a:spcPct val="110000"/>
              </a:lnSpc>
              <a:spcBef>
                <a:spcPts val="0"/>
              </a:spcBef>
              <a:spcAft>
                <a:spcPts val="1200"/>
              </a:spcAft>
            </a:pPr>
            <a:r>
              <a:rPr lang="en-US" sz="2400" dirty="0">
                <a:latin typeface="Times New Roman" panose="02020603050405020304" pitchFamily="18" charset="0"/>
                <a:cs typeface="Times New Roman" panose="02020603050405020304" pitchFamily="18" charset="0"/>
              </a:rPr>
              <a:t>The average mutation rate for the core Y-STR loci is approximately </a:t>
            </a:r>
            <a:r>
              <a:rPr lang="en-US" sz="2400" dirty="0" smtClean="0">
                <a:latin typeface="Times New Roman" panose="02020603050405020304" pitchFamily="18" charset="0"/>
                <a:cs typeface="Times New Roman" panose="02020603050405020304" pitchFamily="18" charset="0"/>
              </a:rPr>
              <a:t>10</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 per </a:t>
            </a:r>
            <a:r>
              <a:rPr lang="en-US" sz="2400" dirty="0">
                <a:latin typeface="Times New Roman" panose="02020603050405020304" pitchFamily="18" charset="0"/>
                <a:cs typeface="Times New Roman" panose="02020603050405020304" pitchFamily="18" charset="0"/>
              </a:rPr>
              <a:t>generation—similar to the mutation rate of autosomal STR loci. </a:t>
            </a:r>
            <a:r>
              <a:rPr lang="en-US" sz="2400" dirty="0" smtClean="0">
                <a:latin typeface="Times New Roman" panose="02020603050405020304" pitchFamily="18" charset="0"/>
                <a:cs typeface="Times New Roman" panose="02020603050405020304" pitchFamily="18" charset="0"/>
              </a:rPr>
              <a:t>Mutations can </a:t>
            </a:r>
            <a:r>
              <a:rPr lang="en-US" sz="2400" dirty="0">
                <a:latin typeface="Times New Roman" panose="02020603050405020304" pitchFamily="18" charset="0"/>
                <a:cs typeface="Times New Roman" panose="02020603050405020304" pitchFamily="18" charset="0"/>
              </a:rPr>
              <a:t>exert major impacts on the interpretation of paternity test results.</a:t>
            </a:r>
          </a:p>
        </p:txBody>
      </p:sp>
    </p:spTree>
    <p:extLst>
      <p:ext uri="{BB962C8B-B14F-4D97-AF65-F5344CB8AC3E}">
        <p14:creationId xmlns:p14="http://schemas.microsoft.com/office/powerpoint/2010/main" xmlns="" val="365048889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91600" cy="533400"/>
          </a:xfrm>
        </p:spPr>
        <p:txBody>
          <a:bodyPr>
            <a:noAutofit/>
          </a:bodyPr>
          <a:lstStyle/>
          <a:p>
            <a:pPr marL="274320" indent="-274320" algn="l">
              <a:spcAft>
                <a:spcPts val="2400"/>
              </a:spcAft>
            </a:pPr>
            <a:r>
              <a:rPr lang="en-US" sz="3200" dirty="0">
                <a:latin typeface="Times New Roman" panose="02020603050405020304" pitchFamily="18" charset="0"/>
                <a:cs typeface="Times New Roman" panose="02020603050405020304" pitchFamily="18" charset="0"/>
              </a:rPr>
              <a:t>3 Multiplex </a:t>
            </a:r>
            <a:r>
              <a:rPr lang="en-US" sz="3200" dirty="0" smtClean="0">
                <a:latin typeface="Times New Roman" panose="02020603050405020304" pitchFamily="18" charset="0"/>
                <a:cs typeface="Times New Roman" panose="02020603050405020304" pitchFamily="18" charset="0"/>
              </a:rPr>
              <a:t>Y-STR</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85800"/>
            <a:ext cx="9144000" cy="5943600"/>
          </a:xfrm>
        </p:spPr>
        <p:txBody>
          <a:bodyPr>
            <a:noAutofit/>
          </a:bodyPr>
          <a:lstStyle/>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application Y-STR for forensic casework was initiated in Europe.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In the U.S</a:t>
            </a:r>
            <a:r>
              <a:rPr lang="en-US" sz="2400" dirty="0">
                <a:latin typeface="Times New Roman" panose="02020603050405020304" pitchFamily="18" charset="0"/>
                <a:cs typeface="Times New Roman" panose="02020603050405020304" pitchFamily="18" charset="0"/>
              </a:rPr>
              <a:t>., the laboratory of the Office of Chief Medical Examiner in New </a:t>
            </a:r>
            <a:r>
              <a:rPr lang="en-US" sz="2400" dirty="0" smtClean="0">
                <a:latin typeface="Times New Roman" panose="02020603050405020304" pitchFamily="18" charset="0"/>
                <a:cs typeface="Times New Roman" panose="02020603050405020304" pitchFamily="18" charset="0"/>
              </a:rPr>
              <a:t>York City </a:t>
            </a:r>
            <a:r>
              <a:rPr lang="en-US" sz="2400" dirty="0">
                <a:latin typeface="Times New Roman" panose="02020603050405020304" pitchFamily="18" charset="0"/>
                <a:cs typeface="Times New Roman" panose="02020603050405020304" pitchFamily="18" charset="0"/>
              </a:rPr>
              <a:t>was the first to perform Y-STR testing of four loci (DYS19, DYS390</a:t>
            </a:r>
            <a:r>
              <a:rPr lang="en-US" sz="2400" dirty="0" smtClean="0">
                <a:latin typeface="Times New Roman" panose="02020603050405020304" pitchFamily="18" charset="0"/>
                <a:cs typeface="Times New Roman" panose="02020603050405020304" pitchFamily="18" charset="0"/>
              </a:rPr>
              <a:t>, DYS389I </a:t>
            </a:r>
            <a:r>
              <a:rPr lang="en-US" sz="2400" dirty="0">
                <a:latin typeface="Times New Roman" panose="02020603050405020304" pitchFamily="18" charset="0"/>
                <a:cs typeface="Times New Roman" panose="02020603050405020304" pitchFamily="18" charset="0"/>
              </a:rPr>
              <a:t>and II) for </a:t>
            </a:r>
            <a:r>
              <a:rPr lang="en-US" sz="2400" dirty="0" smtClean="0">
                <a:latin typeface="Times New Roman" panose="02020603050405020304" pitchFamily="18" charset="0"/>
                <a:cs typeface="Times New Roman" panose="02020603050405020304" pitchFamily="18" charset="0"/>
              </a:rPr>
              <a:t>casework. </a:t>
            </a: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use of Y-STR loci has </a:t>
            </a:r>
            <a:r>
              <a:rPr lang="en-US" sz="2400" dirty="0" smtClean="0">
                <a:latin typeface="Times New Roman" panose="02020603050405020304" pitchFamily="18" charset="0"/>
                <a:cs typeface="Times New Roman" panose="02020603050405020304" pitchFamily="18" charset="0"/>
              </a:rPr>
              <a:t>been facilitated </a:t>
            </a:r>
            <a:r>
              <a:rPr lang="en-US" sz="2400" dirty="0">
                <a:latin typeface="Times New Roman" panose="02020603050405020304" pitchFamily="18" charset="0"/>
                <a:cs typeface="Times New Roman" panose="02020603050405020304" pitchFamily="18" charset="0"/>
              </a:rPr>
              <a:t>by various commercially available PCR amplification kits in </a:t>
            </a:r>
            <a:r>
              <a:rPr lang="en-US" sz="2400" dirty="0" smtClean="0">
                <a:latin typeface="Times New Roman" panose="02020603050405020304" pitchFamily="18" charset="0"/>
                <a:cs typeface="Times New Roman" panose="02020603050405020304" pitchFamily="18" charset="0"/>
              </a:rPr>
              <a:t>multiplex systems.</a:t>
            </a:r>
            <a:endParaRPr lang="en-US" sz="2400" dirty="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Wingdings" panose="05000000000000000000" pitchFamily="2" charset="2"/>
              <a:buChar char="§"/>
            </a:pPr>
            <a:r>
              <a:rPr lang="en-US" sz="2400" dirty="0" err="1">
                <a:latin typeface="Times New Roman" panose="02020603050405020304" pitchFamily="18" charset="0"/>
                <a:cs typeface="Times New Roman" panose="02020603050405020304" pitchFamily="18" charset="0"/>
              </a:rPr>
              <a:t>ReliaGene</a:t>
            </a:r>
            <a:r>
              <a:rPr lang="en-US" sz="2400" dirty="0">
                <a:latin typeface="Times New Roman" panose="02020603050405020304" pitchFamily="18" charset="0"/>
                <a:cs typeface="Times New Roman" panose="02020603050405020304" pitchFamily="18" charset="0"/>
              </a:rPr>
              <a:t> Technologies developed the first commercial </a:t>
            </a:r>
            <a:r>
              <a:rPr lang="en-US" sz="2400" dirty="0" smtClean="0">
                <a:latin typeface="Times New Roman" panose="02020603050405020304" pitchFamily="18" charset="0"/>
                <a:cs typeface="Times New Roman" panose="02020603050405020304" pitchFamily="18" charset="0"/>
              </a:rPr>
              <a:t>multiplex Y-STR </a:t>
            </a:r>
            <a:r>
              <a:rPr lang="en-US" sz="2400" dirty="0">
                <a:latin typeface="Times New Roman" panose="02020603050405020304" pitchFamily="18" charset="0"/>
                <a:cs typeface="Times New Roman" panose="02020603050405020304" pitchFamily="18" charset="0"/>
              </a:rPr>
              <a:t>system, the Y-PLEXTM6.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kit includes DYS19, DYS385a and b</a:t>
            </a:r>
            <a:r>
              <a:rPr lang="en-US" sz="2400" dirty="0" smtClean="0">
                <a:latin typeface="Times New Roman" panose="02020603050405020304" pitchFamily="18" charset="0"/>
                <a:cs typeface="Times New Roman" panose="02020603050405020304" pitchFamily="18" charset="0"/>
              </a:rPr>
              <a:t>, DYS389II</a:t>
            </a:r>
            <a:r>
              <a:rPr lang="en-US" sz="2400" dirty="0">
                <a:latin typeface="Times New Roman" panose="02020603050405020304" pitchFamily="18" charset="0"/>
                <a:cs typeface="Times New Roman" panose="02020603050405020304" pitchFamily="18" charset="0"/>
              </a:rPr>
              <a:t>, DYS390, DYS391, and DYS393.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5904269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609600"/>
            <a:ext cx="9067800" cy="6096000"/>
          </a:xfrm>
        </p:spPr>
        <p:txBody>
          <a:bodyPr/>
          <a:lstStyle/>
          <a:p>
            <a:pPr marL="274320" lvl="0" indent="-274320">
              <a:spcBef>
                <a:spcPts val="0"/>
              </a:spcBef>
              <a:spcAft>
                <a:spcPts val="1800"/>
              </a:spcAft>
              <a:buFont typeface="Wingdings" panose="05000000000000000000" pitchFamily="2" charset="2"/>
              <a:buChar char="§"/>
            </a:pPr>
            <a:r>
              <a:rPr lang="en-US" sz="2400" dirty="0">
                <a:solidFill>
                  <a:prstClr val="black"/>
                </a:solidFill>
                <a:latin typeface="Times New Roman" panose="02020603050405020304" pitchFamily="18" charset="0"/>
                <a:cs typeface="Times New Roman" panose="02020603050405020304" pitchFamily="18" charset="0"/>
              </a:rPr>
              <a:t>Additional commercially available kits with more Y-STR loci are now available and have been validated for forensic use. </a:t>
            </a:r>
          </a:p>
          <a:p>
            <a:pPr marL="274320" lvl="0" indent="-274320">
              <a:spcBef>
                <a:spcPts val="0"/>
              </a:spcBef>
              <a:spcAft>
                <a:spcPts val="1800"/>
              </a:spcAft>
              <a:buFont typeface="Wingdings" panose="05000000000000000000" pitchFamily="2" charset="2"/>
              <a:buChar char="§"/>
            </a:pPr>
            <a:r>
              <a:rPr lang="en-US" sz="2400" dirty="0">
                <a:solidFill>
                  <a:prstClr val="black"/>
                </a:solidFill>
                <a:latin typeface="Times New Roman" panose="02020603050405020304" pitchFamily="18" charset="0"/>
                <a:cs typeface="Times New Roman" panose="02020603050405020304" pitchFamily="18" charset="0"/>
              </a:rPr>
              <a:t>To improve discriminating power, multiplex systems including new Y-STR loci are desired. </a:t>
            </a:r>
            <a:endParaRPr lang="en-US" sz="2400" dirty="0" smtClean="0">
              <a:solidFill>
                <a:prstClr val="black"/>
              </a:solidFill>
              <a:latin typeface="Times New Roman" panose="02020603050405020304" pitchFamily="18" charset="0"/>
              <a:cs typeface="Times New Roman" panose="02020603050405020304" pitchFamily="18" charset="0"/>
            </a:endParaRPr>
          </a:p>
          <a:p>
            <a:pPr marL="274320" lvl="0" indent="-274320">
              <a:spcBef>
                <a:spcPts val="0"/>
              </a:spcBef>
              <a:spcAft>
                <a:spcPts val="1800"/>
              </a:spcAft>
              <a:buFont typeface="Wingdings" panose="05000000000000000000" pitchFamily="2" charset="2"/>
              <a:buChar char="§"/>
            </a:pPr>
            <a:r>
              <a:rPr lang="en-US" sz="2400" dirty="0" smtClean="0">
                <a:solidFill>
                  <a:prstClr val="black"/>
                </a:solidFill>
                <a:latin typeface="Times New Roman" panose="02020603050405020304" pitchFamily="18" charset="0"/>
                <a:cs typeface="Times New Roman" panose="02020603050405020304" pitchFamily="18" charset="0"/>
              </a:rPr>
              <a:t>Many </a:t>
            </a:r>
            <a:r>
              <a:rPr lang="en-US" sz="2400" dirty="0">
                <a:solidFill>
                  <a:prstClr val="black"/>
                </a:solidFill>
                <a:latin typeface="Times New Roman" panose="02020603050405020304" pitchFamily="18" charset="0"/>
                <a:cs typeface="Times New Roman" panose="02020603050405020304" pitchFamily="18" charset="0"/>
              </a:rPr>
              <a:t>new Y-STR loci are being characterized for developing new multiplex systems</a:t>
            </a:r>
            <a:r>
              <a:rPr lang="en-US" sz="2400" dirty="0" smtClean="0">
                <a:solidFill>
                  <a:prstClr val="black"/>
                </a:solidFill>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xmlns="" val="824417542"/>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563562"/>
          </a:xfrm>
        </p:spPr>
        <p:txBody>
          <a:bodyPr>
            <a:normAutofit fontScale="90000"/>
          </a:bodyPr>
          <a:lstStyle/>
          <a:p>
            <a:pPr marL="342900" lvl="0" indent="-342900" algn="l">
              <a:spcBef>
                <a:spcPct val="20000"/>
              </a:spcBef>
            </a:pPr>
            <a:r>
              <a:rPr lang="en-US" sz="3600" b="1" dirty="0">
                <a:solidFill>
                  <a:prstClr val="black"/>
                </a:solidFill>
                <a:latin typeface="Times New Roman" panose="02020603050405020304" pitchFamily="18" charset="0"/>
                <a:ea typeface="+mn-ea"/>
                <a:cs typeface="Times New Roman" panose="02020603050405020304" pitchFamily="18" charset="0"/>
              </a:rPr>
              <a:t>Gender </a:t>
            </a:r>
            <a:r>
              <a:rPr lang="en-US" sz="3600" b="1" dirty="0" smtClean="0">
                <a:solidFill>
                  <a:prstClr val="black"/>
                </a:solidFill>
                <a:latin typeface="Times New Roman" panose="02020603050405020304" pitchFamily="18" charset="0"/>
                <a:ea typeface="+mn-ea"/>
                <a:cs typeface="Times New Roman" panose="02020603050405020304" pitchFamily="18" charset="0"/>
              </a:rPr>
              <a:t>Typing</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38200"/>
            <a:ext cx="9144000" cy="5791200"/>
          </a:xfrm>
        </p:spPr>
        <p:txBody>
          <a:bodyPr>
            <a:norm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Gender </a:t>
            </a:r>
            <a:r>
              <a:rPr lang="en-US" sz="2400" dirty="0">
                <a:latin typeface="Times New Roman" panose="02020603050405020304" pitchFamily="18" charset="0"/>
                <a:cs typeface="Times New Roman" panose="02020603050405020304" pitchFamily="18" charset="0"/>
              </a:rPr>
              <a:t>typing of a biological sample is useful in forensic investigation, </a:t>
            </a:r>
            <a:r>
              <a:rPr lang="en-US" sz="2400" dirty="0" smtClean="0">
                <a:latin typeface="Times New Roman" panose="02020603050405020304" pitchFamily="18" charset="0"/>
                <a:cs typeface="Times New Roman" panose="02020603050405020304" pitchFamily="18" charset="0"/>
              </a:rPr>
              <a:t>for example</a:t>
            </a:r>
            <a:r>
              <a:rPr lang="en-US" sz="2400" dirty="0">
                <a:latin typeface="Times New Roman" panose="02020603050405020304" pitchFamily="18" charset="0"/>
                <a:cs typeface="Times New Roman" panose="02020603050405020304" pitchFamily="18" charset="0"/>
              </a:rPr>
              <a:t>, for victim identification in disaster cases and suspect identification in sexual assaults.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One </a:t>
            </a:r>
            <a:r>
              <a:rPr lang="en-US" sz="2400" dirty="0">
                <a:latin typeface="Times New Roman" panose="02020603050405020304" pitchFamily="18" charset="0"/>
                <a:cs typeface="Times New Roman" panose="02020603050405020304" pitchFamily="18" charset="0"/>
              </a:rPr>
              <a:t>commonly used gender typing marker is the </a:t>
            </a:r>
            <a:r>
              <a:rPr lang="en-US" sz="2400" dirty="0" smtClean="0">
                <a:latin typeface="Times New Roman" panose="02020603050405020304" pitchFamily="18" charset="0"/>
                <a:cs typeface="Times New Roman" panose="02020603050405020304" pitchFamily="18" charset="0"/>
              </a:rPr>
              <a:t>amelogenin (</a:t>
            </a:r>
            <a:r>
              <a:rPr lang="en-US" sz="2400" dirty="0">
                <a:latin typeface="Times New Roman" panose="02020603050405020304" pitchFamily="18" charset="0"/>
                <a:cs typeface="Times New Roman" panose="02020603050405020304" pitchFamily="18" charset="0"/>
              </a:rPr>
              <a:t>AMEL) locus</a:t>
            </a:r>
            <a:r>
              <a:rPr lang="en-US" sz="2400" dirty="0" smtClean="0">
                <a:latin typeface="Times New Roman" panose="02020603050405020304" pitchFamily="18" charset="0"/>
                <a:cs typeface="Times New Roman" panose="02020603050405020304" pitchFamily="18" charset="0"/>
              </a:rPr>
              <a:t>.</a:t>
            </a:r>
          </a:p>
          <a:p>
            <a:pPr marL="274320" indent="-274320">
              <a:spcBef>
                <a:spcPts val="0"/>
              </a:spcBef>
              <a:spcAft>
                <a:spcPts val="1800"/>
              </a:spcAft>
              <a:buNone/>
            </a:pPr>
            <a:r>
              <a:rPr lang="en-US" sz="2400" b="1" dirty="0">
                <a:latin typeface="Times New Roman" panose="02020603050405020304" pitchFamily="18" charset="0"/>
                <a:cs typeface="Times New Roman" panose="02020603050405020304" pitchFamily="18" charset="0"/>
              </a:rPr>
              <a:t>1 Amelogenin Locus</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This region encodes extracellular matrix proteins involved in tooth </a:t>
            </a:r>
            <a:r>
              <a:rPr lang="en-US" sz="2400" dirty="0" smtClean="0">
                <a:latin typeface="Times New Roman" panose="02020603050405020304" pitchFamily="18" charset="0"/>
                <a:cs typeface="Times New Roman" panose="02020603050405020304" pitchFamily="18" charset="0"/>
              </a:rPr>
              <a:t>enamel formation.</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Mutations in the </a:t>
            </a:r>
            <a:r>
              <a:rPr lang="en-US" sz="2400" i="1" dirty="0">
                <a:latin typeface="Times New Roman" panose="02020603050405020304" pitchFamily="18" charset="0"/>
                <a:cs typeface="Times New Roman" panose="02020603050405020304" pitchFamily="18" charset="0"/>
              </a:rPr>
              <a:t>AMEL </a:t>
            </a:r>
            <a:r>
              <a:rPr lang="en-US" sz="2400" dirty="0">
                <a:latin typeface="Times New Roman" panose="02020603050405020304" pitchFamily="18" charset="0"/>
                <a:cs typeface="Times New Roman" panose="02020603050405020304" pitchFamily="18" charset="0"/>
              </a:rPr>
              <a:t>gene can lead to an </a:t>
            </a:r>
            <a:r>
              <a:rPr lang="en-US" sz="2400" dirty="0" smtClean="0">
                <a:latin typeface="Times New Roman" panose="02020603050405020304" pitchFamily="18" charset="0"/>
                <a:cs typeface="Times New Roman" panose="02020603050405020304" pitchFamily="18" charset="0"/>
              </a:rPr>
              <a:t>enamel defect </a:t>
            </a:r>
            <a:r>
              <a:rPr lang="en-US" sz="2400" dirty="0">
                <a:latin typeface="Times New Roman" panose="02020603050405020304" pitchFamily="18" charset="0"/>
                <a:cs typeface="Times New Roman" panose="02020603050405020304" pitchFamily="18" charset="0"/>
              </a:rPr>
              <a:t>known as </a:t>
            </a:r>
            <a:r>
              <a:rPr lang="en-US" sz="2400" dirty="0" err="1">
                <a:latin typeface="Times New Roman" panose="02020603050405020304" pitchFamily="18" charset="0"/>
                <a:cs typeface="Times New Roman" panose="02020603050405020304" pitchFamily="18" charset="0"/>
              </a:rPr>
              <a:t>amelogenesis</a:t>
            </a:r>
            <a:r>
              <a:rPr lang="en-US" sz="2400" dirty="0">
                <a:latin typeface="Times New Roman" panose="02020603050405020304" pitchFamily="18" charset="0"/>
                <a:cs typeface="Times New Roman" panose="02020603050405020304" pitchFamily="18" charset="0"/>
              </a:rPr>
              <a:t> imperfecta.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8201361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067800" cy="6553200"/>
          </a:xfrm>
        </p:spPr>
        <p:txBody>
          <a:bodyPr>
            <a:normAutofit/>
          </a:bodyPr>
          <a:lstStyle/>
          <a:p>
            <a:pPr marL="274320" lvl="0" indent="-274320">
              <a:spcBef>
                <a:spcPts val="0"/>
              </a:spcBef>
              <a:spcAft>
                <a:spcPts val="2400"/>
              </a:spcAft>
            </a:pPr>
            <a:r>
              <a:rPr lang="en-US" sz="2400" dirty="0">
                <a:solidFill>
                  <a:prstClr val="black"/>
                </a:solidFill>
                <a:latin typeface="Times New Roman" panose="02020603050405020304" pitchFamily="18" charset="0"/>
                <a:cs typeface="Times New Roman" panose="02020603050405020304" pitchFamily="18" charset="0"/>
              </a:rPr>
              <a:t>The </a:t>
            </a:r>
            <a:r>
              <a:rPr lang="en-US" sz="2400" i="1" dirty="0">
                <a:solidFill>
                  <a:prstClr val="black"/>
                </a:solidFill>
                <a:latin typeface="Times New Roman" panose="02020603050405020304" pitchFamily="18" charset="0"/>
                <a:cs typeface="Times New Roman" panose="02020603050405020304" pitchFamily="18" charset="0"/>
              </a:rPr>
              <a:t>AMEL </a:t>
            </a:r>
            <a:r>
              <a:rPr lang="en-US" sz="2400" dirty="0">
                <a:solidFill>
                  <a:prstClr val="black"/>
                </a:solidFill>
                <a:latin typeface="Times New Roman" panose="02020603050405020304" pitchFamily="18" charset="0"/>
                <a:cs typeface="Times New Roman" panose="02020603050405020304" pitchFamily="18" charset="0"/>
              </a:rPr>
              <a:t>locus has two homologous genes: </a:t>
            </a:r>
            <a:r>
              <a:rPr lang="en-US" sz="2400" i="1" dirty="0">
                <a:solidFill>
                  <a:prstClr val="black"/>
                </a:solidFill>
                <a:latin typeface="Times New Roman" panose="02020603050405020304" pitchFamily="18" charset="0"/>
                <a:cs typeface="Times New Roman" panose="02020603050405020304" pitchFamily="18" charset="0"/>
              </a:rPr>
              <a:t>AMELX </a:t>
            </a:r>
            <a:r>
              <a:rPr lang="en-US" sz="2400" dirty="0">
                <a:solidFill>
                  <a:prstClr val="black"/>
                </a:solidFill>
                <a:latin typeface="Times New Roman" panose="02020603050405020304" pitchFamily="18" charset="0"/>
                <a:cs typeface="Times New Roman" panose="02020603050405020304" pitchFamily="18" charset="0"/>
              </a:rPr>
              <a:t>(Xp22.1–Xp22.3) is located on the human X chromosome </a:t>
            </a:r>
            <a:r>
              <a:rPr lang="en-US" sz="2400" dirty="0" smtClean="0">
                <a:solidFill>
                  <a:prstClr val="black"/>
                </a:solidFill>
                <a:latin typeface="Times New Roman" panose="02020603050405020304" pitchFamily="18" charset="0"/>
                <a:cs typeface="Times New Roman" panose="02020603050405020304" pitchFamily="18" charset="0"/>
              </a:rPr>
              <a:t>and </a:t>
            </a:r>
            <a:r>
              <a:rPr lang="en-US" sz="2400" i="1" dirty="0">
                <a:solidFill>
                  <a:prstClr val="black"/>
                </a:solidFill>
                <a:latin typeface="Times New Roman" panose="02020603050405020304" pitchFamily="18" charset="0"/>
                <a:cs typeface="Times New Roman" panose="02020603050405020304" pitchFamily="18" charset="0"/>
              </a:rPr>
              <a:t>AMELY </a:t>
            </a:r>
            <a:r>
              <a:rPr lang="en-US" sz="2400" dirty="0">
                <a:solidFill>
                  <a:prstClr val="black"/>
                </a:solidFill>
                <a:latin typeface="Times New Roman" panose="02020603050405020304" pitchFamily="18" charset="0"/>
                <a:cs typeface="Times New Roman" panose="02020603050405020304" pitchFamily="18" charset="0"/>
              </a:rPr>
              <a:t>(Yp11.2) is located on the human Y </a:t>
            </a:r>
            <a:r>
              <a:rPr lang="en-US" sz="2400" dirty="0" smtClean="0">
                <a:solidFill>
                  <a:prstClr val="black"/>
                </a:solidFill>
                <a:latin typeface="Times New Roman" panose="02020603050405020304" pitchFamily="18" charset="0"/>
                <a:cs typeface="Times New Roman" panose="02020603050405020304" pitchFamily="18" charset="0"/>
              </a:rPr>
              <a:t>chromosome. </a:t>
            </a:r>
            <a:endParaRPr lang="en-US" sz="2400" dirty="0">
              <a:solidFill>
                <a:prstClr val="black"/>
              </a:solidFill>
              <a:latin typeface="Times New Roman" panose="02020603050405020304" pitchFamily="18" charset="0"/>
              <a:cs typeface="Times New Roman" panose="02020603050405020304" pitchFamily="18" charset="0"/>
            </a:endParaRPr>
          </a:p>
          <a:p>
            <a:pPr marL="274320" lvl="0" indent="-274320">
              <a:spcBef>
                <a:spcPts val="0"/>
              </a:spcBef>
              <a:spcAft>
                <a:spcPts val="2400"/>
              </a:spcAft>
            </a:pPr>
            <a:r>
              <a:rPr lang="en-US" sz="2400" dirty="0">
                <a:solidFill>
                  <a:prstClr val="black"/>
                </a:solidFill>
                <a:latin typeface="Times New Roman" panose="02020603050405020304" pitchFamily="18" charset="0"/>
                <a:cs typeface="Times New Roman" panose="02020603050405020304" pitchFamily="18" charset="0"/>
              </a:rPr>
              <a:t>Although the genes constitute a homologous pair, they differ in size and sequence. </a:t>
            </a:r>
            <a:endParaRPr lang="en-US" sz="2400" dirty="0" smtClean="0">
              <a:solidFill>
                <a:prstClr val="black"/>
              </a:solidFill>
              <a:latin typeface="Times New Roman" panose="02020603050405020304" pitchFamily="18" charset="0"/>
              <a:cs typeface="Times New Roman" panose="02020603050405020304" pitchFamily="18" charset="0"/>
            </a:endParaRPr>
          </a:p>
          <a:p>
            <a:pPr marL="274320" lvl="0" indent="-274320">
              <a:spcBef>
                <a:spcPts val="0"/>
              </a:spcBef>
              <a:spcAft>
                <a:spcPts val="2400"/>
              </a:spcAft>
            </a:pPr>
            <a:r>
              <a:rPr lang="en-US" sz="2400" dirty="0" smtClean="0">
                <a:solidFill>
                  <a:prstClr val="black"/>
                </a:solidFill>
                <a:latin typeface="Times New Roman" panose="02020603050405020304" pitchFamily="18" charset="0"/>
                <a:cs typeface="Times New Roman" panose="02020603050405020304" pitchFamily="18" charset="0"/>
              </a:rPr>
              <a:t>Gender </a:t>
            </a:r>
            <a:r>
              <a:rPr lang="en-US" sz="2400" dirty="0">
                <a:solidFill>
                  <a:prstClr val="black"/>
                </a:solidFill>
                <a:latin typeface="Times New Roman" panose="02020603050405020304" pitchFamily="18" charset="0"/>
                <a:cs typeface="Times New Roman" panose="02020603050405020304" pitchFamily="18" charset="0"/>
              </a:rPr>
              <a:t>typing can be performed using various primers designed specifically for the sequences of the homologous region on these genes, followed by amplification. Different sizes of amplicons are obtained</a:t>
            </a:r>
            <a:r>
              <a:rPr lang="en-US" sz="2400" dirty="0" smtClean="0">
                <a:solidFill>
                  <a:prstClr val="black"/>
                </a:solidFill>
                <a:latin typeface="Times New Roman" panose="02020603050405020304" pitchFamily="18" charset="0"/>
                <a:cs typeface="Times New Roman" panose="02020603050405020304" pitchFamily="18" charset="0"/>
              </a:rPr>
              <a:t>.</a:t>
            </a:r>
          </a:p>
          <a:p>
            <a:pPr marL="274320" indent="-274320">
              <a:spcBef>
                <a:spcPts val="0"/>
              </a:spcBef>
              <a:spcAft>
                <a:spcPts val="2400"/>
              </a:spcAft>
            </a:pPr>
            <a:r>
              <a:rPr lang="en-US" sz="2400" dirty="0">
                <a:latin typeface="Times New Roman" panose="02020603050405020304" pitchFamily="18" charset="0"/>
                <a:cs typeface="Times New Roman" panose="02020603050405020304" pitchFamily="18" charset="0"/>
              </a:rPr>
              <a:t>The most commonly used gender typing method at the </a:t>
            </a:r>
            <a:r>
              <a:rPr lang="en-US" sz="2400" i="1" dirty="0">
                <a:latin typeface="Times New Roman" panose="02020603050405020304" pitchFamily="18" charset="0"/>
                <a:cs typeface="Times New Roman" panose="02020603050405020304" pitchFamily="18" charset="0"/>
              </a:rPr>
              <a:t>AMEL </a:t>
            </a:r>
            <a:r>
              <a:rPr lang="en-US" sz="2400" dirty="0">
                <a:latin typeface="Times New Roman" panose="02020603050405020304" pitchFamily="18" charset="0"/>
                <a:cs typeface="Times New Roman" panose="02020603050405020304" pitchFamily="18" charset="0"/>
              </a:rPr>
              <a:t>locus </a:t>
            </a:r>
            <a:r>
              <a:rPr lang="en-US" sz="2400" dirty="0" smtClean="0">
                <a:latin typeface="Times New Roman" panose="02020603050405020304" pitchFamily="18" charset="0"/>
                <a:cs typeface="Times New Roman" panose="02020603050405020304" pitchFamily="18" charset="0"/>
              </a:rPr>
              <a:t>is the </a:t>
            </a:r>
            <a:r>
              <a:rPr lang="en-US" sz="2400" dirty="0">
                <a:latin typeface="Times New Roman" panose="02020603050405020304" pitchFamily="18" charset="0"/>
                <a:cs typeface="Times New Roman" panose="02020603050405020304" pitchFamily="18" charset="0"/>
              </a:rPr>
              <a:t>detection of a 6-bp deletion at intron 1 of </a:t>
            </a:r>
            <a:r>
              <a:rPr lang="en-US" sz="2400" i="1" dirty="0" smtClean="0">
                <a:latin typeface="Times New Roman" panose="02020603050405020304" pitchFamily="18" charset="0"/>
                <a:cs typeface="Times New Roman" panose="02020603050405020304" pitchFamily="18" charset="0"/>
              </a:rPr>
              <a:t>AMELX</a:t>
            </a:r>
            <a:r>
              <a:rPr lang="en-US" sz="2400" dirty="0" smtClean="0">
                <a:latin typeface="Times New Roman" panose="02020603050405020304" pitchFamily="18" charset="0"/>
                <a:cs typeface="Times New Roman" panose="02020603050405020304" pitchFamily="18" charset="0"/>
              </a:rPr>
              <a:t>. </a:t>
            </a: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This deletion </a:t>
            </a:r>
            <a:r>
              <a:rPr lang="en-US" sz="2400" dirty="0">
                <a:latin typeface="Times New Roman" panose="02020603050405020304" pitchFamily="18" charset="0"/>
                <a:cs typeface="Times New Roman" panose="02020603050405020304" pitchFamily="18" charset="0"/>
              </a:rPr>
              <a:t>is not present in </a:t>
            </a:r>
            <a:r>
              <a:rPr lang="en-US" sz="2400" i="1" dirty="0">
                <a:latin typeface="Times New Roman" panose="02020603050405020304" pitchFamily="18" charset="0"/>
                <a:cs typeface="Times New Roman" panose="02020603050405020304" pitchFamily="18" charset="0"/>
              </a:rPr>
              <a:t>AMELY</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8992844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324600"/>
          </a:xfrm>
        </p:spPr>
        <p:txBody>
          <a:bodyPr>
            <a:noAutofit/>
          </a:bodyPr>
          <a:lstStyle/>
          <a:p>
            <a:pPr marL="274320" lvl="0" indent="-274320">
              <a:spcBef>
                <a:spcPts val="60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Primer sets were developed to amplify both alleles in a single PCR by Forensic Science Service in the United Kingdom in 1993. </a:t>
            </a:r>
          </a:p>
          <a:p>
            <a:pPr marL="274320" lvl="0" indent="-274320">
              <a:spcBef>
                <a:spcPts val="60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The amplicons generated from AMELY and AMELX are separated </a:t>
            </a:r>
            <a:r>
              <a:rPr lang="en-US" sz="2400" dirty="0" smtClean="0">
                <a:solidFill>
                  <a:prstClr val="black"/>
                </a:solidFill>
                <a:latin typeface="Times New Roman" panose="02020603050405020304" pitchFamily="18" charset="0"/>
                <a:cs typeface="Times New Roman" panose="02020603050405020304" pitchFamily="18" charset="0"/>
              </a:rPr>
              <a:t>by </a:t>
            </a:r>
            <a:r>
              <a:rPr lang="en-US" sz="2400" dirty="0" smtClean="0">
                <a:latin typeface="Times New Roman" panose="02020603050405020304" pitchFamily="18" charset="0"/>
                <a:cs typeface="Times New Roman" panose="02020603050405020304" pitchFamily="18" charset="0"/>
              </a:rPr>
              <a:t>electrophoresis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lvl="0" indent="-274320">
              <a:spcBef>
                <a:spcPts val="60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observation of the AMELX fragment alone indicates </a:t>
            </a:r>
            <a:r>
              <a:rPr lang="en-US" sz="2400" dirty="0" smtClean="0">
                <a:latin typeface="Times New Roman" panose="02020603050405020304" pitchFamily="18" charset="0"/>
                <a:cs typeface="Times New Roman" panose="02020603050405020304" pitchFamily="18" charset="0"/>
              </a:rPr>
              <a:t>a female</a:t>
            </a:r>
            <a:r>
              <a:rPr lang="en-US" sz="2400" dirty="0">
                <a:latin typeface="Times New Roman" panose="02020603050405020304" pitchFamily="18" charset="0"/>
                <a:cs typeface="Times New Roman" panose="02020603050405020304" pitchFamily="18" charset="0"/>
              </a:rPr>
              <a:t>, whereas the observation of both AMELX and AMELY indicates </a:t>
            </a:r>
            <a:r>
              <a:rPr lang="en-US" sz="2400" dirty="0" smtClean="0">
                <a:latin typeface="Times New Roman" panose="02020603050405020304" pitchFamily="18" charset="0"/>
                <a:cs typeface="Times New Roman" panose="02020603050405020304" pitchFamily="18" charset="0"/>
              </a:rPr>
              <a:t>a male</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600"/>
              </a:spcBef>
              <a:spcAft>
                <a:spcPts val="1800"/>
              </a:spcAft>
            </a:pPr>
            <a:r>
              <a:rPr lang="en-US" sz="2400" dirty="0" smtClean="0">
                <a:latin typeface="Times New Roman" panose="02020603050405020304" pitchFamily="18" charset="0"/>
                <a:cs typeface="Times New Roman" panose="02020603050405020304" pitchFamily="18" charset="0"/>
              </a:rPr>
              <a:t>Nevertheless</a:t>
            </a:r>
            <a:r>
              <a:rPr lang="en-US" sz="2400" dirty="0">
                <a:latin typeface="Times New Roman" panose="02020603050405020304" pitchFamily="18" charset="0"/>
                <a:cs typeface="Times New Roman" panose="02020603050405020304" pitchFamily="18" charset="0"/>
              </a:rPr>
              <a:t>, primate and some rudiment DNA can be amplified </a:t>
            </a:r>
            <a:r>
              <a:rPr lang="en-US" sz="2400" dirty="0" smtClean="0">
                <a:latin typeface="Times New Roman" panose="02020603050405020304" pitchFamily="18" charset="0"/>
                <a:cs typeface="Times New Roman" panose="02020603050405020304" pitchFamily="18" charset="0"/>
              </a:rPr>
              <a:t>as well </a:t>
            </a:r>
            <a:r>
              <a:rPr lang="en-US" sz="2400" dirty="0">
                <a:latin typeface="Times New Roman" panose="02020603050405020304" pitchFamily="18" charset="0"/>
                <a:cs typeface="Times New Roman" panose="02020603050405020304" pitchFamily="18" charset="0"/>
              </a:rPr>
              <a:t>but the amplicon sizes vary.</a:t>
            </a:r>
          </a:p>
          <a:p>
            <a:pPr marL="274320" indent="-274320">
              <a:spcBef>
                <a:spcPts val="600"/>
              </a:spcBef>
              <a:spcAft>
                <a:spcPts val="1800"/>
              </a:spcAft>
            </a:pPr>
            <a:r>
              <a:rPr lang="en-US" sz="2400" dirty="0">
                <a:latin typeface="Times New Roman" panose="02020603050405020304" pitchFamily="18" charset="0"/>
                <a:cs typeface="Times New Roman" panose="02020603050405020304" pitchFamily="18" charset="0"/>
              </a:rPr>
              <a:t>The AMEL locus has been co-amplified with other markers to provide </a:t>
            </a:r>
            <a:r>
              <a:rPr lang="en-US" sz="2400" dirty="0" smtClean="0">
                <a:latin typeface="Times New Roman" panose="02020603050405020304" pitchFamily="18" charset="0"/>
                <a:cs typeface="Times New Roman" panose="02020603050405020304" pitchFamily="18" charset="0"/>
              </a:rPr>
              <a:t>a combined </a:t>
            </a:r>
            <a:r>
              <a:rPr lang="en-US" sz="2400" dirty="0">
                <a:latin typeface="Times New Roman" panose="02020603050405020304" pitchFamily="18" charset="0"/>
                <a:cs typeface="Times New Roman" panose="02020603050405020304" pitchFamily="18" charset="0"/>
              </a:rPr>
              <a:t>gender and identity test. </a:t>
            </a:r>
            <a:endParaRPr lang="en-US" sz="2400" dirty="0" smtClean="0">
              <a:latin typeface="Times New Roman" panose="02020603050405020304" pitchFamily="18" charset="0"/>
              <a:cs typeface="Times New Roman" panose="02020603050405020304" pitchFamily="18" charset="0"/>
            </a:endParaRPr>
          </a:p>
          <a:p>
            <a:pPr marL="274320" indent="-274320">
              <a:spcBef>
                <a:spcPts val="600"/>
              </a:spcBef>
              <a:spcAft>
                <a:spcPts val="1800"/>
              </a:spcAft>
            </a:pPr>
            <a:r>
              <a:rPr lang="en-US" sz="2400" dirty="0" smtClean="0">
                <a:latin typeface="Times New Roman" panose="02020603050405020304" pitchFamily="18" charset="0"/>
                <a:cs typeface="Times New Roman" panose="02020603050405020304" pitchFamily="18" charset="0"/>
              </a:rPr>
              <a:t>Such </a:t>
            </a:r>
            <a:r>
              <a:rPr lang="en-US" sz="2400" dirty="0">
                <a:latin typeface="Times New Roman" panose="02020603050405020304" pitchFamily="18" charset="0"/>
                <a:cs typeface="Times New Roman" panose="02020603050405020304" pitchFamily="18" charset="0"/>
              </a:rPr>
              <a:t>combined tests have been used </a:t>
            </a:r>
            <a:r>
              <a:rPr lang="en-US" sz="2400" dirty="0" smtClean="0">
                <a:latin typeface="Times New Roman" panose="02020603050405020304" pitchFamily="18" charset="0"/>
                <a:cs typeface="Times New Roman" panose="02020603050405020304" pitchFamily="18" charset="0"/>
              </a:rPr>
              <a:t>in D1S80 </a:t>
            </a:r>
            <a:r>
              <a:rPr lang="en-US" sz="2400" dirty="0">
                <a:latin typeface="Times New Roman" panose="02020603050405020304" pitchFamily="18" charset="0"/>
                <a:cs typeface="Times New Roman" panose="02020603050405020304" pitchFamily="18" charset="0"/>
              </a:rPr>
              <a:t>AFLP and various STR multiplex analyses.</a:t>
            </a:r>
          </a:p>
        </p:txBody>
      </p:sp>
    </p:spTree>
    <p:extLst>
      <p:ext uri="{BB962C8B-B14F-4D97-AF65-F5344CB8AC3E}">
        <p14:creationId xmlns:p14="http://schemas.microsoft.com/office/powerpoint/2010/main" xmlns="" val="12167012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915400" cy="487362"/>
          </a:xfrm>
        </p:spPr>
        <p:txBody>
          <a:bodyPr>
            <a:noAutofit/>
          </a:bodyPr>
          <a:lstStyle/>
          <a:p>
            <a:pPr algn="l"/>
            <a:r>
              <a:rPr lang="en-US" sz="2800" b="1" u="sng" spc="600" dirty="0">
                <a:latin typeface="Times New Roman" panose="02020603050405020304" pitchFamily="18" charset="0"/>
                <a:cs typeface="Times New Roman" panose="02020603050405020304" pitchFamily="18" charset="0"/>
              </a:rPr>
              <a:t>Factors Affecting RFLP </a:t>
            </a:r>
            <a:r>
              <a:rPr lang="en-US" sz="2800" b="1" u="sng" spc="600" dirty="0" smtClean="0">
                <a:latin typeface="Times New Roman" panose="02020603050405020304" pitchFamily="18" charset="0"/>
                <a:cs typeface="Times New Roman" panose="02020603050405020304" pitchFamily="18" charset="0"/>
              </a:rPr>
              <a:t>Results</a:t>
            </a:r>
            <a:endParaRPr lang="en-US" sz="2800" u="sng" spc="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8600" y="762000"/>
            <a:ext cx="8686800" cy="5867400"/>
          </a:xfrm>
        </p:spPr>
        <p:txBody>
          <a:bodyPr>
            <a:normAutofit fontScale="62500" lnSpcReduction="20000"/>
          </a:bodyPr>
          <a:lstStyle/>
          <a:p>
            <a:pPr marL="274320" indent="-274320">
              <a:lnSpc>
                <a:spcPct val="110000"/>
              </a:lnSpc>
              <a:spcBef>
                <a:spcPts val="0"/>
              </a:spcBef>
              <a:spcAft>
                <a:spcPts val="1200"/>
              </a:spcAft>
            </a:pPr>
            <a:r>
              <a:rPr lang="en-US" sz="3800" dirty="0" smtClean="0">
                <a:latin typeface="Times New Roman" panose="02020603050405020304" pitchFamily="18" charset="0"/>
                <a:cs typeface="Times New Roman" panose="02020603050405020304" pitchFamily="18" charset="0"/>
              </a:rPr>
              <a:t>Sample </a:t>
            </a:r>
            <a:r>
              <a:rPr lang="en-US" sz="3800" dirty="0">
                <a:latin typeface="Times New Roman" panose="02020603050405020304" pitchFamily="18" charset="0"/>
                <a:cs typeface="Times New Roman" panose="02020603050405020304" pitchFamily="18" charset="0"/>
              </a:rPr>
              <a:t>conditions, genetic mutations, and </a:t>
            </a:r>
            <a:r>
              <a:rPr lang="en-US" sz="3800" dirty="0" smtClean="0">
                <a:latin typeface="Times New Roman" panose="02020603050405020304" pitchFamily="18" charset="0"/>
                <a:cs typeface="Times New Roman" panose="02020603050405020304" pitchFamily="18" charset="0"/>
              </a:rPr>
              <a:t>artifacts (</a:t>
            </a:r>
            <a:r>
              <a:rPr lang="en-US" sz="3800" dirty="0">
                <a:latin typeface="Times New Roman" panose="02020603050405020304" pitchFamily="18" charset="0"/>
                <a:cs typeface="Times New Roman" panose="02020603050405020304" pitchFamily="18" charset="0"/>
              </a:rPr>
              <a:t>things) appearing during </a:t>
            </a:r>
            <a:r>
              <a:rPr lang="en-US" sz="3800" dirty="0" smtClean="0">
                <a:latin typeface="Times New Roman" panose="02020603050405020304" pitchFamily="18" charset="0"/>
                <a:cs typeface="Times New Roman" panose="02020603050405020304" pitchFamily="18" charset="0"/>
              </a:rPr>
              <a:t>testing can </a:t>
            </a:r>
            <a:r>
              <a:rPr lang="en-US" sz="3800" dirty="0">
                <a:latin typeface="Times New Roman" panose="02020603050405020304" pitchFamily="18" charset="0"/>
                <a:cs typeface="Times New Roman" panose="02020603050405020304" pitchFamily="18" charset="0"/>
              </a:rPr>
              <a:t>affect VNTR profiling results and consequently impact data interpretation</a:t>
            </a:r>
            <a:r>
              <a:rPr lang="en-US" sz="3800" dirty="0" smtClean="0">
                <a:latin typeface="Times New Roman" panose="02020603050405020304" pitchFamily="18" charset="0"/>
                <a:cs typeface="Times New Roman" panose="02020603050405020304" pitchFamily="18" charset="0"/>
              </a:rPr>
              <a:t>.</a:t>
            </a:r>
          </a:p>
          <a:p>
            <a:pPr marR="0">
              <a:lnSpc>
                <a:spcPct val="115000"/>
              </a:lnSpc>
              <a:spcBef>
                <a:spcPts val="0"/>
              </a:spcBef>
              <a:spcAft>
                <a:spcPts val="0"/>
              </a:spcAft>
              <a:buFont typeface="Wingdings" panose="05000000000000000000" pitchFamily="2" charset="2"/>
              <a:buChar char="q"/>
            </a:pPr>
            <a:r>
              <a:rPr lang="en-US" sz="3300" b="1" spc="600" dirty="0" smtClean="0">
                <a:latin typeface="Times New Roman" panose="02020603050405020304" pitchFamily="18" charset="0"/>
                <a:ea typeface="Calibri"/>
                <a:cs typeface="Times New Roman" panose="02020603050405020304" pitchFamily="18" charset="0"/>
              </a:rPr>
              <a:t> </a:t>
            </a:r>
            <a:r>
              <a:rPr lang="en-US" sz="4500" b="1" u="sng" spc="600" dirty="0" smtClean="0">
                <a:latin typeface="Times New Roman" panose="02020603050405020304" pitchFamily="18" charset="0"/>
                <a:ea typeface="Calibri"/>
                <a:cs typeface="Times New Roman" panose="02020603050405020304" pitchFamily="18" charset="0"/>
              </a:rPr>
              <a:t>DNA  Degradation</a:t>
            </a:r>
            <a:endParaRPr lang="en-US" sz="4500" u="sng" spc="600" dirty="0">
              <a:latin typeface="Times New Roman" panose="02020603050405020304" pitchFamily="18" charset="0"/>
              <a:ea typeface="Calibri"/>
              <a:cs typeface="Times New Roman" panose="02020603050405020304" pitchFamily="18" charset="0"/>
            </a:endParaRPr>
          </a:p>
          <a:p>
            <a:pPr marL="274320" marR="0" indent="-274320">
              <a:lnSpc>
                <a:spcPct val="120000"/>
              </a:lnSpc>
              <a:spcBef>
                <a:spcPts val="0"/>
              </a:spcBef>
              <a:spcAft>
                <a:spcPts val="600"/>
              </a:spcAft>
            </a:pPr>
            <a:r>
              <a:rPr lang="en-US" sz="3400" dirty="0">
                <a:latin typeface="Times New Roman" panose="02020603050405020304" pitchFamily="18" charset="0"/>
                <a:ea typeface="MinionPro-Regular"/>
                <a:cs typeface="Times New Roman" panose="02020603050405020304" pitchFamily="18" charset="0"/>
              </a:rPr>
              <a:t>RFLP analysis requires </a:t>
            </a:r>
            <a:r>
              <a:rPr lang="en-US" sz="3400" dirty="0" smtClean="0">
                <a:latin typeface="Times New Roman" panose="02020603050405020304" pitchFamily="18" charset="0"/>
                <a:ea typeface="MinionPro-Regular"/>
                <a:cs typeface="Times New Roman" panose="02020603050405020304" pitchFamily="18" charset="0"/>
              </a:rPr>
              <a:t>intact (unbroken) genomic DNA.</a:t>
            </a:r>
          </a:p>
          <a:p>
            <a:pPr marL="274320" marR="0" indent="-274320">
              <a:lnSpc>
                <a:spcPct val="120000"/>
              </a:lnSpc>
              <a:spcBef>
                <a:spcPts val="0"/>
              </a:spcBef>
              <a:spcAft>
                <a:spcPts val="600"/>
              </a:spcAft>
            </a:pPr>
            <a:r>
              <a:rPr lang="en-US" sz="3400" dirty="0" smtClean="0">
                <a:latin typeface="Times New Roman" panose="02020603050405020304" pitchFamily="18" charset="0"/>
                <a:ea typeface="MinionPro-Regular"/>
                <a:cs typeface="Times New Roman" panose="02020603050405020304" pitchFamily="18" charset="0"/>
              </a:rPr>
              <a:t>DNA </a:t>
            </a:r>
            <a:r>
              <a:rPr lang="en-US" sz="3400" dirty="0">
                <a:latin typeface="Times New Roman" panose="02020603050405020304" pitchFamily="18" charset="0"/>
                <a:ea typeface="MinionPro-Regular"/>
                <a:cs typeface="Times New Roman" panose="02020603050405020304" pitchFamily="18" charset="0"/>
              </a:rPr>
              <a:t>degradation results in damage such as creating nicks and breaks in the strand. </a:t>
            </a:r>
            <a:endParaRPr lang="en-US" sz="3400" dirty="0">
              <a:latin typeface="Times New Roman" panose="02020603050405020304" pitchFamily="18" charset="0"/>
              <a:ea typeface="Calibri"/>
              <a:cs typeface="Times New Roman" panose="02020603050405020304" pitchFamily="18" charset="0"/>
            </a:endParaRPr>
          </a:p>
          <a:p>
            <a:pPr marL="274320" marR="0" indent="-274320">
              <a:lnSpc>
                <a:spcPct val="120000"/>
              </a:lnSpc>
              <a:spcBef>
                <a:spcPts val="0"/>
              </a:spcBef>
              <a:spcAft>
                <a:spcPts val="600"/>
              </a:spcAft>
            </a:pPr>
            <a:r>
              <a:rPr lang="en-US" sz="3400" dirty="0">
                <a:latin typeface="Times New Roman" panose="02020603050405020304" pitchFamily="18" charset="0"/>
                <a:ea typeface="MinionPro-Regular"/>
                <a:cs typeface="Times New Roman" panose="02020603050405020304" pitchFamily="18" charset="0"/>
              </a:rPr>
              <a:t>The more severe the degradation, the smaller the average size of the DNA, When the average size becomes too small, the allele may not be detected. </a:t>
            </a:r>
            <a:endParaRPr lang="en-US" sz="3400" dirty="0">
              <a:latin typeface="Times New Roman" panose="02020603050405020304" pitchFamily="18" charset="0"/>
              <a:ea typeface="Calibri"/>
              <a:cs typeface="Times New Roman" panose="02020603050405020304" pitchFamily="18" charset="0"/>
            </a:endParaRPr>
          </a:p>
          <a:p>
            <a:pPr marL="274320" marR="0" indent="-274320">
              <a:lnSpc>
                <a:spcPct val="120000"/>
              </a:lnSpc>
              <a:spcBef>
                <a:spcPts val="0"/>
              </a:spcBef>
              <a:spcAft>
                <a:spcPts val="600"/>
              </a:spcAft>
            </a:pPr>
            <a:r>
              <a:rPr lang="en-US" sz="3400" dirty="0">
                <a:latin typeface="Times New Roman" panose="02020603050405020304" pitchFamily="18" charset="0"/>
                <a:ea typeface="MinionPro-Regular"/>
                <a:cs typeface="Times New Roman" panose="02020603050405020304" pitchFamily="18" charset="0"/>
              </a:rPr>
              <a:t>Many VNTR tandem arrays can span several Kb in length. </a:t>
            </a:r>
            <a:endParaRPr lang="en-US" sz="3400" dirty="0">
              <a:latin typeface="Times New Roman" panose="02020603050405020304" pitchFamily="18" charset="0"/>
              <a:ea typeface="Calibri"/>
              <a:cs typeface="Times New Roman" panose="02020603050405020304" pitchFamily="18" charset="0"/>
            </a:endParaRPr>
          </a:p>
          <a:p>
            <a:pPr marL="274320" marR="0" indent="-274320">
              <a:lnSpc>
                <a:spcPct val="120000"/>
              </a:lnSpc>
              <a:spcBef>
                <a:spcPts val="0"/>
              </a:spcBef>
              <a:spcAft>
                <a:spcPts val="600"/>
              </a:spcAft>
            </a:pPr>
            <a:r>
              <a:rPr lang="en-US" sz="3400" dirty="0">
                <a:latin typeface="Times New Roman" panose="02020603050405020304" pitchFamily="18" charset="0"/>
                <a:ea typeface="MinionPro-Regular"/>
                <a:cs typeface="Times New Roman" panose="02020603050405020304" pitchFamily="18" charset="0"/>
              </a:rPr>
              <a:t>In theory, large sized alleles are more likely to be affected by degradation than smaller sized alleles at a different locus. </a:t>
            </a:r>
            <a:endParaRPr lang="en-US" sz="3400" dirty="0">
              <a:latin typeface="Times New Roman" panose="02020603050405020304" pitchFamily="18" charset="0"/>
              <a:ea typeface="Calibri"/>
              <a:cs typeface="Times New Roman" panose="02020603050405020304" pitchFamily="18" charset="0"/>
            </a:endParaRPr>
          </a:p>
          <a:p>
            <a:pPr marL="274320" marR="0" indent="-274320">
              <a:lnSpc>
                <a:spcPct val="120000"/>
              </a:lnSpc>
              <a:spcBef>
                <a:spcPts val="0"/>
              </a:spcBef>
              <a:spcAft>
                <a:spcPts val="600"/>
              </a:spcAft>
            </a:pPr>
            <a:r>
              <a:rPr lang="en-US" sz="3400" dirty="0">
                <a:latin typeface="Times New Roman" panose="02020603050405020304" pitchFamily="18" charset="0"/>
                <a:ea typeface="MinionPro-Regular"/>
                <a:cs typeface="Times New Roman" panose="02020603050405020304" pitchFamily="18" charset="0"/>
              </a:rPr>
              <a:t>The smaller alleles may be not affected at all.</a:t>
            </a:r>
            <a:endParaRPr lang="en-US" sz="3400" dirty="0">
              <a:latin typeface="Times New Roman" panose="02020603050405020304" pitchFamily="18" charset="0"/>
              <a:ea typeface="Calibri"/>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05862191"/>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639762"/>
          </a:xfrm>
        </p:spPr>
        <p:txBody>
          <a:bodyPr>
            <a:noAutofit/>
          </a:bodyPr>
          <a:lstStyle/>
          <a:p>
            <a:pPr algn="l"/>
            <a:r>
              <a:rPr lang="en-US" sz="3200" b="1" u="sng" dirty="0">
                <a:latin typeface="Times New Roman" panose="02020603050405020304" pitchFamily="18" charset="0"/>
                <a:cs typeface="Times New Roman" panose="02020603050405020304" pitchFamily="18" charset="0"/>
              </a:rPr>
              <a:t>2 AMELY Null </a:t>
            </a:r>
            <a:r>
              <a:rPr lang="en-US" sz="3200" b="1" u="sng" dirty="0" smtClean="0">
                <a:latin typeface="Times New Roman" panose="02020603050405020304" pitchFamily="18" charset="0"/>
                <a:cs typeface="Times New Roman" panose="02020603050405020304" pitchFamily="18" charset="0"/>
              </a:rPr>
              <a:t>Mutations</a:t>
            </a:r>
            <a:endParaRPr lang="en-US" sz="3200"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9144000" cy="5211763"/>
          </a:xfrm>
        </p:spPr>
        <p:txBody>
          <a:bodyPr>
            <a:normAutofit/>
          </a:bodyPr>
          <a:lstStyle/>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Several </a:t>
            </a:r>
            <a:r>
              <a:rPr lang="en-US" sz="2400" dirty="0">
                <a:latin typeface="Times New Roman" panose="02020603050405020304" pitchFamily="18" charset="0"/>
                <a:cs typeface="Times New Roman" panose="02020603050405020304" pitchFamily="18" charset="0"/>
              </a:rPr>
              <a:t>cases of AMELY null mutations have been reported.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Only </a:t>
            </a:r>
            <a:r>
              <a:rPr lang="en-US" sz="2400" dirty="0">
                <a:latin typeface="Times New Roman" panose="02020603050405020304" pitchFamily="18" charset="0"/>
                <a:cs typeface="Times New Roman" panose="02020603050405020304" pitchFamily="18" charset="0"/>
              </a:rPr>
              <a:t>the </a:t>
            </a:r>
            <a:r>
              <a:rPr lang="en-US" sz="2400" dirty="0" smtClean="0">
                <a:latin typeface="Times New Roman" panose="02020603050405020304" pitchFamily="18" charset="0"/>
                <a:cs typeface="Times New Roman" panose="02020603050405020304" pitchFamily="18" charset="0"/>
              </a:rPr>
              <a:t>AMELX fragment </a:t>
            </a:r>
            <a:r>
              <a:rPr lang="en-US" sz="2400" dirty="0">
                <a:latin typeface="Times New Roman" panose="02020603050405020304" pitchFamily="18" charset="0"/>
                <a:cs typeface="Times New Roman" panose="02020603050405020304" pitchFamily="18" charset="0"/>
              </a:rPr>
              <a:t>was detected in these AMELY null males.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Many </a:t>
            </a:r>
            <a:r>
              <a:rPr lang="en-US" sz="2400" dirty="0">
                <a:latin typeface="Times New Roman" panose="02020603050405020304" pitchFamily="18" charset="0"/>
                <a:cs typeface="Times New Roman" panose="02020603050405020304" pitchFamily="18" charset="0"/>
              </a:rPr>
              <a:t>of them are </a:t>
            </a:r>
            <a:r>
              <a:rPr lang="en-US" sz="2400" dirty="0" smtClean="0">
                <a:latin typeface="Times New Roman" panose="02020603050405020304" pitchFamily="18" charset="0"/>
                <a:cs typeface="Times New Roman" panose="02020603050405020304" pitchFamily="18" charset="0"/>
              </a:rPr>
              <a:t>phenotypically normal </a:t>
            </a:r>
            <a:r>
              <a:rPr lang="en-US" sz="2400" dirty="0">
                <a:latin typeface="Times New Roman" panose="02020603050405020304" pitchFamily="18" charset="0"/>
                <a:cs typeface="Times New Roman" panose="02020603050405020304" pitchFamily="18" charset="0"/>
              </a:rPr>
              <a:t>but present the AMEL gender types of females.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Various interstitial </a:t>
            </a:r>
            <a:r>
              <a:rPr lang="en-US" sz="2400" dirty="0">
                <a:latin typeface="Times New Roman" panose="02020603050405020304" pitchFamily="18" charset="0"/>
                <a:cs typeface="Times New Roman" panose="02020603050405020304" pitchFamily="18" charset="0"/>
              </a:rPr>
              <a:t>deletions at the Y chromosome short arm have been identified </a:t>
            </a:r>
            <a:r>
              <a:rPr lang="en-US" sz="2400" dirty="0" smtClean="0">
                <a:latin typeface="Times New Roman" panose="02020603050405020304" pitchFamily="18" charset="0"/>
                <a:cs typeface="Times New Roman" panose="02020603050405020304" pitchFamily="18" charset="0"/>
              </a:rPr>
              <a:t>as the </a:t>
            </a:r>
            <a:r>
              <a:rPr lang="en-US" sz="2400" dirty="0">
                <a:latin typeface="Times New Roman" panose="02020603050405020304" pitchFamily="18" charset="0"/>
                <a:cs typeface="Times New Roman" panose="02020603050405020304" pitchFamily="18" charset="0"/>
              </a:rPr>
              <a:t>cause of some AMELY null gender typing.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frequency of AMELY </a:t>
            </a:r>
            <a:r>
              <a:rPr lang="en-US" sz="2400" dirty="0" smtClean="0">
                <a:latin typeface="Times New Roman" panose="02020603050405020304" pitchFamily="18" charset="0"/>
                <a:cs typeface="Times New Roman" panose="02020603050405020304" pitchFamily="18" charset="0"/>
              </a:rPr>
              <a:t>null males </a:t>
            </a:r>
            <a:r>
              <a:rPr lang="en-US" sz="2400" dirty="0">
                <a:latin typeface="Times New Roman" panose="02020603050405020304" pitchFamily="18" charset="0"/>
                <a:cs typeface="Times New Roman" panose="02020603050405020304" pitchFamily="18" charset="0"/>
              </a:rPr>
              <a:t>is rare, but is higher in </a:t>
            </a:r>
            <a:r>
              <a:rPr lang="en-US" sz="2400" dirty="0">
                <a:solidFill>
                  <a:srgbClr val="FF0000"/>
                </a:solidFill>
                <a:latin typeface="Times New Roman" panose="02020603050405020304" pitchFamily="18" charset="0"/>
                <a:cs typeface="Times New Roman" panose="02020603050405020304" pitchFamily="18" charset="0"/>
              </a:rPr>
              <a:t>Sri</a:t>
            </a:r>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Lanka</a:t>
            </a:r>
            <a:r>
              <a:rPr lang="en-US" sz="2400" dirty="0">
                <a:latin typeface="Times New Roman" panose="02020603050405020304" pitchFamily="18" charset="0"/>
                <a:cs typeface="Times New Roman" panose="02020603050405020304" pitchFamily="18" charset="0"/>
              </a:rPr>
              <a:t> and </a:t>
            </a:r>
            <a:r>
              <a:rPr lang="en-US" sz="2400" dirty="0">
                <a:solidFill>
                  <a:srgbClr val="FF0000"/>
                </a:solidFill>
                <a:latin typeface="Times New Roman" panose="02020603050405020304" pitchFamily="18" charset="0"/>
                <a:cs typeface="Times New Roman" panose="02020603050405020304" pitchFamily="18" charset="0"/>
              </a:rPr>
              <a:t>India</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2990282757"/>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715962"/>
          </a:xfrm>
        </p:spPr>
        <p:txBody>
          <a:bodyPr>
            <a:normAutofit/>
          </a:bodyPr>
          <a:lstStyle/>
          <a:p>
            <a:pPr algn="l"/>
            <a:r>
              <a:rPr lang="en-US" sz="3200" b="1" dirty="0">
                <a:latin typeface="Times New Roman" panose="02020603050405020304" pitchFamily="18" charset="0"/>
                <a:cs typeface="Times New Roman" panose="02020603050405020304" pitchFamily="18" charset="0"/>
              </a:rPr>
              <a:t>Mitochondrial DNA </a:t>
            </a:r>
            <a:r>
              <a:rPr lang="en-US" sz="3200" b="1" dirty="0" smtClean="0">
                <a:latin typeface="Times New Roman" panose="02020603050405020304" pitchFamily="18" charset="0"/>
                <a:cs typeface="Times New Roman" panose="02020603050405020304" pitchFamily="18" charset="0"/>
              </a:rPr>
              <a:t>Profiling</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90600"/>
            <a:ext cx="9144000" cy="5791200"/>
          </a:xfrm>
        </p:spPr>
        <p:txBody>
          <a:bodyPr>
            <a:noAutofit/>
          </a:bodyPr>
          <a:lstStyle/>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Forensic </a:t>
            </a:r>
            <a:r>
              <a:rPr lang="en-US" sz="2400" dirty="0">
                <a:latin typeface="Times New Roman" panose="02020603050405020304" pitchFamily="18" charset="0"/>
                <a:cs typeface="Times New Roman" panose="02020603050405020304" pitchFamily="18" charset="0"/>
              </a:rPr>
              <a:t>mitochondrial DNA (mtDNA) analysis is a useful tool for </a:t>
            </a:r>
            <a:r>
              <a:rPr lang="en-US" sz="2400" dirty="0" smtClean="0">
                <a:latin typeface="Times New Roman" panose="02020603050405020304" pitchFamily="18" charset="0"/>
                <a:cs typeface="Times New Roman" panose="02020603050405020304" pitchFamily="18" charset="0"/>
              </a:rPr>
              <a:t>human identification</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Because </a:t>
            </a:r>
            <a:r>
              <a:rPr lang="en-US" sz="2400" dirty="0">
                <a:latin typeface="Times New Roman" panose="02020603050405020304" pitchFamily="18" charset="0"/>
                <a:cs typeface="Times New Roman" panose="02020603050405020304" pitchFamily="18" charset="0"/>
              </a:rPr>
              <a:t>mtDNA is maternally inherited, it is especially </a:t>
            </a:r>
            <a:r>
              <a:rPr lang="en-US" sz="2400" dirty="0" smtClean="0">
                <a:latin typeface="Times New Roman" panose="02020603050405020304" pitchFamily="18" charset="0"/>
                <a:cs typeface="Times New Roman" panose="02020603050405020304" pitchFamily="18" charset="0"/>
              </a:rPr>
              <a:t>useful for </a:t>
            </a:r>
            <a:r>
              <a:rPr lang="en-US" sz="2400" dirty="0">
                <a:latin typeface="Times New Roman" panose="02020603050405020304" pitchFamily="18" charset="0"/>
                <a:cs typeface="Times New Roman" panose="02020603050405020304" pitchFamily="18" charset="0"/>
              </a:rPr>
              <a:t>identifying victims.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solidFill>
                  <a:srgbClr val="FF0000"/>
                </a:solidFill>
                <a:latin typeface="Times New Roman" panose="02020603050405020304" pitchFamily="18" charset="0"/>
                <a:cs typeface="Times New Roman" panose="02020603050405020304" pitchFamily="18" charset="0"/>
              </a:rPr>
              <a:t>Additionally</a:t>
            </a:r>
            <a:r>
              <a:rPr lang="en-US" sz="2400" dirty="0">
                <a:solidFill>
                  <a:srgbClr val="FF0000"/>
                </a:solidFill>
                <a:latin typeface="Times New Roman" panose="02020603050405020304" pitchFamily="18" charset="0"/>
                <a:cs typeface="Times New Roman" panose="02020603050405020304" pitchFamily="18" charset="0"/>
              </a:rPr>
              <a:t>, the mtDNA genome produces </a:t>
            </a:r>
            <a:r>
              <a:rPr lang="en-US" sz="2400" dirty="0" smtClean="0">
                <a:solidFill>
                  <a:srgbClr val="FF0000"/>
                </a:solidFill>
                <a:latin typeface="Times New Roman" panose="02020603050405020304" pitchFamily="18" charset="0"/>
                <a:cs typeface="Times New Roman" panose="02020603050405020304" pitchFamily="18" charset="0"/>
              </a:rPr>
              <a:t>much higher </a:t>
            </a:r>
            <a:r>
              <a:rPr lang="en-US" sz="2400" dirty="0">
                <a:solidFill>
                  <a:srgbClr val="FF0000"/>
                </a:solidFill>
                <a:latin typeface="Times New Roman" panose="02020603050405020304" pitchFamily="18" charset="0"/>
                <a:cs typeface="Times New Roman" panose="02020603050405020304" pitchFamily="18" charset="0"/>
              </a:rPr>
              <a:t>numbers of copies per cell than the nuclear genome. </a:t>
            </a:r>
            <a:endParaRPr lang="en-US" sz="2400" dirty="0" smtClean="0">
              <a:solidFill>
                <a:srgbClr val="FF0000"/>
              </a:solidFill>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Thus</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mtDNA testing </a:t>
            </a:r>
            <a:r>
              <a:rPr lang="en-US" sz="2400" dirty="0">
                <a:latin typeface="Times New Roman" panose="02020603050405020304" pitchFamily="18" charset="0"/>
                <a:cs typeface="Times New Roman" panose="02020603050405020304" pitchFamily="18" charset="0"/>
              </a:rPr>
              <a:t>is frequently used when nuclear DNA in samples is insufficient.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For example</a:t>
            </a:r>
            <a:r>
              <a:rPr lang="en-US" sz="2400" dirty="0">
                <a:latin typeface="Times New Roman" panose="02020603050405020304" pitchFamily="18" charset="0"/>
                <a:cs typeface="Times New Roman" panose="02020603050405020304" pitchFamily="18" charset="0"/>
              </a:rPr>
              <a:t>, hair shafts, bones, and decomposed samples may be tested </a:t>
            </a:r>
            <a:r>
              <a:rPr lang="en-US" sz="2400" dirty="0" smtClean="0">
                <a:latin typeface="Times New Roman" panose="02020603050405020304" pitchFamily="18" charset="0"/>
                <a:cs typeface="Times New Roman" panose="02020603050405020304" pitchFamily="18" charset="0"/>
              </a:rPr>
              <a:t>with mtDNA </a:t>
            </a:r>
            <a:r>
              <a:rPr lang="en-US" sz="2400" dirty="0">
                <a:latin typeface="Times New Roman" panose="02020603050405020304" pitchFamily="18" charset="0"/>
                <a:cs typeface="Times New Roman" panose="02020603050405020304" pitchFamily="18" charset="0"/>
              </a:rPr>
              <a:t>analysis.</a:t>
            </a:r>
          </a:p>
        </p:txBody>
      </p:sp>
    </p:spTree>
    <p:extLst>
      <p:ext uri="{BB962C8B-B14F-4D97-AF65-F5344CB8AC3E}">
        <p14:creationId xmlns:p14="http://schemas.microsoft.com/office/powerpoint/2010/main" xmlns="" val="18083626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915400" cy="639762"/>
          </a:xfrm>
        </p:spPr>
        <p:txBody>
          <a:bodyPr>
            <a:normAutofit/>
          </a:bodyPr>
          <a:lstStyle/>
          <a:p>
            <a:pPr marL="342900" lvl="0" indent="-342900" algn="l">
              <a:spcBef>
                <a:spcPct val="20000"/>
              </a:spcBef>
            </a:pPr>
            <a:r>
              <a:rPr lang="en-US" sz="3200" b="1" dirty="0" smtClean="0">
                <a:solidFill>
                  <a:prstClr val="black"/>
                </a:solidFill>
                <a:latin typeface="Times New Roman" panose="02020603050405020304" pitchFamily="18" charset="0"/>
                <a:ea typeface="+mn-ea"/>
                <a:cs typeface="Times New Roman" panose="02020603050405020304" pitchFamily="18" charset="0"/>
              </a:rPr>
              <a:t>Human </a:t>
            </a:r>
            <a:r>
              <a:rPr lang="en-US" sz="3200" b="1" dirty="0">
                <a:solidFill>
                  <a:prstClr val="black"/>
                </a:solidFill>
                <a:latin typeface="Times New Roman" panose="02020603050405020304" pitchFamily="18" charset="0"/>
                <a:ea typeface="+mn-ea"/>
                <a:cs typeface="Times New Roman" panose="02020603050405020304" pitchFamily="18" charset="0"/>
              </a:rPr>
              <a:t>Mitochondrial </a:t>
            </a:r>
            <a:r>
              <a:rPr lang="en-US" sz="3200" b="1" dirty="0" smtClean="0">
                <a:solidFill>
                  <a:prstClr val="black"/>
                </a:solidFill>
                <a:latin typeface="Times New Roman" panose="02020603050405020304" pitchFamily="18" charset="0"/>
                <a:ea typeface="+mn-ea"/>
                <a:cs typeface="Times New Roman" panose="02020603050405020304" pitchFamily="18" charset="0"/>
              </a:rPr>
              <a:t>Genome</a:t>
            </a:r>
            <a:endParaRPr lang="en-US"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9144000" cy="5715000"/>
          </a:xfrm>
        </p:spPr>
        <p:txBody>
          <a:bodyPr>
            <a:noAutofit/>
          </a:bodyPr>
          <a:lstStyle/>
          <a:p>
            <a:pPr marL="274320" indent="-274320">
              <a:spcBef>
                <a:spcPts val="0"/>
              </a:spcBef>
              <a:spcAft>
                <a:spcPts val="1800"/>
              </a:spcAft>
            </a:pPr>
            <a:r>
              <a:rPr lang="en-US" sz="2200" dirty="0" smtClean="0">
                <a:latin typeface="Times New Roman" panose="02020603050405020304" pitchFamily="18" charset="0"/>
                <a:cs typeface="Times New Roman" panose="02020603050405020304" pitchFamily="18" charset="0"/>
              </a:rPr>
              <a:t>Mitochondria </a:t>
            </a:r>
            <a:r>
              <a:rPr lang="en-US" sz="2200" dirty="0">
                <a:latin typeface="Times New Roman" panose="02020603050405020304" pitchFamily="18" charset="0"/>
                <a:cs typeface="Times New Roman" panose="02020603050405020304" pitchFamily="18" charset="0"/>
              </a:rPr>
              <a:t>are subcellular organelles that serve as the </a:t>
            </a:r>
            <a:r>
              <a:rPr lang="en-US" sz="2200" dirty="0" smtClean="0">
                <a:latin typeface="Times New Roman" panose="02020603050405020304" pitchFamily="18" charset="0"/>
                <a:cs typeface="Times New Roman" panose="02020603050405020304" pitchFamily="18" charset="0"/>
              </a:rPr>
              <a:t>energy-generating components </a:t>
            </a:r>
            <a:r>
              <a:rPr lang="en-US" sz="2200" dirty="0">
                <a:latin typeface="Times New Roman" panose="02020603050405020304" pitchFamily="18" charset="0"/>
                <a:cs typeface="Times New Roman" panose="02020603050405020304" pitchFamily="18" charset="0"/>
              </a:rPr>
              <a:t>of cells (Figure </a:t>
            </a:r>
            <a:r>
              <a:rPr lang="en-US" sz="2200" dirty="0" smtClean="0">
                <a:latin typeface="Times New Roman" panose="02020603050405020304" pitchFamily="18" charset="0"/>
                <a:cs typeface="Times New Roman" panose="02020603050405020304" pitchFamily="18" charset="0"/>
              </a:rPr>
              <a:t>1</a:t>
            </a:r>
            <a:r>
              <a:rPr lang="en-US" sz="2200" dirty="0">
                <a:latin typeface="Times New Roman" panose="02020603050405020304" pitchFamily="18" charset="0"/>
                <a:cs typeface="Times New Roman" panose="02020603050405020304" pitchFamily="18" charset="0"/>
              </a:rPr>
              <a:t>). </a:t>
            </a:r>
            <a:endParaRPr lang="en-US" sz="22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200" dirty="0" smtClean="0">
                <a:latin typeface="Times New Roman" panose="02020603050405020304" pitchFamily="18" charset="0"/>
                <a:cs typeface="Times New Roman" panose="02020603050405020304" pitchFamily="18" charset="0"/>
              </a:rPr>
              <a:t>Each </a:t>
            </a:r>
            <a:r>
              <a:rPr lang="en-US" sz="2200" dirty="0">
                <a:latin typeface="Times New Roman" panose="02020603050405020304" pitchFamily="18" charset="0"/>
                <a:cs typeface="Times New Roman" panose="02020603050405020304" pitchFamily="18" charset="0"/>
              </a:rPr>
              <a:t>cell contains hundreds of </a:t>
            </a:r>
            <a:r>
              <a:rPr lang="en-US" sz="2200" dirty="0" smtClean="0">
                <a:latin typeface="Times New Roman" panose="02020603050405020304" pitchFamily="18" charset="0"/>
                <a:cs typeface="Times New Roman" panose="02020603050405020304" pitchFamily="18" charset="0"/>
              </a:rPr>
              <a:t>mitochondria that </a:t>
            </a:r>
            <a:r>
              <a:rPr lang="en-US" sz="2200" dirty="0">
                <a:latin typeface="Times New Roman" panose="02020603050405020304" pitchFamily="18" charset="0"/>
                <a:cs typeface="Times New Roman" panose="02020603050405020304" pitchFamily="18" charset="0"/>
              </a:rPr>
              <a:t>have their own extrachromosomal genomes separate </a:t>
            </a:r>
            <a:r>
              <a:rPr lang="en-US" sz="2200" dirty="0" smtClean="0">
                <a:latin typeface="Times New Roman" panose="02020603050405020304" pitchFamily="18" charset="0"/>
                <a:cs typeface="Times New Roman" panose="02020603050405020304" pitchFamily="18" charset="0"/>
              </a:rPr>
              <a:t>from the </a:t>
            </a:r>
            <a:r>
              <a:rPr lang="en-US" sz="2200" dirty="0">
                <a:latin typeface="Times New Roman" panose="02020603050405020304" pitchFamily="18" charset="0"/>
                <a:cs typeface="Times New Roman" panose="02020603050405020304" pitchFamily="18" charset="0"/>
              </a:rPr>
              <a:t>nuclear genome. </a:t>
            </a:r>
            <a:endParaRPr lang="en-US" sz="22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200" dirty="0" smtClean="0">
                <a:latin typeface="Times New Roman" panose="02020603050405020304" pitchFamily="18" charset="0"/>
                <a:cs typeface="Times New Roman" panose="02020603050405020304" pitchFamily="18" charset="0"/>
              </a:rPr>
              <a:t>Although </a:t>
            </a:r>
            <a:r>
              <a:rPr lang="en-US" sz="2200" dirty="0">
                <a:latin typeface="Times New Roman" panose="02020603050405020304" pitchFamily="18" charset="0"/>
                <a:cs typeface="Times New Roman" panose="02020603050405020304" pitchFamily="18" charset="0"/>
              </a:rPr>
              <a:t>each human mitochondrion contains </a:t>
            </a:r>
            <a:r>
              <a:rPr lang="en-US" sz="2200" dirty="0" smtClean="0">
                <a:latin typeface="Times New Roman" panose="02020603050405020304" pitchFamily="18" charset="0"/>
                <a:cs typeface="Times New Roman" panose="02020603050405020304" pitchFamily="18" charset="0"/>
              </a:rPr>
              <a:t>several copies </a:t>
            </a:r>
            <a:r>
              <a:rPr lang="en-US" sz="2200" dirty="0">
                <a:latin typeface="Times New Roman" panose="02020603050405020304" pitchFamily="18" charset="0"/>
                <a:cs typeface="Times New Roman" panose="02020603050405020304" pitchFamily="18" charset="0"/>
              </a:rPr>
              <a:t>of the mtDNA genome, the exact copy number varies for each cell.</a:t>
            </a:r>
          </a:p>
          <a:p>
            <a:pPr marL="274320" indent="-274320">
              <a:spcBef>
                <a:spcPts val="0"/>
              </a:spcBef>
              <a:spcAft>
                <a:spcPts val="1800"/>
              </a:spcAft>
            </a:pPr>
            <a:r>
              <a:rPr lang="en-US" sz="2200" dirty="0">
                <a:latin typeface="Times New Roman" panose="02020603050405020304" pitchFamily="18" charset="0"/>
                <a:cs typeface="Times New Roman" panose="02020603050405020304" pitchFamily="18" charset="0"/>
              </a:rPr>
              <a:t>However, it is estimated that hundreds of copies of mtDNA genome </a:t>
            </a:r>
            <a:r>
              <a:rPr lang="en-US" sz="2200" dirty="0" smtClean="0">
                <a:latin typeface="Times New Roman" panose="02020603050405020304" pitchFamily="18" charset="0"/>
                <a:cs typeface="Times New Roman" panose="02020603050405020304" pitchFamily="18" charset="0"/>
              </a:rPr>
              <a:t>exist in </a:t>
            </a:r>
            <a:r>
              <a:rPr lang="en-US" sz="2200" dirty="0">
                <a:latin typeface="Times New Roman" panose="02020603050405020304" pitchFamily="18" charset="0"/>
                <a:cs typeface="Times New Roman" panose="02020603050405020304" pitchFamily="18" charset="0"/>
              </a:rPr>
              <a:t>most cell types. </a:t>
            </a:r>
            <a:endParaRPr lang="en-US" sz="22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200" dirty="0" smtClean="0">
                <a:latin typeface="Times New Roman" panose="02020603050405020304" pitchFamily="18" charset="0"/>
                <a:cs typeface="Times New Roman" panose="02020603050405020304" pitchFamily="18" charset="0"/>
              </a:rPr>
              <a:t>Recombination </a:t>
            </a:r>
            <a:r>
              <a:rPr lang="en-US" sz="2200" dirty="0">
                <a:latin typeface="Times New Roman" panose="02020603050405020304" pitchFamily="18" charset="0"/>
                <a:cs typeface="Times New Roman" panose="02020603050405020304" pitchFamily="18" charset="0"/>
              </a:rPr>
              <a:t>has not been observed in mtDNA. </a:t>
            </a:r>
            <a:endParaRPr lang="en-US" sz="22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200" dirty="0" smtClean="0">
                <a:latin typeface="Times New Roman" panose="02020603050405020304" pitchFamily="18" charset="0"/>
                <a:cs typeface="Times New Roman" panose="02020603050405020304" pitchFamily="18" charset="0"/>
              </a:rPr>
              <a:t>Thus, the </a:t>
            </a:r>
            <a:r>
              <a:rPr lang="en-US" sz="2200" dirty="0">
                <a:latin typeface="Times New Roman" panose="02020603050405020304" pitchFamily="18" charset="0"/>
                <a:cs typeface="Times New Roman" panose="02020603050405020304" pitchFamily="18" charset="0"/>
              </a:rPr>
              <a:t>mtDNA type, also referred to as the </a:t>
            </a:r>
            <a:r>
              <a:rPr lang="en-US" sz="2200" b="1" i="1" dirty="0">
                <a:latin typeface="Times New Roman" panose="02020603050405020304" pitchFamily="18" charset="0"/>
                <a:cs typeface="Times New Roman" panose="02020603050405020304" pitchFamily="18" charset="0"/>
              </a:rPr>
              <a:t>mitotype</a:t>
            </a:r>
            <a:r>
              <a:rPr lang="en-US" sz="2200" dirty="0">
                <a:latin typeface="Times New Roman" panose="02020603050405020304" pitchFamily="18" charset="0"/>
                <a:cs typeface="Times New Roman" panose="02020603050405020304" pitchFamily="18" charset="0"/>
              </a:rPr>
              <a:t>, is considered a </a:t>
            </a:r>
            <a:r>
              <a:rPr lang="en-US" sz="2200" dirty="0" smtClean="0">
                <a:solidFill>
                  <a:srgbClr val="FF0000"/>
                </a:solidFill>
                <a:latin typeface="Times New Roman" panose="02020603050405020304" pitchFamily="18" charset="0"/>
                <a:cs typeface="Times New Roman" panose="02020603050405020304" pitchFamily="18" charset="0"/>
              </a:rPr>
              <a:t>haplotype treated </a:t>
            </a:r>
            <a:r>
              <a:rPr lang="en-US" sz="2200" dirty="0">
                <a:solidFill>
                  <a:srgbClr val="FF0000"/>
                </a:solidFill>
                <a:latin typeface="Times New Roman" panose="02020603050405020304" pitchFamily="18" charset="0"/>
                <a:cs typeface="Times New Roman" panose="02020603050405020304" pitchFamily="18" charset="0"/>
              </a:rPr>
              <a:t>as a single locus</a:t>
            </a:r>
            <a:r>
              <a:rPr lang="en-US" sz="2200" dirty="0">
                <a:latin typeface="Times New Roman" panose="02020603050405020304" pitchFamily="18" charset="0"/>
                <a:cs typeface="Times New Roman" panose="02020603050405020304" pitchFamily="18" charset="0"/>
              </a:rPr>
              <a:t>. </a:t>
            </a:r>
            <a:endParaRPr lang="en-US" sz="22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200" dirty="0" smtClean="0">
                <a:latin typeface="Times New Roman" panose="02020603050405020304" pitchFamily="18" charset="0"/>
                <a:cs typeface="Times New Roman" panose="02020603050405020304" pitchFamily="18" charset="0"/>
              </a:rPr>
              <a:t>The </a:t>
            </a:r>
            <a:r>
              <a:rPr lang="en-US" sz="2200" dirty="0">
                <a:latin typeface="Times New Roman" panose="02020603050405020304" pitchFamily="18" charset="0"/>
                <a:cs typeface="Times New Roman" panose="02020603050405020304" pitchFamily="18" charset="0"/>
              </a:rPr>
              <a:t>mitochondrial genome has a higher </a:t>
            </a:r>
            <a:r>
              <a:rPr lang="en-US" sz="2200" dirty="0" smtClean="0">
                <a:latin typeface="Times New Roman" panose="02020603050405020304" pitchFamily="18" charset="0"/>
                <a:cs typeface="Times New Roman" panose="02020603050405020304" pitchFamily="18" charset="0"/>
              </a:rPr>
              <a:t>mutation rate </a:t>
            </a:r>
            <a:r>
              <a:rPr lang="en-US" sz="2200" dirty="0">
                <a:latin typeface="Times New Roman" panose="02020603050405020304" pitchFamily="18" charset="0"/>
                <a:cs typeface="Times New Roman" panose="02020603050405020304" pitchFamily="18" charset="0"/>
              </a:rPr>
              <a:t>(up to 10 times higher) than its nuclear counterpart.</a:t>
            </a:r>
          </a:p>
        </p:txBody>
      </p:sp>
    </p:spTree>
    <p:extLst>
      <p:ext uri="{BB962C8B-B14F-4D97-AF65-F5344CB8AC3E}">
        <p14:creationId xmlns:p14="http://schemas.microsoft.com/office/powerpoint/2010/main" xmlns="" val="355737074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5685"/>
            <a:ext cx="9122229" cy="631371"/>
          </a:xfrm>
        </p:spPr>
        <p:txBody>
          <a:bodyPr>
            <a:noAutofit/>
          </a:bodyPr>
          <a:lstStyle/>
          <a:p>
            <a:pPr algn="l"/>
            <a:r>
              <a:rPr lang="en-US" sz="2800" b="1" dirty="0" smtClean="0">
                <a:latin typeface="Times New Roman" panose="02020603050405020304" pitchFamily="18" charset="0"/>
                <a:cs typeface="Times New Roman" panose="02020603050405020304" pitchFamily="18" charset="0"/>
              </a:rPr>
              <a:t>1 </a:t>
            </a:r>
            <a:r>
              <a:rPr lang="en-US" sz="2800" b="1" dirty="0">
                <a:latin typeface="Times New Roman" panose="02020603050405020304" pitchFamily="18" charset="0"/>
                <a:cs typeface="Times New Roman" panose="02020603050405020304" pitchFamily="18" charset="0"/>
              </a:rPr>
              <a:t>Genetic Contents of Mitochondrial </a:t>
            </a:r>
            <a:r>
              <a:rPr lang="en-US" sz="2800" b="1" dirty="0" smtClean="0">
                <a:latin typeface="Times New Roman" panose="02020603050405020304" pitchFamily="18" charset="0"/>
                <a:cs typeface="Times New Roman" panose="02020603050405020304" pitchFamily="18" charset="0"/>
              </a:rPr>
              <a:t>Organelle Genomes</a:t>
            </a: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90600"/>
            <a:ext cx="9144000" cy="5867400"/>
          </a:xfrm>
        </p:spPr>
        <p:txBody>
          <a:bodyPr>
            <a:norm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Organelle </a:t>
            </a:r>
            <a:r>
              <a:rPr lang="en-US" sz="2400" dirty="0">
                <a:latin typeface="Times New Roman" panose="02020603050405020304" pitchFamily="18" charset="0"/>
                <a:cs typeface="Times New Roman" panose="02020603050405020304" pitchFamily="18" charset="0"/>
              </a:rPr>
              <a:t>genomes are usually much smaller </a:t>
            </a:r>
            <a:r>
              <a:rPr lang="en-US" sz="2400" dirty="0" smtClean="0">
                <a:latin typeface="Times New Roman" panose="02020603050405020304" pitchFamily="18" charset="0"/>
                <a:cs typeface="Times New Roman" panose="02020603050405020304" pitchFamily="18" charset="0"/>
              </a:rPr>
              <a:t>than their </a:t>
            </a:r>
            <a:r>
              <a:rPr lang="en-US" sz="2400" dirty="0">
                <a:latin typeface="Times New Roman" panose="02020603050405020304" pitchFamily="18" charset="0"/>
                <a:cs typeface="Times New Roman" panose="02020603050405020304" pitchFamily="18" charset="0"/>
              </a:rPr>
              <a:t>nuclear counterparts.</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much smaller mitochondrial genome has been sequenced and is known </a:t>
            </a:r>
            <a:r>
              <a:rPr lang="en-US" sz="2400" dirty="0" smtClean="0">
                <a:latin typeface="Times New Roman" panose="02020603050405020304" pitchFamily="18" charset="0"/>
                <a:cs typeface="Times New Roman" panose="02020603050405020304" pitchFamily="18" charset="0"/>
              </a:rPr>
              <a:t>as </a:t>
            </a:r>
            <a:r>
              <a:rPr lang="en-US" sz="2400" dirty="0" smtClean="0">
                <a:solidFill>
                  <a:srgbClr val="FF0000"/>
                </a:solidFill>
                <a:latin typeface="Times New Roman" panose="02020603050405020304" pitchFamily="18" charset="0"/>
                <a:cs typeface="Times New Roman" panose="02020603050405020304" pitchFamily="18" charset="0"/>
              </a:rPr>
              <a:t>the </a:t>
            </a:r>
            <a:r>
              <a:rPr lang="en-US" sz="2400" dirty="0">
                <a:solidFill>
                  <a:srgbClr val="FF0000"/>
                </a:solidFill>
                <a:latin typeface="Times New Roman" panose="02020603050405020304" pitchFamily="18" charset="0"/>
                <a:cs typeface="Times New Roman" panose="02020603050405020304" pitchFamily="18" charset="0"/>
              </a:rPr>
              <a:t>Cambridge reference sequence</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was established in the early 1980s, </a:t>
            </a:r>
            <a:r>
              <a:rPr lang="en-US" sz="2400" dirty="0" smtClean="0">
                <a:latin typeface="Times New Roman" panose="02020603050405020304" pitchFamily="18" charset="0"/>
                <a:cs typeface="Times New Roman" panose="02020603050405020304" pitchFamily="18" charset="0"/>
              </a:rPr>
              <a:t>later modified</a:t>
            </a:r>
            <a:r>
              <a:rPr lang="en-US" sz="2400" dirty="0">
                <a:latin typeface="Times New Roman" panose="02020603050405020304" pitchFamily="18" charset="0"/>
                <a:cs typeface="Times New Roman" panose="02020603050405020304" pitchFamily="18" charset="0"/>
              </a:rPr>
              <a:t>, and is now known as the </a:t>
            </a:r>
            <a:r>
              <a:rPr lang="en-US" sz="2400" b="1" i="1" dirty="0">
                <a:latin typeface="Times New Roman" panose="02020603050405020304" pitchFamily="18" charset="0"/>
                <a:cs typeface="Times New Roman" panose="02020603050405020304" pitchFamily="18" charset="0"/>
              </a:rPr>
              <a:t>revised Cambridge reference </a:t>
            </a:r>
            <a:r>
              <a:rPr lang="en-US" sz="2400" b="1" i="1" dirty="0" smtClean="0">
                <a:latin typeface="Times New Roman" panose="02020603050405020304" pitchFamily="18" charset="0"/>
                <a:cs typeface="Times New Roman" panose="02020603050405020304" pitchFamily="18" charset="0"/>
              </a:rPr>
              <a:t>sequence  </a:t>
            </a:r>
            <a:r>
              <a:rPr lang="en-US" sz="2400" dirty="0" smtClean="0">
                <a:latin typeface="Times New Roman" panose="02020603050405020304" pitchFamily="18" charset="0"/>
                <a:cs typeface="Times New Roman" panose="02020603050405020304" pitchFamily="18" charset="0"/>
              </a:rPr>
              <a:t>(</a:t>
            </a:r>
            <a:r>
              <a:rPr lang="en-US" sz="2400" b="1" i="1" dirty="0">
                <a:latin typeface="Times New Roman" panose="02020603050405020304" pitchFamily="18" charset="0"/>
                <a:cs typeface="Times New Roman" panose="02020603050405020304" pitchFamily="18" charset="0"/>
              </a:rPr>
              <a:t>rCRS</a:t>
            </a:r>
            <a:r>
              <a:rPr lang="en-US" sz="2400" dirty="0">
                <a:latin typeface="Times New Roman" panose="02020603050405020304" pitchFamily="18" charset="0"/>
                <a:cs typeface="Times New Roman" panose="02020603050405020304" pitchFamily="18" charset="0"/>
              </a:rPr>
              <a:t>) that is presently used as the standard for sequence comparisons.</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The human mitochondrial genome is a </a:t>
            </a:r>
            <a:r>
              <a:rPr lang="en-US" sz="2400" dirty="0">
                <a:solidFill>
                  <a:srgbClr val="FF0000"/>
                </a:solidFill>
                <a:latin typeface="Times New Roman" panose="02020603050405020304" pitchFamily="18" charset="0"/>
                <a:cs typeface="Times New Roman" panose="02020603050405020304" pitchFamily="18" charset="0"/>
              </a:rPr>
              <a:t>circular</a:t>
            </a:r>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DNA</a:t>
            </a:r>
            <a:r>
              <a:rPr lang="en-US" sz="2400" dirty="0">
                <a:latin typeface="Times New Roman" panose="02020603050405020304" pitchFamily="18" charset="0"/>
                <a:cs typeface="Times New Roman" panose="02020603050405020304" pitchFamily="18" charset="0"/>
              </a:rPr>
              <a:t> molecule </a:t>
            </a:r>
            <a:r>
              <a:rPr lang="en-US" sz="2400" dirty="0" smtClean="0">
                <a:latin typeface="Times New Roman" panose="02020603050405020304" pitchFamily="18" charset="0"/>
                <a:cs typeface="Times New Roman" panose="02020603050405020304" pitchFamily="18" charset="0"/>
              </a:rPr>
              <a:t>consisting of </a:t>
            </a:r>
            <a:r>
              <a:rPr lang="en-US" sz="2400" dirty="0">
                <a:latin typeface="Times New Roman" panose="02020603050405020304" pitchFamily="18" charset="0"/>
                <a:cs typeface="Times New Roman" panose="02020603050405020304" pitchFamily="18" charset="0"/>
              </a:rPr>
              <a:t>16,569 bp containing 37 genes (Figure </a:t>
            </a:r>
            <a:r>
              <a:rPr lang="en-US" sz="2400" dirty="0" smtClean="0">
                <a:latin typeface="Times New Roman" panose="02020603050405020304" pitchFamily="18" charset="0"/>
                <a:cs typeface="Times New Roman" panose="02020603050405020304" pitchFamily="18" charset="0"/>
              </a:rPr>
              <a:t>1.). </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Thirteen </a:t>
            </a:r>
            <a:r>
              <a:rPr lang="en-US" sz="2400" dirty="0">
                <a:latin typeface="Times New Roman" panose="02020603050405020304" pitchFamily="18" charset="0"/>
                <a:cs typeface="Times New Roman" panose="02020603050405020304" pitchFamily="18" charset="0"/>
              </a:rPr>
              <a:t>of these </a:t>
            </a:r>
            <a:r>
              <a:rPr lang="en-US" sz="2400" dirty="0" smtClean="0">
                <a:latin typeface="Times New Roman" panose="02020603050405020304" pitchFamily="18" charset="0"/>
                <a:cs typeface="Times New Roman" panose="02020603050405020304" pitchFamily="18" charset="0"/>
              </a:rPr>
              <a:t>genes code </a:t>
            </a:r>
            <a:r>
              <a:rPr lang="en-US" sz="2400" dirty="0">
                <a:latin typeface="Times New Roman" panose="02020603050405020304" pitchFamily="18" charset="0"/>
                <a:cs typeface="Times New Roman" panose="02020603050405020304" pitchFamily="18" charset="0"/>
              </a:rPr>
              <a:t>for proteins involved in the respiratory complex, a main </a:t>
            </a:r>
            <a:r>
              <a:rPr lang="en-US" sz="2400" dirty="0" smtClean="0">
                <a:latin typeface="Times New Roman" panose="02020603050405020304" pitchFamily="18" charset="0"/>
                <a:cs typeface="Times New Roman" panose="02020603050405020304" pitchFamily="18" charset="0"/>
              </a:rPr>
              <a:t>energy-generating component </a:t>
            </a:r>
            <a:r>
              <a:rPr lang="en-US" sz="2400" dirty="0">
                <a:latin typeface="Times New Roman" panose="02020603050405020304" pitchFamily="18" charset="0"/>
                <a:cs typeface="Times New Roman" panose="02020603050405020304" pitchFamily="18" charset="0"/>
              </a:rPr>
              <a:t>in mitochondria.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35268660"/>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066800" y="533400"/>
            <a:ext cx="7239000" cy="3505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Rectangle 3"/>
          <p:cNvSpPr/>
          <p:nvPr/>
        </p:nvSpPr>
        <p:spPr>
          <a:xfrm>
            <a:off x="685800" y="4191000"/>
            <a:ext cx="7620000" cy="461665"/>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Figure </a:t>
            </a:r>
            <a:r>
              <a:rPr lang="en-US" sz="2400" b="1" dirty="0" smtClean="0">
                <a:latin typeface="Times New Roman" panose="02020603050405020304" pitchFamily="18" charset="0"/>
                <a:cs typeface="Times New Roman" panose="02020603050405020304" pitchFamily="18" charset="0"/>
              </a:rPr>
              <a:t> 1 </a:t>
            </a:r>
            <a:r>
              <a:rPr lang="en-US" sz="2400" dirty="0">
                <a:latin typeface="Times New Roman" panose="02020603050405020304" pitchFamily="18" charset="0"/>
                <a:cs typeface="Times New Roman" panose="02020603050405020304" pitchFamily="18" charset="0"/>
              </a:rPr>
              <a:t>Mitochondrion. mtDNA = </a:t>
            </a:r>
            <a:r>
              <a:rPr lang="en-US" sz="2400" dirty="0" smtClean="0">
                <a:latin typeface="Times New Roman" panose="02020603050405020304" pitchFamily="18" charset="0"/>
                <a:cs typeface="Times New Roman" panose="02020603050405020304" pitchFamily="18" charset="0"/>
              </a:rPr>
              <a:t>mitochondrial </a:t>
            </a:r>
            <a:r>
              <a:rPr lang="en-US" sz="2400" dirty="0">
                <a:latin typeface="Times New Roman" panose="02020603050405020304" pitchFamily="18" charset="0"/>
                <a:cs typeface="Times New Roman" panose="02020603050405020304" pitchFamily="18" charset="0"/>
              </a:rPr>
              <a:t>DNA.</a:t>
            </a:r>
          </a:p>
        </p:txBody>
      </p:sp>
    </p:spTree>
    <p:extLst>
      <p:ext uri="{BB962C8B-B14F-4D97-AF65-F5344CB8AC3E}">
        <p14:creationId xmlns:p14="http://schemas.microsoft.com/office/powerpoint/2010/main" xmlns="" val="3059108170"/>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324600"/>
          </a:xfrm>
        </p:spPr>
        <p:txBody>
          <a:bodyPr>
            <a:normAutofit/>
          </a:bodyPr>
          <a:lstStyle/>
          <a:p>
            <a:pPr marL="274320" lvl="0" indent="-274320">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The other 24 specify noncoding RNA molecules required for expression of the mitochondrial genome. </a:t>
            </a:r>
          </a:p>
          <a:p>
            <a:pPr marL="274320" lvl="0" indent="-274320">
              <a:spcBef>
                <a:spcPts val="0"/>
              </a:spcBef>
              <a:spcAft>
                <a:spcPts val="1800"/>
              </a:spcAft>
            </a:pPr>
            <a:r>
              <a:rPr lang="en-US" sz="2400" dirty="0" smtClean="0">
                <a:solidFill>
                  <a:prstClr val="black"/>
                </a:solidFill>
                <a:latin typeface="Times New Roman" panose="02020603050405020304" pitchFamily="18" charset="0"/>
                <a:cs typeface="Times New Roman" panose="02020603050405020304" pitchFamily="18" charset="0"/>
              </a:rPr>
              <a:t>The </a:t>
            </a:r>
            <a:r>
              <a:rPr lang="en-US" sz="2400" dirty="0">
                <a:solidFill>
                  <a:prstClr val="black"/>
                </a:solidFill>
                <a:latin typeface="Times New Roman" panose="02020603050405020304" pitchFamily="18" charset="0"/>
                <a:cs typeface="Times New Roman" panose="02020603050405020304" pitchFamily="18" charset="0"/>
              </a:rPr>
              <a:t>genes in the human mitochondrial genome are much more closely packed than in the nuclear genome and contain no introns</a:t>
            </a:r>
            <a:r>
              <a:rPr lang="en-US" sz="2400" dirty="0" smtClean="0">
                <a:solidFill>
                  <a:prstClr val="black"/>
                </a:solidFill>
                <a:latin typeface="Times New Roman" panose="02020603050405020304" pitchFamily="18" charset="0"/>
                <a:cs typeface="Times New Roman" panose="02020603050405020304" pitchFamily="18" charset="0"/>
              </a:rPr>
              <a:t>.</a:t>
            </a:r>
          </a:p>
          <a:p>
            <a:pPr marL="274320" lvl="0" indent="-274320">
              <a:spcBef>
                <a:spcPts val="0"/>
              </a:spcBef>
              <a:spcAft>
                <a:spcPts val="1800"/>
              </a:spcAft>
            </a:pPr>
            <a:r>
              <a:rPr lang="en-US" sz="2400" dirty="0" smtClean="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A </a:t>
            </a:r>
            <a:r>
              <a:rPr lang="en-US" sz="2400" b="1" dirty="0">
                <a:solidFill>
                  <a:prstClr val="black"/>
                </a:solidFill>
                <a:latin typeface="Times New Roman" panose="02020603050405020304" pitchFamily="18" charset="0"/>
                <a:cs typeface="Times New Roman" panose="02020603050405020304" pitchFamily="18" charset="0"/>
              </a:rPr>
              <a:t>control region</a:t>
            </a:r>
            <a:r>
              <a:rPr lang="en-US" sz="2400" dirty="0">
                <a:solidFill>
                  <a:prstClr val="black"/>
                </a:solidFill>
                <a:latin typeface="Times New Roman" panose="02020603050405020304" pitchFamily="18" charset="0"/>
                <a:cs typeface="Times New Roman" panose="02020603050405020304" pitchFamily="18" charset="0"/>
              </a:rPr>
              <a:t>, also known </a:t>
            </a:r>
            <a:r>
              <a:rPr lang="en-US" sz="2400" dirty="0" smtClean="0">
                <a:solidFill>
                  <a:prstClr val="black"/>
                </a:solidFill>
                <a:latin typeface="Times New Roman" panose="02020603050405020304" pitchFamily="18" charset="0"/>
                <a:cs typeface="Times New Roman" panose="02020603050405020304" pitchFamily="18" charset="0"/>
              </a:rPr>
              <a:t>as </a:t>
            </a:r>
            <a:r>
              <a:rPr lang="en-US" sz="2400" dirty="0" smtClean="0">
                <a:latin typeface="Times New Roman" panose="02020603050405020304" pitchFamily="18" charset="0"/>
                <a:cs typeface="Times New Roman" panose="02020603050405020304" pitchFamily="18" charset="0"/>
              </a:rPr>
              <a:t>a </a:t>
            </a:r>
            <a:r>
              <a:rPr lang="en-US" sz="2400" b="1" dirty="0">
                <a:latin typeface="Times New Roman" panose="02020603050405020304" pitchFamily="18" charset="0"/>
                <a:cs typeface="Times New Roman" panose="02020603050405020304" pitchFamily="18" charset="0"/>
              </a:rPr>
              <a:t>displacement loop </a:t>
            </a:r>
            <a:r>
              <a:rPr lang="en-US" sz="2400" dirty="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D loop</a:t>
            </a:r>
            <a:r>
              <a:rPr lang="en-US" sz="2400" dirty="0">
                <a:latin typeface="Times New Roman" panose="02020603050405020304" pitchFamily="18" charset="0"/>
                <a:cs typeface="Times New Roman" panose="02020603050405020304" pitchFamily="18" charset="0"/>
              </a:rPr>
              <a:t>), contains the origin of replication for one of </a:t>
            </a:r>
            <a:r>
              <a:rPr lang="en-US" sz="2400" dirty="0" smtClean="0">
                <a:latin typeface="Times New Roman" panose="02020603050405020304" pitchFamily="18" charset="0"/>
                <a:cs typeface="Times New Roman" panose="02020603050405020304" pitchFamily="18" charset="0"/>
              </a:rPr>
              <a:t>the mtDNA </a:t>
            </a:r>
            <a:r>
              <a:rPr lang="en-US" sz="2400" dirty="0">
                <a:latin typeface="Times New Roman" panose="02020603050405020304" pitchFamily="18" charset="0"/>
                <a:cs typeface="Times New Roman" panose="02020603050405020304" pitchFamily="18" charset="0"/>
              </a:rPr>
              <a:t>strands but does not code for any gene products (Figure </a:t>
            </a:r>
            <a:r>
              <a:rPr lang="en-US" sz="2400" dirty="0" smtClean="0">
                <a:latin typeface="Times New Roman" panose="02020603050405020304" pitchFamily="18" charset="0"/>
                <a:cs typeface="Times New Roman" panose="02020603050405020304" pitchFamily="18" charset="0"/>
              </a:rPr>
              <a:t>2).</a:t>
            </a:r>
            <a:endParaRPr lang="en-US" sz="2400" dirty="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An asymmetric distribution of nucleotides gives rise to light (L) </a:t>
            </a:r>
            <a:r>
              <a:rPr lang="en-US" sz="2400" dirty="0" smtClean="0">
                <a:latin typeface="Times New Roman" panose="02020603050405020304" pitchFamily="18" charset="0"/>
                <a:cs typeface="Times New Roman" panose="02020603050405020304" pitchFamily="18" charset="0"/>
              </a:rPr>
              <a:t>and heavy </a:t>
            </a:r>
            <a:r>
              <a:rPr lang="en-US" sz="2400" dirty="0">
                <a:latin typeface="Times New Roman" panose="02020603050405020304" pitchFamily="18" charset="0"/>
                <a:cs typeface="Times New Roman" panose="02020603050405020304" pitchFamily="18" charset="0"/>
              </a:rPr>
              <a:t>(H) strands when mtDNA molecules are separated in alkaline </a:t>
            </a:r>
            <a:r>
              <a:rPr lang="en-US" sz="2400" dirty="0" err="1" smtClean="0">
                <a:latin typeface="Times New Roman" panose="02020603050405020304" pitchFamily="18" charset="0"/>
                <a:cs typeface="Times New Roman" panose="02020603050405020304" pitchFamily="18" charset="0"/>
              </a:rPr>
              <a:t>CsCl</a:t>
            </a:r>
            <a:r>
              <a:rPr lang="en-US" sz="2400" dirty="0" smtClean="0">
                <a:latin typeface="Times New Roman" panose="02020603050405020304" pitchFamily="18" charset="0"/>
                <a:cs typeface="Times New Roman" panose="02020603050405020304" pitchFamily="18" charset="0"/>
              </a:rPr>
              <a:t> gradients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H strand </a:t>
            </a:r>
            <a:r>
              <a:rPr lang="en-US" sz="2400" dirty="0">
                <a:latin typeface="Times New Roman" panose="02020603050405020304" pitchFamily="18" charset="0"/>
                <a:cs typeface="Times New Roman" panose="02020603050405020304" pitchFamily="18" charset="0"/>
              </a:rPr>
              <a:t>that contains a greater number of guanine </a:t>
            </a:r>
            <a:r>
              <a:rPr lang="en-US" sz="2400" dirty="0" smtClean="0">
                <a:latin typeface="Times New Roman" panose="02020603050405020304" pitchFamily="18" charset="0"/>
                <a:cs typeface="Times New Roman" panose="02020603050405020304" pitchFamily="18" charset="0"/>
              </a:rPr>
              <a:t>nucleotides has </a:t>
            </a:r>
            <a:r>
              <a:rPr lang="en-US" sz="2400" dirty="0">
                <a:latin typeface="Times New Roman" panose="02020603050405020304" pitchFamily="18" charset="0"/>
                <a:cs typeface="Times New Roman" panose="02020603050405020304" pitchFamily="18" charset="0"/>
              </a:rPr>
              <a:t>a higher molecular weight in comparison to the </a:t>
            </a:r>
            <a:r>
              <a:rPr lang="en-US" sz="2400" b="1" dirty="0">
                <a:latin typeface="Times New Roman" panose="02020603050405020304" pitchFamily="18" charset="0"/>
                <a:cs typeface="Times New Roman" panose="02020603050405020304" pitchFamily="18" charset="0"/>
              </a:rPr>
              <a:t>L strand</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119298654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143000" y="228601"/>
            <a:ext cx="6324600" cy="2743199"/>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Rectangle 3"/>
          <p:cNvSpPr/>
          <p:nvPr/>
        </p:nvSpPr>
        <p:spPr>
          <a:xfrm>
            <a:off x="0" y="2971800"/>
            <a:ext cx="9114971" cy="3754874"/>
          </a:xfrm>
          <a:prstGeom prst="rect">
            <a:avLst/>
          </a:prstGeom>
        </p:spPr>
        <p:txBody>
          <a:bodyPr wrap="square">
            <a:spAutoFit/>
          </a:bodyPr>
          <a:lstStyle/>
          <a:p>
            <a:pPr marL="182880" indent="-182880">
              <a:spcAft>
                <a:spcPts val="1200"/>
              </a:spcAft>
              <a:buFont typeface="Wingdings" panose="05000000000000000000" pitchFamily="2" charset="2"/>
              <a:buChar char="§"/>
            </a:pPr>
            <a:r>
              <a:rPr lang="en-US" sz="2200" b="1" dirty="0">
                <a:solidFill>
                  <a:prstClr val="black"/>
                </a:solidFill>
                <a:latin typeface="Times New Roman" panose="02020603050405020304" pitchFamily="18" charset="0"/>
                <a:cs typeface="Times New Roman" panose="02020603050405020304" pitchFamily="18" charset="0"/>
              </a:rPr>
              <a:t>Figure </a:t>
            </a:r>
            <a:r>
              <a:rPr lang="en-US" sz="2200" b="1" dirty="0" smtClean="0">
                <a:solidFill>
                  <a:prstClr val="black"/>
                </a:solidFill>
                <a:latin typeface="Times New Roman" panose="02020603050405020304" pitchFamily="18" charset="0"/>
                <a:cs typeface="Times New Roman" panose="02020603050405020304" pitchFamily="18" charset="0"/>
              </a:rPr>
              <a:t>2. </a:t>
            </a:r>
            <a:r>
              <a:rPr lang="en-US" sz="2200" dirty="0">
                <a:solidFill>
                  <a:prstClr val="black"/>
                </a:solidFill>
                <a:latin typeface="Times New Roman" panose="02020603050405020304" pitchFamily="18" charset="0"/>
                <a:cs typeface="Times New Roman" panose="02020603050405020304" pitchFamily="18" charset="0"/>
              </a:rPr>
              <a:t>Human circular mitochondrial genome. </a:t>
            </a:r>
            <a:endParaRPr lang="en-US" sz="2200" dirty="0" smtClean="0">
              <a:solidFill>
                <a:prstClr val="black"/>
              </a:solidFill>
              <a:latin typeface="Times New Roman" panose="02020603050405020304" pitchFamily="18" charset="0"/>
              <a:cs typeface="Times New Roman" panose="02020603050405020304" pitchFamily="18" charset="0"/>
            </a:endParaRPr>
          </a:p>
          <a:p>
            <a:pPr marL="182880" indent="-182880">
              <a:spcAft>
                <a:spcPts val="1200"/>
              </a:spcAft>
              <a:buFont typeface="Wingdings" panose="05000000000000000000" pitchFamily="2" charset="2"/>
              <a:buChar char="§"/>
            </a:pPr>
            <a:r>
              <a:rPr lang="en-US" sz="2200" dirty="0" smtClean="0">
                <a:solidFill>
                  <a:prstClr val="black"/>
                </a:solidFill>
                <a:latin typeface="Times New Roman" panose="02020603050405020304" pitchFamily="18" charset="0"/>
                <a:cs typeface="Times New Roman" panose="02020603050405020304" pitchFamily="18" charset="0"/>
              </a:rPr>
              <a:t>The </a:t>
            </a:r>
            <a:r>
              <a:rPr lang="en-US" sz="2200" dirty="0">
                <a:solidFill>
                  <a:prstClr val="black"/>
                </a:solidFill>
                <a:latin typeface="Times New Roman" panose="02020603050405020304" pitchFamily="18" charset="0"/>
                <a:cs typeface="Times New Roman" panose="02020603050405020304" pitchFamily="18" charset="0"/>
              </a:rPr>
              <a:t>transcription </a:t>
            </a:r>
            <a:r>
              <a:rPr lang="en-US" sz="2200" dirty="0" smtClean="0">
                <a:solidFill>
                  <a:prstClr val="black"/>
                </a:solidFill>
                <a:latin typeface="Times New Roman" panose="02020603050405020304" pitchFamily="18" charset="0"/>
                <a:cs typeface="Times New Roman" panose="02020603050405020304" pitchFamily="18" charset="0"/>
              </a:rPr>
              <a:t>direction for </a:t>
            </a:r>
            <a:r>
              <a:rPr lang="en-US" sz="2200" dirty="0">
                <a:solidFill>
                  <a:prstClr val="black"/>
                </a:solidFill>
                <a:latin typeface="Times New Roman" panose="02020603050405020304" pitchFamily="18" charset="0"/>
                <a:cs typeface="Times New Roman" panose="02020603050405020304" pitchFamily="18" charset="0"/>
              </a:rPr>
              <a:t>the H (heavy) and L (light) strands are indicated by arrows (PH, PL). </a:t>
            </a:r>
            <a:endParaRPr lang="en-US" sz="2200" dirty="0" smtClean="0">
              <a:solidFill>
                <a:prstClr val="black"/>
              </a:solidFill>
              <a:latin typeface="Times New Roman" panose="02020603050405020304" pitchFamily="18" charset="0"/>
              <a:cs typeface="Times New Roman" panose="02020603050405020304" pitchFamily="18" charset="0"/>
            </a:endParaRPr>
          </a:p>
          <a:p>
            <a:pPr marL="182880" indent="-182880">
              <a:spcAft>
                <a:spcPts val="1200"/>
              </a:spcAft>
              <a:buFont typeface="Wingdings" panose="05000000000000000000" pitchFamily="2" charset="2"/>
              <a:buChar char="§"/>
            </a:pPr>
            <a:r>
              <a:rPr lang="en-US" sz="2200" dirty="0" smtClean="0">
                <a:solidFill>
                  <a:prstClr val="black"/>
                </a:solidFill>
                <a:latin typeface="Times New Roman" panose="02020603050405020304" pitchFamily="18" charset="0"/>
                <a:cs typeface="Times New Roman" panose="02020603050405020304" pitchFamily="18" charset="0"/>
              </a:rPr>
              <a:t>The origins </a:t>
            </a:r>
            <a:r>
              <a:rPr lang="en-US" sz="2200" dirty="0">
                <a:solidFill>
                  <a:prstClr val="black"/>
                </a:solidFill>
                <a:latin typeface="Times New Roman" panose="02020603050405020304" pitchFamily="18" charset="0"/>
                <a:cs typeface="Times New Roman" panose="02020603050405020304" pitchFamily="18" charset="0"/>
              </a:rPr>
              <a:t>of replication are labeled OH for heavy strand and OL for light strand</a:t>
            </a:r>
            <a:r>
              <a:rPr lang="en-US" sz="2200" dirty="0" smtClean="0">
                <a:solidFill>
                  <a:prstClr val="black"/>
                </a:solidFill>
                <a:latin typeface="Times New Roman" panose="02020603050405020304" pitchFamily="18" charset="0"/>
                <a:cs typeface="Times New Roman" panose="02020603050405020304" pitchFamily="18" charset="0"/>
              </a:rPr>
              <a:t>, respectively</a:t>
            </a:r>
            <a:r>
              <a:rPr lang="en-US" sz="2200" dirty="0">
                <a:solidFill>
                  <a:prstClr val="black"/>
                </a:solidFill>
                <a:latin typeface="Times New Roman" panose="02020603050405020304" pitchFamily="18" charset="0"/>
                <a:cs typeface="Times New Roman" panose="02020603050405020304" pitchFamily="18" charset="0"/>
              </a:rPr>
              <a:t>. </a:t>
            </a:r>
            <a:endParaRPr lang="en-US" sz="2200" dirty="0" smtClean="0">
              <a:solidFill>
                <a:prstClr val="black"/>
              </a:solidFill>
              <a:latin typeface="Times New Roman" panose="02020603050405020304" pitchFamily="18" charset="0"/>
              <a:cs typeface="Times New Roman" panose="02020603050405020304" pitchFamily="18" charset="0"/>
            </a:endParaRPr>
          </a:p>
          <a:p>
            <a:pPr marL="182880" indent="-182880">
              <a:spcAft>
                <a:spcPts val="1200"/>
              </a:spcAft>
              <a:buFont typeface="Wingdings" panose="05000000000000000000" pitchFamily="2" charset="2"/>
              <a:buChar char="§"/>
            </a:pPr>
            <a:r>
              <a:rPr lang="en-US" sz="2200" dirty="0" smtClean="0">
                <a:solidFill>
                  <a:prstClr val="black"/>
                </a:solidFill>
                <a:latin typeface="Times New Roman" panose="02020603050405020304" pitchFamily="18" charset="0"/>
                <a:cs typeface="Times New Roman" panose="02020603050405020304" pitchFamily="18" charset="0"/>
              </a:rPr>
              <a:t>The </a:t>
            </a:r>
            <a:r>
              <a:rPr lang="en-US" sz="2200" dirty="0">
                <a:solidFill>
                  <a:prstClr val="black"/>
                </a:solidFill>
                <a:latin typeface="Times New Roman" panose="02020603050405020304" pitchFamily="18" charset="0"/>
                <a:cs typeface="Times New Roman" panose="02020603050405020304" pitchFamily="18" charset="0"/>
              </a:rPr>
              <a:t>mitochondrial DNA genome encodes genes. ND = </a:t>
            </a:r>
            <a:r>
              <a:rPr lang="en-US" sz="2200" dirty="0" smtClean="0">
                <a:solidFill>
                  <a:prstClr val="black"/>
                </a:solidFill>
                <a:latin typeface="Times New Roman" panose="02020603050405020304" pitchFamily="18" charset="0"/>
                <a:cs typeface="Times New Roman" panose="02020603050405020304" pitchFamily="18" charset="0"/>
              </a:rPr>
              <a:t>NADH coenzyme </a:t>
            </a:r>
            <a:r>
              <a:rPr lang="en-US" sz="2200" dirty="0">
                <a:solidFill>
                  <a:prstClr val="black"/>
                </a:solidFill>
                <a:latin typeface="Times New Roman" panose="02020603050405020304" pitchFamily="18" charset="0"/>
                <a:cs typeface="Times New Roman" panose="02020603050405020304" pitchFamily="18" charset="0"/>
              </a:rPr>
              <a:t>Q oxidoreductase complex. CO = cytochrome c oxidase complex</a:t>
            </a:r>
            <a:r>
              <a:rPr lang="en-US" sz="2200" dirty="0" smtClean="0">
                <a:solidFill>
                  <a:prstClr val="black"/>
                </a:solidFill>
                <a:latin typeface="Times New Roman" panose="02020603050405020304" pitchFamily="18" charset="0"/>
                <a:cs typeface="Times New Roman" panose="02020603050405020304" pitchFamily="18" charset="0"/>
              </a:rPr>
              <a:t>. </a:t>
            </a:r>
            <a:r>
              <a:rPr lang="en-US" sz="2200" dirty="0" err="1" smtClean="0">
                <a:solidFill>
                  <a:prstClr val="black"/>
                </a:solidFill>
                <a:latin typeface="Times New Roman" panose="02020603050405020304" pitchFamily="18" charset="0"/>
                <a:cs typeface="Times New Roman" panose="02020603050405020304" pitchFamily="18" charset="0"/>
              </a:rPr>
              <a:t>Cytb</a:t>
            </a:r>
            <a:r>
              <a:rPr lang="en-US" sz="2200" dirty="0" smtClean="0">
                <a:solidFill>
                  <a:prstClr val="black"/>
                </a:solidFill>
                <a:latin typeface="Times New Roman" panose="02020603050405020304" pitchFamily="18" charset="0"/>
                <a:cs typeface="Times New Roman" panose="02020603050405020304" pitchFamily="18" charset="0"/>
              </a:rPr>
              <a:t> </a:t>
            </a:r>
            <a:r>
              <a:rPr lang="en-US" sz="2200" dirty="0">
                <a:solidFill>
                  <a:prstClr val="black"/>
                </a:solidFill>
                <a:latin typeface="Times New Roman" panose="02020603050405020304" pitchFamily="18" charset="0"/>
                <a:cs typeface="Times New Roman" panose="02020603050405020304" pitchFamily="18" charset="0"/>
              </a:rPr>
              <a:t>= cytochrome b. ATP = ATP synthase. </a:t>
            </a:r>
            <a:r>
              <a:rPr lang="en-US" sz="2200" dirty="0" err="1">
                <a:solidFill>
                  <a:prstClr val="black"/>
                </a:solidFill>
                <a:latin typeface="Times New Roman" panose="02020603050405020304" pitchFamily="18" charset="0"/>
                <a:cs typeface="Times New Roman" panose="02020603050405020304" pitchFamily="18" charset="0"/>
              </a:rPr>
              <a:t>rRNA</a:t>
            </a:r>
            <a:r>
              <a:rPr lang="en-US" sz="2200" dirty="0">
                <a:solidFill>
                  <a:prstClr val="black"/>
                </a:solidFill>
                <a:latin typeface="Times New Roman" panose="02020603050405020304" pitchFamily="18" charset="0"/>
                <a:cs typeface="Times New Roman" panose="02020603050405020304" pitchFamily="18" charset="0"/>
              </a:rPr>
              <a:t>, ribosomal RNA. </a:t>
            </a:r>
            <a:endParaRPr lang="en-US" sz="2200" dirty="0" smtClean="0">
              <a:solidFill>
                <a:prstClr val="black"/>
              </a:solidFill>
              <a:latin typeface="Times New Roman" panose="02020603050405020304" pitchFamily="18" charset="0"/>
              <a:cs typeface="Times New Roman" panose="02020603050405020304" pitchFamily="18" charset="0"/>
            </a:endParaRPr>
          </a:p>
          <a:p>
            <a:pPr marL="182880" indent="-182880">
              <a:spcAft>
                <a:spcPts val="1200"/>
              </a:spcAft>
              <a:buFont typeface="Wingdings" panose="05000000000000000000" pitchFamily="2" charset="2"/>
              <a:buChar char="§"/>
            </a:pPr>
            <a:r>
              <a:rPr lang="en-US" sz="2200" dirty="0" smtClean="0">
                <a:solidFill>
                  <a:prstClr val="black"/>
                </a:solidFill>
                <a:latin typeface="Times New Roman" panose="02020603050405020304" pitchFamily="18" charset="0"/>
                <a:cs typeface="Times New Roman" panose="02020603050405020304" pitchFamily="18" charset="0"/>
              </a:rPr>
              <a:t>Transfer RNA </a:t>
            </a:r>
            <a:r>
              <a:rPr lang="en-US" sz="2200" dirty="0">
                <a:solidFill>
                  <a:prstClr val="black"/>
                </a:solidFill>
                <a:latin typeface="Times New Roman" panose="02020603050405020304" pitchFamily="18" charset="0"/>
                <a:cs typeface="Times New Roman" panose="02020603050405020304" pitchFamily="18" charset="0"/>
              </a:rPr>
              <a:t>genes are shown as indicated.</a:t>
            </a:r>
          </a:p>
        </p:txBody>
      </p:sp>
    </p:spTree>
    <p:extLst>
      <p:ext uri="{BB962C8B-B14F-4D97-AF65-F5344CB8AC3E}">
        <p14:creationId xmlns:p14="http://schemas.microsoft.com/office/powerpoint/2010/main" xmlns="" val="366941687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563562"/>
          </a:xfrm>
        </p:spPr>
        <p:txBody>
          <a:bodyPr>
            <a:noAutofit/>
          </a:bodyPr>
          <a:lstStyle/>
          <a:p>
            <a:pPr algn="l"/>
            <a:r>
              <a:rPr lang="en-US" sz="3200" b="1" dirty="0" smtClean="0">
                <a:latin typeface="Times New Roman" panose="02020603050405020304" pitchFamily="18" charset="0"/>
                <a:cs typeface="Times New Roman" panose="02020603050405020304" pitchFamily="18" charset="0"/>
              </a:rPr>
              <a:t>2 </a:t>
            </a:r>
            <a:r>
              <a:rPr lang="en-US" sz="3200" b="1" dirty="0">
                <a:latin typeface="Times New Roman" panose="02020603050405020304" pitchFamily="18" charset="0"/>
                <a:cs typeface="Times New Roman" panose="02020603050405020304" pitchFamily="18" charset="0"/>
              </a:rPr>
              <a:t>Maternal Inheritance of </a:t>
            </a:r>
            <a:r>
              <a:rPr lang="en-US" sz="3200" b="1" dirty="0" smtClean="0">
                <a:latin typeface="Times New Roman" panose="02020603050405020304" pitchFamily="18" charset="0"/>
                <a:cs typeface="Times New Roman" panose="02020603050405020304" pitchFamily="18" charset="0"/>
              </a:rPr>
              <a:t>mtDNA</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38200"/>
            <a:ext cx="9067800" cy="6019800"/>
          </a:xfrm>
        </p:spPr>
        <p:txBody>
          <a:bodyPr>
            <a:noAutofit/>
          </a:bodyPr>
          <a:lstStyle/>
          <a:p>
            <a:pPr>
              <a:spcAft>
                <a:spcPts val="600"/>
              </a:spcAft>
            </a:pPr>
            <a:r>
              <a:rPr lang="en-US" sz="2400" dirty="0" smtClean="0">
                <a:latin typeface="Times New Roman" panose="02020603050405020304" pitchFamily="18" charset="0"/>
                <a:cs typeface="Times New Roman" panose="02020603050405020304" pitchFamily="18" charset="0"/>
              </a:rPr>
              <a:t>Maternal </a:t>
            </a:r>
            <a:r>
              <a:rPr lang="en-US" sz="2400" dirty="0">
                <a:latin typeface="Times New Roman" panose="02020603050405020304" pitchFamily="18" charset="0"/>
                <a:cs typeface="Times New Roman" panose="02020603050405020304" pitchFamily="18" charset="0"/>
              </a:rPr>
              <a:t>inheritance is typically observed for the mtDNA genome</a:t>
            </a:r>
            <a:r>
              <a:rPr lang="en-US" sz="2400" dirty="0" smtClean="0">
                <a:latin typeface="Times New Roman" panose="02020603050405020304" pitchFamily="18" charset="0"/>
                <a:cs typeface="Times New Roman" panose="02020603050405020304" pitchFamily="18" charset="0"/>
              </a:rPr>
              <a:t>.</a:t>
            </a:r>
          </a:p>
          <a:p>
            <a:r>
              <a:rPr lang="en-US" sz="2400" dirty="0" err="1" smtClean="0">
                <a:latin typeface="Times New Roman" panose="02020603050405020304" pitchFamily="18" charset="0"/>
                <a:cs typeface="Times New Roman" panose="02020603050405020304" pitchFamily="18" charset="0"/>
              </a:rPr>
              <a:t>mtDNA</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is </a:t>
            </a:r>
            <a:r>
              <a:rPr lang="en-US" sz="2400" dirty="0">
                <a:latin typeface="Times New Roman" panose="02020603050405020304" pitchFamily="18" charset="0"/>
                <a:cs typeface="Times New Roman" panose="02020603050405020304" pitchFamily="18" charset="0"/>
              </a:rPr>
              <a:t>inherited differently from nuclear genes; it does not obey the rules of </a:t>
            </a:r>
            <a:r>
              <a:rPr lang="en-US" sz="2400" dirty="0" smtClean="0">
                <a:latin typeface="Times New Roman" panose="02020603050405020304" pitchFamily="18" charset="0"/>
                <a:cs typeface="Times New Roman" panose="02020603050405020304" pitchFamily="18" charset="0"/>
              </a:rPr>
              <a:t>Mendelian inheritance </a:t>
            </a:r>
            <a:r>
              <a:rPr lang="en-US" sz="2400" dirty="0">
                <a:latin typeface="Times New Roman" panose="02020603050405020304" pitchFamily="18" charset="0"/>
                <a:cs typeface="Times New Roman" panose="02020603050405020304" pitchFamily="18" charset="0"/>
              </a:rPr>
              <a:t>and is thus called </a:t>
            </a:r>
            <a:r>
              <a:rPr lang="en-US" sz="2400" dirty="0" smtClean="0">
                <a:latin typeface="Times New Roman" panose="02020603050405020304" pitchFamily="18" charset="0"/>
                <a:cs typeface="Times New Roman" panose="02020603050405020304" pitchFamily="18" charset="0"/>
              </a:rPr>
              <a:t>non Mendelian </a:t>
            </a:r>
            <a:r>
              <a:rPr lang="en-US" sz="2400" dirty="0">
                <a:latin typeface="Times New Roman" panose="02020603050405020304" pitchFamily="18" charset="0"/>
                <a:cs typeface="Times New Roman" panose="02020603050405020304" pitchFamily="18" charset="0"/>
              </a:rPr>
              <a:t>inheritance.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 mitochondria of </a:t>
            </a:r>
            <a:r>
              <a:rPr lang="en-US" sz="2400" dirty="0">
                <a:latin typeface="Times New Roman" panose="02020603050405020304" pitchFamily="18" charset="0"/>
                <a:cs typeface="Times New Roman" panose="02020603050405020304" pitchFamily="18" charset="0"/>
              </a:rPr>
              <a:t>the spermatozoa are located at the </a:t>
            </a:r>
            <a:r>
              <a:rPr lang="en-US" sz="2400" dirty="0" smtClean="0">
                <a:latin typeface="Times New Roman" panose="02020603050405020304" pitchFamily="18" charset="0"/>
                <a:cs typeface="Times New Roman" panose="02020603050405020304" pitchFamily="18" charset="0"/>
              </a:rPr>
              <a:t>mid pieces </a:t>
            </a:r>
            <a:r>
              <a:rPr lang="en-US" sz="2400" dirty="0">
                <a:latin typeface="Times New Roman" panose="02020603050405020304" pitchFamily="18" charset="0"/>
                <a:cs typeface="Times New Roman" panose="02020603050405020304" pitchFamily="18" charset="0"/>
              </a:rPr>
              <a:t>of spermatozoa.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At conception</a:t>
            </a:r>
            <a:r>
              <a:rPr lang="en-US" sz="2400" dirty="0">
                <a:latin typeface="Times New Roman" panose="02020603050405020304" pitchFamily="18" charset="0"/>
                <a:cs typeface="Times New Roman" panose="02020603050405020304" pitchFamily="18" charset="0"/>
              </a:rPr>
              <a:t>, only the head portion of a spermatozoon (containing a </a:t>
            </a:r>
            <a:r>
              <a:rPr lang="en-US" sz="2400" dirty="0" smtClean="0">
                <a:latin typeface="Times New Roman" panose="02020603050405020304" pitchFamily="18" charset="0"/>
                <a:cs typeface="Times New Roman" panose="02020603050405020304" pitchFamily="18" charset="0"/>
              </a:rPr>
              <a:t>nucleus but </a:t>
            </a:r>
            <a:r>
              <a:rPr lang="en-US" sz="2400" dirty="0">
                <a:latin typeface="Times New Roman" panose="02020603050405020304" pitchFamily="18" charset="0"/>
                <a:cs typeface="Times New Roman" panose="02020603050405020304" pitchFamily="18" charset="0"/>
              </a:rPr>
              <a:t>no mitochondria) enters the egg.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fertilized egg contains the </a:t>
            </a:r>
            <a:r>
              <a:rPr lang="en-US" sz="2400" dirty="0" smtClean="0">
                <a:latin typeface="Times New Roman" panose="02020603050405020304" pitchFamily="18" charset="0"/>
                <a:cs typeface="Times New Roman" panose="02020603050405020304" pitchFamily="18" charset="0"/>
              </a:rPr>
              <a:t>maternal mitochondria </a:t>
            </a:r>
            <a:r>
              <a:rPr lang="en-US" sz="2400" dirty="0">
                <a:latin typeface="Times New Roman" panose="02020603050405020304" pitchFamily="18" charset="0"/>
                <a:cs typeface="Times New Roman" panose="02020603050405020304" pitchFamily="18" charset="0"/>
              </a:rPr>
              <a:t>which is transmitted to progeny.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mtDNA sequence </a:t>
            </a:r>
            <a:r>
              <a:rPr lang="en-US" sz="2400" dirty="0" smtClean="0">
                <a:latin typeface="Times New Roman" panose="02020603050405020304" pitchFamily="18" charset="0"/>
                <a:cs typeface="Times New Roman" panose="02020603050405020304" pitchFamily="18" charset="0"/>
              </a:rPr>
              <a:t>is identical </a:t>
            </a:r>
            <a:r>
              <a:rPr lang="en-US" sz="2400" dirty="0">
                <a:latin typeface="Times New Roman" panose="02020603050405020304" pitchFamily="18" charset="0"/>
                <a:cs typeface="Times New Roman" panose="02020603050405020304" pitchFamily="18" charset="0"/>
              </a:rPr>
              <a:t>for relatives within the same maternal lineage (Figure </a:t>
            </a:r>
            <a:r>
              <a:rPr lang="en-US" sz="2400" dirty="0" smtClean="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This characteristic </a:t>
            </a:r>
            <a:r>
              <a:rPr lang="en-US" sz="2400" dirty="0">
                <a:latin typeface="Times New Roman" panose="02020603050405020304" pitchFamily="18" charset="0"/>
                <a:cs typeface="Times New Roman" panose="02020603050405020304" pitchFamily="18" charset="0"/>
              </a:rPr>
              <a:t>of maternal inheritance is useful for identifying samples </a:t>
            </a:r>
            <a:r>
              <a:rPr lang="en-US" sz="2400" dirty="0" smtClean="0">
                <a:latin typeface="Times New Roman" panose="02020603050405020304" pitchFamily="18" charset="0"/>
                <a:cs typeface="Times New Roman" panose="02020603050405020304" pitchFamily="18" charset="0"/>
              </a:rPr>
              <a:t>by comparing </a:t>
            </a:r>
            <a:r>
              <a:rPr lang="en-US" sz="2400" dirty="0">
                <a:latin typeface="Times New Roman" panose="02020603050405020304" pitchFamily="18" charset="0"/>
                <a:cs typeface="Times New Roman" panose="02020603050405020304" pitchFamily="18" charset="0"/>
              </a:rPr>
              <a:t>them with samples from maternal relatives.</a:t>
            </a:r>
          </a:p>
        </p:txBody>
      </p:sp>
    </p:spTree>
    <p:extLst>
      <p:ext uri="{BB962C8B-B14F-4D97-AF65-F5344CB8AC3E}">
        <p14:creationId xmlns:p14="http://schemas.microsoft.com/office/powerpoint/2010/main" xmlns="" val="94666258"/>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pPr algn="l"/>
            <a:r>
              <a:rPr lang="en-US" sz="3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mtDNA Polymorphic </a:t>
            </a:r>
            <a:r>
              <a:rPr lang="en-US" sz="3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Regions </a:t>
            </a:r>
            <a:endParaRPr lang="en-US"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 y="990600"/>
            <a:ext cx="8991600" cy="5715000"/>
          </a:xfrm>
        </p:spPr>
        <p:txBody>
          <a:bodyPr>
            <a:normAutofit lnSpcReduction="10000"/>
          </a:bodyPr>
          <a:lstStyle/>
          <a:p>
            <a:pPr marL="0" indent="-514350">
              <a:spcBef>
                <a:spcPts val="600"/>
              </a:spcBef>
              <a:buFont typeface="+mj-lt"/>
              <a:buAutoNum type="arabicPeriod"/>
            </a:pPr>
            <a:r>
              <a:rPr lang="en-US" dirty="0">
                <a:latin typeface="Times New Roman" panose="02020603050405020304" pitchFamily="18" charset="0"/>
                <a:cs typeface="Times New Roman" panose="02020603050405020304" pitchFamily="18" charset="0"/>
              </a:rPr>
              <a:t>Hypervariable </a:t>
            </a:r>
            <a:r>
              <a:rPr lang="en-US" dirty="0" smtClean="0">
                <a:latin typeface="Times New Roman" panose="02020603050405020304" pitchFamily="18" charset="0"/>
                <a:cs typeface="Times New Roman" panose="02020603050405020304" pitchFamily="18" charset="0"/>
              </a:rPr>
              <a:t>Regions</a:t>
            </a:r>
          </a:p>
          <a:p>
            <a:pPr marL="0" indent="-514350">
              <a:spcBef>
                <a:spcPts val="600"/>
              </a:spcBef>
              <a:buFont typeface="+mj-lt"/>
              <a:buAutoNum type="arabicPeriod"/>
            </a:pPr>
            <a:r>
              <a:rPr lang="en-US" dirty="0">
                <a:latin typeface="Times New Roman" panose="02020603050405020304" pitchFamily="18" charset="0"/>
                <a:cs typeface="Times New Roman" panose="02020603050405020304" pitchFamily="18" charset="0"/>
              </a:rPr>
              <a:t>Heteroplasmy</a:t>
            </a:r>
          </a:p>
          <a:p>
            <a:pPr>
              <a:buFont typeface="Wingdings" panose="05000000000000000000" pitchFamily="2" charset="2"/>
              <a:buChar char="q"/>
            </a:pPr>
            <a:r>
              <a:rPr lang="en-US" b="1" dirty="0">
                <a:latin typeface="Times New Roman" panose="02020603050405020304" pitchFamily="18" charset="0"/>
                <a:cs typeface="Times New Roman" panose="02020603050405020304" pitchFamily="18" charset="0"/>
              </a:rPr>
              <a:t>Hypervariable Regions</a:t>
            </a:r>
          </a:p>
          <a:p>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most polymorphic region of mtDNA is located within the D loop (</a:t>
            </a:r>
            <a:r>
              <a:rPr lang="en-US" sz="2400" dirty="0" smtClean="0">
                <a:solidFill>
                  <a:srgbClr val="FF0000"/>
                </a:solidFill>
                <a:latin typeface="Times New Roman" panose="02020603050405020304" pitchFamily="18" charset="0"/>
                <a:cs typeface="Times New Roman" panose="02020603050405020304" pitchFamily="18" charset="0"/>
              </a:rPr>
              <a:t>Figure</a:t>
            </a:r>
            <a:r>
              <a:rPr lang="en-US" sz="2400" dirty="0" smtClean="0">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4</a:t>
            </a:r>
            <a:r>
              <a:rPr lang="en-US" sz="2400" dirty="0">
                <a:solidFill>
                  <a:srgbClr val="FF0000"/>
                </a:solidFill>
                <a:latin typeface="Times New Roman" panose="02020603050405020304" pitchFamily="18" charset="0"/>
                <a:cs typeface="Times New Roman" panose="02020603050405020304" pitchFamily="18" charset="0"/>
              </a:rPr>
              <a:t>). </a:t>
            </a:r>
            <a:endParaRPr lang="en-US" sz="2400" dirty="0" smtClean="0">
              <a:solidFill>
                <a:srgbClr val="FF0000"/>
              </a:solidFill>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three hypervariable regions in the D-loop region are </a:t>
            </a:r>
            <a:r>
              <a:rPr lang="en-US" sz="2400" dirty="0" smtClean="0">
                <a:latin typeface="Times New Roman" panose="02020603050405020304" pitchFamily="18" charset="0"/>
                <a:cs typeface="Times New Roman" panose="02020603050405020304" pitchFamily="18" charset="0"/>
              </a:rPr>
              <a:t>designated </a:t>
            </a:r>
            <a:r>
              <a:rPr lang="en-US" sz="2400" dirty="0">
                <a:latin typeface="Times New Roman" panose="02020603050405020304" pitchFamily="18" charset="0"/>
                <a:cs typeface="Times New Roman" panose="02020603050405020304" pitchFamily="18" charset="0"/>
              </a:rPr>
              <a:t>HV1 (16024–16365; 342 bp), HV2 (73–340; 268 bp), and HV3 (438–574; </a:t>
            </a:r>
            <a:r>
              <a:rPr lang="en-US" sz="2400" dirty="0" smtClean="0">
                <a:latin typeface="Times New Roman" panose="02020603050405020304" pitchFamily="18" charset="0"/>
                <a:cs typeface="Times New Roman" panose="02020603050405020304" pitchFamily="18" charset="0"/>
              </a:rPr>
              <a:t>137 bp</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r>
              <a:rPr lang="en-US" sz="2600" dirty="0" smtClean="0">
                <a:latin typeface="Times New Roman" panose="02020603050405020304" pitchFamily="18" charset="0"/>
                <a:cs typeface="Times New Roman" panose="02020603050405020304" pitchFamily="18" charset="0"/>
              </a:rPr>
              <a:t>The </a:t>
            </a:r>
            <a:r>
              <a:rPr lang="en-US" sz="2600" dirty="0">
                <a:latin typeface="Times New Roman" panose="02020603050405020304" pitchFamily="18" charset="0"/>
                <a:cs typeface="Times New Roman" panose="02020603050405020304" pitchFamily="18" charset="0"/>
              </a:rPr>
              <a:t>most common polymorphic regions of the human mtDNA </a:t>
            </a:r>
            <a:r>
              <a:rPr lang="en-US" sz="2600" dirty="0" smtClean="0">
                <a:latin typeface="Times New Roman" panose="02020603050405020304" pitchFamily="18" charset="0"/>
                <a:cs typeface="Times New Roman" panose="02020603050405020304" pitchFamily="18" charset="0"/>
              </a:rPr>
              <a:t>genome analyzed </a:t>
            </a:r>
            <a:r>
              <a:rPr lang="en-US" sz="2600" dirty="0">
                <a:latin typeface="Times New Roman" panose="02020603050405020304" pitchFamily="18" charset="0"/>
                <a:cs typeface="Times New Roman" panose="02020603050405020304" pitchFamily="18" charset="0"/>
              </a:rPr>
              <a:t>for forensic purposes are the two hypervariable regions within </a:t>
            </a:r>
            <a:r>
              <a:rPr lang="en-US" sz="2600" dirty="0" smtClean="0">
                <a:latin typeface="Times New Roman" panose="02020603050405020304" pitchFamily="18" charset="0"/>
                <a:cs typeface="Times New Roman" panose="02020603050405020304" pitchFamily="18" charset="0"/>
              </a:rPr>
              <a:t>the D </a:t>
            </a:r>
            <a:r>
              <a:rPr lang="en-US" sz="2600" dirty="0">
                <a:latin typeface="Times New Roman" panose="02020603050405020304" pitchFamily="18" charset="0"/>
                <a:cs typeface="Times New Roman" panose="02020603050405020304" pitchFamily="18" charset="0"/>
              </a:rPr>
              <a:t>loop known </a:t>
            </a:r>
            <a:r>
              <a:rPr lang="en-US" sz="2600" dirty="0" smtClean="0">
                <a:latin typeface="Times New Roman" panose="02020603050405020304" pitchFamily="18" charset="0"/>
                <a:cs typeface="Times New Roman" panose="02020603050405020304" pitchFamily="18" charset="0"/>
              </a:rPr>
              <a:t>as </a:t>
            </a:r>
            <a:r>
              <a:rPr lang="en-US" sz="2600" b="1" dirty="0" smtClean="0">
                <a:latin typeface="Times New Roman" panose="02020603050405020304" pitchFamily="18" charset="0"/>
                <a:cs typeface="Times New Roman" panose="02020603050405020304" pitchFamily="18" charset="0"/>
              </a:rPr>
              <a:t>hypervariable </a:t>
            </a:r>
            <a:r>
              <a:rPr lang="en-US" sz="2600" b="1" dirty="0">
                <a:latin typeface="Times New Roman" panose="02020603050405020304" pitchFamily="18" charset="0"/>
                <a:cs typeface="Times New Roman" panose="02020603050405020304" pitchFamily="18" charset="0"/>
              </a:rPr>
              <a:t>region I (HV1) </a:t>
            </a:r>
            <a:r>
              <a:rPr lang="en-US" sz="2600" dirty="0">
                <a:latin typeface="Times New Roman" panose="02020603050405020304" pitchFamily="18" charset="0"/>
                <a:cs typeface="Times New Roman" panose="02020603050405020304" pitchFamily="18" charset="0"/>
              </a:rPr>
              <a:t>and </a:t>
            </a:r>
            <a:r>
              <a:rPr lang="en-US" sz="2600" b="1" dirty="0">
                <a:latin typeface="Times New Roman" panose="02020603050405020304" pitchFamily="18" charset="0"/>
                <a:cs typeface="Times New Roman" panose="02020603050405020304" pitchFamily="18" charset="0"/>
              </a:rPr>
              <a:t>hypervariable region </a:t>
            </a:r>
            <a:r>
              <a:rPr lang="en-US" sz="2600" b="1" dirty="0" smtClean="0">
                <a:latin typeface="Times New Roman" panose="02020603050405020304" pitchFamily="18" charset="0"/>
                <a:cs typeface="Times New Roman" panose="02020603050405020304" pitchFamily="18" charset="0"/>
              </a:rPr>
              <a:t>II (</a:t>
            </a:r>
            <a:r>
              <a:rPr lang="en-US" sz="2600" b="1" dirty="0">
                <a:latin typeface="Times New Roman" panose="02020603050405020304" pitchFamily="18" charset="0"/>
                <a:cs typeface="Times New Roman" panose="02020603050405020304" pitchFamily="18" charset="0"/>
              </a:rPr>
              <a:t>HV2</a:t>
            </a:r>
            <a:r>
              <a:rPr lang="en-US" sz="2600" b="1" dirty="0" smtClean="0">
                <a:latin typeface="Times New Roman" panose="02020603050405020304" pitchFamily="18" charset="0"/>
                <a:cs typeface="Times New Roman" panose="02020603050405020304" pitchFamily="18" charset="0"/>
              </a:rPr>
              <a:t>)</a:t>
            </a:r>
            <a:r>
              <a:rPr lang="en-US" sz="2600" dirty="0" smtClean="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39832667"/>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sz="half" idx="1"/>
          </p:nvPr>
        </p:nvPicPr>
        <p:blipFill>
          <a:blip r:embed="rId2">
            <a:extLst>
              <a:ext uri="{28A0092B-C50C-407E-A947-70E740481C1C}">
                <a14:useLocalDpi xmlns:a14="http://schemas.microsoft.com/office/drawing/2010/main" xmlns="" val="0"/>
              </a:ext>
            </a:extLst>
          </a:blip>
          <a:stretch>
            <a:fillRect/>
          </a:stretch>
        </p:blipFill>
        <p:spPr bwMode="auto">
          <a:xfrm>
            <a:off x="0" y="914400"/>
            <a:ext cx="4191000" cy="411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2051" name="Picture 3"/>
          <p:cNvPicPr>
            <a:picLocks noGrp="1" noChangeAspect="1" noChangeArrowheads="1"/>
          </p:cNvPicPr>
          <p:nvPr>
            <p:ph sz="half" idx="2"/>
          </p:nvPr>
        </p:nvPicPr>
        <p:blipFill>
          <a:blip r:embed="rId3">
            <a:extLst>
              <a:ext uri="{28A0092B-C50C-407E-A947-70E740481C1C}">
                <a14:useLocalDpi xmlns:a14="http://schemas.microsoft.com/office/drawing/2010/main" xmlns="" val="0"/>
              </a:ext>
            </a:extLst>
          </a:blip>
          <a:srcRect/>
          <a:stretch>
            <a:fillRect/>
          </a:stretch>
        </p:blipFill>
        <p:spPr bwMode="auto">
          <a:xfrm>
            <a:off x="4521200" y="609600"/>
            <a:ext cx="4038600" cy="1828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6" name="Rectangle 5"/>
          <p:cNvSpPr/>
          <p:nvPr/>
        </p:nvSpPr>
        <p:spPr>
          <a:xfrm>
            <a:off x="4343400" y="2750979"/>
            <a:ext cx="4572000" cy="1200329"/>
          </a:xfrm>
          <a:prstGeom prst="rect">
            <a:avLst/>
          </a:prstGeom>
        </p:spPr>
        <p:txBody>
          <a:bodyPr>
            <a:spAutoFit/>
          </a:bodyPr>
          <a:lstStyle/>
          <a:p>
            <a:pPr>
              <a:spcAft>
                <a:spcPts val="1200"/>
              </a:spcAft>
            </a:pPr>
            <a:r>
              <a:rPr lang="en-US" sz="2400" b="1" dirty="0">
                <a:latin typeface="Times New Roman" panose="02020603050405020304" pitchFamily="18" charset="0"/>
                <a:cs typeface="Times New Roman" panose="02020603050405020304" pitchFamily="18" charset="0"/>
              </a:rPr>
              <a:t>Figure </a:t>
            </a:r>
            <a:r>
              <a:rPr lang="en-US" sz="2400" b="1" dirty="0" smtClean="0">
                <a:latin typeface="Times New Roman" panose="02020603050405020304" pitchFamily="18" charset="0"/>
                <a:cs typeface="Times New Roman" panose="02020603050405020304" pitchFamily="18" charset="0"/>
              </a:rPr>
              <a:t>4 </a:t>
            </a:r>
            <a:r>
              <a:rPr lang="en-US" sz="2400" dirty="0">
                <a:latin typeface="Times New Roman" panose="02020603050405020304" pitchFamily="18" charset="0"/>
                <a:cs typeface="Times New Roman" panose="02020603050405020304" pitchFamily="18" charset="0"/>
              </a:rPr>
              <a:t>Hypervariable regions of </a:t>
            </a:r>
            <a:r>
              <a:rPr lang="en-US" sz="2400" dirty="0" smtClean="0">
                <a:latin typeface="Times New Roman" panose="02020603050405020304" pitchFamily="18" charset="0"/>
                <a:cs typeface="Times New Roman" panose="02020603050405020304" pitchFamily="18" charset="0"/>
              </a:rPr>
              <a:t>the D </a:t>
            </a:r>
            <a:r>
              <a:rPr lang="en-US" sz="2400" dirty="0">
                <a:latin typeface="Times New Roman" panose="02020603050405020304" pitchFamily="18" charset="0"/>
                <a:cs typeface="Times New Roman" panose="02020603050405020304" pitchFamily="18" charset="0"/>
              </a:rPr>
              <a:t>loop in mtDNA (with </a:t>
            </a:r>
            <a:r>
              <a:rPr lang="en-US" sz="2400" dirty="0" smtClean="0">
                <a:latin typeface="Times New Roman" panose="02020603050405020304" pitchFamily="18" charset="0"/>
                <a:cs typeface="Times New Roman" panose="02020603050405020304" pitchFamily="18" charset="0"/>
              </a:rPr>
              <a:t>nucleotide positions</a:t>
            </a:r>
            <a:r>
              <a:rPr lang="en-US" sz="2400" dirty="0">
                <a:latin typeface="Times New Roman" panose="02020603050405020304" pitchFamily="18" charset="0"/>
                <a:cs typeface="Times New Roman" panose="02020603050405020304" pitchFamily="18" charset="0"/>
              </a:rPr>
              <a:t>).</a:t>
            </a:r>
          </a:p>
        </p:txBody>
      </p:sp>
      <p:sp>
        <p:nvSpPr>
          <p:cNvPr id="7" name="Rectangle 6"/>
          <p:cNvSpPr/>
          <p:nvPr/>
        </p:nvSpPr>
        <p:spPr>
          <a:xfrm>
            <a:off x="152400" y="4724400"/>
            <a:ext cx="8991600" cy="1431161"/>
          </a:xfrm>
          <a:prstGeom prst="rect">
            <a:avLst/>
          </a:prstGeom>
        </p:spPr>
        <p:txBody>
          <a:bodyPr wrap="square">
            <a:spAutoFit/>
          </a:bodyPr>
          <a:lstStyle/>
          <a:p>
            <a:pPr>
              <a:spcAft>
                <a:spcPts val="1800"/>
              </a:spcAft>
            </a:pPr>
            <a:r>
              <a:rPr lang="en-US" sz="2400" b="1" dirty="0">
                <a:latin typeface="Times New Roman" panose="02020603050405020304" pitchFamily="18" charset="0"/>
                <a:cs typeface="Times New Roman" panose="02020603050405020304" pitchFamily="18" charset="0"/>
              </a:rPr>
              <a:t>Figure </a:t>
            </a:r>
            <a:r>
              <a:rPr lang="en-US" sz="2400" b="1" dirty="0" smtClean="0">
                <a:latin typeface="Times New Roman" panose="02020603050405020304" pitchFamily="18" charset="0"/>
                <a:cs typeface="Times New Roman" panose="02020603050405020304" pitchFamily="18" charset="0"/>
              </a:rPr>
              <a:t>3 </a:t>
            </a:r>
            <a:r>
              <a:rPr lang="en-US" sz="2400" dirty="0">
                <a:latin typeface="Times New Roman" panose="02020603050405020304" pitchFamily="18" charset="0"/>
                <a:cs typeface="Times New Roman" panose="02020603050405020304" pitchFamily="18" charset="0"/>
              </a:rPr>
              <a:t>Pedigree of a human family showing inheritance of </a:t>
            </a:r>
            <a:r>
              <a:rPr lang="en-US" sz="2400" dirty="0" smtClean="0">
                <a:latin typeface="Times New Roman" panose="02020603050405020304" pitchFamily="18" charset="0"/>
                <a:cs typeface="Times New Roman" panose="02020603050405020304" pitchFamily="18" charset="0"/>
              </a:rPr>
              <a:t>mtDNA  Females </a:t>
            </a:r>
            <a:r>
              <a:rPr lang="en-US" sz="2400" dirty="0">
                <a:latin typeface="Times New Roman" panose="02020603050405020304" pitchFamily="18" charset="0"/>
                <a:cs typeface="Times New Roman" panose="02020603050405020304" pitchFamily="18" charset="0"/>
              </a:rPr>
              <a:t>and males are denoted by circles and squares, respectively. </a:t>
            </a:r>
            <a:endParaRPr lang="en-US" sz="2400" dirty="0" smtClean="0">
              <a:latin typeface="Times New Roman" panose="02020603050405020304" pitchFamily="18" charset="0"/>
              <a:cs typeface="Times New Roman" panose="02020603050405020304" pitchFamily="18" charset="0"/>
            </a:endParaRPr>
          </a:p>
          <a:p>
            <a:pPr>
              <a:spcAft>
                <a:spcPts val="1800"/>
              </a:spcAft>
            </a:pPr>
            <a:r>
              <a:rPr lang="en-US" sz="2400" dirty="0" smtClean="0">
                <a:latin typeface="Times New Roman" panose="02020603050405020304" pitchFamily="18" charset="0"/>
                <a:cs typeface="Times New Roman" panose="02020603050405020304" pitchFamily="18" charset="0"/>
              </a:rPr>
              <a:t>Red symbols indicate </a:t>
            </a:r>
            <a:r>
              <a:rPr lang="en-US" sz="2400" dirty="0">
                <a:latin typeface="Times New Roman" panose="02020603050405020304" pitchFamily="18" charset="0"/>
                <a:cs typeface="Times New Roman" panose="02020603050405020304" pitchFamily="18" charset="0"/>
              </a:rPr>
              <a:t>individuals who inherited the same mtDNA.</a:t>
            </a:r>
          </a:p>
        </p:txBody>
      </p:sp>
    </p:spTree>
    <p:extLst>
      <p:ext uri="{BB962C8B-B14F-4D97-AF65-F5344CB8AC3E}">
        <p14:creationId xmlns:p14="http://schemas.microsoft.com/office/powerpoint/2010/main" xmlns="" val="15902653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839200" cy="6324600"/>
          </a:xfrm>
        </p:spPr>
        <p:txBody>
          <a:bodyPr>
            <a:normAutofit/>
          </a:bodyPr>
          <a:lstStyle/>
          <a:p>
            <a:pPr marL="274320" lvl="0" indent="-274320">
              <a:spcBef>
                <a:spcPts val="0"/>
              </a:spcBef>
              <a:spcAft>
                <a:spcPts val="2400"/>
              </a:spcAft>
              <a:buFont typeface="Wingdings"/>
              <a:buChar char=""/>
            </a:pPr>
            <a:r>
              <a:rPr lang="en-US" sz="2400" dirty="0">
                <a:latin typeface="Times New Roman" panose="02020603050405020304" pitchFamily="18" charset="0"/>
                <a:ea typeface="MinionPro-Regular"/>
                <a:cs typeface="Times New Roman" panose="02020603050405020304" pitchFamily="18" charset="0"/>
              </a:rPr>
              <a:t>A two-banded heterozygous profile might be observed as a one-banded homozygous profile if the larger band is missed due to degradation.</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2400"/>
              </a:spcAft>
              <a:buFont typeface="Wingdings"/>
              <a:buChar char=""/>
            </a:pPr>
            <a:r>
              <a:rPr lang="en-US" sz="2400" dirty="0">
                <a:latin typeface="Times New Roman" panose="02020603050405020304" pitchFamily="18" charset="0"/>
                <a:ea typeface="MinionPro-Regular"/>
                <a:cs typeface="Times New Roman" panose="02020603050405020304" pitchFamily="18" charset="0"/>
              </a:rPr>
              <a:t>This artifact could lead to a false determination of exclusion. </a:t>
            </a:r>
            <a:endParaRPr lang="en-US" sz="2400" dirty="0">
              <a:latin typeface="Times New Roman" panose="02020603050405020304" pitchFamily="18" charset="0"/>
              <a:ea typeface="Calibri"/>
              <a:cs typeface="Times New Roman" panose="02020603050405020304" pitchFamily="18" charset="0"/>
            </a:endParaRPr>
          </a:p>
          <a:p>
            <a:pPr marL="274320" lvl="0" indent="-274320">
              <a:spcBef>
                <a:spcPts val="0"/>
              </a:spcBef>
              <a:spcAft>
                <a:spcPts val="2400"/>
              </a:spcAft>
              <a:buFont typeface="Wingdings"/>
              <a:buChar char=""/>
            </a:pPr>
            <a:r>
              <a:rPr lang="en-US" sz="2400" dirty="0">
                <a:latin typeface="Times New Roman" panose="02020603050405020304" pitchFamily="18" charset="0"/>
                <a:ea typeface="MinionPro-Regular"/>
                <a:cs typeface="Times New Roman" panose="02020603050405020304" pitchFamily="18" charset="0"/>
              </a:rPr>
              <a:t>However, DNA degradation can be detected prior to conducting RFLP by the use of agarose gel electrophoresis also known as a </a:t>
            </a:r>
            <a:r>
              <a:rPr lang="en-US" sz="2400" b="1" i="1" dirty="0">
                <a:latin typeface="Times New Roman" panose="02020603050405020304" pitchFamily="18" charset="0"/>
                <a:ea typeface="Calibri"/>
                <a:cs typeface="Times New Roman" panose="02020603050405020304" pitchFamily="18" charset="0"/>
              </a:rPr>
              <a:t>yield gel</a:t>
            </a:r>
            <a:r>
              <a:rPr lang="en-US" sz="2400" dirty="0">
                <a:latin typeface="Times New Roman" panose="02020603050405020304" pitchFamily="18" charset="0"/>
                <a:ea typeface="MinionPro-Regular"/>
                <a:cs typeface="Times New Roman" panose="02020603050405020304" pitchFamily="18" charset="0"/>
              </a:rPr>
              <a:t>. </a:t>
            </a:r>
            <a:endParaRPr lang="en-US" sz="2400" dirty="0">
              <a:latin typeface="Times New Roman" panose="02020603050405020304" pitchFamily="18" charset="0"/>
              <a:ea typeface="Calibri"/>
              <a:cs typeface="Times New Roman" panose="02020603050405020304" pitchFamily="18" charset="0"/>
            </a:endParaRPr>
          </a:p>
          <a:p>
            <a:pPr lvl="0">
              <a:lnSpc>
                <a:spcPct val="110000"/>
              </a:lnSpc>
              <a:spcBef>
                <a:spcPts val="0"/>
              </a:spcBef>
              <a:spcAft>
                <a:spcPts val="1200"/>
              </a:spcAft>
              <a:buFont typeface="Wingdings" panose="05000000000000000000" pitchFamily="2" charset="2"/>
              <a:buChar char="q"/>
            </a:pPr>
            <a:r>
              <a:rPr lang="en-US" sz="2800" b="1" dirty="0" smtClean="0">
                <a:latin typeface="Times New Roman" panose="02020603050405020304" pitchFamily="18" charset="0"/>
                <a:cs typeface="Times New Roman" panose="02020603050405020304" pitchFamily="18" charset="0"/>
              </a:rPr>
              <a:t>Restriction </a:t>
            </a:r>
            <a:r>
              <a:rPr lang="en-US" sz="2800" b="1" dirty="0">
                <a:latin typeface="Times New Roman" panose="02020603050405020304" pitchFamily="18" charset="0"/>
                <a:cs typeface="Times New Roman" panose="02020603050405020304" pitchFamily="18" charset="0"/>
              </a:rPr>
              <a:t>Digestion-Related </a:t>
            </a:r>
            <a:r>
              <a:rPr lang="en-US" sz="2800" b="1" dirty="0" smtClean="0">
                <a:latin typeface="Times New Roman" panose="02020603050405020304" pitchFamily="18" charset="0"/>
                <a:cs typeface="Times New Roman" panose="02020603050405020304" pitchFamily="18" charset="0"/>
              </a:rPr>
              <a:t>Artifacts</a:t>
            </a:r>
          </a:p>
          <a:p>
            <a:pPr lvl="0">
              <a:spcBef>
                <a:spcPts val="0"/>
              </a:spcBef>
              <a:spcAft>
                <a:spcPts val="1200"/>
              </a:spcAft>
              <a:buFont typeface="Wingdings" panose="05000000000000000000" pitchFamily="2" charset="2"/>
              <a:buChar char="ü"/>
            </a:pPr>
            <a:r>
              <a:rPr lang="en-US" sz="2000" b="1" dirty="0">
                <a:latin typeface="Times New Roman" panose="02020603050405020304" pitchFamily="18" charset="0"/>
                <a:cs typeface="Times New Roman" panose="02020603050405020304" pitchFamily="18" charset="0"/>
              </a:rPr>
              <a:t>Partial Restriction </a:t>
            </a:r>
            <a:r>
              <a:rPr lang="en-US" sz="2000" b="1" dirty="0" smtClean="0">
                <a:latin typeface="Times New Roman" panose="02020603050405020304" pitchFamily="18" charset="0"/>
                <a:cs typeface="Times New Roman" panose="02020603050405020304" pitchFamily="18" charset="0"/>
              </a:rPr>
              <a:t>Digestion</a:t>
            </a:r>
          </a:p>
          <a:p>
            <a:pPr lvl="0">
              <a:spcBef>
                <a:spcPts val="0"/>
              </a:spcBef>
              <a:spcAft>
                <a:spcPts val="1200"/>
              </a:spcAft>
              <a:buFont typeface="Wingdings" panose="05000000000000000000" pitchFamily="2" charset="2"/>
              <a:buChar char="ü"/>
            </a:pPr>
            <a:r>
              <a:rPr lang="en-US" sz="2000" b="1" dirty="0" smtClean="0">
                <a:latin typeface="Times New Roman" panose="02020603050405020304" pitchFamily="18" charset="0"/>
                <a:cs typeface="Times New Roman" panose="02020603050405020304" pitchFamily="18" charset="0"/>
              </a:rPr>
              <a:t>Deviation </a:t>
            </a:r>
            <a:r>
              <a:rPr lang="en-US" sz="2000" b="1" dirty="0">
                <a:latin typeface="Times New Roman" panose="02020603050405020304" pitchFamily="18" charset="0"/>
                <a:cs typeface="Times New Roman" panose="02020603050405020304" pitchFamily="18" charset="0"/>
              </a:rPr>
              <a:t>of the </a:t>
            </a:r>
            <a:r>
              <a:rPr lang="en-US" sz="2000" b="1" dirty="0" smtClean="0">
                <a:latin typeface="Times New Roman" panose="02020603050405020304" pitchFamily="18" charset="0"/>
                <a:cs typeface="Times New Roman" panose="02020603050405020304" pitchFamily="18" charset="0"/>
              </a:rPr>
              <a:t>specificity of </a:t>
            </a:r>
            <a:r>
              <a:rPr lang="en-US" sz="2000" b="1" dirty="0">
                <a:latin typeface="Times New Roman" panose="02020603050405020304" pitchFamily="18" charset="0"/>
                <a:cs typeface="Times New Roman" panose="02020603050405020304" pitchFamily="18" charset="0"/>
              </a:rPr>
              <a:t>a cleavage site of a restriction </a:t>
            </a:r>
            <a:r>
              <a:rPr lang="en-US" sz="2000" b="1" dirty="0" smtClean="0">
                <a:latin typeface="Times New Roman" panose="02020603050405020304" pitchFamily="18" charset="0"/>
                <a:cs typeface="Times New Roman" panose="02020603050405020304" pitchFamily="18" charset="0"/>
              </a:rPr>
              <a:t>enzyme</a:t>
            </a:r>
          </a:p>
          <a:p>
            <a:pPr lvl="0">
              <a:spcBef>
                <a:spcPts val="0"/>
              </a:spcBef>
              <a:spcAft>
                <a:spcPts val="1200"/>
              </a:spcAft>
              <a:buFont typeface="Wingdings" panose="05000000000000000000" pitchFamily="2" charset="2"/>
              <a:buChar char="ü"/>
            </a:pPr>
            <a:r>
              <a:rPr lang="en-US" sz="2000" b="1" dirty="0">
                <a:latin typeface="Times New Roman" panose="02020603050405020304" pitchFamily="18" charset="0"/>
                <a:cs typeface="Times New Roman" panose="02020603050405020304" pitchFamily="18" charset="0"/>
              </a:rPr>
              <a:t>Point </a:t>
            </a:r>
            <a:r>
              <a:rPr lang="en-US" sz="2000" b="1" dirty="0" smtClean="0">
                <a:latin typeface="Times New Roman" panose="02020603050405020304" pitchFamily="18" charset="0"/>
                <a:cs typeface="Times New Roman" panose="02020603050405020304" pitchFamily="18" charset="0"/>
              </a:rPr>
              <a:t>Mutations</a:t>
            </a:r>
          </a:p>
          <a:p>
            <a:pPr marL="0" lvl="0" indent="0">
              <a:spcBef>
                <a:spcPts val="0"/>
              </a:spcBef>
              <a:spcAft>
                <a:spcPts val="1200"/>
              </a:spcAft>
              <a:buNone/>
            </a:pP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83947607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686800" cy="639762"/>
          </a:xfrm>
        </p:spPr>
        <p:txBody>
          <a:bodyPr>
            <a:noAutofit/>
          </a:bodyPr>
          <a:lstStyle/>
          <a:p>
            <a:pPr algn="l"/>
            <a:r>
              <a:rPr lang="en-US" sz="3200" b="1" dirty="0" smtClean="0">
                <a:latin typeface="Times New Roman" pitchFamily="18" charset="0"/>
                <a:cs typeface="Times New Roman" pitchFamily="18" charset="0"/>
              </a:rPr>
              <a:t>Heteroplasmy</a:t>
            </a:r>
            <a:endParaRPr lang="en-US" sz="3200" dirty="0">
              <a:latin typeface="Times New Roman" pitchFamily="18" charset="0"/>
              <a:cs typeface="Times New Roman" pitchFamily="18" charset="0"/>
            </a:endParaRPr>
          </a:p>
        </p:txBody>
      </p:sp>
      <p:sp>
        <p:nvSpPr>
          <p:cNvPr id="6" name="Content Placeholder 5"/>
          <p:cNvSpPr>
            <a:spLocks noGrp="1"/>
          </p:cNvSpPr>
          <p:nvPr>
            <p:ph idx="1"/>
          </p:nvPr>
        </p:nvSpPr>
        <p:spPr>
          <a:xfrm>
            <a:off x="0" y="792162"/>
            <a:ext cx="9144000" cy="6065838"/>
          </a:xfrm>
        </p:spPr>
        <p:txBody>
          <a:bodyPr>
            <a:noAutofit/>
          </a:bodyPr>
          <a:lstStyle/>
          <a:p>
            <a:pPr marL="182880" indent="-182880">
              <a:spcBef>
                <a:spcPts val="0"/>
              </a:spcBef>
              <a:spcAft>
                <a:spcPts val="1200"/>
              </a:spcAft>
            </a:pPr>
            <a:r>
              <a:rPr lang="en-US" sz="2400" b="1" dirty="0" smtClean="0">
                <a:latin typeface="Times New Roman" panose="02020603050405020304" pitchFamily="18" charset="0"/>
                <a:cs typeface="Times New Roman" panose="02020603050405020304" pitchFamily="18" charset="0"/>
              </a:rPr>
              <a:t>Heteroplasmy </a:t>
            </a:r>
            <a:r>
              <a:rPr lang="en-US" sz="2400" dirty="0">
                <a:latin typeface="Times New Roman" panose="02020603050405020304" pitchFamily="18" charset="0"/>
                <a:cs typeface="Times New Roman" panose="02020603050405020304" pitchFamily="18" charset="0"/>
              </a:rPr>
              <a:t>occurs when an individual carries more than one </a:t>
            </a:r>
            <a:r>
              <a:rPr lang="en-US" sz="2400" dirty="0" smtClean="0">
                <a:latin typeface="Times New Roman" panose="02020603050405020304" pitchFamily="18" charset="0"/>
                <a:cs typeface="Times New Roman" panose="02020603050405020304" pitchFamily="18" charset="0"/>
              </a:rPr>
              <a:t>mtDNA haplotype</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Occurs due to non disjunction during meiosis.</a:t>
            </a:r>
          </a:p>
          <a:p>
            <a:pPr marL="182880" indent="-182880">
              <a:spcBef>
                <a:spcPts val="0"/>
              </a:spcBef>
              <a:spcAft>
                <a:spcPts val="1200"/>
              </a:spcAft>
            </a:pPr>
            <a:r>
              <a:rPr lang="en-US" sz="2400" dirty="0" smtClean="0">
                <a:latin typeface="Times New Roman" panose="02020603050405020304" pitchFamily="18" charset="0"/>
                <a:cs typeface="Times New Roman" panose="02020603050405020304" pitchFamily="18" charset="0"/>
              </a:rPr>
              <a:t>Heteroplasmy </a:t>
            </a:r>
            <a:r>
              <a:rPr lang="en-US" sz="2400" dirty="0">
                <a:latin typeface="Times New Roman" panose="02020603050405020304" pitchFamily="18" charset="0"/>
                <a:cs typeface="Times New Roman" panose="02020603050405020304" pitchFamily="18" charset="0"/>
              </a:rPr>
              <a:t>may be observed with one type of tissue and </a:t>
            </a:r>
            <a:r>
              <a:rPr lang="en-US" sz="2400" dirty="0" smtClean="0">
                <a:latin typeface="Times New Roman" panose="02020603050405020304" pitchFamily="18" charset="0"/>
                <a:cs typeface="Times New Roman" panose="02020603050405020304" pitchFamily="18" charset="0"/>
              </a:rPr>
              <a:t>be absent </a:t>
            </a:r>
            <a:r>
              <a:rPr lang="en-US" sz="2400" dirty="0">
                <a:latin typeface="Times New Roman" panose="02020603050405020304" pitchFamily="18" charset="0"/>
                <a:cs typeface="Times New Roman" panose="02020603050405020304" pitchFamily="18" charset="0"/>
              </a:rPr>
              <a:t>in other tissue types; for example, it is commonly observed in </a:t>
            </a:r>
            <a:r>
              <a:rPr lang="en-US" sz="2400" dirty="0" smtClean="0">
                <a:latin typeface="Times New Roman" panose="02020603050405020304" pitchFamily="18" charset="0"/>
                <a:cs typeface="Times New Roman" panose="02020603050405020304" pitchFamily="18" charset="0"/>
              </a:rPr>
              <a:t>hair samples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182880" indent="-182880">
              <a:spcBef>
                <a:spcPts val="0"/>
              </a:spcBef>
              <a:spcAft>
                <a:spcPts val="1200"/>
              </a:spcAft>
            </a:pPr>
            <a:r>
              <a:rPr lang="en-US" sz="2400" dirty="0" smtClean="0">
                <a:latin typeface="Times New Roman" panose="02020603050405020304" pitchFamily="18" charset="0"/>
                <a:cs typeface="Times New Roman" panose="02020603050405020304" pitchFamily="18" charset="0"/>
              </a:rPr>
              <a:t>Several </a:t>
            </a:r>
            <a:r>
              <a:rPr lang="en-US" sz="2400" dirty="0">
                <a:latin typeface="Times New Roman" panose="02020603050405020304" pitchFamily="18" charset="0"/>
                <a:cs typeface="Times New Roman" panose="02020603050405020304" pitchFamily="18" charset="0"/>
              </a:rPr>
              <a:t>instances of heteroplasmy may be observed in different </a:t>
            </a:r>
            <a:r>
              <a:rPr lang="en-US" sz="2400" dirty="0" smtClean="0">
                <a:latin typeface="Times New Roman" panose="02020603050405020304" pitchFamily="18" charset="0"/>
                <a:cs typeface="Times New Roman" panose="02020603050405020304" pitchFamily="18" charset="0"/>
              </a:rPr>
              <a:t>tissue types.</a:t>
            </a:r>
          </a:p>
          <a:p>
            <a:pPr marL="182880" indent="-182880">
              <a:spcBef>
                <a:spcPts val="0"/>
              </a:spcBef>
              <a:spcAft>
                <a:spcPts val="1200"/>
              </a:spcAft>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An individual may exhibit one </a:t>
            </a:r>
            <a:r>
              <a:rPr lang="en-US" sz="2400" b="1" dirty="0">
                <a:latin typeface="Times New Roman" panose="02020603050405020304" pitchFamily="18" charset="0"/>
                <a:cs typeface="Times New Roman" panose="02020603050405020304" pitchFamily="18" charset="0"/>
              </a:rPr>
              <a:t>mitotype</a:t>
            </a:r>
            <a:r>
              <a:rPr lang="en-US" sz="2400" dirty="0">
                <a:latin typeface="Times New Roman" panose="02020603050405020304" pitchFamily="18" charset="0"/>
                <a:cs typeface="Times New Roman" panose="02020603050405020304" pitchFamily="18" charset="0"/>
              </a:rPr>
              <a:t> in one tissue and a </a:t>
            </a:r>
            <a:r>
              <a:rPr lang="en-US" sz="2400" dirty="0" smtClean="0">
                <a:latin typeface="Times New Roman" panose="02020603050405020304" pitchFamily="18" charset="0"/>
                <a:cs typeface="Times New Roman" panose="02020603050405020304" pitchFamily="18" charset="0"/>
              </a:rPr>
              <a:t>different mitotype </a:t>
            </a:r>
            <a:r>
              <a:rPr lang="en-US" sz="2400" dirty="0">
                <a:latin typeface="Times New Roman" panose="02020603050405020304" pitchFamily="18" charset="0"/>
                <a:cs typeface="Times New Roman" panose="02020603050405020304" pitchFamily="18" charset="0"/>
              </a:rPr>
              <a:t>in another. </a:t>
            </a:r>
            <a:endParaRPr lang="en-US" sz="2400" dirty="0" smtClean="0">
              <a:latin typeface="Times New Roman" panose="02020603050405020304" pitchFamily="18" charset="0"/>
              <a:cs typeface="Times New Roman" panose="02020603050405020304" pitchFamily="18" charset="0"/>
            </a:endParaRPr>
          </a:p>
          <a:p>
            <a:pPr marL="182880" indent="-182880">
              <a:spcBef>
                <a:spcPts val="0"/>
              </a:spcBef>
              <a:spcAft>
                <a:spcPts val="1200"/>
              </a:spcAft>
            </a:pPr>
            <a:r>
              <a:rPr lang="en-US" sz="2400" dirty="0" smtClean="0">
                <a:latin typeface="Times New Roman" panose="02020603050405020304" pitchFamily="18" charset="0"/>
                <a:cs typeface="Times New Roman" panose="02020603050405020304" pitchFamily="18" charset="0"/>
              </a:rPr>
              <a:t>Thus</a:t>
            </a:r>
            <a:r>
              <a:rPr lang="en-US" sz="2400" dirty="0">
                <a:latin typeface="Times New Roman" panose="02020603050405020304" pitchFamily="18" charset="0"/>
                <a:cs typeface="Times New Roman" panose="02020603050405020304" pitchFamily="18" charset="0"/>
              </a:rPr>
              <a:t>, it is necessary to obtain and process </a:t>
            </a:r>
            <a:r>
              <a:rPr lang="en-US" sz="2400" dirty="0" smtClean="0">
                <a:latin typeface="Times New Roman" panose="02020603050405020304" pitchFamily="18" charset="0"/>
                <a:cs typeface="Times New Roman" panose="02020603050405020304" pitchFamily="18" charset="0"/>
              </a:rPr>
              <a:t>additional samples </a:t>
            </a:r>
            <a:r>
              <a:rPr lang="en-US" sz="2400" dirty="0">
                <a:latin typeface="Times New Roman" panose="02020603050405020304" pitchFamily="18" charset="0"/>
                <a:cs typeface="Times New Roman" panose="02020603050405020304" pitchFamily="18" charset="0"/>
              </a:rPr>
              <a:t>to confirm the heteroplasmy when it is observed in a </a:t>
            </a:r>
            <a:r>
              <a:rPr lang="en-US" sz="2400" dirty="0" smtClean="0">
                <a:latin typeface="Times New Roman" panose="02020603050405020304" pitchFamily="18" charset="0"/>
                <a:cs typeface="Times New Roman" panose="02020603050405020304" pitchFamily="18" charset="0"/>
              </a:rPr>
              <a:t>questioned sample </a:t>
            </a:r>
            <a:r>
              <a:rPr lang="en-US" sz="2400" dirty="0">
                <a:latin typeface="Times New Roman" panose="02020603050405020304" pitchFamily="18" charset="0"/>
                <a:cs typeface="Times New Roman" panose="02020603050405020304" pitchFamily="18" charset="0"/>
              </a:rPr>
              <a:t>but not in a known sample or vice versa. </a:t>
            </a:r>
            <a:endParaRPr lang="en-US" sz="2400" dirty="0" smtClean="0">
              <a:latin typeface="Times New Roman" panose="02020603050405020304" pitchFamily="18" charset="0"/>
              <a:cs typeface="Times New Roman" panose="02020603050405020304" pitchFamily="18" charset="0"/>
            </a:endParaRPr>
          </a:p>
          <a:p>
            <a:pPr marL="182880" indent="-182880">
              <a:spcBef>
                <a:spcPts val="0"/>
              </a:spcBef>
              <a:spcAft>
                <a:spcPts val="12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two </a:t>
            </a:r>
            <a:r>
              <a:rPr lang="en-US" sz="2400" dirty="0" smtClean="0">
                <a:latin typeface="Times New Roman" panose="02020603050405020304" pitchFamily="18" charset="0"/>
                <a:cs typeface="Times New Roman" panose="02020603050405020304" pitchFamily="18" charset="0"/>
              </a:rPr>
              <a:t>types of </a:t>
            </a:r>
            <a:r>
              <a:rPr lang="en-US" sz="2400" b="1" dirty="0" smtClean="0">
                <a:latin typeface="Times New Roman" panose="02020603050405020304" pitchFamily="18" charset="0"/>
                <a:cs typeface="Times New Roman" panose="02020603050405020304" pitchFamily="18" charset="0"/>
              </a:rPr>
              <a:t>Heteroplasmy </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are </a:t>
            </a:r>
            <a:r>
              <a:rPr lang="en-US" sz="2400" dirty="0" smtClean="0">
                <a:latin typeface="Times New Roman" panose="02020603050405020304" pitchFamily="18" charset="0"/>
                <a:cs typeface="Times New Roman" panose="02020603050405020304" pitchFamily="18" charset="0"/>
              </a:rPr>
              <a:t>sequence and </a:t>
            </a:r>
            <a:r>
              <a:rPr lang="en-US" sz="2400" dirty="0">
                <a:latin typeface="Times New Roman" panose="02020603050405020304" pitchFamily="18" charset="0"/>
                <a:cs typeface="Times New Roman" panose="02020603050405020304" pitchFamily="18" charset="0"/>
              </a:rPr>
              <a:t>length heteroplasmies.</a:t>
            </a:r>
          </a:p>
        </p:txBody>
      </p:sp>
    </p:spTree>
    <p:extLst>
      <p:ext uri="{BB962C8B-B14F-4D97-AF65-F5344CB8AC3E}">
        <p14:creationId xmlns:p14="http://schemas.microsoft.com/office/powerpoint/2010/main" xmlns="" val="206298235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715962"/>
          </a:xfrm>
        </p:spPr>
        <p:txBody>
          <a:bodyPr>
            <a:normAutofit/>
          </a:bodyPr>
          <a:lstStyle/>
          <a:p>
            <a:pPr algn="l"/>
            <a:r>
              <a:rPr lang="en-US" sz="3200" b="1" dirty="0">
                <a:latin typeface="Times New Roman" panose="02020603050405020304" pitchFamily="18" charset="0"/>
                <a:cs typeface="Times New Roman" panose="02020603050405020304" pitchFamily="18" charset="0"/>
              </a:rPr>
              <a:t>Sequence </a:t>
            </a:r>
            <a:r>
              <a:rPr lang="en-US" sz="3200" b="1" dirty="0" smtClean="0">
                <a:latin typeface="Times New Roman" panose="02020603050405020304" pitchFamily="18" charset="0"/>
                <a:cs typeface="Times New Roman" panose="02020603050405020304" pitchFamily="18" charset="0"/>
              </a:rPr>
              <a:t>Heteroplasmy</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90600"/>
            <a:ext cx="9144000" cy="5715000"/>
          </a:xfrm>
        </p:spPr>
        <p:txBody>
          <a:bodyPr>
            <a:normAutofit/>
          </a:bodyPr>
          <a:lstStyle/>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Sequence </a:t>
            </a:r>
            <a:r>
              <a:rPr lang="en-US" sz="2400" dirty="0">
                <a:latin typeface="Times New Roman" panose="02020603050405020304" pitchFamily="18" charset="0"/>
                <a:cs typeface="Times New Roman" panose="02020603050405020304" pitchFamily="18" charset="0"/>
              </a:rPr>
              <a:t>heteroplasmy is defined as the presence of two nucleotides at </a:t>
            </a:r>
            <a:r>
              <a:rPr lang="en-US" sz="2400" dirty="0" smtClean="0">
                <a:latin typeface="Times New Roman" panose="02020603050405020304" pitchFamily="18" charset="0"/>
                <a:cs typeface="Times New Roman" panose="02020603050405020304" pitchFamily="18" charset="0"/>
              </a:rPr>
              <a:t>a single </a:t>
            </a:r>
            <a:r>
              <a:rPr lang="en-US" sz="2400" dirty="0">
                <a:latin typeface="Times New Roman" panose="02020603050405020304" pitchFamily="18" charset="0"/>
                <a:cs typeface="Times New Roman" panose="02020603050405020304" pitchFamily="18" charset="0"/>
              </a:rPr>
              <a:t>position shown as overlapping peaks in a sequence </a:t>
            </a:r>
            <a:r>
              <a:rPr lang="en-US" sz="2400" dirty="0" smtClean="0">
                <a:latin typeface="Times New Roman" panose="02020603050405020304" pitchFamily="18" charset="0"/>
                <a:cs typeface="Times New Roman" panose="02020603050405020304" pitchFamily="18" charset="0"/>
              </a:rPr>
              <a:t>electropherogram (</a:t>
            </a:r>
            <a:r>
              <a:rPr lang="en-US" sz="2400" dirty="0">
                <a:latin typeface="Times New Roman" panose="02020603050405020304" pitchFamily="18" charset="0"/>
                <a:cs typeface="Times New Roman" panose="02020603050405020304" pitchFamily="18" charset="0"/>
              </a:rPr>
              <a:t>Figure </a:t>
            </a:r>
            <a:r>
              <a:rPr lang="en-US" sz="2400" dirty="0" smtClean="0">
                <a:latin typeface="Times New Roman" panose="02020603050405020304" pitchFamily="18" charset="0"/>
                <a:cs typeface="Times New Roman" panose="02020603050405020304" pitchFamily="18" charset="0"/>
              </a:rPr>
              <a:t>5</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Heteroplasmy </a:t>
            </a:r>
            <a:r>
              <a:rPr lang="en-US" sz="2400" dirty="0">
                <a:latin typeface="Times New Roman" panose="02020603050405020304" pitchFamily="18" charset="0"/>
                <a:cs typeface="Times New Roman" panose="02020603050405020304" pitchFamily="18" charset="0"/>
              </a:rPr>
              <a:t>usually occurs at one position, but on rare </a:t>
            </a:r>
            <a:r>
              <a:rPr lang="en-US" sz="2400" dirty="0" smtClean="0">
                <a:latin typeface="Times New Roman" panose="02020603050405020304" pitchFamily="18" charset="0"/>
                <a:cs typeface="Times New Roman" panose="02020603050405020304" pitchFamily="18" charset="0"/>
              </a:rPr>
              <a:t>occasions can </a:t>
            </a:r>
            <a:r>
              <a:rPr lang="en-US" sz="2400" dirty="0">
                <a:latin typeface="Times New Roman" panose="02020603050405020304" pitchFamily="18" charset="0"/>
                <a:cs typeface="Times New Roman" panose="02020603050405020304" pitchFamily="18" charset="0"/>
              </a:rPr>
              <a:t>be observed at more than one position.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2400"/>
              </a:spcAft>
            </a:pPr>
            <a:r>
              <a:rPr lang="en-US" sz="2400" dirty="0" smtClean="0">
                <a:latin typeface="Times New Roman" panose="02020603050405020304" pitchFamily="18" charset="0"/>
                <a:cs typeface="Times New Roman" panose="02020603050405020304" pitchFamily="18" charset="0"/>
              </a:rPr>
              <a:t>Heteroplasmy may complicate </a:t>
            </a:r>
            <a:r>
              <a:rPr lang="en-US" sz="2400" dirty="0">
                <a:latin typeface="Times New Roman" panose="02020603050405020304" pitchFamily="18" charset="0"/>
                <a:cs typeface="Times New Roman" panose="02020603050405020304" pitchFamily="18" charset="0"/>
              </a:rPr>
              <a:t>the interpretation of mtDNA results, but its presence can </a:t>
            </a:r>
            <a:r>
              <a:rPr lang="en-US" sz="2400" dirty="0" smtClean="0">
                <a:latin typeface="Times New Roman" panose="02020603050405020304" pitchFamily="18" charset="0"/>
                <a:cs typeface="Times New Roman" panose="02020603050405020304" pitchFamily="18" charset="0"/>
              </a:rPr>
              <a:t>also improve </a:t>
            </a:r>
            <a:r>
              <a:rPr lang="en-US" sz="2400" dirty="0">
                <a:latin typeface="Times New Roman" panose="02020603050405020304" pitchFamily="18" charset="0"/>
                <a:cs typeface="Times New Roman" panose="02020603050405020304" pitchFamily="18" charset="0"/>
              </a:rPr>
              <a:t>the strength of a match</a:t>
            </a:r>
          </a:p>
        </p:txBody>
      </p:sp>
    </p:spTree>
    <p:extLst>
      <p:ext uri="{BB962C8B-B14F-4D97-AF65-F5344CB8AC3E}">
        <p14:creationId xmlns:p14="http://schemas.microsoft.com/office/powerpoint/2010/main" xmlns="" val="463004783"/>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487362"/>
          </a:xfrm>
        </p:spPr>
        <p:txBody>
          <a:bodyPr>
            <a:noAutofit/>
          </a:bodyPr>
          <a:lstStyle/>
          <a:p>
            <a:pPr algn="l"/>
            <a:r>
              <a:rPr lang="en-US" sz="3200" b="1" dirty="0">
                <a:latin typeface="Times New Roman" pitchFamily="18" charset="0"/>
                <a:cs typeface="Times New Roman" pitchFamily="18" charset="0"/>
              </a:rPr>
              <a:t>Length </a:t>
            </a:r>
            <a:r>
              <a:rPr lang="en-US" sz="3200" b="1" dirty="0" smtClean="0">
                <a:latin typeface="Times New Roman" pitchFamily="18" charset="0"/>
                <a:cs typeface="Times New Roman" pitchFamily="18" charset="0"/>
              </a:rPr>
              <a:t>Heteroplasmy</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762000"/>
            <a:ext cx="9144000" cy="6096000"/>
          </a:xfrm>
        </p:spPr>
        <p:txBody>
          <a:bodyPr>
            <a:noAutofit/>
          </a:bodyPr>
          <a:lstStyle/>
          <a:p>
            <a:pPr marL="274320" indent="-274320">
              <a:spcBef>
                <a:spcPts val="0"/>
              </a:spcBef>
              <a:spcAft>
                <a:spcPts val="1200"/>
              </a:spcAft>
            </a:pPr>
            <a:r>
              <a:rPr lang="en-US" sz="2200" dirty="0" smtClean="0">
                <a:latin typeface="Times New Roman" panose="02020603050405020304" pitchFamily="18" charset="0"/>
                <a:cs typeface="Times New Roman" panose="02020603050405020304" pitchFamily="18" charset="0"/>
              </a:rPr>
              <a:t>Both </a:t>
            </a:r>
            <a:r>
              <a:rPr lang="en-US" sz="2200" dirty="0">
                <a:latin typeface="Times New Roman" panose="02020603050405020304" pitchFamily="18" charset="0"/>
                <a:cs typeface="Times New Roman" panose="02020603050405020304" pitchFamily="18" charset="0"/>
              </a:rPr>
              <a:t>HV1 and HV2 of the human mtDNA D-loop region contain </a:t>
            </a:r>
            <a:r>
              <a:rPr lang="en-US" sz="2200" dirty="0" smtClean="0">
                <a:latin typeface="Times New Roman" panose="02020603050405020304" pitchFamily="18" charset="0"/>
                <a:cs typeface="Times New Roman" panose="02020603050405020304" pitchFamily="18" charset="0"/>
              </a:rPr>
              <a:t>homopolymeric cytosine </a:t>
            </a:r>
            <a:r>
              <a:rPr lang="en-US" sz="2200" dirty="0">
                <a:latin typeface="Times New Roman" panose="02020603050405020304" pitchFamily="18" charset="0"/>
                <a:cs typeface="Times New Roman" panose="02020603050405020304" pitchFamily="18" charset="0"/>
              </a:rPr>
              <a:t>sequences known as </a:t>
            </a:r>
            <a:r>
              <a:rPr lang="en-US" sz="2200" b="1" i="1" dirty="0">
                <a:latin typeface="Times New Roman" panose="02020603050405020304" pitchFamily="18" charset="0"/>
                <a:cs typeface="Times New Roman" panose="02020603050405020304" pitchFamily="18" charset="0"/>
              </a:rPr>
              <a:t>C stretches</a:t>
            </a:r>
            <a:r>
              <a:rPr lang="en-US" sz="2200" dirty="0">
                <a:latin typeface="Times New Roman" panose="02020603050405020304" pitchFamily="18" charset="0"/>
                <a:cs typeface="Times New Roman" panose="02020603050405020304" pitchFamily="18" charset="0"/>
              </a:rPr>
              <a:t>. </a:t>
            </a:r>
            <a:endParaRPr lang="en-US" sz="22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200" dirty="0" smtClean="0">
                <a:latin typeface="Times New Roman" panose="02020603050405020304" pitchFamily="18" charset="0"/>
                <a:cs typeface="Times New Roman" panose="02020603050405020304" pitchFamily="18" charset="0"/>
              </a:rPr>
              <a:t>The </a:t>
            </a:r>
            <a:r>
              <a:rPr lang="en-US" sz="2200" dirty="0">
                <a:latin typeface="Times New Roman" panose="02020603050405020304" pitchFamily="18" charset="0"/>
                <a:cs typeface="Times New Roman" panose="02020603050405020304" pitchFamily="18" charset="0"/>
              </a:rPr>
              <a:t>HVI region </a:t>
            </a:r>
            <a:r>
              <a:rPr lang="en-US" sz="2200" dirty="0" smtClean="0">
                <a:latin typeface="Times New Roman" panose="02020603050405020304" pitchFamily="18" charset="0"/>
                <a:cs typeface="Times New Roman" panose="02020603050405020304" pitchFamily="18" charset="0"/>
              </a:rPr>
              <a:t>contains a </a:t>
            </a:r>
            <a:r>
              <a:rPr lang="en-US" sz="2200" dirty="0">
                <a:latin typeface="Times New Roman" panose="02020603050405020304" pitchFamily="18" charset="0"/>
                <a:cs typeface="Times New Roman" panose="02020603050405020304" pitchFamily="18" charset="0"/>
              </a:rPr>
              <a:t>C stretch between positions 16184 and 16193, interrupted by a </a:t>
            </a:r>
            <a:r>
              <a:rPr lang="en-US" sz="2200" dirty="0" smtClean="0">
                <a:latin typeface="Times New Roman" panose="02020603050405020304" pitchFamily="18" charset="0"/>
                <a:cs typeface="Times New Roman" panose="02020603050405020304" pitchFamily="18" charset="0"/>
              </a:rPr>
              <a:t>thymine at </a:t>
            </a:r>
            <a:r>
              <a:rPr lang="en-US" sz="2200" dirty="0">
                <a:latin typeface="Times New Roman" panose="02020603050405020304" pitchFamily="18" charset="0"/>
                <a:cs typeface="Times New Roman" panose="02020603050405020304" pitchFamily="18" charset="0"/>
              </a:rPr>
              <a:t>position 16189. </a:t>
            </a:r>
            <a:endParaRPr lang="en-US" sz="22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200" dirty="0" smtClean="0">
                <a:latin typeface="Times New Roman" panose="02020603050405020304" pitchFamily="18" charset="0"/>
                <a:cs typeface="Times New Roman" panose="02020603050405020304" pitchFamily="18" charset="0"/>
              </a:rPr>
              <a:t>If </a:t>
            </a:r>
            <a:r>
              <a:rPr lang="en-US" sz="2200" dirty="0">
                <a:latin typeface="Times New Roman" panose="02020603050405020304" pitchFamily="18" charset="0"/>
                <a:cs typeface="Times New Roman" panose="02020603050405020304" pitchFamily="18" charset="0"/>
              </a:rPr>
              <a:t>a base transition from T to C occurs at position </a:t>
            </a:r>
            <a:r>
              <a:rPr lang="en-US" sz="2200" dirty="0" smtClean="0">
                <a:latin typeface="Times New Roman" panose="02020603050405020304" pitchFamily="18" charset="0"/>
                <a:cs typeface="Times New Roman" panose="02020603050405020304" pitchFamily="18" charset="0"/>
              </a:rPr>
              <a:t>16189 (</a:t>
            </a:r>
            <a:r>
              <a:rPr lang="en-US" sz="2200" dirty="0">
                <a:latin typeface="Times New Roman" panose="02020603050405020304" pitchFamily="18" charset="0"/>
                <a:cs typeface="Times New Roman" panose="02020603050405020304" pitchFamily="18" charset="0"/>
              </a:rPr>
              <a:t>a variant present in approximately 20% of the population), it results in </a:t>
            </a:r>
            <a:r>
              <a:rPr lang="en-US" sz="2200" dirty="0" smtClean="0">
                <a:latin typeface="Times New Roman" panose="02020603050405020304" pitchFamily="18" charset="0"/>
                <a:cs typeface="Times New Roman" panose="02020603050405020304" pitchFamily="18" charset="0"/>
              </a:rPr>
              <a:t>an uninterrupted </a:t>
            </a:r>
            <a:r>
              <a:rPr lang="en-US" sz="2200" dirty="0">
                <a:latin typeface="Times New Roman" panose="02020603050405020304" pitchFamily="18" charset="0"/>
                <a:cs typeface="Times New Roman" panose="02020603050405020304" pitchFamily="18" charset="0"/>
              </a:rPr>
              <a:t>C stretch. </a:t>
            </a:r>
            <a:endParaRPr lang="en-US" sz="2200" dirty="0" smtClean="0">
              <a:latin typeface="Times New Roman" panose="02020603050405020304" pitchFamily="18" charset="0"/>
              <a:cs typeface="Times New Roman" panose="02020603050405020304" pitchFamily="18" charset="0"/>
            </a:endParaRPr>
          </a:p>
          <a:p>
            <a:pPr marL="274320" indent="-274320">
              <a:spcBef>
                <a:spcPts val="0"/>
              </a:spcBef>
              <a:spcAft>
                <a:spcPts val="1200"/>
              </a:spcAft>
            </a:pPr>
            <a:r>
              <a:rPr lang="en-US" sz="2200" dirty="0" smtClean="0">
                <a:latin typeface="Times New Roman" panose="02020603050405020304" pitchFamily="18" charset="0"/>
                <a:cs typeface="Times New Roman" panose="02020603050405020304" pitchFamily="18" charset="0"/>
              </a:rPr>
              <a:t>A </a:t>
            </a:r>
            <a:r>
              <a:rPr lang="en-US" sz="2200" dirty="0">
                <a:latin typeface="Times New Roman" panose="02020603050405020304" pitchFamily="18" charset="0"/>
                <a:cs typeface="Times New Roman" panose="02020603050405020304" pitchFamily="18" charset="0"/>
              </a:rPr>
              <a:t>similar C stretch resides between positions </a:t>
            </a:r>
            <a:r>
              <a:rPr lang="en-US" sz="2200" dirty="0" smtClean="0">
                <a:latin typeface="Times New Roman" panose="02020603050405020304" pitchFamily="18" charset="0"/>
                <a:cs typeface="Times New Roman" panose="02020603050405020304" pitchFamily="18" charset="0"/>
              </a:rPr>
              <a:t>303 and </a:t>
            </a:r>
            <a:r>
              <a:rPr lang="en-US" sz="2200" dirty="0">
                <a:latin typeface="Times New Roman" panose="02020603050405020304" pitchFamily="18" charset="0"/>
                <a:cs typeface="Times New Roman" panose="02020603050405020304" pitchFamily="18" charset="0"/>
              </a:rPr>
              <a:t>315 of the HV2 region.</a:t>
            </a:r>
          </a:p>
          <a:p>
            <a:pPr marL="274320" indent="-274320">
              <a:spcBef>
                <a:spcPts val="0"/>
              </a:spcBef>
              <a:spcAft>
                <a:spcPts val="1200"/>
              </a:spcAft>
            </a:pPr>
            <a:r>
              <a:rPr lang="en-US" sz="2200" dirty="0">
                <a:latin typeface="Times New Roman" panose="02020603050405020304" pitchFamily="18" charset="0"/>
                <a:cs typeface="Times New Roman" panose="02020603050405020304" pitchFamily="18" charset="0"/>
              </a:rPr>
              <a:t>Length heteroplasmies are often observed at the uninterrupted </a:t>
            </a:r>
            <a:r>
              <a:rPr lang="en-US" sz="2200" dirty="0" smtClean="0">
                <a:latin typeface="Times New Roman" panose="02020603050405020304" pitchFamily="18" charset="0"/>
                <a:cs typeface="Times New Roman" panose="02020603050405020304" pitchFamily="18" charset="0"/>
              </a:rPr>
              <a:t>C stretches</a:t>
            </a:r>
            <a:r>
              <a:rPr lang="en-US" sz="2200" dirty="0">
                <a:latin typeface="Times New Roman" panose="02020603050405020304" pitchFamily="18" charset="0"/>
                <a:cs typeface="Times New Roman" panose="02020603050405020304" pitchFamily="18" charset="0"/>
              </a:rPr>
              <a:t>, which create serious problems with sequence analysis </a:t>
            </a:r>
            <a:r>
              <a:rPr lang="en-US" sz="2200" dirty="0" smtClean="0">
                <a:latin typeface="Times New Roman" panose="02020603050405020304" pitchFamily="18" charset="0"/>
                <a:cs typeface="Times New Roman" panose="02020603050405020304" pitchFamily="18" charset="0"/>
              </a:rPr>
              <a:t>downstream from </a:t>
            </a:r>
            <a:r>
              <a:rPr lang="en-US" sz="2200" dirty="0">
                <a:latin typeface="Times New Roman" panose="02020603050405020304" pitchFamily="18" charset="0"/>
                <a:cs typeface="Times New Roman" panose="02020603050405020304" pitchFamily="18" charset="0"/>
              </a:rPr>
              <a:t>the homopolymeric regions (Figure </a:t>
            </a:r>
            <a:r>
              <a:rPr lang="en-US" sz="2200" dirty="0" smtClean="0">
                <a:latin typeface="Times New Roman" panose="02020603050405020304" pitchFamily="18" charset="0"/>
                <a:cs typeface="Times New Roman" panose="02020603050405020304" pitchFamily="18" charset="0"/>
              </a:rPr>
              <a:t>6).</a:t>
            </a:r>
          </a:p>
          <a:p>
            <a:pPr marL="274320" indent="-274320">
              <a:spcBef>
                <a:spcPts val="0"/>
              </a:spcBef>
              <a:spcAft>
                <a:spcPts val="1200"/>
              </a:spcAft>
            </a:pPr>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It is not clear whether </a:t>
            </a:r>
            <a:r>
              <a:rPr lang="en-US" sz="2200" dirty="0" smtClean="0">
                <a:latin typeface="Times New Roman" panose="02020603050405020304" pitchFamily="18" charset="0"/>
                <a:cs typeface="Times New Roman" panose="02020603050405020304" pitchFamily="18" charset="0"/>
              </a:rPr>
              <a:t>the length </a:t>
            </a:r>
            <a:r>
              <a:rPr lang="en-US" sz="2200" dirty="0">
                <a:latin typeface="Times New Roman" panose="02020603050405020304" pitchFamily="18" charset="0"/>
                <a:cs typeface="Times New Roman" panose="02020603050405020304" pitchFamily="18" charset="0"/>
              </a:rPr>
              <a:t>heteroplasmy is due to replication slippage at the C stretches or </a:t>
            </a:r>
            <a:r>
              <a:rPr lang="en-US" sz="2200" dirty="0" smtClean="0">
                <a:latin typeface="Times New Roman" panose="02020603050405020304" pitchFamily="18" charset="0"/>
                <a:cs typeface="Times New Roman" panose="02020603050405020304" pitchFamily="18" charset="0"/>
              </a:rPr>
              <a:t>results from </a:t>
            </a:r>
            <a:r>
              <a:rPr lang="en-US" sz="2200" dirty="0">
                <a:latin typeface="Times New Roman" panose="02020603050405020304" pitchFamily="18" charset="0"/>
                <a:cs typeface="Times New Roman" panose="02020603050405020304" pitchFamily="18" charset="0"/>
              </a:rPr>
              <a:t>a mixture of length variants in the cells</a:t>
            </a:r>
            <a:r>
              <a:rPr lang="en-US" sz="2200" dirty="0" smtClean="0">
                <a:latin typeface="Times New Roman" panose="02020603050405020304" pitchFamily="18" charset="0"/>
                <a:cs typeface="Times New Roman" panose="02020603050405020304" pitchFamily="18" charset="0"/>
              </a:rPr>
              <a:t>.</a:t>
            </a:r>
          </a:p>
          <a:p>
            <a:pPr marL="274320" indent="-274320">
              <a:spcBef>
                <a:spcPts val="0"/>
              </a:spcBef>
              <a:spcAft>
                <a:spcPts val="1200"/>
              </a:spcAft>
            </a:pPr>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If length heteroplasmy occurs</a:t>
            </a:r>
            <a:r>
              <a:rPr lang="en-US" sz="2200" dirty="0" smtClean="0">
                <a:latin typeface="Times New Roman" panose="02020603050405020304" pitchFamily="18" charset="0"/>
                <a:cs typeface="Times New Roman" panose="02020603050405020304" pitchFamily="18" charset="0"/>
              </a:rPr>
              <a:t>, alternative </a:t>
            </a:r>
            <a:r>
              <a:rPr lang="en-US" sz="2200" dirty="0">
                <a:latin typeface="Times New Roman" panose="02020603050405020304" pitchFamily="18" charset="0"/>
                <a:cs typeface="Times New Roman" panose="02020603050405020304" pitchFamily="18" charset="0"/>
              </a:rPr>
              <a:t>sequencing primers can be used to obtain the </a:t>
            </a:r>
            <a:r>
              <a:rPr lang="en-US" sz="2200" dirty="0" smtClean="0">
                <a:latin typeface="Times New Roman" panose="02020603050405020304" pitchFamily="18" charset="0"/>
                <a:cs typeface="Times New Roman" panose="02020603050405020304" pitchFamily="18" charset="0"/>
              </a:rPr>
              <a:t>downstream sequences </a:t>
            </a:r>
            <a:r>
              <a:rPr lang="en-US" sz="2200" dirty="0">
                <a:latin typeface="Times New Roman" panose="02020603050405020304" pitchFamily="18" charset="0"/>
                <a:cs typeface="Times New Roman" panose="02020603050405020304" pitchFamily="18" charset="0"/>
              </a:rPr>
              <a:t>of the C stretches.</a:t>
            </a:r>
          </a:p>
        </p:txBody>
      </p:sp>
    </p:spTree>
    <p:extLst>
      <p:ext uri="{BB962C8B-B14F-4D97-AF65-F5344CB8AC3E}">
        <p14:creationId xmlns:p14="http://schemas.microsoft.com/office/powerpoint/2010/main" xmlns="" val="1201168065"/>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50686" y="381000"/>
            <a:ext cx="7010400" cy="19335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Rectangle 3"/>
          <p:cNvSpPr/>
          <p:nvPr/>
        </p:nvSpPr>
        <p:spPr>
          <a:xfrm>
            <a:off x="152400" y="2474893"/>
            <a:ext cx="8991600" cy="769441"/>
          </a:xfrm>
          <a:prstGeom prst="rect">
            <a:avLst/>
          </a:prstGeom>
        </p:spPr>
        <p:txBody>
          <a:bodyPr wrap="square">
            <a:spAutoFit/>
          </a:bodyPr>
          <a:lstStyle/>
          <a:p>
            <a:r>
              <a:rPr lang="en-US" sz="2200" b="1" dirty="0">
                <a:latin typeface="Times New Roman" panose="02020603050405020304" pitchFamily="18" charset="0"/>
                <a:cs typeface="Times New Roman" panose="02020603050405020304" pitchFamily="18" charset="0"/>
              </a:rPr>
              <a:t>Figure </a:t>
            </a:r>
            <a:r>
              <a:rPr lang="en-US" sz="2200" b="1" dirty="0" smtClean="0">
                <a:latin typeface="Times New Roman" panose="02020603050405020304" pitchFamily="18" charset="0"/>
                <a:cs typeface="Times New Roman" panose="02020603050405020304" pitchFamily="18" charset="0"/>
              </a:rPr>
              <a:t>.5 </a:t>
            </a:r>
            <a:r>
              <a:rPr lang="en-US" sz="2200" dirty="0">
                <a:latin typeface="Times New Roman" panose="02020603050405020304" pitchFamily="18" charset="0"/>
                <a:cs typeface="Times New Roman" panose="02020603050405020304" pitchFamily="18" charset="0"/>
              </a:rPr>
              <a:t>Electropherogram showing mtDNA sequence heteroplasmy </a:t>
            </a:r>
            <a:r>
              <a:rPr lang="en-US" sz="2200" dirty="0" smtClean="0">
                <a:latin typeface="Times New Roman" panose="02020603050405020304" pitchFamily="18" charset="0"/>
                <a:cs typeface="Times New Roman" panose="02020603050405020304" pitchFamily="18" charset="0"/>
              </a:rPr>
              <a:t>at position 234 R </a:t>
            </a:r>
            <a:r>
              <a:rPr lang="en-US" sz="2200" dirty="0">
                <a:latin typeface="Times New Roman" panose="02020603050405020304" pitchFamily="18" charset="0"/>
                <a:cs typeface="Times New Roman" panose="02020603050405020304" pitchFamily="18" charset="0"/>
              </a:rPr>
              <a:t>(A/G) as indicated by arrow. N = unresolved sequence.</a:t>
            </a: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57200" y="3298179"/>
            <a:ext cx="8077200" cy="20383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5" name="Rectangle 4"/>
          <p:cNvSpPr/>
          <p:nvPr/>
        </p:nvSpPr>
        <p:spPr>
          <a:xfrm>
            <a:off x="152400" y="5336529"/>
            <a:ext cx="8610600" cy="1200329"/>
          </a:xfrm>
          <a:prstGeom prst="rect">
            <a:avLst/>
          </a:prstGeom>
        </p:spPr>
        <p:txBody>
          <a:bodyPr wrap="square">
            <a:spAutoFit/>
          </a:bodyPr>
          <a:lstStyle/>
          <a:p>
            <a:pPr marL="274320" indent="-274320">
              <a:spcAft>
                <a:spcPts val="600"/>
              </a:spcAft>
            </a:pPr>
            <a:r>
              <a:rPr lang="en-US" sz="2400" b="1" dirty="0">
                <a:latin typeface="Times New Roman" panose="02020603050405020304" pitchFamily="18" charset="0"/>
                <a:cs typeface="Times New Roman" panose="02020603050405020304" pitchFamily="18" charset="0"/>
              </a:rPr>
              <a:t>Figure </a:t>
            </a:r>
            <a:r>
              <a:rPr lang="en-US" sz="2400" b="1" dirty="0" smtClean="0">
                <a:latin typeface="Times New Roman" panose="02020603050405020304" pitchFamily="18" charset="0"/>
                <a:cs typeface="Times New Roman" panose="02020603050405020304" pitchFamily="18" charset="0"/>
              </a:rPr>
              <a:t>.6 </a:t>
            </a:r>
            <a:r>
              <a:rPr lang="en-US" sz="2400" dirty="0">
                <a:latin typeface="Times New Roman" panose="02020603050405020304" pitchFamily="18" charset="0"/>
                <a:cs typeface="Times New Roman" panose="02020603050405020304" pitchFamily="18" charset="0"/>
              </a:rPr>
              <a:t>Electropherogram showing mtDNA length heteroplamy at </a:t>
            </a:r>
            <a:r>
              <a:rPr lang="en-US" sz="2400" dirty="0" smtClean="0">
                <a:latin typeface="Times New Roman" panose="02020603050405020304" pitchFamily="18" charset="0"/>
                <a:cs typeface="Times New Roman" panose="02020603050405020304" pitchFamily="18" charset="0"/>
              </a:rPr>
              <a:t>C stretch </a:t>
            </a:r>
            <a:r>
              <a:rPr lang="en-US" sz="2400" dirty="0">
                <a:latin typeface="Times New Roman" panose="02020603050405020304" pitchFamily="18" charset="0"/>
                <a:cs typeface="Times New Roman" panose="02020603050405020304" pitchFamily="18" charset="0"/>
              </a:rPr>
              <a:t>of HV1 region where position 16189 is a C as indicated by arrow. N </a:t>
            </a:r>
            <a:r>
              <a:rPr lang="en-US" sz="2400" dirty="0" smtClean="0">
                <a:latin typeface="Times New Roman" panose="02020603050405020304" pitchFamily="18" charset="0"/>
                <a:cs typeface="Times New Roman" panose="02020603050405020304" pitchFamily="18" charset="0"/>
              </a:rPr>
              <a:t>= unresolved </a:t>
            </a:r>
            <a:r>
              <a:rPr lang="en-US" sz="2400" dirty="0">
                <a:latin typeface="Times New Roman" panose="02020603050405020304" pitchFamily="18" charset="0"/>
                <a:cs typeface="Times New Roman" panose="02020603050405020304" pitchFamily="18" charset="0"/>
              </a:rPr>
              <a:t>sequence.</a:t>
            </a:r>
          </a:p>
        </p:txBody>
      </p:sp>
    </p:spTree>
    <p:extLst>
      <p:ext uri="{BB962C8B-B14F-4D97-AF65-F5344CB8AC3E}">
        <p14:creationId xmlns:p14="http://schemas.microsoft.com/office/powerpoint/2010/main" xmlns="" val="3510558419"/>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850086" cy="639762"/>
          </a:xfrm>
        </p:spPr>
        <p:txBody>
          <a:bodyPr>
            <a:noAutofit/>
          </a:bodyPr>
          <a:lstStyle/>
          <a:p>
            <a:pPr algn="l"/>
            <a:r>
              <a:rPr lang="en-US" sz="3200" b="1" dirty="0">
                <a:latin typeface="Times New Roman" panose="02020603050405020304" pitchFamily="18" charset="0"/>
                <a:cs typeface="Times New Roman" panose="02020603050405020304" pitchFamily="18" charset="0"/>
              </a:rPr>
              <a:t>Forensic mtDNA </a:t>
            </a:r>
            <a:r>
              <a:rPr lang="en-US" sz="3200" b="1" dirty="0" smtClean="0">
                <a:latin typeface="Times New Roman" panose="02020603050405020304" pitchFamily="18" charset="0"/>
                <a:cs typeface="Times New Roman" panose="02020603050405020304" pitchFamily="18" charset="0"/>
              </a:rPr>
              <a:t>Testing</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 y="914400"/>
            <a:ext cx="9002486" cy="5943600"/>
          </a:xfrm>
        </p:spPr>
        <p:txBody>
          <a:bodyPr>
            <a:noAutofit/>
          </a:bodyPr>
          <a:lstStyle/>
          <a:p>
            <a:pPr marL="274320" indent="-274320">
              <a:spcBef>
                <a:spcPts val="0"/>
              </a:spcBef>
              <a:spcAft>
                <a:spcPts val="600"/>
              </a:spcAft>
              <a:buNone/>
            </a:pPr>
            <a:r>
              <a:rPr lang="en-US" sz="2400" b="1" dirty="0" smtClean="0">
                <a:latin typeface="Times New Roman" panose="02020603050405020304" pitchFamily="18" charset="0"/>
                <a:cs typeface="Times New Roman" panose="02020603050405020304" pitchFamily="18" charset="0"/>
              </a:rPr>
              <a:t>1 </a:t>
            </a:r>
            <a:r>
              <a:rPr lang="en-US" sz="2400" b="1" dirty="0">
                <a:latin typeface="Times New Roman" panose="02020603050405020304" pitchFamily="18" charset="0"/>
                <a:cs typeface="Times New Roman" panose="02020603050405020304" pitchFamily="18" charset="0"/>
              </a:rPr>
              <a:t>General Considerations</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mtDNA analysis is often used on samples derived from skeletal or </a:t>
            </a:r>
            <a:r>
              <a:rPr lang="en-US" sz="2400" dirty="0" smtClean="0">
                <a:latin typeface="Times New Roman" panose="02020603050405020304" pitchFamily="18" charset="0"/>
                <a:cs typeface="Times New Roman" panose="02020603050405020304" pitchFamily="18" charset="0"/>
              </a:rPr>
              <a:t>decomposed remains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surface of the sample should be cleaned to remove </a:t>
            </a:r>
            <a:r>
              <a:rPr lang="en-US" sz="2400" dirty="0" smtClean="0">
                <a:latin typeface="Times New Roman" panose="02020603050405020304" pitchFamily="18" charset="0"/>
                <a:cs typeface="Times New Roman" panose="02020603050405020304" pitchFamily="18" charset="0"/>
              </a:rPr>
              <a:t>any adhering </a:t>
            </a:r>
            <a:r>
              <a:rPr lang="en-US" sz="2400" dirty="0">
                <a:latin typeface="Times New Roman" panose="02020603050405020304" pitchFamily="18" charset="0"/>
                <a:cs typeface="Times New Roman" panose="02020603050405020304" pitchFamily="18" charset="0"/>
              </a:rPr>
              <a:t>debris </a:t>
            </a:r>
            <a:r>
              <a:rPr lang="en-US" sz="2400" dirty="0" smtClean="0">
                <a:latin typeface="Times New Roman" panose="02020603050405020304" pitchFamily="18" charset="0"/>
                <a:cs typeface="Times New Roman" panose="02020603050405020304" pitchFamily="18" charset="0"/>
              </a:rPr>
              <a:t>or contaminants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Bones </a:t>
            </a:r>
            <a:r>
              <a:rPr lang="en-US" sz="2400" dirty="0">
                <a:latin typeface="Times New Roman" panose="02020603050405020304" pitchFamily="18" charset="0"/>
                <a:cs typeface="Times New Roman" panose="02020603050405020304" pitchFamily="18" charset="0"/>
              </a:rPr>
              <a:t>and teeth are pulverized to </a:t>
            </a:r>
            <a:r>
              <a:rPr lang="en-US" sz="2400" dirty="0" smtClean="0">
                <a:latin typeface="Times New Roman" panose="02020603050405020304" pitchFamily="18" charset="0"/>
                <a:cs typeface="Times New Roman" panose="02020603050405020304" pitchFamily="18" charset="0"/>
              </a:rPr>
              <a:t>facilitate </a:t>
            </a:r>
            <a:r>
              <a:rPr lang="en-US" sz="2400" dirty="0">
                <a:latin typeface="Times New Roman" panose="02020603050405020304" pitchFamily="18" charset="0"/>
                <a:cs typeface="Times New Roman" panose="02020603050405020304" pitchFamily="18" charset="0"/>
              </a:rPr>
              <a:t>extraction of the mtDNA.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Duplicate </a:t>
            </a:r>
            <a:r>
              <a:rPr lang="en-US" sz="2400" dirty="0">
                <a:latin typeface="Times New Roman" panose="02020603050405020304" pitchFamily="18" charset="0"/>
                <a:cs typeface="Times New Roman" panose="02020603050405020304" pitchFamily="18" charset="0"/>
              </a:rPr>
              <a:t>extractions (e.g., two sections of a </a:t>
            </a:r>
            <a:r>
              <a:rPr lang="en-US" sz="2400" dirty="0" smtClean="0">
                <a:latin typeface="Times New Roman" panose="02020603050405020304" pitchFamily="18" charset="0"/>
                <a:cs typeface="Times New Roman" panose="02020603050405020304" pitchFamily="18" charset="0"/>
              </a:rPr>
              <a:t>single hair</a:t>
            </a:r>
            <a:r>
              <a:rPr lang="en-US" sz="2400" dirty="0">
                <a:latin typeface="Times New Roman" panose="02020603050405020304" pitchFamily="18" charset="0"/>
                <a:cs typeface="Times New Roman" panose="02020603050405020304" pitchFamily="18" charset="0"/>
              </a:rPr>
              <a:t>) are recommended if sufficient sample material is available.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mtDNA is </a:t>
            </a:r>
            <a:r>
              <a:rPr lang="en-US" sz="2400" dirty="0">
                <a:latin typeface="Times New Roman" panose="02020603050405020304" pitchFamily="18" charset="0"/>
                <a:cs typeface="Times New Roman" panose="02020603050405020304" pitchFamily="18" charset="0"/>
              </a:rPr>
              <a:t>extracted using a similar method to nuclear DNA (nuclear DNA is </a:t>
            </a:r>
            <a:r>
              <a:rPr lang="en-US" sz="2400" dirty="0" err="1" smtClean="0">
                <a:latin typeface="Times New Roman" panose="02020603050405020304" pitchFamily="18" charset="0"/>
                <a:cs typeface="Times New Roman" panose="02020603050405020304" pitchFamily="18" charset="0"/>
              </a:rPr>
              <a:t>coextracted</a:t>
            </a:r>
            <a:r>
              <a:rPr lang="en-US" sz="2400" dirty="0" smtClean="0">
                <a:latin typeface="Times New Roman" panose="02020603050405020304" pitchFamily="18" charset="0"/>
                <a:cs typeface="Times New Roman" panose="02020603050405020304" pitchFamily="18" charset="0"/>
              </a:rPr>
              <a:t> with </a:t>
            </a:r>
            <a:r>
              <a:rPr lang="en-US" sz="2400" dirty="0">
                <a:latin typeface="Times New Roman" panose="02020603050405020304" pitchFamily="18" charset="0"/>
                <a:cs typeface="Times New Roman" panose="02020603050405020304" pitchFamily="18" charset="0"/>
              </a:rPr>
              <a:t>mtDNA).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amount of mtDNA can therefore be </a:t>
            </a:r>
            <a:r>
              <a:rPr lang="en-US" sz="2400" dirty="0" smtClean="0">
                <a:latin typeface="Times New Roman" panose="02020603050405020304" pitchFamily="18" charset="0"/>
                <a:cs typeface="Times New Roman" panose="02020603050405020304" pitchFamily="18" charset="0"/>
              </a:rPr>
              <a:t>estimated from </a:t>
            </a:r>
            <a:r>
              <a:rPr lang="en-US" sz="2400" dirty="0">
                <a:latin typeface="Times New Roman" panose="02020603050405020304" pitchFamily="18" charset="0"/>
                <a:cs typeface="Times New Roman" panose="02020603050405020304" pitchFamily="18" charset="0"/>
              </a:rPr>
              <a:t>the quantity of nuclear DNA obtained.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01378161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143" y="228600"/>
            <a:ext cx="9144000" cy="6276409"/>
          </a:xfrm>
          <a:prstGeom prst="rect">
            <a:avLst/>
          </a:prstGeom>
        </p:spPr>
        <p:txBody>
          <a:bodyPr wrap="square">
            <a:spAutoFit/>
          </a:bodyPr>
          <a:lstStyle/>
          <a:p>
            <a:pPr marL="274320" indent="-274320">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For </a:t>
            </a:r>
            <a:r>
              <a:rPr lang="en-US" sz="2400" dirty="0">
                <a:latin typeface="Times New Roman" panose="02020603050405020304" pitchFamily="18" charset="0"/>
                <a:cs typeface="Times New Roman" panose="02020603050405020304" pitchFamily="18" charset="0"/>
              </a:rPr>
              <a:t>mtDNA sequencing, analysis of both strands of the mtDNA in </a:t>
            </a:r>
            <a:r>
              <a:rPr lang="en-US" sz="2400" dirty="0" smtClean="0">
                <a:latin typeface="Times New Roman" panose="02020603050405020304" pitchFamily="18" charset="0"/>
                <a:cs typeface="Times New Roman" panose="02020603050405020304" pitchFamily="18" charset="0"/>
              </a:rPr>
              <a:t>a given </a:t>
            </a:r>
            <a:r>
              <a:rPr lang="en-US" sz="2400" dirty="0">
                <a:latin typeface="Times New Roman" panose="02020603050405020304" pitchFamily="18" charset="0"/>
                <a:cs typeface="Times New Roman" panose="02020603050405020304" pitchFamily="18" charset="0"/>
              </a:rPr>
              <a:t>region must be performed to ensure accuracy. </a:t>
            </a:r>
            <a:endParaRPr lang="en-US" sz="2400" dirty="0" smtClean="0">
              <a:latin typeface="Times New Roman" panose="02020603050405020304" pitchFamily="18" charset="0"/>
              <a:cs typeface="Times New Roman" panose="02020603050405020304" pitchFamily="18" charset="0"/>
            </a:endParaRPr>
          </a:p>
          <a:p>
            <a:pPr marL="274320" indent="-274320">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Due </a:t>
            </a:r>
            <a:r>
              <a:rPr lang="en-US" sz="2400" dirty="0">
                <a:latin typeface="Times New Roman" panose="02020603050405020304" pitchFamily="18" charset="0"/>
                <a:cs typeface="Times New Roman" panose="02020603050405020304" pitchFamily="18" charset="0"/>
              </a:rPr>
              <a:t>to the high </a:t>
            </a:r>
            <a:r>
              <a:rPr lang="en-US" sz="2400" dirty="0" smtClean="0">
                <a:latin typeface="Times New Roman" panose="02020603050405020304" pitchFamily="18" charset="0"/>
                <a:cs typeface="Times New Roman" panose="02020603050405020304" pitchFamily="18" charset="0"/>
              </a:rPr>
              <a:t>sensitivity of </a:t>
            </a:r>
            <a:r>
              <a:rPr lang="en-US" sz="2400" dirty="0">
                <a:latin typeface="Times New Roman" panose="02020603050405020304" pitchFamily="18" charset="0"/>
                <a:cs typeface="Times New Roman" panose="02020603050405020304" pitchFamily="18" charset="0"/>
              </a:rPr>
              <a:t>mtDNA analysis, it is essential to minimize risks </a:t>
            </a:r>
            <a:r>
              <a:rPr lang="en-US" sz="2400" dirty="0" smtClean="0">
                <a:latin typeface="Times New Roman" panose="02020603050405020304" pitchFamily="18" charset="0"/>
                <a:cs typeface="Times New Roman" panose="02020603050405020304" pitchFamily="18" charset="0"/>
              </a:rPr>
              <a:t>of contamination during </a:t>
            </a:r>
            <a:r>
              <a:rPr lang="en-US" sz="2400" dirty="0">
                <a:latin typeface="Times New Roman" panose="02020603050405020304" pitchFamily="18" charset="0"/>
                <a:cs typeface="Times New Roman" panose="02020603050405020304" pitchFamily="18" charset="0"/>
              </a:rPr>
              <a:t>the procedure. </a:t>
            </a:r>
            <a:endParaRPr lang="en-US" sz="2400" dirty="0" smtClean="0">
              <a:latin typeface="Times New Roman" panose="02020603050405020304" pitchFamily="18" charset="0"/>
              <a:cs typeface="Times New Roman" panose="02020603050405020304" pitchFamily="18" charset="0"/>
            </a:endParaRPr>
          </a:p>
          <a:p>
            <a:pPr marL="274320" indent="-274320">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Contamination </a:t>
            </a:r>
            <a:r>
              <a:rPr lang="en-US" sz="2400" dirty="0">
                <a:latin typeface="Times New Roman" panose="02020603050405020304" pitchFamily="18" charset="0"/>
                <a:cs typeface="Times New Roman" panose="02020603050405020304" pitchFamily="18" charset="0"/>
              </a:rPr>
              <a:t>must be strictly monitored </a:t>
            </a:r>
            <a:r>
              <a:rPr lang="en-US" sz="2400" dirty="0" smtClean="0">
                <a:latin typeface="Times New Roman" panose="02020603050405020304" pitchFamily="18" charset="0"/>
                <a:cs typeface="Times New Roman" panose="02020603050405020304" pitchFamily="18" charset="0"/>
              </a:rPr>
              <a:t>using proper </a:t>
            </a:r>
            <a:r>
              <a:rPr lang="en-US" sz="2400" dirty="0">
                <a:latin typeface="Times New Roman" panose="02020603050405020304" pitchFamily="18" charset="0"/>
                <a:cs typeface="Times New Roman" panose="02020603050405020304" pitchFamily="18" charset="0"/>
              </a:rPr>
              <a:t>controls such as reagent </a:t>
            </a:r>
            <a:r>
              <a:rPr lang="en-US" sz="2400" dirty="0" smtClean="0">
                <a:latin typeface="Times New Roman" panose="02020603050405020304" pitchFamily="18" charset="0"/>
                <a:cs typeface="Times New Roman" panose="02020603050405020304" pitchFamily="18" charset="0"/>
              </a:rPr>
              <a:t>blanks and </a:t>
            </a:r>
            <a:r>
              <a:rPr lang="en-US" sz="2400" dirty="0">
                <a:latin typeface="Times New Roman" panose="02020603050405020304" pitchFamily="18" charset="0"/>
                <a:cs typeface="Times New Roman" panose="02020603050405020304" pitchFamily="18" charset="0"/>
              </a:rPr>
              <a:t>negative </a:t>
            </a:r>
            <a:r>
              <a:rPr lang="en-US" sz="2400" dirty="0" smtClean="0">
                <a:latin typeface="Times New Roman" panose="02020603050405020304" pitchFamily="18" charset="0"/>
                <a:cs typeface="Times New Roman" panose="02020603050405020304" pitchFamily="18" charset="0"/>
              </a:rPr>
              <a:t>controls (</a:t>
            </a:r>
            <a:r>
              <a:rPr lang="en-US" sz="2400" dirty="0">
                <a:latin typeface="Times New Roman" panose="02020603050405020304" pitchFamily="18" charset="0"/>
                <a:cs typeface="Times New Roman" panose="02020603050405020304" pitchFamily="18" charset="0"/>
              </a:rPr>
              <a:t>samples containing all reagents except </a:t>
            </a:r>
            <a:r>
              <a:rPr lang="en-US" sz="2400" dirty="0" smtClean="0">
                <a:latin typeface="Times New Roman" panose="02020603050405020304" pitchFamily="18" charset="0"/>
                <a:cs typeface="Times New Roman" panose="02020603050405020304" pitchFamily="18" charset="0"/>
              </a:rPr>
              <a:t>DNA template).</a:t>
            </a:r>
          </a:p>
          <a:p>
            <a:pPr marL="274320" indent="-274320">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Finally</a:t>
            </a:r>
            <a:r>
              <a:rPr lang="en-US" sz="2400" dirty="0">
                <a:latin typeface="Times New Roman" panose="02020603050405020304" pitchFamily="18" charset="0"/>
                <a:cs typeface="Times New Roman" panose="02020603050405020304" pitchFamily="18" charset="0"/>
              </a:rPr>
              <a:t>, a positive control must also be used to monitor the success </a:t>
            </a:r>
            <a:r>
              <a:rPr lang="en-US" sz="2400" dirty="0" smtClean="0">
                <a:latin typeface="Times New Roman" panose="02020603050405020304" pitchFamily="18" charset="0"/>
                <a:cs typeface="Times New Roman" panose="02020603050405020304" pitchFamily="18" charset="0"/>
              </a:rPr>
              <a:t>of the </a:t>
            </a:r>
            <a:r>
              <a:rPr lang="en-US" sz="2400" dirty="0">
                <a:latin typeface="Times New Roman" panose="02020603050405020304" pitchFamily="18" charset="0"/>
                <a:cs typeface="Times New Roman" panose="02020603050405020304" pitchFamily="18" charset="0"/>
              </a:rPr>
              <a:t>analysis. </a:t>
            </a:r>
            <a:endParaRPr lang="en-US" sz="2400" dirty="0" smtClean="0">
              <a:latin typeface="Times New Roman" panose="02020603050405020304" pitchFamily="18" charset="0"/>
              <a:cs typeface="Times New Roman" panose="02020603050405020304" pitchFamily="18" charset="0"/>
            </a:endParaRPr>
          </a:p>
          <a:p>
            <a:pPr marL="274320" indent="-274320">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should be introduced at the amplification step and </a:t>
            </a:r>
            <a:r>
              <a:rPr lang="en-US" sz="2400" dirty="0" smtClean="0">
                <a:latin typeface="Times New Roman" panose="02020603050405020304" pitchFamily="18" charset="0"/>
                <a:cs typeface="Times New Roman" panose="02020603050405020304" pitchFamily="18" charset="0"/>
              </a:rPr>
              <a:t>remain through </a:t>
            </a:r>
            <a:r>
              <a:rPr lang="en-US" sz="2400" dirty="0">
                <a:latin typeface="Times New Roman" panose="02020603050405020304" pitchFamily="18" charset="0"/>
                <a:cs typeface="Times New Roman" panose="02020603050405020304" pitchFamily="18" charset="0"/>
              </a:rPr>
              <a:t>the </a:t>
            </a:r>
            <a:r>
              <a:rPr lang="en-US" sz="2400" dirty="0" smtClean="0">
                <a:latin typeface="Times New Roman" panose="02020603050405020304" pitchFamily="18" charset="0"/>
                <a:cs typeface="Times New Roman" panose="02020603050405020304" pitchFamily="18" charset="0"/>
              </a:rPr>
              <a:t>sequencing process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274320" indent="-274320">
              <a:spcAft>
                <a:spcPts val="1800"/>
              </a:spcAft>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positive control consists of a DNA </a:t>
            </a:r>
            <a:r>
              <a:rPr lang="en-US" sz="2400" dirty="0" smtClean="0">
                <a:latin typeface="Times New Roman" panose="02020603050405020304" pitchFamily="18" charset="0"/>
                <a:cs typeface="Times New Roman" panose="02020603050405020304" pitchFamily="18" charset="0"/>
              </a:rPr>
              <a:t>template of </a:t>
            </a:r>
            <a:r>
              <a:rPr lang="en-US" sz="2400" dirty="0">
                <a:latin typeface="Times New Roman" panose="02020603050405020304" pitchFamily="18" charset="0"/>
                <a:cs typeface="Times New Roman" panose="02020603050405020304" pitchFamily="18" charset="0"/>
              </a:rPr>
              <a:t>known sequence such as </a:t>
            </a:r>
            <a:r>
              <a:rPr lang="en-US" sz="2400" dirty="0" smtClean="0">
                <a:latin typeface="Times New Roman" panose="02020603050405020304" pitchFamily="18" charset="0"/>
                <a:cs typeface="Times New Roman" panose="02020603050405020304" pitchFamily="18" charset="0"/>
              </a:rPr>
              <a:t>DNA purified </a:t>
            </a:r>
            <a:r>
              <a:rPr lang="en-US" sz="2400" dirty="0">
                <a:latin typeface="Times New Roman" panose="02020603050405020304" pitchFamily="18" charset="0"/>
                <a:cs typeface="Times New Roman" panose="02020603050405020304" pitchFamily="18" charset="0"/>
              </a:rPr>
              <a:t>from an HL60 cell line.</a:t>
            </a:r>
          </a:p>
        </p:txBody>
      </p:sp>
    </p:spTree>
    <p:extLst>
      <p:ext uri="{BB962C8B-B14F-4D97-AF65-F5344CB8AC3E}">
        <p14:creationId xmlns:p14="http://schemas.microsoft.com/office/powerpoint/2010/main" xmlns="" val="3846662929"/>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34400" cy="715962"/>
          </a:xfrm>
        </p:spPr>
        <p:txBody>
          <a:bodyPr>
            <a:normAutofit/>
          </a:bodyPr>
          <a:lstStyle/>
          <a:p>
            <a:pPr algn="l"/>
            <a:r>
              <a:rPr lang="en-US" sz="3200" b="1" dirty="0">
                <a:latin typeface="Times New Roman" panose="02020603050405020304" pitchFamily="18" charset="0"/>
                <a:cs typeface="Times New Roman" panose="02020603050405020304" pitchFamily="18" charset="0"/>
              </a:rPr>
              <a:t>mtDNA </a:t>
            </a:r>
            <a:r>
              <a:rPr lang="en-US" sz="3200" b="1" dirty="0" smtClean="0">
                <a:latin typeface="Times New Roman" panose="02020603050405020304" pitchFamily="18" charset="0"/>
                <a:cs typeface="Times New Roman" panose="02020603050405020304" pitchFamily="18" charset="0"/>
              </a:rPr>
              <a:t>Sequencing</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90600"/>
            <a:ext cx="9144000" cy="5715000"/>
          </a:xfrm>
        </p:spPr>
        <p:txBody>
          <a:bodyPr>
            <a:norm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To </a:t>
            </a:r>
            <a:r>
              <a:rPr lang="en-US" sz="2400" dirty="0">
                <a:latin typeface="Times New Roman" panose="02020603050405020304" pitchFamily="18" charset="0"/>
                <a:cs typeface="Times New Roman" panose="02020603050405020304" pitchFamily="18" charset="0"/>
              </a:rPr>
              <a:t>sequence a specific region of mtDNA, a combination of PCR </a:t>
            </a:r>
            <a:r>
              <a:rPr lang="en-US" sz="2400" dirty="0" smtClean="0">
                <a:latin typeface="Times New Roman" panose="02020603050405020304" pitchFamily="18" charset="0"/>
                <a:cs typeface="Times New Roman" panose="02020603050405020304" pitchFamily="18" charset="0"/>
              </a:rPr>
              <a:t>amplification and </a:t>
            </a:r>
            <a:r>
              <a:rPr lang="en-US" sz="2400" dirty="0">
                <a:latin typeface="Times New Roman" panose="02020603050405020304" pitchFamily="18" charset="0"/>
                <a:cs typeface="Times New Roman" panose="02020603050405020304" pitchFamily="18" charset="0"/>
              </a:rPr>
              <a:t>DNA sequencing techniques is employed that reduce the time and </a:t>
            </a:r>
            <a:r>
              <a:rPr lang="en-US" sz="2400" dirty="0" smtClean="0">
                <a:latin typeface="Times New Roman" panose="02020603050405020304" pitchFamily="18" charset="0"/>
                <a:cs typeface="Times New Roman" panose="02020603050405020304" pitchFamily="18" charset="0"/>
              </a:rPr>
              <a:t>labor needed </a:t>
            </a:r>
            <a:r>
              <a:rPr lang="en-US" sz="2400" dirty="0">
                <a:latin typeface="Times New Roman" panose="02020603050405020304" pitchFamily="18" charset="0"/>
                <a:cs typeface="Times New Roman" panose="02020603050405020304" pitchFamily="18" charset="0"/>
              </a:rPr>
              <a:t>to obtain DNA sequences from genomic DNA templates.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mtDNA sequencing </a:t>
            </a:r>
            <a:r>
              <a:rPr lang="en-US" sz="2400" dirty="0">
                <a:latin typeface="Times New Roman" panose="02020603050405020304" pitchFamily="18" charset="0"/>
                <a:cs typeface="Times New Roman" panose="02020603050405020304" pitchFamily="18" charset="0"/>
              </a:rPr>
              <a:t>usually consists </a:t>
            </a:r>
            <a:r>
              <a:rPr lang="en-US" sz="2400" dirty="0" smtClean="0">
                <a:latin typeface="Times New Roman" panose="02020603050405020304" pitchFamily="18" charset="0"/>
                <a:cs typeface="Times New Roman" panose="02020603050405020304" pitchFamily="18" charset="0"/>
              </a:rPr>
              <a:t>of</a:t>
            </a:r>
          </a:p>
          <a:p>
            <a:pPr marL="1314450" lvl="2" indent="-514350">
              <a:spcBef>
                <a:spcPts val="0"/>
              </a:spcBef>
              <a:spcAft>
                <a:spcPts val="1200"/>
              </a:spcAft>
              <a:buFont typeface="+mj-lt"/>
              <a:buAutoNum type="arabicParenR"/>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PCR amplification, </a:t>
            </a:r>
            <a:endParaRPr lang="en-US" dirty="0" smtClean="0">
              <a:latin typeface="Times New Roman" panose="02020603050405020304" pitchFamily="18" charset="0"/>
              <a:cs typeface="Times New Roman" panose="02020603050405020304" pitchFamily="18" charset="0"/>
            </a:endParaRPr>
          </a:p>
          <a:p>
            <a:pPr marL="1314450" lvl="2" indent="-514350">
              <a:spcBef>
                <a:spcPts val="0"/>
              </a:spcBef>
              <a:spcAft>
                <a:spcPts val="1200"/>
              </a:spcAft>
              <a:buFont typeface="+mj-lt"/>
              <a:buAutoNum type="arabicParenR"/>
            </a:pPr>
            <a:r>
              <a:rPr lang="en-US" dirty="0" smtClean="0">
                <a:latin typeface="Times New Roman" panose="02020603050405020304" pitchFamily="18" charset="0"/>
                <a:cs typeface="Times New Roman" panose="02020603050405020304" pitchFamily="18" charset="0"/>
              </a:rPr>
              <a:t>DNA sequencing reactions</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1314450" lvl="2" indent="-514350">
              <a:spcBef>
                <a:spcPts val="0"/>
              </a:spcBef>
              <a:spcAft>
                <a:spcPts val="1200"/>
              </a:spcAft>
              <a:buFont typeface="+mj-lt"/>
              <a:buAutoNum type="arabicParenR"/>
            </a:pPr>
            <a:r>
              <a:rPr lang="en-US" dirty="0" smtClean="0">
                <a:latin typeface="Times New Roman" panose="02020603050405020304" pitchFamily="18" charset="0"/>
                <a:cs typeface="Times New Roman" panose="02020603050405020304" pitchFamily="18" charset="0"/>
              </a:rPr>
              <a:t>separation </a:t>
            </a:r>
            <a:r>
              <a:rPr lang="en-US" dirty="0">
                <a:latin typeface="Times New Roman" panose="02020603050405020304" pitchFamily="18" charset="0"/>
                <a:cs typeface="Times New Roman" panose="02020603050405020304" pitchFamily="18" charset="0"/>
              </a:rPr>
              <a:t>using electrophoresis, </a:t>
            </a:r>
            <a:r>
              <a:rPr lang="en-US" dirty="0" smtClean="0">
                <a:latin typeface="Times New Roman" panose="02020603050405020304" pitchFamily="18" charset="0"/>
                <a:cs typeface="Times New Roman" panose="02020603050405020304" pitchFamily="18" charset="0"/>
              </a:rPr>
              <a:t>and</a:t>
            </a:r>
          </a:p>
          <a:p>
            <a:pPr marL="1314450" lvl="2" indent="-514350">
              <a:spcBef>
                <a:spcPts val="0"/>
              </a:spcBef>
              <a:spcAft>
                <a:spcPts val="1200"/>
              </a:spcAft>
              <a:buFont typeface="+mj-lt"/>
              <a:buAutoNum type="arabicParenR"/>
            </a:pPr>
            <a:r>
              <a:rPr lang="en-US" dirty="0" smtClean="0">
                <a:latin typeface="Times New Roman" panose="02020603050405020304" pitchFamily="18" charset="0"/>
                <a:cs typeface="Times New Roman" panose="02020603050405020304" pitchFamily="18" charset="0"/>
              </a:rPr>
              <a:t>data </a:t>
            </a:r>
            <a:r>
              <a:rPr lang="en-US" dirty="0">
                <a:latin typeface="Times New Roman" panose="02020603050405020304" pitchFamily="18" charset="0"/>
                <a:cs typeface="Times New Roman" panose="02020603050405020304" pitchFamily="18" charset="0"/>
              </a:rPr>
              <a:t>collection </a:t>
            </a:r>
            <a:r>
              <a:rPr lang="en-US" dirty="0" smtClean="0">
                <a:latin typeface="Times New Roman" panose="02020603050405020304" pitchFamily="18" charset="0"/>
                <a:cs typeface="Times New Roman" panose="02020603050405020304" pitchFamily="18" charset="0"/>
              </a:rPr>
              <a:t>and sequence </a:t>
            </a:r>
            <a:r>
              <a:rPr lang="en-US" dirty="0">
                <a:latin typeface="Times New Roman" panose="02020603050405020304" pitchFamily="18" charset="0"/>
                <a:cs typeface="Times New Roman" panose="02020603050405020304" pitchFamily="18" charset="0"/>
              </a:rPr>
              <a:t>analysis </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80221084"/>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541657" cy="762000"/>
          </a:xfrm>
        </p:spPr>
        <p:txBody>
          <a:bodyPr>
            <a:noAutofit/>
          </a:bodyPr>
          <a:lstStyle/>
          <a:p>
            <a:pPr marL="342900" lvl="0" indent="-342900" algn="l">
              <a:spcBef>
                <a:spcPct val="20000"/>
              </a:spcBef>
            </a:pPr>
            <a:r>
              <a:rPr lang="en-US" sz="3200" b="1" dirty="0">
                <a:solidFill>
                  <a:prstClr val="black"/>
                </a:solidFill>
                <a:latin typeface="Times New Roman" pitchFamily="18" charset="0"/>
                <a:ea typeface="+mn-ea"/>
                <a:cs typeface="Times New Roman" pitchFamily="18" charset="0"/>
              </a:rPr>
              <a:t>PCR </a:t>
            </a:r>
            <a:r>
              <a:rPr lang="en-US" sz="3200" b="1" dirty="0" smtClean="0">
                <a:solidFill>
                  <a:prstClr val="black"/>
                </a:solidFill>
                <a:latin typeface="Times New Roman" pitchFamily="18" charset="0"/>
                <a:ea typeface="+mn-ea"/>
                <a:cs typeface="Times New Roman" pitchFamily="18" charset="0"/>
              </a:rPr>
              <a:t>Amplification</a:t>
            </a:r>
            <a:endParaRPr lang="en-US" sz="6600" dirty="0">
              <a:latin typeface="Times New Roman" pitchFamily="18" charset="0"/>
              <a:cs typeface="Times New Roman" pitchFamily="18" charset="0"/>
            </a:endParaRPr>
          </a:p>
        </p:txBody>
      </p:sp>
      <p:sp>
        <p:nvSpPr>
          <p:cNvPr id="3" name="Content Placeholder 2"/>
          <p:cNvSpPr>
            <a:spLocks noGrp="1"/>
          </p:cNvSpPr>
          <p:nvPr>
            <p:ph idx="1"/>
          </p:nvPr>
        </p:nvSpPr>
        <p:spPr>
          <a:xfrm>
            <a:off x="0" y="914400"/>
            <a:ext cx="9144000" cy="5791200"/>
          </a:xfrm>
        </p:spPr>
        <p:txBody>
          <a:bodyPr>
            <a:no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extracted DNA samples must be amplified to yield sufficient quantities </a:t>
            </a:r>
            <a:r>
              <a:rPr lang="en-US" sz="2400" dirty="0" smtClean="0">
                <a:latin typeface="Times New Roman" panose="02020603050405020304" pitchFamily="18" charset="0"/>
                <a:cs typeface="Times New Roman" panose="02020603050405020304" pitchFamily="18" charset="0"/>
              </a:rPr>
              <a:t>of template </a:t>
            </a:r>
            <a:r>
              <a:rPr lang="en-US" sz="2400" dirty="0">
                <a:latin typeface="Times New Roman" panose="02020603050405020304" pitchFamily="18" charset="0"/>
                <a:cs typeface="Times New Roman" panose="02020603050405020304" pitchFamily="18" charset="0"/>
              </a:rPr>
              <a:t>for sequencing reactions.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PCR </a:t>
            </a:r>
            <a:r>
              <a:rPr lang="en-US" sz="2400" dirty="0">
                <a:latin typeface="Times New Roman" panose="02020603050405020304" pitchFamily="18" charset="0"/>
                <a:cs typeface="Times New Roman" panose="02020603050405020304" pitchFamily="18" charset="0"/>
              </a:rPr>
              <a:t>amplification of all or a part of the </a:t>
            </a:r>
            <a:r>
              <a:rPr lang="en-US" sz="2400" dirty="0" smtClean="0">
                <a:latin typeface="Times New Roman" panose="02020603050405020304" pitchFamily="18" charset="0"/>
                <a:cs typeface="Times New Roman" panose="02020603050405020304" pitchFamily="18" charset="0"/>
              </a:rPr>
              <a:t>D loop </a:t>
            </a:r>
            <a:r>
              <a:rPr lang="en-US" sz="2400" dirty="0">
                <a:latin typeface="Times New Roman" panose="02020603050405020304" pitchFamily="18" charset="0"/>
                <a:cs typeface="Times New Roman" panose="02020603050405020304" pitchFamily="18" charset="0"/>
              </a:rPr>
              <a:t>region can be carried out with various primer sets.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If </a:t>
            </a:r>
            <a:r>
              <a:rPr lang="en-US" sz="2400" dirty="0">
                <a:latin typeface="Times New Roman" panose="02020603050405020304" pitchFamily="18" charset="0"/>
                <a:cs typeface="Times New Roman" panose="02020603050405020304" pitchFamily="18" charset="0"/>
              </a:rPr>
              <a:t>a sample </a:t>
            </a:r>
            <a:r>
              <a:rPr lang="en-US" sz="2400" dirty="0" smtClean="0">
                <a:latin typeface="Times New Roman" panose="02020603050405020304" pitchFamily="18" charset="0"/>
                <a:cs typeface="Times New Roman" panose="02020603050405020304" pitchFamily="18" charset="0"/>
              </a:rPr>
              <a:t>contains high </a:t>
            </a:r>
            <a:r>
              <a:rPr lang="en-US" sz="2400" dirty="0">
                <a:latin typeface="Times New Roman" panose="02020603050405020304" pitchFamily="18" charset="0"/>
                <a:cs typeface="Times New Roman" panose="02020603050405020304" pitchFamily="18" charset="0"/>
              </a:rPr>
              <a:t>quality and high copy number mtDNA, the HV1, and HV2 regions </a:t>
            </a:r>
            <a:r>
              <a:rPr lang="en-US" sz="2400" dirty="0" smtClean="0">
                <a:latin typeface="Times New Roman" panose="02020603050405020304" pitchFamily="18" charset="0"/>
                <a:cs typeface="Times New Roman" panose="02020603050405020304" pitchFamily="18" charset="0"/>
              </a:rPr>
              <a:t>can be </a:t>
            </a:r>
            <a:r>
              <a:rPr lang="en-US" sz="2400" dirty="0">
                <a:latin typeface="Times New Roman" panose="02020603050405020304" pitchFamily="18" charset="0"/>
                <a:cs typeface="Times New Roman" panose="02020603050405020304" pitchFamily="18" charset="0"/>
              </a:rPr>
              <a:t>amplified as two amplicons, each of about 350 to 400 bp in length.</a:t>
            </a:r>
          </a:p>
          <a:p>
            <a:pPr marL="274320" indent="-274320">
              <a:spcBef>
                <a:spcPts val="0"/>
              </a:spcBef>
              <a:spcAft>
                <a:spcPts val="1800"/>
              </a:spcAft>
            </a:pPr>
            <a:r>
              <a:rPr lang="en-US" sz="2400" dirty="0">
                <a:latin typeface="Times New Roman" panose="02020603050405020304" pitchFamily="18" charset="0"/>
                <a:cs typeface="Times New Roman" panose="02020603050405020304" pitchFamily="18" charset="0"/>
              </a:rPr>
              <a:t>If a sample is degraded or contains low copy number mtDNA, the </a:t>
            </a:r>
            <a:r>
              <a:rPr lang="en-US" sz="2400" dirty="0" smtClean="0">
                <a:latin typeface="Times New Roman" panose="02020603050405020304" pitchFamily="18" charset="0"/>
                <a:cs typeface="Times New Roman" panose="02020603050405020304" pitchFamily="18" charset="0"/>
              </a:rPr>
              <a:t>hypervariable regions </a:t>
            </a:r>
            <a:r>
              <a:rPr lang="en-US" sz="2400" dirty="0">
                <a:latin typeface="Times New Roman" panose="02020603050405020304" pitchFamily="18" charset="0"/>
                <a:cs typeface="Times New Roman" panose="02020603050405020304" pitchFamily="18" charset="0"/>
              </a:rPr>
              <a:t>can be amplified as smaller PCR products. PCR </a:t>
            </a:r>
            <a:r>
              <a:rPr lang="en-US" sz="2400" dirty="0" smtClean="0">
                <a:latin typeface="Times New Roman" panose="02020603050405020304" pitchFamily="18" charset="0"/>
                <a:cs typeface="Times New Roman" panose="02020603050405020304" pitchFamily="18" charset="0"/>
              </a:rPr>
              <a:t>amplification of </a:t>
            </a:r>
            <a:r>
              <a:rPr lang="en-US" sz="2400" dirty="0">
                <a:latin typeface="Times New Roman" panose="02020603050405020304" pitchFamily="18" charset="0"/>
                <a:cs typeface="Times New Roman" panose="02020603050405020304" pitchFamily="18" charset="0"/>
              </a:rPr>
              <a:t>mtDNA is usually done in 34 to 38 cycles. </a:t>
            </a:r>
            <a:endParaRPr lang="en-US" sz="2400" dirty="0" smtClean="0">
              <a:latin typeface="Times New Roman" panose="02020603050405020304" pitchFamily="18" charset="0"/>
              <a:cs typeface="Times New Roman" panose="02020603050405020304" pitchFamily="18" charset="0"/>
            </a:endParaRP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Protocols </a:t>
            </a:r>
            <a:r>
              <a:rPr lang="en-US" sz="2400" dirty="0">
                <a:latin typeface="Times New Roman" panose="02020603050405020304" pitchFamily="18" charset="0"/>
                <a:cs typeface="Times New Roman" panose="02020603050405020304" pitchFamily="18" charset="0"/>
              </a:rPr>
              <a:t>for highly </a:t>
            </a:r>
            <a:r>
              <a:rPr lang="en-US" sz="2400" dirty="0" smtClean="0">
                <a:latin typeface="Times New Roman" panose="02020603050405020304" pitchFamily="18" charset="0"/>
                <a:cs typeface="Times New Roman" panose="02020603050405020304" pitchFamily="18" charset="0"/>
              </a:rPr>
              <a:t>degraded DNA </a:t>
            </a:r>
            <a:r>
              <a:rPr lang="en-US" sz="2400" dirty="0">
                <a:latin typeface="Times New Roman" panose="02020603050405020304" pitchFamily="18" charset="0"/>
                <a:cs typeface="Times New Roman" panose="02020603050405020304" pitchFamily="18" charset="0"/>
              </a:rPr>
              <a:t>specimens sometimes require 42 cycles. </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706021563"/>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a:bodyPr>
          <a:lstStyle/>
          <a:p>
            <a:pPr marL="274320" lvl="0" indent="-274320">
              <a:lnSpc>
                <a:spcPct val="110000"/>
              </a:lnSpc>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The use of higher PCR cycle numbers can improve the yield of the amplicon.</a:t>
            </a:r>
          </a:p>
          <a:p>
            <a:pPr marL="274320" lvl="0" indent="-274320">
              <a:lnSpc>
                <a:spcPct val="110000"/>
              </a:lnSpc>
              <a:spcBef>
                <a:spcPts val="0"/>
              </a:spcBef>
              <a:spcAft>
                <a:spcPts val="1800"/>
              </a:spcAft>
            </a:pPr>
            <a:r>
              <a:rPr lang="en-US" sz="2400" dirty="0">
                <a:solidFill>
                  <a:prstClr val="black"/>
                </a:solidFill>
                <a:latin typeface="Times New Roman" panose="02020603050405020304" pitchFamily="18" charset="0"/>
                <a:cs typeface="Times New Roman" panose="02020603050405020304" pitchFamily="18" charset="0"/>
              </a:rPr>
              <a:t>Following mtDNA amplification, a purification step is necessary to remove excess primers and </a:t>
            </a:r>
            <a:r>
              <a:rPr lang="en-US" sz="2400" dirty="0" err="1">
                <a:solidFill>
                  <a:prstClr val="black"/>
                </a:solidFill>
                <a:latin typeface="Times New Roman" panose="02020603050405020304" pitchFamily="18" charset="0"/>
                <a:cs typeface="Times New Roman" panose="02020603050405020304" pitchFamily="18" charset="0"/>
              </a:rPr>
              <a:t>deoxynucleotide</a:t>
            </a:r>
            <a:r>
              <a:rPr lang="en-US" sz="2400" dirty="0">
                <a:solidFill>
                  <a:prstClr val="black"/>
                </a:solidFill>
                <a:latin typeface="Times New Roman" panose="02020603050405020304" pitchFamily="18" charset="0"/>
                <a:cs typeface="Times New Roman" panose="02020603050405020304" pitchFamily="18" charset="0"/>
              </a:rPr>
              <a:t> triphosphates (dNTPs). </a:t>
            </a:r>
            <a:endParaRPr lang="en-US" sz="2400" dirty="0" smtClean="0">
              <a:solidFill>
                <a:prstClr val="black"/>
              </a:solidFill>
              <a:latin typeface="Times New Roman" panose="02020603050405020304" pitchFamily="18" charset="0"/>
              <a:cs typeface="Times New Roman" panose="02020603050405020304" pitchFamily="18" charset="0"/>
            </a:endParaRPr>
          </a:p>
          <a:p>
            <a:pPr marL="274320" indent="-274320">
              <a:lnSpc>
                <a:spcPct val="110000"/>
              </a:lnSpc>
              <a:spcBef>
                <a:spcPts val="0"/>
              </a:spcBef>
              <a:spcAft>
                <a:spcPts val="1800"/>
              </a:spcAft>
            </a:pPr>
            <a:r>
              <a:rPr lang="en-US" sz="2400" dirty="0" smtClean="0">
                <a:solidFill>
                  <a:prstClr val="black"/>
                </a:solidFill>
                <a:latin typeface="Times New Roman" panose="02020603050405020304" pitchFamily="18" charset="0"/>
                <a:cs typeface="Times New Roman" panose="02020603050405020304" pitchFamily="18" charset="0"/>
              </a:rPr>
              <a:t>This </a:t>
            </a:r>
            <a:r>
              <a:rPr lang="en-US" sz="2400" dirty="0">
                <a:solidFill>
                  <a:prstClr val="black"/>
                </a:solidFill>
                <a:latin typeface="Times New Roman" panose="02020603050405020304" pitchFamily="18" charset="0"/>
                <a:cs typeface="Times New Roman" panose="02020603050405020304" pitchFamily="18" charset="0"/>
              </a:rPr>
              <a:t>step can </a:t>
            </a:r>
            <a:r>
              <a:rPr lang="en-US" sz="2400" dirty="0" smtClean="0">
                <a:solidFill>
                  <a:prstClr val="black"/>
                </a:solidFill>
                <a:latin typeface="Times New Roman" panose="02020603050405020304" pitchFamily="18" charset="0"/>
                <a:cs typeface="Times New Roman" panose="02020603050405020304" pitchFamily="18" charset="0"/>
              </a:rPr>
              <a:t>be </a:t>
            </a:r>
            <a:r>
              <a:rPr lang="en-US" sz="2400" dirty="0">
                <a:latin typeface="Times New Roman" panose="02020603050405020304" pitchFamily="18" charset="0"/>
                <a:cs typeface="Times New Roman" panose="02020603050405020304" pitchFamily="18" charset="0"/>
              </a:rPr>
              <a:t>performed by using filtration devices such as a </a:t>
            </a:r>
            <a:r>
              <a:rPr lang="en-US" sz="2400" dirty="0" err="1">
                <a:latin typeface="Times New Roman" panose="02020603050405020304" pitchFamily="18" charset="0"/>
                <a:cs typeface="Times New Roman" panose="02020603050405020304" pitchFamily="18" charset="0"/>
              </a:rPr>
              <a:t>MicroconR</a:t>
            </a:r>
            <a:r>
              <a:rPr lang="en-US" sz="2400" dirty="0">
                <a:latin typeface="Times New Roman" panose="02020603050405020304" pitchFamily="18" charset="0"/>
                <a:cs typeface="Times New Roman" panose="02020603050405020304" pitchFamily="18" charset="0"/>
              </a:rPr>
              <a:t> to remove </a:t>
            </a:r>
            <a:r>
              <a:rPr lang="en-US" sz="2400" dirty="0" smtClean="0">
                <a:latin typeface="Times New Roman" panose="02020603050405020304" pitchFamily="18" charset="0"/>
                <a:cs typeface="Times New Roman" panose="02020603050405020304" pitchFamily="18" charset="0"/>
              </a:rPr>
              <a:t>small molecules </a:t>
            </a:r>
            <a:r>
              <a:rPr lang="en-US" sz="2400" dirty="0">
                <a:latin typeface="Times New Roman" panose="02020603050405020304" pitchFamily="18" charset="0"/>
                <a:cs typeface="Times New Roman" panose="02020603050405020304" pitchFamily="18" charset="0"/>
              </a:rPr>
              <a:t>from the sample or by using nuclease digestion with shrimp </a:t>
            </a:r>
            <a:r>
              <a:rPr lang="en-US" sz="2400" dirty="0" smtClean="0">
                <a:latin typeface="Times New Roman" panose="02020603050405020304" pitchFamily="18" charset="0"/>
                <a:cs typeface="Times New Roman" panose="02020603050405020304" pitchFamily="18" charset="0"/>
              </a:rPr>
              <a:t>alkaline phosphatase </a:t>
            </a:r>
            <a:r>
              <a:rPr lang="en-US" sz="2400" dirty="0">
                <a:latin typeface="Times New Roman" panose="02020603050405020304" pitchFamily="18" charset="0"/>
                <a:cs typeface="Times New Roman" panose="02020603050405020304" pitchFamily="18" charset="0"/>
              </a:rPr>
              <a:t>or exonuclease I to degrade remaining primers and dNTPs.</a:t>
            </a:r>
          </a:p>
          <a:p>
            <a:pPr marL="274320" indent="-274320">
              <a:lnSpc>
                <a:spcPct val="110000"/>
              </a:lnSpc>
              <a:spcBef>
                <a:spcPts val="0"/>
              </a:spcBef>
              <a:spcAft>
                <a:spcPts val="1800"/>
              </a:spcAft>
            </a:pPr>
            <a:r>
              <a:rPr lang="en-US" sz="2400" dirty="0">
                <a:latin typeface="Times New Roman" panose="02020603050405020304" pitchFamily="18" charset="0"/>
                <a:cs typeface="Times New Roman" panose="02020603050405020304" pitchFamily="18" charset="0"/>
              </a:rPr>
              <a:t>The concentration of the PCR product is important for an optimal </a:t>
            </a:r>
            <a:r>
              <a:rPr lang="en-US" sz="2400" dirty="0" smtClean="0">
                <a:latin typeface="Times New Roman" panose="02020603050405020304" pitchFamily="18" charset="0"/>
                <a:cs typeface="Times New Roman" panose="02020603050405020304" pitchFamily="18" charset="0"/>
              </a:rPr>
              <a:t>sequencing reaction </a:t>
            </a:r>
            <a:r>
              <a:rPr lang="en-US" sz="2400" dirty="0">
                <a:latin typeface="Times New Roman" panose="02020603050405020304" pitchFamily="18" charset="0"/>
                <a:cs typeface="Times New Roman" panose="02020603050405020304" pitchFamily="18" charset="0"/>
              </a:rPr>
              <a:t>in the next phase of mtDNA sequencing. </a:t>
            </a:r>
            <a:endParaRPr lang="en-US" sz="2400" dirty="0" smtClean="0">
              <a:latin typeface="Times New Roman" panose="02020603050405020304" pitchFamily="18" charset="0"/>
              <a:cs typeface="Times New Roman" panose="02020603050405020304" pitchFamily="18" charset="0"/>
            </a:endParaRPr>
          </a:p>
          <a:p>
            <a:pPr marL="274320" indent="-274320">
              <a:lnSpc>
                <a:spcPct val="110000"/>
              </a:lnSpc>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quality and quantity </a:t>
            </a:r>
            <a:r>
              <a:rPr lang="en-US" sz="2400" dirty="0" smtClean="0">
                <a:latin typeface="Times New Roman" panose="02020603050405020304" pitchFamily="18" charset="0"/>
                <a:cs typeface="Times New Roman" panose="02020603050405020304" pitchFamily="18" charset="0"/>
              </a:rPr>
              <a:t>of the </a:t>
            </a:r>
            <a:r>
              <a:rPr lang="en-US" sz="2400" dirty="0">
                <a:latin typeface="Times New Roman" panose="02020603050405020304" pitchFamily="18" charset="0"/>
                <a:cs typeface="Times New Roman" panose="02020603050405020304" pitchFamily="18" charset="0"/>
              </a:rPr>
              <a:t>mtDNA amplicon must be evaluated to confirm the presence or </a:t>
            </a:r>
            <a:r>
              <a:rPr lang="en-US" sz="2400" dirty="0" smtClean="0">
                <a:latin typeface="Times New Roman" panose="02020603050405020304" pitchFamily="18" charset="0"/>
                <a:cs typeface="Times New Roman" panose="02020603050405020304" pitchFamily="18" charset="0"/>
              </a:rPr>
              <a:t>absence of </a:t>
            </a:r>
            <a:r>
              <a:rPr lang="en-US" sz="2400" dirty="0">
                <a:latin typeface="Times New Roman" panose="02020603050405020304" pitchFamily="18" charset="0"/>
                <a:cs typeface="Times New Roman" panose="02020603050405020304" pitchFamily="18" charset="0"/>
              </a:rPr>
              <a:t>PCR products and their concentrations. </a:t>
            </a:r>
            <a:endParaRPr lang="en-US" sz="2400" dirty="0" smtClean="0">
              <a:latin typeface="Times New Roman" panose="02020603050405020304" pitchFamily="18" charset="0"/>
              <a:cs typeface="Times New Roman" panose="02020603050405020304" pitchFamily="18" charset="0"/>
            </a:endParaRPr>
          </a:p>
          <a:p>
            <a:pPr marL="274320" indent="-274320">
              <a:lnSpc>
                <a:spcPct val="110000"/>
              </a:lnSpc>
              <a:spcBef>
                <a:spcPts val="0"/>
              </a:spcBef>
              <a:spcAft>
                <a:spcPts val="1800"/>
              </a:spcAft>
            </a:pPr>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can be done using an </a:t>
            </a:r>
            <a:r>
              <a:rPr lang="en-US" sz="2400" dirty="0" smtClean="0">
                <a:latin typeface="Times New Roman" panose="02020603050405020304" pitchFamily="18" charset="0"/>
                <a:cs typeface="Times New Roman" panose="02020603050405020304" pitchFamily="18" charset="0"/>
              </a:rPr>
              <a:t>agarose yield </a:t>
            </a:r>
            <a:r>
              <a:rPr lang="en-US" sz="2400" dirty="0">
                <a:latin typeface="Times New Roman" panose="02020603050405020304" pitchFamily="18" charset="0"/>
                <a:cs typeface="Times New Roman" panose="02020603050405020304" pitchFamily="18" charset="0"/>
              </a:rPr>
              <a:t>gel to visualize the PCR products of the sample or via capillary electrophoresis</a:t>
            </a:r>
            <a:r>
              <a:rPr lang="en-US" sz="2400" dirty="0" smtClean="0">
                <a:latin typeface="Times New Roman" panose="02020603050405020304" pitchFamily="18" charset="0"/>
                <a:cs typeface="Times New Roman" panose="02020603050405020304" pitchFamily="18" charset="0"/>
              </a:rPr>
              <a:t>, a </a:t>
            </a:r>
            <a:r>
              <a:rPr lang="en-US" sz="2400" dirty="0">
                <a:latin typeface="Times New Roman" panose="02020603050405020304" pitchFamily="18" charset="0"/>
                <a:cs typeface="Times New Roman" panose="02020603050405020304" pitchFamily="18" charset="0"/>
              </a:rPr>
              <a:t>more informative method, for quantifying PCR products</a:t>
            </a:r>
            <a:r>
              <a:rPr lang="en-US" sz="2400"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44952574"/>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686800" cy="762000"/>
          </a:xfrm>
        </p:spPr>
        <p:txBody>
          <a:bodyPr>
            <a:normAutofit/>
          </a:bodyPr>
          <a:lstStyle/>
          <a:p>
            <a:pPr algn="l"/>
            <a:r>
              <a:rPr lang="en-US" sz="3200" b="1" dirty="0">
                <a:latin typeface="Times New Roman" panose="02020603050405020304" pitchFamily="18" charset="0"/>
                <a:cs typeface="Times New Roman" panose="02020603050405020304" pitchFamily="18" charset="0"/>
              </a:rPr>
              <a:t>DNA Sequencing </a:t>
            </a:r>
            <a:r>
              <a:rPr lang="en-US" sz="3200" b="1" dirty="0" smtClean="0">
                <a:latin typeface="Times New Roman" panose="02020603050405020304" pitchFamily="18" charset="0"/>
                <a:cs typeface="Times New Roman" panose="02020603050405020304" pitchFamily="18" charset="0"/>
              </a:rPr>
              <a:t>Reactions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90600"/>
            <a:ext cx="9144000" cy="5135563"/>
          </a:xfrm>
        </p:spPr>
        <p:txBody>
          <a:bodyPr>
            <a:normAutofit/>
          </a:bodyPr>
          <a:lstStyle/>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best known DNA sequencing techniques are the </a:t>
            </a:r>
            <a:r>
              <a:rPr lang="en-US" sz="2400" b="1" i="1" dirty="0">
                <a:latin typeface="Times New Roman" panose="02020603050405020304" pitchFamily="18" charset="0"/>
                <a:cs typeface="Times New Roman" panose="02020603050405020304" pitchFamily="18" charset="0"/>
              </a:rPr>
              <a:t>chain </a:t>
            </a:r>
            <a:r>
              <a:rPr lang="en-US" sz="2400" b="1" i="1" dirty="0" smtClean="0">
                <a:latin typeface="Times New Roman" panose="02020603050405020304" pitchFamily="18" charset="0"/>
                <a:cs typeface="Times New Roman" panose="02020603050405020304" pitchFamily="18" charset="0"/>
              </a:rPr>
              <a:t>termination </a:t>
            </a:r>
            <a:r>
              <a:rPr lang="en-US" sz="2400" dirty="0" smtClean="0">
                <a:latin typeface="Times New Roman" panose="02020603050405020304" pitchFamily="18" charset="0"/>
                <a:cs typeface="Times New Roman" panose="02020603050405020304" pitchFamily="18" charset="0"/>
              </a:rPr>
              <a:t>method </a:t>
            </a:r>
            <a:r>
              <a:rPr lang="en-US" sz="2400" dirty="0">
                <a:latin typeface="Times New Roman" panose="02020603050405020304" pitchFamily="18" charset="0"/>
                <a:cs typeface="Times New Roman" panose="02020603050405020304" pitchFamily="18" charset="0"/>
              </a:rPr>
              <a:t>and the </a:t>
            </a:r>
            <a:r>
              <a:rPr lang="en-US" sz="2400" b="1" i="1" dirty="0">
                <a:latin typeface="Times New Roman" panose="02020603050405020304" pitchFamily="18" charset="0"/>
                <a:cs typeface="Times New Roman" panose="02020603050405020304" pitchFamily="18" charset="0"/>
              </a:rPr>
              <a:t>chemical degradation </a:t>
            </a:r>
            <a:r>
              <a:rPr lang="en-US" sz="2400" dirty="0">
                <a:latin typeface="Times New Roman" panose="02020603050405020304" pitchFamily="18" charset="0"/>
                <a:cs typeface="Times New Roman" panose="02020603050405020304" pitchFamily="18" charset="0"/>
              </a:rPr>
              <a:t>method developed, respectively, </a:t>
            </a:r>
            <a:r>
              <a:rPr lang="en-US" sz="2400" dirty="0" smtClean="0">
                <a:latin typeface="Times New Roman" panose="02020603050405020304" pitchFamily="18" charset="0"/>
                <a:cs typeface="Times New Roman" panose="02020603050405020304" pitchFamily="18" charset="0"/>
              </a:rPr>
              <a:t>by Sanger </a:t>
            </a:r>
            <a:r>
              <a:rPr lang="en-US" sz="2400" dirty="0">
                <a:latin typeface="Times New Roman" panose="02020603050405020304" pitchFamily="18" charset="0"/>
                <a:cs typeface="Times New Roman" panose="02020603050405020304" pitchFamily="18" charset="0"/>
              </a:rPr>
              <a:t>and </a:t>
            </a:r>
            <a:r>
              <a:rPr lang="en-US" sz="2400" dirty="0" smtClean="0">
                <a:latin typeface="Times New Roman" panose="02020603050405020304" pitchFamily="18" charset="0"/>
                <a:cs typeface="Times New Roman" panose="02020603050405020304" pitchFamily="18" charset="0"/>
              </a:rPr>
              <a:t>Gilbert. </a:t>
            </a:r>
          </a:p>
          <a:p>
            <a:pPr marL="274320" indent="-274320">
              <a:spcBef>
                <a:spcPts val="0"/>
              </a:spcBef>
              <a:spcAft>
                <a:spcPts val="1800"/>
              </a:spcAft>
            </a:pPr>
            <a:r>
              <a:rPr lang="en-US" sz="2400" dirty="0" smtClean="0">
                <a:latin typeface="Times New Roman" panose="02020603050405020304" pitchFamily="18" charset="0"/>
                <a:cs typeface="Times New Roman" panose="02020603050405020304" pitchFamily="18" charset="0"/>
              </a:rPr>
              <a:t>Over the </a:t>
            </a:r>
            <a:r>
              <a:rPr lang="en-US" sz="2400" dirty="0">
                <a:latin typeface="Times New Roman" panose="02020603050405020304" pitchFamily="18" charset="0"/>
                <a:cs typeface="Times New Roman" panose="02020603050405020304" pitchFamily="18" charset="0"/>
              </a:rPr>
              <a:t>years, the chain termination method became more common because </a:t>
            </a:r>
            <a:r>
              <a:rPr lang="en-US" sz="2400" dirty="0" smtClean="0">
                <a:latin typeface="Times New Roman" panose="02020603050405020304" pitchFamily="18" charset="0"/>
                <a:cs typeface="Times New Roman" panose="02020603050405020304" pitchFamily="18" charset="0"/>
              </a:rPr>
              <a:t>it was </a:t>
            </a:r>
            <a:r>
              <a:rPr lang="en-US" sz="2400" dirty="0">
                <a:latin typeface="Times New Roman" panose="02020603050405020304" pitchFamily="18" charset="0"/>
                <a:cs typeface="Times New Roman" panose="02020603050405020304" pitchFamily="18" charset="0"/>
              </a:rPr>
              <a:t>applicable for automation and did not require the toxic chemicals </a:t>
            </a:r>
            <a:r>
              <a:rPr lang="en-US" sz="2400" dirty="0" smtClean="0">
                <a:latin typeface="Times New Roman" panose="02020603050405020304" pitchFamily="18" charset="0"/>
                <a:cs typeface="Times New Roman" panose="02020603050405020304" pitchFamily="18" charset="0"/>
              </a:rPr>
              <a:t>necessary for </a:t>
            </a:r>
            <a:r>
              <a:rPr lang="en-US" sz="2400" dirty="0">
                <a:latin typeface="Times New Roman" panose="02020603050405020304" pitchFamily="18" charset="0"/>
                <a:cs typeface="Times New Roman" panose="02020603050405020304" pitchFamily="18" charset="0"/>
              </a:rPr>
              <a:t>the chemical degradation method.</a:t>
            </a:r>
          </a:p>
        </p:txBody>
      </p:sp>
    </p:spTree>
    <p:extLst>
      <p:ext uri="{BB962C8B-B14F-4D97-AF65-F5344CB8AC3E}">
        <p14:creationId xmlns:p14="http://schemas.microsoft.com/office/powerpoint/2010/main" xmlns="" val="2784682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3651</TotalTime>
  <Words>9603</Words>
  <Application>Microsoft Office PowerPoint</Application>
  <PresentationFormat>On-screen Show (4:3)</PresentationFormat>
  <Paragraphs>691</Paragraphs>
  <Slides>103</Slides>
  <Notes>1</Notes>
  <HiddenSlides>0</HiddenSlides>
  <MMClips>0</MMClips>
  <ScaleCrop>false</ScaleCrop>
  <HeadingPairs>
    <vt:vector size="4" baseType="variant">
      <vt:variant>
        <vt:lpstr>Theme</vt:lpstr>
      </vt:variant>
      <vt:variant>
        <vt:i4>1</vt:i4>
      </vt:variant>
      <vt:variant>
        <vt:lpstr>Slide Titles</vt:lpstr>
      </vt:variant>
      <vt:variant>
        <vt:i4>103</vt:i4>
      </vt:variant>
    </vt:vector>
  </HeadingPairs>
  <TitlesOfParts>
    <vt:vector size="104" baseType="lpstr">
      <vt:lpstr>Office Theme</vt:lpstr>
      <vt:lpstr>        Variable Number Tandem Repeat Profiling</vt:lpstr>
      <vt:lpstr> VNTR Loci for Forensic Testing</vt:lpstr>
      <vt:lpstr> Restriction Fragment Length Polymorphism (RFLP)</vt:lpstr>
      <vt:lpstr>Slide 4</vt:lpstr>
      <vt:lpstr>Slide 5</vt:lpstr>
      <vt:lpstr>Slide 6</vt:lpstr>
      <vt:lpstr>Slide 7</vt:lpstr>
      <vt:lpstr>Factors Affecting RFLP Results</vt:lpstr>
      <vt:lpstr>Slide 9</vt:lpstr>
      <vt:lpstr>Electrophoresis and Blotting Artifacts</vt:lpstr>
      <vt:lpstr>Separation Resolution Limits and Band Shifting</vt:lpstr>
      <vt:lpstr>Amplified Fragment Length Polymorphism (AFLP)</vt:lpstr>
      <vt:lpstr>Slide 13</vt:lpstr>
      <vt:lpstr>Slide 14</vt:lpstr>
      <vt:lpstr>Slide 15</vt:lpstr>
      <vt:lpstr>Autosomal Short Tandem Repeat (STR) Profiling</vt:lpstr>
      <vt:lpstr>Slide 17</vt:lpstr>
      <vt:lpstr>Characteristics of STR Loci</vt:lpstr>
      <vt:lpstr>Slide 19</vt:lpstr>
      <vt:lpstr>Repeat Unit Length</vt:lpstr>
      <vt:lpstr>Slide 21</vt:lpstr>
      <vt:lpstr>Core Repeat Sequences</vt:lpstr>
      <vt:lpstr>Slide 23</vt:lpstr>
      <vt:lpstr>Slide 24</vt:lpstr>
      <vt:lpstr>Slide 25</vt:lpstr>
      <vt:lpstr>STR Loci Commonly Used for Forensic DNA Profiling</vt:lpstr>
      <vt:lpstr>Slide 27</vt:lpstr>
      <vt:lpstr>Slide 28</vt:lpstr>
      <vt:lpstr>Slide 29</vt:lpstr>
      <vt:lpstr>Slide 30</vt:lpstr>
      <vt:lpstr>STR Genotyping and Analysis</vt:lpstr>
      <vt:lpstr>Slide 32</vt:lpstr>
      <vt:lpstr>Slide 33</vt:lpstr>
      <vt:lpstr>Factors Affecting Genotyping Results</vt:lpstr>
      <vt:lpstr>1.1 Mutations at STR Core Repeat Regions</vt:lpstr>
      <vt:lpstr>Slide 36</vt:lpstr>
      <vt:lpstr>1.2 Chromosomal and Gene Duplications</vt:lpstr>
      <vt:lpstr>1.3 Point Mutations</vt:lpstr>
      <vt:lpstr>Slide 39</vt:lpstr>
      <vt:lpstr>2 Amplification Artifacts</vt:lpstr>
      <vt:lpstr>2.2 Heterozygote Imbalance</vt:lpstr>
      <vt:lpstr>2.3 Allelic Dropout</vt:lpstr>
      <vt:lpstr>Genotyping of Challenging Forensic Sample</vt:lpstr>
      <vt:lpstr>Slide 44</vt:lpstr>
      <vt:lpstr>Slide 45</vt:lpstr>
      <vt:lpstr>Slide 46</vt:lpstr>
      <vt:lpstr>Slide 47</vt:lpstr>
      <vt:lpstr>Slide 48</vt:lpstr>
      <vt:lpstr>Interpretation of STR Profiling Results</vt:lpstr>
      <vt:lpstr>Single Nucleotide Polymorphism Profiling</vt:lpstr>
      <vt:lpstr>Basic Characteristics of SNPs</vt:lpstr>
      <vt:lpstr>Slide 52</vt:lpstr>
      <vt:lpstr>Slide 53</vt:lpstr>
      <vt:lpstr>Slide 54</vt:lpstr>
      <vt:lpstr>2. Forensic Applications of SNP Profiling</vt:lpstr>
      <vt:lpstr>Existing and Potential Applications</vt:lpstr>
      <vt:lpstr>2.2 Potential Application of SNP for Phenotyping</vt:lpstr>
      <vt:lpstr>Slide 58</vt:lpstr>
      <vt:lpstr>2.3 Techniques</vt:lpstr>
      <vt:lpstr>Slide 60</vt:lpstr>
      <vt:lpstr>Y chromosome Profiling and Gender Typing </vt:lpstr>
      <vt:lpstr>Y Chromosome Profiling and Gender Typing</vt:lpstr>
      <vt:lpstr>Slide 63</vt:lpstr>
      <vt:lpstr>Slide 64</vt:lpstr>
      <vt:lpstr>Slide 65</vt:lpstr>
      <vt:lpstr>Slide 66</vt:lpstr>
      <vt:lpstr>Slide 67</vt:lpstr>
      <vt:lpstr>Slide 68</vt:lpstr>
      <vt:lpstr>3 Polymorphic Sequences</vt:lpstr>
      <vt:lpstr>Profiling Systems</vt:lpstr>
      <vt:lpstr>Slide 71</vt:lpstr>
      <vt:lpstr>2.  Core Y-STR Loci</vt:lpstr>
      <vt:lpstr>Slide 73</vt:lpstr>
      <vt:lpstr>Slide 74</vt:lpstr>
      <vt:lpstr>3 Multiplex Y-STR</vt:lpstr>
      <vt:lpstr>Slide 76</vt:lpstr>
      <vt:lpstr>Gender Typing</vt:lpstr>
      <vt:lpstr>Slide 78</vt:lpstr>
      <vt:lpstr>Slide 79</vt:lpstr>
      <vt:lpstr>2 AMELY Null Mutations</vt:lpstr>
      <vt:lpstr>Mitochondrial DNA Profiling</vt:lpstr>
      <vt:lpstr>Human Mitochondrial Genome</vt:lpstr>
      <vt:lpstr>1 Genetic Contents of Mitochondrial Organelle Genomes</vt:lpstr>
      <vt:lpstr>Slide 84</vt:lpstr>
      <vt:lpstr>Slide 85</vt:lpstr>
      <vt:lpstr>Slide 86</vt:lpstr>
      <vt:lpstr>2 Maternal Inheritance of mtDNA</vt:lpstr>
      <vt:lpstr> mtDNA Polymorphic Regions </vt:lpstr>
      <vt:lpstr>Slide 89</vt:lpstr>
      <vt:lpstr>Heteroplasmy</vt:lpstr>
      <vt:lpstr>Sequence Heteroplasmy</vt:lpstr>
      <vt:lpstr>Length Heteroplasmy</vt:lpstr>
      <vt:lpstr>Slide 93</vt:lpstr>
      <vt:lpstr>Forensic mtDNA Testing</vt:lpstr>
      <vt:lpstr>Slide 95</vt:lpstr>
      <vt:lpstr>mtDNA Sequencing</vt:lpstr>
      <vt:lpstr>PCR Amplification</vt:lpstr>
      <vt:lpstr>Slide 98</vt:lpstr>
      <vt:lpstr>DNA Sequencing Reactions</vt:lpstr>
      <vt:lpstr>Electrophoresis and Sequence Analysis</vt:lpstr>
      <vt:lpstr>Interpretation of mtDNA Profiling Results</vt:lpstr>
      <vt:lpstr>Slide 102</vt:lpstr>
      <vt:lpstr>Slide 103</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Variable Number Tandem Repeat Profiling</dc:title>
  <dc:creator>ALEMU TEBEJE</dc:creator>
  <cp:lastModifiedBy>Windows User</cp:lastModifiedBy>
  <cp:revision>168</cp:revision>
  <dcterms:created xsi:type="dcterms:W3CDTF">2018-05-14T19:09:05Z</dcterms:created>
  <dcterms:modified xsi:type="dcterms:W3CDTF">2019-07-03T06:09:08Z</dcterms:modified>
</cp:coreProperties>
</file>