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slides/slide473.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549.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451.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slides/slide574.xml" ContentType="application/vnd.openxmlformats-officedocument.presentationml.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505.xml" ContentType="application/vnd.openxmlformats-officedocument.presentationml.slide+xml"/>
  <Override PartName="/ppt/slides/slide552.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48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467.xml" ContentType="application/vnd.openxmlformats-officedocument.presentationml.slide+xml"/>
  <Override PartName="/ppt/slides/slide530.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492.xml" ContentType="application/vnd.openxmlformats-officedocument.presentationml.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slides/slide470.xml" ContentType="application/vnd.openxmlformats-officedocument.presentationml.slide+xml"/>
  <Override PartName="/ppt/slides/slide568.xml" ContentType="application/vnd.openxmlformats-officedocument.presentationml.slide+xml"/>
  <Override PartName="/ppt/theme/theme2.xml" ContentType="application/vnd.openxmlformats-officedocument.them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546.xml" ContentType="application/vnd.openxmlformats-officedocument.presentationml.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s/slide524.xml" ContentType="application/vnd.openxmlformats-officedocument.presentationml.slide+xml"/>
  <Override PartName="/ppt/slides/slide571.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46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587.xml" ContentType="application/vnd.openxmlformats-officedocument.presentationml.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slides/slide518.xml" ContentType="application/vnd.openxmlformats-officedocument.presentationml.slide+xml"/>
  <Override PartName="/ppt/slides/slide565.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543.xml" ContentType="application/vnd.openxmlformats-officedocument.presentationml.slide+xml"/>
  <Override PartName="/ppt/slides/slide590.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slides/slide521.xml" ContentType="application/vnd.openxmlformats-officedocument.presentationml.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s/slide483.xml" ContentType="application/vnd.openxmlformats-officedocument.presentationml.slide+xml"/>
  <Override PartName="/ppt/notesSlides/notesSlide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slides/slide559.xml" ContentType="application/vnd.openxmlformats-officedocument.presentationml.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537.xml" ContentType="application/vnd.openxmlformats-officedocument.presentationml.slide+xml"/>
  <Override PartName="/ppt/slides/slide584.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168.xml" ContentType="application/vnd.openxmlformats-officedocument.presentationml.slide+xml"/>
  <Override PartName="/ppt/slides/slide231.xml" ContentType="application/vnd.openxmlformats-officedocument.presentationml.slide+xml"/>
  <Override PartName="/ppt/slides/slide515.xml" ContentType="application/vnd.openxmlformats-officedocument.presentationml.slide+xml"/>
  <Override PartName="/ppt/slides/slide562.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499.xml" ContentType="application/vnd.openxmlformats-officedocument.presentationml.slide+xml"/>
  <Override PartName="/ppt/slides/slide540.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s/slide480.xml" ContentType="application/vnd.openxmlformats-officedocument.presentationml.slide+xml"/>
  <Override PartName="/ppt/slides/slide578.xml" ContentType="application/vnd.openxmlformats-officedocument.presentationml.slide+xml"/>
  <Override PartName="/ppt/slideLayouts/slideLayout6.xml" ContentType="application/vnd.openxmlformats-officedocument.presentationml.slideLayout+xml"/>
  <Override PartName="/ppt/slides/slide225.xml" ContentType="application/vnd.openxmlformats-officedocument.presentationml.slide+xml"/>
  <Override PartName="/ppt/slides/slide272.xml" ContentType="application/vnd.openxmlformats-officedocument.presentationml.slide+xml"/>
  <Override PartName="/ppt/slides/slide509.xml" ContentType="application/vnd.openxmlformats-officedocument.presentationml.slide+xml"/>
  <Override PartName="/ppt/slides/slide556.xml" ContentType="application/vnd.openxmlformats-officedocument.presentationml.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534.xml" ContentType="application/vnd.openxmlformats-officedocument.presentationml.slide+xml"/>
  <Override PartName="/ppt/slides/slide581.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512.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Override PartName="/ppt/slides/slide474.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slides/slide539.xml" ContentType="application/vnd.openxmlformats-officedocument.presentationml.slide+xml"/>
  <Override PartName="/ppt/slides/slide58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s/slide441.xml" ContentType="application/vnd.openxmlformats-officedocument.presentationml.slide+xml"/>
  <Override PartName="/ppt/slides/slide528.xml" ContentType="application/vnd.openxmlformats-officedocument.presentationml.slide+xml"/>
  <Override PartName="/ppt/slides/slide575.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s/slide517.xml" ContentType="application/vnd.openxmlformats-officedocument.presentationml.slide+xml"/>
  <Override PartName="/ppt/slides/slide564.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506.xml" ContentType="application/vnd.openxmlformats-officedocument.presentationml.slide+xml"/>
  <Override PartName="/ppt/slides/slide553.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479.xml" ContentType="application/vnd.openxmlformats-officedocument.presentationml.slide+xml"/>
  <Override PartName="/ppt/slides/slide531.xml" ContentType="application/vnd.openxmlformats-officedocument.presentationml.slide+xml"/>
  <Override PartName="/ppt/slides/slide542.xml" ContentType="application/vnd.openxmlformats-officedocument.presentationml.slide+xml"/>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468.xml" ContentType="application/vnd.openxmlformats-officedocument.presentationml.slide+xml"/>
  <Override PartName="/ppt/slides/slide520.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slides/slide446.xml" ContentType="application/vnd.openxmlformats-officedocument.presentationml.slide+xml"/>
  <Override PartName="/ppt/slides/slide457.xml" ContentType="application/vnd.openxmlformats-officedocument.presentationml.slide+xml"/>
  <Override PartName="/ppt/slides/slide49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slides/slide558.xml" ContentType="application/vnd.openxmlformats-officedocument.presentationml.slide+xml"/>
  <Override PartName="/ppt/slides/slide569.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slides/slide547.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536.xml" ContentType="application/vnd.openxmlformats-officedocument.presentationml.slide+xml"/>
  <Override PartName="/ppt/slides/slide583.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s/slide525.xml" ContentType="application/vnd.openxmlformats-officedocument.presentationml.slide+xml"/>
  <Override PartName="/ppt/slides/slide561.xml" ContentType="application/vnd.openxmlformats-officedocument.presentationml.slide+xml"/>
  <Override PartName="/ppt/slides/slide572.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498.xml" ContentType="application/vnd.openxmlformats-officedocument.presentationml.slide+xml"/>
  <Override PartName="/ppt/slides/slide503.xml" ContentType="application/vnd.openxmlformats-officedocument.presentationml.slide+xml"/>
  <Override PartName="/ppt/slides/slide550.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slides/slide465.xml" ContentType="application/vnd.openxmlformats-officedocument.presentationml.slide+xml"/>
  <Override PartName="/ppt/slides/slide476.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slides/slide577.xml" ContentType="application/vnd.openxmlformats-officedocument.presentationml.slide+xml"/>
  <Override PartName="/ppt/slides/slide588.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s/slide432.xml" ContentType="application/vnd.openxmlformats-officedocument.presentationml.slide+xml"/>
  <Override PartName="/ppt/slides/slide519.xml" ContentType="application/vnd.openxmlformats-officedocument.presentationml.slide+xml"/>
  <Override PartName="/ppt/slides/slide566.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slides/slide555.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533.xml" ContentType="application/vnd.openxmlformats-officedocument.presentationml.slide+xml"/>
  <Override PartName="/ppt/slides/slide544.xml" ContentType="application/vnd.openxmlformats-officedocument.presentationml.slide+xml"/>
  <Override PartName="/ppt/slides/slide580.xml" ContentType="application/vnd.openxmlformats-officedocument.presentationml.slide+xml"/>
  <Override PartName="/ppt/slides/slide591.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48.xml" ContentType="application/vnd.openxmlformats-officedocument.presentationml.slide+xml"/>
  <Override PartName="/ppt/slides/slide459.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538.xml" ContentType="application/vnd.openxmlformats-officedocument.presentationml.slide+xml"/>
  <Override PartName="/ppt/slides/slide585.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slides/slide56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541.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s/slide579.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slides/slide557.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s/slide535.xml" ContentType="application/vnd.openxmlformats-officedocument.presentationml.slide+xml"/>
  <Override PartName="/ppt/slides/slide58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s/slide560.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529.xml" ContentType="application/vnd.openxmlformats-officedocument.presentationml.slide+xml"/>
  <Override PartName="/ppt/slides/slide576.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slides/slide554.xml" ContentType="application/vnd.openxmlformats-officedocument.presentationml.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slides/slide532.xml" ContentType="application/vnd.openxmlformats-officedocument.presentationml.slide+xml"/>
  <Override PartName="/ppt/notesSlides/notesSlide9.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slides/slide548.xml" ContentType="application/vnd.openxmlformats-officedocument.presentationml.slide+xml"/>
  <Override PartName="/ppt/slides/slide242.xml" ContentType="application/vnd.openxmlformats-officedocument.presentationml.slide+xml"/>
  <Override PartName="/ppt/slides/slide387.xml" ContentType="application/vnd.openxmlformats-officedocument.presentationml.slide+xml"/>
  <Override PartName="/ppt/slides/slide526.xml" ContentType="application/vnd.openxmlformats-officedocument.presentationml.slide+xml"/>
  <Override PartName="/ppt/slides/slide573.xml" ContentType="application/vnd.openxmlformats-officedocument.presentationml.slide+xml"/>
  <Override PartName="/ppt/slideLayouts/slideLayout1.xml" ContentType="application/vnd.openxmlformats-officedocument.presentationml.slideLayout+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551.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slides/slide589.xml" ContentType="application/vnd.openxmlformats-officedocument.presentationml.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slides/slide567.xml" ContentType="application/vnd.openxmlformats-officedocument.presentationml.slide+xml"/>
  <Override PartName="/ppt/theme/theme1.xml" ContentType="application/vnd.openxmlformats-officedocument.them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slides/slide545.xml" ContentType="application/vnd.openxmlformats-officedocument.presentationml.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523.xml" ContentType="application/vnd.openxmlformats-officedocument.presentationml.slide+xml"/>
  <Override PartName="/ppt/slides/slide570.xml" ContentType="application/vnd.openxmlformats-officedocument.presentationml.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501.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viewProps.xml" ContentType="application/vnd.openxmlformats-officedocument.presentationml.viewProps+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3"/>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1" r:id="rId15"/>
    <p:sldId id="272" r:id="rId16"/>
    <p:sldId id="274" r:id="rId17"/>
    <p:sldId id="275" r:id="rId18"/>
    <p:sldId id="276" r:id="rId19"/>
    <p:sldId id="277" r:id="rId20"/>
    <p:sldId id="278" r:id="rId21"/>
    <p:sldId id="279" r:id="rId22"/>
    <p:sldId id="280" r:id="rId23"/>
    <p:sldId id="353" r:id="rId24"/>
    <p:sldId id="354" r:id="rId25"/>
    <p:sldId id="355" r:id="rId26"/>
    <p:sldId id="356" r:id="rId27"/>
    <p:sldId id="357" r:id="rId28"/>
    <p:sldId id="358" r:id="rId29"/>
    <p:sldId id="359" r:id="rId30"/>
    <p:sldId id="360" r:id="rId31"/>
    <p:sldId id="361" r:id="rId32"/>
    <p:sldId id="281" r:id="rId33"/>
    <p:sldId id="282"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63" r:id="rId101"/>
    <p:sldId id="352" r:id="rId102"/>
    <p:sldId id="362"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857" r:id="rId122"/>
    <p:sldId id="382" r:id="rId123"/>
    <p:sldId id="383" r:id="rId124"/>
    <p:sldId id="386" r:id="rId125"/>
    <p:sldId id="388" r:id="rId126"/>
    <p:sldId id="858" r:id="rId127"/>
    <p:sldId id="389" r:id="rId128"/>
    <p:sldId id="390" r:id="rId129"/>
    <p:sldId id="391"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9" r:id="rId167"/>
    <p:sldId id="428" r:id="rId168"/>
    <p:sldId id="430" r:id="rId169"/>
    <p:sldId id="431" r:id="rId170"/>
    <p:sldId id="432" r:id="rId171"/>
    <p:sldId id="433" r:id="rId172"/>
    <p:sldId id="434" r:id="rId173"/>
    <p:sldId id="436" r:id="rId174"/>
    <p:sldId id="435" r:id="rId175"/>
    <p:sldId id="437" r:id="rId176"/>
    <p:sldId id="438" r:id="rId177"/>
    <p:sldId id="439" r:id="rId178"/>
    <p:sldId id="861" r:id="rId179"/>
    <p:sldId id="440" r:id="rId180"/>
    <p:sldId id="441" r:id="rId181"/>
    <p:sldId id="442" r:id="rId182"/>
    <p:sldId id="443" r:id="rId183"/>
    <p:sldId id="444" r:id="rId184"/>
    <p:sldId id="445" r:id="rId185"/>
    <p:sldId id="446" r:id="rId186"/>
    <p:sldId id="447" r:id="rId187"/>
    <p:sldId id="448" r:id="rId188"/>
    <p:sldId id="449" r:id="rId189"/>
    <p:sldId id="450" r:id="rId190"/>
    <p:sldId id="457" r:id="rId191"/>
    <p:sldId id="451" r:id="rId192"/>
    <p:sldId id="452" r:id="rId193"/>
    <p:sldId id="453" r:id="rId194"/>
    <p:sldId id="454" r:id="rId195"/>
    <p:sldId id="455" r:id="rId196"/>
    <p:sldId id="456" r:id="rId197"/>
    <p:sldId id="458" r:id="rId198"/>
    <p:sldId id="459" r:id="rId199"/>
    <p:sldId id="460" r:id="rId200"/>
    <p:sldId id="461" r:id="rId201"/>
    <p:sldId id="462" r:id="rId202"/>
    <p:sldId id="463" r:id="rId203"/>
    <p:sldId id="464" r:id="rId204"/>
    <p:sldId id="465" r:id="rId205"/>
    <p:sldId id="466" r:id="rId206"/>
    <p:sldId id="468" r:id="rId207"/>
    <p:sldId id="469" r:id="rId208"/>
    <p:sldId id="470" r:id="rId209"/>
    <p:sldId id="471" r:id="rId210"/>
    <p:sldId id="472" r:id="rId211"/>
    <p:sldId id="474" r:id="rId212"/>
    <p:sldId id="473" r:id="rId213"/>
    <p:sldId id="475" r:id="rId214"/>
    <p:sldId id="476" r:id="rId215"/>
    <p:sldId id="477" r:id="rId216"/>
    <p:sldId id="478" r:id="rId217"/>
    <p:sldId id="479" r:id="rId218"/>
    <p:sldId id="480" r:id="rId219"/>
    <p:sldId id="481" r:id="rId220"/>
    <p:sldId id="482" r:id="rId221"/>
    <p:sldId id="483" r:id="rId222"/>
    <p:sldId id="484" r:id="rId223"/>
    <p:sldId id="485" r:id="rId224"/>
    <p:sldId id="487" r:id="rId225"/>
    <p:sldId id="486" r:id="rId226"/>
    <p:sldId id="488" r:id="rId227"/>
    <p:sldId id="489" r:id="rId228"/>
    <p:sldId id="490" r:id="rId229"/>
    <p:sldId id="491" r:id="rId230"/>
    <p:sldId id="492" r:id="rId231"/>
    <p:sldId id="493" r:id="rId232"/>
    <p:sldId id="494" r:id="rId233"/>
    <p:sldId id="495" r:id="rId234"/>
    <p:sldId id="496" r:id="rId235"/>
    <p:sldId id="497" r:id="rId236"/>
    <p:sldId id="498" r:id="rId237"/>
    <p:sldId id="499" r:id="rId238"/>
    <p:sldId id="500" r:id="rId239"/>
    <p:sldId id="501" r:id="rId240"/>
    <p:sldId id="502" r:id="rId241"/>
    <p:sldId id="503" r:id="rId242"/>
    <p:sldId id="504" r:id="rId243"/>
    <p:sldId id="505" r:id="rId244"/>
    <p:sldId id="506" r:id="rId245"/>
    <p:sldId id="507" r:id="rId246"/>
    <p:sldId id="508" r:id="rId247"/>
    <p:sldId id="509" r:id="rId248"/>
    <p:sldId id="510" r:id="rId249"/>
    <p:sldId id="511" r:id="rId250"/>
    <p:sldId id="512" r:id="rId251"/>
    <p:sldId id="513" r:id="rId252"/>
    <p:sldId id="514" r:id="rId253"/>
    <p:sldId id="515" r:id="rId254"/>
    <p:sldId id="516" r:id="rId255"/>
    <p:sldId id="517" r:id="rId256"/>
    <p:sldId id="518" r:id="rId257"/>
    <p:sldId id="519" r:id="rId258"/>
    <p:sldId id="520" r:id="rId259"/>
    <p:sldId id="521" r:id="rId260"/>
    <p:sldId id="522" r:id="rId261"/>
    <p:sldId id="523" r:id="rId262"/>
    <p:sldId id="524" r:id="rId263"/>
    <p:sldId id="525" r:id="rId264"/>
    <p:sldId id="526" r:id="rId265"/>
    <p:sldId id="527" r:id="rId266"/>
    <p:sldId id="528" r:id="rId267"/>
    <p:sldId id="529" r:id="rId268"/>
    <p:sldId id="530" r:id="rId269"/>
    <p:sldId id="531" r:id="rId270"/>
    <p:sldId id="533" r:id="rId271"/>
    <p:sldId id="532" r:id="rId272"/>
    <p:sldId id="534" r:id="rId273"/>
    <p:sldId id="535" r:id="rId274"/>
    <p:sldId id="536" r:id="rId275"/>
    <p:sldId id="537" r:id="rId276"/>
    <p:sldId id="538" r:id="rId277"/>
    <p:sldId id="539" r:id="rId278"/>
    <p:sldId id="540" r:id="rId279"/>
    <p:sldId id="541" r:id="rId280"/>
    <p:sldId id="542" r:id="rId281"/>
    <p:sldId id="543" r:id="rId282"/>
    <p:sldId id="544" r:id="rId283"/>
    <p:sldId id="545" r:id="rId284"/>
    <p:sldId id="547" r:id="rId285"/>
    <p:sldId id="546" r:id="rId286"/>
    <p:sldId id="548" r:id="rId287"/>
    <p:sldId id="550" r:id="rId288"/>
    <p:sldId id="551" r:id="rId289"/>
    <p:sldId id="552" r:id="rId290"/>
    <p:sldId id="553" r:id="rId291"/>
    <p:sldId id="554" r:id="rId292"/>
    <p:sldId id="555" r:id="rId293"/>
    <p:sldId id="556" r:id="rId294"/>
    <p:sldId id="557" r:id="rId295"/>
    <p:sldId id="558" r:id="rId296"/>
    <p:sldId id="559" r:id="rId297"/>
    <p:sldId id="560" r:id="rId298"/>
    <p:sldId id="561" r:id="rId299"/>
    <p:sldId id="562" r:id="rId300"/>
    <p:sldId id="563" r:id="rId301"/>
    <p:sldId id="564" r:id="rId302"/>
    <p:sldId id="565" r:id="rId303"/>
    <p:sldId id="566" r:id="rId304"/>
    <p:sldId id="567" r:id="rId305"/>
    <p:sldId id="568" r:id="rId306"/>
    <p:sldId id="569" r:id="rId307"/>
    <p:sldId id="570" r:id="rId308"/>
    <p:sldId id="571" r:id="rId309"/>
    <p:sldId id="572" r:id="rId310"/>
    <p:sldId id="573" r:id="rId311"/>
    <p:sldId id="574" r:id="rId312"/>
    <p:sldId id="575" r:id="rId313"/>
    <p:sldId id="576" r:id="rId314"/>
    <p:sldId id="577" r:id="rId315"/>
    <p:sldId id="578" r:id="rId316"/>
    <p:sldId id="579" r:id="rId317"/>
    <p:sldId id="580" r:id="rId318"/>
    <p:sldId id="581" r:id="rId319"/>
    <p:sldId id="582" r:id="rId320"/>
    <p:sldId id="583" r:id="rId321"/>
    <p:sldId id="584" r:id="rId322"/>
    <p:sldId id="585" r:id="rId323"/>
    <p:sldId id="586" r:id="rId324"/>
    <p:sldId id="587" r:id="rId325"/>
    <p:sldId id="588" r:id="rId326"/>
    <p:sldId id="589" r:id="rId327"/>
    <p:sldId id="590" r:id="rId328"/>
    <p:sldId id="591" r:id="rId329"/>
    <p:sldId id="592" r:id="rId330"/>
    <p:sldId id="593" r:id="rId331"/>
    <p:sldId id="594" r:id="rId332"/>
    <p:sldId id="595" r:id="rId333"/>
    <p:sldId id="596" r:id="rId334"/>
    <p:sldId id="597" r:id="rId335"/>
    <p:sldId id="598" r:id="rId336"/>
    <p:sldId id="599" r:id="rId337"/>
    <p:sldId id="600" r:id="rId338"/>
    <p:sldId id="601" r:id="rId339"/>
    <p:sldId id="602" r:id="rId340"/>
    <p:sldId id="603" r:id="rId341"/>
    <p:sldId id="604" r:id="rId342"/>
    <p:sldId id="605" r:id="rId343"/>
    <p:sldId id="606" r:id="rId344"/>
    <p:sldId id="607" r:id="rId345"/>
    <p:sldId id="608" r:id="rId346"/>
    <p:sldId id="609" r:id="rId347"/>
    <p:sldId id="610" r:id="rId348"/>
    <p:sldId id="611" r:id="rId349"/>
    <p:sldId id="612" r:id="rId350"/>
    <p:sldId id="614" r:id="rId351"/>
    <p:sldId id="615" r:id="rId352"/>
    <p:sldId id="616" r:id="rId353"/>
    <p:sldId id="617" r:id="rId354"/>
    <p:sldId id="618" r:id="rId355"/>
    <p:sldId id="619" r:id="rId356"/>
    <p:sldId id="620" r:id="rId357"/>
    <p:sldId id="621" r:id="rId358"/>
    <p:sldId id="622" r:id="rId359"/>
    <p:sldId id="623" r:id="rId360"/>
    <p:sldId id="624" r:id="rId361"/>
    <p:sldId id="625" r:id="rId362"/>
    <p:sldId id="626" r:id="rId363"/>
    <p:sldId id="627" r:id="rId364"/>
    <p:sldId id="628" r:id="rId365"/>
    <p:sldId id="629" r:id="rId366"/>
    <p:sldId id="630" r:id="rId367"/>
    <p:sldId id="631" r:id="rId368"/>
    <p:sldId id="632" r:id="rId369"/>
    <p:sldId id="633" r:id="rId370"/>
    <p:sldId id="634" r:id="rId371"/>
    <p:sldId id="635" r:id="rId372"/>
    <p:sldId id="636" r:id="rId373"/>
    <p:sldId id="637" r:id="rId374"/>
    <p:sldId id="638" r:id="rId375"/>
    <p:sldId id="639" r:id="rId376"/>
    <p:sldId id="640" r:id="rId377"/>
    <p:sldId id="641" r:id="rId378"/>
    <p:sldId id="642" r:id="rId379"/>
    <p:sldId id="643" r:id="rId380"/>
    <p:sldId id="644" r:id="rId381"/>
    <p:sldId id="645" r:id="rId382"/>
    <p:sldId id="646" r:id="rId383"/>
    <p:sldId id="647" r:id="rId384"/>
    <p:sldId id="648" r:id="rId385"/>
    <p:sldId id="649" r:id="rId386"/>
    <p:sldId id="650" r:id="rId387"/>
    <p:sldId id="651" r:id="rId388"/>
    <p:sldId id="652" r:id="rId389"/>
    <p:sldId id="653" r:id="rId390"/>
    <p:sldId id="654" r:id="rId391"/>
    <p:sldId id="655" r:id="rId392"/>
    <p:sldId id="656" r:id="rId393"/>
    <p:sldId id="657" r:id="rId394"/>
    <p:sldId id="658" r:id="rId395"/>
    <p:sldId id="659" r:id="rId396"/>
    <p:sldId id="660" r:id="rId397"/>
    <p:sldId id="661" r:id="rId398"/>
    <p:sldId id="662" r:id="rId399"/>
    <p:sldId id="663" r:id="rId400"/>
    <p:sldId id="664" r:id="rId401"/>
    <p:sldId id="665" r:id="rId402"/>
    <p:sldId id="666" r:id="rId403"/>
    <p:sldId id="667" r:id="rId404"/>
    <p:sldId id="668" r:id="rId405"/>
    <p:sldId id="669" r:id="rId406"/>
    <p:sldId id="670" r:id="rId407"/>
    <p:sldId id="671" r:id="rId408"/>
    <p:sldId id="672" r:id="rId409"/>
    <p:sldId id="673" r:id="rId410"/>
    <p:sldId id="674" r:id="rId411"/>
    <p:sldId id="675" r:id="rId412"/>
    <p:sldId id="676" r:id="rId413"/>
    <p:sldId id="677" r:id="rId414"/>
    <p:sldId id="678" r:id="rId415"/>
    <p:sldId id="679" r:id="rId416"/>
    <p:sldId id="680" r:id="rId417"/>
    <p:sldId id="681" r:id="rId418"/>
    <p:sldId id="682" r:id="rId419"/>
    <p:sldId id="683" r:id="rId420"/>
    <p:sldId id="684" r:id="rId421"/>
    <p:sldId id="685" r:id="rId422"/>
    <p:sldId id="686" r:id="rId423"/>
    <p:sldId id="687" r:id="rId424"/>
    <p:sldId id="688" r:id="rId425"/>
    <p:sldId id="689" r:id="rId426"/>
    <p:sldId id="690" r:id="rId427"/>
    <p:sldId id="691" r:id="rId428"/>
    <p:sldId id="692" r:id="rId429"/>
    <p:sldId id="693" r:id="rId430"/>
    <p:sldId id="694" r:id="rId431"/>
    <p:sldId id="695" r:id="rId432"/>
    <p:sldId id="696" r:id="rId433"/>
    <p:sldId id="697" r:id="rId434"/>
    <p:sldId id="698" r:id="rId435"/>
    <p:sldId id="699" r:id="rId436"/>
    <p:sldId id="700" r:id="rId437"/>
    <p:sldId id="701" r:id="rId438"/>
    <p:sldId id="702" r:id="rId439"/>
    <p:sldId id="703" r:id="rId440"/>
    <p:sldId id="704" r:id="rId441"/>
    <p:sldId id="705" r:id="rId442"/>
    <p:sldId id="706" r:id="rId443"/>
    <p:sldId id="707" r:id="rId444"/>
    <p:sldId id="708" r:id="rId445"/>
    <p:sldId id="709" r:id="rId446"/>
    <p:sldId id="710" r:id="rId447"/>
    <p:sldId id="711" r:id="rId448"/>
    <p:sldId id="712" r:id="rId449"/>
    <p:sldId id="713" r:id="rId450"/>
    <p:sldId id="714" r:id="rId451"/>
    <p:sldId id="715" r:id="rId452"/>
    <p:sldId id="862" r:id="rId453"/>
    <p:sldId id="716" r:id="rId454"/>
    <p:sldId id="863" r:id="rId455"/>
    <p:sldId id="717" r:id="rId456"/>
    <p:sldId id="718" r:id="rId457"/>
    <p:sldId id="719" r:id="rId458"/>
    <p:sldId id="720" r:id="rId459"/>
    <p:sldId id="721" r:id="rId460"/>
    <p:sldId id="722" r:id="rId461"/>
    <p:sldId id="763" r:id="rId462"/>
    <p:sldId id="764" r:id="rId463"/>
    <p:sldId id="765" r:id="rId464"/>
    <p:sldId id="766" r:id="rId465"/>
    <p:sldId id="767" r:id="rId466"/>
    <p:sldId id="768" r:id="rId467"/>
    <p:sldId id="769" r:id="rId468"/>
    <p:sldId id="770" r:id="rId469"/>
    <p:sldId id="771" r:id="rId470"/>
    <p:sldId id="772" r:id="rId471"/>
    <p:sldId id="773" r:id="rId472"/>
    <p:sldId id="774" r:id="rId473"/>
    <p:sldId id="775" r:id="rId474"/>
    <p:sldId id="776" r:id="rId475"/>
    <p:sldId id="777" r:id="rId476"/>
    <p:sldId id="778" r:id="rId477"/>
    <p:sldId id="780" r:id="rId478"/>
    <p:sldId id="781" r:id="rId479"/>
    <p:sldId id="723" r:id="rId480"/>
    <p:sldId id="724" r:id="rId481"/>
    <p:sldId id="725" r:id="rId482"/>
    <p:sldId id="726" r:id="rId483"/>
    <p:sldId id="727" r:id="rId484"/>
    <p:sldId id="728" r:id="rId485"/>
    <p:sldId id="729" r:id="rId486"/>
    <p:sldId id="730" r:id="rId487"/>
    <p:sldId id="731" r:id="rId488"/>
    <p:sldId id="732" r:id="rId489"/>
    <p:sldId id="733" r:id="rId490"/>
    <p:sldId id="734" r:id="rId491"/>
    <p:sldId id="735" r:id="rId492"/>
    <p:sldId id="736" r:id="rId493"/>
    <p:sldId id="737" r:id="rId494"/>
    <p:sldId id="738" r:id="rId495"/>
    <p:sldId id="739" r:id="rId496"/>
    <p:sldId id="740" r:id="rId497"/>
    <p:sldId id="741" r:id="rId498"/>
    <p:sldId id="742" r:id="rId499"/>
    <p:sldId id="743" r:id="rId500"/>
    <p:sldId id="744" r:id="rId501"/>
    <p:sldId id="745" r:id="rId502"/>
    <p:sldId id="746" r:id="rId503"/>
    <p:sldId id="747" r:id="rId504"/>
    <p:sldId id="748" r:id="rId505"/>
    <p:sldId id="749" r:id="rId506"/>
    <p:sldId id="750" r:id="rId507"/>
    <p:sldId id="751" r:id="rId508"/>
    <p:sldId id="752" r:id="rId509"/>
    <p:sldId id="753" r:id="rId510"/>
    <p:sldId id="754" r:id="rId511"/>
    <p:sldId id="755" r:id="rId512"/>
    <p:sldId id="756" r:id="rId513"/>
    <p:sldId id="757" r:id="rId514"/>
    <p:sldId id="758" r:id="rId515"/>
    <p:sldId id="759" r:id="rId516"/>
    <p:sldId id="760" r:id="rId517"/>
    <p:sldId id="761" r:id="rId518"/>
    <p:sldId id="762" r:id="rId519"/>
    <p:sldId id="782" r:id="rId520"/>
    <p:sldId id="783" r:id="rId521"/>
    <p:sldId id="784" r:id="rId522"/>
    <p:sldId id="785" r:id="rId523"/>
    <p:sldId id="786" r:id="rId524"/>
    <p:sldId id="787" r:id="rId525"/>
    <p:sldId id="788" r:id="rId526"/>
    <p:sldId id="789" r:id="rId527"/>
    <p:sldId id="790" r:id="rId528"/>
    <p:sldId id="791" r:id="rId529"/>
    <p:sldId id="792" r:id="rId530"/>
    <p:sldId id="793" r:id="rId531"/>
    <p:sldId id="794" r:id="rId532"/>
    <p:sldId id="795" r:id="rId533"/>
    <p:sldId id="796" r:id="rId534"/>
    <p:sldId id="797" r:id="rId535"/>
    <p:sldId id="798" r:id="rId536"/>
    <p:sldId id="799" r:id="rId537"/>
    <p:sldId id="800" r:id="rId538"/>
    <p:sldId id="801" r:id="rId539"/>
    <p:sldId id="802" r:id="rId540"/>
    <p:sldId id="803" r:id="rId541"/>
    <p:sldId id="804" r:id="rId542"/>
    <p:sldId id="805" r:id="rId543"/>
    <p:sldId id="806" r:id="rId544"/>
    <p:sldId id="807" r:id="rId545"/>
    <p:sldId id="808" r:id="rId546"/>
    <p:sldId id="809" r:id="rId547"/>
    <p:sldId id="810" r:id="rId548"/>
    <p:sldId id="811" r:id="rId549"/>
    <p:sldId id="812" r:id="rId550"/>
    <p:sldId id="813" r:id="rId551"/>
    <p:sldId id="814" r:id="rId552"/>
    <p:sldId id="815" r:id="rId553"/>
    <p:sldId id="816" r:id="rId554"/>
    <p:sldId id="817" r:id="rId555"/>
    <p:sldId id="818" r:id="rId556"/>
    <p:sldId id="819" r:id="rId557"/>
    <p:sldId id="820" r:id="rId558"/>
    <p:sldId id="821" r:id="rId559"/>
    <p:sldId id="822" r:id="rId560"/>
    <p:sldId id="823" r:id="rId561"/>
    <p:sldId id="824" r:id="rId562"/>
    <p:sldId id="825" r:id="rId563"/>
    <p:sldId id="826" r:id="rId564"/>
    <p:sldId id="827" r:id="rId565"/>
    <p:sldId id="828" r:id="rId566"/>
    <p:sldId id="829" r:id="rId567"/>
    <p:sldId id="830" r:id="rId568"/>
    <p:sldId id="832" r:id="rId569"/>
    <p:sldId id="833" r:id="rId570"/>
    <p:sldId id="834" r:id="rId571"/>
    <p:sldId id="835" r:id="rId572"/>
    <p:sldId id="836" r:id="rId573"/>
    <p:sldId id="837" r:id="rId574"/>
    <p:sldId id="838" r:id="rId575"/>
    <p:sldId id="839" r:id="rId576"/>
    <p:sldId id="840" r:id="rId577"/>
    <p:sldId id="841" r:id="rId578"/>
    <p:sldId id="842" r:id="rId579"/>
    <p:sldId id="843" r:id="rId580"/>
    <p:sldId id="844" r:id="rId581"/>
    <p:sldId id="845" r:id="rId582"/>
    <p:sldId id="846" r:id="rId583"/>
    <p:sldId id="847" r:id="rId584"/>
    <p:sldId id="848" r:id="rId585"/>
    <p:sldId id="852" r:id="rId586"/>
    <p:sldId id="850" r:id="rId587"/>
    <p:sldId id="851" r:id="rId588"/>
    <p:sldId id="853" r:id="rId589"/>
    <p:sldId id="854" r:id="rId590"/>
    <p:sldId id="855" r:id="rId591"/>
    <p:sldId id="856" r:id="rId5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87453" autoAdjust="0"/>
  </p:normalViewPr>
  <p:slideViewPr>
    <p:cSldViewPr>
      <p:cViewPr>
        <p:scale>
          <a:sx n="59" d="100"/>
          <a:sy n="59" d="100"/>
        </p:scale>
        <p:origin x="-1686"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573" Type="http://schemas.openxmlformats.org/officeDocument/2006/relationships/slide" Target="slides/slide572.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84" Type="http://schemas.openxmlformats.org/officeDocument/2006/relationships/slide" Target="slides/slide583.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595" Type="http://schemas.openxmlformats.org/officeDocument/2006/relationships/viewProps" Target="viewProps.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586" Type="http://schemas.openxmlformats.org/officeDocument/2006/relationships/slide" Target="slides/slide585.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597" Type="http://schemas.openxmlformats.org/officeDocument/2006/relationships/tableStyles" Target="tableStyles.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547" Type="http://schemas.openxmlformats.org/officeDocument/2006/relationships/slide" Target="slides/slide546.xml"/><Relationship Id="rId568" Type="http://schemas.openxmlformats.org/officeDocument/2006/relationships/slide" Target="slides/slide567.xml"/><Relationship Id="rId589" Type="http://schemas.openxmlformats.org/officeDocument/2006/relationships/slide" Target="slides/slide588.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558" Type="http://schemas.openxmlformats.org/officeDocument/2006/relationships/slide" Target="slides/slide557.xml"/><Relationship Id="rId579" Type="http://schemas.openxmlformats.org/officeDocument/2006/relationships/slide" Target="slides/slide578.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590" Type="http://schemas.openxmlformats.org/officeDocument/2006/relationships/slide" Target="slides/slide589.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slide" Target="slides/slide547.xml"/><Relationship Id="rId569" Type="http://schemas.openxmlformats.org/officeDocument/2006/relationships/slide" Target="slides/slide568.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580" Type="http://schemas.openxmlformats.org/officeDocument/2006/relationships/slide" Target="slides/slide579.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559" Type="http://schemas.openxmlformats.org/officeDocument/2006/relationships/slide" Target="slides/slide558.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570" Type="http://schemas.openxmlformats.org/officeDocument/2006/relationships/slide" Target="slides/slide569.xml"/><Relationship Id="rId591" Type="http://schemas.openxmlformats.org/officeDocument/2006/relationships/slide" Target="slides/slide59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581" Type="http://schemas.openxmlformats.org/officeDocument/2006/relationships/slide" Target="slides/slide58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slide" Target="slides/slide549.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571" Type="http://schemas.openxmlformats.org/officeDocument/2006/relationships/slide" Target="slides/slide570.xml"/><Relationship Id="rId592" Type="http://schemas.openxmlformats.org/officeDocument/2006/relationships/slide" Target="slides/slide591.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561" Type="http://schemas.openxmlformats.org/officeDocument/2006/relationships/slide" Target="slides/slide560.xml"/><Relationship Id="rId582" Type="http://schemas.openxmlformats.org/officeDocument/2006/relationships/slide" Target="slides/slide58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slide" Target="slides/slide550.xml"/><Relationship Id="rId572" Type="http://schemas.openxmlformats.org/officeDocument/2006/relationships/slide" Target="slides/slide571.xml"/><Relationship Id="rId593"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562" Type="http://schemas.openxmlformats.org/officeDocument/2006/relationships/slide" Target="slides/slide561.xml"/><Relationship Id="rId583" Type="http://schemas.openxmlformats.org/officeDocument/2006/relationships/slide" Target="slides/slide582.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presProps" Target="presProp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theme" Target="theme/theme1.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69190-A7FD-4517-B869-C0D8C0AAAB9E}" type="datetimeFigureOut">
              <a:rPr lang="en-US" smtClean="0"/>
              <a:pPr/>
              <a:t>4/26/2020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80338-7440-431C-A683-ED87F03DCA6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80338-7440-431C-A683-ED87F03DCA6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80338-7440-431C-A683-ED87F03DCA6F}" type="slidenum">
              <a:rPr lang="en-US" smtClean="0"/>
              <a:pPr/>
              <a:t>55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80338-7440-431C-A683-ED87F03DCA6F}" type="slidenum">
              <a:rPr lang="en-US" smtClean="0"/>
              <a:pPr/>
              <a:t>234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80338-7440-431C-A683-ED87F03DCA6F}" type="slidenum">
              <a:rPr lang="en-US" smtClean="0"/>
              <a:pPr/>
              <a:t>245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80338-7440-431C-A683-ED87F03DCA6F}" type="slidenum">
              <a:rPr lang="en-US" smtClean="0"/>
              <a:pPr/>
              <a:t>246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80338-7440-431C-A683-ED87F03DCA6F}" type="slidenum">
              <a:rPr lang="en-US" smtClean="0"/>
              <a:pPr/>
              <a:t>281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80338-7440-431C-A683-ED87F03DCA6F}" type="slidenum">
              <a:rPr lang="en-US" smtClean="0"/>
              <a:pPr/>
              <a:t>321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80338-7440-431C-A683-ED87F03DCA6F}" type="slidenum">
              <a:rPr lang="en-US" smtClean="0"/>
              <a:pPr/>
              <a:t>490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80338-7440-431C-A683-ED87F03DCA6F}" type="slidenum">
              <a:rPr lang="en-US" smtClean="0"/>
              <a:pPr/>
              <a:t>534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ECEFC2-CAC7-41AA-9355-A87C67907B17}" type="datetime1">
              <a:rPr lang="en-US" smtClean="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C9F44-8474-4EB8-895B-098C9F96557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7D7BE-3715-454F-A8A7-137D25A87548}" type="datetime1">
              <a:rPr lang="en-US" smtClean="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C9F44-8474-4EB8-895B-098C9F96557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6EC4F-813F-4705-A29E-AA68AB479140}" type="datetime1">
              <a:rPr lang="en-US" smtClean="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C9F44-8474-4EB8-895B-098C9F96557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E8D57-1E26-4FE8-ACB6-D2F5CB4E01C5}" type="datetime1">
              <a:rPr lang="en-US" smtClean="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C9F44-8474-4EB8-895B-098C9F96557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506553-055B-4F85-8A33-52899870CE5C}" type="datetime1">
              <a:rPr lang="en-US" smtClean="0"/>
              <a:pPr/>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C9F44-8474-4EB8-895B-098C9F96557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BB5FF-2DCB-4C34-AF80-CBD24D015957}" type="datetime1">
              <a:rPr lang="en-US" smtClean="0"/>
              <a:pPr/>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C9F44-8474-4EB8-895B-098C9F96557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2D268E-3A04-426E-8B10-2761E986295A}" type="datetime1">
              <a:rPr lang="en-US" smtClean="0"/>
              <a:pPr/>
              <a:t>4/26/2020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C9F44-8474-4EB8-895B-098C9F96557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CDD665-70ED-4F31-A857-88E72CFFE426}" type="datetime1">
              <a:rPr lang="en-US" smtClean="0"/>
              <a:pPr/>
              <a:t>4/26/2020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B9C25-DF1D-4CAA-92E0-B405FF9B5AD4}" type="datetime1">
              <a:rPr lang="en-US" smtClean="0"/>
              <a:pPr/>
              <a:t>4/26/2020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31C3C-F23D-4F03-871B-748998BA64C7}" type="datetime1">
              <a:rPr lang="en-US" smtClean="0"/>
              <a:pPr/>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C9F44-8474-4EB8-895B-098C9F96557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C5617-31C0-419E-A4CA-48B892D8276A}" type="datetime1">
              <a:rPr lang="en-US" smtClean="0"/>
              <a:pPr/>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C9F44-8474-4EB8-895B-098C9F96557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0485B-4C3A-4E65-B275-D2EAB4BC8F85}" type="datetime1">
              <a:rPr lang="en-US" smtClean="0"/>
              <a:pPr/>
              <a:t>4/26/2020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C9F44-8474-4EB8-895B-098C9F96557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2130425"/>
            <a:ext cx="8501122" cy="1470025"/>
          </a:xfrm>
        </p:spPr>
        <p:txBody>
          <a:bodyPr/>
          <a:lstStyle/>
          <a:p>
            <a:r>
              <a:rPr lang="en-US" b="1" dirty="0"/>
              <a:t>Geography of Population and Settlement </a:t>
            </a:r>
            <a:endParaRPr lang="en-US" dirty="0"/>
          </a:p>
        </p:txBody>
      </p:sp>
      <p:sp>
        <p:nvSpPr>
          <p:cNvPr id="3" name="Subtitle 2"/>
          <p:cNvSpPr>
            <a:spLocks noGrp="1"/>
          </p:cNvSpPr>
          <p:nvPr>
            <p:ph type="subTitle" idx="1"/>
          </p:nvPr>
        </p:nvSpPr>
        <p:spPr>
          <a:xfrm flipH="1">
            <a:off x="428596" y="3500438"/>
            <a:ext cx="8215370" cy="2857520"/>
          </a:xfrm>
        </p:spPr>
        <p:txBody>
          <a:bodyPr>
            <a:normAutofit fontScale="85000" lnSpcReduction="10000"/>
          </a:bodyPr>
          <a:lstStyle/>
          <a:p>
            <a:pPr lvl="0"/>
            <a:r>
              <a:rPr lang="en-IN" sz="3100" spc="100" dirty="0" smtClean="0">
                <a:solidFill>
                  <a:schemeClr val="tx1"/>
                </a:solidFill>
                <a:latin typeface="Times New Roman" pitchFamily="18" charset="0"/>
                <a:cs typeface="Times New Roman" pitchFamily="18" charset="0"/>
              </a:rPr>
              <a:t>Lecture slides prepared from the Information compiled from various study materials of the subject of </a:t>
            </a:r>
            <a:r>
              <a:rPr lang="en-IN" sz="3100" b="1" spc="100" dirty="0" smtClean="0">
                <a:solidFill>
                  <a:schemeClr val="tx1"/>
                </a:solidFill>
                <a:latin typeface="Times New Roman" pitchFamily="18" charset="0"/>
                <a:cs typeface="Times New Roman" pitchFamily="18" charset="0"/>
              </a:rPr>
              <a:t>Geography</a:t>
            </a:r>
            <a:r>
              <a:rPr lang="en-IN" sz="3100" spc="100" dirty="0" smtClean="0">
                <a:solidFill>
                  <a:schemeClr val="tx1"/>
                </a:solidFill>
                <a:latin typeface="Times New Roman" pitchFamily="18" charset="0"/>
                <a:cs typeface="Times New Roman" pitchFamily="18" charset="0"/>
              </a:rPr>
              <a:t> </a:t>
            </a:r>
            <a:r>
              <a:rPr lang="en-US" sz="3100" b="1" dirty="0" smtClean="0">
                <a:solidFill>
                  <a:schemeClr val="tx1"/>
                </a:solidFill>
                <a:latin typeface="Times New Roman" pitchFamily="18" charset="0"/>
                <a:cs typeface="Times New Roman" pitchFamily="18" charset="0"/>
              </a:rPr>
              <a:t>of Population and Settlement </a:t>
            </a:r>
          </a:p>
          <a:p>
            <a:pPr lvl="0">
              <a:lnSpc>
                <a:spcPct val="100000"/>
              </a:lnSpc>
              <a:spcBef>
                <a:spcPts val="600"/>
              </a:spcBef>
              <a:buClr>
                <a:srgbClr val="F3A447"/>
              </a:buClr>
              <a:buSzPct val="85000"/>
            </a:pPr>
            <a:r>
              <a:rPr lang="en-IN" sz="2800" spc="100" dirty="0" smtClean="0">
                <a:solidFill>
                  <a:srgbClr val="FFC000"/>
                </a:solidFill>
                <a:latin typeface="Times New Roman" pitchFamily="18" charset="0"/>
                <a:cs typeface="Times New Roman" pitchFamily="18" charset="0"/>
              </a:rPr>
              <a:t>By</a:t>
            </a:r>
          </a:p>
          <a:p>
            <a:pPr lvl="0">
              <a:lnSpc>
                <a:spcPct val="100000"/>
              </a:lnSpc>
              <a:spcBef>
                <a:spcPts val="600"/>
              </a:spcBef>
              <a:buClr>
                <a:srgbClr val="F3A447"/>
              </a:buClr>
              <a:buSzPct val="85000"/>
            </a:pPr>
            <a:r>
              <a:rPr lang="en-IN" sz="2800" spc="100" dirty="0" smtClean="0">
                <a:solidFill>
                  <a:srgbClr val="FFC000"/>
                </a:solidFill>
                <a:latin typeface="Times New Roman" pitchFamily="18" charset="0"/>
                <a:cs typeface="Times New Roman" pitchFamily="18" charset="0"/>
              </a:rPr>
              <a:t>Yidnekachew Solomon </a:t>
            </a:r>
          </a:p>
          <a:p>
            <a:pPr lvl="0">
              <a:lnSpc>
                <a:spcPct val="100000"/>
              </a:lnSpc>
              <a:spcBef>
                <a:spcPts val="600"/>
              </a:spcBef>
              <a:buClr>
                <a:srgbClr val="F3A447"/>
              </a:buClr>
              <a:buSzPct val="85000"/>
            </a:pPr>
            <a:r>
              <a:rPr lang="en-IN" sz="2800" spc="100" dirty="0" smtClean="0">
                <a:solidFill>
                  <a:srgbClr val="FFC000"/>
                </a:solidFill>
                <a:latin typeface="Times New Roman" pitchFamily="18" charset="0"/>
                <a:cs typeface="Times New Roman" pitchFamily="18" charset="0"/>
              </a:rPr>
              <a:t>College of social Science and humanity</a:t>
            </a:r>
          </a:p>
          <a:p>
            <a:pPr lvl="0">
              <a:lnSpc>
                <a:spcPct val="100000"/>
              </a:lnSpc>
              <a:spcBef>
                <a:spcPts val="600"/>
              </a:spcBef>
              <a:buClr>
                <a:srgbClr val="F3A447"/>
              </a:buClr>
              <a:buSzPct val="85000"/>
            </a:pPr>
            <a:r>
              <a:rPr lang="en-IN" sz="2800" spc="100" dirty="0" smtClean="0">
                <a:solidFill>
                  <a:srgbClr val="FFC000"/>
                </a:solidFill>
                <a:latin typeface="Times New Roman" pitchFamily="18" charset="0"/>
                <a:cs typeface="Times New Roman" pitchFamily="18" charset="0"/>
              </a:rPr>
              <a:t>Department of Geography and Environmental studies </a:t>
            </a:r>
          </a:p>
          <a:p>
            <a:pPr lvl="0"/>
            <a:endParaRPr lang="en-IN" sz="3100" spc="100" dirty="0" smtClean="0">
              <a:solidFill>
                <a:schemeClr val="tx1"/>
              </a:solidFill>
              <a:latin typeface="Times New Roman" pitchFamily="18" charset="0"/>
              <a:cs typeface="Times New Roman" pitchFamily="18" charset="0"/>
            </a:endParaRPr>
          </a:p>
          <a:p>
            <a:endParaRPr lang="en-US" dirty="0"/>
          </a:p>
        </p:txBody>
      </p:sp>
      <p:pic>
        <p:nvPicPr>
          <p:cNvPr id="4" name="Picture 3"/>
          <p:cNvPicPr/>
          <p:nvPr/>
        </p:nvPicPr>
        <p:blipFill>
          <a:blip r:embed="rId2"/>
          <a:srcRect/>
          <a:stretch>
            <a:fillRect/>
          </a:stretch>
        </p:blipFill>
        <p:spPr bwMode="auto">
          <a:xfrm>
            <a:off x="5643570" y="214290"/>
            <a:ext cx="2857520" cy="214314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84C9F44-8474-4EB8-895B-098C9F96557C}"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229600" cy="1285884"/>
          </a:xfrm>
        </p:spPr>
        <p:txBody>
          <a:bodyPr>
            <a:normAutofit fontScale="90000"/>
          </a:bodyPr>
          <a:lstStyle/>
          <a:p>
            <a:r>
              <a:rPr lang="en-GB" sz="2400" b="1" dirty="0" smtClean="0"/>
              <a:t/>
            </a:r>
            <a:br>
              <a:rPr lang="en-GB" sz="2400" b="1" dirty="0" smtClean="0"/>
            </a:br>
            <a:r>
              <a:rPr lang="en-GB" sz="2400" b="1" dirty="0" smtClean="0"/>
              <a:t/>
            </a:r>
            <a:br>
              <a:rPr lang="en-GB" sz="2400" b="1" dirty="0" smtClean="0"/>
            </a:br>
            <a:r>
              <a:rPr lang="en-GB" sz="2400" b="1" dirty="0" smtClean="0"/>
              <a:t>Meaning, Scope and Historical Development of Population Geography .....  Cont’d</a:t>
            </a:r>
            <a:br>
              <a:rPr lang="en-GB" sz="2400" b="1" dirty="0" smtClean="0"/>
            </a:br>
            <a:r>
              <a:rPr lang="en-US" sz="2400" dirty="0" smtClean="0"/>
              <a:t> Population geography is a compound term formed by combining two words, </a:t>
            </a:r>
            <a:r>
              <a:rPr lang="en-US" sz="2400" b="1" i="1" dirty="0" smtClean="0"/>
              <a:t>population</a:t>
            </a:r>
            <a:r>
              <a:rPr lang="en-US" sz="2400" dirty="0" smtClean="0"/>
              <a:t> and </a:t>
            </a:r>
            <a:r>
              <a:rPr lang="en-US" sz="2400" b="1" i="1" dirty="0" smtClean="0"/>
              <a:t>geography </a:t>
            </a:r>
            <a:r>
              <a:rPr lang="en-GB" sz="2400" b="1" dirty="0" smtClean="0"/>
              <a:t/>
            </a:r>
            <a:br>
              <a:rPr lang="en-GB" sz="2400" b="1" dirty="0" smtClean="0"/>
            </a:br>
            <a:r>
              <a:rPr lang="en-GB" sz="2400" b="1" dirty="0" smtClean="0"/>
              <a:t/>
            </a:r>
            <a:br>
              <a:rPr lang="en-GB" sz="2400" b="1" dirty="0" smtClean="0"/>
            </a:br>
            <a:endParaRPr lang="en-US" sz="2400" dirty="0"/>
          </a:p>
        </p:txBody>
      </p:sp>
      <p:sp>
        <p:nvSpPr>
          <p:cNvPr id="3" name="Content Placeholder 2"/>
          <p:cNvSpPr>
            <a:spLocks noGrp="1"/>
          </p:cNvSpPr>
          <p:nvPr>
            <p:ph sz="half" idx="1"/>
          </p:nvPr>
        </p:nvSpPr>
        <p:spPr>
          <a:xfrm>
            <a:off x="214282" y="1785926"/>
            <a:ext cx="4281518" cy="4340237"/>
          </a:xfrm>
        </p:spPr>
        <p:txBody>
          <a:bodyPr>
            <a:normAutofit lnSpcReduction="10000"/>
          </a:bodyPr>
          <a:lstStyle/>
          <a:p>
            <a:pPr algn="just">
              <a:buNone/>
            </a:pPr>
            <a:r>
              <a:rPr lang="en-US" b="1" i="1" dirty="0" smtClean="0"/>
              <a:t>Geography</a:t>
            </a:r>
            <a:r>
              <a:rPr lang="en-US" b="1" dirty="0" smtClean="0"/>
              <a:t> </a:t>
            </a:r>
            <a:r>
              <a:rPr lang="en-US" sz="2000" dirty="0" smtClean="0"/>
              <a:t>is a scientific discipline concerned with variations in the spatial distribution of features on </a:t>
            </a:r>
            <a:r>
              <a:rPr lang="en-US" sz="2000" dirty="0" smtClean="0">
                <a:solidFill>
                  <a:srgbClr val="FF0000"/>
                </a:solidFill>
              </a:rPr>
              <a:t>the surface of the earth.</a:t>
            </a:r>
          </a:p>
          <a:p>
            <a:pPr algn="just">
              <a:buNone/>
            </a:pPr>
            <a:endParaRPr lang="en-US" sz="2000" dirty="0" smtClean="0">
              <a:solidFill>
                <a:srgbClr val="FF0000"/>
              </a:solidFill>
            </a:endParaRPr>
          </a:p>
          <a:p>
            <a:pPr lvl="0" algn="just">
              <a:buFont typeface="Wingdings" pitchFamily="2" charset="2"/>
              <a:buChar char="ü"/>
            </a:pPr>
            <a:r>
              <a:rPr lang="en-US" sz="2000" dirty="0" smtClean="0"/>
              <a:t>   </a:t>
            </a:r>
            <a:r>
              <a:rPr lang="en-US" sz="2000" dirty="0" smtClean="0">
                <a:latin typeface="Segoe UI Semilight" pitchFamily="34" charset="0"/>
                <a:cs typeface="Segoe UI Semilight" pitchFamily="34" charset="0"/>
              </a:rPr>
              <a:t>It tries to identify, describe, and understand and explain variations in the distributions</a:t>
            </a:r>
            <a:r>
              <a:rPr lang="en-US" sz="2000" dirty="0" smtClean="0"/>
              <a:t>. </a:t>
            </a:r>
          </a:p>
          <a:p>
            <a:pPr algn="just">
              <a:buNone/>
            </a:pPr>
            <a:endParaRPr lang="en-US" sz="2000" dirty="0">
              <a:solidFill>
                <a:srgbClr val="FF0000"/>
              </a:solidFill>
            </a:endParaRPr>
          </a:p>
        </p:txBody>
      </p:sp>
      <p:sp>
        <p:nvSpPr>
          <p:cNvPr id="4" name="Content Placeholder 3"/>
          <p:cNvSpPr>
            <a:spLocks noGrp="1"/>
          </p:cNvSpPr>
          <p:nvPr>
            <p:ph sz="half" idx="2"/>
          </p:nvPr>
        </p:nvSpPr>
        <p:spPr>
          <a:xfrm>
            <a:off x="4500562" y="1714488"/>
            <a:ext cx="4429156" cy="4786346"/>
          </a:xfrm>
        </p:spPr>
        <p:txBody>
          <a:bodyPr>
            <a:normAutofit lnSpcReduction="10000"/>
          </a:bodyPr>
          <a:lstStyle/>
          <a:p>
            <a:pPr algn="just"/>
            <a:r>
              <a:rPr lang="en-US" b="1" i="1" dirty="0" smtClean="0"/>
              <a:t>Population</a:t>
            </a:r>
            <a:r>
              <a:rPr lang="en-US" dirty="0" smtClean="0"/>
              <a:t> </a:t>
            </a:r>
            <a:r>
              <a:rPr lang="en-US" sz="2400" dirty="0" smtClean="0"/>
              <a:t>refers to an aggregate of </a:t>
            </a:r>
            <a:r>
              <a:rPr lang="en-US" sz="2400" dirty="0" smtClean="0">
                <a:solidFill>
                  <a:srgbClr val="FF0000"/>
                </a:solidFill>
              </a:rPr>
              <a:t>people or of animals or of plants residing in geographic area</a:t>
            </a:r>
          </a:p>
          <a:p>
            <a:pPr algn="just"/>
            <a:r>
              <a:rPr lang="en-US" sz="2400" dirty="0" smtClean="0"/>
              <a:t>The term population is also used for more distinctive or </a:t>
            </a:r>
            <a:r>
              <a:rPr lang="en-US" sz="2400" dirty="0" err="1" smtClean="0"/>
              <a:t>sectoral</a:t>
            </a:r>
            <a:r>
              <a:rPr lang="en-US" sz="2400" dirty="0" smtClean="0"/>
              <a:t> subgroups such as female population, school population, and French speaking population.</a:t>
            </a:r>
          </a:p>
          <a:p>
            <a:pPr algn="just"/>
            <a:r>
              <a:rPr lang="en-US" sz="2400" dirty="0" smtClean="0">
                <a:latin typeface="Segoe UI Semilight" pitchFamily="34" charset="0"/>
                <a:cs typeface="Segoe UI Semilight" pitchFamily="34" charset="0"/>
              </a:rPr>
              <a:t>This </a:t>
            </a:r>
            <a:r>
              <a:rPr lang="en-US" sz="2400" dirty="0" err="1" smtClean="0">
                <a:latin typeface="Segoe UI Semilight" pitchFamily="34" charset="0"/>
                <a:cs typeface="Segoe UI Semilight" pitchFamily="34" charset="0"/>
              </a:rPr>
              <a:t>sectoral</a:t>
            </a:r>
            <a:r>
              <a:rPr lang="en-US" sz="2400" dirty="0" smtClean="0">
                <a:latin typeface="Segoe UI Semilight" pitchFamily="34" charset="0"/>
                <a:cs typeface="Segoe UI Semilight" pitchFamily="34" charset="0"/>
              </a:rPr>
              <a:t> definition does not relate directly to specific geographic area</a:t>
            </a:r>
            <a:r>
              <a:rPr lang="en-US" sz="2400" dirty="0" smtClean="0"/>
              <a:t>.</a:t>
            </a:r>
            <a:endParaRPr lang="en-US" sz="2400"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100</a:t>
            </a:fld>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214554"/>
            <a:ext cx="8066117" cy="4071966"/>
          </a:xfrm>
        </p:spPr>
        <p:txBody>
          <a:bodyPr>
            <a:normAutofit/>
          </a:bodyPr>
          <a:lstStyle/>
          <a:p>
            <a:pPr algn="ctr">
              <a:lnSpc>
                <a:spcPct val="150000"/>
              </a:lnSpc>
            </a:pPr>
            <a:r>
              <a:rPr lang="en-US" sz="3100" b="0" dirty="0" smtClean="0">
                <a:solidFill>
                  <a:srgbClr val="FF0000"/>
                </a:solidFill>
                <a:latin typeface="Imprint MT Shadow" pitchFamily="82" charset="0"/>
              </a:rPr>
              <a:t>World  Population  Growth  and Distribution</a:t>
            </a:r>
            <a:r>
              <a:rPr lang="en-US" dirty="0" smtClean="0"/>
              <a:t/>
            </a:r>
            <a:br>
              <a:rPr lang="en-US" dirty="0" smtClean="0"/>
            </a:br>
            <a:endParaRPr lang="en-US" dirty="0"/>
          </a:p>
        </p:txBody>
      </p:sp>
      <p:sp>
        <p:nvSpPr>
          <p:cNvPr id="3" name="Text Placeholder 2"/>
          <p:cNvSpPr>
            <a:spLocks noGrp="1"/>
          </p:cNvSpPr>
          <p:nvPr>
            <p:ph type="body" idx="1"/>
          </p:nvPr>
        </p:nvSpPr>
        <p:spPr>
          <a:xfrm>
            <a:off x="722313" y="785795"/>
            <a:ext cx="7772400" cy="1714511"/>
          </a:xfrm>
        </p:spPr>
        <p:txBody>
          <a:bodyPr>
            <a:normAutofit/>
          </a:bodyPr>
          <a:lstStyle/>
          <a:p>
            <a:pPr algn="ctr"/>
            <a:r>
              <a:rPr lang="en-US" sz="5400" b="1" dirty="0" smtClean="0">
                <a:solidFill>
                  <a:schemeClr val="tx2"/>
                </a:solidFill>
                <a:latin typeface="Baskerville Old Face" pitchFamily="18" charset="0"/>
              </a:rPr>
              <a:t>Chapter Two</a:t>
            </a:r>
            <a:endParaRPr lang="en-US" sz="5400" dirty="0" smtClean="0">
              <a:solidFill>
                <a:schemeClr val="tx2"/>
              </a:solidFill>
              <a:latin typeface="Baskerville Old Face" pitchFamily="18" charset="0"/>
            </a:endParaRPr>
          </a:p>
          <a:p>
            <a:pPr algn="ctr"/>
            <a:endParaRPr lang="en-US" sz="4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101</a:t>
            </a:fld>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Autofit/>
          </a:bodyPr>
          <a:lstStyle/>
          <a:p>
            <a:pPr algn="l"/>
            <a:r>
              <a:rPr lang="en-US" sz="4000" b="1" i="1" dirty="0" smtClean="0">
                <a:latin typeface="Baskerville Old Face" pitchFamily="18" charset="0"/>
              </a:rPr>
              <a:t>Introduction</a:t>
            </a:r>
            <a:r>
              <a:rPr lang="en-US" sz="4000" dirty="0" smtClean="0">
                <a:latin typeface="Baskerville Old Face" pitchFamily="18" charset="0"/>
              </a:rPr>
              <a:t/>
            </a:r>
            <a:br>
              <a:rPr lang="en-US" sz="4000" dirty="0" smtClean="0">
                <a:latin typeface="Baskerville Old Face" pitchFamily="18" charset="0"/>
              </a:rPr>
            </a:br>
            <a:endParaRPr lang="en-US" sz="4000" dirty="0">
              <a:latin typeface="Baskerville Old Face" pitchFamily="18" charset="0"/>
            </a:endParaRPr>
          </a:p>
        </p:txBody>
      </p:sp>
      <p:sp>
        <p:nvSpPr>
          <p:cNvPr id="3" name="Content Placeholder 2"/>
          <p:cNvSpPr>
            <a:spLocks noGrp="1"/>
          </p:cNvSpPr>
          <p:nvPr>
            <p:ph idx="1"/>
          </p:nvPr>
        </p:nvSpPr>
        <p:spPr>
          <a:xfrm>
            <a:off x="457200" y="857232"/>
            <a:ext cx="8229600" cy="5715040"/>
          </a:xfrm>
        </p:spPr>
        <p:txBody>
          <a:bodyPr>
            <a:normAutofit/>
          </a:bodyPr>
          <a:lstStyle/>
          <a:p>
            <a:pPr algn="just">
              <a:lnSpc>
                <a:spcPct val="150000"/>
              </a:lnSpc>
            </a:pPr>
            <a:r>
              <a:rPr lang="en-US" dirty="0" smtClean="0">
                <a:solidFill>
                  <a:srgbClr val="FF0000"/>
                </a:solidFill>
              </a:rPr>
              <a:t>Populations are dynamic entities. </a:t>
            </a:r>
          </a:p>
          <a:p>
            <a:pPr algn="just">
              <a:lnSpc>
                <a:spcPct val="150000"/>
              </a:lnSpc>
            </a:pPr>
            <a:r>
              <a:rPr lang="en-US" dirty="0" smtClean="0"/>
              <a:t>Over time they grow or decline, they become younger or older and </a:t>
            </a:r>
            <a:r>
              <a:rPr lang="en-US" dirty="0" smtClean="0">
                <a:solidFill>
                  <a:srgbClr val="FF0000"/>
                </a:solidFill>
              </a:rPr>
              <a:t>their geographic distribution changes. </a:t>
            </a:r>
          </a:p>
          <a:p>
            <a:pPr algn="just">
              <a:lnSpc>
                <a:spcPct val="160000"/>
              </a:lnSpc>
            </a:pPr>
            <a:r>
              <a:rPr lang="en-US" dirty="0" smtClean="0"/>
              <a:t>Such changes are the </a:t>
            </a:r>
            <a:r>
              <a:rPr lang="en-US" dirty="0" smtClean="0">
                <a:solidFill>
                  <a:srgbClr val="FF0000"/>
                </a:solidFill>
              </a:rPr>
              <a:t>cumulative effects of the events that people undergo during their lives, </a:t>
            </a:r>
            <a:r>
              <a:rPr lang="en-US" dirty="0" smtClean="0"/>
              <a:t>namely </a:t>
            </a:r>
            <a:r>
              <a:rPr lang="en-US" dirty="0" smtClean="0">
                <a:solidFill>
                  <a:srgbClr val="FF0000"/>
                </a:solidFill>
              </a:rPr>
              <a:t>births, deaths </a:t>
            </a:r>
            <a:r>
              <a:rPr lang="en-US" dirty="0" smtClean="0"/>
              <a:t>and </a:t>
            </a:r>
            <a:r>
              <a:rPr lang="en-US" dirty="0" smtClean="0">
                <a:solidFill>
                  <a:srgbClr val="FF0000"/>
                </a:solidFill>
              </a:rPr>
              <a:t>migrations.  </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102</a:t>
            </a:fld>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lnSpcReduction="10000"/>
          </a:bodyPr>
          <a:lstStyle/>
          <a:p>
            <a:pPr algn="just">
              <a:lnSpc>
                <a:spcPct val="150000"/>
              </a:lnSpc>
            </a:pPr>
            <a:r>
              <a:rPr lang="en-US" dirty="0" smtClean="0"/>
              <a:t>The term </a:t>
            </a:r>
            <a:r>
              <a:rPr lang="en-US" b="1" dirty="0" smtClean="0">
                <a:solidFill>
                  <a:srgbClr val="FF0000"/>
                </a:solidFill>
              </a:rPr>
              <a:t>population growth implies the increase in number of human population on the surface of the earth </a:t>
            </a:r>
            <a:r>
              <a:rPr lang="en-US" dirty="0" smtClean="0">
                <a:solidFill>
                  <a:srgbClr val="FF0000"/>
                </a:solidFill>
              </a:rPr>
              <a:t>or in any geographic region or area.</a:t>
            </a:r>
          </a:p>
          <a:p>
            <a:pPr algn="just">
              <a:lnSpc>
                <a:spcPct val="150000"/>
              </a:lnSpc>
            </a:pPr>
            <a:r>
              <a:rPr lang="en-US" dirty="0" smtClean="0">
                <a:solidFill>
                  <a:srgbClr val="FF0000"/>
                </a:solidFill>
              </a:rPr>
              <a:t> </a:t>
            </a:r>
            <a:r>
              <a:rPr lang="en-US" b="1" dirty="0" smtClean="0">
                <a:solidFill>
                  <a:srgbClr val="FF0000"/>
                </a:solidFill>
              </a:rPr>
              <a:t>A country’s population growth rate depends on the natural increase and on migration,</a:t>
            </a:r>
            <a:r>
              <a:rPr lang="en-US" b="1" dirty="0" smtClean="0"/>
              <a:t> </a:t>
            </a:r>
            <a:r>
              <a:rPr lang="en-US" u="sng" dirty="0" smtClean="0"/>
              <a:t>while  </a:t>
            </a:r>
            <a:r>
              <a:rPr lang="en-US" dirty="0" smtClean="0"/>
              <a:t> </a:t>
            </a:r>
            <a:r>
              <a:rPr lang="en-US" i="1" u="sng" dirty="0" smtClean="0">
                <a:solidFill>
                  <a:srgbClr val="FF0000"/>
                </a:solidFill>
              </a:rPr>
              <a:t>world population growth </a:t>
            </a:r>
            <a:r>
              <a:rPr lang="en-US" i="1" dirty="0" smtClean="0">
                <a:solidFill>
                  <a:srgbClr val="FF0000"/>
                </a:solidFill>
              </a:rPr>
              <a:t>is determined exclusively by the natural increase.</a:t>
            </a:r>
            <a:endParaRPr lang="en-US" i="1"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00042"/>
            <a:ext cx="8401080" cy="5626121"/>
          </a:xfrm>
        </p:spPr>
        <p:txBody>
          <a:bodyPr/>
          <a:lstStyle/>
          <a:p>
            <a:pPr algn="just">
              <a:lnSpc>
                <a:spcPct val="150000"/>
              </a:lnSpc>
              <a:buNone/>
            </a:pPr>
            <a:endParaRPr lang="en-US" dirty="0" smtClean="0"/>
          </a:p>
          <a:p>
            <a:pPr algn="just">
              <a:lnSpc>
                <a:spcPct val="150000"/>
              </a:lnSpc>
            </a:pPr>
            <a:r>
              <a:rPr lang="en-US" dirty="0" smtClean="0"/>
              <a:t>In this regard, a “</a:t>
            </a:r>
            <a:r>
              <a:rPr lang="en-US" b="1" dirty="0" smtClean="0">
                <a:solidFill>
                  <a:srgbClr val="FF0000"/>
                </a:solidFill>
              </a:rPr>
              <a:t>natural population increase” occurs </a:t>
            </a:r>
            <a:r>
              <a:rPr lang="en-US" dirty="0" smtClean="0">
                <a:solidFill>
                  <a:srgbClr val="FF0000"/>
                </a:solidFill>
              </a:rPr>
              <a:t>when the birth rate is higher than the death rate. </a:t>
            </a:r>
          </a:p>
          <a:p>
            <a:pPr algn="just">
              <a:lnSpc>
                <a:spcPct val="150000"/>
              </a:lnSpc>
            </a:pPr>
            <a:r>
              <a:rPr lang="en-US" dirty="0" smtClean="0">
                <a:solidFill>
                  <a:srgbClr val="FF0000"/>
                </a:solidFill>
                <a:latin typeface="Baskerville Old Face" pitchFamily="18" charset="0"/>
              </a:rPr>
              <a:t>The total number of living humans on Earth is now greater than 7 billion.</a:t>
            </a:r>
          </a:p>
          <a:p>
            <a:pPr algn="just">
              <a:lnSpc>
                <a:spcPct val="150000"/>
              </a:lnSpc>
              <a:buNone/>
            </a:pPr>
            <a:endParaRPr lang="en-US" dirty="0" smtClean="0">
              <a:solidFill>
                <a:srgbClr val="FF0000"/>
              </a:solidFill>
              <a:latin typeface="Baskerville Old Face" pitchFamily="18" charset="0"/>
            </a:endParaRPr>
          </a:p>
          <a:p>
            <a:pPr algn="just">
              <a:lnSpc>
                <a:spcPct val="150000"/>
              </a:lnSpc>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lnSpc>
                <a:spcPct val="150000"/>
              </a:lnSpc>
            </a:pPr>
            <a:endParaRPr lang="en-US" sz="2800" dirty="0" smtClean="0">
              <a:latin typeface="Baskerville Old Face" pitchFamily="18" charset="0"/>
            </a:endParaRPr>
          </a:p>
          <a:p>
            <a:pPr algn="just">
              <a:lnSpc>
                <a:spcPct val="150000"/>
              </a:lnSpc>
            </a:pPr>
            <a:r>
              <a:rPr lang="en-US" sz="2800" dirty="0" smtClean="0">
                <a:solidFill>
                  <a:srgbClr val="FF0000"/>
                </a:solidFill>
                <a:latin typeface="Baskerville Old Face" pitchFamily="18" charset="0"/>
              </a:rPr>
              <a:t>This </a:t>
            </a:r>
            <a:r>
              <a:rPr lang="en-US" sz="2800" b="1" dirty="0" smtClean="0">
                <a:solidFill>
                  <a:srgbClr val="FF0000"/>
                </a:solidFill>
                <a:latin typeface="Baskerville Old Face" pitchFamily="18" charset="0"/>
              </a:rPr>
              <a:t>big size of the world population </a:t>
            </a:r>
            <a:r>
              <a:rPr lang="en-US" sz="2800" dirty="0" smtClean="0">
                <a:solidFill>
                  <a:srgbClr val="FF0000"/>
                </a:solidFill>
                <a:latin typeface="Baskerville Old Face" pitchFamily="18" charset="0"/>
              </a:rPr>
              <a:t>is due to a very recent development. </a:t>
            </a:r>
          </a:p>
          <a:p>
            <a:pPr algn="just">
              <a:lnSpc>
                <a:spcPct val="150000"/>
              </a:lnSpc>
            </a:pPr>
            <a:r>
              <a:rPr lang="en-US" sz="2800" dirty="0" smtClean="0">
                <a:solidFill>
                  <a:srgbClr val="FF0000"/>
                </a:solidFill>
                <a:latin typeface="Baskerville Old Face" pitchFamily="18" charset="0"/>
              </a:rPr>
              <a:t>Just around 200 years ago the world population was less 1 billion. </a:t>
            </a:r>
          </a:p>
          <a:p>
            <a:pPr algn="just">
              <a:lnSpc>
                <a:spcPct val="150000"/>
              </a:lnSpc>
            </a:pPr>
            <a:r>
              <a:rPr lang="en-US" sz="2800" dirty="0" smtClean="0">
                <a:solidFill>
                  <a:srgbClr val="FF0000"/>
                </a:solidFill>
              </a:rPr>
              <a:t>Since the 18th century the world population was rapidly increasing.</a:t>
            </a:r>
          </a:p>
          <a:p>
            <a:pPr algn="just">
              <a:lnSpc>
                <a:spcPct val="150000"/>
              </a:lnSpc>
            </a:pPr>
            <a:endParaRPr lang="en-US" sz="2800" dirty="0" smtClean="0">
              <a:latin typeface="Baskerville Old Face" pitchFamily="18" charset="0"/>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72230"/>
          </a:xfrm>
        </p:spPr>
        <p:txBody>
          <a:bodyPr>
            <a:normAutofit lnSpcReduction="10000"/>
          </a:bodyPr>
          <a:lstStyle/>
          <a:p>
            <a:pPr algn="just">
              <a:lnSpc>
                <a:spcPct val="160000"/>
              </a:lnSpc>
            </a:pPr>
            <a:r>
              <a:rPr lang="en-US" sz="2800" dirty="0" smtClean="0">
                <a:latin typeface="Baskerville Old Face" pitchFamily="18" charset="0"/>
              </a:rPr>
              <a:t>Between 1900 and 2000 the increase of the world population was three times as great as the increase during the entire previous history of humankind </a:t>
            </a:r>
            <a:r>
              <a:rPr lang="en-US" sz="2800" dirty="0" smtClean="0">
                <a:solidFill>
                  <a:srgbClr val="FF0000"/>
                </a:solidFill>
                <a:latin typeface="Baskerville Old Face" pitchFamily="18" charset="0"/>
              </a:rPr>
              <a:t>– in just 100 years the world population increased from 1.5 to 6.1 billion.</a:t>
            </a:r>
          </a:p>
          <a:p>
            <a:pPr algn="just">
              <a:lnSpc>
                <a:spcPct val="160000"/>
              </a:lnSpc>
            </a:pPr>
            <a:r>
              <a:rPr lang="en-US" sz="2800" dirty="0" smtClean="0">
                <a:latin typeface="Baskerville Old Face" pitchFamily="18" charset="0"/>
              </a:rPr>
              <a:t>As we approach to the end of 20</a:t>
            </a:r>
            <a:r>
              <a:rPr lang="en-US" sz="2800" baseline="30000" dirty="0" smtClean="0">
                <a:latin typeface="Baskerville Old Face" pitchFamily="18" charset="0"/>
              </a:rPr>
              <a:t>th</a:t>
            </a:r>
            <a:r>
              <a:rPr lang="en-US" sz="2800" dirty="0" smtClean="0">
                <a:latin typeface="Baskerville Old Face" pitchFamily="18" charset="0"/>
              </a:rPr>
              <a:t> C, further demographic changes are underway with, for the first time in recent human history, a slowing down of world population growth recorded.</a:t>
            </a:r>
            <a:endParaRPr lang="en-US" sz="2800" dirty="0" smtClean="0">
              <a:solidFill>
                <a:srgbClr val="FF0000"/>
              </a:solidFill>
              <a:latin typeface="Baskerville Old Face" pitchFamily="18" charset="0"/>
            </a:endParaRPr>
          </a:p>
          <a:p>
            <a:pPr algn="just">
              <a:lnSpc>
                <a:spcPct val="150000"/>
              </a:lnSpc>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106</a:t>
            </a:fld>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lgn="just">
              <a:lnSpc>
                <a:spcPct val="150000"/>
              </a:lnSpc>
            </a:pPr>
            <a:r>
              <a:rPr lang="en-US" sz="2800" dirty="0" smtClean="0">
                <a:solidFill>
                  <a:srgbClr val="FF0000"/>
                </a:solidFill>
                <a:latin typeface="Baskerville Old Face" pitchFamily="18" charset="0"/>
              </a:rPr>
              <a:t>Currently in both developed and lately in developing world, decline in fertility rates is being observed. </a:t>
            </a:r>
          </a:p>
          <a:p>
            <a:pPr algn="just">
              <a:lnSpc>
                <a:spcPct val="150000"/>
              </a:lnSpc>
              <a:buNone/>
            </a:pPr>
            <a:endParaRPr lang="en-US" sz="2800" dirty="0" smtClean="0">
              <a:latin typeface="Baskerville Old Face" pitchFamily="18" charset="0"/>
            </a:endParaRPr>
          </a:p>
          <a:p>
            <a:pPr algn="just">
              <a:lnSpc>
                <a:spcPct val="150000"/>
              </a:lnSpc>
            </a:pPr>
            <a:r>
              <a:rPr lang="en-US" sz="2800" b="1" dirty="0" smtClean="0">
                <a:solidFill>
                  <a:srgbClr val="FF0000"/>
                </a:solidFill>
                <a:latin typeface="Baskerville Old Face" pitchFamily="18" charset="0"/>
              </a:rPr>
              <a:t>Demographic momentum </a:t>
            </a:r>
            <a:r>
              <a:rPr lang="en-US" sz="2800" i="1" dirty="0" smtClean="0">
                <a:solidFill>
                  <a:srgbClr val="FF0000"/>
                </a:solidFill>
                <a:latin typeface="Baskerville Old Face" pitchFamily="18" charset="0"/>
              </a:rPr>
              <a:t>is the continued growth of the population despite low fertility rates</a:t>
            </a:r>
            <a:r>
              <a:rPr lang="en-US" sz="2800" dirty="0" smtClean="0">
                <a:latin typeface="Baskerville Old Face" pitchFamily="18" charset="0"/>
              </a:rPr>
              <a:t> because of a concentration of the population in the fertile ages (roughly 15–45). </a:t>
            </a:r>
          </a:p>
          <a:p>
            <a:pPr algn="just">
              <a:lnSpc>
                <a:spcPct val="150000"/>
              </a:lnSpc>
              <a:buNone/>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107</a:t>
            </a:fld>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askerville Old Face" pitchFamily="18" charset="0"/>
              </a:rPr>
              <a:t>1.2  Trends of World Population Growth</a:t>
            </a:r>
            <a:endParaRPr lang="en-US" dirty="0">
              <a:latin typeface="Baskerville Old Face" pitchFamily="18" charset="0"/>
            </a:endParaRPr>
          </a:p>
        </p:txBody>
      </p:sp>
      <p:sp>
        <p:nvSpPr>
          <p:cNvPr id="3" name="Content Placeholder 2"/>
          <p:cNvSpPr>
            <a:spLocks noGrp="1"/>
          </p:cNvSpPr>
          <p:nvPr>
            <p:ph idx="1"/>
          </p:nvPr>
        </p:nvSpPr>
        <p:spPr>
          <a:xfrm>
            <a:off x="457200" y="1500174"/>
            <a:ext cx="8229600" cy="4857784"/>
          </a:xfrm>
        </p:spPr>
        <p:txBody>
          <a:bodyPr>
            <a:normAutofit/>
          </a:bodyPr>
          <a:lstStyle/>
          <a:p>
            <a:pPr algn="just">
              <a:lnSpc>
                <a:spcPct val="150000"/>
              </a:lnSpc>
            </a:pPr>
            <a:r>
              <a:rPr lang="en-US" sz="2800" b="1" dirty="0" smtClean="0">
                <a:solidFill>
                  <a:srgbClr val="FF0000"/>
                </a:solidFill>
                <a:latin typeface="Baskerville Old Face" pitchFamily="18" charset="0"/>
              </a:rPr>
              <a:t>Much of the history of world population has been characterized by slow growth</a:t>
            </a:r>
            <a:r>
              <a:rPr lang="en-US" sz="2800" dirty="0" smtClean="0">
                <a:latin typeface="Baskerville Old Face" pitchFamily="18" charset="0"/>
              </a:rPr>
              <a:t>; for instance, during hunting and gathering stage of human history.</a:t>
            </a:r>
          </a:p>
          <a:p>
            <a:pPr algn="just">
              <a:lnSpc>
                <a:spcPct val="150000"/>
              </a:lnSpc>
              <a:buNone/>
            </a:pPr>
            <a:endParaRPr lang="en-US" sz="2800" dirty="0" smtClean="0">
              <a:latin typeface="Baskerville Old Face" pitchFamily="18" charset="0"/>
            </a:endParaRPr>
          </a:p>
          <a:p>
            <a:pPr algn="just">
              <a:lnSpc>
                <a:spcPct val="150000"/>
              </a:lnSpc>
            </a:pPr>
            <a:r>
              <a:rPr lang="en-US" sz="2800" dirty="0" smtClean="0">
                <a:latin typeface="Baskerville Old Face" pitchFamily="18" charset="0"/>
              </a:rPr>
              <a:t>Since the </a:t>
            </a:r>
            <a:r>
              <a:rPr lang="en-US" sz="2800" b="1" dirty="0" smtClean="0">
                <a:solidFill>
                  <a:srgbClr val="FF0000"/>
                </a:solidFill>
                <a:latin typeface="Baskerville Old Face" pitchFamily="18" charset="0"/>
              </a:rPr>
              <a:t>Agricultural and Industrial Revolution, human populations have experienced a period of explosive growth. </a:t>
            </a: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108</a:t>
            </a:fld>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en-US" sz="2800" b="1" dirty="0" smtClean="0">
                <a:latin typeface="Baskerville Old Face" pitchFamily="18" charset="0"/>
              </a:rPr>
              <a:t>Trends of World Population Growth….Cont’d</a:t>
            </a:r>
            <a:endParaRPr lang="en-US" sz="2800" dirty="0"/>
          </a:p>
        </p:txBody>
      </p:sp>
      <p:sp>
        <p:nvSpPr>
          <p:cNvPr id="3" name="Content Placeholder 2"/>
          <p:cNvSpPr>
            <a:spLocks noGrp="1"/>
          </p:cNvSpPr>
          <p:nvPr>
            <p:ph idx="1"/>
          </p:nvPr>
        </p:nvSpPr>
        <p:spPr>
          <a:xfrm>
            <a:off x="457200" y="1214422"/>
            <a:ext cx="8401080" cy="4911741"/>
          </a:xfrm>
        </p:spPr>
        <p:txBody>
          <a:bodyPr>
            <a:normAutofit/>
          </a:bodyPr>
          <a:lstStyle/>
          <a:p>
            <a:pPr algn="just">
              <a:lnSpc>
                <a:spcPct val="150000"/>
              </a:lnSpc>
            </a:pPr>
            <a:r>
              <a:rPr lang="en-US" sz="2800" dirty="0" smtClean="0">
                <a:solidFill>
                  <a:srgbClr val="FF0000"/>
                </a:solidFill>
                <a:latin typeface="Baskerville Old Face" pitchFamily="18" charset="0"/>
              </a:rPr>
              <a:t>The world population goes through different changes;</a:t>
            </a:r>
          </a:p>
          <a:p>
            <a:pPr marL="571500" indent="-571500" algn="just">
              <a:lnSpc>
                <a:spcPct val="150000"/>
              </a:lnSpc>
              <a:buFont typeface="+mj-lt"/>
              <a:buAutoNum type="romanUcPeriod"/>
            </a:pPr>
            <a:r>
              <a:rPr lang="en-US" sz="2800" b="1" dirty="0" smtClean="0">
                <a:solidFill>
                  <a:srgbClr val="FF0000"/>
                </a:solidFill>
                <a:latin typeface="Baskerville Old Face" pitchFamily="18" charset="0"/>
              </a:rPr>
              <a:t>The first part of the world history </a:t>
            </a:r>
            <a:r>
              <a:rPr lang="en-US" sz="2800" dirty="0" smtClean="0">
                <a:solidFill>
                  <a:srgbClr val="FF0000"/>
                </a:solidFill>
                <a:latin typeface="Baskerville Old Face" pitchFamily="18" charset="0"/>
              </a:rPr>
              <a:t>of population growth was the very long time of very slow population growth</a:t>
            </a:r>
            <a:r>
              <a:rPr lang="en-US" sz="2800" dirty="0" smtClean="0">
                <a:solidFill>
                  <a:srgbClr val="FF0000"/>
                </a:solidFill>
              </a:rPr>
              <a:t>.</a:t>
            </a:r>
          </a:p>
          <a:p>
            <a:pPr marL="571500" indent="-571500" algn="just">
              <a:lnSpc>
                <a:spcPct val="150000"/>
              </a:lnSpc>
              <a:buFont typeface="+mj-lt"/>
              <a:buAutoNum type="romanUcPeriod"/>
            </a:pPr>
            <a:r>
              <a:rPr lang="en-US" sz="2800" b="1" dirty="0" smtClean="0">
                <a:solidFill>
                  <a:srgbClr val="FF0000"/>
                </a:solidFill>
                <a:latin typeface="Baskerville Old Face" pitchFamily="18" charset="0"/>
              </a:rPr>
              <a:t>The second period started </a:t>
            </a:r>
            <a:r>
              <a:rPr lang="en-US" sz="2800" dirty="0" smtClean="0">
                <a:solidFill>
                  <a:srgbClr val="FF0000"/>
                </a:solidFill>
                <a:latin typeface="Baskerville Old Face" pitchFamily="18" charset="0"/>
              </a:rPr>
              <a:t>with the onset of modernity (with rising standards of living and improving health) and lasted until 1962</a:t>
            </a:r>
            <a:r>
              <a:rPr lang="en-US" sz="2800" dirty="0" smtClean="0">
                <a:solidFill>
                  <a:srgbClr val="FF0000"/>
                </a:solidFill>
              </a:rPr>
              <a:t>.</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normAutofit/>
          </a:bodyPr>
          <a:lstStyle/>
          <a:p>
            <a:r>
              <a:rPr lang="en-GB" sz="2400" b="1" dirty="0" smtClean="0"/>
              <a:t> Meaning, Scope and Historical Development of Population Geography .....  Cont’d</a:t>
            </a:r>
            <a:endParaRPr lang="en-US" sz="2400" dirty="0"/>
          </a:p>
        </p:txBody>
      </p:sp>
      <p:sp>
        <p:nvSpPr>
          <p:cNvPr id="3" name="Content Placeholder 2"/>
          <p:cNvSpPr>
            <a:spLocks noGrp="1"/>
          </p:cNvSpPr>
          <p:nvPr>
            <p:ph idx="1"/>
          </p:nvPr>
        </p:nvSpPr>
        <p:spPr>
          <a:xfrm>
            <a:off x="457200" y="1357298"/>
            <a:ext cx="8229600" cy="5000660"/>
          </a:xfrm>
        </p:spPr>
        <p:txBody>
          <a:bodyPr>
            <a:normAutofit/>
          </a:bodyPr>
          <a:lstStyle/>
          <a:p>
            <a:pPr algn="just"/>
            <a:endParaRPr lang="en-US" sz="2800" dirty="0" smtClean="0">
              <a:latin typeface="Baskerville Old Face" pitchFamily="18" charset="0"/>
            </a:endParaRPr>
          </a:p>
          <a:p>
            <a:pPr algn="just"/>
            <a:r>
              <a:rPr lang="en-US" sz="2800" dirty="0" smtClean="0">
                <a:latin typeface="Baskerville Old Face" pitchFamily="18" charset="0"/>
              </a:rPr>
              <a:t>The term population is also used to designate "a particular group of people under the study" such as employees in a company, or parents of the school children, patients in a hospital, or part of the society under investigation.</a:t>
            </a:r>
          </a:p>
          <a:p>
            <a:pPr lvl="0" algn="just"/>
            <a:r>
              <a:rPr lang="en-US" sz="2800" dirty="0" smtClean="0"/>
              <a:t>The focus of population geography is human</a:t>
            </a:r>
            <a:r>
              <a:rPr lang="en-US" sz="2800" b="1" i="1" dirty="0" smtClean="0"/>
              <a:t> population relating with the areal concept</a:t>
            </a:r>
            <a:r>
              <a:rPr lang="en-US" sz="2800" dirty="0" smtClean="0"/>
              <a:t>.</a:t>
            </a:r>
          </a:p>
          <a:p>
            <a:pPr algn="just"/>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Trends of World Population Growth….Cont’d</a:t>
            </a:r>
            <a:endParaRPr lang="en-US" sz="2800" dirty="0"/>
          </a:p>
        </p:txBody>
      </p:sp>
      <p:sp>
        <p:nvSpPr>
          <p:cNvPr id="3" name="Content Placeholder 2"/>
          <p:cNvSpPr>
            <a:spLocks noGrp="1"/>
          </p:cNvSpPr>
          <p:nvPr>
            <p:ph idx="1"/>
          </p:nvPr>
        </p:nvSpPr>
        <p:spPr>
          <a:xfrm>
            <a:off x="457200" y="1214422"/>
            <a:ext cx="8229600" cy="4911741"/>
          </a:xfrm>
        </p:spPr>
        <p:txBody>
          <a:bodyPr>
            <a:normAutofit/>
          </a:bodyPr>
          <a:lstStyle/>
          <a:p>
            <a:pPr>
              <a:lnSpc>
                <a:spcPct val="150000"/>
              </a:lnSpc>
              <a:buNone/>
            </a:pPr>
            <a:endParaRPr lang="en-US" sz="2800" dirty="0" smtClean="0">
              <a:latin typeface="Baskerville Old Face" pitchFamily="18" charset="0"/>
            </a:endParaRPr>
          </a:p>
          <a:p>
            <a:pPr>
              <a:lnSpc>
                <a:spcPct val="150000"/>
              </a:lnSpc>
            </a:pPr>
            <a:r>
              <a:rPr lang="en-US" sz="2800" dirty="0" smtClean="0">
                <a:solidFill>
                  <a:srgbClr val="FF0000"/>
                </a:solidFill>
                <a:latin typeface="Baskerville Old Face" pitchFamily="18" charset="0"/>
              </a:rPr>
              <a:t>Now the period of increasingly quicker growth is also over and in 1962.</a:t>
            </a:r>
          </a:p>
          <a:p>
            <a:pPr marL="571500" indent="-571500" algn="just">
              <a:lnSpc>
                <a:spcPct val="150000"/>
              </a:lnSpc>
              <a:buNone/>
            </a:pPr>
            <a:r>
              <a:rPr lang="en-US" sz="2800" dirty="0" smtClean="0">
                <a:latin typeface="Baskerville Old Face" pitchFamily="18" charset="0"/>
              </a:rPr>
              <a:t> III. </a:t>
            </a:r>
            <a:r>
              <a:rPr lang="en-US" sz="2800" b="1" dirty="0" smtClean="0">
                <a:solidFill>
                  <a:srgbClr val="FF0000"/>
                </a:solidFill>
                <a:latin typeface="Baskerville Old Face" pitchFamily="18" charset="0"/>
              </a:rPr>
              <a:t>The third part of the story began: </a:t>
            </a:r>
            <a:r>
              <a:rPr lang="en-US" sz="2800" dirty="0" smtClean="0">
                <a:solidFill>
                  <a:srgbClr val="FF0000"/>
                </a:solidFill>
                <a:latin typeface="Baskerville Old Face" pitchFamily="18" charset="0"/>
              </a:rPr>
              <a:t>the population  growth rate is falling and will continue falling so we    will stop growing before the end of this century</a:t>
            </a:r>
            <a:r>
              <a:rPr lang="en-US" sz="2800" dirty="0" smtClean="0">
                <a:solidFill>
                  <a:srgbClr val="FF0000"/>
                </a:solidFill>
              </a:rPr>
              <a:t>.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110</a:t>
            </a:fld>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just"/>
            <a:r>
              <a:rPr lang="en-US" sz="2800" b="1" dirty="0" smtClean="0">
                <a:latin typeface="Baskerville Old Face" pitchFamily="18" charset="0"/>
              </a:rPr>
              <a:t>Trends of World Population Growth….Cont’d</a:t>
            </a:r>
            <a:endParaRPr lang="en-US" sz="2800" dirty="0">
              <a:latin typeface="Baskerville Old Face" pitchFamily="18" charset="0"/>
            </a:endParaRPr>
          </a:p>
        </p:txBody>
      </p:sp>
      <p:sp>
        <p:nvSpPr>
          <p:cNvPr id="3" name="Content Placeholder 2"/>
          <p:cNvSpPr>
            <a:spLocks noGrp="1"/>
          </p:cNvSpPr>
          <p:nvPr>
            <p:ph idx="1"/>
          </p:nvPr>
        </p:nvSpPr>
        <p:spPr>
          <a:xfrm>
            <a:off x="457200" y="1071546"/>
            <a:ext cx="8229600" cy="5054617"/>
          </a:xfrm>
        </p:spPr>
        <p:txBody>
          <a:bodyPr>
            <a:normAutofit/>
          </a:bodyPr>
          <a:lstStyle/>
          <a:p>
            <a:pPr algn="just">
              <a:lnSpc>
                <a:spcPct val="150000"/>
              </a:lnSpc>
            </a:pPr>
            <a:r>
              <a:rPr lang="en-US" sz="2800" dirty="0" smtClean="0">
                <a:solidFill>
                  <a:srgbClr val="FF0000"/>
                </a:solidFill>
                <a:latin typeface="Baskerville Old Face" pitchFamily="18" charset="0"/>
              </a:rPr>
              <a:t>To be sure, the growth patterns were uneven.  </a:t>
            </a:r>
          </a:p>
          <a:p>
            <a:pPr algn="just">
              <a:lnSpc>
                <a:spcPct val="150000"/>
              </a:lnSpc>
            </a:pPr>
            <a:r>
              <a:rPr lang="en-US" sz="2800" dirty="0" smtClean="0">
                <a:latin typeface="Baskerville Old Face" pitchFamily="18" charset="0"/>
              </a:rPr>
              <a:t>The world population took over </a:t>
            </a:r>
            <a:r>
              <a:rPr lang="en-US" sz="2800" dirty="0" smtClean="0">
                <a:solidFill>
                  <a:srgbClr val="FF0000"/>
                </a:solidFill>
                <a:latin typeface="Baskerville Old Face" pitchFamily="18" charset="0"/>
              </a:rPr>
              <a:t>one million years for human population to reach the one billion mark. </a:t>
            </a:r>
          </a:p>
          <a:p>
            <a:pPr algn="just">
              <a:lnSpc>
                <a:spcPct val="150000"/>
              </a:lnSpc>
              <a:buNone/>
            </a:pPr>
            <a:endParaRPr lang="en-US" sz="2800" dirty="0" smtClean="0">
              <a:latin typeface="Baskerville Old Face" pitchFamily="18" charset="0"/>
            </a:endParaRPr>
          </a:p>
          <a:p>
            <a:pPr algn="just">
              <a:lnSpc>
                <a:spcPct val="150000"/>
              </a:lnSpc>
            </a:pPr>
            <a:r>
              <a:rPr lang="en-US" sz="2800" dirty="0" smtClean="0">
                <a:latin typeface="Baskerville Old Face" pitchFamily="18" charset="0"/>
              </a:rPr>
              <a:t>But the </a:t>
            </a:r>
            <a:r>
              <a:rPr lang="en-US" sz="2800" dirty="0" smtClean="0">
                <a:solidFill>
                  <a:srgbClr val="FF0000"/>
                </a:solidFill>
                <a:latin typeface="Baskerville Old Face" pitchFamily="18" charset="0"/>
              </a:rPr>
              <a:t>second billion was added in about 100 years, the third billion in 50 years, the fourth in 15 years, and the fifth in 12 years.</a:t>
            </a:r>
          </a:p>
          <a:p>
            <a:pPr>
              <a:lnSpc>
                <a:spcPct val="150000"/>
              </a:lnSpc>
              <a:buNone/>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111</a:t>
            </a:fld>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Trends of World Population Growth….Cont’d</a:t>
            </a: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112</a:t>
            </a:fld>
            <a:endParaRPr lang="en-US" dirty="0"/>
          </a:p>
        </p:txBody>
      </p:sp>
      <p:pic>
        <p:nvPicPr>
          <p:cNvPr id="6" name="Content Placeholder 5"/>
          <p:cNvPicPr>
            <a:picLocks noGrp="1"/>
          </p:cNvPicPr>
          <p:nvPr>
            <p:ph idx="1"/>
          </p:nvPr>
        </p:nvPicPr>
        <p:blipFill>
          <a:blip r:embed="rId2"/>
          <a:srcRect/>
          <a:stretch>
            <a:fillRect/>
          </a:stretch>
        </p:blipFill>
        <p:spPr bwMode="auto">
          <a:xfrm>
            <a:off x="214282" y="1214422"/>
            <a:ext cx="8715436" cy="5072098"/>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642942"/>
          </a:xfrm>
        </p:spPr>
        <p:txBody>
          <a:bodyPr>
            <a:normAutofit fontScale="90000"/>
          </a:bodyPr>
          <a:lstStyle/>
          <a:p>
            <a:pPr>
              <a:lnSpc>
                <a:spcPct val="150000"/>
              </a:lnSpc>
            </a:pPr>
            <a:r>
              <a:rPr lang="en-US" sz="2800" b="1" dirty="0" smtClean="0">
                <a:latin typeface="Baskerville Old Face" pitchFamily="18" charset="0"/>
              </a:rPr>
              <a:t>Trends of World Population Growth….Cont’d</a:t>
            </a:r>
            <a:endParaRPr lang="en-US" sz="2800" dirty="0">
              <a:latin typeface="Baskerville Old Face" pitchFamily="18" charset="0"/>
            </a:endParaRPr>
          </a:p>
        </p:txBody>
      </p:sp>
      <p:sp>
        <p:nvSpPr>
          <p:cNvPr id="3" name="Content Placeholder 2"/>
          <p:cNvSpPr>
            <a:spLocks noGrp="1"/>
          </p:cNvSpPr>
          <p:nvPr>
            <p:ph idx="1"/>
          </p:nvPr>
        </p:nvSpPr>
        <p:spPr>
          <a:xfrm>
            <a:off x="457200" y="1000108"/>
            <a:ext cx="8229600" cy="5126055"/>
          </a:xfrm>
        </p:spPr>
        <p:txBody>
          <a:bodyPr/>
          <a:lstStyle/>
          <a:p>
            <a:pPr algn="just">
              <a:lnSpc>
                <a:spcPct val="150000"/>
              </a:lnSpc>
            </a:pPr>
            <a:r>
              <a:rPr lang="en-US" sz="2000" b="1" dirty="0" smtClean="0">
                <a:solidFill>
                  <a:srgbClr val="FF0000"/>
                </a:solidFill>
                <a:latin typeface="Baskerville Old Face" pitchFamily="18" charset="0"/>
              </a:rPr>
              <a:t>C</a:t>
            </a:r>
            <a:r>
              <a:rPr lang="en-US" sz="2400" b="1" dirty="0" smtClean="0">
                <a:solidFill>
                  <a:srgbClr val="FF0000"/>
                </a:solidFill>
                <a:latin typeface="Baskerville Old Face" pitchFamily="18" charset="0"/>
              </a:rPr>
              <a:t>urrent population growth varies widely by region</a:t>
            </a:r>
            <a:r>
              <a:rPr lang="en-US" sz="2400" dirty="0" smtClean="0">
                <a:latin typeface="Baskerville Old Face" pitchFamily="18" charset="0"/>
              </a:rPr>
              <a:t>, </a:t>
            </a:r>
            <a:r>
              <a:rPr lang="en-US" sz="2400" dirty="0" smtClean="0">
                <a:solidFill>
                  <a:srgbClr val="00B0F0"/>
                </a:solidFill>
                <a:latin typeface="Baskerville Old Face" pitchFamily="18" charset="0"/>
              </a:rPr>
              <a:t>being high in Africa and parts of Asia </a:t>
            </a:r>
            <a:r>
              <a:rPr lang="en-US" sz="2400" dirty="0" smtClean="0">
                <a:latin typeface="Baskerville Old Face" pitchFamily="18" charset="0"/>
              </a:rPr>
              <a:t>and </a:t>
            </a:r>
            <a:r>
              <a:rPr lang="en-US" sz="2400" u="sng" dirty="0" smtClean="0">
                <a:solidFill>
                  <a:schemeClr val="accent6"/>
                </a:solidFill>
                <a:latin typeface="Baskerville Old Face" pitchFamily="18" charset="0"/>
              </a:rPr>
              <a:t>lower in Europe and Japan, with the Americas somewhere in between. </a:t>
            </a: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113</a:t>
            </a:fld>
            <a:endParaRPr lang="en-US" dirty="0"/>
          </a:p>
        </p:txBody>
      </p:sp>
      <p:pic>
        <p:nvPicPr>
          <p:cNvPr id="6" name="Picture 5" descr="Description: [image - population growth]"/>
          <p:cNvPicPr/>
          <p:nvPr/>
        </p:nvPicPr>
        <p:blipFill>
          <a:blip r:embed="rId2"/>
          <a:srcRect/>
          <a:stretch>
            <a:fillRect/>
          </a:stretch>
        </p:blipFill>
        <p:spPr bwMode="auto">
          <a:xfrm>
            <a:off x="928662" y="2857496"/>
            <a:ext cx="7500990"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fontScale="90000"/>
          </a:bodyPr>
          <a:lstStyle/>
          <a:p>
            <a:pPr algn="l"/>
            <a:r>
              <a:rPr lang="en-US" sz="2800" b="1" dirty="0" smtClean="0">
                <a:latin typeface="Baskerville Old Face" pitchFamily="18" charset="0"/>
              </a:rPr>
              <a:t>Trends of World Population Growth….Cont’d</a:t>
            </a:r>
            <a:br>
              <a:rPr lang="en-US" sz="2800" b="1" dirty="0" smtClean="0">
                <a:latin typeface="Baskerville Old Face" pitchFamily="18" charset="0"/>
              </a:rPr>
            </a:br>
            <a:r>
              <a:rPr lang="en-US" sz="2800" dirty="0" smtClean="0"/>
              <a:t> </a:t>
            </a:r>
            <a:r>
              <a:rPr lang="en-US" sz="2200" dirty="0" smtClean="0">
                <a:latin typeface="Baskerville Old Face" pitchFamily="18" charset="0"/>
              </a:rPr>
              <a:t>The table above expresses that rapid population growth has occurred since 2</a:t>
            </a:r>
            <a:r>
              <a:rPr lang="en-US" sz="2200" baseline="30000" dirty="0" smtClean="0">
                <a:latin typeface="Baskerville Old Face" pitchFamily="18" charset="0"/>
              </a:rPr>
              <a:t>nd</a:t>
            </a:r>
            <a:r>
              <a:rPr lang="en-US" sz="2200" dirty="0" smtClean="0">
                <a:latin typeface="Baskerville Old Face" pitchFamily="18" charset="0"/>
              </a:rPr>
              <a:t> quarter of the 20 century.</a:t>
            </a:r>
            <a:endParaRPr lang="en-US" sz="2200" dirty="0">
              <a:latin typeface="Baskerville Old Face" pitchFamily="18"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421461"/>
            <a:ext cx="2133600" cy="365125"/>
          </a:xfrm>
        </p:spPr>
        <p:txBody>
          <a:bodyPr/>
          <a:lstStyle/>
          <a:p>
            <a:fld id="{884C9F44-8474-4EB8-895B-098C9F96557C}" type="slidenum">
              <a:rPr lang="en-US" smtClean="0"/>
              <a:pPr/>
              <a:t>114</a:t>
            </a:fld>
            <a:endParaRPr lang="en-US" dirty="0"/>
          </a:p>
        </p:txBody>
      </p:sp>
      <p:graphicFrame>
        <p:nvGraphicFramePr>
          <p:cNvPr id="8" name="Content Placeholder 7"/>
          <p:cNvGraphicFramePr>
            <a:graphicFrameLocks noGrp="1"/>
          </p:cNvGraphicFramePr>
          <p:nvPr>
            <p:ph idx="1"/>
          </p:nvPr>
        </p:nvGraphicFramePr>
        <p:xfrm>
          <a:off x="285720" y="1357298"/>
          <a:ext cx="8572560" cy="5486400"/>
        </p:xfrm>
        <a:graphic>
          <a:graphicData uri="http://schemas.openxmlformats.org/drawingml/2006/table">
            <a:tbl>
              <a:tblPr firstRow="1" bandRow="1">
                <a:tableStyleId>{5C22544A-7EE6-4342-B048-85BDC9FD1C3A}</a:tableStyleId>
              </a:tblPr>
              <a:tblGrid>
                <a:gridCol w="2857520"/>
                <a:gridCol w="2857520"/>
                <a:gridCol w="2857520"/>
              </a:tblGrid>
              <a:tr h="514354">
                <a:tc>
                  <a:txBody>
                    <a:bodyPr/>
                    <a:lstStyle/>
                    <a:p>
                      <a:r>
                        <a:rPr lang="en-US" sz="2800" b="1" kern="1200" dirty="0" smtClean="0">
                          <a:solidFill>
                            <a:srgbClr val="FFFF00"/>
                          </a:solidFill>
                          <a:latin typeface="+mn-lt"/>
                          <a:ea typeface="+mn-ea"/>
                          <a:cs typeface="+mn-cs"/>
                        </a:rPr>
                        <a:t>Y</a:t>
                      </a:r>
                      <a:r>
                        <a:rPr lang="en-US" sz="2400" b="1" kern="1200" dirty="0" smtClean="0">
                          <a:solidFill>
                            <a:srgbClr val="FFFF00"/>
                          </a:solidFill>
                          <a:latin typeface="Baskerville Old Face" pitchFamily="18" charset="0"/>
                          <a:ea typeface="+mn-ea"/>
                          <a:cs typeface="+mn-cs"/>
                        </a:rPr>
                        <a:t>ear</a:t>
                      </a:r>
                      <a:endParaRPr lang="en-US" sz="2400" dirty="0">
                        <a:solidFill>
                          <a:srgbClr val="FFFF00"/>
                        </a:solidFill>
                        <a:latin typeface="Baskerville Old Face" pitchFamily="18" charset="0"/>
                      </a:endParaRPr>
                    </a:p>
                  </a:txBody>
                  <a:tcPr marL="68580" marR="68580" marT="0" marB="0"/>
                </a:tc>
                <a:tc>
                  <a:txBody>
                    <a:bodyPr/>
                    <a:lstStyle/>
                    <a:p>
                      <a:pPr algn="just">
                        <a:lnSpc>
                          <a:spcPct val="150000"/>
                        </a:lnSpc>
                        <a:spcAft>
                          <a:spcPts val="0"/>
                        </a:spcAft>
                      </a:pPr>
                      <a:r>
                        <a:rPr lang="en-US" sz="2400" b="1" dirty="0">
                          <a:solidFill>
                            <a:srgbClr val="FFFF00"/>
                          </a:solidFill>
                          <a:latin typeface="Times New Roman"/>
                          <a:ea typeface="Calibri"/>
                          <a:cs typeface="Times New Roman"/>
                        </a:rPr>
                        <a:t>World population</a:t>
                      </a:r>
                      <a:endParaRPr lang="en-US" sz="2400" dirty="0">
                        <a:solidFill>
                          <a:srgbClr val="FFFF00"/>
                        </a:solidFill>
                        <a:latin typeface="Calibri"/>
                        <a:ea typeface="Calibri"/>
                        <a:cs typeface="Times New Roman"/>
                      </a:endParaRPr>
                    </a:p>
                  </a:txBody>
                  <a:tcPr marL="68580" marR="68580" marT="0" marB="0"/>
                </a:tc>
                <a:tc>
                  <a:txBody>
                    <a:bodyPr/>
                    <a:lstStyle/>
                    <a:p>
                      <a:pPr algn="just">
                        <a:lnSpc>
                          <a:spcPct val="150000"/>
                        </a:lnSpc>
                        <a:spcAft>
                          <a:spcPts val="0"/>
                        </a:spcAft>
                      </a:pPr>
                      <a:r>
                        <a:rPr lang="en-US" sz="2400" b="1" dirty="0">
                          <a:solidFill>
                            <a:srgbClr val="FFFF00"/>
                          </a:solidFill>
                          <a:latin typeface="Times New Roman"/>
                          <a:ea typeface="Calibri"/>
                          <a:cs typeface="Times New Roman"/>
                        </a:rPr>
                        <a:t>Time to add 1 billion</a:t>
                      </a:r>
                      <a:endParaRPr lang="en-US" sz="2400" dirty="0">
                        <a:solidFill>
                          <a:srgbClr val="FFFF00"/>
                        </a:solidFill>
                        <a:latin typeface="Calibri"/>
                        <a:ea typeface="Calibri"/>
                        <a:cs typeface="Times New Roman"/>
                      </a:endParaRPr>
                    </a:p>
                  </a:txBody>
                  <a:tcPr marL="68580" marR="68580" marT="0" marB="0"/>
                </a:tc>
              </a:tr>
              <a:tr h="514354">
                <a:tc>
                  <a:txBody>
                    <a:bodyPr/>
                    <a:lstStyle/>
                    <a:p>
                      <a:pPr algn="just">
                        <a:lnSpc>
                          <a:spcPct val="150000"/>
                        </a:lnSpc>
                        <a:spcAft>
                          <a:spcPts val="0"/>
                        </a:spcAft>
                      </a:pPr>
                      <a:r>
                        <a:rPr lang="en-US" sz="2400">
                          <a:latin typeface="Times New Roman"/>
                          <a:ea typeface="Calibri"/>
                          <a:cs typeface="Times New Roman"/>
                        </a:rPr>
                        <a:t>1804</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solidFill>
                            <a:srgbClr val="000000"/>
                          </a:solidFill>
                          <a:latin typeface="Times New Roman"/>
                          <a:ea typeface="Calibri"/>
                          <a:cs typeface="Times New Roman"/>
                        </a:rPr>
                        <a:t>1 </a:t>
                      </a:r>
                      <a:r>
                        <a:rPr lang="en-US" sz="2400">
                          <a:latin typeface="Times New Roman"/>
                          <a:ea typeface="Calibri"/>
                          <a:cs typeface="Times New Roman"/>
                        </a:rPr>
                        <a:t>billion</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dirty="0">
                          <a:solidFill>
                            <a:srgbClr val="000000"/>
                          </a:solidFill>
                          <a:latin typeface="Times New Roman"/>
                          <a:ea typeface="Calibri"/>
                          <a:cs typeface="Times New Roman"/>
                        </a:rPr>
                        <a:t>NK</a:t>
                      </a:r>
                      <a:endParaRPr lang="en-US" sz="2400" dirty="0">
                        <a:latin typeface="Calibri"/>
                        <a:ea typeface="Calibri"/>
                        <a:cs typeface="Times New Roman"/>
                      </a:endParaRPr>
                    </a:p>
                  </a:txBody>
                  <a:tcPr marL="68580" marR="68580" marT="0" marB="0"/>
                </a:tc>
              </a:tr>
              <a:tr h="514354">
                <a:tc>
                  <a:txBody>
                    <a:bodyPr/>
                    <a:lstStyle/>
                    <a:p>
                      <a:pPr algn="just">
                        <a:lnSpc>
                          <a:spcPct val="150000"/>
                        </a:lnSpc>
                        <a:spcAft>
                          <a:spcPts val="0"/>
                        </a:spcAft>
                      </a:pPr>
                      <a:r>
                        <a:rPr lang="en-US" sz="2400" b="1" dirty="0">
                          <a:solidFill>
                            <a:srgbClr val="696969"/>
                          </a:solidFill>
                          <a:latin typeface="Times New Roman"/>
                          <a:ea typeface="Calibri"/>
                          <a:cs typeface="Times New Roman"/>
                        </a:rPr>
                        <a:t>Year</a:t>
                      </a:r>
                      <a:endParaRPr lang="en-US" sz="2400" dirty="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2 billion</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123 years</a:t>
                      </a:r>
                      <a:endParaRPr lang="en-US" sz="2400">
                        <a:latin typeface="Calibri"/>
                        <a:ea typeface="Calibri"/>
                        <a:cs typeface="Times New Roman"/>
                      </a:endParaRPr>
                    </a:p>
                  </a:txBody>
                  <a:tcPr marL="68580" marR="68580" marT="0" marB="0"/>
                </a:tc>
              </a:tr>
              <a:tr h="514354">
                <a:tc>
                  <a:txBody>
                    <a:bodyPr/>
                    <a:lstStyle/>
                    <a:p>
                      <a:pPr algn="just">
                        <a:lnSpc>
                          <a:spcPct val="150000"/>
                        </a:lnSpc>
                        <a:spcAft>
                          <a:spcPts val="0"/>
                        </a:spcAft>
                      </a:pPr>
                      <a:r>
                        <a:rPr lang="en-US" sz="2400">
                          <a:latin typeface="Times New Roman"/>
                          <a:ea typeface="Calibri"/>
                          <a:cs typeface="Times New Roman"/>
                        </a:rPr>
                        <a:t>1960 </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3 billion</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33 years</a:t>
                      </a:r>
                      <a:endParaRPr lang="en-US" sz="2400">
                        <a:latin typeface="Calibri"/>
                        <a:ea typeface="Calibri"/>
                        <a:cs typeface="Times New Roman"/>
                      </a:endParaRPr>
                    </a:p>
                  </a:txBody>
                  <a:tcPr marL="68580" marR="68580" marT="0" marB="0"/>
                </a:tc>
              </a:tr>
              <a:tr h="514354">
                <a:tc>
                  <a:txBody>
                    <a:bodyPr/>
                    <a:lstStyle/>
                    <a:p>
                      <a:pPr algn="just">
                        <a:lnSpc>
                          <a:spcPct val="150000"/>
                        </a:lnSpc>
                        <a:spcAft>
                          <a:spcPts val="0"/>
                        </a:spcAft>
                      </a:pPr>
                      <a:r>
                        <a:rPr lang="en-US" sz="2400">
                          <a:latin typeface="Times New Roman"/>
                          <a:ea typeface="Calibri"/>
                          <a:cs typeface="Times New Roman"/>
                        </a:rPr>
                        <a:t>1974 </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4 billion</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14 years</a:t>
                      </a:r>
                      <a:endParaRPr lang="en-US" sz="2400">
                        <a:latin typeface="Calibri"/>
                        <a:ea typeface="Calibri"/>
                        <a:cs typeface="Times New Roman"/>
                      </a:endParaRPr>
                    </a:p>
                  </a:txBody>
                  <a:tcPr marL="68580" marR="68580" marT="0" marB="0"/>
                </a:tc>
              </a:tr>
              <a:tr h="514354">
                <a:tc>
                  <a:txBody>
                    <a:bodyPr/>
                    <a:lstStyle/>
                    <a:p>
                      <a:pPr algn="just">
                        <a:lnSpc>
                          <a:spcPct val="150000"/>
                        </a:lnSpc>
                        <a:spcAft>
                          <a:spcPts val="0"/>
                        </a:spcAft>
                      </a:pPr>
                      <a:r>
                        <a:rPr lang="en-US" sz="2400">
                          <a:latin typeface="Times New Roman"/>
                          <a:ea typeface="Calibri"/>
                          <a:cs typeface="Times New Roman"/>
                        </a:rPr>
                        <a:t>1987 </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5 billion</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13 years</a:t>
                      </a:r>
                      <a:endParaRPr lang="en-US" sz="2400">
                        <a:latin typeface="Calibri"/>
                        <a:ea typeface="Calibri"/>
                        <a:cs typeface="Times New Roman"/>
                      </a:endParaRPr>
                    </a:p>
                  </a:txBody>
                  <a:tcPr marL="68580" marR="68580" marT="0" marB="0"/>
                </a:tc>
              </a:tr>
              <a:tr h="514354">
                <a:tc>
                  <a:txBody>
                    <a:bodyPr/>
                    <a:lstStyle/>
                    <a:p>
                      <a:pPr algn="just">
                        <a:lnSpc>
                          <a:spcPct val="150000"/>
                        </a:lnSpc>
                        <a:spcAft>
                          <a:spcPts val="0"/>
                        </a:spcAft>
                      </a:pPr>
                      <a:r>
                        <a:rPr lang="en-US" sz="2400">
                          <a:latin typeface="Times New Roman"/>
                          <a:ea typeface="Calibri"/>
                          <a:cs typeface="Times New Roman"/>
                        </a:rPr>
                        <a:t>1999 </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6 billion</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12 years</a:t>
                      </a:r>
                      <a:endParaRPr lang="en-US" sz="2400">
                        <a:latin typeface="Calibri"/>
                        <a:ea typeface="Calibri"/>
                        <a:cs typeface="Times New Roman"/>
                      </a:endParaRPr>
                    </a:p>
                  </a:txBody>
                  <a:tcPr marL="68580" marR="68580" marT="0" marB="0"/>
                </a:tc>
              </a:tr>
              <a:tr h="514354">
                <a:tc>
                  <a:txBody>
                    <a:bodyPr/>
                    <a:lstStyle/>
                    <a:p>
                      <a:pPr algn="just">
                        <a:lnSpc>
                          <a:spcPct val="150000"/>
                        </a:lnSpc>
                        <a:spcAft>
                          <a:spcPts val="0"/>
                        </a:spcAft>
                      </a:pPr>
                      <a:r>
                        <a:rPr lang="en-US" sz="2400">
                          <a:solidFill>
                            <a:srgbClr val="000000"/>
                          </a:solidFill>
                          <a:latin typeface="Times New Roman"/>
                          <a:ea typeface="Calibri"/>
                          <a:cs typeface="Times New Roman"/>
                        </a:rPr>
                        <a:t>2011</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solidFill>
                            <a:srgbClr val="000000"/>
                          </a:solidFill>
                          <a:latin typeface="Times New Roman"/>
                          <a:ea typeface="Calibri"/>
                          <a:cs typeface="Times New Roman"/>
                        </a:rPr>
                        <a:t>7 billion</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solidFill>
                            <a:srgbClr val="000000"/>
                          </a:solidFill>
                          <a:latin typeface="Times New Roman"/>
                          <a:ea typeface="Calibri"/>
                          <a:cs typeface="Times New Roman"/>
                        </a:rPr>
                        <a:t>12 years</a:t>
                      </a:r>
                      <a:endParaRPr lang="en-US" sz="2400">
                        <a:latin typeface="Calibri"/>
                        <a:ea typeface="Calibri"/>
                        <a:cs typeface="Times New Roman"/>
                      </a:endParaRPr>
                    </a:p>
                  </a:txBody>
                  <a:tcPr marL="68580" marR="68580" marT="0" marB="0"/>
                </a:tc>
              </a:tr>
              <a:tr h="514354">
                <a:tc>
                  <a:txBody>
                    <a:bodyPr/>
                    <a:lstStyle/>
                    <a:p>
                      <a:pPr algn="just">
                        <a:lnSpc>
                          <a:spcPct val="150000"/>
                        </a:lnSpc>
                        <a:spcAft>
                          <a:spcPts val="0"/>
                        </a:spcAft>
                      </a:pPr>
                      <a:r>
                        <a:rPr lang="en-US" sz="2400">
                          <a:latin typeface="Times New Roman"/>
                          <a:ea typeface="Calibri"/>
                          <a:cs typeface="Times New Roman"/>
                        </a:rPr>
                        <a:t>2026  </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8 billion</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15 years </a:t>
                      </a:r>
                      <a:endParaRPr lang="en-US" sz="2400">
                        <a:latin typeface="Calibri"/>
                        <a:ea typeface="Calibri"/>
                        <a:cs typeface="Times New Roman"/>
                      </a:endParaRPr>
                    </a:p>
                  </a:txBody>
                  <a:tcPr marL="68580" marR="68580" marT="0" marB="0"/>
                </a:tc>
              </a:tr>
              <a:tr h="514354">
                <a:tc>
                  <a:txBody>
                    <a:bodyPr/>
                    <a:lstStyle/>
                    <a:p>
                      <a:pPr algn="just">
                        <a:lnSpc>
                          <a:spcPct val="150000"/>
                        </a:lnSpc>
                        <a:spcAft>
                          <a:spcPts val="0"/>
                        </a:spcAft>
                      </a:pPr>
                      <a:r>
                        <a:rPr lang="en-US" sz="2400">
                          <a:latin typeface="Times New Roman"/>
                          <a:ea typeface="Calibri"/>
                          <a:cs typeface="Times New Roman"/>
                        </a:rPr>
                        <a:t>2043</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9 billion</a:t>
                      </a:r>
                      <a:endParaRPr lang="en-US" sz="2400">
                        <a:latin typeface="Calibri"/>
                        <a:ea typeface="Calibri"/>
                        <a:cs typeface="Times New Roman"/>
                      </a:endParaRPr>
                    </a:p>
                  </a:txBody>
                  <a:tcPr marL="68580" marR="68580" marT="0" marB="0"/>
                </a:tc>
                <a:tc>
                  <a:txBody>
                    <a:bodyPr/>
                    <a:lstStyle/>
                    <a:p>
                      <a:pPr algn="just">
                        <a:lnSpc>
                          <a:spcPct val="150000"/>
                        </a:lnSpc>
                        <a:spcAft>
                          <a:spcPts val="0"/>
                        </a:spcAft>
                      </a:pPr>
                      <a:r>
                        <a:rPr lang="en-US" sz="2400" dirty="0">
                          <a:latin typeface="Times New Roman"/>
                          <a:ea typeface="Calibri"/>
                          <a:cs typeface="Times New Roman"/>
                        </a:rPr>
                        <a:t>17 years</a:t>
                      </a:r>
                      <a:endParaRPr lang="en-US"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US" sz="2800" b="1" dirty="0" smtClean="0">
                <a:latin typeface="Baskerville Old Face" pitchFamily="18" charset="0"/>
              </a:rPr>
              <a:t>Trends of World Population Growth….Cont’d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4840303"/>
          </a:xfrm>
        </p:spPr>
        <p:txBody>
          <a:bodyPr>
            <a:normAutofit fontScale="92500" lnSpcReduction="10000"/>
          </a:bodyPr>
          <a:lstStyle/>
          <a:p>
            <a:pPr algn="just">
              <a:lnSpc>
                <a:spcPct val="150000"/>
              </a:lnSpc>
            </a:pPr>
            <a:r>
              <a:rPr lang="en-US" sz="2800" dirty="0" smtClean="0">
                <a:latin typeface="Baskerville Old Face" pitchFamily="18" charset="0"/>
              </a:rPr>
              <a:t>In the past 50 years the world has experienced an unprecedented increase in population </a:t>
            </a:r>
            <a:r>
              <a:rPr lang="en-US" sz="2800" dirty="0" smtClean="0"/>
              <a:t>growth.</a:t>
            </a:r>
          </a:p>
          <a:p>
            <a:pPr algn="just">
              <a:lnSpc>
                <a:spcPct val="150000"/>
              </a:lnSpc>
            </a:pPr>
            <a:r>
              <a:rPr lang="en-US" sz="2800" dirty="0" smtClean="0">
                <a:solidFill>
                  <a:srgbClr val="FF0000"/>
                </a:solidFill>
              </a:rPr>
              <a:t>In the past, infant and childhood deaths and short life spans used to limit population growth. </a:t>
            </a:r>
          </a:p>
          <a:p>
            <a:pPr algn="just">
              <a:lnSpc>
                <a:spcPct val="150000"/>
              </a:lnSpc>
            </a:pPr>
            <a:r>
              <a:rPr lang="en-US" sz="2800" dirty="0" smtClean="0">
                <a:solidFill>
                  <a:srgbClr val="FF0000"/>
                </a:solidFill>
              </a:rPr>
              <a:t>In today's world, thanks to improved nutrition, sanitation, medical care and living standard, more babies survive their first few years of life. </a:t>
            </a:r>
          </a:p>
          <a:p>
            <a:pPr algn="just">
              <a:lnSpc>
                <a:spcPct val="150000"/>
              </a:lnSpc>
              <a:buNone/>
            </a:pPr>
            <a:r>
              <a:rPr lang="en-US" sz="2800" dirty="0" smtClean="0">
                <a:solidFill>
                  <a:srgbClr val="FF0000"/>
                </a:solidFill>
              </a:rPr>
              <a:t>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115</a:t>
            </a:fld>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askerville Old Face" pitchFamily="18" charset="0"/>
              </a:rPr>
              <a:t>2.2 World population explosion:  Causes and Consequences </a:t>
            </a:r>
            <a:endParaRPr lang="en-US" dirty="0">
              <a:latin typeface="Baskerville Old Face" pitchFamily="18" charset="0"/>
            </a:endParaRPr>
          </a:p>
        </p:txBody>
      </p:sp>
      <p:sp>
        <p:nvSpPr>
          <p:cNvPr id="3" name="Content Placeholder 2"/>
          <p:cNvSpPr>
            <a:spLocks noGrp="1"/>
          </p:cNvSpPr>
          <p:nvPr>
            <p:ph idx="1"/>
          </p:nvPr>
        </p:nvSpPr>
        <p:spPr>
          <a:xfrm>
            <a:off x="457200" y="1600200"/>
            <a:ext cx="8229600" cy="4972072"/>
          </a:xfrm>
        </p:spPr>
        <p:txBody>
          <a:bodyPr>
            <a:normAutofit fontScale="92500" lnSpcReduction="20000"/>
          </a:bodyPr>
          <a:lstStyle/>
          <a:p>
            <a:pPr algn="just">
              <a:lnSpc>
                <a:spcPct val="150000"/>
              </a:lnSpc>
            </a:pPr>
            <a:r>
              <a:rPr lang="en-US" sz="2800" dirty="0" smtClean="0">
                <a:solidFill>
                  <a:srgbClr val="FF0000"/>
                </a:solidFill>
                <a:latin typeface="Baskerville Old Face" pitchFamily="18" charset="0"/>
              </a:rPr>
              <a:t>The </a:t>
            </a:r>
            <a:r>
              <a:rPr lang="en-US" sz="2800" u="sng" dirty="0" smtClean="0">
                <a:solidFill>
                  <a:srgbClr val="FF0000"/>
                </a:solidFill>
                <a:latin typeface="Baskerville Old Face" pitchFamily="18" charset="0"/>
              </a:rPr>
              <a:t>combination of a continuing high birth rate and a low death rate is creating a rapid population increase in many countries in</a:t>
            </a:r>
            <a:r>
              <a:rPr lang="en-US" sz="2800" dirty="0" smtClean="0">
                <a:solidFill>
                  <a:srgbClr val="FF0000"/>
                </a:solidFill>
                <a:latin typeface="Baskerville Old Face" pitchFamily="18" charset="0"/>
              </a:rPr>
              <a:t> </a:t>
            </a:r>
            <a:r>
              <a:rPr lang="en-US" sz="2800" b="1" dirty="0" smtClean="0">
                <a:solidFill>
                  <a:srgbClr val="FF0000"/>
                </a:solidFill>
                <a:latin typeface="Baskerville Old Face" pitchFamily="18" charset="0"/>
              </a:rPr>
              <a:t>Asia, Latin America and Africa and people generally lived longer.</a:t>
            </a:r>
          </a:p>
          <a:p>
            <a:pPr algn="just">
              <a:lnSpc>
                <a:spcPct val="150000"/>
              </a:lnSpc>
            </a:pPr>
            <a:r>
              <a:rPr lang="en-US" sz="2800" dirty="0" smtClean="0">
                <a:solidFill>
                  <a:srgbClr val="FF0000"/>
                </a:solidFill>
              </a:rPr>
              <a:t>There has been a dramatic reduction in the doubling time of the global human population</a:t>
            </a:r>
            <a:r>
              <a:rPr lang="en-US" sz="2800" dirty="0" smtClean="0"/>
              <a:t>, as we have already discussed. </a:t>
            </a:r>
            <a:endParaRPr lang="en-US" sz="2800" dirty="0" smtClean="0">
              <a:solidFill>
                <a:srgbClr val="FF0000"/>
              </a:solidFill>
              <a:latin typeface="Baskerville Old Face" pitchFamily="18" charset="0"/>
            </a:endParaRPr>
          </a:p>
          <a:p>
            <a:pPr algn="just">
              <a:lnSpc>
                <a:spcPct val="150000"/>
              </a:lnSpc>
            </a:pPr>
            <a:r>
              <a:rPr lang="en-US" sz="2800" dirty="0" smtClean="0">
                <a:solidFill>
                  <a:srgbClr val="FF0000"/>
                </a:solidFill>
                <a:latin typeface="Baskerville Old Face" pitchFamily="18" charset="0"/>
              </a:rPr>
              <a:t>In the 20th century, human population has grown much faster than ever before.</a:t>
            </a: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116</a:t>
            </a:fld>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World population explosion:  Causes and Consequences</a:t>
            </a:r>
            <a:endParaRPr lang="en-US" sz="2800" dirty="0"/>
          </a:p>
        </p:txBody>
      </p:sp>
      <p:sp>
        <p:nvSpPr>
          <p:cNvPr id="3" name="Content Placeholder 2"/>
          <p:cNvSpPr>
            <a:spLocks noGrp="1"/>
          </p:cNvSpPr>
          <p:nvPr>
            <p:ph idx="1"/>
          </p:nvPr>
        </p:nvSpPr>
        <p:spPr>
          <a:xfrm>
            <a:off x="457200" y="1357298"/>
            <a:ext cx="8229600" cy="5214974"/>
          </a:xfrm>
        </p:spPr>
        <p:txBody>
          <a:bodyPr/>
          <a:lstStyle/>
          <a:p>
            <a:pPr algn="just">
              <a:lnSpc>
                <a:spcPct val="150000"/>
              </a:lnSpc>
            </a:pPr>
            <a:r>
              <a:rPr lang="en-US" sz="2800" dirty="0" smtClean="0">
                <a:solidFill>
                  <a:srgbClr val="FF0000"/>
                </a:solidFill>
                <a:latin typeface="Baskerville Old Face" pitchFamily="18" charset="0"/>
              </a:rPr>
              <a:t>This unprecedented growth of human population at an alarming rate over a relatively short period is referred to as </a:t>
            </a:r>
            <a:r>
              <a:rPr lang="en-US" sz="2800" b="1" i="1" dirty="0" smtClean="0">
                <a:solidFill>
                  <a:srgbClr val="FF0000"/>
                </a:solidFill>
                <a:latin typeface="Baskerville Old Face" pitchFamily="18" charset="0"/>
              </a:rPr>
              <a:t>population explosion.</a:t>
            </a:r>
            <a:r>
              <a:rPr lang="en-US" sz="2800" dirty="0" smtClean="0">
                <a:solidFill>
                  <a:srgbClr val="FF0000"/>
                </a:solidFill>
                <a:latin typeface="Baskerville Old Face" pitchFamily="18" charset="0"/>
              </a:rPr>
              <a:t> </a:t>
            </a:r>
          </a:p>
          <a:p>
            <a:pPr algn="just">
              <a:lnSpc>
                <a:spcPct val="150000"/>
              </a:lnSpc>
              <a:buNone/>
            </a:pPr>
            <a:endParaRPr lang="en-US" sz="2800" dirty="0" smtClean="0">
              <a:latin typeface="Baskerville Old Face" pitchFamily="18" charset="0"/>
            </a:endParaRPr>
          </a:p>
          <a:p>
            <a:pPr algn="just">
              <a:lnSpc>
                <a:spcPct val="150000"/>
              </a:lnSpc>
            </a:pPr>
            <a:r>
              <a:rPr lang="en-US" sz="2800" dirty="0" smtClean="0">
                <a:latin typeface="Baskerville Old Face" pitchFamily="18" charset="0"/>
              </a:rPr>
              <a:t>The popula­tion explosion is mainly seen in many countries of </a:t>
            </a:r>
            <a:r>
              <a:rPr lang="en-US" sz="2800" dirty="0" smtClean="0">
                <a:solidFill>
                  <a:srgbClr val="FF0000"/>
                </a:solidFill>
                <a:latin typeface="Baskerville Old Face" pitchFamily="18" charset="0"/>
              </a:rPr>
              <a:t>Asia, South America and Africa.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117</a:t>
            </a:fld>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World population explosion:  Causes and Consequences……Cont’d</a:t>
            </a:r>
            <a:endParaRPr lang="en-US" sz="2800" dirty="0"/>
          </a:p>
        </p:txBody>
      </p:sp>
      <p:sp>
        <p:nvSpPr>
          <p:cNvPr id="3" name="Content Placeholder 2"/>
          <p:cNvSpPr>
            <a:spLocks noGrp="1"/>
          </p:cNvSpPr>
          <p:nvPr>
            <p:ph idx="1"/>
          </p:nvPr>
        </p:nvSpPr>
        <p:spPr>
          <a:xfrm>
            <a:off x="457200" y="1600200"/>
            <a:ext cx="8229600" cy="4972072"/>
          </a:xfrm>
        </p:spPr>
        <p:txBody>
          <a:bodyPr>
            <a:normAutofit/>
          </a:bodyPr>
          <a:lstStyle/>
          <a:p>
            <a:pPr algn="just">
              <a:lnSpc>
                <a:spcPct val="150000"/>
              </a:lnSpc>
            </a:pPr>
            <a:r>
              <a:rPr lang="en-US" sz="2800" dirty="0" smtClean="0">
                <a:latin typeface="Baskerville Old Face" pitchFamily="18" charset="0"/>
              </a:rPr>
              <a:t>Generally,</a:t>
            </a:r>
            <a:r>
              <a:rPr lang="en-US" sz="2800" b="1" i="1" dirty="0" smtClean="0">
                <a:latin typeface="Baskerville Old Face" pitchFamily="18" charset="0"/>
              </a:rPr>
              <a:t> </a:t>
            </a:r>
            <a:r>
              <a:rPr lang="en-US" sz="2800" b="1" dirty="0" smtClean="0">
                <a:latin typeface="Baskerville Old Face" pitchFamily="18" charset="0"/>
              </a:rPr>
              <a:t>unprecedented population growth has multiple of impacts on</a:t>
            </a:r>
            <a:r>
              <a:rPr lang="en-US" sz="2800" dirty="0" smtClean="0">
                <a:latin typeface="Baskerville Old Face" pitchFamily="18" charset="0"/>
              </a:rPr>
              <a:t> </a:t>
            </a:r>
            <a:r>
              <a:rPr lang="en-US" sz="2800" u="sng" dirty="0" smtClean="0">
                <a:solidFill>
                  <a:srgbClr val="FF0000"/>
                </a:solidFill>
                <a:latin typeface="Baskerville Old Face" pitchFamily="18" charset="0"/>
              </a:rPr>
              <a:t>environmental</a:t>
            </a:r>
            <a:r>
              <a:rPr lang="en-US" sz="2800" dirty="0" smtClean="0">
                <a:latin typeface="Baskerville Old Face" pitchFamily="18" charset="0"/>
              </a:rPr>
              <a:t>, </a:t>
            </a:r>
            <a:r>
              <a:rPr lang="en-US" sz="2800" u="sng" dirty="0" smtClean="0">
                <a:solidFill>
                  <a:srgbClr val="FF0000"/>
                </a:solidFill>
                <a:latin typeface="Baskerville Old Face" pitchFamily="18" charset="0"/>
              </a:rPr>
              <a:t>economic</a:t>
            </a:r>
            <a:r>
              <a:rPr lang="en-US" sz="2800" dirty="0" smtClean="0">
                <a:solidFill>
                  <a:srgbClr val="FF0000"/>
                </a:solidFill>
                <a:latin typeface="Baskerville Old Face" pitchFamily="18" charset="0"/>
              </a:rPr>
              <a:t>, </a:t>
            </a:r>
            <a:r>
              <a:rPr lang="en-US" sz="2800" u="sng" dirty="0" smtClean="0">
                <a:solidFill>
                  <a:srgbClr val="FF0000"/>
                </a:solidFill>
                <a:latin typeface="Baskerville Old Face" pitchFamily="18" charset="0"/>
              </a:rPr>
              <a:t>social</a:t>
            </a:r>
            <a:r>
              <a:rPr lang="en-US" sz="2800" dirty="0" smtClean="0">
                <a:solidFill>
                  <a:srgbClr val="FF0000"/>
                </a:solidFill>
                <a:latin typeface="Baskerville Old Face" pitchFamily="18" charset="0"/>
              </a:rPr>
              <a:t> </a:t>
            </a:r>
            <a:r>
              <a:rPr lang="en-US" sz="2800" dirty="0" smtClean="0">
                <a:latin typeface="Baskerville Old Face" pitchFamily="18" charset="0"/>
              </a:rPr>
              <a:t>and </a:t>
            </a:r>
            <a:r>
              <a:rPr lang="en-US" sz="2800" u="sng" dirty="0" smtClean="0">
                <a:solidFill>
                  <a:srgbClr val="FF0000"/>
                </a:solidFill>
                <a:latin typeface="Baskerville Old Face" pitchFamily="18" charset="0"/>
              </a:rPr>
              <a:t>political situation of the world as whole.</a:t>
            </a:r>
          </a:p>
          <a:p>
            <a:pPr algn="just">
              <a:lnSpc>
                <a:spcPct val="150000"/>
              </a:lnSpc>
              <a:buFont typeface="Wingdings" pitchFamily="2" charset="2"/>
              <a:buChar char="q"/>
            </a:pPr>
            <a:r>
              <a:rPr lang="en-US" sz="2800" dirty="0" smtClean="0">
                <a:solidFill>
                  <a:srgbClr val="0070C0"/>
                </a:solidFill>
                <a:latin typeface="Baskerville Old Face" pitchFamily="18" charset="0"/>
              </a:rPr>
              <a:t>Over Exploitation of Natural Resources</a:t>
            </a:r>
          </a:p>
          <a:p>
            <a:pPr algn="just">
              <a:lnSpc>
                <a:spcPct val="150000"/>
              </a:lnSpc>
            </a:pPr>
            <a:r>
              <a:rPr lang="en-US" sz="2800" b="1" dirty="0" smtClean="0"/>
              <a:t>The Earth has limited natural resources</a:t>
            </a:r>
            <a:r>
              <a:rPr lang="en-US" sz="2800" dirty="0" smtClean="0"/>
              <a:t> in the form of water, fauna and flora, minerals, power resources and soils. </a:t>
            </a: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118</a:t>
            </a:fld>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5429264"/>
          </a:xfrm>
        </p:spPr>
        <p:txBody>
          <a:bodyPr>
            <a:normAutofit lnSpcReduction="10000"/>
          </a:bodyPr>
          <a:lstStyle/>
          <a:p>
            <a:pPr algn="just">
              <a:lnSpc>
                <a:spcPct val="150000"/>
              </a:lnSpc>
            </a:pPr>
            <a:r>
              <a:rPr lang="en-US" sz="2800" dirty="0" smtClean="0">
                <a:latin typeface="Baskerville Old Face" pitchFamily="18" charset="0"/>
              </a:rPr>
              <a:t>Out of them, some are renewable and some are non-renewable resources.</a:t>
            </a:r>
          </a:p>
          <a:p>
            <a:pPr algn="just">
              <a:lnSpc>
                <a:spcPct val="150000"/>
              </a:lnSpc>
            </a:pPr>
            <a:r>
              <a:rPr lang="en-US" sz="2800" dirty="0" smtClean="0">
                <a:solidFill>
                  <a:srgbClr val="FF0000"/>
                </a:solidFill>
                <a:latin typeface="Baskerville Old Face" pitchFamily="18" charset="0"/>
              </a:rPr>
              <a:t>The non-renewable resources are being </a:t>
            </a:r>
            <a:r>
              <a:rPr lang="en-US" sz="2800" b="1" dirty="0" smtClean="0">
                <a:solidFill>
                  <a:srgbClr val="FF0000"/>
                </a:solidFill>
                <a:latin typeface="Baskerville Old Face" pitchFamily="18" charset="0"/>
              </a:rPr>
              <a:t>extinct( destroyed, vanished )</a:t>
            </a:r>
            <a:r>
              <a:rPr lang="en-US" sz="2800" dirty="0" smtClean="0">
                <a:solidFill>
                  <a:srgbClr val="FF0000"/>
                </a:solidFill>
                <a:latin typeface="Baskerville Old Face" pitchFamily="18" charset="0"/>
              </a:rPr>
              <a:t> because of over utilization. </a:t>
            </a:r>
          </a:p>
          <a:p>
            <a:pPr algn="just">
              <a:lnSpc>
                <a:spcPct val="160000"/>
              </a:lnSpc>
            </a:pPr>
            <a:r>
              <a:rPr lang="en-US" sz="2800" dirty="0" smtClean="0">
                <a:latin typeface="Baskerville Old Face" pitchFamily="18" charset="0"/>
              </a:rPr>
              <a:t>Consequently, </a:t>
            </a:r>
            <a:r>
              <a:rPr lang="en-US" sz="2800" dirty="0" smtClean="0">
                <a:solidFill>
                  <a:srgbClr val="FF0000"/>
                </a:solidFill>
                <a:latin typeface="Baskerville Old Face" pitchFamily="18" charset="0"/>
              </a:rPr>
              <a:t>due to high growth in population, the requirements of the people increased at a tremendous rate and consequently, the natural resources were unexpectedly over exploited.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119</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76"/>
            <a:ext cx="3571868" cy="1435100"/>
          </a:xfrm>
        </p:spPr>
        <p:txBody>
          <a:bodyPr>
            <a:noAutofit/>
          </a:bodyPr>
          <a:lstStyle/>
          <a:p>
            <a:r>
              <a:rPr lang="en-US" sz="2800" dirty="0" smtClean="0"/>
              <a:t>Population geography </a:t>
            </a:r>
            <a:endParaRPr lang="en-US" sz="2800" dirty="0"/>
          </a:p>
        </p:txBody>
      </p:sp>
      <p:sp>
        <p:nvSpPr>
          <p:cNvPr id="3" name="Content Placeholder 2"/>
          <p:cNvSpPr>
            <a:spLocks noGrp="1"/>
          </p:cNvSpPr>
          <p:nvPr>
            <p:ph idx="1"/>
          </p:nvPr>
        </p:nvSpPr>
        <p:spPr>
          <a:xfrm>
            <a:off x="3428992" y="285728"/>
            <a:ext cx="5397502" cy="6215106"/>
          </a:xfrm>
        </p:spPr>
        <p:txBody>
          <a:bodyPr>
            <a:normAutofit fontScale="85000" lnSpcReduction="20000"/>
          </a:bodyPr>
          <a:lstStyle/>
          <a:p>
            <a:pPr algn="just">
              <a:lnSpc>
                <a:spcPct val="150000"/>
              </a:lnSpc>
            </a:pPr>
            <a:endParaRPr lang="en-US" sz="2400" dirty="0" smtClean="0"/>
          </a:p>
          <a:p>
            <a:pPr algn="just">
              <a:lnSpc>
                <a:spcPct val="150000"/>
              </a:lnSpc>
            </a:pPr>
            <a:r>
              <a:rPr lang="en-US" sz="2400" dirty="0" smtClean="0"/>
              <a:t>understanding the aerial differences of human population on the earth’s surface.</a:t>
            </a:r>
          </a:p>
          <a:p>
            <a:pPr algn="just">
              <a:lnSpc>
                <a:spcPct val="150000"/>
              </a:lnSpc>
            </a:pPr>
            <a:endParaRPr lang="en-US" sz="2400" dirty="0" smtClean="0"/>
          </a:p>
          <a:p>
            <a:pPr algn="just">
              <a:lnSpc>
                <a:spcPct val="150000"/>
              </a:lnSpc>
            </a:pPr>
            <a:r>
              <a:rPr lang="en-US" sz="2400" dirty="0" smtClean="0"/>
              <a:t> It is basically deals with the spatial variation of the </a:t>
            </a:r>
            <a:r>
              <a:rPr lang="en-US" sz="2400" dirty="0" smtClean="0">
                <a:solidFill>
                  <a:srgbClr val="FF0000"/>
                </a:solidFill>
              </a:rPr>
              <a:t>distribution,</a:t>
            </a:r>
            <a:r>
              <a:rPr lang="en-US" sz="2400" dirty="0" smtClean="0"/>
              <a:t> </a:t>
            </a:r>
            <a:r>
              <a:rPr lang="en-US" sz="2400" dirty="0" smtClean="0">
                <a:solidFill>
                  <a:srgbClr val="FF0000"/>
                </a:solidFill>
              </a:rPr>
              <a:t>growth</a:t>
            </a:r>
            <a:r>
              <a:rPr lang="en-US" sz="2400" dirty="0" smtClean="0"/>
              <a:t> and </a:t>
            </a:r>
            <a:r>
              <a:rPr lang="en-US" sz="2400" dirty="0" smtClean="0">
                <a:solidFill>
                  <a:srgbClr val="FF0000"/>
                </a:solidFill>
              </a:rPr>
              <a:t>migration of population</a:t>
            </a:r>
            <a:r>
              <a:rPr lang="en-US" sz="2400" dirty="0" smtClean="0"/>
              <a:t> as related to the varying characteristics of the earth. </a:t>
            </a:r>
          </a:p>
          <a:p>
            <a:pPr algn="just">
              <a:lnSpc>
                <a:spcPct val="150000"/>
              </a:lnSpc>
              <a:buNone/>
            </a:pPr>
            <a:endParaRPr lang="en-US" sz="2400" dirty="0" smtClean="0"/>
          </a:p>
          <a:p>
            <a:pPr algn="just">
              <a:lnSpc>
                <a:spcPct val="150000"/>
              </a:lnSpc>
            </a:pPr>
            <a:r>
              <a:rPr lang="en-US" sz="1800" dirty="0" smtClean="0"/>
              <a:t>Or, </a:t>
            </a:r>
            <a:r>
              <a:rPr lang="en-US" sz="1800" dirty="0" smtClean="0">
                <a:solidFill>
                  <a:srgbClr val="FF0000"/>
                </a:solidFill>
              </a:rPr>
              <a:t>shortly, population geography is a subset of human geography that focuses </a:t>
            </a:r>
            <a:r>
              <a:rPr lang="en-US" sz="1800" dirty="0" smtClean="0"/>
              <a:t>on:</a:t>
            </a:r>
          </a:p>
          <a:p>
            <a:pPr lvl="0" algn="just">
              <a:lnSpc>
                <a:spcPct val="150000"/>
              </a:lnSpc>
              <a:buFont typeface="Wingdings" pitchFamily="2" charset="2"/>
              <a:buChar char="ü"/>
            </a:pPr>
            <a:r>
              <a:rPr lang="en-US" sz="1800" dirty="0" smtClean="0"/>
              <a:t>Location, </a:t>
            </a:r>
            <a:r>
              <a:rPr lang="en-US" sz="1800" dirty="0" err="1" smtClean="0"/>
              <a:t>Spatio</a:t>
            </a:r>
            <a:r>
              <a:rPr lang="en-US" sz="1800" dirty="0" smtClean="0"/>
              <a:t> -temporal patterns and processes of demographic events</a:t>
            </a:r>
          </a:p>
          <a:p>
            <a:pPr algn="just">
              <a:lnSpc>
                <a:spcPct val="150000"/>
              </a:lnSpc>
            </a:pPr>
            <a:r>
              <a:rPr lang="en-US" sz="1800" dirty="0" smtClean="0"/>
              <a:t>The analysis of human-environment interaction</a:t>
            </a:r>
          </a:p>
          <a:p>
            <a:pPr lvl="0" algn="just">
              <a:lnSpc>
                <a:spcPct val="150000"/>
              </a:lnSpc>
            </a:pPr>
            <a:r>
              <a:rPr lang="en-US" sz="1800" dirty="0" smtClean="0"/>
              <a:t>Geographers wish to know why that distribution</a:t>
            </a:r>
          </a:p>
          <a:p>
            <a:pPr algn="just">
              <a:lnSpc>
                <a:spcPct val="150000"/>
              </a:lnSpc>
            </a:pPr>
            <a:endParaRPr lang="en-US" sz="1800" dirty="0" smtClean="0"/>
          </a:p>
          <a:p>
            <a:pPr algn="just">
              <a:lnSpc>
                <a:spcPct val="150000"/>
              </a:lnSpc>
            </a:pPr>
            <a:endParaRPr lang="en-US" sz="2400" dirty="0"/>
          </a:p>
        </p:txBody>
      </p:sp>
      <p:sp>
        <p:nvSpPr>
          <p:cNvPr id="4" name="Text Placeholder 3"/>
          <p:cNvSpPr>
            <a:spLocks noGrp="1"/>
          </p:cNvSpPr>
          <p:nvPr>
            <p:ph type="body" sz="half" idx="2"/>
          </p:nvPr>
        </p:nvSpPr>
        <p:spPr>
          <a:xfrm>
            <a:off x="428596" y="1071546"/>
            <a:ext cx="2686039" cy="4983179"/>
          </a:xfrm>
        </p:spPr>
        <p:txBody>
          <a:bodyPr>
            <a:normAutofit/>
          </a:bodyPr>
          <a:lstStyle/>
          <a:p>
            <a:pPr algn="r"/>
            <a:r>
              <a:rPr lang="en-US" sz="2800" dirty="0" smtClean="0">
                <a:latin typeface="Baskerville Old Face" pitchFamily="18" charset="0"/>
              </a:rPr>
              <a:t>Population geography  concerned with</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5072098"/>
          </a:xfrm>
        </p:spPr>
        <p:txBody>
          <a:bodyPr>
            <a:normAutofit fontScale="92500" lnSpcReduction="20000"/>
          </a:bodyPr>
          <a:lstStyle/>
          <a:p>
            <a:pPr algn="just">
              <a:lnSpc>
                <a:spcPct val="150000"/>
              </a:lnSpc>
              <a:buFont typeface="Wingdings" pitchFamily="2" charset="2"/>
              <a:buChar char="q"/>
            </a:pPr>
            <a:r>
              <a:rPr lang="en-US" sz="2800" b="1" dirty="0" smtClean="0">
                <a:solidFill>
                  <a:srgbClr val="0070C0"/>
                </a:solidFill>
                <a:latin typeface="Baskerville Old Face" pitchFamily="18" charset="0"/>
              </a:rPr>
              <a:t>Land degradation</a:t>
            </a:r>
            <a:endParaRPr lang="en-US" sz="2800" dirty="0" smtClean="0">
              <a:solidFill>
                <a:srgbClr val="0070C0"/>
              </a:solidFill>
              <a:latin typeface="Baskerville Old Face" pitchFamily="18" charset="0"/>
            </a:endParaRPr>
          </a:p>
          <a:p>
            <a:pPr algn="just">
              <a:lnSpc>
                <a:spcPct val="170000"/>
              </a:lnSpc>
            </a:pPr>
            <a:r>
              <a:rPr lang="en-US" sz="3000" b="1" dirty="0" smtClean="0">
                <a:latin typeface="Baskerville Old Face" pitchFamily="18" charset="0"/>
              </a:rPr>
              <a:t>Land degradation- </a:t>
            </a:r>
            <a:r>
              <a:rPr lang="en-US" sz="3000" dirty="0" smtClean="0">
                <a:latin typeface="Baskerville Old Face" pitchFamily="18" charset="0"/>
              </a:rPr>
              <a:t>is a composite term; it has no single readily identifiable feature, but instead describes how one or more of the land resources (soil, water, vegetation, rocks, air, climate, relief) </a:t>
            </a:r>
            <a:r>
              <a:rPr lang="en-US" sz="3000" dirty="0" smtClean="0">
                <a:solidFill>
                  <a:srgbClr val="FF0000"/>
                </a:solidFill>
                <a:latin typeface="Baskerville Old Face" pitchFamily="18" charset="0"/>
              </a:rPr>
              <a:t>has changed for the worse.</a:t>
            </a:r>
          </a:p>
          <a:p>
            <a:pPr algn="just">
              <a:lnSpc>
                <a:spcPct val="150000"/>
              </a:lnSpc>
            </a:pPr>
            <a:r>
              <a:rPr lang="en-US" sz="2800" dirty="0" smtClean="0">
                <a:solidFill>
                  <a:srgbClr val="FF0000"/>
                </a:solidFill>
                <a:latin typeface="Baskerville Old Face" pitchFamily="18" charset="0"/>
              </a:rPr>
              <a:t>Unplanned population growth</a:t>
            </a:r>
            <a:r>
              <a:rPr lang="en-US" sz="2800" b="1" dirty="0" smtClean="0">
                <a:solidFill>
                  <a:srgbClr val="FF0000"/>
                </a:solidFill>
                <a:latin typeface="Baskerville Old Face" pitchFamily="18" charset="0"/>
              </a:rPr>
              <a:t> </a:t>
            </a:r>
            <a:r>
              <a:rPr lang="en-US" sz="2800" dirty="0" smtClean="0">
                <a:solidFill>
                  <a:srgbClr val="FF0000"/>
                </a:solidFill>
                <a:latin typeface="Baskerville Old Face" pitchFamily="18" charset="0"/>
              </a:rPr>
              <a:t>leads to a significant reduction of the productive capacity of land. </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120</a:t>
            </a:fld>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p>
        </p:txBody>
      </p:sp>
      <p:sp>
        <p:nvSpPr>
          <p:cNvPr id="3" name="Content Placeholder 2"/>
          <p:cNvSpPr>
            <a:spLocks noGrp="1"/>
          </p:cNvSpPr>
          <p:nvPr>
            <p:ph idx="1"/>
          </p:nvPr>
        </p:nvSpPr>
        <p:spPr>
          <a:xfrm>
            <a:off x="457200" y="1285860"/>
            <a:ext cx="8229600" cy="5072098"/>
          </a:xfrm>
        </p:spPr>
        <p:txBody>
          <a:bodyPr>
            <a:normAutofit fontScale="70000" lnSpcReduction="20000"/>
          </a:bodyPr>
          <a:lstStyle/>
          <a:p>
            <a:r>
              <a:rPr lang="en-US" b="1" dirty="0" smtClean="0">
                <a:solidFill>
                  <a:srgbClr val="0070C0"/>
                </a:solidFill>
                <a:latin typeface="Baskerville Old Face" pitchFamily="18" charset="0"/>
              </a:rPr>
              <a:t>Land degradation…….Cont’d</a:t>
            </a:r>
            <a:endParaRPr lang="en-US" dirty="0" smtClean="0"/>
          </a:p>
          <a:p>
            <a:pPr lvl="0" algn="just">
              <a:lnSpc>
                <a:spcPct val="150000"/>
              </a:lnSpc>
            </a:pPr>
            <a:r>
              <a:rPr lang="en-US" sz="4000" b="1" dirty="0" smtClean="0">
                <a:latin typeface="Baskerville Old Face" pitchFamily="18" charset="0"/>
              </a:rPr>
              <a:t>Human activities contributing to land degradation include </a:t>
            </a:r>
            <a:r>
              <a:rPr lang="en-US" sz="4000" dirty="0" smtClean="0">
                <a:solidFill>
                  <a:srgbClr val="FF0000"/>
                </a:solidFill>
                <a:latin typeface="Baskerville Old Face" pitchFamily="18" charset="0"/>
              </a:rPr>
              <a:t>unsustainable agricultural land use, poor soil and water management practices, deforestation, removal of natural vegetation, frequent use of heavy machinery, overgrazing, improper crop rotation and poor irrigation practices. </a:t>
            </a:r>
          </a:p>
          <a:p>
            <a:pPr lvl="0" algn="just">
              <a:lnSpc>
                <a:spcPct val="150000"/>
              </a:lnSpc>
            </a:pPr>
            <a:r>
              <a:rPr lang="en-US" sz="3600" dirty="0" smtClean="0">
                <a:latin typeface="Baskerville Old Face" pitchFamily="18" charset="0"/>
              </a:rPr>
              <a:t>Natural disasters, including drought, floods and landslides also contribute.</a:t>
            </a:r>
            <a:r>
              <a:rPr lang="en-US" sz="3600" b="1" dirty="0" smtClean="0">
                <a:latin typeface="Baskerville Old Face" pitchFamily="18" charset="0"/>
              </a:rPr>
              <a:t> </a:t>
            </a:r>
            <a:endParaRPr lang="en-US" sz="36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121</a:t>
            </a:fld>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b="1" dirty="0"/>
          </a:p>
        </p:txBody>
      </p:sp>
      <p:sp>
        <p:nvSpPr>
          <p:cNvPr id="3" name="Content Placeholder 2"/>
          <p:cNvSpPr>
            <a:spLocks noGrp="1"/>
          </p:cNvSpPr>
          <p:nvPr>
            <p:ph idx="1"/>
          </p:nvPr>
        </p:nvSpPr>
        <p:spPr>
          <a:xfrm>
            <a:off x="457200" y="1428736"/>
            <a:ext cx="8329642" cy="4929222"/>
          </a:xfrm>
        </p:spPr>
        <p:txBody>
          <a:bodyPr>
            <a:normAutofit/>
          </a:bodyPr>
          <a:lstStyle/>
          <a:p>
            <a:pPr>
              <a:buFont typeface="Wingdings" pitchFamily="2" charset="2"/>
              <a:buChar char="q"/>
            </a:pPr>
            <a:r>
              <a:rPr lang="en-US" sz="2800" b="1" dirty="0" smtClean="0">
                <a:solidFill>
                  <a:srgbClr val="0070C0"/>
                </a:solidFill>
                <a:latin typeface="Baskerville Old Face" pitchFamily="18" charset="0"/>
              </a:rPr>
              <a:t>Economic stagnation</a:t>
            </a:r>
          </a:p>
          <a:p>
            <a:pPr algn="just">
              <a:lnSpc>
                <a:spcPct val="150000"/>
              </a:lnSpc>
            </a:pPr>
            <a:r>
              <a:rPr lang="en-US" sz="2800" dirty="0" smtClean="0">
                <a:solidFill>
                  <a:srgbClr val="FF0000"/>
                </a:solidFill>
              </a:rPr>
              <a:t>In poor societies population sizes often double in </a:t>
            </a:r>
            <a:r>
              <a:rPr lang="en-US" sz="2800" b="1" dirty="0" smtClean="0">
                <a:solidFill>
                  <a:srgbClr val="FF0000"/>
                </a:solidFill>
              </a:rPr>
              <a:t>two or three decades.</a:t>
            </a:r>
          </a:p>
          <a:p>
            <a:pPr algn="just">
              <a:lnSpc>
                <a:spcPct val="150000"/>
              </a:lnSpc>
            </a:pPr>
            <a:r>
              <a:rPr lang="en-US" sz="2800" dirty="0" smtClean="0">
                <a:solidFill>
                  <a:srgbClr val="FF0000"/>
                </a:solidFill>
                <a:latin typeface="Baskerville Old Face" pitchFamily="18" charset="0"/>
              </a:rPr>
              <a:t>As a result, </a:t>
            </a:r>
            <a:r>
              <a:rPr lang="en-US" sz="2800" b="1" dirty="0" smtClean="0">
                <a:solidFill>
                  <a:srgbClr val="FF0000"/>
                </a:solidFill>
                <a:latin typeface="Baskerville Old Face" pitchFamily="18" charset="0"/>
              </a:rPr>
              <a:t>industries, housing, schools, health clinics, and infrastructure must be built at least at the same rate in order for standards of living not to deteriorate</a:t>
            </a:r>
            <a:r>
              <a:rPr lang="en-US" sz="2800" dirty="0" smtClean="0">
                <a:solidFill>
                  <a:srgbClr val="FF0000"/>
                </a:solidFill>
                <a:latin typeface="Baskerville Old Face" pitchFamily="18" charset="0"/>
              </a:rPr>
              <a:t>. </a:t>
            </a: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122</a:t>
            </a:fld>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p>
        </p:txBody>
      </p:sp>
      <p:sp>
        <p:nvSpPr>
          <p:cNvPr id="3" name="Content Placeholder 2"/>
          <p:cNvSpPr>
            <a:spLocks noGrp="1"/>
          </p:cNvSpPr>
          <p:nvPr>
            <p:ph idx="1"/>
          </p:nvPr>
        </p:nvSpPr>
        <p:spPr>
          <a:xfrm>
            <a:off x="457200" y="1357298"/>
            <a:ext cx="8229600" cy="5500702"/>
          </a:xfrm>
        </p:spPr>
        <p:txBody>
          <a:bodyPr>
            <a:normAutofit fontScale="92500" lnSpcReduction="20000"/>
          </a:bodyPr>
          <a:lstStyle/>
          <a:p>
            <a:r>
              <a:rPr lang="en-US" sz="3000" b="1" dirty="0" smtClean="0">
                <a:solidFill>
                  <a:srgbClr val="0070C0"/>
                </a:solidFill>
                <a:latin typeface="Baskerville Old Face" pitchFamily="18" charset="0"/>
              </a:rPr>
              <a:t>Economic stagnation…..Cont’d</a:t>
            </a:r>
          </a:p>
          <a:p>
            <a:pPr lvl="0" algn="just">
              <a:lnSpc>
                <a:spcPct val="150000"/>
              </a:lnSpc>
              <a:buFont typeface="Wingdings" pitchFamily="2" charset="2"/>
              <a:buChar char="q"/>
            </a:pPr>
            <a:r>
              <a:rPr lang="en-US" sz="3000" dirty="0" smtClean="0">
                <a:solidFill>
                  <a:srgbClr val="FFC000"/>
                </a:solidFill>
                <a:latin typeface="Baskerville Old Face" pitchFamily="18" charset="0"/>
              </a:rPr>
              <a:t>Many communities are </a:t>
            </a:r>
            <a:r>
              <a:rPr lang="en-US" sz="3000" b="1" dirty="0" smtClean="0">
                <a:solidFill>
                  <a:srgbClr val="FFC000"/>
                </a:solidFill>
                <a:latin typeface="Baskerville Old Face" pitchFamily="18" charset="0"/>
              </a:rPr>
              <a:t>unable to keep up</a:t>
            </a:r>
            <a:r>
              <a:rPr lang="en-US" sz="3000" dirty="0" smtClean="0">
                <a:solidFill>
                  <a:srgbClr val="FFC000"/>
                </a:solidFill>
                <a:latin typeface="Baskerville Old Face" pitchFamily="18" charset="0"/>
              </a:rPr>
              <a:t>, as is evident from</a:t>
            </a:r>
          </a:p>
          <a:p>
            <a:pPr marL="514350" lvl="0" indent="-514350" algn="just">
              <a:lnSpc>
                <a:spcPct val="150000"/>
              </a:lnSpc>
              <a:buFont typeface="Wingdings" pitchFamily="2" charset="2"/>
              <a:buChar char="Ø"/>
            </a:pPr>
            <a:r>
              <a:rPr lang="en-US" sz="3000" dirty="0" smtClean="0">
                <a:solidFill>
                  <a:srgbClr val="FF0000"/>
                </a:solidFill>
                <a:latin typeface="Baskerville Old Face" pitchFamily="18" charset="0"/>
              </a:rPr>
              <a:t>     high  unemployment rates,</a:t>
            </a:r>
          </a:p>
          <a:p>
            <a:pPr lvl="0" algn="just">
              <a:lnSpc>
                <a:spcPct val="150000"/>
              </a:lnSpc>
              <a:buFont typeface="Wingdings" pitchFamily="2" charset="2"/>
              <a:buChar char="Ø"/>
            </a:pPr>
            <a:r>
              <a:rPr lang="en-US" sz="3000" dirty="0" smtClean="0">
                <a:solidFill>
                  <a:srgbClr val="FF0000"/>
                </a:solidFill>
                <a:latin typeface="Baskerville Old Face" pitchFamily="18" charset="0"/>
              </a:rPr>
              <a:t>       explosive growth of </a:t>
            </a:r>
            <a:r>
              <a:rPr lang="en-US" sz="3000" b="1" dirty="0" smtClean="0">
                <a:solidFill>
                  <a:srgbClr val="FF0000"/>
                </a:solidFill>
                <a:latin typeface="Baskerville Old Face" pitchFamily="18" charset="0"/>
              </a:rPr>
              <a:t>slum</a:t>
            </a:r>
            <a:r>
              <a:rPr lang="en-US" sz="3000" dirty="0" smtClean="0">
                <a:solidFill>
                  <a:srgbClr val="FF0000"/>
                </a:solidFill>
                <a:latin typeface="Baskerville Old Face" pitchFamily="18" charset="0"/>
              </a:rPr>
              <a:t> populations,</a:t>
            </a:r>
          </a:p>
          <a:p>
            <a:pPr lvl="0" algn="just">
              <a:lnSpc>
                <a:spcPct val="150000"/>
              </a:lnSpc>
              <a:buFont typeface="Wingdings" pitchFamily="2" charset="2"/>
              <a:buChar char="Ø"/>
            </a:pPr>
            <a:r>
              <a:rPr lang="en-US" sz="3000" dirty="0" smtClean="0">
                <a:solidFill>
                  <a:srgbClr val="FF0000"/>
                </a:solidFill>
                <a:latin typeface="Baskerville Old Face" pitchFamily="18" charset="0"/>
              </a:rPr>
              <a:t>       overcrowded schools and health facilities </a:t>
            </a:r>
          </a:p>
          <a:p>
            <a:pPr lvl="0" algn="just">
              <a:lnSpc>
                <a:spcPct val="150000"/>
              </a:lnSpc>
              <a:buFont typeface="Wingdings" pitchFamily="2" charset="2"/>
              <a:buChar char="Ø"/>
            </a:pPr>
            <a:r>
              <a:rPr lang="en-US" sz="3000" dirty="0" smtClean="0">
                <a:solidFill>
                  <a:srgbClr val="FF0000"/>
                </a:solidFill>
                <a:latin typeface="Baskerville Old Face" pitchFamily="18" charset="0"/>
              </a:rPr>
              <a:t>      and dilapidated public infrastructure(i.e. roads, 	bridges, sewage systems, piped water, electric    	power, etc)</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123</a:t>
            </a:fld>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l"/>
            <a:r>
              <a:rPr lang="en-US" sz="2400" b="1" dirty="0" smtClean="0">
                <a:solidFill>
                  <a:srgbClr val="FF0000"/>
                </a:solidFill>
                <a:latin typeface="Baskerville Old Face" pitchFamily="18" charset="0"/>
              </a:rPr>
              <a:t>World population explosion:  Causes and Consequences……Cont’d</a:t>
            </a:r>
            <a:endParaRPr lang="en-US" sz="2400" dirty="0">
              <a:solidFill>
                <a:srgbClr val="FF0000"/>
              </a:solidFill>
              <a:latin typeface="Baskerville Old Face" pitchFamily="18" charset="0"/>
            </a:endParaRPr>
          </a:p>
        </p:txBody>
      </p:sp>
      <p:sp>
        <p:nvSpPr>
          <p:cNvPr id="3" name="Content Placeholder 2"/>
          <p:cNvSpPr>
            <a:spLocks noGrp="1"/>
          </p:cNvSpPr>
          <p:nvPr>
            <p:ph idx="1"/>
          </p:nvPr>
        </p:nvSpPr>
        <p:spPr>
          <a:xfrm>
            <a:off x="571472" y="1214422"/>
            <a:ext cx="7858180" cy="6572296"/>
          </a:xfrm>
        </p:spPr>
        <p:txBody>
          <a:bodyPr>
            <a:normAutofit fontScale="25000" lnSpcReduction="20000"/>
          </a:bodyPr>
          <a:lstStyle/>
          <a:p>
            <a:pPr algn="just">
              <a:lnSpc>
                <a:spcPct val="170000"/>
              </a:lnSpc>
            </a:pPr>
            <a:r>
              <a:rPr lang="en-US" sz="9600" dirty="0" smtClean="0">
                <a:solidFill>
                  <a:srgbClr val="FF0000"/>
                </a:solidFill>
                <a:latin typeface="Baskerville Old Face" pitchFamily="18" charset="0"/>
              </a:rPr>
              <a:t>In addition, rapidly growing populations have young age structures</a:t>
            </a:r>
            <a:r>
              <a:rPr lang="en-US" sz="7400" dirty="0" smtClean="0">
                <a:solidFill>
                  <a:srgbClr val="FF0000"/>
                </a:solidFill>
                <a:latin typeface="Baskerville Old Face" pitchFamily="18" charset="0"/>
              </a:rPr>
              <a:t>.</a:t>
            </a:r>
          </a:p>
          <a:p>
            <a:pPr algn="just">
              <a:lnSpc>
                <a:spcPct val="170000"/>
              </a:lnSpc>
            </a:pPr>
            <a:r>
              <a:rPr lang="en-US" sz="8000" u="sng" dirty="0" smtClean="0">
                <a:solidFill>
                  <a:srgbClr val="FF0000"/>
                </a:solidFill>
                <a:latin typeface="Baskerville Old Face" pitchFamily="18" charset="0"/>
              </a:rPr>
              <a:t>Rapidly populations  growth;.    </a:t>
            </a:r>
          </a:p>
          <a:p>
            <a:pPr algn="just">
              <a:lnSpc>
                <a:spcPct val="170000"/>
              </a:lnSpc>
              <a:buFont typeface="Wingdings" pitchFamily="2" charset="2"/>
              <a:buChar char="ü"/>
            </a:pPr>
            <a:r>
              <a:rPr lang="en-US" sz="9600" dirty="0" smtClean="0">
                <a:solidFill>
                  <a:srgbClr val="FF0000"/>
                </a:solidFill>
                <a:latin typeface="Baskerville Old Face" pitchFamily="18" charset="0"/>
              </a:rPr>
              <a:t> The resulting low ratio of workers to dependents depresses standards of living and  </a:t>
            </a:r>
            <a:r>
              <a:rPr lang="en-US" sz="9600" b="1" dirty="0" smtClean="0">
                <a:solidFill>
                  <a:srgbClr val="FF0000"/>
                </a:solidFill>
                <a:latin typeface="Baskerville Old Face" pitchFamily="18" charset="0"/>
              </a:rPr>
              <a:t>more difficult to invest  or expanding economies because most of the people are not Economically active.</a:t>
            </a:r>
          </a:p>
          <a:p>
            <a:pPr>
              <a:lnSpc>
                <a:spcPct val="170000"/>
              </a:lnSpc>
              <a:buFont typeface="Wingdings" pitchFamily="2" charset="2"/>
              <a:buChar char="ü"/>
            </a:pPr>
            <a:r>
              <a:rPr lang="en-US" sz="8000" dirty="0" smtClean="0">
                <a:solidFill>
                  <a:srgbClr val="FF0000"/>
                </a:solidFill>
                <a:latin typeface="Baskerville Old Face" pitchFamily="18" charset="0"/>
              </a:rPr>
              <a:t>The size of the formal labor force is also limited by the need for women to remain at home to take care of large families.</a:t>
            </a:r>
          </a:p>
          <a:p>
            <a:pPr algn="r">
              <a:lnSpc>
                <a:spcPct val="170000"/>
              </a:lnSpc>
              <a:buNone/>
            </a:pPr>
            <a:endParaRPr lang="en-US" sz="6000" dirty="0" smtClean="0">
              <a:latin typeface="Baskerville Old Face" pitchFamily="18" charset="0"/>
            </a:endParaRPr>
          </a:p>
          <a:p>
            <a:pPr algn="r">
              <a:lnSpc>
                <a:spcPct val="170000"/>
              </a:lnSpc>
              <a:buNone/>
            </a:pPr>
            <a:r>
              <a:rPr lang="en-US" sz="6000" dirty="0" smtClean="0">
                <a:latin typeface="Baskerville Old Face" pitchFamily="18" charset="0"/>
              </a:rPr>
              <a:t>     </a:t>
            </a:r>
          </a:p>
          <a:p>
            <a:pPr algn="just">
              <a:lnSpc>
                <a:spcPct val="170000"/>
              </a:lnSpc>
              <a:buNone/>
            </a:pPr>
            <a:r>
              <a:rPr lang="en-US" sz="6000" dirty="0" smtClean="0">
                <a:latin typeface="Baskerville Old Face" pitchFamily="18" charset="0"/>
              </a:rPr>
              <a:t>  </a:t>
            </a: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124</a:t>
            </a:fld>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latin typeface="Baskerville Old Face" pitchFamily="18" charset="0"/>
              </a:rPr>
              <a:t>World population explosion:  Causes and Consequences……Cont’d</a:t>
            </a:r>
            <a:endParaRPr lang="en-US" sz="2400" dirty="0"/>
          </a:p>
        </p:txBody>
      </p:sp>
      <p:sp>
        <p:nvSpPr>
          <p:cNvPr id="3" name="Content Placeholder 2"/>
          <p:cNvSpPr>
            <a:spLocks noGrp="1"/>
          </p:cNvSpPr>
          <p:nvPr>
            <p:ph idx="1"/>
          </p:nvPr>
        </p:nvSpPr>
        <p:spPr>
          <a:xfrm>
            <a:off x="457200" y="1428736"/>
            <a:ext cx="8229600" cy="4697427"/>
          </a:xfrm>
        </p:spPr>
        <p:txBody>
          <a:bodyPr/>
          <a:lstStyle/>
          <a:p>
            <a:pPr algn="just">
              <a:buFont typeface="Wingdings" pitchFamily="2" charset="2"/>
              <a:buChar char="q"/>
            </a:pPr>
            <a:r>
              <a:rPr lang="en-US" sz="2800" b="1" dirty="0" smtClean="0">
                <a:solidFill>
                  <a:srgbClr val="00B0F0"/>
                </a:solidFill>
              </a:rPr>
              <a:t> Environmental Pollution</a:t>
            </a:r>
            <a:endParaRPr lang="en-US" sz="2800" dirty="0" smtClean="0">
              <a:solidFill>
                <a:srgbClr val="00B0F0"/>
              </a:solidFill>
              <a:latin typeface="Baskerville Old Face" pitchFamily="18" charset="0"/>
            </a:endParaRPr>
          </a:p>
          <a:p>
            <a:pPr algn="just"/>
            <a:r>
              <a:rPr lang="en-US" sz="2800" dirty="0" smtClean="0">
                <a:solidFill>
                  <a:srgbClr val="FF0000"/>
                </a:solidFill>
                <a:latin typeface="Baskerville Old Face" pitchFamily="18" charset="0"/>
              </a:rPr>
              <a:t>Life survives within the better environmental conditions</a:t>
            </a:r>
            <a:r>
              <a:rPr lang="en-US" dirty="0" smtClean="0">
                <a:solidFill>
                  <a:srgbClr val="FF0000"/>
                </a:solidFill>
              </a:rPr>
              <a:t>. </a:t>
            </a:r>
          </a:p>
          <a:p>
            <a:pPr algn="just"/>
            <a:r>
              <a:rPr lang="en-US" sz="2800" dirty="0" smtClean="0">
                <a:solidFill>
                  <a:srgbClr val="FF0000"/>
                </a:solidFill>
                <a:latin typeface="Baskerville Old Face" pitchFamily="18" charset="0"/>
              </a:rPr>
              <a:t>Air, water gases and land, which are called life-supporting layers </a:t>
            </a:r>
            <a:r>
              <a:rPr lang="en-US" sz="2800" dirty="0" smtClean="0">
                <a:latin typeface="Baskerville Old Face" pitchFamily="18" charset="0"/>
              </a:rPr>
              <a:t>are very essential for the existence of life.</a:t>
            </a:r>
            <a:r>
              <a:rPr lang="en-US" sz="2800" dirty="0" smtClean="0">
                <a:solidFill>
                  <a:srgbClr val="FF0000"/>
                </a:solidFill>
                <a:latin typeface="Baskerville Old Face" pitchFamily="18" charset="0"/>
              </a:rPr>
              <a:t> </a:t>
            </a:r>
          </a:p>
          <a:p>
            <a:pPr algn="just"/>
            <a:r>
              <a:rPr lang="en-US" sz="2800" dirty="0" smtClean="0">
                <a:solidFill>
                  <a:srgbClr val="FF0000"/>
                </a:solidFill>
              </a:rPr>
              <a:t>All these given life-supporting layers are utterly polluted</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125</a:t>
            </a:fld>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p>
        </p:txBody>
      </p:sp>
      <p:sp>
        <p:nvSpPr>
          <p:cNvPr id="3" name="Content Placeholder 2"/>
          <p:cNvSpPr>
            <a:spLocks noGrp="1"/>
          </p:cNvSpPr>
          <p:nvPr>
            <p:ph idx="1"/>
          </p:nvPr>
        </p:nvSpPr>
        <p:spPr>
          <a:xfrm>
            <a:off x="457200" y="1428736"/>
            <a:ext cx="8229600" cy="4697427"/>
          </a:xfrm>
        </p:spPr>
        <p:txBody>
          <a:bodyPr>
            <a:normAutofit fontScale="62500" lnSpcReduction="20000"/>
          </a:bodyPr>
          <a:lstStyle/>
          <a:p>
            <a:r>
              <a:rPr lang="en-US" sz="4500" b="1" dirty="0" smtClean="0">
                <a:solidFill>
                  <a:srgbClr val="00B0F0"/>
                </a:solidFill>
              </a:rPr>
              <a:t>Environmental Pollution…..Cont’d</a:t>
            </a:r>
          </a:p>
          <a:p>
            <a:pPr lvl="0" algn="just">
              <a:lnSpc>
                <a:spcPct val="160000"/>
              </a:lnSpc>
            </a:pPr>
            <a:r>
              <a:rPr lang="en-US" sz="4500" dirty="0" smtClean="0">
                <a:solidFill>
                  <a:srgbClr val="FF0000"/>
                </a:solidFill>
                <a:latin typeface="Baskerville Old Face" pitchFamily="18" charset="0"/>
              </a:rPr>
              <a:t>Water is not much useful for drinking and other purposes in the cities because of high pollution.</a:t>
            </a:r>
          </a:p>
          <a:p>
            <a:pPr lvl="0" algn="just">
              <a:lnSpc>
                <a:spcPct val="160000"/>
              </a:lnSpc>
            </a:pPr>
            <a:r>
              <a:rPr lang="en-US" sz="4500" dirty="0" smtClean="0">
                <a:latin typeface="Baskerville Old Face" pitchFamily="18" charset="0"/>
              </a:rPr>
              <a:t> </a:t>
            </a:r>
            <a:r>
              <a:rPr lang="en-US" sz="4500" dirty="0" smtClean="0">
                <a:solidFill>
                  <a:srgbClr val="FF0000"/>
                </a:solidFill>
                <a:latin typeface="Baskerville Old Face" pitchFamily="18" charset="0"/>
              </a:rPr>
              <a:t>Similarly, air pollution has given birth to many diseases.</a:t>
            </a:r>
          </a:p>
          <a:p>
            <a:pPr lvl="0" algn="just">
              <a:lnSpc>
                <a:spcPct val="160000"/>
              </a:lnSpc>
            </a:pPr>
            <a:r>
              <a:rPr lang="en-US" sz="4000" dirty="0" smtClean="0">
                <a:solidFill>
                  <a:srgbClr val="FF0000"/>
                </a:solidFill>
                <a:latin typeface="Baskerville Old Face" pitchFamily="18" charset="0"/>
              </a:rPr>
              <a:t>The upper layer of soil is burnt due to excessive use of chemicals fertilizers</a:t>
            </a:r>
            <a:r>
              <a:rPr lang="en-US" sz="4000" dirty="0" smtClean="0">
                <a:latin typeface="Baskerville Old Face" pitchFamily="18" charset="0"/>
              </a:rPr>
              <a:t>. It was done for high yield of crops.</a:t>
            </a: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126</a:t>
            </a:fld>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latin typeface="Baskerville Old Face" pitchFamily="18" charset="0"/>
            </a:endParaRPr>
          </a:p>
        </p:txBody>
      </p:sp>
      <p:sp>
        <p:nvSpPr>
          <p:cNvPr id="3" name="Content Placeholder 2"/>
          <p:cNvSpPr>
            <a:spLocks noGrp="1"/>
          </p:cNvSpPr>
          <p:nvPr>
            <p:ph idx="1"/>
          </p:nvPr>
        </p:nvSpPr>
        <p:spPr>
          <a:xfrm>
            <a:off x="457200" y="1357298"/>
            <a:ext cx="8229600" cy="4929222"/>
          </a:xfrm>
        </p:spPr>
        <p:txBody>
          <a:bodyPr>
            <a:normAutofit/>
          </a:bodyPr>
          <a:lstStyle/>
          <a:p>
            <a:r>
              <a:rPr lang="en-US" sz="2800" b="1" dirty="0" smtClean="0">
                <a:solidFill>
                  <a:srgbClr val="00B0F0"/>
                </a:solidFill>
              </a:rPr>
              <a:t>Environmental Pollution….Cont’d </a:t>
            </a:r>
          </a:p>
          <a:p>
            <a:pPr algn="just">
              <a:lnSpc>
                <a:spcPct val="150000"/>
              </a:lnSpc>
            </a:pPr>
            <a:r>
              <a:rPr lang="en-US" sz="2800" dirty="0" smtClean="0">
                <a:solidFill>
                  <a:srgbClr val="FF0000"/>
                </a:solidFill>
                <a:latin typeface="Baskerville Old Face" pitchFamily="18" charset="0"/>
              </a:rPr>
              <a:t>Population explosion has led a way for worldwide pollution, which is the major cause of contamination of Earth's environment.</a:t>
            </a:r>
          </a:p>
          <a:p>
            <a:pPr algn="just">
              <a:lnSpc>
                <a:spcPct val="150000"/>
              </a:lnSpc>
            </a:pPr>
            <a:r>
              <a:rPr lang="en-US" sz="2800" dirty="0" smtClean="0">
                <a:latin typeface="Baskerville Old Face" pitchFamily="18" charset="0"/>
              </a:rPr>
              <a:t>Although </a:t>
            </a:r>
            <a:r>
              <a:rPr lang="en-US" sz="2800" dirty="0" smtClean="0">
                <a:solidFill>
                  <a:srgbClr val="FF0000"/>
                </a:solidFill>
                <a:latin typeface="Baskerville Old Face" pitchFamily="18" charset="0"/>
              </a:rPr>
              <a:t>some environmental pollution is a result of natural causes such as volcanic eruptions, </a:t>
            </a:r>
            <a:r>
              <a:rPr lang="en-US" sz="2800" u="sng" dirty="0" smtClean="0">
                <a:solidFill>
                  <a:srgbClr val="00B0F0"/>
                </a:solidFill>
                <a:latin typeface="Baskerville Old Face" pitchFamily="18" charset="0"/>
              </a:rPr>
              <a:t>most is caused by induced activities.</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127</a:t>
            </a:fld>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latin typeface="Baskerville Old Face" pitchFamily="18" charset="0"/>
              </a:rPr>
              <a:t>World population explosion:  Causes and Consequences……Cont’d</a:t>
            </a:r>
            <a:endParaRPr lang="en-US" sz="2400" dirty="0">
              <a:latin typeface="Baskerville Old Face" pitchFamily="18" charset="0"/>
            </a:endParaRPr>
          </a:p>
        </p:txBody>
      </p:sp>
      <p:sp>
        <p:nvSpPr>
          <p:cNvPr id="3" name="Content Placeholder 2"/>
          <p:cNvSpPr>
            <a:spLocks noGrp="1"/>
          </p:cNvSpPr>
          <p:nvPr>
            <p:ph idx="1"/>
          </p:nvPr>
        </p:nvSpPr>
        <p:spPr>
          <a:xfrm>
            <a:off x="457200" y="1285860"/>
            <a:ext cx="8229600" cy="5000660"/>
          </a:xfrm>
        </p:spPr>
        <p:txBody>
          <a:bodyPr>
            <a:normAutofit/>
          </a:bodyPr>
          <a:lstStyle/>
          <a:p>
            <a:pPr>
              <a:buNone/>
            </a:pPr>
            <a:r>
              <a:rPr lang="en-US" sz="2800" dirty="0" smtClean="0">
                <a:solidFill>
                  <a:srgbClr val="00B0F0"/>
                </a:solidFill>
                <a:latin typeface="Baskerville Old Face" pitchFamily="18" charset="0"/>
              </a:rPr>
              <a:t> </a:t>
            </a:r>
          </a:p>
          <a:p>
            <a:pPr>
              <a:buFont typeface="Wingdings" pitchFamily="2" charset="2"/>
              <a:buChar char="q"/>
            </a:pPr>
            <a:r>
              <a:rPr lang="en-US" sz="2800" dirty="0" smtClean="0">
                <a:solidFill>
                  <a:srgbClr val="00B0F0"/>
                </a:solidFill>
                <a:latin typeface="Baskerville Old Face" pitchFamily="18" charset="0"/>
              </a:rPr>
              <a:t>Poverty, Malnutrition and Famine</a:t>
            </a:r>
          </a:p>
          <a:p>
            <a:pPr algn="just">
              <a:lnSpc>
                <a:spcPct val="150000"/>
              </a:lnSpc>
            </a:pPr>
            <a:r>
              <a:rPr lang="en-US" sz="2800" b="1" u="sng" dirty="0" smtClean="0">
                <a:solidFill>
                  <a:srgbClr val="FF0000"/>
                </a:solidFill>
                <a:latin typeface="Baskerville Old Face" pitchFamily="18" charset="0"/>
              </a:rPr>
              <a:t>poverty</a:t>
            </a:r>
            <a:r>
              <a:rPr lang="en-US" sz="2800" b="1" dirty="0" smtClean="0">
                <a:solidFill>
                  <a:srgbClr val="FF0000"/>
                </a:solidFill>
                <a:latin typeface="Baskerville Old Face" pitchFamily="18" charset="0"/>
              </a:rPr>
              <a:t> and </a:t>
            </a:r>
            <a:r>
              <a:rPr lang="en-US" sz="2800" b="1" u="sng" dirty="0" smtClean="0">
                <a:solidFill>
                  <a:srgbClr val="FF0000"/>
                </a:solidFill>
                <a:latin typeface="Baskerville Old Face" pitchFamily="18" charset="0"/>
              </a:rPr>
              <a:t>malnutrition</a:t>
            </a:r>
            <a:r>
              <a:rPr lang="en-US" sz="2800" b="1" dirty="0" smtClean="0">
                <a:solidFill>
                  <a:srgbClr val="FF0000"/>
                </a:solidFill>
                <a:latin typeface="Baskerville Old Face" pitchFamily="18" charset="0"/>
              </a:rPr>
              <a:t> </a:t>
            </a:r>
            <a:r>
              <a:rPr lang="en-US" sz="2800" b="1" u="sng" dirty="0" smtClean="0">
                <a:solidFill>
                  <a:srgbClr val="FF0000"/>
                </a:solidFill>
                <a:latin typeface="Baskerville Old Face" pitchFamily="18" charset="0"/>
              </a:rPr>
              <a:t>is a growing and common phenomenon in the underdeveloped countries. </a:t>
            </a:r>
          </a:p>
          <a:p>
            <a:pPr algn="just">
              <a:lnSpc>
                <a:spcPct val="150000"/>
              </a:lnSpc>
            </a:pPr>
            <a:r>
              <a:rPr lang="en-US" sz="2800" dirty="0" smtClean="0">
                <a:solidFill>
                  <a:srgbClr val="FF0000"/>
                </a:solidFill>
                <a:latin typeface="Baskerville Old Face" pitchFamily="18" charset="0"/>
              </a:rPr>
              <a:t>High growth rate of population and comparatively low production of crops has enhanced the situation of poverty, malnutrition and famine in these countries.</a:t>
            </a:r>
          </a:p>
          <a:p>
            <a:pPr>
              <a:buNone/>
            </a:pPr>
            <a:endParaRPr lang="en-US" sz="2800" dirty="0">
              <a:solidFill>
                <a:srgbClr val="00B0F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128</a:t>
            </a:fld>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p>
        </p:txBody>
      </p:sp>
      <p:sp>
        <p:nvSpPr>
          <p:cNvPr id="3" name="Content Placeholder 2"/>
          <p:cNvSpPr>
            <a:spLocks noGrp="1"/>
          </p:cNvSpPr>
          <p:nvPr>
            <p:ph idx="1"/>
          </p:nvPr>
        </p:nvSpPr>
        <p:spPr>
          <a:xfrm>
            <a:off x="457200" y="1357298"/>
            <a:ext cx="8229600" cy="4768865"/>
          </a:xfrm>
        </p:spPr>
        <p:txBody>
          <a:bodyPr/>
          <a:lstStyle/>
          <a:p>
            <a:pPr lvl="0"/>
            <a:r>
              <a:rPr lang="en-US" dirty="0" smtClean="0"/>
              <a:t>For instance, </a:t>
            </a:r>
          </a:p>
          <a:p>
            <a:pPr lvl="0" algn="just">
              <a:lnSpc>
                <a:spcPct val="150000"/>
              </a:lnSpc>
              <a:buFont typeface="Wingdings" pitchFamily="2" charset="2"/>
              <a:buChar char="ü"/>
            </a:pPr>
            <a:r>
              <a:rPr lang="en-US" sz="2800" dirty="0" smtClean="0">
                <a:latin typeface="Baskerville Old Face" pitchFamily="18" charset="0"/>
              </a:rPr>
              <a:t>  In Ethiopia, “Out of agriculturally productive lands of the country, 14 million hectares rendered unproductive (seriously eroded) and about 2 million hectares of land have reached the point of no return</a:t>
            </a:r>
            <a:r>
              <a:rPr lang="en-US" dirty="0" smtClean="0">
                <a:latin typeface="Baskerville Old Face" pitchFamily="18" charset="0"/>
              </a:rPr>
              <a:t>. </a:t>
            </a:r>
          </a:p>
          <a:p>
            <a:pPr>
              <a:lnSpc>
                <a:spcPct val="150000"/>
              </a:lnSpc>
              <a:buNone/>
            </a:pPr>
            <a:endParaRPr lang="en-US"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129</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329642" cy="1143000"/>
          </a:xfrm>
        </p:spPr>
        <p:txBody>
          <a:bodyPr>
            <a:noAutofit/>
          </a:bodyPr>
          <a:lstStyle/>
          <a:p>
            <a:r>
              <a:rPr lang="en-US" sz="4000" b="1" dirty="0" smtClean="0">
                <a:latin typeface="Eras Medium ITC" pitchFamily="34" charset="0"/>
              </a:rPr>
              <a:t>The scope of population geography: </a:t>
            </a:r>
            <a:endParaRPr lang="en-US" sz="4000" dirty="0">
              <a:latin typeface="Eras Medium ITC" pitchFamily="34" charset="0"/>
            </a:endParaRPr>
          </a:p>
        </p:txBody>
      </p:sp>
      <p:sp>
        <p:nvSpPr>
          <p:cNvPr id="3" name="Content Placeholder 2"/>
          <p:cNvSpPr>
            <a:spLocks noGrp="1"/>
          </p:cNvSpPr>
          <p:nvPr>
            <p:ph idx="1"/>
          </p:nvPr>
        </p:nvSpPr>
        <p:spPr>
          <a:xfrm>
            <a:off x="457200" y="1357298"/>
            <a:ext cx="8229600" cy="5214974"/>
          </a:xfrm>
        </p:spPr>
        <p:txBody>
          <a:bodyPr>
            <a:normAutofit fontScale="25000" lnSpcReduction="20000"/>
          </a:bodyPr>
          <a:lstStyle/>
          <a:p>
            <a:pPr algn="just"/>
            <a:endParaRPr lang="en-US" sz="7400" dirty="0" smtClean="0"/>
          </a:p>
          <a:p>
            <a:pPr algn="just"/>
            <a:r>
              <a:rPr lang="en-US" sz="9600" dirty="0" smtClean="0"/>
              <a:t> This sub-discipline treats a </a:t>
            </a:r>
            <a:r>
              <a:rPr lang="en-US" sz="9600" dirty="0" smtClean="0">
                <a:solidFill>
                  <a:srgbClr val="FF0000"/>
                </a:solidFill>
              </a:rPr>
              <a:t>wider range of issues and it attempts to cover many aspects of human population. </a:t>
            </a:r>
          </a:p>
          <a:p>
            <a:pPr algn="just"/>
            <a:endParaRPr lang="en-US" sz="9600" dirty="0" smtClean="0">
              <a:solidFill>
                <a:srgbClr val="FF0000"/>
              </a:solidFill>
            </a:endParaRPr>
          </a:p>
          <a:p>
            <a:pPr algn="just"/>
            <a:r>
              <a:rPr lang="en-US" sz="9600" dirty="0" smtClean="0">
                <a:latin typeface="Baskerville Old Face" pitchFamily="18" charset="0"/>
              </a:rPr>
              <a:t>Even if the </a:t>
            </a:r>
            <a:r>
              <a:rPr lang="en-US" sz="9600" dirty="0" smtClean="0">
                <a:solidFill>
                  <a:srgbClr val="FF0000"/>
                </a:solidFill>
                <a:latin typeface="Baskerville Old Face" pitchFamily="18" charset="0"/>
              </a:rPr>
              <a:t>scopes of population are many and diverse in nature </a:t>
            </a:r>
            <a:r>
              <a:rPr lang="en-US" sz="9600" dirty="0" smtClean="0">
                <a:latin typeface="Baskerville Old Face" pitchFamily="18" charset="0"/>
              </a:rPr>
              <a:t>but they can be summarized as follows by grouping them into three groups; thus, </a:t>
            </a:r>
            <a:r>
              <a:rPr lang="en-US" sz="9600" dirty="0" smtClean="0">
                <a:solidFill>
                  <a:srgbClr val="FF0000"/>
                </a:solidFill>
                <a:latin typeface="Baskerville Old Face" pitchFamily="18" charset="0"/>
              </a:rPr>
              <a:t>the main focus includes:</a:t>
            </a:r>
          </a:p>
          <a:p>
            <a:pPr algn="just"/>
            <a:endParaRPr lang="en-US" sz="9600" dirty="0" smtClean="0">
              <a:solidFill>
                <a:srgbClr val="FF0000"/>
              </a:solidFill>
              <a:latin typeface="Baskerville Old Face" pitchFamily="18" charset="0"/>
            </a:endParaRPr>
          </a:p>
          <a:p>
            <a:pPr lvl="0" algn="just">
              <a:buFont typeface="Wingdings" pitchFamily="2" charset="2"/>
              <a:buChar char="Ø"/>
            </a:pPr>
            <a:r>
              <a:rPr lang="en-US" sz="9600" dirty="0" smtClean="0">
                <a:solidFill>
                  <a:srgbClr val="FF0000"/>
                </a:solidFill>
              </a:rPr>
              <a:t> </a:t>
            </a:r>
            <a:r>
              <a:rPr lang="en-US" sz="9600" dirty="0" smtClean="0">
                <a:solidFill>
                  <a:srgbClr val="FF0000"/>
                </a:solidFill>
                <a:latin typeface="Eras Medium ITC" pitchFamily="34" charset="0"/>
              </a:rPr>
              <a:t>Spatial  distribution  of population</a:t>
            </a:r>
            <a:r>
              <a:rPr lang="en-US" sz="9600" dirty="0" smtClean="0"/>
              <a:t>: </a:t>
            </a:r>
            <a:r>
              <a:rPr lang="en-US" sz="9600" dirty="0" smtClean="0">
                <a:latin typeface="Baskerville Old Face" pitchFamily="18" charset="0"/>
              </a:rPr>
              <a:t>main emphasis  is space and the manner it is occupying. </a:t>
            </a:r>
          </a:p>
          <a:p>
            <a:pPr lvl="0">
              <a:buFont typeface="Wingdings" pitchFamily="2" charset="2"/>
              <a:buChar char="Ø"/>
            </a:pPr>
            <a:endParaRPr lang="en-US" sz="9600" dirty="0" smtClean="0"/>
          </a:p>
          <a:p>
            <a:pPr lvl="0" algn="just">
              <a:buFont typeface="Wingdings" pitchFamily="2" charset="2"/>
              <a:buChar char="Ø"/>
            </a:pPr>
            <a:r>
              <a:rPr lang="en-US" sz="9600" dirty="0" smtClean="0">
                <a:solidFill>
                  <a:srgbClr val="FF0000"/>
                </a:solidFill>
                <a:latin typeface="Eras Medium ITC" pitchFamily="34" charset="0"/>
              </a:rPr>
              <a:t>Evolution of human settlement.</a:t>
            </a:r>
            <a:r>
              <a:rPr lang="en-US" sz="9600" dirty="0" smtClean="0">
                <a:latin typeface="Eras Medium ITC" pitchFamily="34" charset="0"/>
              </a:rPr>
              <a:t> </a:t>
            </a:r>
            <a:r>
              <a:rPr lang="en-US" sz="9600" dirty="0" smtClean="0">
                <a:latin typeface="Baskerville Old Face" pitchFamily="18" charset="0"/>
              </a:rPr>
              <a:t>it encompasses the form, spacing, types, size and hierarchical arrangement of settlement</a:t>
            </a:r>
          </a:p>
          <a:p>
            <a:pPr lvl="0" algn="just">
              <a:buFont typeface="Wingdings" pitchFamily="2" charset="2"/>
              <a:buChar char="Ø"/>
            </a:pPr>
            <a:endParaRPr lang="en-US" sz="9600" dirty="0" smtClean="0">
              <a:latin typeface="Baskerville Old Face" pitchFamily="18" charset="0"/>
            </a:endParaRPr>
          </a:p>
          <a:p>
            <a:pPr lvl="0">
              <a:buFont typeface="Wingdings" pitchFamily="2" charset="2"/>
              <a:buChar char="Ø"/>
            </a:pPr>
            <a:endParaRPr lang="en-US" sz="3300" dirty="0" smtClean="0">
              <a:latin typeface="Baskerville Old Face" pitchFamily="18" charset="0"/>
            </a:endParaRPr>
          </a:p>
          <a:p>
            <a:pPr algn="just"/>
            <a:endParaRPr lang="en-US" sz="2000" dirty="0" smtClean="0">
              <a:solidFill>
                <a:srgbClr val="FF0000"/>
              </a:solidFill>
              <a:latin typeface="Baskerville Old Face" pitchFamily="18" charset="0"/>
            </a:endParaRPr>
          </a:p>
          <a:p>
            <a:pPr algn="just">
              <a:buNone/>
            </a:pPr>
            <a:endParaRPr lang="en-US" sz="2800" dirty="0" smtClean="0">
              <a:solidFill>
                <a:srgbClr val="FF0000"/>
              </a:solidFill>
            </a:endParaRPr>
          </a:p>
          <a:p>
            <a:pPr algn="just">
              <a:buNone/>
            </a:pPr>
            <a:endParaRPr lang="en-US" dirty="0" smtClean="0">
              <a:solidFill>
                <a:srgbClr val="FF0000"/>
              </a:solidFill>
            </a:endParaRPr>
          </a:p>
          <a:p>
            <a:pPr algn="just">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13</a:t>
            </a:fld>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5000660"/>
          </a:xfrm>
        </p:spPr>
        <p:txBody>
          <a:bodyPr>
            <a:normAutofit/>
          </a:bodyPr>
          <a:lstStyle/>
          <a:p>
            <a:pPr>
              <a:buFont typeface="Wingdings" pitchFamily="2" charset="2"/>
              <a:buChar char="q"/>
            </a:pPr>
            <a:endParaRPr lang="en-US" sz="2800" dirty="0" smtClean="0">
              <a:solidFill>
                <a:srgbClr val="00B0F0"/>
              </a:solidFill>
              <a:latin typeface="Baskerville Old Face" pitchFamily="18" charset="0"/>
            </a:endParaRPr>
          </a:p>
          <a:p>
            <a:pPr>
              <a:buFont typeface="Wingdings" pitchFamily="2" charset="2"/>
              <a:buChar char="q"/>
            </a:pPr>
            <a:r>
              <a:rPr lang="en-US" sz="2800" dirty="0" smtClean="0">
                <a:solidFill>
                  <a:srgbClr val="00B0F0"/>
                </a:solidFill>
                <a:latin typeface="Baskerville Old Face" pitchFamily="18" charset="0"/>
              </a:rPr>
              <a:t> Conflicts and Wars</a:t>
            </a:r>
            <a:endParaRPr lang="en-US" sz="2800" dirty="0" smtClean="0">
              <a:latin typeface="Baskerville Old Face" pitchFamily="18" charset="0"/>
            </a:endParaRPr>
          </a:p>
          <a:p>
            <a:pPr algn="just">
              <a:lnSpc>
                <a:spcPct val="150000"/>
              </a:lnSpc>
            </a:pPr>
            <a:r>
              <a:rPr lang="en-US" sz="2800" dirty="0" smtClean="0">
                <a:solidFill>
                  <a:srgbClr val="FF0000"/>
                </a:solidFill>
                <a:latin typeface="Baskerville Old Face" pitchFamily="18" charset="0"/>
              </a:rPr>
              <a:t>rapid population growth in developing countries puts a major strain on the resources it should be utilizing for development. </a:t>
            </a:r>
          </a:p>
          <a:p>
            <a:pPr algn="just">
              <a:lnSpc>
                <a:spcPct val="150000"/>
              </a:lnSpc>
            </a:pPr>
            <a:r>
              <a:rPr lang="en-US" sz="2800" dirty="0" smtClean="0">
                <a:solidFill>
                  <a:srgbClr val="00B050"/>
                </a:solidFill>
                <a:latin typeface="Baskerville Old Face" pitchFamily="18" charset="0"/>
              </a:rPr>
              <a:t>Conflicts over water are becoming a source of tension between countries, which could result in wars.</a:t>
            </a:r>
          </a:p>
          <a:p>
            <a:pPr algn="just">
              <a:buNone/>
            </a:pPr>
            <a:r>
              <a:rPr lang="en-US" sz="2800" dirty="0" smtClean="0">
                <a:solidFill>
                  <a:srgbClr val="00B050"/>
                </a:solidFill>
                <a:latin typeface="Baskerville Old Face" pitchFamily="18" charset="0"/>
              </a:rPr>
              <a:t> </a:t>
            </a:r>
            <a:endParaRPr lang="en-US" sz="2800" dirty="0">
              <a:solidFill>
                <a:srgbClr val="00B05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130</a:t>
            </a:fld>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p>
        </p:txBody>
      </p:sp>
      <p:sp>
        <p:nvSpPr>
          <p:cNvPr id="3" name="Content Placeholder 2"/>
          <p:cNvSpPr>
            <a:spLocks noGrp="1"/>
          </p:cNvSpPr>
          <p:nvPr>
            <p:ph idx="1"/>
          </p:nvPr>
        </p:nvSpPr>
        <p:spPr>
          <a:xfrm>
            <a:off x="457200" y="1428736"/>
            <a:ext cx="8229600" cy="4697427"/>
          </a:xfrm>
        </p:spPr>
        <p:txBody>
          <a:bodyPr/>
          <a:lstStyle/>
          <a:p>
            <a:r>
              <a:rPr lang="en-US" dirty="0" smtClean="0">
                <a:solidFill>
                  <a:srgbClr val="00B0F0"/>
                </a:solidFill>
                <a:latin typeface="Baskerville Old Face" pitchFamily="18" charset="0"/>
              </a:rPr>
              <a:t>Conflicts and Wars…..</a:t>
            </a: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131</a:t>
            </a:fld>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p>
        </p:txBody>
      </p:sp>
      <p:sp>
        <p:nvSpPr>
          <p:cNvPr id="3" name="Content Placeholder 2"/>
          <p:cNvSpPr>
            <a:spLocks noGrp="1"/>
          </p:cNvSpPr>
          <p:nvPr>
            <p:ph idx="1"/>
          </p:nvPr>
        </p:nvSpPr>
        <p:spPr>
          <a:xfrm>
            <a:off x="642910" y="1500174"/>
            <a:ext cx="8258204" cy="5072098"/>
          </a:xfrm>
        </p:spPr>
        <p:txBody>
          <a:bodyPr>
            <a:normAutofit/>
          </a:bodyPr>
          <a:lstStyle/>
          <a:p>
            <a:pPr>
              <a:buFont typeface="Wingdings" pitchFamily="2" charset="2"/>
              <a:buChar char="q"/>
            </a:pPr>
            <a:endParaRPr lang="en-US" sz="2800" b="1" dirty="0" smtClean="0">
              <a:solidFill>
                <a:srgbClr val="00B0F0"/>
              </a:solidFill>
              <a:latin typeface="Baskerville Old Face" pitchFamily="18" charset="0"/>
            </a:endParaRPr>
          </a:p>
          <a:p>
            <a:pPr>
              <a:buFont typeface="Wingdings" pitchFamily="2" charset="2"/>
              <a:buChar char="q"/>
            </a:pPr>
            <a:r>
              <a:rPr lang="en-US" sz="2800" b="1" dirty="0" smtClean="0">
                <a:solidFill>
                  <a:srgbClr val="00B0F0"/>
                </a:solidFill>
                <a:latin typeface="Baskerville Old Face" pitchFamily="18" charset="0"/>
              </a:rPr>
              <a:t>Global Warming</a:t>
            </a:r>
            <a:endParaRPr lang="en-US" sz="2800" dirty="0" smtClean="0">
              <a:latin typeface="Baskerville Old Face" pitchFamily="18" charset="0"/>
            </a:endParaRPr>
          </a:p>
          <a:p>
            <a:pPr algn="just">
              <a:lnSpc>
                <a:spcPct val="150000"/>
              </a:lnSpc>
            </a:pPr>
            <a:r>
              <a:rPr lang="en-US" sz="2800" dirty="0" smtClean="0">
                <a:solidFill>
                  <a:srgbClr val="FF0000"/>
                </a:solidFill>
                <a:latin typeface="Baskerville Old Face" pitchFamily="18" charset="0"/>
              </a:rPr>
              <a:t>All the environmental problems are interpreting into one platform</a:t>
            </a:r>
            <a:r>
              <a:rPr lang="en-US" sz="2800" dirty="0" smtClean="0">
                <a:latin typeface="Baskerville Old Face" pitchFamily="18" charset="0"/>
              </a:rPr>
              <a:t>, </a:t>
            </a:r>
            <a:r>
              <a:rPr lang="en-US" sz="2800" b="1" dirty="0" smtClean="0">
                <a:solidFill>
                  <a:srgbClr val="FF0000"/>
                </a:solidFill>
                <a:latin typeface="Baskerville Old Face" pitchFamily="18" charset="0"/>
              </a:rPr>
              <a:t>which are devastating for human survival and which are caused by the human induced activities.</a:t>
            </a:r>
          </a:p>
          <a:p>
            <a:pPr algn="just">
              <a:lnSpc>
                <a:spcPct val="150000"/>
              </a:lnSpc>
            </a:pPr>
            <a:endParaRPr lang="en-US" sz="2800" dirty="0" smtClean="0">
              <a:latin typeface="Baskerville Old Face" pitchFamily="18" charset="0"/>
            </a:endParaRPr>
          </a:p>
          <a:p>
            <a:pPr lvl="0" algn="just">
              <a:lnSpc>
                <a:spcPct val="150000"/>
              </a:lnSpc>
              <a:buNone/>
            </a:pPr>
            <a:endParaRPr lang="en-US" sz="2800" dirty="0">
              <a:solidFill>
                <a:srgbClr val="00B0F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132</a:t>
            </a:fld>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p>
        </p:txBody>
      </p:sp>
      <p:sp>
        <p:nvSpPr>
          <p:cNvPr id="3" name="Content Placeholder 2"/>
          <p:cNvSpPr>
            <a:spLocks noGrp="1"/>
          </p:cNvSpPr>
          <p:nvPr>
            <p:ph idx="1"/>
          </p:nvPr>
        </p:nvSpPr>
        <p:spPr>
          <a:xfrm>
            <a:off x="571472" y="1357298"/>
            <a:ext cx="8229600" cy="5143536"/>
          </a:xfrm>
        </p:spPr>
        <p:txBody>
          <a:bodyPr>
            <a:normAutofit lnSpcReduction="10000"/>
          </a:bodyPr>
          <a:lstStyle/>
          <a:p>
            <a:pPr algn="just">
              <a:lnSpc>
                <a:spcPct val="150000"/>
              </a:lnSpc>
            </a:pPr>
            <a:r>
              <a:rPr lang="en-US" sz="2800" b="1" dirty="0" smtClean="0">
                <a:solidFill>
                  <a:srgbClr val="00B0F0"/>
                </a:solidFill>
                <a:latin typeface="Baskerville Old Face" pitchFamily="18" charset="0"/>
              </a:rPr>
              <a:t>Global Warming</a:t>
            </a:r>
            <a:endParaRPr lang="en-US" sz="2800" dirty="0" smtClean="0">
              <a:latin typeface="Baskerville Old Face" pitchFamily="18" charset="0"/>
            </a:endParaRPr>
          </a:p>
          <a:p>
            <a:pPr lvl="0" algn="just">
              <a:lnSpc>
                <a:spcPct val="150000"/>
              </a:lnSpc>
            </a:pPr>
            <a:r>
              <a:rPr lang="en-US" sz="2800" dirty="0" smtClean="0">
                <a:solidFill>
                  <a:srgbClr val="FF0000"/>
                </a:solidFill>
                <a:latin typeface="Baskerville Old Face" pitchFamily="18" charset="0"/>
              </a:rPr>
              <a:t>The global warming, which is caused by emission of toxic gases and enhancement of greenhouse gases in the atmosphere, is now </a:t>
            </a:r>
            <a:r>
              <a:rPr lang="en-US" sz="2800" b="1" dirty="0" smtClean="0">
                <a:solidFill>
                  <a:srgbClr val="FF0000"/>
                </a:solidFill>
                <a:latin typeface="Baskerville Old Face" pitchFamily="18" charset="0"/>
              </a:rPr>
              <a:t>being a global phenomenon</a:t>
            </a:r>
            <a:r>
              <a:rPr lang="en-US" sz="2800" dirty="0" smtClean="0">
                <a:solidFill>
                  <a:srgbClr val="FF0000"/>
                </a:solidFill>
                <a:latin typeface="Baskerville Old Face" pitchFamily="18" charset="0"/>
              </a:rPr>
              <a:t>.</a:t>
            </a:r>
          </a:p>
          <a:p>
            <a:pPr lvl="0" algn="just">
              <a:lnSpc>
                <a:spcPct val="150000"/>
              </a:lnSpc>
              <a:buNone/>
            </a:pPr>
            <a:endParaRPr lang="en-US" sz="2800" dirty="0" smtClean="0">
              <a:latin typeface="Baskerville Old Face" pitchFamily="18" charset="0"/>
            </a:endParaRPr>
          </a:p>
          <a:p>
            <a:pPr lvl="0" algn="just">
              <a:lnSpc>
                <a:spcPct val="150000"/>
              </a:lnSpc>
            </a:pPr>
            <a:r>
              <a:rPr lang="en-US" sz="2800" dirty="0" smtClean="0">
                <a:solidFill>
                  <a:srgbClr val="00B0F0"/>
                </a:solidFill>
                <a:latin typeface="Baskerville Old Face" pitchFamily="18" charset="0"/>
              </a:rPr>
              <a:t>Due to global warming, the global average surface temperature has increased over the 20th century by about 0.6 °C. </a:t>
            </a:r>
          </a:p>
          <a:p>
            <a:pPr algn="just">
              <a:lnSpc>
                <a:spcPct val="150000"/>
              </a:lnSpc>
            </a:pPr>
            <a:endParaRPr lang="en-US" dirty="0" smtClean="0">
              <a:solidFill>
                <a:srgbClr val="00B0F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133</a:t>
            </a:fld>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p>
        </p:txBody>
      </p:sp>
      <p:sp>
        <p:nvSpPr>
          <p:cNvPr id="3" name="Content Placeholder 2"/>
          <p:cNvSpPr>
            <a:spLocks noGrp="1"/>
          </p:cNvSpPr>
          <p:nvPr>
            <p:ph idx="1"/>
          </p:nvPr>
        </p:nvSpPr>
        <p:spPr>
          <a:xfrm>
            <a:off x="457200" y="1285860"/>
            <a:ext cx="8472518" cy="5357850"/>
          </a:xfrm>
        </p:spPr>
        <p:txBody>
          <a:bodyPr>
            <a:normAutofit/>
          </a:bodyPr>
          <a:lstStyle/>
          <a:p>
            <a:pPr>
              <a:buFont typeface="Wingdings" pitchFamily="2" charset="2"/>
              <a:buChar char="q"/>
            </a:pPr>
            <a:r>
              <a:rPr lang="en-US" sz="2800" b="1" dirty="0" smtClean="0">
                <a:solidFill>
                  <a:srgbClr val="00B0F0"/>
                </a:solidFill>
              </a:rPr>
              <a:t>Rise in Unemployment.</a:t>
            </a:r>
          </a:p>
          <a:p>
            <a:pPr algn="just">
              <a:lnSpc>
                <a:spcPct val="150000"/>
              </a:lnSpc>
            </a:pPr>
            <a:r>
              <a:rPr lang="en-US" sz="2800" dirty="0" smtClean="0">
                <a:latin typeface="Baskerville Old Face" pitchFamily="18" charset="0"/>
              </a:rPr>
              <a:t>When a country becomes overpopulated, it gives rise to unemployment as there </a:t>
            </a:r>
            <a:r>
              <a:rPr lang="en-US" sz="2800" dirty="0" smtClean="0">
                <a:solidFill>
                  <a:srgbClr val="FF0000"/>
                </a:solidFill>
                <a:latin typeface="Baskerville Old Face" pitchFamily="18" charset="0"/>
              </a:rPr>
              <a:t>fewer jobs to support large number of people</a:t>
            </a:r>
            <a:r>
              <a:rPr lang="en-US" sz="2800" dirty="0" smtClean="0">
                <a:solidFill>
                  <a:srgbClr val="FF0000"/>
                </a:solidFill>
              </a:rPr>
              <a:t>. </a:t>
            </a:r>
          </a:p>
          <a:p>
            <a:pPr lvl="0" algn="just">
              <a:lnSpc>
                <a:spcPct val="150000"/>
              </a:lnSpc>
            </a:pPr>
            <a:r>
              <a:rPr lang="en-US" sz="2800" dirty="0" smtClean="0">
                <a:solidFill>
                  <a:srgbClr val="FF0000"/>
                </a:solidFill>
                <a:latin typeface="Baskerville Old Face" pitchFamily="18" charset="0"/>
              </a:rPr>
              <a:t>Rise in unemployment gives rise to crime as people will steal various items to feed their family and provide them basic amenities of life</a:t>
            </a:r>
            <a:r>
              <a:rPr lang="en-US" sz="2800" dirty="0" smtClean="0">
                <a:solidFill>
                  <a:srgbClr val="FF0000"/>
                </a:solidFill>
              </a:rPr>
              <a:t>.</a:t>
            </a:r>
          </a:p>
          <a:p>
            <a:pPr algn="just">
              <a:lnSpc>
                <a:spcPct val="150000"/>
              </a:lnSpc>
              <a:buNone/>
            </a:pPr>
            <a:endParaRPr lang="en-US" sz="2800"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134</a:t>
            </a:fld>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explosion:  Causes and Consequences……Cont’d</a:t>
            </a:r>
            <a:endParaRPr lang="en-US" sz="2800" dirty="0">
              <a:latin typeface="Baskerville Old Face" pitchFamily="18" charset="0"/>
            </a:endParaRPr>
          </a:p>
        </p:txBody>
      </p:sp>
      <p:sp>
        <p:nvSpPr>
          <p:cNvPr id="3" name="Content Placeholder 2"/>
          <p:cNvSpPr>
            <a:spLocks noGrp="1"/>
          </p:cNvSpPr>
          <p:nvPr>
            <p:ph idx="1"/>
          </p:nvPr>
        </p:nvSpPr>
        <p:spPr>
          <a:xfrm>
            <a:off x="457200" y="1357298"/>
            <a:ext cx="8229600" cy="5000660"/>
          </a:xfrm>
        </p:spPr>
        <p:txBody>
          <a:bodyPr>
            <a:normAutofit/>
          </a:bodyPr>
          <a:lstStyle/>
          <a:p>
            <a:pPr>
              <a:buFont typeface="Wingdings" pitchFamily="2" charset="2"/>
              <a:buChar char="q"/>
            </a:pPr>
            <a:r>
              <a:rPr lang="en-US" sz="2800" b="1" dirty="0" smtClean="0">
                <a:solidFill>
                  <a:srgbClr val="00B0F0"/>
                </a:solidFill>
              </a:rPr>
              <a:t> High Cost of Living </a:t>
            </a:r>
          </a:p>
          <a:p>
            <a:pPr algn="just">
              <a:lnSpc>
                <a:spcPct val="150000"/>
              </a:lnSpc>
            </a:pPr>
            <a:r>
              <a:rPr lang="en-US" sz="2800" dirty="0" smtClean="0">
                <a:solidFill>
                  <a:srgbClr val="FF0000"/>
                </a:solidFill>
                <a:latin typeface="Baskerville Old Face" pitchFamily="18" charset="0"/>
              </a:rPr>
              <a:t>As difference between </a:t>
            </a:r>
            <a:r>
              <a:rPr lang="en-US" sz="2800" b="1" u="sng" dirty="0" smtClean="0">
                <a:solidFill>
                  <a:srgbClr val="FF0000"/>
                </a:solidFill>
                <a:latin typeface="Baskerville Old Face" pitchFamily="18" charset="0"/>
              </a:rPr>
              <a:t>demand</a:t>
            </a:r>
            <a:r>
              <a:rPr lang="en-US" sz="2800" dirty="0" smtClean="0">
                <a:solidFill>
                  <a:srgbClr val="FF0000"/>
                </a:solidFill>
                <a:latin typeface="Baskerville Old Face" pitchFamily="18" charset="0"/>
              </a:rPr>
              <a:t> and </a:t>
            </a:r>
            <a:r>
              <a:rPr lang="en-US" sz="2800" b="1" u="sng" dirty="0" smtClean="0">
                <a:solidFill>
                  <a:srgbClr val="FF0000"/>
                </a:solidFill>
                <a:latin typeface="Baskerville Old Face" pitchFamily="18" charset="0"/>
              </a:rPr>
              <a:t>supply</a:t>
            </a:r>
            <a:r>
              <a:rPr lang="en-US" sz="2800" dirty="0" smtClean="0">
                <a:solidFill>
                  <a:srgbClr val="FF0000"/>
                </a:solidFill>
                <a:latin typeface="Baskerville Old Face" pitchFamily="18" charset="0"/>
              </a:rPr>
              <a:t> continues to expand due to overpopulation</a:t>
            </a:r>
            <a:r>
              <a:rPr lang="en-US" sz="2800" dirty="0" smtClean="0">
                <a:latin typeface="Baskerville Old Face" pitchFamily="18" charset="0"/>
              </a:rPr>
              <a:t>, it raises the prices of various commodities including </a:t>
            </a:r>
            <a:r>
              <a:rPr lang="en-US" sz="2800" u="sng" dirty="0" smtClean="0">
                <a:latin typeface="Baskerville Old Face" pitchFamily="18" charset="0"/>
              </a:rPr>
              <a:t>food, shelter and healthcare. </a:t>
            </a:r>
          </a:p>
          <a:p>
            <a:pPr algn="just">
              <a:lnSpc>
                <a:spcPct val="150000"/>
              </a:lnSpc>
            </a:pPr>
            <a:r>
              <a:rPr lang="en-US" sz="2800" dirty="0" smtClean="0">
                <a:solidFill>
                  <a:srgbClr val="FF0000"/>
                </a:solidFill>
                <a:latin typeface="Baskerville Old Face" pitchFamily="18" charset="0"/>
              </a:rPr>
              <a:t>This means that people have to pay more to survive and feed their families.</a:t>
            </a:r>
            <a:endParaRPr lang="en-US" sz="2800" u="sng"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135</a:t>
            </a:fld>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pPr algn="l"/>
            <a:r>
              <a:rPr lang="en-US" sz="2800" b="1" dirty="0" smtClean="0">
                <a:latin typeface="Baskerville Old Face" pitchFamily="18" charset="0"/>
              </a:rPr>
              <a:t>World population explosion:  Causes and Consequences……Cont’d</a:t>
            </a:r>
            <a:endParaRPr lang="en-US" sz="2800" dirty="0"/>
          </a:p>
        </p:txBody>
      </p:sp>
      <p:sp>
        <p:nvSpPr>
          <p:cNvPr id="3" name="Content Placeholder 2"/>
          <p:cNvSpPr>
            <a:spLocks noGrp="1"/>
          </p:cNvSpPr>
          <p:nvPr>
            <p:ph idx="1"/>
          </p:nvPr>
        </p:nvSpPr>
        <p:spPr>
          <a:xfrm>
            <a:off x="457200" y="1214422"/>
            <a:ext cx="8229600" cy="4911741"/>
          </a:xfrm>
        </p:spPr>
        <p:txBody>
          <a:bodyPr/>
          <a:lstStyle/>
          <a:p>
            <a:pPr lvl="0">
              <a:buFont typeface="Wingdings" pitchFamily="2" charset="2"/>
              <a:buChar char="q"/>
            </a:pPr>
            <a:r>
              <a:rPr lang="en-US" b="1" dirty="0" smtClean="0">
                <a:solidFill>
                  <a:srgbClr val="00B0F0"/>
                </a:solidFill>
              </a:rPr>
              <a:t> Habitat degradation</a:t>
            </a:r>
            <a:endParaRPr lang="en-US" dirty="0" smtClean="0">
              <a:solidFill>
                <a:srgbClr val="00B0F0"/>
              </a:solidFill>
            </a:endParaRP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136</a:t>
            </a:fld>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329642" cy="1571636"/>
          </a:xfrm>
        </p:spPr>
        <p:txBody>
          <a:bodyPr>
            <a:noAutofit/>
          </a:bodyPr>
          <a:lstStyle/>
          <a:p>
            <a:r>
              <a:rPr lang="en-US" sz="4800" b="1" dirty="0" smtClean="0"/>
              <a:t>2.2 World Population Distribution</a:t>
            </a:r>
            <a:r>
              <a:rPr lang="en-US" sz="4800" dirty="0" smtClean="0"/>
              <a:t/>
            </a:r>
            <a:br>
              <a:rPr lang="en-US" sz="4800" dirty="0" smtClean="0"/>
            </a:br>
            <a:endParaRPr lang="en-US" sz="4800" dirty="0"/>
          </a:p>
        </p:txBody>
      </p:sp>
      <p:sp>
        <p:nvSpPr>
          <p:cNvPr id="3" name="Content Placeholder 2"/>
          <p:cNvSpPr>
            <a:spLocks noGrp="1"/>
          </p:cNvSpPr>
          <p:nvPr>
            <p:ph idx="1"/>
          </p:nvPr>
        </p:nvSpPr>
        <p:spPr>
          <a:xfrm>
            <a:off x="457200" y="1214422"/>
            <a:ext cx="8229600" cy="5072098"/>
          </a:xfrm>
        </p:spPr>
        <p:txBody>
          <a:bodyPr>
            <a:normAutofit/>
          </a:bodyPr>
          <a:lstStyle/>
          <a:p>
            <a:pPr>
              <a:lnSpc>
                <a:spcPct val="150000"/>
              </a:lnSpc>
              <a:buNone/>
            </a:pPr>
            <a:endParaRPr lang="en-US" sz="2800" dirty="0" smtClean="0"/>
          </a:p>
          <a:p>
            <a:pPr algn="just">
              <a:lnSpc>
                <a:spcPct val="150000"/>
              </a:lnSpc>
            </a:pPr>
            <a:r>
              <a:rPr lang="en-US" sz="2800" dirty="0" smtClean="0">
                <a:latin typeface="Baskerville Old Face" pitchFamily="18" charset="0"/>
              </a:rPr>
              <a:t>Population distribution means the </a:t>
            </a:r>
            <a:r>
              <a:rPr lang="en-US" sz="2800" dirty="0" smtClean="0">
                <a:solidFill>
                  <a:srgbClr val="FF0000"/>
                </a:solidFill>
                <a:latin typeface="Baskerville Old Face" pitchFamily="18" charset="0"/>
              </a:rPr>
              <a:t>pattern of where people live. </a:t>
            </a:r>
          </a:p>
          <a:p>
            <a:pPr algn="just">
              <a:lnSpc>
                <a:spcPct val="150000"/>
              </a:lnSpc>
            </a:pPr>
            <a:r>
              <a:rPr lang="en-US" sz="2800" dirty="0" smtClean="0">
                <a:latin typeface="Baskerville Old Face" pitchFamily="18" charset="0"/>
              </a:rPr>
              <a:t>In other word, it is </a:t>
            </a:r>
            <a:r>
              <a:rPr lang="en-US" sz="2800" dirty="0" smtClean="0">
                <a:solidFill>
                  <a:srgbClr val="FF0000"/>
                </a:solidFill>
                <a:latin typeface="Baskerville Old Face" pitchFamily="18" charset="0"/>
              </a:rPr>
              <a:t>the process which describes the </a:t>
            </a:r>
            <a:r>
              <a:rPr lang="en-US" sz="2800" u="sng" dirty="0" smtClean="0">
                <a:solidFill>
                  <a:srgbClr val="FF0000"/>
                </a:solidFill>
                <a:latin typeface="Baskerville Old Face" pitchFamily="18" charset="0"/>
              </a:rPr>
              <a:t>patterns in which people are spread out across the earth’s surface. </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137</a:t>
            </a:fld>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World Population Distribution….. Cont’d</a:t>
            </a:r>
            <a:endParaRPr lang="en-US" sz="2800" dirty="0">
              <a:latin typeface="Baskerville Old Face" pitchFamily="18" charset="0"/>
            </a:endParaRPr>
          </a:p>
        </p:txBody>
      </p:sp>
      <p:sp>
        <p:nvSpPr>
          <p:cNvPr id="3" name="Content Placeholder 2"/>
          <p:cNvSpPr>
            <a:spLocks noGrp="1"/>
          </p:cNvSpPr>
          <p:nvPr>
            <p:ph idx="1"/>
          </p:nvPr>
        </p:nvSpPr>
        <p:spPr>
          <a:xfrm>
            <a:off x="457200" y="1357298"/>
            <a:ext cx="8472518" cy="4929222"/>
          </a:xfrm>
        </p:spPr>
        <p:txBody>
          <a:bodyPr>
            <a:normAutofit/>
          </a:bodyPr>
          <a:lstStyle/>
          <a:p>
            <a:pPr algn="just">
              <a:lnSpc>
                <a:spcPct val="150000"/>
              </a:lnSpc>
            </a:pPr>
            <a:r>
              <a:rPr lang="en-US" sz="2800" dirty="0" smtClean="0">
                <a:solidFill>
                  <a:srgbClr val="FF0000"/>
                </a:solidFill>
                <a:latin typeface="Baskerville Old Face" pitchFamily="18" charset="0"/>
              </a:rPr>
              <a:t>It is know that only a smallest portion of the entire earth’s land area is habitable</a:t>
            </a:r>
            <a:r>
              <a:rPr lang="en-US" sz="2800" dirty="0" smtClean="0">
                <a:latin typeface="Baskerville Old Face" pitchFamily="18" charset="0"/>
              </a:rPr>
              <a:t>, that is only 24% of the earth’s land area or 7% of the total earth’s surface is suitable for human settlement.</a:t>
            </a:r>
          </a:p>
          <a:p>
            <a:pPr algn="just">
              <a:lnSpc>
                <a:spcPct val="150000"/>
              </a:lnSpc>
            </a:pPr>
            <a:r>
              <a:rPr lang="en-US" sz="2800" dirty="0" smtClean="0">
                <a:latin typeface="Baskerville Old Face" pitchFamily="18" charset="0"/>
              </a:rPr>
              <a:t>Hence, this shows us that </a:t>
            </a:r>
            <a:r>
              <a:rPr lang="en-US" sz="2800" dirty="0" smtClean="0">
                <a:solidFill>
                  <a:srgbClr val="FF0000"/>
                </a:solidFill>
                <a:latin typeface="Baskerville Old Face" pitchFamily="18" charset="0"/>
              </a:rPr>
              <a:t>the earth population is not uniformly distributed.</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138</a:t>
            </a:fld>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World Population Distribution….. Cont’d</a:t>
            </a:r>
            <a:endParaRPr lang="en-US" sz="2800" dirty="0"/>
          </a:p>
        </p:txBody>
      </p:sp>
      <p:sp>
        <p:nvSpPr>
          <p:cNvPr id="3" name="Content Placeholder 2"/>
          <p:cNvSpPr>
            <a:spLocks noGrp="1"/>
          </p:cNvSpPr>
          <p:nvPr>
            <p:ph idx="1"/>
          </p:nvPr>
        </p:nvSpPr>
        <p:spPr>
          <a:xfrm>
            <a:off x="457200" y="1285860"/>
            <a:ext cx="8229600" cy="5572140"/>
          </a:xfrm>
        </p:spPr>
        <p:txBody>
          <a:bodyPr>
            <a:normAutofit/>
          </a:bodyPr>
          <a:lstStyle/>
          <a:p>
            <a:pPr algn="just"/>
            <a:r>
              <a:rPr lang="en-US" sz="2800" dirty="0" smtClean="0">
                <a:solidFill>
                  <a:srgbClr val="FF0000"/>
                </a:solidFill>
                <a:latin typeface="Baskerville Old Face" pitchFamily="18" charset="0"/>
              </a:rPr>
              <a:t>At a global and even national scale, populations are distributed unevenly.</a:t>
            </a:r>
          </a:p>
          <a:p>
            <a:pPr algn="just">
              <a:lnSpc>
                <a:spcPct val="150000"/>
              </a:lnSpc>
            </a:pPr>
            <a:r>
              <a:rPr lang="en-US" sz="2800" dirty="0" smtClean="0">
                <a:latin typeface="Baskerville Old Face" pitchFamily="18" charset="0"/>
              </a:rPr>
              <a:t>Large parts of the globe, including the </a:t>
            </a:r>
          </a:p>
          <a:p>
            <a:pPr algn="just">
              <a:lnSpc>
                <a:spcPct val="150000"/>
              </a:lnSpc>
              <a:buNone/>
            </a:pPr>
            <a:r>
              <a:rPr lang="en-US" sz="2800" dirty="0" smtClean="0">
                <a:latin typeface="Baskerville Old Face" pitchFamily="18" charset="0"/>
              </a:rPr>
              <a:t>                         - </a:t>
            </a:r>
            <a:r>
              <a:rPr lang="en-US" sz="2800" dirty="0" smtClean="0">
                <a:solidFill>
                  <a:srgbClr val="FF0000"/>
                </a:solidFill>
                <a:latin typeface="Baskerville Old Face" pitchFamily="18" charset="0"/>
              </a:rPr>
              <a:t>North</a:t>
            </a:r>
            <a:r>
              <a:rPr lang="en-US" sz="2800" dirty="0" smtClean="0">
                <a:latin typeface="Baskerville Old Face" pitchFamily="18" charset="0"/>
              </a:rPr>
              <a:t> and </a:t>
            </a:r>
            <a:r>
              <a:rPr lang="en-US" sz="2800" dirty="0" smtClean="0">
                <a:solidFill>
                  <a:srgbClr val="FF0000"/>
                </a:solidFill>
                <a:latin typeface="Baskerville Old Face" pitchFamily="18" charset="0"/>
              </a:rPr>
              <a:t>South poles </a:t>
            </a:r>
          </a:p>
          <a:p>
            <a:pPr lvl="1" algn="just">
              <a:lnSpc>
                <a:spcPct val="150000"/>
              </a:lnSpc>
              <a:buNone/>
            </a:pPr>
            <a:r>
              <a:rPr lang="en-US" sz="2400" dirty="0" smtClean="0">
                <a:latin typeface="Baskerville Old Face" pitchFamily="18" charset="0"/>
              </a:rPr>
              <a:t>                       </a:t>
            </a:r>
            <a:r>
              <a:rPr lang="en-US" sz="2400" dirty="0" smtClean="0">
                <a:solidFill>
                  <a:srgbClr val="FF0000"/>
                </a:solidFill>
                <a:latin typeface="Baskerville Old Face" pitchFamily="18" charset="0"/>
              </a:rPr>
              <a:t>- </a:t>
            </a:r>
            <a:r>
              <a:rPr lang="en-US" dirty="0" smtClean="0">
                <a:solidFill>
                  <a:srgbClr val="FF0000"/>
                </a:solidFill>
                <a:latin typeface="Baskerville Old Face" pitchFamily="18" charset="0"/>
              </a:rPr>
              <a:t>and deserts, are sparsely populated</a:t>
            </a:r>
            <a:r>
              <a:rPr lang="en-US" dirty="0" smtClean="0">
                <a:latin typeface="Baskerville Old Face" pitchFamily="18" charset="0"/>
              </a:rPr>
              <a:t>, providing few options for their inhabitants in terms of livelihood and survival and harsh living conditions</a:t>
            </a:r>
            <a:r>
              <a:rPr lang="en-US" sz="2400" dirty="0" smtClean="0">
                <a:latin typeface="Baskerville Old Face" pitchFamily="18" charset="0"/>
              </a:rPr>
              <a:t>.   </a:t>
            </a:r>
            <a:endParaRPr lang="en-US" sz="24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139</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Eras Medium ITC" pitchFamily="34" charset="0"/>
              </a:rPr>
              <a:t>The scope of population geography:   Cont’d</a:t>
            </a:r>
            <a:endParaRPr lang="en-US" sz="2800" dirty="0"/>
          </a:p>
        </p:txBody>
      </p:sp>
      <p:sp>
        <p:nvSpPr>
          <p:cNvPr id="3" name="Content Placeholder 2"/>
          <p:cNvSpPr>
            <a:spLocks noGrp="1"/>
          </p:cNvSpPr>
          <p:nvPr>
            <p:ph idx="1"/>
          </p:nvPr>
        </p:nvSpPr>
        <p:spPr>
          <a:xfrm>
            <a:off x="428596" y="1285860"/>
            <a:ext cx="8229600" cy="5357850"/>
          </a:xfrm>
        </p:spPr>
        <p:txBody>
          <a:bodyPr>
            <a:normAutofit fontScale="92500" lnSpcReduction="10000"/>
          </a:bodyPr>
          <a:lstStyle/>
          <a:p>
            <a:pPr algn="just">
              <a:lnSpc>
                <a:spcPct val="150000"/>
              </a:lnSpc>
            </a:pPr>
            <a:r>
              <a:rPr lang="en-US" sz="2800" dirty="0" smtClean="0"/>
              <a:t>There for, the study of </a:t>
            </a:r>
            <a:r>
              <a:rPr lang="en-US" sz="2800" dirty="0" smtClean="0">
                <a:solidFill>
                  <a:srgbClr val="FF0000"/>
                </a:solidFill>
              </a:rPr>
              <a:t>settlement is the main concern of human geography. </a:t>
            </a:r>
          </a:p>
          <a:p>
            <a:pPr lvl="0" algn="just">
              <a:lnSpc>
                <a:spcPct val="150000"/>
              </a:lnSpc>
            </a:pPr>
            <a:r>
              <a:rPr lang="en-US" sz="2800" dirty="0" smtClean="0"/>
              <a:t>This is because the </a:t>
            </a:r>
            <a:r>
              <a:rPr lang="en-US" sz="2800" dirty="0" smtClean="0">
                <a:solidFill>
                  <a:srgbClr val="FF0000"/>
                </a:solidFill>
              </a:rPr>
              <a:t>size and type of settlement reflects man’s relationship with the environment.</a:t>
            </a:r>
          </a:p>
          <a:p>
            <a:pPr lvl="0" algn="just">
              <a:lnSpc>
                <a:spcPct val="150000"/>
              </a:lnSpc>
              <a:buFont typeface="Wingdings" pitchFamily="2" charset="2"/>
              <a:buChar char="Ø"/>
            </a:pPr>
            <a:r>
              <a:rPr lang="en-US" sz="2800" dirty="0" smtClean="0">
                <a:solidFill>
                  <a:srgbClr val="FF0000"/>
                </a:solidFill>
                <a:latin typeface="Eras Medium ITC" pitchFamily="34" charset="0"/>
              </a:rPr>
              <a:t>Degree of success which people have acquired. </a:t>
            </a:r>
          </a:p>
          <a:p>
            <a:pPr lvl="0" algn="just">
              <a:lnSpc>
                <a:spcPct val="150000"/>
              </a:lnSpc>
            </a:pPr>
            <a:r>
              <a:rPr lang="en-US" sz="2400" dirty="0" smtClean="0"/>
              <a:t>This refers to the </a:t>
            </a:r>
            <a:r>
              <a:rPr lang="en-US" sz="2400" dirty="0" smtClean="0">
                <a:solidFill>
                  <a:srgbClr val="FF0000"/>
                </a:solidFill>
              </a:rPr>
              <a:t>socio-economic development stage of a given population.</a:t>
            </a:r>
          </a:p>
          <a:p>
            <a:pPr lvl="0" algn="just">
              <a:lnSpc>
                <a:spcPct val="150000"/>
              </a:lnSpc>
            </a:pPr>
            <a:r>
              <a:rPr lang="en-US" sz="2400" dirty="0" smtClean="0"/>
              <a:t>Population geography studies a wide range of phenomena’s among them the following are the major concerns of the subject: </a:t>
            </a:r>
            <a:endParaRPr lang="en-US" sz="2400" dirty="0" smtClean="0">
              <a:solidFill>
                <a:srgbClr val="FF0000"/>
              </a:solidFill>
              <a:latin typeface="Eras Medium ITC" pitchFamily="34" charset="0"/>
            </a:endParaRPr>
          </a:p>
          <a:p>
            <a:pPr algn="just">
              <a:buNone/>
            </a:pPr>
            <a:endParaRPr lang="en-US" sz="2800" dirty="0" smtClean="0"/>
          </a:p>
          <a:p>
            <a:pPr algn="just"/>
            <a:endParaRPr lang="en-US" sz="2800" dirty="0" smtClean="0"/>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14</a:t>
            </a:fld>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pPr algn="l"/>
            <a:r>
              <a:rPr lang="en-US" sz="2800" b="1" dirty="0" smtClean="0">
                <a:latin typeface="Baskerville Old Face" pitchFamily="18" charset="0"/>
              </a:rPr>
              <a:t>World Population Distribution….. 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lnSpcReduction="10000"/>
          </a:bodyPr>
          <a:lstStyle/>
          <a:p>
            <a:pPr algn="just">
              <a:lnSpc>
                <a:spcPct val="150000"/>
              </a:lnSpc>
            </a:pPr>
            <a:r>
              <a:rPr lang="en-US" sz="2800" dirty="0" smtClean="0">
                <a:solidFill>
                  <a:srgbClr val="FF0000"/>
                </a:solidFill>
                <a:latin typeface="Baskerville Old Face" pitchFamily="18" charset="0"/>
              </a:rPr>
              <a:t>Other areas, including agriculturally productive areas, are densely populated</a:t>
            </a:r>
            <a:r>
              <a:rPr lang="en-US" sz="2800" dirty="0" smtClean="0">
                <a:latin typeface="Baskerville Old Face" pitchFamily="18" charset="0"/>
              </a:rPr>
              <a:t>.</a:t>
            </a:r>
          </a:p>
          <a:p>
            <a:pPr algn="just">
              <a:lnSpc>
                <a:spcPct val="150000"/>
              </a:lnSpc>
            </a:pPr>
            <a:r>
              <a:rPr lang="en-US" sz="2800" dirty="0" smtClean="0">
                <a:latin typeface="Baskerville Old Face" pitchFamily="18" charset="0"/>
              </a:rPr>
              <a:t>  </a:t>
            </a:r>
            <a:r>
              <a:rPr lang="en-US" sz="2800" b="1" u="sng" dirty="0" smtClean="0">
                <a:solidFill>
                  <a:srgbClr val="FF0000"/>
                </a:solidFill>
                <a:latin typeface="Baskerville Old Face" pitchFamily="18" charset="0"/>
              </a:rPr>
              <a:t>For example: </a:t>
            </a:r>
            <a:r>
              <a:rPr lang="en-US" sz="2800" b="1" dirty="0" smtClean="0">
                <a:solidFill>
                  <a:srgbClr val="FF0000"/>
                </a:solidFill>
                <a:latin typeface="Baskerville Old Face" pitchFamily="18" charset="0"/>
              </a:rPr>
              <a:t> </a:t>
            </a:r>
            <a:r>
              <a:rPr lang="en-US" sz="2800" b="1" dirty="0" smtClean="0">
                <a:latin typeface="Baskerville Old Face" pitchFamily="18" charset="0"/>
              </a:rPr>
              <a:t>- </a:t>
            </a:r>
            <a:r>
              <a:rPr lang="en-US" sz="2800" dirty="0" smtClean="0">
                <a:latin typeface="Baskerville Old Face" pitchFamily="18" charset="0"/>
              </a:rPr>
              <a:t>south eastern Asia, </a:t>
            </a:r>
          </a:p>
          <a:p>
            <a:pPr algn="just">
              <a:lnSpc>
                <a:spcPct val="150000"/>
              </a:lnSpc>
              <a:buNone/>
            </a:pPr>
            <a:r>
              <a:rPr lang="en-US" sz="2800" dirty="0" smtClean="0">
                <a:latin typeface="Baskerville Old Face" pitchFamily="18" charset="0"/>
              </a:rPr>
              <a:t>                             -  western Europe, along east and</a:t>
            </a:r>
          </a:p>
          <a:p>
            <a:pPr algn="just">
              <a:lnSpc>
                <a:spcPct val="150000"/>
              </a:lnSpc>
              <a:buNone/>
            </a:pPr>
            <a:r>
              <a:rPr lang="en-US" sz="2800" dirty="0" smtClean="0">
                <a:latin typeface="Baskerville Old Face" pitchFamily="18" charset="0"/>
              </a:rPr>
              <a:t>                             - west coast of Latin America </a:t>
            </a:r>
          </a:p>
          <a:p>
            <a:pPr algn="just">
              <a:lnSpc>
                <a:spcPct val="150000"/>
              </a:lnSpc>
              <a:buNone/>
            </a:pPr>
            <a:r>
              <a:rPr lang="en-US" sz="2800" dirty="0" smtClean="0">
                <a:latin typeface="Baskerville Old Face" pitchFamily="18" charset="0"/>
              </a:rPr>
              <a:t>                           - Africa  and Eastern USA are areas of   			heavy population concentration.</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140</a:t>
            </a:fld>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US" sz="2800" b="1" dirty="0" smtClean="0">
                <a:latin typeface="Baskerville Old Face" pitchFamily="18" charset="0"/>
              </a:rPr>
              <a:t>World Population Distribution….. 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5143536"/>
          </a:xfrm>
        </p:spPr>
        <p:txBody>
          <a:bodyPr>
            <a:normAutofit/>
          </a:bodyPr>
          <a:lstStyle/>
          <a:p>
            <a:pPr algn="just">
              <a:lnSpc>
                <a:spcPct val="150000"/>
              </a:lnSpc>
            </a:pPr>
            <a:r>
              <a:rPr lang="en-US" sz="2800" dirty="0" smtClean="0">
                <a:solidFill>
                  <a:srgbClr val="FF0000"/>
                </a:solidFill>
                <a:latin typeface="Baskerville Old Face" pitchFamily="18" charset="0"/>
              </a:rPr>
              <a:t>The main reason for the concentration will be related to the full filament of physical needs of human being (availability of </a:t>
            </a:r>
            <a:r>
              <a:rPr lang="en-US" sz="2800" u="sng" dirty="0" smtClean="0">
                <a:solidFill>
                  <a:srgbClr val="00B050"/>
                </a:solidFill>
                <a:latin typeface="Baskerville Old Face" pitchFamily="18" charset="0"/>
              </a:rPr>
              <a:t>food</a:t>
            </a:r>
            <a:r>
              <a:rPr lang="en-US" sz="2800" dirty="0" smtClean="0">
                <a:solidFill>
                  <a:srgbClr val="00B050"/>
                </a:solidFill>
                <a:latin typeface="Baskerville Old Face" pitchFamily="18" charset="0"/>
              </a:rPr>
              <a:t>, </a:t>
            </a:r>
            <a:r>
              <a:rPr lang="en-US" sz="2800" u="sng" dirty="0" err="1" smtClean="0">
                <a:solidFill>
                  <a:srgbClr val="00B050"/>
                </a:solidFill>
                <a:latin typeface="Baskerville Old Face" pitchFamily="18" charset="0"/>
              </a:rPr>
              <a:t>confort</a:t>
            </a:r>
            <a:r>
              <a:rPr lang="en-US" sz="2800" u="sng" dirty="0" smtClean="0">
                <a:solidFill>
                  <a:srgbClr val="00B050"/>
                </a:solidFill>
                <a:latin typeface="Baskerville Old Face" pitchFamily="18" charset="0"/>
              </a:rPr>
              <a:t> </a:t>
            </a:r>
            <a:r>
              <a:rPr lang="en-US" sz="2800" dirty="0" smtClean="0">
                <a:solidFill>
                  <a:srgbClr val="00B050"/>
                </a:solidFill>
                <a:latin typeface="Baskerville Old Face" pitchFamily="18" charset="0"/>
              </a:rPr>
              <a:t>and </a:t>
            </a:r>
            <a:r>
              <a:rPr lang="en-US" sz="2800" u="sng" dirty="0" smtClean="0">
                <a:solidFill>
                  <a:srgbClr val="00B050"/>
                </a:solidFill>
                <a:latin typeface="Baskerville Old Face" pitchFamily="18" charset="0"/>
              </a:rPr>
              <a:t>other opportunities for a livelihood</a:t>
            </a:r>
            <a:r>
              <a:rPr lang="en-US" sz="2800" dirty="0" smtClean="0">
                <a:solidFill>
                  <a:srgbClr val="00B050"/>
                </a:solidFill>
                <a:latin typeface="Baskerville Old Face" pitchFamily="18" charset="0"/>
              </a:rPr>
              <a:t>).</a:t>
            </a:r>
          </a:p>
          <a:p>
            <a:pPr algn="just">
              <a:lnSpc>
                <a:spcPct val="150000"/>
              </a:lnSpc>
            </a:pPr>
            <a:r>
              <a:rPr lang="en-US" sz="2800" dirty="0" smtClean="0">
                <a:latin typeface="Baskerville Old Face" pitchFamily="18" charset="0"/>
              </a:rPr>
              <a:t>On the contrary </a:t>
            </a:r>
            <a:r>
              <a:rPr lang="en-US" sz="2800" b="1" dirty="0" smtClean="0">
                <a:solidFill>
                  <a:srgbClr val="FF0000"/>
                </a:solidFill>
                <a:latin typeface="Baskerville Old Face" pitchFamily="18" charset="0"/>
              </a:rPr>
              <a:t>hot deserts, humid rainforests, tundra and ice caps, high mountains </a:t>
            </a:r>
            <a:r>
              <a:rPr lang="en-US" sz="2800" dirty="0" smtClean="0">
                <a:solidFill>
                  <a:srgbClr val="FF0000"/>
                </a:solidFill>
                <a:latin typeface="Baskerville Old Face" pitchFamily="18" charset="0"/>
              </a:rPr>
              <a:t>are areas that are not suitable for human habitation</a:t>
            </a:r>
            <a:r>
              <a:rPr lang="en-US" sz="2800" dirty="0" smtClean="0">
                <a:solidFill>
                  <a:srgbClr val="00B050"/>
                </a:solidFill>
                <a:latin typeface="Baskerville Old Face" pitchFamily="18" charset="0"/>
              </a:rPr>
              <a:t>.</a:t>
            </a:r>
            <a:endParaRPr lang="en-US" sz="2800" dirty="0">
              <a:solidFill>
                <a:srgbClr val="00B05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141</a:t>
            </a:fld>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l"/>
            <a:r>
              <a:rPr lang="en-US" sz="2800" b="1" dirty="0" smtClean="0">
                <a:latin typeface="Baskerville Old Face" pitchFamily="18" charset="0"/>
              </a:rPr>
              <a:t>World Population Distribution….. Cont’d</a:t>
            </a: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142</a:t>
            </a:fld>
            <a:endParaRPr lang="en-US" dirty="0"/>
          </a:p>
        </p:txBody>
      </p:sp>
      <p:pic>
        <p:nvPicPr>
          <p:cNvPr id="6" name="Content Placeholder 5" descr="Description: World Population distribution by continent"/>
          <p:cNvPicPr>
            <a:picLocks noGrp="1"/>
          </p:cNvPicPr>
          <p:nvPr>
            <p:ph idx="1"/>
          </p:nvPr>
        </p:nvPicPr>
        <p:blipFill>
          <a:blip r:embed="rId2"/>
          <a:srcRect/>
          <a:stretch>
            <a:fillRect/>
          </a:stretch>
        </p:blipFill>
        <p:spPr bwMode="auto">
          <a:xfrm>
            <a:off x="357158" y="1142984"/>
            <a:ext cx="8429684"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pPr algn="l"/>
            <a:r>
              <a:rPr lang="en-US" sz="2800" b="1" dirty="0" smtClean="0">
                <a:latin typeface="Baskerville Old Face" pitchFamily="18" charset="0"/>
              </a:rPr>
              <a:t>World Population Distribution….. Cont’d</a:t>
            </a:r>
            <a:endParaRPr lang="en-US" sz="2800" dirty="0"/>
          </a:p>
        </p:txBody>
      </p:sp>
      <p:sp>
        <p:nvSpPr>
          <p:cNvPr id="3" name="Content Placeholder 2"/>
          <p:cNvSpPr>
            <a:spLocks noGrp="1"/>
          </p:cNvSpPr>
          <p:nvPr>
            <p:ph idx="1"/>
          </p:nvPr>
        </p:nvSpPr>
        <p:spPr>
          <a:xfrm>
            <a:off x="214282" y="1285860"/>
            <a:ext cx="8643998" cy="5572140"/>
          </a:xfrm>
        </p:spPr>
        <p:txBody>
          <a:bodyPr>
            <a:normAutofit/>
          </a:bodyPr>
          <a:lstStyle/>
          <a:p>
            <a:pPr algn="just">
              <a:lnSpc>
                <a:spcPct val="150000"/>
              </a:lnSpc>
            </a:pPr>
            <a:r>
              <a:rPr lang="en-US" sz="2800" dirty="0" smtClean="0">
                <a:solidFill>
                  <a:srgbClr val="FF0000"/>
                </a:solidFill>
                <a:latin typeface="Baskerville Old Face" pitchFamily="18" charset="0"/>
              </a:rPr>
              <a:t>World People are not evenly distributed over the earth's surface. </a:t>
            </a:r>
          </a:p>
          <a:p>
            <a:pPr algn="just">
              <a:lnSpc>
                <a:spcPct val="150000"/>
              </a:lnSpc>
            </a:pPr>
            <a:r>
              <a:rPr lang="en-US" sz="2800" dirty="0" smtClean="0">
                <a:solidFill>
                  <a:srgbClr val="FF0000"/>
                </a:solidFill>
                <a:latin typeface="Baskerville Old Face" pitchFamily="18" charset="0"/>
              </a:rPr>
              <a:t>This is due to both physical and human factors</a:t>
            </a:r>
          </a:p>
          <a:p>
            <a:pPr algn="just">
              <a:lnSpc>
                <a:spcPct val="150000"/>
              </a:lnSpc>
            </a:pPr>
            <a:r>
              <a:rPr lang="en-US" sz="2800" dirty="0" smtClean="0">
                <a:latin typeface="Baskerville Old Face" pitchFamily="18" charset="0"/>
              </a:rPr>
              <a:t>Physical factors such as relief, soils and climate can encourage high densities of population</a:t>
            </a:r>
            <a:r>
              <a:rPr lang="en-US" sz="2800" dirty="0" smtClean="0">
                <a:solidFill>
                  <a:srgbClr val="FF0000"/>
                </a:solidFill>
                <a:latin typeface="Baskerville Old Face" pitchFamily="18" charset="0"/>
              </a:rPr>
              <a:t>.</a:t>
            </a:r>
          </a:p>
          <a:p>
            <a:pPr algn="just">
              <a:lnSpc>
                <a:spcPct val="150000"/>
              </a:lnSpc>
            </a:pPr>
            <a:r>
              <a:rPr lang="en-US" sz="2800" dirty="0" smtClean="0">
                <a:latin typeface="Baskerville Old Face" pitchFamily="18" charset="0"/>
              </a:rPr>
              <a:t>Densely populated areas are likely where there are </a:t>
            </a:r>
            <a:r>
              <a:rPr lang="en-US" sz="2800" dirty="0" smtClean="0">
                <a:solidFill>
                  <a:srgbClr val="FF0000"/>
                </a:solidFill>
                <a:latin typeface="Baskerville Old Face" pitchFamily="18" charset="0"/>
              </a:rPr>
              <a:t>areas of low, flat land with fertile soils and a temperate climate.</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143</a:t>
            </a:fld>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World Population Distribution….. Cont’d</a:t>
            </a:r>
            <a:endParaRPr lang="en-US" sz="2800" dirty="0">
              <a:latin typeface="Baskerville Old Face" pitchFamily="18" charset="0"/>
            </a:endParaRPr>
          </a:p>
        </p:txBody>
      </p:sp>
      <p:sp>
        <p:nvSpPr>
          <p:cNvPr id="3" name="Content Placeholder 2"/>
          <p:cNvSpPr>
            <a:spLocks noGrp="1"/>
          </p:cNvSpPr>
          <p:nvPr>
            <p:ph idx="1"/>
          </p:nvPr>
        </p:nvSpPr>
        <p:spPr>
          <a:xfrm>
            <a:off x="457200" y="1600200"/>
            <a:ext cx="8401080" cy="4900634"/>
          </a:xfrm>
        </p:spPr>
        <p:txBody>
          <a:bodyPr>
            <a:normAutofit/>
          </a:bodyPr>
          <a:lstStyle/>
          <a:p>
            <a:pPr algn="just">
              <a:lnSpc>
                <a:spcPct val="150000"/>
              </a:lnSpc>
            </a:pPr>
            <a:r>
              <a:rPr lang="en-US" sz="2800" dirty="0" smtClean="0">
                <a:latin typeface="Baskerville Old Face" pitchFamily="18" charset="0"/>
              </a:rPr>
              <a:t>However, </a:t>
            </a:r>
            <a:r>
              <a:rPr lang="en-US" sz="2800" dirty="0" smtClean="0">
                <a:solidFill>
                  <a:srgbClr val="FF0000"/>
                </a:solidFill>
                <a:latin typeface="Baskerville Old Face" pitchFamily="18" charset="0"/>
              </a:rPr>
              <a:t>where the climate is very hot, or very cold, where there are high mountains or deserts, the environment is hostile to people and these areas are often only sparsely populated.</a:t>
            </a:r>
          </a:p>
          <a:p>
            <a:pPr algn="just">
              <a:lnSpc>
                <a:spcPct val="150000"/>
              </a:lnSpc>
            </a:pPr>
            <a:r>
              <a:rPr lang="en-US" sz="2800" dirty="0" smtClean="0">
                <a:solidFill>
                  <a:srgbClr val="00B0F0"/>
                </a:solidFill>
                <a:latin typeface="Baskerville Old Face" pitchFamily="18" charset="0"/>
              </a:rPr>
              <a:t>Areas of high population density tend to be located between 20° and 60°N.</a:t>
            </a:r>
            <a:r>
              <a:rPr lang="en-US" sz="2800" dirty="0" smtClean="0">
                <a:latin typeface="Baskerville Old Face" pitchFamily="18" charset="0"/>
              </a:rPr>
              <a:t> This area contains a large land area and a relatively temperate climate.</a:t>
            </a:r>
          </a:p>
          <a:p>
            <a:pPr algn="just">
              <a:lnSpc>
                <a:spcPct val="150000"/>
              </a:lnSpc>
              <a:buNone/>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144</a:t>
            </a:fld>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Autofit/>
          </a:bodyPr>
          <a:lstStyle/>
          <a:p>
            <a:r>
              <a:rPr lang="en-US" sz="4000" b="1" dirty="0" smtClean="0">
                <a:latin typeface="Baskerville Old Face" pitchFamily="18" charset="0"/>
              </a:rPr>
              <a:t>Factors Affecting Population Distribution </a:t>
            </a:r>
            <a:r>
              <a:rPr lang="en-US" sz="4000" dirty="0" smtClean="0">
                <a:latin typeface="Baskerville Old Face" pitchFamily="18" charset="0"/>
              </a:rPr>
              <a:t/>
            </a:r>
            <a:br>
              <a:rPr lang="en-US" sz="4000" dirty="0" smtClean="0">
                <a:latin typeface="Baskerville Old Face" pitchFamily="18" charset="0"/>
              </a:rPr>
            </a:br>
            <a:endParaRPr lang="en-US" sz="4000" b="1" dirty="0">
              <a:latin typeface="Baskerville Old Face" pitchFamily="18" charset="0"/>
            </a:endParaRPr>
          </a:p>
        </p:txBody>
      </p:sp>
      <p:sp>
        <p:nvSpPr>
          <p:cNvPr id="3" name="Content Placeholder 2"/>
          <p:cNvSpPr>
            <a:spLocks noGrp="1"/>
          </p:cNvSpPr>
          <p:nvPr>
            <p:ph idx="1"/>
          </p:nvPr>
        </p:nvSpPr>
        <p:spPr>
          <a:xfrm>
            <a:off x="500034" y="1428736"/>
            <a:ext cx="8286808" cy="5429264"/>
          </a:xfrm>
        </p:spPr>
        <p:txBody>
          <a:bodyPr>
            <a:normAutofit fontScale="25000" lnSpcReduction="20000"/>
          </a:bodyPr>
          <a:lstStyle/>
          <a:p>
            <a:pPr algn="just">
              <a:lnSpc>
                <a:spcPct val="150000"/>
              </a:lnSpc>
              <a:buNone/>
            </a:pPr>
            <a:endParaRPr lang="en-US" sz="3300" dirty="0" smtClean="0">
              <a:solidFill>
                <a:srgbClr val="FF0000"/>
              </a:solidFill>
              <a:latin typeface="Baskerville Old Face" pitchFamily="18" charset="0"/>
            </a:endParaRPr>
          </a:p>
          <a:p>
            <a:pPr algn="just">
              <a:lnSpc>
                <a:spcPct val="170000"/>
              </a:lnSpc>
            </a:pPr>
            <a:r>
              <a:rPr lang="en-US" sz="11200" dirty="0" smtClean="0">
                <a:solidFill>
                  <a:srgbClr val="FF0000"/>
                </a:solidFill>
                <a:latin typeface="Baskerville Old Face" pitchFamily="18" charset="0"/>
              </a:rPr>
              <a:t>Whether looking at the planet Earth, or at Africa or the United States</a:t>
            </a:r>
            <a:r>
              <a:rPr lang="en-US" sz="11200" dirty="0" smtClean="0">
                <a:latin typeface="Baskerville Old Face" pitchFamily="18" charset="0"/>
              </a:rPr>
              <a:t>, </a:t>
            </a:r>
            <a:r>
              <a:rPr lang="en-US" sz="11200" dirty="0" smtClean="0">
                <a:solidFill>
                  <a:srgbClr val="00B0F0"/>
                </a:solidFill>
                <a:latin typeface="Baskerville Old Face" pitchFamily="18" charset="0"/>
              </a:rPr>
              <a:t>it is clear that the population is far from being equally distributed around the world.</a:t>
            </a:r>
          </a:p>
          <a:p>
            <a:pPr algn="just">
              <a:lnSpc>
                <a:spcPct val="170000"/>
              </a:lnSpc>
              <a:buNone/>
            </a:pPr>
            <a:r>
              <a:rPr lang="en-US" sz="11200" dirty="0" smtClean="0">
                <a:solidFill>
                  <a:srgbClr val="00B0F0"/>
                </a:solidFill>
                <a:latin typeface="Baskerville Old Face" pitchFamily="18" charset="0"/>
              </a:rPr>
              <a:t> </a:t>
            </a:r>
          </a:p>
          <a:p>
            <a:pPr algn="just">
              <a:lnSpc>
                <a:spcPct val="170000"/>
              </a:lnSpc>
            </a:pPr>
            <a:r>
              <a:rPr lang="en-US" sz="11200" dirty="0" smtClean="0">
                <a:latin typeface="Baskerville Old Face" pitchFamily="18" charset="0"/>
              </a:rPr>
              <a:t>The number of people in a given area, and </a:t>
            </a:r>
            <a:r>
              <a:rPr lang="en-US" sz="11200" dirty="0" smtClean="0">
                <a:solidFill>
                  <a:srgbClr val="FF0000"/>
                </a:solidFill>
                <a:latin typeface="Baskerville Old Face" pitchFamily="18" charset="0"/>
              </a:rPr>
              <a:t>their distribution </a:t>
            </a:r>
            <a:r>
              <a:rPr lang="en-US" sz="11200" b="1" dirty="0" smtClean="0">
                <a:solidFill>
                  <a:srgbClr val="FF0000"/>
                </a:solidFill>
                <a:latin typeface="Baskerville Old Face" pitchFamily="18" charset="0"/>
              </a:rPr>
              <a:t>within it, are the result of a complex interaction of factors. </a:t>
            </a:r>
          </a:p>
          <a:p>
            <a:pPr algn="just">
              <a:lnSpc>
                <a:spcPct val="170000"/>
              </a:lnSpc>
              <a:buNone/>
            </a:pPr>
            <a:endParaRPr lang="en-US" sz="8600" dirty="0" smtClean="0">
              <a:latin typeface="Baskerville Old Face" pitchFamily="18" charset="0"/>
            </a:endParaRPr>
          </a:p>
          <a:p>
            <a:pPr algn="just">
              <a:lnSpc>
                <a:spcPct val="170000"/>
              </a:lnSpc>
              <a:buNone/>
            </a:pPr>
            <a:r>
              <a:rPr lang="en-US" sz="8600" dirty="0" smtClean="0">
                <a:latin typeface="Baskerville Old Face" pitchFamily="18" charset="0"/>
              </a:rPr>
              <a:t> </a:t>
            </a:r>
          </a:p>
          <a:p>
            <a:pPr algn="just">
              <a:lnSpc>
                <a:spcPct val="150000"/>
              </a:lnSpc>
            </a:pPr>
            <a:endParaRPr lang="en-US" sz="2800" dirty="0">
              <a:solidFill>
                <a:srgbClr val="00B0F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145</a:t>
            </a:fld>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Factors Affecting Population Distribution….Cont’d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a:bodyPr>
          <a:lstStyle/>
          <a:p>
            <a:pPr algn="just"/>
            <a:endParaRPr lang="en-US" dirty="0" smtClean="0">
              <a:latin typeface="Baskerville Old Face" pitchFamily="18" charset="0"/>
            </a:endParaRPr>
          </a:p>
          <a:p>
            <a:pPr algn="just"/>
            <a:r>
              <a:rPr lang="en-US" dirty="0" smtClean="0">
                <a:latin typeface="Baskerville Old Face" pitchFamily="18" charset="0"/>
              </a:rPr>
              <a:t>Factors influencing population distribution are:</a:t>
            </a:r>
          </a:p>
          <a:p>
            <a:pPr marL="571500" lvl="0" indent="-571500" algn="just">
              <a:buFont typeface="+mj-lt"/>
              <a:buAutoNum type="romanUcPeriod"/>
            </a:pPr>
            <a:r>
              <a:rPr lang="en-US" dirty="0" smtClean="0">
                <a:solidFill>
                  <a:srgbClr val="FF0000"/>
                </a:solidFill>
                <a:latin typeface="Baskerville Old Face" pitchFamily="18" charset="0"/>
              </a:rPr>
              <a:t>The Physical Factors</a:t>
            </a:r>
          </a:p>
          <a:p>
            <a:pPr marL="571500" lvl="0" indent="-571500" algn="just">
              <a:buFont typeface="+mj-lt"/>
              <a:buAutoNum type="romanUcPeriod"/>
            </a:pPr>
            <a:r>
              <a:rPr lang="en-US" dirty="0" smtClean="0">
                <a:solidFill>
                  <a:srgbClr val="FF0000"/>
                </a:solidFill>
                <a:latin typeface="Baskerville Old Face" pitchFamily="18" charset="0"/>
              </a:rPr>
              <a:t>Socio-political Factors</a:t>
            </a:r>
          </a:p>
          <a:p>
            <a:pPr marL="571500" lvl="0" indent="-571500" algn="just">
              <a:buFont typeface="+mj-lt"/>
              <a:buAutoNum type="romanUcPeriod"/>
            </a:pPr>
            <a:r>
              <a:rPr lang="en-US" dirty="0" smtClean="0">
                <a:solidFill>
                  <a:srgbClr val="FF0000"/>
                </a:solidFill>
                <a:latin typeface="Baskerville Old Face" pitchFamily="18" charset="0"/>
              </a:rPr>
              <a:t> Economic Structure</a:t>
            </a:r>
          </a:p>
          <a:p>
            <a:pPr algn="just">
              <a:buNone/>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146</a:t>
            </a:fld>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8015286" cy="1143000"/>
          </a:xfrm>
        </p:spPr>
        <p:txBody>
          <a:bodyPr>
            <a:normAutofit/>
          </a:bodyPr>
          <a:lstStyle/>
          <a:p>
            <a:pPr algn="l"/>
            <a:r>
              <a:rPr lang="en-US" sz="2800" b="1" dirty="0" smtClean="0">
                <a:latin typeface="Baskerville Old Face" pitchFamily="18" charset="0"/>
              </a:rPr>
              <a:t>Factors Affecting Population Distribution…..Cont’d</a:t>
            </a:r>
            <a:endParaRPr lang="en-US" sz="2800" dirty="0"/>
          </a:p>
        </p:txBody>
      </p:sp>
      <p:sp>
        <p:nvSpPr>
          <p:cNvPr id="3" name="Content Placeholder 2"/>
          <p:cNvSpPr>
            <a:spLocks noGrp="1"/>
          </p:cNvSpPr>
          <p:nvPr>
            <p:ph idx="1"/>
          </p:nvPr>
        </p:nvSpPr>
        <p:spPr>
          <a:xfrm>
            <a:off x="428596" y="1214422"/>
            <a:ext cx="8229600" cy="4525963"/>
          </a:xfrm>
        </p:spPr>
        <p:txBody>
          <a:bodyPr>
            <a:normAutofit/>
          </a:bodyPr>
          <a:lstStyle/>
          <a:p>
            <a:pPr marL="514350" indent="-514350">
              <a:buFont typeface="+mj-lt"/>
              <a:buAutoNum type="arabicPeriod"/>
            </a:pPr>
            <a:r>
              <a:rPr lang="en-US" sz="2800" b="1" dirty="0" smtClean="0">
                <a:solidFill>
                  <a:srgbClr val="00B0F0"/>
                </a:solidFill>
                <a:latin typeface="Baskerville Old Face" pitchFamily="18" charset="0"/>
              </a:rPr>
              <a:t>The Physical Factors</a:t>
            </a:r>
          </a:p>
          <a:p>
            <a:pPr lvl="0" algn="just">
              <a:lnSpc>
                <a:spcPct val="150000"/>
              </a:lnSpc>
            </a:pPr>
            <a:r>
              <a:rPr lang="en-US" sz="2800" b="1" dirty="0" smtClean="0">
                <a:latin typeface="Baskerville Old Face" pitchFamily="18" charset="0"/>
              </a:rPr>
              <a:t>Relief</a:t>
            </a:r>
            <a:r>
              <a:rPr lang="en-US" sz="2800" dirty="0" smtClean="0">
                <a:latin typeface="Baskerville Old Face" pitchFamily="18" charset="0"/>
              </a:rPr>
              <a:t>:  </a:t>
            </a:r>
          </a:p>
          <a:p>
            <a:pPr lvl="0" algn="just">
              <a:lnSpc>
                <a:spcPct val="150000"/>
              </a:lnSpc>
            </a:pPr>
            <a:r>
              <a:rPr lang="en-US" sz="2800" b="1" dirty="0" smtClean="0">
                <a:solidFill>
                  <a:srgbClr val="FF0000"/>
                </a:solidFill>
                <a:latin typeface="Baskerville Old Face" pitchFamily="18" charset="0"/>
              </a:rPr>
              <a:t>Steep gradients and rugged terrain restrict movement and deter settlement.</a:t>
            </a:r>
          </a:p>
          <a:p>
            <a:pPr lvl="0" algn="just">
              <a:lnSpc>
                <a:spcPct val="150000"/>
              </a:lnSpc>
            </a:pPr>
            <a:r>
              <a:rPr lang="en-US" sz="2800" dirty="0" smtClean="0">
                <a:solidFill>
                  <a:srgbClr val="FF0000"/>
                </a:solidFill>
                <a:latin typeface="Baskerville Old Face" pitchFamily="18" charset="0"/>
              </a:rPr>
              <a:t> Lowland plains with gentle or flat relief, however, encourage agriculture and high population.</a:t>
            </a:r>
          </a:p>
          <a:p>
            <a:pPr>
              <a:buNone/>
            </a:pPr>
            <a:endParaRPr lang="en-US" sz="2800" b="1"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147</a:t>
            </a:fld>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Factors Affecting Population Distribution…….Cont’d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5357850"/>
          </a:xfrm>
        </p:spPr>
        <p:txBody>
          <a:bodyPr/>
          <a:lstStyle/>
          <a:p>
            <a:pPr lvl="0" algn="just"/>
            <a:r>
              <a:rPr lang="en-US" sz="2800" b="1" dirty="0" smtClean="0">
                <a:latin typeface="Baskerville Old Face" pitchFamily="18" charset="0"/>
              </a:rPr>
              <a:t>Altitude</a:t>
            </a:r>
            <a:r>
              <a:rPr lang="en-US" sz="2800" dirty="0" smtClean="0">
                <a:latin typeface="Baskerville Old Face" pitchFamily="18" charset="0"/>
              </a:rPr>
              <a:t>:</a:t>
            </a:r>
          </a:p>
          <a:p>
            <a:pPr lvl="0" algn="just">
              <a:lnSpc>
                <a:spcPct val="150000"/>
              </a:lnSpc>
            </a:pPr>
            <a:r>
              <a:rPr lang="en-US" sz="2800" dirty="0" smtClean="0">
                <a:solidFill>
                  <a:srgbClr val="FF0000"/>
                </a:solidFill>
                <a:latin typeface="Baskerville Old Face" pitchFamily="18" charset="0"/>
              </a:rPr>
              <a:t> There are few permanent settlements above 5000m because the low temperatures and thinner atmosphere </a:t>
            </a:r>
            <a:r>
              <a:rPr lang="en-US" sz="2800" b="1" dirty="0" smtClean="0">
                <a:solidFill>
                  <a:srgbClr val="FF0000"/>
                </a:solidFill>
                <a:latin typeface="Baskerville Old Face" pitchFamily="18" charset="0"/>
              </a:rPr>
              <a:t>restricts comfortable habitation. </a:t>
            </a:r>
          </a:p>
          <a:p>
            <a:pPr lvl="0" algn="just">
              <a:lnSpc>
                <a:spcPct val="150000"/>
              </a:lnSpc>
            </a:pPr>
            <a:r>
              <a:rPr lang="en-US" sz="2800" dirty="0" smtClean="0">
                <a:latin typeface="Baskerville Old Face" pitchFamily="18" charset="0"/>
              </a:rPr>
              <a:t>Consequently, 80 percent of the world's population lives below 500m- with 56 percent between sea level and 200m.</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148</a:t>
            </a:fld>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150000"/>
              </a:lnSpc>
            </a:pPr>
            <a:r>
              <a:rPr lang="en-US" sz="2800" b="1" dirty="0" smtClean="0">
                <a:latin typeface="Baskerville Old Face" pitchFamily="18" charset="0"/>
              </a:rPr>
              <a:t>Factors Affecting Population Distribution…..Cont’d</a:t>
            </a:r>
            <a:endParaRPr lang="en-US" sz="2800" dirty="0">
              <a:latin typeface="Baskerville Old Face" pitchFamily="18" charset="0"/>
            </a:endParaRPr>
          </a:p>
        </p:txBody>
      </p:sp>
      <p:sp>
        <p:nvSpPr>
          <p:cNvPr id="3" name="Content Placeholder 2"/>
          <p:cNvSpPr>
            <a:spLocks noGrp="1"/>
          </p:cNvSpPr>
          <p:nvPr>
            <p:ph idx="1"/>
          </p:nvPr>
        </p:nvSpPr>
        <p:spPr>
          <a:xfrm>
            <a:off x="428596" y="1357298"/>
            <a:ext cx="8429684" cy="5143536"/>
          </a:xfrm>
        </p:spPr>
        <p:txBody>
          <a:bodyPr>
            <a:normAutofit/>
          </a:bodyPr>
          <a:lstStyle/>
          <a:p>
            <a:r>
              <a:rPr lang="en-US" b="1" dirty="0" smtClean="0"/>
              <a:t>Climate </a:t>
            </a:r>
            <a:r>
              <a:rPr lang="en-US" dirty="0" smtClean="0"/>
              <a:t>and</a:t>
            </a:r>
            <a:r>
              <a:rPr lang="en-US" b="1" dirty="0" smtClean="0"/>
              <a:t> weather</a:t>
            </a:r>
            <a:r>
              <a:rPr lang="en-US" dirty="0" smtClean="0"/>
              <a:t>:</a:t>
            </a:r>
          </a:p>
          <a:p>
            <a:pPr>
              <a:lnSpc>
                <a:spcPct val="150000"/>
              </a:lnSpc>
            </a:pPr>
            <a:r>
              <a:rPr lang="en-US" dirty="0" smtClean="0"/>
              <a:t> </a:t>
            </a:r>
            <a:r>
              <a:rPr lang="en-US" sz="2800" dirty="0" smtClean="0">
                <a:solidFill>
                  <a:srgbClr val="FF0000"/>
                </a:solidFill>
                <a:latin typeface="Baskerville Old Face" pitchFamily="18" charset="0"/>
              </a:rPr>
              <a:t>Extremes of cold and aridity, such as found in hot and cold desert, deter settlement. </a:t>
            </a:r>
          </a:p>
          <a:p>
            <a:pPr lvl="0" algn="just">
              <a:lnSpc>
                <a:spcPct val="150000"/>
              </a:lnSpc>
            </a:pPr>
            <a:r>
              <a:rPr lang="en-US" sz="2800" b="1" dirty="0" smtClean="0">
                <a:latin typeface="Baskerville Old Face" pitchFamily="18" charset="0"/>
              </a:rPr>
              <a:t>It is argued that temperate climates, such as in Western Europe, </a:t>
            </a:r>
            <a:r>
              <a:rPr lang="en-US" sz="2800" dirty="0" smtClean="0">
                <a:latin typeface="Baskerville Old Face" pitchFamily="18" charset="0"/>
              </a:rPr>
              <a:t>provide ideal conditions,-yet as stated earlier, </a:t>
            </a:r>
            <a:r>
              <a:rPr lang="en-US" sz="2800" dirty="0" smtClean="0">
                <a:solidFill>
                  <a:srgbClr val="FF0000"/>
                </a:solidFill>
                <a:latin typeface="Baskerville Old Face" pitchFamily="18" charset="0"/>
              </a:rPr>
              <a:t>half the world's population live in south-East Asia which has a monsoon climate.</a:t>
            </a:r>
          </a:p>
          <a:p>
            <a:pPr>
              <a:lnSpc>
                <a:spcPct val="150000"/>
              </a:lnSpc>
            </a:pPr>
            <a:endParaRPr lang="en-US" sz="2800" dirty="0" smtClean="0">
              <a:solidFill>
                <a:srgbClr val="FF0000"/>
              </a:solidFill>
              <a:latin typeface="Baskerville Old Face" pitchFamily="18" charset="0"/>
            </a:endParaRPr>
          </a:p>
          <a:p>
            <a:pPr>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149</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en-US" sz="2800" b="1" dirty="0" smtClean="0">
                <a:latin typeface="Eras Medium ITC" pitchFamily="34" charset="0"/>
              </a:rPr>
              <a:t>Development of population geography: </a:t>
            </a:r>
            <a:endParaRPr lang="en-US" sz="2800" dirty="0">
              <a:latin typeface="Eras Medium ITC" pitchFamily="34" charset="0"/>
            </a:endParaRPr>
          </a:p>
        </p:txBody>
      </p:sp>
      <p:sp>
        <p:nvSpPr>
          <p:cNvPr id="3" name="Content Placeholder 2"/>
          <p:cNvSpPr>
            <a:spLocks noGrp="1"/>
          </p:cNvSpPr>
          <p:nvPr>
            <p:ph idx="1"/>
          </p:nvPr>
        </p:nvSpPr>
        <p:spPr>
          <a:xfrm>
            <a:off x="457200" y="1142984"/>
            <a:ext cx="8229600" cy="4983179"/>
          </a:xfrm>
        </p:spPr>
        <p:txBody>
          <a:bodyPr>
            <a:normAutofit/>
          </a:bodyPr>
          <a:lstStyle/>
          <a:p>
            <a:pPr algn="just">
              <a:lnSpc>
                <a:spcPct val="150000"/>
              </a:lnSpc>
            </a:pPr>
            <a:r>
              <a:rPr lang="en-US" sz="2400" dirty="0" smtClean="0">
                <a:solidFill>
                  <a:srgbClr val="FF0000"/>
                </a:solidFill>
                <a:latin typeface="Bookman Old Style" pitchFamily="18" charset="0"/>
              </a:rPr>
              <a:t>population geography as a recognized branch of geography was </a:t>
            </a:r>
            <a:r>
              <a:rPr lang="en-US" sz="2400" b="1" dirty="0" smtClean="0">
                <a:solidFill>
                  <a:srgbClr val="FF0000"/>
                </a:solidFill>
                <a:latin typeface="Bookman Old Style" pitchFamily="18" charset="0"/>
              </a:rPr>
              <a:t>emerged</a:t>
            </a:r>
            <a:r>
              <a:rPr lang="en-US" sz="2400" dirty="0" smtClean="0">
                <a:solidFill>
                  <a:srgbClr val="FF0000"/>
                </a:solidFill>
                <a:latin typeface="Bookman Old Style" pitchFamily="18" charset="0"/>
              </a:rPr>
              <a:t> and </a:t>
            </a:r>
            <a:r>
              <a:rPr lang="en-US" sz="2400" b="1" dirty="0" smtClean="0">
                <a:solidFill>
                  <a:srgbClr val="FF0000"/>
                </a:solidFill>
                <a:latin typeface="Bookman Old Style" pitchFamily="18" charset="0"/>
              </a:rPr>
              <a:t>developed</a:t>
            </a:r>
            <a:r>
              <a:rPr lang="en-US" sz="2400" dirty="0" smtClean="0">
                <a:solidFill>
                  <a:srgbClr val="FF0000"/>
                </a:solidFill>
                <a:latin typeface="Bookman Old Style" pitchFamily="18" charset="0"/>
              </a:rPr>
              <a:t> in the 1950s</a:t>
            </a:r>
          </a:p>
          <a:p>
            <a:pPr algn="just">
              <a:lnSpc>
                <a:spcPct val="150000"/>
              </a:lnSpc>
            </a:pPr>
            <a:r>
              <a:rPr lang="en-US" sz="2400" dirty="0" smtClean="0">
                <a:latin typeface="Bookman Old Style" pitchFamily="18" charset="0"/>
              </a:rPr>
              <a:t>The main reasons for the </a:t>
            </a:r>
            <a:r>
              <a:rPr lang="en-US" sz="2400" b="1" u="sng" dirty="0" smtClean="0">
                <a:solidFill>
                  <a:srgbClr val="FF0000"/>
                </a:solidFill>
                <a:latin typeface="Bookman Old Style" pitchFamily="18" charset="0"/>
              </a:rPr>
              <a:t>rapid change </a:t>
            </a:r>
            <a:r>
              <a:rPr lang="en-US" sz="2400" b="1" dirty="0" smtClean="0">
                <a:solidFill>
                  <a:srgbClr val="FF0000"/>
                </a:solidFill>
                <a:latin typeface="Bookman Old Style" pitchFamily="18" charset="0"/>
              </a:rPr>
              <a:t>of the subject after 1953, are the following. </a:t>
            </a:r>
          </a:p>
          <a:p>
            <a:pPr algn="just">
              <a:lnSpc>
                <a:spcPct val="150000"/>
              </a:lnSpc>
              <a:buNone/>
            </a:pPr>
            <a:endParaRPr lang="en-US" sz="2400" b="1" dirty="0" smtClean="0">
              <a:solidFill>
                <a:srgbClr val="FF0000"/>
              </a:solidFill>
              <a:latin typeface="Bookman Old Style" pitchFamily="18" charset="0"/>
            </a:endParaRPr>
          </a:p>
          <a:p>
            <a:pPr algn="just">
              <a:lnSpc>
                <a:spcPct val="150000"/>
              </a:lnSpc>
              <a:buNone/>
            </a:pPr>
            <a:endParaRPr lang="en-US" sz="2400" dirty="0" smtClean="0">
              <a:latin typeface="Bookman Old Style" pitchFamily="18" charset="0"/>
            </a:endParaRPr>
          </a:p>
          <a:p>
            <a:pPr algn="just">
              <a:lnSpc>
                <a:spcPct val="150000"/>
              </a:lnSpc>
            </a:pPr>
            <a:endParaRPr lang="en-US" sz="2400" dirty="0">
              <a:latin typeface="Bookman Old Styl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15</a:t>
            </a:fld>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115328" cy="1011222"/>
          </a:xfrm>
        </p:spPr>
        <p:txBody>
          <a:bodyPr>
            <a:normAutofit/>
          </a:bodyPr>
          <a:lstStyle/>
          <a:p>
            <a:pPr algn="l"/>
            <a:r>
              <a:rPr lang="en-US" sz="2800" b="1" dirty="0" smtClean="0">
                <a:latin typeface="Baskerville Old Face" pitchFamily="18" charset="0"/>
              </a:rPr>
              <a:t>Factors Affecting Population Distribution……Cont’d</a:t>
            </a:r>
            <a:endParaRPr lang="en-US" sz="2800" dirty="0"/>
          </a:p>
        </p:txBody>
      </p:sp>
      <p:sp>
        <p:nvSpPr>
          <p:cNvPr id="3" name="Content Placeholder 2"/>
          <p:cNvSpPr>
            <a:spLocks noGrp="1"/>
          </p:cNvSpPr>
          <p:nvPr>
            <p:ph idx="1"/>
          </p:nvPr>
        </p:nvSpPr>
        <p:spPr>
          <a:xfrm>
            <a:off x="457200" y="1285860"/>
            <a:ext cx="8229600" cy="4840303"/>
          </a:xfrm>
        </p:spPr>
        <p:txBody>
          <a:bodyPr/>
          <a:lstStyle/>
          <a:p>
            <a:pPr lvl="0" algn="just">
              <a:lnSpc>
                <a:spcPct val="150000"/>
              </a:lnSpc>
            </a:pPr>
            <a:r>
              <a:rPr lang="en-US" sz="2800" b="1" dirty="0" smtClean="0">
                <a:latin typeface="Baskerville Old Face" pitchFamily="18" charset="0"/>
              </a:rPr>
              <a:t>Soils</a:t>
            </a:r>
            <a:r>
              <a:rPr lang="en-US" sz="2800" dirty="0" smtClean="0">
                <a:latin typeface="Baskerville Old Face" pitchFamily="18" charset="0"/>
              </a:rPr>
              <a:t>: </a:t>
            </a:r>
          </a:p>
          <a:p>
            <a:pPr lvl="0" algn="just">
              <a:lnSpc>
                <a:spcPct val="150000"/>
              </a:lnSpc>
            </a:pPr>
            <a:r>
              <a:rPr lang="en-US" sz="2800" dirty="0" smtClean="0">
                <a:solidFill>
                  <a:srgbClr val="FF0000"/>
                </a:solidFill>
                <a:latin typeface="Baskerville Old Face" pitchFamily="18" charset="0"/>
              </a:rPr>
              <a:t>Thin, infertile or badly drained soils deter agriculture and so settlement. </a:t>
            </a:r>
          </a:p>
          <a:p>
            <a:pPr lvl="0" algn="just">
              <a:lnSpc>
                <a:spcPct val="150000"/>
              </a:lnSpc>
            </a:pPr>
            <a:r>
              <a:rPr lang="en-US" sz="2800" dirty="0" smtClean="0">
                <a:solidFill>
                  <a:srgbClr val="FF0000"/>
                </a:solidFill>
                <a:latin typeface="Baskerville Old Face" pitchFamily="18" charset="0"/>
              </a:rPr>
              <a:t>Fertile deltaic and alluvial soils, by contrast, encourage agriculture</a:t>
            </a:r>
            <a:r>
              <a:rPr lang="en-US" dirty="0" smtClean="0">
                <a:solidFill>
                  <a:srgbClr val="FF0000"/>
                </a:solidFill>
              </a:rPr>
              <a:t>.</a:t>
            </a: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150</a:t>
            </a:fld>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en-US" sz="2800" b="1" dirty="0" smtClean="0">
                <a:latin typeface="Baskerville Old Face" pitchFamily="18" charset="0"/>
              </a:rPr>
              <a:t>Factors Affecting Population Distribution……Cont’d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5072098"/>
          </a:xfrm>
        </p:spPr>
        <p:txBody>
          <a:bodyPr/>
          <a:lstStyle/>
          <a:p>
            <a:pPr lvl="0" algn="just">
              <a:lnSpc>
                <a:spcPct val="150000"/>
              </a:lnSpc>
            </a:pPr>
            <a:r>
              <a:rPr lang="en-US" sz="2800" b="1" dirty="0" smtClean="0">
                <a:latin typeface="Baskerville Old Face" pitchFamily="18" charset="0"/>
              </a:rPr>
              <a:t>Mineral </a:t>
            </a:r>
            <a:r>
              <a:rPr lang="en-US" sz="2800" dirty="0" smtClean="0">
                <a:latin typeface="Baskerville Old Face" pitchFamily="18" charset="0"/>
              </a:rPr>
              <a:t>and</a:t>
            </a:r>
            <a:r>
              <a:rPr lang="en-US" sz="2800" b="1" dirty="0" smtClean="0">
                <a:latin typeface="Baskerville Old Face" pitchFamily="18" charset="0"/>
              </a:rPr>
              <a:t> energy sources: </a:t>
            </a:r>
          </a:p>
          <a:p>
            <a:pPr lvl="0" algn="just">
              <a:lnSpc>
                <a:spcPct val="150000"/>
              </a:lnSpc>
            </a:pPr>
            <a:r>
              <a:rPr lang="en-US" sz="2800" dirty="0" smtClean="0">
                <a:solidFill>
                  <a:srgbClr val="FF0000"/>
                </a:solidFill>
                <a:latin typeface="Baskerville Old Face" pitchFamily="18" charset="0"/>
              </a:rPr>
              <a:t>Few or no resources deter settlement just as readily available reserves encourage it. </a:t>
            </a:r>
          </a:p>
          <a:p>
            <a:pPr lvl="0" algn="just">
              <a:lnSpc>
                <a:spcPct val="150000"/>
              </a:lnSpc>
            </a:pPr>
            <a:r>
              <a:rPr lang="en-US" sz="2800" dirty="0" smtClean="0">
                <a:latin typeface="Baskerville Old Face" pitchFamily="18" charset="0"/>
              </a:rPr>
              <a:t>For example, the </a:t>
            </a:r>
            <a:r>
              <a:rPr lang="en-US" sz="2800" dirty="0" smtClean="0">
                <a:solidFill>
                  <a:srgbClr val="FF0000"/>
                </a:solidFill>
                <a:latin typeface="Baskerville Old Face" pitchFamily="18" charset="0"/>
              </a:rPr>
              <a:t>distribution of Western Europe's population is closely associated with </a:t>
            </a:r>
            <a:r>
              <a:rPr lang="en-US" sz="2800" b="1" u="sng" dirty="0" smtClean="0">
                <a:solidFill>
                  <a:srgbClr val="FF0000"/>
                </a:solidFill>
                <a:latin typeface="Baskerville Old Face" pitchFamily="18" charset="0"/>
              </a:rPr>
              <a:t>coalfields.</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151</a:t>
            </a:fld>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a:bodyPr>
          <a:lstStyle/>
          <a:p>
            <a:r>
              <a:rPr lang="en-US" sz="2800" b="1" dirty="0" smtClean="0">
                <a:latin typeface="Baskerville Old Face" pitchFamily="18" charset="0"/>
              </a:rPr>
              <a:t>Factors Affecting Population Distribution……Cont’d</a:t>
            </a:r>
            <a:endParaRPr lang="en-US" sz="2800" dirty="0">
              <a:latin typeface="Baskerville Old Face" pitchFamily="18" charset="0"/>
            </a:endParaRPr>
          </a:p>
        </p:txBody>
      </p:sp>
      <p:sp>
        <p:nvSpPr>
          <p:cNvPr id="3" name="Content Placeholder 2"/>
          <p:cNvSpPr>
            <a:spLocks noGrp="1"/>
          </p:cNvSpPr>
          <p:nvPr>
            <p:ph idx="1"/>
          </p:nvPr>
        </p:nvSpPr>
        <p:spPr>
          <a:xfrm>
            <a:off x="428596" y="1000108"/>
            <a:ext cx="8229600" cy="5857892"/>
          </a:xfrm>
        </p:spPr>
        <p:txBody>
          <a:bodyPr>
            <a:normAutofit fontScale="85000" lnSpcReduction="20000"/>
          </a:bodyPr>
          <a:lstStyle/>
          <a:p>
            <a:pPr algn="just">
              <a:lnSpc>
                <a:spcPct val="150000"/>
              </a:lnSpc>
            </a:pPr>
            <a:r>
              <a:rPr lang="en-US" sz="2800" b="1" dirty="0" smtClean="0">
                <a:latin typeface="Baskerville Old Face" pitchFamily="18" charset="0"/>
              </a:rPr>
              <a:t>Natural hazards:</a:t>
            </a:r>
          </a:p>
          <a:p>
            <a:pPr algn="just">
              <a:lnSpc>
                <a:spcPct val="170000"/>
              </a:lnSpc>
            </a:pPr>
            <a:r>
              <a:rPr lang="en-US" sz="2800" dirty="0" smtClean="0">
                <a:latin typeface="Baskerville Old Face" pitchFamily="18" charset="0"/>
              </a:rPr>
              <a:t> </a:t>
            </a:r>
            <a:r>
              <a:rPr lang="en-US" sz="3000" dirty="0" smtClean="0">
                <a:solidFill>
                  <a:srgbClr val="FF0000"/>
                </a:solidFill>
                <a:latin typeface="Baskerville Old Face" pitchFamily="18" charset="0"/>
              </a:rPr>
              <a:t>All logic dictates that hazardous areas would be avoided - but this is </a:t>
            </a:r>
            <a:r>
              <a:rPr lang="en-US" sz="3000" b="1" dirty="0" smtClean="0">
                <a:solidFill>
                  <a:srgbClr val="FF0000"/>
                </a:solidFill>
                <a:latin typeface="Baskerville Old Face" pitchFamily="18" charset="0"/>
              </a:rPr>
              <a:t>not always the case.</a:t>
            </a:r>
          </a:p>
          <a:p>
            <a:pPr algn="just">
              <a:lnSpc>
                <a:spcPct val="170000"/>
              </a:lnSpc>
            </a:pPr>
            <a:r>
              <a:rPr lang="en-US" sz="3000" dirty="0" smtClean="0">
                <a:solidFill>
                  <a:srgbClr val="FF0000"/>
                </a:solidFill>
                <a:latin typeface="Baskerville Old Face" pitchFamily="18" charset="0"/>
              </a:rPr>
              <a:t>Paradoxes abound whereby fatalistic attitudes overcome fear for sake of associated advantages. </a:t>
            </a:r>
          </a:p>
          <a:p>
            <a:pPr algn="just">
              <a:lnSpc>
                <a:spcPct val="170000"/>
              </a:lnSpc>
            </a:pPr>
            <a:r>
              <a:rPr lang="en-US" sz="3000" dirty="0" smtClean="0">
                <a:latin typeface="Baskerville Old Face" pitchFamily="18" charset="0"/>
              </a:rPr>
              <a:t>For example, </a:t>
            </a:r>
            <a:r>
              <a:rPr lang="en-US" sz="3000" dirty="0" smtClean="0">
                <a:solidFill>
                  <a:srgbClr val="FF0000"/>
                </a:solidFill>
                <a:latin typeface="Baskerville Old Face" pitchFamily="18" charset="0"/>
              </a:rPr>
              <a:t>the highly fertile volcanic areas of Java, </a:t>
            </a:r>
            <a:r>
              <a:rPr lang="en-US" sz="3000" b="1" dirty="0" smtClean="0">
                <a:solidFill>
                  <a:srgbClr val="FF0000"/>
                </a:solidFill>
                <a:latin typeface="Baskerville Old Face" pitchFamily="18" charset="0"/>
              </a:rPr>
              <a:t>Indonesia</a:t>
            </a:r>
            <a:r>
              <a:rPr lang="en-US" sz="3000" dirty="0" smtClean="0">
                <a:solidFill>
                  <a:srgbClr val="FF0000"/>
                </a:solidFill>
                <a:latin typeface="Baskerville Old Face" pitchFamily="18" charset="0"/>
              </a:rPr>
              <a:t> and the </a:t>
            </a:r>
            <a:r>
              <a:rPr lang="en-US" sz="3000" b="1" dirty="0" smtClean="0">
                <a:solidFill>
                  <a:srgbClr val="FF0000"/>
                </a:solidFill>
                <a:latin typeface="Baskerville Old Face" pitchFamily="18" charset="0"/>
              </a:rPr>
              <a:t>flood plains of Bangladesh </a:t>
            </a:r>
            <a:r>
              <a:rPr lang="en-US" sz="3000" dirty="0" smtClean="0">
                <a:solidFill>
                  <a:srgbClr val="FF0000"/>
                </a:solidFill>
                <a:latin typeface="Baskerville Old Face" pitchFamily="18" charset="0"/>
              </a:rPr>
              <a:t>support some of the densest rural population concentrations on earth.</a:t>
            </a:r>
            <a:endParaRPr lang="en-US" sz="30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152</a:t>
            </a:fld>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857256"/>
          </a:xfrm>
        </p:spPr>
        <p:txBody>
          <a:bodyPr>
            <a:normAutofit/>
          </a:bodyPr>
          <a:lstStyle/>
          <a:p>
            <a:pPr algn="l">
              <a:lnSpc>
                <a:spcPct val="150000"/>
              </a:lnSpc>
            </a:pPr>
            <a:r>
              <a:rPr lang="en-US" sz="2800" b="1" dirty="0" smtClean="0">
                <a:latin typeface="Baskerville Old Face" pitchFamily="18" charset="0"/>
              </a:rPr>
              <a:t>Factors Affecting Population Distribution……Cont’d</a:t>
            </a:r>
            <a:endParaRPr lang="en-US" sz="2800" dirty="0">
              <a:latin typeface="Baskerville Old Face" pitchFamily="18" charset="0"/>
            </a:endParaRPr>
          </a:p>
        </p:txBody>
      </p:sp>
      <p:sp>
        <p:nvSpPr>
          <p:cNvPr id="3" name="Content Placeholder 2"/>
          <p:cNvSpPr>
            <a:spLocks noGrp="1"/>
          </p:cNvSpPr>
          <p:nvPr>
            <p:ph idx="1"/>
          </p:nvPr>
        </p:nvSpPr>
        <p:spPr>
          <a:xfrm>
            <a:off x="457200" y="928670"/>
            <a:ext cx="8401080" cy="5572164"/>
          </a:xfrm>
        </p:spPr>
        <p:txBody>
          <a:bodyPr>
            <a:normAutofit/>
          </a:bodyPr>
          <a:lstStyle/>
          <a:p>
            <a:pPr lvl="0" algn="just">
              <a:buNone/>
            </a:pPr>
            <a:endParaRPr lang="en-US" sz="2800" b="1" dirty="0" smtClean="0">
              <a:latin typeface="Baskerville Old Face" pitchFamily="18" charset="0"/>
            </a:endParaRPr>
          </a:p>
          <a:p>
            <a:pPr lvl="0" algn="just">
              <a:buNone/>
            </a:pPr>
            <a:r>
              <a:rPr lang="en-US" sz="2800" b="1" dirty="0" smtClean="0">
                <a:latin typeface="Baskerville Old Face" pitchFamily="18" charset="0"/>
              </a:rPr>
              <a:t>2. </a:t>
            </a:r>
            <a:r>
              <a:rPr lang="en-US" sz="2800" b="1" dirty="0" smtClean="0">
                <a:solidFill>
                  <a:srgbClr val="00B0F0"/>
                </a:solidFill>
                <a:latin typeface="Baskerville Old Face" pitchFamily="18" charset="0"/>
              </a:rPr>
              <a:t>Socio-political Factors</a:t>
            </a:r>
            <a:r>
              <a:rPr lang="en-US" sz="2800" b="1" dirty="0" smtClean="0">
                <a:latin typeface="Baskerville Old Face" pitchFamily="18" charset="0"/>
              </a:rPr>
              <a:t>: </a:t>
            </a:r>
            <a:r>
              <a:rPr lang="en-US" sz="2800" dirty="0" smtClean="0">
                <a:latin typeface="Baskerville Old Face" pitchFamily="18" charset="0"/>
              </a:rPr>
              <a:t>Culture, tradition, religion, and politics: </a:t>
            </a:r>
          </a:p>
          <a:p>
            <a:pPr algn="just">
              <a:lnSpc>
                <a:spcPct val="150000"/>
              </a:lnSpc>
            </a:pPr>
            <a:r>
              <a:rPr lang="en-US" sz="2800" dirty="0" smtClean="0">
                <a:solidFill>
                  <a:srgbClr val="FF0000"/>
                </a:solidFill>
                <a:latin typeface="Baskerville Old Face" pitchFamily="18" charset="0"/>
              </a:rPr>
              <a:t> </a:t>
            </a:r>
            <a:r>
              <a:rPr lang="en-US" sz="2800" b="1" dirty="0" smtClean="0">
                <a:solidFill>
                  <a:srgbClr val="FF0000"/>
                </a:solidFill>
                <a:latin typeface="Baskerville Old Face" pitchFamily="18" charset="0"/>
              </a:rPr>
              <a:t>Culture, religion </a:t>
            </a:r>
            <a:r>
              <a:rPr lang="en-US" sz="2800" dirty="0" smtClean="0">
                <a:solidFill>
                  <a:srgbClr val="FF0000"/>
                </a:solidFill>
                <a:latin typeface="Baskerville Old Face" pitchFamily="18" charset="0"/>
              </a:rPr>
              <a:t>and </a:t>
            </a:r>
            <a:r>
              <a:rPr lang="en-US" sz="2800" b="1" dirty="0" smtClean="0">
                <a:solidFill>
                  <a:srgbClr val="FF0000"/>
                </a:solidFill>
                <a:latin typeface="Baskerville Old Face" pitchFamily="18" charset="0"/>
              </a:rPr>
              <a:t>politics</a:t>
            </a:r>
            <a:r>
              <a:rPr lang="en-US" sz="2800" dirty="0" smtClean="0">
                <a:solidFill>
                  <a:srgbClr val="FF0000"/>
                </a:solidFill>
                <a:latin typeface="Baskerville Old Face" pitchFamily="18" charset="0"/>
              </a:rPr>
              <a:t> supporting large number of birth would increase the concentration of population and otherwise the reverse is true.</a:t>
            </a:r>
          </a:p>
          <a:p>
            <a:pPr algn="just">
              <a:lnSpc>
                <a:spcPct val="150000"/>
              </a:lnSpc>
              <a:buNone/>
            </a:pPr>
            <a:endParaRPr lang="en-US" sz="2800" dirty="0" smtClean="0">
              <a:latin typeface="Baskerville Old Face" pitchFamily="18" charset="0"/>
            </a:endParaRPr>
          </a:p>
          <a:p>
            <a:pPr algn="just">
              <a:buNone/>
            </a:pPr>
            <a:endParaRPr lang="en-US" sz="2800" dirty="0" smtClean="0"/>
          </a:p>
          <a:p>
            <a:pPr lvl="0" algn="just">
              <a:buNone/>
            </a:pPr>
            <a:endParaRPr lang="en-US" sz="2800" dirty="0" smtClean="0">
              <a:latin typeface="Baskerville Old Face" pitchFamily="18" charset="0"/>
            </a:endParaRPr>
          </a:p>
          <a:p>
            <a:pPr lvl="0" algn="just">
              <a:buNone/>
            </a:pPr>
            <a:endParaRPr lang="en-US" sz="2800" dirty="0" smtClean="0">
              <a:latin typeface="Baskerville Old Face" pitchFamily="18" charset="0"/>
            </a:endParaRP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153</a:t>
            </a:fld>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b="1" dirty="0" smtClean="0">
                <a:latin typeface="Baskerville Old Face" pitchFamily="18" charset="0"/>
              </a:rPr>
              <a:t>Factors Affecting Population Distribution……Cont’d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401080" cy="5000660"/>
          </a:xfrm>
        </p:spPr>
        <p:txBody>
          <a:bodyPr/>
          <a:lstStyle/>
          <a:p>
            <a:pPr lvl="0" algn="just">
              <a:lnSpc>
                <a:spcPct val="150000"/>
              </a:lnSpc>
            </a:pPr>
            <a:r>
              <a:rPr lang="en-US" sz="2800" b="1" dirty="0" smtClean="0">
                <a:solidFill>
                  <a:srgbClr val="00B0F0"/>
                </a:solidFill>
                <a:latin typeface="Baskerville Old Face" pitchFamily="18" charset="0"/>
              </a:rPr>
              <a:t>Socio-political Factors……Cont’d</a:t>
            </a:r>
            <a:endParaRPr lang="en-US" sz="2800" dirty="0" smtClean="0">
              <a:latin typeface="Baskerville Old Face" pitchFamily="18" charset="0"/>
            </a:endParaRPr>
          </a:p>
          <a:p>
            <a:pPr lvl="0" algn="just">
              <a:lnSpc>
                <a:spcPct val="150000"/>
              </a:lnSpc>
            </a:pPr>
            <a:r>
              <a:rPr lang="en-US" sz="2800" dirty="0" smtClean="0">
                <a:latin typeface="Baskerville Old Face" pitchFamily="18" charset="0"/>
              </a:rPr>
              <a:t>In addition, people having the same cultural practice or religion most of the like to be together, the same role may played by politics were </a:t>
            </a:r>
            <a:r>
              <a:rPr lang="en-US" sz="2800" dirty="0" smtClean="0">
                <a:solidFill>
                  <a:srgbClr val="FF0000"/>
                </a:solidFill>
                <a:latin typeface="Baskerville Old Face" pitchFamily="18" charset="0"/>
              </a:rPr>
              <a:t>political stability pulling individuals from different parts to increase density.</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154</a:t>
            </a:fld>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Factors Affecting Population Distribution……Cont’d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4840303"/>
          </a:xfrm>
        </p:spPr>
        <p:txBody>
          <a:bodyPr/>
          <a:lstStyle/>
          <a:p>
            <a:pPr lvl="0">
              <a:buNone/>
            </a:pPr>
            <a:r>
              <a:rPr lang="en-US" b="1" dirty="0" smtClean="0">
                <a:latin typeface="Baskerville Old Face" pitchFamily="18" charset="0"/>
              </a:rPr>
              <a:t>3.Economic Structure</a:t>
            </a:r>
            <a:r>
              <a:rPr lang="en-US" dirty="0" smtClean="0">
                <a:latin typeface="Baskerville Old Face" pitchFamily="18" charset="0"/>
              </a:rPr>
              <a:t>:</a:t>
            </a:r>
          </a:p>
          <a:p>
            <a:pPr lvl="0" algn="just">
              <a:lnSpc>
                <a:spcPct val="150000"/>
              </a:lnSpc>
            </a:pPr>
            <a:r>
              <a:rPr lang="en-US" sz="2800" dirty="0" smtClean="0"/>
              <a:t> levels of industrialization, urbanization, and technology are relevant in that generally the </a:t>
            </a:r>
            <a:r>
              <a:rPr lang="en-US" sz="2800" dirty="0" smtClean="0">
                <a:solidFill>
                  <a:srgbClr val="FF0000"/>
                </a:solidFill>
              </a:rPr>
              <a:t>more developed and sophisticated the economy, the more people can be supported.</a:t>
            </a:r>
          </a:p>
          <a:p>
            <a:pPr lvl="0" algn="just">
              <a:lnSpc>
                <a:spcPct val="150000"/>
              </a:lnSpc>
            </a:pPr>
            <a:r>
              <a:rPr lang="en-US" sz="2800" dirty="0" smtClean="0"/>
              <a:t> </a:t>
            </a:r>
            <a:r>
              <a:rPr lang="en-US" sz="2800" dirty="0" smtClean="0">
                <a:solidFill>
                  <a:srgbClr val="FF0000"/>
                </a:solidFill>
              </a:rPr>
              <a:t>Urban industrial areas by definition are densely populated.</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155</a:t>
            </a:fld>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156</a:t>
            </a:fld>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157</a:t>
            </a:fld>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b="1" dirty="0" smtClean="0">
                <a:latin typeface="Baskerville Old Face" pitchFamily="18" charset="0"/>
              </a:rPr>
              <a:t>Measures of population distribution</a:t>
            </a:r>
            <a:endParaRPr lang="en-US" sz="4800" b="1" dirty="0">
              <a:latin typeface="Baskerville Old Face" pitchFamily="18" charset="0"/>
            </a:endParaRPr>
          </a:p>
        </p:txBody>
      </p:sp>
      <p:sp>
        <p:nvSpPr>
          <p:cNvPr id="3" name="Content Placeholder 2"/>
          <p:cNvSpPr>
            <a:spLocks noGrp="1"/>
          </p:cNvSpPr>
          <p:nvPr>
            <p:ph idx="1"/>
          </p:nvPr>
        </p:nvSpPr>
        <p:spPr>
          <a:xfrm>
            <a:off x="457200" y="1600200"/>
            <a:ext cx="8229600" cy="4829196"/>
          </a:xfrm>
        </p:spPr>
        <p:txBody>
          <a:bodyPr>
            <a:normAutofit/>
          </a:bodyPr>
          <a:lstStyle/>
          <a:p>
            <a:pPr algn="just">
              <a:lnSpc>
                <a:spcPct val="150000"/>
              </a:lnSpc>
            </a:pPr>
            <a:r>
              <a:rPr lang="en-US" sz="2800" b="1" dirty="0" smtClean="0">
                <a:latin typeface="Baskerville Old Face" pitchFamily="18" charset="0"/>
              </a:rPr>
              <a:t>Population Density</a:t>
            </a:r>
            <a:r>
              <a:rPr lang="en-US" sz="2800" dirty="0" smtClean="0">
                <a:latin typeface="Baskerville Old Face" pitchFamily="18" charset="0"/>
              </a:rPr>
              <a:t> </a:t>
            </a:r>
            <a:r>
              <a:rPr lang="en-US" sz="2800" i="1" dirty="0" smtClean="0">
                <a:solidFill>
                  <a:srgbClr val="FF0000"/>
                </a:solidFill>
                <a:latin typeface="Baskerville Old Face" pitchFamily="18" charset="0"/>
              </a:rPr>
              <a:t>is a measurement of the number of people in an area</a:t>
            </a:r>
          </a:p>
          <a:p>
            <a:pPr algn="just">
              <a:lnSpc>
                <a:spcPct val="150000"/>
              </a:lnSpc>
            </a:pPr>
            <a:r>
              <a:rPr lang="en-US" sz="2800" dirty="0" smtClean="0">
                <a:latin typeface="Baskerville Old Face" pitchFamily="18" charset="0"/>
              </a:rPr>
              <a:t>It is an average number. </a:t>
            </a:r>
          </a:p>
          <a:p>
            <a:pPr algn="just">
              <a:lnSpc>
                <a:spcPct val="150000"/>
              </a:lnSpc>
            </a:pPr>
            <a:r>
              <a:rPr lang="en-US" sz="2800" dirty="0" smtClean="0">
                <a:solidFill>
                  <a:srgbClr val="FF0000"/>
                </a:solidFill>
                <a:latin typeface="Baskerville Old Face" pitchFamily="18" charset="0"/>
              </a:rPr>
              <a:t>Population density is </a:t>
            </a:r>
            <a:r>
              <a:rPr lang="en-US" sz="2800" b="1" dirty="0" smtClean="0">
                <a:solidFill>
                  <a:srgbClr val="FF0000"/>
                </a:solidFill>
                <a:latin typeface="Baskerville Old Face" pitchFamily="18" charset="0"/>
              </a:rPr>
              <a:t>calculated by dividing the number of people by area</a:t>
            </a:r>
          </a:p>
          <a:p>
            <a:pPr algn="just">
              <a:lnSpc>
                <a:spcPct val="150000"/>
              </a:lnSpc>
            </a:pPr>
            <a:r>
              <a:rPr lang="en-US" sz="2800" b="1" u="sng" dirty="0" smtClean="0">
                <a:solidFill>
                  <a:srgbClr val="FF0000"/>
                </a:solidFill>
                <a:latin typeface="Baskerville Old Face" pitchFamily="18" charset="0"/>
              </a:rPr>
              <a:t>Population density </a:t>
            </a:r>
            <a:r>
              <a:rPr lang="en-US" sz="2800" dirty="0" smtClean="0">
                <a:solidFill>
                  <a:srgbClr val="FF0000"/>
                </a:solidFill>
                <a:latin typeface="Baskerville Old Face" pitchFamily="18" charset="0"/>
              </a:rPr>
              <a:t>is usually shown as the number of people per square kilometer.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158</a:t>
            </a:fld>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GB" sz="2800" b="1" dirty="0" smtClean="0">
                <a:latin typeface="Baskerville Old Face" pitchFamily="18" charset="0"/>
              </a:rPr>
              <a:t>Measures of population distribution....Cont’d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lstStyle/>
          <a:p>
            <a:pPr algn="just">
              <a:lnSpc>
                <a:spcPct val="150000"/>
              </a:lnSpc>
              <a:buFont typeface="Wingdings" pitchFamily="2" charset="2"/>
              <a:buChar char="Ø"/>
            </a:pPr>
            <a:r>
              <a:rPr lang="en-US" sz="2800" dirty="0" smtClean="0">
                <a:latin typeface="Baskerville Old Face" pitchFamily="18" charset="0"/>
              </a:rPr>
              <a:t>  </a:t>
            </a:r>
            <a:r>
              <a:rPr lang="en-US" dirty="0" smtClean="0">
                <a:solidFill>
                  <a:srgbClr val="FF0000"/>
                </a:solidFill>
                <a:latin typeface="Baskerville Old Face" pitchFamily="18" charset="0"/>
              </a:rPr>
              <a:t>Population density can be expressed in three forms </a:t>
            </a:r>
          </a:p>
          <a:p>
            <a:pPr marL="571500" indent="-571500" algn="just">
              <a:lnSpc>
                <a:spcPct val="150000"/>
              </a:lnSpc>
              <a:buFont typeface="+mj-lt"/>
              <a:buAutoNum type="romanUcPeriod"/>
            </a:pPr>
            <a:r>
              <a:rPr lang="en-US" sz="2800" dirty="0" smtClean="0">
                <a:solidFill>
                  <a:srgbClr val="00B0F0"/>
                </a:solidFill>
                <a:latin typeface="Baskerville Old Face" pitchFamily="18" charset="0"/>
              </a:rPr>
              <a:t>Crude Density or Arithmetic Density</a:t>
            </a:r>
          </a:p>
          <a:p>
            <a:pPr marL="571500" indent="-571500" algn="just">
              <a:lnSpc>
                <a:spcPct val="150000"/>
              </a:lnSpc>
              <a:buFont typeface="+mj-lt"/>
              <a:buAutoNum type="romanUcPeriod"/>
            </a:pPr>
            <a:r>
              <a:rPr lang="en-US" sz="2800" dirty="0" smtClean="0">
                <a:solidFill>
                  <a:srgbClr val="00B0F0"/>
                </a:solidFill>
                <a:latin typeface="Baskerville Old Face" pitchFamily="18" charset="0"/>
              </a:rPr>
              <a:t>Physiological or Nutritional Density</a:t>
            </a:r>
          </a:p>
          <a:p>
            <a:pPr marL="571500" indent="-571500" algn="just">
              <a:lnSpc>
                <a:spcPct val="150000"/>
              </a:lnSpc>
              <a:buFont typeface="+mj-lt"/>
              <a:buAutoNum type="romanUcPeriod"/>
            </a:pPr>
            <a:r>
              <a:rPr lang="en-US" sz="2800" dirty="0" smtClean="0">
                <a:solidFill>
                  <a:srgbClr val="00B0F0"/>
                </a:solidFill>
                <a:latin typeface="Baskerville Old Face" pitchFamily="18" charset="0"/>
              </a:rPr>
              <a:t>Agricultural density or rural density</a:t>
            </a:r>
            <a:endParaRPr lang="en-US" sz="2800" dirty="0">
              <a:solidFill>
                <a:srgbClr val="00B0F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159</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143932" cy="1857388"/>
          </a:xfrm>
        </p:spPr>
        <p:txBody>
          <a:bodyPr>
            <a:noAutofit/>
          </a:bodyPr>
          <a:lstStyle/>
          <a:p>
            <a:pPr algn="r">
              <a:lnSpc>
                <a:spcPct val="150000"/>
              </a:lnSpc>
            </a:pPr>
            <a:r>
              <a:rPr lang="en-US" dirty="0" smtClean="0">
                <a:latin typeface="Bookman Old Style" pitchFamily="18" charset="0"/>
              </a:rPr>
              <a:t>T</a:t>
            </a:r>
            <a:r>
              <a:rPr lang="en-US" dirty="0" smtClean="0">
                <a:latin typeface="Bookman Old Style" pitchFamily="18" charset="0"/>
                <a:cs typeface="Bold Italic Art" pitchFamily="2" charset="-78"/>
              </a:rPr>
              <a:t>he main reasons for the rapid change of the subject after1953,are the following</a:t>
            </a:r>
            <a:r>
              <a:rPr lang="en-US" dirty="0" smtClean="0">
                <a:latin typeface="Bookman Old Style" pitchFamily="18" charset="0"/>
              </a:rPr>
              <a:t>. </a:t>
            </a:r>
            <a:r>
              <a:rPr lang="en-US" sz="2400" dirty="0" smtClean="0">
                <a:latin typeface="Bookman Old Style" pitchFamily="18" charset="0"/>
              </a:rPr>
              <a:t/>
            </a:r>
            <a:br>
              <a:rPr lang="en-US" sz="2400" dirty="0" smtClean="0">
                <a:latin typeface="Bookman Old Style" pitchFamily="18" charset="0"/>
              </a:rPr>
            </a:br>
            <a:endParaRPr lang="en-US" sz="2400" dirty="0"/>
          </a:p>
        </p:txBody>
      </p:sp>
      <p:sp>
        <p:nvSpPr>
          <p:cNvPr id="3" name="Content Placeholder 2"/>
          <p:cNvSpPr>
            <a:spLocks noGrp="1"/>
          </p:cNvSpPr>
          <p:nvPr>
            <p:ph idx="1"/>
          </p:nvPr>
        </p:nvSpPr>
        <p:spPr>
          <a:xfrm>
            <a:off x="4429124" y="2000240"/>
            <a:ext cx="4257676" cy="4125923"/>
          </a:xfrm>
        </p:spPr>
        <p:txBody>
          <a:bodyPr>
            <a:normAutofit/>
          </a:bodyPr>
          <a:lstStyle/>
          <a:p>
            <a:pPr algn="just">
              <a:lnSpc>
                <a:spcPct val="150000"/>
              </a:lnSpc>
              <a:buFont typeface="Wingdings" pitchFamily="2" charset="2"/>
              <a:buChar char="v"/>
            </a:pPr>
            <a:r>
              <a:rPr lang="en-US" sz="2400" dirty="0" smtClean="0">
                <a:latin typeface="Bookman Old Style" pitchFamily="18" charset="0"/>
              </a:rPr>
              <a:t>The academic evolution of population geography and demography. </a:t>
            </a:r>
          </a:p>
          <a:p>
            <a:pPr algn="just">
              <a:buNone/>
            </a:pPr>
            <a:endParaRPr lang="en-US" sz="2400" dirty="0" smtClean="0">
              <a:latin typeface="Bookman Old Style" pitchFamily="18" charset="0"/>
            </a:endParaRPr>
          </a:p>
          <a:p>
            <a:pPr algn="just">
              <a:lnSpc>
                <a:spcPct val="150000"/>
              </a:lnSpc>
              <a:buFont typeface="Wingdings" pitchFamily="2" charset="2"/>
              <a:buChar char="v"/>
            </a:pPr>
            <a:r>
              <a:rPr lang="en-US" sz="2400" dirty="0" smtClean="0">
                <a:solidFill>
                  <a:srgbClr val="FF0000"/>
                </a:solidFill>
                <a:latin typeface="Bookman Old Style" pitchFamily="18" charset="0"/>
              </a:rPr>
              <a:t>The change in political structure and policies After ww II </a:t>
            </a:r>
            <a:endParaRPr lang="en-US" sz="2400" dirty="0">
              <a:solidFill>
                <a:srgbClr val="FF0000"/>
              </a:solidFill>
              <a:latin typeface="Bookman Old Style" pitchFamily="18" charset="0"/>
            </a:endParaRPr>
          </a:p>
        </p:txBody>
      </p:sp>
      <p:sp>
        <p:nvSpPr>
          <p:cNvPr id="4" name="Text Placeholder 3"/>
          <p:cNvSpPr>
            <a:spLocks noGrp="1"/>
          </p:cNvSpPr>
          <p:nvPr>
            <p:ph type="body" sz="half" idx="2"/>
          </p:nvPr>
        </p:nvSpPr>
        <p:spPr>
          <a:xfrm>
            <a:off x="357158" y="2143116"/>
            <a:ext cx="3857652" cy="4143404"/>
          </a:xfrm>
        </p:spPr>
        <p:txBody>
          <a:bodyPr/>
          <a:lstStyle/>
          <a:p>
            <a:pPr algn="just">
              <a:buFont typeface="Wingdings" pitchFamily="2" charset="2"/>
              <a:buChar char="v"/>
            </a:pPr>
            <a:r>
              <a:rPr lang="en-US" sz="2400" dirty="0" smtClean="0">
                <a:solidFill>
                  <a:srgbClr val="FF0000"/>
                </a:solidFill>
                <a:latin typeface="Bookman Old Style" pitchFamily="18" charset="0"/>
              </a:rPr>
              <a:t>Population dynamics that is </a:t>
            </a:r>
            <a:r>
              <a:rPr lang="en-US" sz="2400" b="1" u="sng" dirty="0" smtClean="0">
                <a:solidFill>
                  <a:srgbClr val="FF0000"/>
                </a:solidFill>
                <a:latin typeface="Bookman Old Style" pitchFamily="18" charset="0"/>
              </a:rPr>
              <a:t>birth</a:t>
            </a:r>
            <a:r>
              <a:rPr lang="en-US" sz="2400" dirty="0" smtClean="0">
                <a:solidFill>
                  <a:srgbClr val="FF0000"/>
                </a:solidFill>
                <a:latin typeface="Bookman Old Style" pitchFamily="18" charset="0"/>
              </a:rPr>
              <a:t>, </a:t>
            </a:r>
            <a:r>
              <a:rPr lang="en-US" sz="2400" b="1" u="sng" dirty="0" smtClean="0">
                <a:solidFill>
                  <a:srgbClr val="FF0000"/>
                </a:solidFill>
                <a:latin typeface="Bookman Old Style" pitchFamily="18" charset="0"/>
              </a:rPr>
              <a:t>death</a:t>
            </a:r>
            <a:r>
              <a:rPr lang="en-US" sz="2400" dirty="0" smtClean="0">
                <a:solidFill>
                  <a:srgbClr val="FF0000"/>
                </a:solidFill>
                <a:latin typeface="Bookman Old Style" pitchFamily="18" charset="0"/>
              </a:rPr>
              <a:t> and </a:t>
            </a:r>
            <a:r>
              <a:rPr lang="en-US" sz="2400" b="1" u="sng" dirty="0" smtClean="0">
                <a:solidFill>
                  <a:srgbClr val="FF0000"/>
                </a:solidFill>
                <a:latin typeface="Bookman Old Style" pitchFamily="18" charset="0"/>
              </a:rPr>
              <a:t>migration</a:t>
            </a:r>
            <a:r>
              <a:rPr lang="en-US" b="1" u="sng" dirty="0" smtClean="0">
                <a:solidFill>
                  <a:srgbClr val="FF0000"/>
                </a:solidFill>
              </a:rPr>
              <a:t>.</a:t>
            </a:r>
          </a:p>
          <a:p>
            <a:pPr algn="just"/>
            <a:endParaRPr lang="en-US" dirty="0" smtClean="0"/>
          </a:p>
          <a:p>
            <a:pPr algn="just">
              <a:buFont typeface="Wingdings" pitchFamily="2" charset="2"/>
              <a:buChar char="v"/>
            </a:pPr>
            <a:r>
              <a:rPr lang="en-US" sz="2400" dirty="0" smtClean="0">
                <a:solidFill>
                  <a:srgbClr val="FF0000"/>
                </a:solidFill>
                <a:latin typeface="Bookman Old Style" pitchFamily="18" charset="0"/>
              </a:rPr>
              <a:t>The availability of data and the presence of facilities to handle them</a:t>
            </a:r>
          </a:p>
          <a:p>
            <a:pPr algn="just">
              <a:buFont typeface="Wingdings" pitchFamily="2" charset="2"/>
              <a:buChar char="v"/>
            </a:pPr>
            <a:endParaRPr lang="en-US" sz="2400" dirty="0" smtClean="0">
              <a:latin typeface="Bookman Old Style" pitchFamily="18" charset="0"/>
            </a:endParaRPr>
          </a:p>
          <a:p>
            <a:pPr algn="just">
              <a:buFont typeface="Wingdings" pitchFamily="2" charset="2"/>
              <a:buChar char="v"/>
            </a:pPr>
            <a:r>
              <a:rPr lang="en-US" sz="2400" dirty="0" smtClean="0">
                <a:latin typeface="Bookman Old Style" pitchFamily="18" charset="0"/>
              </a:rPr>
              <a:t>  </a:t>
            </a:r>
            <a:r>
              <a:rPr lang="en-US" sz="2400" dirty="0" smtClean="0">
                <a:solidFill>
                  <a:srgbClr val="FF0000"/>
                </a:solidFill>
              </a:rPr>
              <a:t>The population related problems</a:t>
            </a:r>
            <a:endParaRPr lang="en-US" sz="2400" dirty="0">
              <a:solidFill>
                <a:srgbClr val="FF0000"/>
              </a:solidFill>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16</a:t>
            </a:fld>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GB" sz="2800" b="1" dirty="0" smtClean="0">
                <a:latin typeface="Baskerville Old Face" pitchFamily="18" charset="0"/>
              </a:rPr>
              <a:t>Measures of population distribution....Cont’d</a:t>
            </a:r>
            <a:endParaRPr lang="en-US" sz="2800" b="1" dirty="0">
              <a:latin typeface="Baskerville Old Face" pitchFamily="18" charset="0"/>
            </a:endParaRPr>
          </a:p>
        </p:txBody>
      </p:sp>
      <p:sp>
        <p:nvSpPr>
          <p:cNvPr id="3" name="Content Placeholder 2"/>
          <p:cNvSpPr>
            <a:spLocks noGrp="1"/>
          </p:cNvSpPr>
          <p:nvPr>
            <p:ph idx="1"/>
          </p:nvPr>
        </p:nvSpPr>
        <p:spPr>
          <a:xfrm>
            <a:off x="357158" y="1142984"/>
            <a:ext cx="8401080" cy="5715016"/>
          </a:xfrm>
        </p:spPr>
        <p:txBody>
          <a:bodyPr>
            <a:normAutofit/>
          </a:bodyPr>
          <a:lstStyle/>
          <a:p>
            <a:pPr marL="571500" indent="-571500" algn="just">
              <a:lnSpc>
                <a:spcPct val="150000"/>
              </a:lnSpc>
              <a:buNone/>
            </a:pPr>
            <a:r>
              <a:rPr lang="en-US" sz="2800" b="1" dirty="0" smtClean="0">
                <a:solidFill>
                  <a:srgbClr val="00B0F0"/>
                </a:solidFill>
                <a:latin typeface="Baskerville Old Face" pitchFamily="18" charset="0"/>
              </a:rPr>
              <a:t>1.Crude Density or Arithmetic Density:</a:t>
            </a:r>
            <a:r>
              <a:rPr lang="en-US" sz="2800" dirty="0" smtClean="0">
                <a:solidFill>
                  <a:srgbClr val="00B0F0"/>
                </a:solidFill>
                <a:latin typeface="Baskerville Old Face" pitchFamily="18" charset="0"/>
              </a:rPr>
              <a:t> </a:t>
            </a:r>
          </a:p>
          <a:p>
            <a:pPr algn="just">
              <a:lnSpc>
                <a:spcPct val="150000"/>
              </a:lnSpc>
            </a:pPr>
            <a:r>
              <a:rPr lang="en-US" sz="2800" u="sng" dirty="0" smtClean="0">
                <a:solidFill>
                  <a:srgbClr val="FF0000"/>
                </a:solidFill>
                <a:latin typeface="Baskerville Old Face" pitchFamily="18" charset="0"/>
              </a:rPr>
              <a:t>Crude Density </a:t>
            </a:r>
            <a:r>
              <a:rPr lang="en-US" sz="2800" b="1" dirty="0" smtClean="0">
                <a:solidFill>
                  <a:srgbClr val="FF0000"/>
                </a:solidFill>
                <a:latin typeface="Baskerville Old Face" pitchFamily="18" charset="0"/>
              </a:rPr>
              <a:t>it is the number of persons per square units of any geographical area.</a:t>
            </a:r>
          </a:p>
          <a:p>
            <a:pPr lvl="0" algn="just">
              <a:lnSpc>
                <a:spcPct val="150000"/>
              </a:lnSpc>
            </a:pPr>
            <a:r>
              <a:rPr lang="en-US" sz="2800" b="1" dirty="0" smtClean="0"/>
              <a:t>it is the number of persons per square units of any </a:t>
            </a:r>
          </a:p>
          <a:p>
            <a:pPr>
              <a:buNone/>
            </a:pPr>
            <a:endParaRPr lang="en-US" sz="2800" dirty="0" smtClean="0"/>
          </a:p>
          <a:p>
            <a:pPr algn="just">
              <a:lnSpc>
                <a:spcPct val="150000"/>
              </a:lnSpc>
            </a:pPr>
            <a:r>
              <a:rPr lang="x-none" sz="2800" b="1" smtClean="0"/>
              <a:t>Crude density</a:t>
            </a:r>
            <a:r>
              <a:rPr lang="x-none" sz="2800" smtClean="0"/>
              <a:t> =</a:t>
            </a:r>
            <a:r>
              <a:rPr lang="en-US" sz="2800" dirty="0" smtClean="0"/>
              <a:t>  </a:t>
            </a:r>
            <a:r>
              <a:rPr lang="x-none" sz="2800" smtClean="0"/>
              <a:t> </a:t>
            </a:r>
            <a:r>
              <a:rPr lang="en-US" sz="2800" dirty="0" smtClean="0"/>
              <a:t>Total population </a:t>
            </a:r>
          </a:p>
          <a:p>
            <a:pPr lvl="6" algn="just">
              <a:lnSpc>
                <a:spcPct val="150000"/>
              </a:lnSpc>
              <a:buNone/>
            </a:pPr>
            <a:r>
              <a:rPr lang="en-US" sz="2800" dirty="0" smtClean="0"/>
              <a:t>       Total areas</a:t>
            </a:r>
          </a:p>
          <a:p>
            <a:pPr lvl="0" algn="just">
              <a:lnSpc>
                <a:spcPct val="150000"/>
              </a:lnSpc>
              <a:buNone/>
            </a:pPr>
            <a:endParaRPr lang="en-US" sz="2800" dirty="0" smtClean="0"/>
          </a:p>
          <a:p>
            <a:pPr algn="just">
              <a:lnSpc>
                <a:spcPct val="150000"/>
              </a:lnSpc>
              <a:buNone/>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160</a:t>
            </a:fld>
            <a:endParaRPr lang="en-US" dirty="0"/>
          </a:p>
        </p:txBody>
      </p:sp>
      <p:cxnSp>
        <p:nvCxnSpPr>
          <p:cNvPr id="7" name="Straight Connector 6"/>
          <p:cNvCxnSpPr/>
          <p:nvPr/>
        </p:nvCxnSpPr>
        <p:spPr>
          <a:xfrm>
            <a:off x="3500430" y="5214950"/>
            <a:ext cx="2286016"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latin typeface="Baskerville Old Face" pitchFamily="18" charset="0"/>
              </a:rPr>
              <a:t>Measures of population distribution....Cont’d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4840303"/>
          </a:xfrm>
        </p:spPr>
        <p:txBody>
          <a:bodyPr/>
          <a:lstStyle/>
          <a:p>
            <a:pPr algn="just">
              <a:lnSpc>
                <a:spcPct val="150000"/>
              </a:lnSpc>
            </a:pPr>
            <a:r>
              <a:rPr lang="en-US" sz="2800" dirty="0" smtClean="0">
                <a:latin typeface="Baskerville Old Face" pitchFamily="18" charset="0"/>
              </a:rPr>
              <a:t>QUEZ -1</a:t>
            </a:r>
          </a:p>
          <a:p>
            <a:pPr algn="just">
              <a:lnSpc>
                <a:spcPct val="150000"/>
              </a:lnSpc>
            </a:pPr>
            <a:r>
              <a:rPr lang="en-US" sz="2800" dirty="0" smtClean="0">
                <a:latin typeface="Baskerville Old Face" pitchFamily="18" charset="0"/>
              </a:rPr>
              <a:t>According to the 2007 population census the total population of Ethiopia was 73,918,505 and the total geographical area of the country is 1,106000km</a:t>
            </a:r>
            <a:r>
              <a:rPr lang="en-US" sz="2800" baseline="30000" dirty="0" smtClean="0">
                <a:latin typeface="Baskerville Old Face" pitchFamily="18" charset="0"/>
              </a:rPr>
              <a:t>2</a:t>
            </a:r>
            <a:r>
              <a:rPr lang="en-US" sz="2800" dirty="0" smtClean="0">
                <a:latin typeface="Baskerville Old Face" pitchFamily="18" charset="0"/>
              </a:rPr>
              <a:t>, then the crude density can be:</a:t>
            </a:r>
            <a:r>
              <a:rPr lang="en-US" sz="2800" b="1" dirty="0" smtClean="0">
                <a:latin typeface="Baskerville Old Face" pitchFamily="18" charset="0"/>
              </a:rPr>
              <a:t> </a:t>
            </a: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161</a:t>
            </a:fld>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latin typeface="Baskerville Old Face" pitchFamily="18" charset="0"/>
              </a:rPr>
              <a:t>Measures of population distribution....Cont’d</a:t>
            </a:r>
            <a:br>
              <a:rPr lang="en-GB" sz="2800" b="1" dirty="0" smtClean="0">
                <a:latin typeface="Baskerville Old Face" pitchFamily="18" charset="0"/>
              </a:rPr>
            </a:br>
            <a:endParaRPr lang="en-US" sz="2800" b="1" dirty="0">
              <a:latin typeface="Baskerville Old Face" pitchFamily="18" charset="0"/>
            </a:endParaRPr>
          </a:p>
        </p:txBody>
      </p:sp>
      <p:sp>
        <p:nvSpPr>
          <p:cNvPr id="3" name="Content Placeholder 2"/>
          <p:cNvSpPr>
            <a:spLocks noGrp="1"/>
          </p:cNvSpPr>
          <p:nvPr>
            <p:ph idx="1"/>
          </p:nvPr>
        </p:nvSpPr>
        <p:spPr>
          <a:xfrm>
            <a:off x="457200" y="1600200"/>
            <a:ext cx="8229600" cy="4543444"/>
          </a:xfrm>
        </p:spPr>
        <p:txBody>
          <a:bodyPr>
            <a:normAutofit/>
          </a:bodyPr>
          <a:lstStyle/>
          <a:p>
            <a:pPr marL="571500" indent="-571500" algn="just">
              <a:lnSpc>
                <a:spcPct val="150000"/>
              </a:lnSpc>
              <a:buNone/>
            </a:pPr>
            <a:r>
              <a:rPr lang="en-US" sz="2800" b="1" dirty="0" smtClean="0">
                <a:solidFill>
                  <a:srgbClr val="00B0F0"/>
                </a:solidFill>
              </a:rPr>
              <a:t>2.  Physiological or Nutritional Density: </a:t>
            </a:r>
          </a:p>
          <a:p>
            <a:pPr algn="just">
              <a:lnSpc>
                <a:spcPct val="150000"/>
              </a:lnSpc>
            </a:pPr>
            <a:r>
              <a:rPr lang="en-US" sz="2800" dirty="0" smtClean="0">
                <a:solidFill>
                  <a:srgbClr val="FF0000"/>
                </a:solidFill>
              </a:rPr>
              <a:t>This is the ratio of the </a:t>
            </a:r>
            <a:r>
              <a:rPr lang="en-US" sz="2800" b="1" dirty="0" smtClean="0">
                <a:solidFill>
                  <a:srgbClr val="FF0000"/>
                </a:solidFill>
              </a:rPr>
              <a:t>total population to the arable land of a country.</a:t>
            </a:r>
          </a:p>
          <a:p>
            <a:pPr algn="just">
              <a:lnSpc>
                <a:spcPct val="150000"/>
              </a:lnSpc>
            </a:pPr>
            <a:r>
              <a:rPr lang="en-US" sz="2800" dirty="0" smtClean="0"/>
              <a:t>     </a:t>
            </a:r>
            <a:r>
              <a:rPr lang="en-US" sz="2800" b="1" dirty="0" smtClean="0"/>
              <a:t>Physiological density</a:t>
            </a:r>
            <a:r>
              <a:rPr lang="en-US" sz="2800" dirty="0" smtClean="0"/>
              <a:t> =   Total population </a:t>
            </a:r>
          </a:p>
          <a:p>
            <a:pPr lvl="8" algn="just">
              <a:lnSpc>
                <a:spcPct val="150000"/>
              </a:lnSpc>
              <a:buNone/>
            </a:pPr>
            <a:r>
              <a:rPr lang="en-US" sz="1600" dirty="0" smtClean="0"/>
              <a:t>	</a:t>
            </a:r>
            <a:r>
              <a:rPr lang="en-US" sz="2800" dirty="0" smtClean="0"/>
              <a:t>     Total  Arable land </a:t>
            </a:r>
            <a:endParaRPr lang="en-US" sz="2800" dirty="0"/>
          </a:p>
          <a:p>
            <a:pPr lvl="8" algn="just">
              <a:lnSpc>
                <a:spcPct val="150000"/>
              </a:lnSpc>
              <a:buNone/>
            </a:pPr>
            <a:endParaRPr lang="en-US" sz="2800" dirty="0" smtClean="0"/>
          </a:p>
        </p:txBody>
      </p:sp>
      <p:sp>
        <p:nvSpPr>
          <p:cNvPr id="5" name="Slide Number Placeholder 4"/>
          <p:cNvSpPr>
            <a:spLocks noGrp="1"/>
          </p:cNvSpPr>
          <p:nvPr>
            <p:ph type="sldNum" sz="quarter" idx="12"/>
          </p:nvPr>
        </p:nvSpPr>
        <p:spPr/>
        <p:txBody>
          <a:bodyPr/>
          <a:lstStyle/>
          <a:p>
            <a:fld id="{884C9F44-8474-4EB8-895B-098C9F96557C}" type="slidenum">
              <a:rPr lang="en-US" smtClean="0"/>
              <a:pPr/>
              <a:t>162</a:t>
            </a:fld>
            <a:endParaRPr lang="en-US" dirty="0"/>
          </a:p>
        </p:txBody>
      </p:sp>
      <p:cxnSp>
        <p:nvCxnSpPr>
          <p:cNvPr id="9" name="Straight Connector 8"/>
          <p:cNvCxnSpPr/>
          <p:nvPr/>
        </p:nvCxnSpPr>
        <p:spPr>
          <a:xfrm>
            <a:off x="4643438" y="4357694"/>
            <a:ext cx="285752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normAutofit/>
          </a:bodyPr>
          <a:lstStyle/>
          <a:p>
            <a:pPr algn="l"/>
            <a:r>
              <a:rPr lang="en-GB" sz="2800" b="1" dirty="0" smtClean="0">
                <a:latin typeface="Baskerville Old Face" pitchFamily="18" charset="0"/>
              </a:rPr>
              <a:t>Measures of population distribution....Cont’d</a:t>
            </a:r>
            <a:endParaRPr lang="en-US" sz="2800" dirty="0"/>
          </a:p>
        </p:txBody>
      </p:sp>
      <p:sp>
        <p:nvSpPr>
          <p:cNvPr id="3" name="Content Placeholder 2"/>
          <p:cNvSpPr>
            <a:spLocks noGrp="1"/>
          </p:cNvSpPr>
          <p:nvPr>
            <p:ph idx="1"/>
          </p:nvPr>
        </p:nvSpPr>
        <p:spPr>
          <a:xfrm>
            <a:off x="457200" y="1000108"/>
            <a:ext cx="8472518" cy="5286412"/>
          </a:xfrm>
        </p:spPr>
        <p:txBody>
          <a:bodyPr>
            <a:normAutofit/>
          </a:bodyPr>
          <a:lstStyle/>
          <a:p>
            <a:pPr algn="just">
              <a:lnSpc>
                <a:spcPct val="160000"/>
              </a:lnSpc>
            </a:pPr>
            <a:r>
              <a:rPr lang="en-US" sz="2800" i="1" dirty="0" smtClean="0">
                <a:solidFill>
                  <a:srgbClr val="FF0000"/>
                </a:solidFill>
                <a:latin typeface="Baskerville Old Face" pitchFamily="18" charset="0"/>
              </a:rPr>
              <a:t>This way of expressing population density </a:t>
            </a:r>
            <a:r>
              <a:rPr lang="en-US" sz="2800" u="sng" dirty="0" smtClean="0">
                <a:solidFill>
                  <a:srgbClr val="FF0000"/>
                </a:solidFill>
                <a:latin typeface="Baskerville Old Face" pitchFamily="18" charset="0"/>
              </a:rPr>
              <a:t>provides insight into the relationship between </a:t>
            </a:r>
            <a:r>
              <a:rPr lang="en-US" sz="2800" b="1" u="sng" dirty="0" smtClean="0">
                <a:solidFill>
                  <a:srgbClr val="FF0000"/>
                </a:solidFill>
                <a:latin typeface="Baskerville Old Face" pitchFamily="18" charset="0"/>
              </a:rPr>
              <a:t>the size of population and the availability of resources in a region.</a:t>
            </a:r>
          </a:p>
          <a:p>
            <a:pPr algn="just">
              <a:lnSpc>
                <a:spcPct val="160000"/>
              </a:lnSpc>
            </a:pPr>
            <a:r>
              <a:rPr lang="en-US" dirty="0" smtClean="0"/>
              <a:t>QUIZE 2</a:t>
            </a:r>
          </a:p>
          <a:p>
            <a:pPr algn="just">
              <a:lnSpc>
                <a:spcPct val="160000"/>
              </a:lnSpc>
            </a:pPr>
            <a:r>
              <a:rPr lang="en-US" sz="2800" dirty="0" smtClean="0">
                <a:latin typeface="Baskerville Old Face" pitchFamily="18" charset="0"/>
              </a:rPr>
              <a:t>The arable land area of Ethiopia is about 68% of the country (1,106,000x 0.68 = 752080 km</a:t>
            </a:r>
            <a:r>
              <a:rPr lang="en-US" sz="2800" baseline="30000" dirty="0" smtClean="0">
                <a:latin typeface="Baskerville Old Face" pitchFamily="18" charset="0"/>
              </a:rPr>
              <a:t>2</a:t>
            </a:r>
            <a:r>
              <a:rPr lang="en-US" sz="2800" dirty="0" smtClean="0">
                <a:latin typeface="Baskerville Old Face" pitchFamily="18" charset="0"/>
              </a:rPr>
              <a:t>) its physiological density will be: </a:t>
            </a:r>
          </a:p>
          <a:p>
            <a:pPr algn="just">
              <a:lnSpc>
                <a:spcPct val="150000"/>
              </a:lnSpc>
              <a:buNone/>
            </a:pPr>
            <a:endParaRPr lang="en-US" dirty="0" smtClean="0">
              <a:solidFill>
                <a:srgbClr val="FF000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163</a:t>
            </a:fld>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latin typeface="Baskerville Old Face" pitchFamily="18" charset="0"/>
              </a:rPr>
              <a:t>Measures of population distribution....Cont’d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5286412"/>
          </a:xfrm>
        </p:spPr>
        <p:txBody>
          <a:bodyPr/>
          <a:lstStyle/>
          <a:p>
            <a:pPr lvl="0" algn="just">
              <a:buNone/>
            </a:pPr>
            <a:r>
              <a:rPr lang="en-US" b="1" dirty="0" smtClean="0">
                <a:solidFill>
                  <a:srgbClr val="00B0F0"/>
                </a:solidFill>
              </a:rPr>
              <a:t>3.Agricultural density or rural density:</a:t>
            </a:r>
          </a:p>
          <a:p>
            <a:pPr lvl="0" algn="just">
              <a:lnSpc>
                <a:spcPct val="150000"/>
              </a:lnSpc>
            </a:pPr>
            <a:r>
              <a:rPr lang="en-US" sz="2800" dirty="0" smtClean="0">
                <a:latin typeface="Baskerville Old Face" pitchFamily="18" charset="0"/>
              </a:rPr>
              <a:t> It is the relationship between </a:t>
            </a:r>
            <a:r>
              <a:rPr lang="en-US" sz="2800" b="1" i="1" dirty="0" smtClean="0">
                <a:latin typeface="Baskerville Old Face" pitchFamily="18" charset="0"/>
              </a:rPr>
              <a:t>rural population</a:t>
            </a:r>
            <a:r>
              <a:rPr lang="en-US" sz="2800" dirty="0" smtClean="0">
                <a:latin typeface="Baskerville Old Face" pitchFamily="18" charset="0"/>
              </a:rPr>
              <a:t> and </a:t>
            </a:r>
            <a:r>
              <a:rPr lang="en-US" sz="2800" b="1" i="1" dirty="0" smtClean="0">
                <a:latin typeface="Baskerville Old Face" pitchFamily="18" charset="0"/>
              </a:rPr>
              <a:t>cultivated land.</a:t>
            </a:r>
          </a:p>
          <a:p>
            <a:pPr lvl="0" algn="just">
              <a:lnSpc>
                <a:spcPct val="150000"/>
              </a:lnSpc>
            </a:pPr>
            <a:r>
              <a:rPr lang="en-US" sz="2800" dirty="0" smtClean="0">
                <a:latin typeface="Baskerville Old Face" pitchFamily="18" charset="0"/>
              </a:rPr>
              <a:t> </a:t>
            </a:r>
            <a:r>
              <a:rPr lang="en-US" sz="2800" b="1" dirty="0" smtClean="0">
                <a:solidFill>
                  <a:srgbClr val="FF0000"/>
                </a:solidFill>
                <a:latin typeface="Baskerville Old Face" pitchFamily="18" charset="0"/>
              </a:rPr>
              <a:t>Agricultural density is the best measure of population and resource relationships in agricultural countries.</a:t>
            </a:r>
          </a:p>
          <a:p>
            <a:pPr algn="just"/>
            <a:endParaRPr lang="en-US" sz="2800" b="1" dirty="0" smtClean="0"/>
          </a:p>
          <a:p>
            <a:pPr algn="just"/>
            <a:r>
              <a:rPr lang="en-US" sz="2800" b="1" dirty="0" smtClean="0"/>
              <a:t>Agricultural density </a:t>
            </a:r>
            <a:r>
              <a:rPr lang="en-US" sz="2800" dirty="0" smtClean="0"/>
              <a:t> </a:t>
            </a:r>
            <a:r>
              <a:rPr lang="en-US" sz="2800" u="sng" dirty="0" smtClean="0"/>
              <a:t>=    rural population </a:t>
            </a:r>
          </a:p>
          <a:p>
            <a:pPr algn="just">
              <a:buNone/>
            </a:pPr>
            <a:r>
              <a:rPr lang="en-US" dirty="0" smtClean="0"/>
              <a:t>                                       </a:t>
            </a:r>
            <a:r>
              <a:rPr lang="en-US" sz="2800" dirty="0" smtClean="0"/>
              <a:t>cultivated</a:t>
            </a:r>
            <a:r>
              <a:rPr lang="en-US" dirty="0" smtClean="0"/>
              <a:t> </a:t>
            </a:r>
            <a:r>
              <a:rPr lang="en-US" sz="2800" dirty="0" smtClean="0">
                <a:latin typeface="Baskerville Old Face" pitchFamily="18" charset="0"/>
              </a:rPr>
              <a:t>land Area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164</a:t>
            </a:fld>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latin typeface="Baskerville Old Face" pitchFamily="18" charset="0"/>
              </a:rPr>
              <a:t>Measures of population distribution....Cont’d</a:t>
            </a:r>
            <a:endParaRPr lang="en-US" sz="2800" b="1" dirty="0">
              <a:latin typeface="Baskerville Old Face" pitchFamily="18" charset="0"/>
            </a:endParaRPr>
          </a:p>
        </p:txBody>
      </p:sp>
      <p:sp>
        <p:nvSpPr>
          <p:cNvPr id="3" name="Content Placeholder 2"/>
          <p:cNvSpPr>
            <a:spLocks noGrp="1"/>
          </p:cNvSpPr>
          <p:nvPr>
            <p:ph idx="1"/>
          </p:nvPr>
        </p:nvSpPr>
        <p:spPr/>
        <p:txBody>
          <a:bodyPr/>
          <a:lstStyle/>
          <a:p>
            <a:pPr algn="just">
              <a:lnSpc>
                <a:spcPct val="150000"/>
              </a:lnSpc>
            </a:pPr>
            <a:r>
              <a:rPr lang="en-GB" sz="2800" dirty="0" smtClean="0">
                <a:latin typeface="Baskerville Old Face" pitchFamily="18" charset="0"/>
              </a:rPr>
              <a:t>QUIZE 3</a:t>
            </a:r>
          </a:p>
          <a:p>
            <a:pPr algn="just">
              <a:lnSpc>
                <a:spcPct val="150000"/>
              </a:lnSpc>
            </a:pPr>
            <a:r>
              <a:rPr lang="en-GB" sz="2800" dirty="0" smtClean="0">
                <a:latin typeface="Baskerville Old Face" pitchFamily="18" charset="0"/>
              </a:rPr>
              <a:t>As the 2007 population and housing census, the rural population was 61,962,335 and if the cultivated land area during the given year was 25 % of the total area (1,106,000 x 0.25 = 276500 km</a:t>
            </a:r>
            <a:r>
              <a:rPr lang="en-GB" sz="2800" baseline="30000" dirty="0" smtClean="0">
                <a:latin typeface="Baskerville Old Face" pitchFamily="18" charset="0"/>
              </a:rPr>
              <a:t>2</a:t>
            </a:r>
            <a:r>
              <a:rPr lang="en-GB" sz="2800" dirty="0" smtClean="0">
                <a:latin typeface="Baskerville Old Face" pitchFamily="18" charset="0"/>
              </a:rPr>
              <a:t>) </a:t>
            </a:r>
            <a:endParaRPr lang="en-US" sz="2800" dirty="0" smtClean="0">
              <a:latin typeface="Baskerville Old Face" pitchFamily="18" charset="0"/>
            </a:endParaRP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165</a:t>
            </a:fld>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84C9F44-8474-4EB8-895B-098C9F96557C}" type="slidenum">
              <a:rPr lang="en-US" smtClean="0"/>
              <a:pPr/>
              <a:t>166</a:t>
            </a:fld>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rmAutofit fontScale="90000"/>
          </a:bodyPr>
          <a:lstStyle/>
          <a:p>
            <a:pPr lvl="0"/>
            <a:r>
              <a:rPr lang="en-US" sz="3600" b="1" dirty="0" smtClean="0">
                <a:latin typeface="Baskerville Old Face" pitchFamily="18" charset="0"/>
              </a:rPr>
              <a:t>Measures of Population Dispersion and Concentration</a:t>
            </a:r>
            <a:r>
              <a:rPr lang="en-US" dirty="0" smtClean="0"/>
              <a:t/>
            </a:r>
            <a:br>
              <a:rPr lang="en-US" dirty="0" smtClean="0"/>
            </a:br>
            <a:endParaRPr lang="en-US" dirty="0"/>
          </a:p>
        </p:txBody>
      </p:sp>
      <p:sp>
        <p:nvSpPr>
          <p:cNvPr id="3" name="Content Placeholder 2"/>
          <p:cNvSpPr>
            <a:spLocks noGrp="1"/>
          </p:cNvSpPr>
          <p:nvPr>
            <p:ph idx="1"/>
          </p:nvPr>
        </p:nvSpPr>
        <p:spPr>
          <a:xfrm>
            <a:off x="457200" y="1357298"/>
            <a:ext cx="8229600" cy="4768865"/>
          </a:xfrm>
        </p:spPr>
        <p:txBody>
          <a:bodyPr/>
          <a:lstStyle/>
          <a:p>
            <a:pPr algn="just">
              <a:lnSpc>
                <a:spcPct val="150000"/>
              </a:lnSpc>
              <a:buFont typeface="Wingdings" pitchFamily="2" charset="2"/>
              <a:buChar char="§"/>
            </a:pPr>
            <a:r>
              <a:rPr lang="en-US" dirty="0" smtClean="0"/>
              <a:t> </a:t>
            </a:r>
            <a:r>
              <a:rPr lang="en-US" i="1" dirty="0" smtClean="0">
                <a:solidFill>
                  <a:srgbClr val="FF0000"/>
                </a:solidFill>
              </a:rPr>
              <a:t>Dispersion and concentration of population over the geographic area can be express by</a:t>
            </a:r>
            <a:r>
              <a:rPr lang="en-US" dirty="0" smtClean="0"/>
              <a:t> </a:t>
            </a:r>
          </a:p>
          <a:p>
            <a:pPr lvl="0" algn="just">
              <a:lnSpc>
                <a:spcPct val="150000"/>
              </a:lnSpc>
              <a:buNone/>
            </a:pPr>
            <a:r>
              <a:rPr lang="en-US" b="1" dirty="0" smtClean="0"/>
              <a:t>   1.Location quotient (LQ)</a:t>
            </a:r>
            <a:endParaRPr lang="en-US" dirty="0" smtClean="0"/>
          </a:p>
          <a:p>
            <a:pPr algn="just">
              <a:lnSpc>
                <a:spcPct val="150000"/>
              </a:lnSpc>
              <a:buNone/>
            </a:pPr>
            <a:r>
              <a:rPr lang="en-US" b="1" dirty="0" smtClean="0"/>
              <a:t>   2. Lorenz curve</a:t>
            </a:r>
            <a:r>
              <a:rPr lang="en-US" dirty="0" smtClean="0"/>
              <a:t> </a:t>
            </a: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167</a:t>
            </a:fld>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normAutofit/>
          </a:bodyPr>
          <a:lstStyle/>
          <a:p>
            <a:pPr algn="l"/>
            <a:r>
              <a:rPr lang="en-US" sz="2800" b="1" dirty="0" smtClean="0">
                <a:latin typeface="Baskerville Old Face" pitchFamily="18" charset="0"/>
              </a:rPr>
              <a:t>Measures of Population Dispersion and Concentration….Cont’d</a:t>
            </a:r>
            <a:endParaRPr lang="en-US" sz="2800" dirty="0">
              <a:latin typeface="Baskerville Old Face" pitchFamily="18" charset="0"/>
            </a:endParaRPr>
          </a:p>
        </p:txBody>
      </p:sp>
      <p:sp>
        <p:nvSpPr>
          <p:cNvPr id="3" name="Content Placeholder 2"/>
          <p:cNvSpPr>
            <a:spLocks noGrp="1"/>
          </p:cNvSpPr>
          <p:nvPr>
            <p:ph idx="1"/>
          </p:nvPr>
        </p:nvSpPr>
        <p:spPr>
          <a:xfrm>
            <a:off x="428596" y="1500174"/>
            <a:ext cx="8501122" cy="5357826"/>
          </a:xfrm>
        </p:spPr>
        <p:txBody>
          <a:bodyPr>
            <a:normAutofit fontScale="92500" lnSpcReduction="10000"/>
          </a:bodyPr>
          <a:lstStyle/>
          <a:p>
            <a:pPr lvl="0" algn="just">
              <a:lnSpc>
                <a:spcPct val="150000"/>
              </a:lnSpc>
            </a:pPr>
            <a:r>
              <a:rPr lang="en-US" b="1" dirty="0" smtClean="0">
                <a:latin typeface="Baskerville Old Face" pitchFamily="18" charset="0"/>
              </a:rPr>
              <a:t>Location quotient (LQ)</a:t>
            </a:r>
            <a:endParaRPr lang="en-US" dirty="0" smtClean="0">
              <a:latin typeface="Baskerville Old Face" pitchFamily="18" charset="0"/>
            </a:endParaRPr>
          </a:p>
          <a:p>
            <a:pPr algn="just">
              <a:lnSpc>
                <a:spcPct val="150000"/>
              </a:lnSpc>
            </a:pPr>
            <a:r>
              <a:rPr lang="en-US" sz="2800" dirty="0" smtClean="0">
                <a:latin typeface="Baskerville Old Face" pitchFamily="18" charset="0"/>
              </a:rPr>
              <a:t>LQ describe population concentration </a:t>
            </a:r>
            <a:r>
              <a:rPr lang="en-US" sz="2800" i="1" dirty="0" smtClean="0">
                <a:latin typeface="Baskerville Old Face" pitchFamily="18" charset="0"/>
              </a:rPr>
              <a:t>by </a:t>
            </a:r>
            <a:r>
              <a:rPr lang="en-US" sz="2800" i="1" dirty="0" smtClean="0">
                <a:solidFill>
                  <a:srgbClr val="FF0000"/>
                </a:solidFill>
                <a:latin typeface="Baskerville Old Face" pitchFamily="18" charset="0"/>
              </a:rPr>
              <a:t>ratio of percentage of population to percentage of area.</a:t>
            </a:r>
          </a:p>
          <a:p>
            <a:pPr algn="just">
              <a:lnSpc>
                <a:spcPct val="150000"/>
              </a:lnSpc>
            </a:pPr>
            <a:r>
              <a:rPr lang="en-US" sz="2800" b="1" dirty="0" smtClean="0">
                <a:latin typeface="Baskerville Old Face" pitchFamily="18" charset="0"/>
              </a:rPr>
              <a:t>LQ = percentage of population÷ percentage of area   if </a:t>
            </a:r>
            <a:endParaRPr lang="en-US" sz="2800" dirty="0" smtClean="0">
              <a:latin typeface="Baskerville Old Face" pitchFamily="18" charset="0"/>
            </a:endParaRPr>
          </a:p>
          <a:p>
            <a:pPr lvl="0" algn="just">
              <a:lnSpc>
                <a:spcPct val="150000"/>
              </a:lnSpc>
            </a:pPr>
            <a:r>
              <a:rPr lang="en-US" sz="2800" dirty="0" smtClean="0">
                <a:latin typeface="Baskerville Old Face" pitchFamily="18" charset="0"/>
              </a:rPr>
              <a:t>  LQ &gt; 1, indicates concentration of population</a:t>
            </a:r>
          </a:p>
          <a:p>
            <a:pPr lvl="0" algn="just">
              <a:lnSpc>
                <a:spcPct val="150000"/>
              </a:lnSpc>
            </a:pPr>
            <a:r>
              <a:rPr lang="en-US" sz="2800" dirty="0" smtClean="0">
                <a:latin typeface="Baskerville Old Face" pitchFamily="18" charset="0"/>
              </a:rPr>
              <a:t>   LQ = 1, indicates even population distribution</a:t>
            </a:r>
          </a:p>
          <a:p>
            <a:pPr lvl="0" algn="just">
              <a:lnSpc>
                <a:spcPct val="150000"/>
              </a:lnSpc>
            </a:pPr>
            <a:r>
              <a:rPr lang="en-US" sz="2800" dirty="0" smtClean="0">
                <a:latin typeface="Baskerville Old Face" pitchFamily="18" charset="0"/>
              </a:rPr>
              <a:t>  LQ &lt; 1, indicates population dispersion</a:t>
            </a:r>
          </a:p>
          <a:p>
            <a:pPr algn="just">
              <a:lnSpc>
                <a:spcPct val="150000"/>
              </a:lnSpc>
              <a:buNone/>
            </a:pPr>
            <a:r>
              <a:rPr lang="en-US" sz="2800" dirty="0" smtClean="0">
                <a:latin typeface="Baskerville Old Face" pitchFamily="18" charset="0"/>
              </a:rPr>
              <a:t> </a:t>
            </a:r>
          </a:p>
          <a:p>
            <a:pPr algn="just">
              <a:lnSpc>
                <a:spcPct val="150000"/>
              </a:lnSpc>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168</a:t>
            </a:fld>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Population Dispersion and Concentration….Cont’d</a:t>
            </a:r>
            <a:endParaRPr lang="en-US" sz="2800" dirty="0"/>
          </a:p>
        </p:txBody>
      </p:sp>
      <p:sp>
        <p:nvSpPr>
          <p:cNvPr id="3" name="Content Placeholder 2"/>
          <p:cNvSpPr>
            <a:spLocks noGrp="1"/>
          </p:cNvSpPr>
          <p:nvPr>
            <p:ph idx="1"/>
          </p:nvPr>
        </p:nvSpPr>
        <p:spPr/>
        <p:txBody>
          <a:bodyPr/>
          <a:lstStyle/>
          <a:p>
            <a:r>
              <a:rPr lang="en-US" sz="4000" b="1" dirty="0" smtClean="0"/>
              <a:t>Steps in LQ</a:t>
            </a:r>
          </a:p>
          <a:p>
            <a:pPr lvl="0" algn="just">
              <a:buFont typeface="Wingdings" pitchFamily="2" charset="2"/>
              <a:buChar char="ü"/>
            </a:pPr>
            <a:r>
              <a:rPr lang="en-US" dirty="0" smtClean="0"/>
              <a:t>     Calculate percentage of both population    	and area</a:t>
            </a:r>
          </a:p>
          <a:p>
            <a:pPr lvl="0" algn="just">
              <a:buFont typeface="Wingdings" pitchFamily="2" charset="2"/>
              <a:buChar char="ü"/>
            </a:pPr>
            <a:r>
              <a:rPr lang="en-US" dirty="0" smtClean="0"/>
              <a:t>     Calculate LQ using the formula</a:t>
            </a:r>
          </a:p>
          <a:p>
            <a:pPr lvl="0" algn="just">
              <a:buFont typeface="Wingdings" pitchFamily="2" charset="2"/>
              <a:buChar char="ü"/>
            </a:pPr>
            <a:r>
              <a:rPr lang="en-US" dirty="0" smtClean="0"/>
              <a:t>    Interpret the result</a:t>
            </a: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169</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54098"/>
          </a:xfrm>
        </p:spPr>
        <p:txBody>
          <a:bodyPr>
            <a:noAutofit/>
          </a:bodyPr>
          <a:lstStyle/>
          <a:p>
            <a:r>
              <a:rPr lang="en-US" sz="2400" dirty="0" smtClean="0">
                <a:latin typeface="Bookman Old Style" pitchFamily="18" charset="0"/>
              </a:rPr>
              <a:t>T</a:t>
            </a:r>
            <a:r>
              <a:rPr lang="en-US" sz="2400" dirty="0" smtClean="0">
                <a:latin typeface="Bookman Old Style" pitchFamily="18" charset="0"/>
                <a:cs typeface="Bold Italic Art" pitchFamily="2" charset="-78"/>
              </a:rPr>
              <a:t>he main reasons for the rapid change of the subject after1953,are the following</a:t>
            </a:r>
            <a:r>
              <a:rPr lang="en-US" sz="2400" dirty="0" smtClean="0">
                <a:latin typeface="Bookman Old Style" pitchFamily="18" charset="0"/>
              </a:rPr>
              <a:t>. ….Cont’d</a:t>
            </a:r>
            <a:br>
              <a:rPr lang="en-US" sz="2400" dirty="0" smtClean="0">
                <a:latin typeface="Bookman Old Style" pitchFamily="18" charset="0"/>
              </a:rPr>
            </a:br>
            <a:endParaRPr lang="en-US" sz="2400" dirty="0">
              <a:latin typeface="Bookman Old Style" pitchFamily="18" charset="0"/>
            </a:endParaRPr>
          </a:p>
        </p:txBody>
      </p:sp>
      <p:sp>
        <p:nvSpPr>
          <p:cNvPr id="3" name="Content Placeholder 2"/>
          <p:cNvSpPr>
            <a:spLocks noGrp="1"/>
          </p:cNvSpPr>
          <p:nvPr>
            <p:ph idx="1"/>
          </p:nvPr>
        </p:nvSpPr>
        <p:spPr>
          <a:xfrm>
            <a:off x="457200" y="1214422"/>
            <a:ext cx="8229600" cy="4911741"/>
          </a:xfrm>
        </p:spPr>
        <p:txBody>
          <a:bodyPr>
            <a:normAutofit/>
          </a:bodyPr>
          <a:lstStyle/>
          <a:p>
            <a:pPr algn="just">
              <a:lnSpc>
                <a:spcPct val="150000"/>
              </a:lnSpc>
              <a:buNone/>
            </a:pPr>
            <a:r>
              <a:rPr lang="en-US" sz="2400" dirty="0" smtClean="0">
                <a:latin typeface="Bookman Old Style" pitchFamily="18" charset="0"/>
              </a:rPr>
              <a:t>  </a:t>
            </a:r>
          </a:p>
          <a:p>
            <a:pPr algn="just">
              <a:lnSpc>
                <a:spcPct val="150000"/>
              </a:lnSpc>
              <a:buFont typeface="Wingdings" pitchFamily="2" charset="2"/>
              <a:buChar char="v"/>
            </a:pPr>
            <a:r>
              <a:rPr lang="en-US" sz="2400" dirty="0" smtClean="0">
                <a:latin typeface="Bookman Old Style" pitchFamily="18" charset="0"/>
              </a:rPr>
              <a:t> Population dynamics that is </a:t>
            </a:r>
            <a:r>
              <a:rPr lang="en-US" sz="2400" dirty="0" smtClean="0">
                <a:solidFill>
                  <a:srgbClr val="FF0000"/>
                </a:solidFill>
                <a:latin typeface="Bookman Old Style" pitchFamily="18" charset="0"/>
              </a:rPr>
              <a:t>birth, death and migration .</a:t>
            </a:r>
            <a:r>
              <a:rPr lang="en-US" sz="2400" dirty="0" smtClean="0">
                <a:solidFill>
                  <a:srgbClr val="FF0000"/>
                </a:solidFill>
              </a:rPr>
              <a:t> </a:t>
            </a:r>
          </a:p>
          <a:p>
            <a:pPr algn="just">
              <a:lnSpc>
                <a:spcPct val="150000"/>
              </a:lnSpc>
              <a:buNone/>
            </a:pPr>
            <a:r>
              <a:rPr lang="en-US" sz="2400" b="1" dirty="0" smtClean="0">
                <a:latin typeface="Bookman Old Style" pitchFamily="18" charset="0"/>
              </a:rPr>
              <a:t>    </a:t>
            </a:r>
            <a:r>
              <a:rPr lang="en-US" sz="2400" b="1" dirty="0" smtClean="0">
                <a:solidFill>
                  <a:srgbClr val="FF0000"/>
                </a:solidFill>
                <a:latin typeface="Bookman Old Style" pitchFamily="18" charset="0"/>
              </a:rPr>
              <a:t>The rapid growth of world population and growing awareness of the people on rapidly increasing population </a:t>
            </a:r>
            <a:r>
              <a:rPr lang="en-US" sz="2400" dirty="0" smtClean="0">
                <a:solidFill>
                  <a:srgbClr val="FF0000"/>
                </a:solidFill>
                <a:latin typeface="Bookman Old Style" pitchFamily="18" charset="0"/>
              </a:rPr>
              <a:t>pave the way for geographers </a:t>
            </a:r>
            <a:r>
              <a:rPr lang="en-US" sz="2400" dirty="0" smtClean="0">
                <a:latin typeface="Bookman Old Style" pitchFamily="18" charset="0"/>
              </a:rPr>
              <a:t>to know human and their demographic characteristics. </a:t>
            </a:r>
          </a:p>
          <a:p>
            <a:pPr algn="just">
              <a:lnSpc>
                <a:spcPct val="150000"/>
              </a:lnSpc>
              <a:buFont typeface="Wingdings" pitchFamily="2" charset="2"/>
              <a:buChar char="v"/>
            </a:pPr>
            <a:endParaRPr lang="en-US" sz="2400" dirty="0">
              <a:latin typeface="Bookman Old Styl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17</a:t>
            </a:fld>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Population Dispersion and Concentration….Cont’d</a:t>
            </a:r>
            <a:endParaRPr lang="en-US" sz="2800" dirty="0"/>
          </a:p>
        </p:txBody>
      </p:sp>
      <p:graphicFrame>
        <p:nvGraphicFramePr>
          <p:cNvPr id="6" name="Content Placeholder 5"/>
          <p:cNvGraphicFramePr>
            <a:graphicFrameLocks noGrp="1"/>
          </p:cNvGraphicFramePr>
          <p:nvPr>
            <p:ph idx="1"/>
          </p:nvPr>
        </p:nvGraphicFramePr>
        <p:xfrm>
          <a:off x="285720" y="1571612"/>
          <a:ext cx="8572564" cy="4337076"/>
        </p:xfrm>
        <a:graphic>
          <a:graphicData uri="http://schemas.openxmlformats.org/drawingml/2006/table">
            <a:tbl>
              <a:tblPr firstRow="1" bandRow="1">
                <a:tableStyleId>{5C22544A-7EE6-4342-B048-85BDC9FD1C3A}</a:tableStyleId>
              </a:tblPr>
              <a:tblGrid>
                <a:gridCol w="1224652"/>
                <a:gridCol w="1224652"/>
                <a:gridCol w="1224652"/>
                <a:gridCol w="1224652"/>
                <a:gridCol w="1224652"/>
                <a:gridCol w="1224652"/>
                <a:gridCol w="1224652"/>
              </a:tblGrid>
              <a:tr h="609273">
                <a:tc>
                  <a:txBody>
                    <a:bodyPr/>
                    <a:lstStyle/>
                    <a:p>
                      <a:pPr algn="just">
                        <a:lnSpc>
                          <a:spcPct val="150000"/>
                        </a:lnSpc>
                        <a:spcAft>
                          <a:spcPts val="0"/>
                        </a:spcAft>
                        <a:tabLst>
                          <a:tab pos="228600" algn="l"/>
                        </a:tabLst>
                      </a:pPr>
                      <a:r>
                        <a:rPr lang="en-US" sz="1600" b="1" dirty="0">
                          <a:latin typeface="Times New Roman"/>
                          <a:ea typeface="Times New Roman"/>
                          <a:cs typeface="Times New Roman"/>
                        </a:rPr>
                        <a:t>Region</a:t>
                      </a:r>
                      <a:endParaRPr lang="en-US" sz="1600" b="1" dirty="0">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 Total pop(mill)</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Area (km2)</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 pop</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 area</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LQ</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Remark</a:t>
                      </a:r>
                      <a:endParaRPr lang="en-US" sz="1600" b="1">
                        <a:latin typeface="Calibri"/>
                        <a:ea typeface="Calibri"/>
                        <a:cs typeface="Times New Roman"/>
                      </a:endParaRPr>
                    </a:p>
                  </a:txBody>
                  <a:tcPr marL="68580" marR="68580" marT="0" marB="0"/>
                </a:tc>
              </a:tr>
              <a:tr h="901389">
                <a:tc>
                  <a:txBody>
                    <a:bodyPr/>
                    <a:lstStyle/>
                    <a:p>
                      <a:pPr algn="just">
                        <a:lnSpc>
                          <a:spcPct val="150000"/>
                        </a:lnSpc>
                        <a:spcAft>
                          <a:spcPts val="0"/>
                        </a:spcAft>
                        <a:tabLst>
                          <a:tab pos="228600" algn="l"/>
                        </a:tabLst>
                      </a:pPr>
                      <a:r>
                        <a:rPr lang="en-US" sz="1600" b="1" dirty="0">
                          <a:latin typeface="Times New Roman"/>
                          <a:ea typeface="Times New Roman"/>
                          <a:cs typeface="Times New Roman"/>
                        </a:rPr>
                        <a:t>A</a:t>
                      </a:r>
                      <a:endParaRPr lang="en-US" sz="1600" b="1" dirty="0">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dirty="0">
                          <a:latin typeface="Times New Roman"/>
                          <a:ea typeface="Times New Roman"/>
                          <a:cs typeface="Times New Roman"/>
                        </a:rPr>
                        <a:t>20</a:t>
                      </a:r>
                      <a:endParaRPr lang="en-US" sz="1600" b="1" dirty="0">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dirty="0">
                          <a:latin typeface="Times New Roman"/>
                          <a:ea typeface="Times New Roman"/>
                          <a:cs typeface="Times New Roman"/>
                        </a:rPr>
                        <a:t>400000</a:t>
                      </a:r>
                      <a:endParaRPr lang="en-US" sz="1600" b="1" dirty="0">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20</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40</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0.5</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 Population dispersion</a:t>
                      </a:r>
                      <a:endParaRPr lang="en-US" sz="1600" b="1">
                        <a:latin typeface="Calibri"/>
                        <a:ea typeface="Calibri"/>
                        <a:cs typeface="Times New Roman"/>
                      </a:endParaRPr>
                    </a:p>
                  </a:txBody>
                  <a:tcPr marL="68580" marR="68580" marT="0" marB="0"/>
                </a:tc>
              </a:tr>
              <a:tr h="901389">
                <a:tc>
                  <a:txBody>
                    <a:bodyPr/>
                    <a:lstStyle/>
                    <a:p>
                      <a:pPr algn="just">
                        <a:lnSpc>
                          <a:spcPct val="150000"/>
                        </a:lnSpc>
                        <a:spcAft>
                          <a:spcPts val="0"/>
                        </a:spcAft>
                        <a:tabLst>
                          <a:tab pos="228600" algn="l"/>
                        </a:tabLst>
                      </a:pPr>
                      <a:r>
                        <a:rPr lang="en-US" sz="1600" b="1" dirty="0">
                          <a:latin typeface="Times New Roman"/>
                          <a:ea typeface="Times New Roman"/>
                          <a:cs typeface="Times New Roman"/>
                        </a:rPr>
                        <a:t>B</a:t>
                      </a:r>
                      <a:endParaRPr lang="en-US" sz="1600" b="1" dirty="0">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30</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dirty="0">
                          <a:latin typeface="Times New Roman"/>
                          <a:ea typeface="Times New Roman"/>
                          <a:cs typeface="Times New Roman"/>
                        </a:rPr>
                        <a:t>300000</a:t>
                      </a:r>
                      <a:endParaRPr lang="en-US" sz="1600" b="1" dirty="0">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dirty="0">
                          <a:latin typeface="Times New Roman"/>
                          <a:ea typeface="Times New Roman"/>
                          <a:cs typeface="Times New Roman"/>
                        </a:rPr>
                        <a:t>30</a:t>
                      </a:r>
                      <a:endParaRPr lang="en-US" sz="1600" b="1" dirty="0">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dirty="0">
                          <a:latin typeface="Times New Roman"/>
                          <a:ea typeface="Times New Roman"/>
                          <a:cs typeface="Times New Roman"/>
                        </a:rPr>
                        <a:t>30</a:t>
                      </a:r>
                      <a:endParaRPr lang="en-US" sz="1600" b="1" dirty="0">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1</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Even distribution</a:t>
                      </a:r>
                      <a:endParaRPr lang="en-US" sz="1600" b="1">
                        <a:latin typeface="Calibri"/>
                        <a:ea typeface="Calibri"/>
                        <a:cs typeface="Times New Roman"/>
                      </a:endParaRPr>
                    </a:p>
                  </a:txBody>
                  <a:tcPr marL="68580" marR="68580" marT="0" marB="0"/>
                </a:tc>
              </a:tr>
              <a:tr h="901389">
                <a:tc>
                  <a:txBody>
                    <a:bodyPr/>
                    <a:lstStyle/>
                    <a:p>
                      <a:pPr algn="just">
                        <a:lnSpc>
                          <a:spcPct val="150000"/>
                        </a:lnSpc>
                        <a:spcAft>
                          <a:spcPts val="0"/>
                        </a:spcAft>
                        <a:tabLst>
                          <a:tab pos="228600" algn="l"/>
                        </a:tabLst>
                      </a:pPr>
                      <a:r>
                        <a:rPr lang="en-US" sz="1600" b="1">
                          <a:latin typeface="Times New Roman"/>
                          <a:ea typeface="Times New Roman"/>
                          <a:cs typeface="Times New Roman"/>
                        </a:rPr>
                        <a:t>C</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40</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200000</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40</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dirty="0">
                          <a:latin typeface="Times New Roman"/>
                          <a:ea typeface="Times New Roman"/>
                          <a:cs typeface="Times New Roman"/>
                        </a:rPr>
                        <a:t>20</a:t>
                      </a:r>
                      <a:endParaRPr lang="en-US" sz="1600" b="1" dirty="0">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dirty="0">
                          <a:latin typeface="Times New Roman"/>
                          <a:ea typeface="Times New Roman"/>
                          <a:cs typeface="Times New Roman"/>
                        </a:rPr>
                        <a:t>2</a:t>
                      </a:r>
                      <a:endParaRPr lang="en-US" sz="1600" b="1" dirty="0">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dirty="0">
                          <a:latin typeface="Times New Roman"/>
                          <a:ea typeface="Times New Roman"/>
                          <a:cs typeface="Times New Roman"/>
                        </a:rPr>
                        <a:t>Concentration of pop</a:t>
                      </a:r>
                      <a:endParaRPr lang="en-US" sz="1600" b="1" dirty="0">
                        <a:latin typeface="Calibri"/>
                        <a:ea typeface="Calibri"/>
                        <a:cs typeface="Times New Roman"/>
                      </a:endParaRPr>
                    </a:p>
                  </a:txBody>
                  <a:tcPr marL="68580" marR="68580" marT="0" marB="0"/>
                </a:tc>
              </a:tr>
              <a:tr h="901389">
                <a:tc>
                  <a:txBody>
                    <a:bodyPr/>
                    <a:lstStyle/>
                    <a:p>
                      <a:pPr algn="just">
                        <a:lnSpc>
                          <a:spcPct val="150000"/>
                        </a:lnSpc>
                        <a:spcAft>
                          <a:spcPts val="0"/>
                        </a:spcAft>
                        <a:tabLst>
                          <a:tab pos="228600" algn="l"/>
                        </a:tabLst>
                      </a:pPr>
                      <a:r>
                        <a:rPr lang="en-US" sz="1600" b="1">
                          <a:latin typeface="Times New Roman"/>
                          <a:ea typeface="Times New Roman"/>
                          <a:cs typeface="Times New Roman"/>
                        </a:rPr>
                        <a:t>D</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10</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100000</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10</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10</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a:latin typeface="Times New Roman"/>
                          <a:ea typeface="Times New Roman"/>
                          <a:cs typeface="Times New Roman"/>
                        </a:rPr>
                        <a:t>1</a:t>
                      </a:r>
                      <a:endParaRPr lang="en-US" sz="1600" b="1">
                        <a:latin typeface="Calibri"/>
                        <a:ea typeface="Calibri"/>
                        <a:cs typeface="Times New Roman"/>
                      </a:endParaRPr>
                    </a:p>
                  </a:txBody>
                  <a:tcPr marL="68580" marR="68580" marT="0" marB="0"/>
                </a:tc>
                <a:tc>
                  <a:txBody>
                    <a:bodyPr/>
                    <a:lstStyle/>
                    <a:p>
                      <a:pPr algn="just">
                        <a:lnSpc>
                          <a:spcPct val="150000"/>
                        </a:lnSpc>
                        <a:spcAft>
                          <a:spcPts val="0"/>
                        </a:spcAft>
                        <a:tabLst>
                          <a:tab pos="228600" algn="l"/>
                        </a:tabLst>
                      </a:pPr>
                      <a:r>
                        <a:rPr lang="en-US" sz="1600" b="1" dirty="0">
                          <a:latin typeface="Times New Roman"/>
                          <a:ea typeface="Times New Roman"/>
                          <a:cs typeface="Times New Roman"/>
                        </a:rPr>
                        <a:t>Even distribution</a:t>
                      </a:r>
                      <a:endParaRPr lang="en-US" sz="1600" b="1" dirty="0">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C9F44-8474-4EB8-895B-098C9F96557C}" type="slidenum">
              <a:rPr lang="en-US" smtClean="0"/>
              <a:pPr/>
              <a:t>170</a:t>
            </a:fld>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Population Dispersion and Concentration….Cont’d</a:t>
            </a:r>
            <a:endParaRPr lang="en-US" sz="2800" dirty="0">
              <a:latin typeface="Baskerville Old Face" pitchFamily="18" charset="0"/>
            </a:endParaRPr>
          </a:p>
        </p:txBody>
      </p:sp>
      <p:sp>
        <p:nvSpPr>
          <p:cNvPr id="3" name="Content Placeholder 2"/>
          <p:cNvSpPr>
            <a:spLocks noGrp="1"/>
          </p:cNvSpPr>
          <p:nvPr>
            <p:ph idx="1"/>
          </p:nvPr>
        </p:nvSpPr>
        <p:spPr>
          <a:xfrm>
            <a:off x="428596" y="1428736"/>
            <a:ext cx="8229600" cy="5000660"/>
          </a:xfrm>
        </p:spPr>
        <p:txBody>
          <a:bodyPr>
            <a:normAutofit/>
          </a:bodyPr>
          <a:lstStyle/>
          <a:p>
            <a:r>
              <a:rPr lang="en-US" b="1" dirty="0" smtClean="0"/>
              <a:t>2. Lorenz curve</a:t>
            </a:r>
          </a:p>
          <a:p>
            <a:pPr algn="just">
              <a:lnSpc>
                <a:spcPct val="150000"/>
              </a:lnSpc>
            </a:pPr>
            <a:r>
              <a:rPr lang="en-US" sz="2800" dirty="0" smtClean="0">
                <a:latin typeface="Baskerville Old Face" pitchFamily="18" charset="0"/>
              </a:rPr>
              <a:t> is a cumulative frequency curve showing the distribution of a population against the geographical area. </a:t>
            </a:r>
          </a:p>
          <a:p>
            <a:pPr algn="just">
              <a:lnSpc>
                <a:spcPct val="150000"/>
              </a:lnSpc>
            </a:pPr>
            <a:r>
              <a:rPr lang="en-US" sz="2800" dirty="0" smtClean="0">
                <a:latin typeface="Baskerville Old Face" pitchFamily="18" charset="0"/>
              </a:rPr>
              <a:t>It is important technique to show graphically the extent to which a population is concentrated or uniformly dispersed across a set of geographic areas.</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171</a:t>
            </a:fld>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Population Dispersion and Concentration….Cont’d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4840303"/>
          </a:xfrm>
        </p:spPr>
        <p:txBody>
          <a:bodyPr>
            <a:normAutofit/>
          </a:bodyPr>
          <a:lstStyle/>
          <a:p>
            <a:r>
              <a:rPr lang="en-US" sz="2800" b="1" dirty="0" smtClean="0">
                <a:latin typeface="Baskerville Old Face" pitchFamily="18" charset="0"/>
              </a:rPr>
              <a:t>Lorenz curve….Cont’d</a:t>
            </a:r>
          </a:p>
          <a:p>
            <a:endParaRPr lang="en-US" sz="2800" b="1" dirty="0">
              <a:latin typeface="Baskerville Old Face" pitchFamily="18"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172</a:t>
            </a:fld>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173</a:t>
            </a:fld>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Autofit/>
          </a:bodyPr>
          <a:lstStyle/>
          <a:p>
            <a:r>
              <a:rPr lang="en-US" sz="4000" b="1" dirty="0" smtClean="0"/>
              <a:t>2.3 </a:t>
            </a:r>
            <a:r>
              <a:rPr lang="x-none" sz="4000" b="1" smtClean="0"/>
              <a:t>World Population Distribution Category</a:t>
            </a:r>
            <a:r>
              <a:rPr lang="en-US" sz="4000" b="1" dirty="0" smtClean="0"/>
              <a:t/>
            </a:r>
            <a:br>
              <a:rPr lang="en-US" sz="4000" b="1" dirty="0" smtClean="0"/>
            </a:br>
            <a:endParaRPr lang="en-US" sz="4000" dirty="0"/>
          </a:p>
        </p:txBody>
      </p:sp>
      <p:sp>
        <p:nvSpPr>
          <p:cNvPr id="3" name="Content Placeholder 2"/>
          <p:cNvSpPr>
            <a:spLocks noGrp="1"/>
          </p:cNvSpPr>
          <p:nvPr>
            <p:ph idx="1"/>
          </p:nvPr>
        </p:nvSpPr>
        <p:spPr>
          <a:xfrm>
            <a:off x="457200" y="1357298"/>
            <a:ext cx="8229600" cy="5143536"/>
          </a:xfrm>
        </p:spPr>
        <p:txBody>
          <a:bodyPr/>
          <a:lstStyle/>
          <a:p>
            <a:pPr algn="just">
              <a:lnSpc>
                <a:spcPct val="150000"/>
              </a:lnSpc>
            </a:pPr>
            <a:r>
              <a:rPr lang="x-none" sz="2800" smtClean="0">
                <a:solidFill>
                  <a:srgbClr val="FF0000"/>
                </a:solidFill>
                <a:latin typeface="Bookman Old Style" pitchFamily="18" charset="0"/>
              </a:rPr>
              <a:t>The surface of the earth by population distribution can be categorized in to four: </a:t>
            </a:r>
            <a:r>
              <a:rPr lang="en-US" sz="2800" dirty="0" smtClean="0">
                <a:latin typeface="Bookman Old Style" pitchFamily="18" charset="0"/>
              </a:rPr>
              <a:t>-    	  1.</a:t>
            </a:r>
            <a:r>
              <a:rPr lang="x-none" sz="2800" smtClean="0">
                <a:latin typeface="Bookman Old Style" pitchFamily="18" charset="0"/>
              </a:rPr>
              <a:t>densely populated regions, </a:t>
            </a:r>
            <a:endParaRPr lang="en-US" sz="2800" dirty="0" smtClean="0">
              <a:latin typeface="Bookman Old Style" pitchFamily="18" charset="0"/>
            </a:endParaRPr>
          </a:p>
          <a:p>
            <a:pPr lvl="2" algn="just">
              <a:lnSpc>
                <a:spcPct val="150000"/>
              </a:lnSpc>
              <a:buNone/>
            </a:pPr>
            <a:r>
              <a:rPr lang="en-US" sz="2800" dirty="0" smtClean="0">
                <a:latin typeface="Bookman Old Style" pitchFamily="18" charset="0"/>
              </a:rPr>
              <a:t>  2. </a:t>
            </a:r>
            <a:r>
              <a:rPr lang="x-none" sz="2800" smtClean="0">
                <a:latin typeface="Bookman Old Style" pitchFamily="18" charset="0"/>
              </a:rPr>
              <a:t>moderately populated regions, </a:t>
            </a:r>
            <a:endParaRPr lang="en-US" sz="2800" dirty="0" smtClean="0">
              <a:latin typeface="Bookman Old Style" pitchFamily="18" charset="0"/>
            </a:endParaRPr>
          </a:p>
          <a:p>
            <a:pPr lvl="2" algn="just">
              <a:lnSpc>
                <a:spcPct val="150000"/>
              </a:lnSpc>
              <a:buNone/>
            </a:pPr>
            <a:r>
              <a:rPr lang="en-US" sz="2800" dirty="0" smtClean="0">
                <a:latin typeface="Bookman Old Style" pitchFamily="18" charset="0"/>
              </a:rPr>
              <a:t>  3. </a:t>
            </a:r>
            <a:r>
              <a:rPr lang="x-none" sz="2800" smtClean="0">
                <a:latin typeface="Bookman Old Style" pitchFamily="18" charset="0"/>
              </a:rPr>
              <a:t>sparsely populated regions and</a:t>
            </a:r>
            <a:endParaRPr lang="en-US" sz="2800" dirty="0" smtClean="0">
              <a:latin typeface="Bookman Old Style" pitchFamily="18" charset="0"/>
            </a:endParaRPr>
          </a:p>
          <a:p>
            <a:pPr lvl="2" algn="just">
              <a:lnSpc>
                <a:spcPct val="150000"/>
              </a:lnSpc>
              <a:buNone/>
            </a:pPr>
            <a:r>
              <a:rPr lang="en-US" sz="2800" dirty="0" smtClean="0">
                <a:latin typeface="Bookman Old Style" pitchFamily="18" charset="0"/>
              </a:rPr>
              <a:t>  4.</a:t>
            </a:r>
            <a:r>
              <a:rPr lang="x-none" sz="2800" smtClean="0">
                <a:latin typeface="Bookman Old Style" pitchFamily="18" charset="0"/>
              </a:rPr>
              <a:t> non-settled regions.</a:t>
            </a:r>
            <a:endParaRPr lang="en-US" sz="2800" dirty="0" smtClean="0">
              <a:latin typeface="Bookman Old Styl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174</a:t>
            </a:fld>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latin typeface="Bookman Old Style" pitchFamily="18" charset="0"/>
            </a:endParaRPr>
          </a:p>
        </p:txBody>
      </p:sp>
      <p:sp>
        <p:nvSpPr>
          <p:cNvPr id="3" name="Content Placeholder 2"/>
          <p:cNvSpPr>
            <a:spLocks noGrp="1"/>
          </p:cNvSpPr>
          <p:nvPr>
            <p:ph idx="1"/>
          </p:nvPr>
        </p:nvSpPr>
        <p:spPr>
          <a:xfrm>
            <a:off x="457200" y="1357298"/>
            <a:ext cx="8229600" cy="5286412"/>
          </a:xfrm>
        </p:spPr>
        <p:txBody>
          <a:bodyPr>
            <a:normAutofit/>
          </a:bodyPr>
          <a:lstStyle/>
          <a:p>
            <a:pPr>
              <a:buNone/>
            </a:pPr>
            <a:r>
              <a:rPr lang="en-US" b="1" dirty="0" smtClean="0">
                <a:solidFill>
                  <a:srgbClr val="00B050"/>
                </a:solidFill>
                <a:latin typeface="Bookman Old Style" pitchFamily="18" charset="0"/>
              </a:rPr>
              <a:t>A .Densely Populated Regions.</a:t>
            </a:r>
          </a:p>
          <a:p>
            <a:pPr algn="just">
              <a:lnSpc>
                <a:spcPct val="150000"/>
              </a:lnSpc>
            </a:pPr>
            <a:r>
              <a:rPr lang="en-US" sz="2800" dirty="0" smtClean="0">
                <a:solidFill>
                  <a:srgbClr val="FF0000"/>
                </a:solidFill>
                <a:latin typeface="Bookman Old Style" pitchFamily="18" charset="0"/>
              </a:rPr>
              <a:t>There are three main population ''belts'' of high population density and concentration </a:t>
            </a:r>
            <a:r>
              <a:rPr lang="en-US" sz="2800" dirty="0" smtClean="0">
                <a:latin typeface="Bookman Old Style" pitchFamily="18" charset="0"/>
              </a:rPr>
              <a:t>which have 100 or more per square kilometer (250 or more persons per square mile).</a:t>
            </a:r>
          </a:p>
          <a:p>
            <a:pPr algn="just">
              <a:lnSpc>
                <a:spcPct val="150000"/>
              </a:lnSpc>
            </a:pPr>
            <a:r>
              <a:rPr lang="en-US" sz="2800" dirty="0" smtClean="0">
                <a:latin typeface="Bookman Old Style" pitchFamily="18" charset="0"/>
              </a:rPr>
              <a:t>These are also called "Population </a:t>
            </a:r>
            <a:r>
              <a:rPr lang="en-US" sz="2800" b="1" dirty="0" smtClean="0">
                <a:latin typeface="Bookman Old Style" pitchFamily="18" charset="0"/>
              </a:rPr>
              <a:t>clusters</a:t>
            </a:r>
            <a:r>
              <a:rPr lang="en-US" sz="2800" dirty="0" smtClean="0">
                <a:latin typeface="Bookman Old Style" pitchFamily="18" charset="0"/>
              </a:rPr>
              <a:t>'' or ''Population </a:t>
            </a:r>
            <a:r>
              <a:rPr lang="en-US" sz="2800" b="1" dirty="0" smtClean="0">
                <a:latin typeface="Bookman Old Style" pitchFamily="18" charset="0"/>
              </a:rPr>
              <a:t>nodes'</a:t>
            </a:r>
            <a:r>
              <a:rPr lang="en-US" sz="2800" dirty="0" smtClean="0">
                <a:latin typeface="Bookman Old Style" pitchFamily="18" charset="0"/>
              </a:rPr>
              <a:t>'. </a:t>
            </a:r>
            <a:endParaRPr lang="en-US" sz="2800" b="1" dirty="0">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175</a:t>
            </a:fld>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latin typeface="Bookman Old Style" pitchFamily="18" charset="0"/>
            </a:endParaRPr>
          </a:p>
        </p:txBody>
      </p:sp>
      <p:sp>
        <p:nvSpPr>
          <p:cNvPr id="3" name="Content Placeholder 2"/>
          <p:cNvSpPr>
            <a:spLocks noGrp="1"/>
          </p:cNvSpPr>
          <p:nvPr>
            <p:ph idx="1"/>
          </p:nvPr>
        </p:nvSpPr>
        <p:spPr>
          <a:xfrm>
            <a:off x="457200" y="1428736"/>
            <a:ext cx="8229600" cy="4697427"/>
          </a:xfrm>
        </p:spPr>
        <p:txBody>
          <a:bodyPr>
            <a:normAutofit/>
          </a:bodyPr>
          <a:lstStyle/>
          <a:p>
            <a:endParaRPr lang="en-US" sz="2800" dirty="0" smtClean="0">
              <a:latin typeface="Bookman Old Style" pitchFamily="18" charset="0"/>
            </a:endParaRPr>
          </a:p>
          <a:p>
            <a:r>
              <a:rPr lang="en-US" sz="2800" dirty="0" smtClean="0">
                <a:latin typeface="Bookman Old Style" pitchFamily="18" charset="0"/>
              </a:rPr>
              <a:t>Densely Populated Regions…Cont’d</a:t>
            </a:r>
          </a:p>
          <a:p>
            <a:pPr lvl="0" algn="just"/>
            <a:r>
              <a:rPr lang="x-none" sz="2800" smtClean="0">
                <a:solidFill>
                  <a:srgbClr val="FF0000"/>
                </a:solidFill>
              </a:rPr>
              <a:t>These three belts account for well over </a:t>
            </a:r>
            <a:r>
              <a:rPr lang="x-none" sz="2800" b="1" u="sng" smtClean="0">
                <a:solidFill>
                  <a:srgbClr val="FF0000"/>
                </a:solidFill>
              </a:rPr>
              <a:t>two third of the total world's population</a:t>
            </a:r>
            <a:r>
              <a:rPr lang="x-none" sz="2800" b="1" smtClean="0"/>
              <a:t>; namely;</a:t>
            </a:r>
            <a:endParaRPr lang="en-US" sz="2800" b="1" dirty="0" smtClean="0"/>
          </a:p>
          <a:p>
            <a:pPr lvl="1">
              <a:lnSpc>
                <a:spcPct val="150000"/>
              </a:lnSpc>
              <a:buNone/>
            </a:pPr>
            <a:r>
              <a:rPr lang="en-US" dirty="0" smtClean="0">
                <a:solidFill>
                  <a:srgbClr val="FF0000"/>
                </a:solidFill>
                <a:latin typeface="Bookman Old Style" pitchFamily="18" charset="0"/>
              </a:rPr>
              <a:t>1.</a:t>
            </a:r>
            <a:r>
              <a:rPr lang="x-none" smtClean="0">
                <a:solidFill>
                  <a:srgbClr val="FF0000"/>
                </a:solidFill>
                <a:latin typeface="Bookman Old Style" pitchFamily="18" charset="0"/>
              </a:rPr>
              <a:t>Asiatic population belt</a:t>
            </a:r>
            <a:endParaRPr lang="en-US" dirty="0" smtClean="0">
              <a:solidFill>
                <a:srgbClr val="FF0000"/>
              </a:solidFill>
              <a:latin typeface="Bookman Old Style" pitchFamily="18" charset="0"/>
            </a:endParaRPr>
          </a:p>
          <a:p>
            <a:pPr lvl="1">
              <a:lnSpc>
                <a:spcPct val="150000"/>
              </a:lnSpc>
              <a:buNone/>
            </a:pPr>
            <a:r>
              <a:rPr lang="en-US" dirty="0" smtClean="0">
                <a:solidFill>
                  <a:srgbClr val="FF0000"/>
                </a:solidFill>
                <a:latin typeface="Bookman Old Style" pitchFamily="18" charset="0"/>
              </a:rPr>
              <a:t>2. </a:t>
            </a:r>
            <a:r>
              <a:rPr lang="x-none" smtClean="0">
                <a:solidFill>
                  <a:srgbClr val="FF0000"/>
                </a:solidFill>
                <a:latin typeface="Bookman Old Style" pitchFamily="18" charset="0"/>
              </a:rPr>
              <a:t>Peninsular Europe</a:t>
            </a:r>
            <a:r>
              <a:rPr lang="en-US" dirty="0" smtClean="0">
                <a:solidFill>
                  <a:srgbClr val="FF0000"/>
                </a:solidFill>
                <a:latin typeface="Bookman Old Style" pitchFamily="18" charset="0"/>
              </a:rPr>
              <a:t>.</a:t>
            </a:r>
          </a:p>
          <a:p>
            <a:pPr lvl="1">
              <a:lnSpc>
                <a:spcPct val="150000"/>
              </a:lnSpc>
              <a:buNone/>
            </a:pPr>
            <a:r>
              <a:rPr lang="en-US" dirty="0" smtClean="0">
                <a:solidFill>
                  <a:srgbClr val="FF0000"/>
                </a:solidFill>
                <a:latin typeface="Bookman Old Style" pitchFamily="18" charset="0"/>
              </a:rPr>
              <a:t>3. </a:t>
            </a:r>
            <a:r>
              <a:rPr lang="x-none" smtClean="0">
                <a:solidFill>
                  <a:srgbClr val="FF0000"/>
                </a:solidFill>
                <a:latin typeface="Bookman Old Style" pitchFamily="18" charset="0"/>
              </a:rPr>
              <a:t>North - east America</a:t>
            </a:r>
            <a:r>
              <a:rPr lang="en-US" dirty="0" smtClean="0">
                <a:solidFill>
                  <a:srgbClr val="FF0000"/>
                </a:solidFill>
                <a:latin typeface="Bookman Old Style" pitchFamily="18" charset="0"/>
              </a:rPr>
              <a:t>.</a:t>
            </a:r>
          </a:p>
          <a:p>
            <a:pPr lvl="0" algn="just"/>
            <a:endParaRPr lang="en-US" sz="2800" b="1" dirty="0" smtClean="0"/>
          </a:p>
          <a:p>
            <a:endParaRPr lang="en-US" sz="2800" dirty="0">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176</a:t>
            </a:fld>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a:bodyPr>
          <a:lstStyle/>
          <a:p>
            <a:pPr algn="l"/>
            <a:r>
              <a:rPr lang="x-none" sz="2400" b="1" smtClean="0">
                <a:latin typeface="Bookman Old Style" pitchFamily="18" charset="0"/>
              </a:rPr>
              <a:t>World Population Distribution Category</a:t>
            </a:r>
            <a:r>
              <a:rPr lang="en-US" sz="2400" b="1" dirty="0" smtClean="0">
                <a:latin typeface="Bookman Old Style" pitchFamily="18" charset="0"/>
              </a:rPr>
              <a:t>….Cont’d</a:t>
            </a:r>
            <a:endParaRPr lang="en-US" sz="2400" b="1" dirty="0">
              <a:latin typeface="Bookman Old Style" pitchFamily="18" charset="0"/>
            </a:endParaRPr>
          </a:p>
        </p:txBody>
      </p:sp>
      <p:sp>
        <p:nvSpPr>
          <p:cNvPr id="3" name="Content Placeholder 2"/>
          <p:cNvSpPr>
            <a:spLocks noGrp="1"/>
          </p:cNvSpPr>
          <p:nvPr>
            <p:ph idx="1"/>
          </p:nvPr>
        </p:nvSpPr>
        <p:spPr>
          <a:xfrm>
            <a:off x="457200" y="1142984"/>
            <a:ext cx="8229600" cy="5715016"/>
          </a:xfrm>
        </p:spPr>
        <p:txBody>
          <a:bodyPr>
            <a:normAutofit fontScale="55000" lnSpcReduction="20000"/>
          </a:bodyPr>
          <a:lstStyle/>
          <a:p>
            <a:r>
              <a:rPr lang="en-US" sz="4400" dirty="0" smtClean="0">
                <a:latin typeface="Bookman Old Style" pitchFamily="18" charset="0"/>
              </a:rPr>
              <a:t>Densely Populated Regions…Cont’d</a:t>
            </a:r>
          </a:p>
          <a:p>
            <a:pPr algn="just">
              <a:lnSpc>
                <a:spcPct val="150000"/>
              </a:lnSpc>
              <a:buNone/>
            </a:pPr>
            <a:r>
              <a:rPr lang="en-US" sz="3600" b="1" dirty="0" smtClean="0">
                <a:solidFill>
                  <a:srgbClr val="FF0000"/>
                </a:solidFill>
                <a:latin typeface="Bookman Old Style" pitchFamily="18" charset="0"/>
              </a:rPr>
              <a:t>1. </a:t>
            </a:r>
            <a:r>
              <a:rPr lang="en-US" sz="3800" b="1" dirty="0" smtClean="0">
                <a:solidFill>
                  <a:srgbClr val="FF0000"/>
                </a:solidFill>
                <a:latin typeface="Bookman Old Style" pitchFamily="18" charset="0"/>
              </a:rPr>
              <a:t>River Basins of Monsoon Asia.</a:t>
            </a:r>
          </a:p>
          <a:p>
            <a:pPr algn="just">
              <a:lnSpc>
                <a:spcPct val="150000"/>
              </a:lnSpc>
            </a:pPr>
            <a:r>
              <a:rPr lang="en-US" sz="3800" b="1" dirty="0" smtClean="0">
                <a:latin typeface="Bookman Old Style" pitchFamily="18" charset="0"/>
              </a:rPr>
              <a:t>region accounts for more than half of the world's total population.</a:t>
            </a:r>
          </a:p>
          <a:p>
            <a:pPr algn="just">
              <a:lnSpc>
                <a:spcPct val="150000"/>
              </a:lnSpc>
            </a:pPr>
            <a:r>
              <a:rPr lang="en-US" sz="3800" dirty="0" smtClean="0">
                <a:latin typeface="Bookman Old Style" pitchFamily="18" charset="0"/>
              </a:rPr>
              <a:t>Most people are dependent for their livelihood on irrigated </a:t>
            </a:r>
            <a:r>
              <a:rPr lang="en-US" sz="3800" dirty="0" smtClean="0">
                <a:solidFill>
                  <a:srgbClr val="FF0000"/>
                </a:solidFill>
                <a:latin typeface="Bookman Old Style" pitchFamily="18" charset="0"/>
              </a:rPr>
              <a:t>rice cultivation. </a:t>
            </a:r>
          </a:p>
          <a:p>
            <a:pPr lvl="0">
              <a:lnSpc>
                <a:spcPct val="170000"/>
              </a:lnSpc>
            </a:pPr>
            <a:r>
              <a:rPr lang="x-none" sz="3800" smtClean="0">
                <a:latin typeface="Bookman Old Style" pitchFamily="18" charset="0"/>
              </a:rPr>
              <a:t>The major sub-regions of this cluster include:</a:t>
            </a:r>
            <a:endParaRPr lang="en-US" sz="3800" dirty="0" smtClean="0">
              <a:latin typeface="Bookman Old Style" pitchFamily="18" charset="0"/>
            </a:endParaRPr>
          </a:p>
          <a:p>
            <a:pPr lvl="1">
              <a:lnSpc>
                <a:spcPct val="170000"/>
              </a:lnSpc>
            </a:pPr>
            <a:r>
              <a:rPr lang="x-none" sz="3800" b="1" u="sng" smtClean="0">
                <a:solidFill>
                  <a:srgbClr val="FF0000"/>
                </a:solidFill>
                <a:latin typeface="Bookman Old Style" pitchFamily="18" charset="0"/>
              </a:rPr>
              <a:t>East Asia </a:t>
            </a:r>
            <a:r>
              <a:rPr lang="x-none" sz="3800" smtClean="0">
                <a:latin typeface="Bookman Old Style" pitchFamily="18" charset="0"/>
              </a:rPr>
              <a:t>- </a:t>
            </a:r>
            <a:r>
              <a:rPr lang="x-none" sz="3800" b="1" smtClean="0">
                <a:solidFill>
                  <a:srgbClr val="FF0000"/>
                </a:solidFill>
                <a:latin typeface="Bookman Old Style" pitchFamily="18" charset="0"/>
              </a:rPr>
              <a:t>Japan</a:t>
            </a:r>
            <a:r>
              <a:rPr lang="x-none" sz="3800" smtClean="0">
                <a:latin typeface="Bookman Old Style" pitchFamily="18" charset="0"/>
              </a:rPr>
              <a:t> and </a:t>
            </a:r>
            <a:r>
              <a:rPr lang="x-none" sz="3800" b="1" smtClean="0">
                <a:solidFill>
                  <a:srgbClr val="FF0000"/>
                </a:solidFill>
                <a:latin typeface="Bookman Old Style" pitchFamily="18" charset="0"/>
              </a:rPr>
              <a:t>China</a:t>
            </a:r>
            <a:r>
              <a:rPr lang="x-none" sz="3800" smtClean="0">
                <a:solidFill>
                  <a:srgbClr val="FF0000"/>
                </a:solidFill>
                <a:latin typeface="Bookman Old Style" pitchFamily="18" charset="0"/>
              </a:rPr>
              <a:t> </a:t>
            </a:r>
            <a:r>
              <a:rPr lang="x-none" sz="3800" smtClean="0">
                <a:latin typeface="Bookman Old Style" pitchFamily="18" charset="0"/>
              </a:rPr>
              <a:t>are the most populous in the sub-region.</a:t>
            </a:r>
            <a:endParaRPr lang="en-US" sz="3800" dirty="0" smtClean="0">
              <a:latin typeface="Bookman Old Style" pitchFamily="18" charset="0"/>
            </a:endParaRPr>
          </a:p>
          <a:p>
            <a:pPr lvl="1" algn="just">
              <a:lnSpc>
                <a:spcPct val="170000"/>
              </a:lnSpc>
            </a:pPr>
            <a:r>
              <a:rPr lang="x-none" sz="3800" b="1" u="sng" smtClean="0">
                <a:solidFill>
                  <a:srgbClr val="FF0000"/>
                </a:solidFill>
                <a:latin typeface="Bookman Old Style" pitchFamily="18" charset="0"/>
              </a:rPr>
              <a:t>South Asia </a:t>
            </a:r>
            <a:r>
              <a:rPr lang="x-none" sz="3800" smtClean="0">
                <a:latin typeface="Bookman Old Style" pitchFamily="18" charset="0"/>
              </a:rPr>
              <a:t>- </a:t>
            </a:r>
            <a:r>
              <a:rPr lang="x-none" sz="3800" b="1" smtClean="0">
                <a:solidFill>
                  <a:srgbClr val="FF0000"/>
                </a:solidFill>
                <a:latin typeface="Bookman Old Style" pitchFamily="18" charset="0"/>
              </a:rPr>
              <a:t>India,</a:t>
            </a:r>
            <a:r>
              <a:rPr lang="x-none" sz="3800" smtClean="0">
                <a:latin typeface="Bookman Old Style" pitchFamily="18" charset="0"/>
              </a:rPr>
              <a:t> </a:t>
            </a:r>
            <a:r>
              <a:rPr lang="x-none" sz="3800" b="1" smtClean="0">
                <a:solidFill>
                  <a:srgbClr val="FF0000"/>
                </a:solidFill>
                <a:latin typeface="Bookman Old Style" pitchFamily="18" charset="0"/>
              </a:rPr>
              <a:t>Pakistan</a:t>
            </a:r>
            <a:r>
              <a:rPr lang="x-none" sz="3800" smtClean="0">
                <a:latin typeface="Bookman Old Style" pitchFamily="18" charset="0"/>
              </a:rPr>
              <a:t> and </a:t>
            </a:r>
            <a:r>
              <a:rPr lang="x-none" sz="3800" b="1" smtClean="0">
                <a:solidFill>
                  <a:srgbClr val="FF0000"/>
                </a:solidFill>
                <a:latin typeface="Bookman Old Style" pitchFamily="18" charset="0"/>
              </a:rPr>
              <a:t>Bangladesh</a:t>
            </a:r>
            <a:r>
              <a:rPr lang="x-none" sz="3800" smtClean="0">
                <a:latin typeface="Bookman Old Style" pitchFamily="18" charset="0"/>
              </a:rPr>
              <a:t> are dominantly vital</a:t>
            </a:r>
            <a:endParaRPr lang="en-US" sz="3800" dirty="0" smtClean="0">
              <a:latin typeface="Bookman Old Style" pitchFamily="18" charset="0"/>
            </a:endParaRPr>
          </a:p>
          <a:p>
            <a:pPr algn="just">
              <a:lnSpc>
                <a:spcPct val="150000"/>
              </a:lnSpc>
            </a:pPr>
            <a:r>
              <a:rPr lang="en-US" sz="3300" dirty="0" smtClean="0">
                <a:solidFill>
                  <a:srgbClr val="FF0000"/>
                </a:solidFill>
                <a:latin typeface="Bookman Old Style" pitchFamily="18" charset="0"/>
              </a:rPr>
              <a:t> </a:t>
            </a:r>
          </a:p>
          <a:p>
            <a:pPr algn="just">
              <a:lnSpc>
                <a:spcPct val="150000"/>
              </a:lnSpc>
            </a:pPr>
            <a:endParaRPr lang="en-US" sz="2800" b="1" dirty="0">
              <a:solidFill>
                <a:srgbClr val="FF0000"/>
              </a:solidFill>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177</a:t>
            </a:fld>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l"/>
            <a:r>
              <a:rPr lang="en-US" sz="2800" b="1" dirty="0" smtClean="0">
                <a:solidFill>
                  <a:srgbClr val="FF0000"/>
                </a:solidFill>
                <a:latin typeface="Baskerville Old Face" pitchFamily="18" charset="0"/>
              </a:rPr>
              <a:t>Map of the world </a:t>
            </a:r>
            <a:r>
              <a:rPr lang="en-US" sz="2800" b="1" dirty="0" smtClean="0">
                <a:latin typeface="Baskerville Old Face" pitchFamily="18" charset="0"/>
              </a:rPr>
              <a:t>– to show the densely populated region </a:t>
            </a: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178</a:t>
            </a:fld>
            <a:endParaRPr lang="en-US" dirty="0"/>
          </a:p>
        </p:txBody>
      </p:sp>
      <p:pic>
        <p:nvPicPr>
          <p:cNvPr id="6" name="Content Placeholder 5" descr="Description: World Population distribution by continent"/>
          <p:cNvPicPr>
            <a:picLocks noGrp="1"/>
          </p:cNvPicPr>
          <p:nvPr>
            <p:ph idx="1"/>
          </p:nvPr>
        </p:nvPicPr>
        <p:blipFill>
          <a:blip r:embed="rId2"/>
          <a:srcRect/>
          <a:stretch>
            <a:fillRect/>
          </a:stretch>
        </p:blipFill>
        <p:spPr bwMode="auto">
          <a:xfrm>
            <a:off x="357158" y="1428736"/>
            <a:ext cx="8429684"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b="1" dirty="0">
              <a:latin typeface="Bookman Old Style" pitchFamily="18" charset="0"/>
            </a:endParaRPr>
          </a:p>
        </p:txBody>
      </p:sp>
      <p:sp>
        <p:nvSpPr>
          <p:cNvPr id="3" name="Content Placeholder 2"/>
          <p:cNvSpPr>
            <a:spLocks noGrp="1"/>
          </p:cNvSpPr>
          <p:nvPr>
            <p:ph idx="1"/>
          </p:nvPr>
        </p:nvSpPr>
        <p:spPr>
          <a:xfrm>
            <a:off x="457200" y="1500174"/>
            <a:ext cx="8401080" cy="5357826"/>
          </a:xfrm>
        </p:spPr>
        <p:txBody>
          <a:bodyPr>
            <a:normAutofit/>
          </a:bodyPr>
          <a:lstStyle/>
          <a:p>
            <a:r>
              <a:rPr lang="en-US" sz="2400" b="1" dirty="0" smtClean="0">
                <a:latin typeface="Bookman Old Style" pitchFamily="18" charset="0"/>
              </a:rPr>
              <a:t>Densely Populated Regions…Cont’d</a:t>
            </a:r>
            <a:endParaRPr lang="en-US" b="1" dirty="0" smtClean="0"/>
          </a:p>
          <a:p>
            <a:pPr algn="just">
              <a:lnSpc>
                <a:spcPct val="160000"/>
              </a:lnSpc>
            </a:pPr>
            <a:r>
              <a:rPr lang="en-US" sz="2800" dirty="0" smtClean="0">
                <a:solidFill>
                  <a:srgbClr val="FF0000"/>
                </a:solidFill>
                <a:latin typeface="Baskerville Old Face" pitchFamily="18" charset="0"/>
              </a:rPr>
              <a:t>These areas are rich with alluvial soils and abundant rainfall.</a:t>
            </a:r>
          </a:p>
          <a:p>
            <a:pPr algn="just">
              <a:lnSpc>
                <a:spcPct val="160000"/>
              </a:lnSpc>
            </a:pPr>
            <a:r>
              <a:rPr lang="en-US" sz="2800" i="1" dirty="0" smtClean="0">
                <a:solidFill>
                  <a:srgbClr val="FF0000"/>
                </a:solidFill>
                <a:latin typeface="Baskerville Old Face" pitchFamily="18" charset="0"/>
              </a:rPr>
              <a:t>Therefore, they are able to attract and support huge population in the world. </a:t>
            </a:r>
          </a:p>
          <a:p>
            <a:pPr algn="just">
              <a:lnSpc>
                <a:spcPct val="160000"/>
              </a:lnSpc>
            </a:pPr>
            <a:r>
              <a:rPr lang="en-US" sz="2800" dirty="0" smtClean="0">
                <a:latin typeface="Baskerville Old Face" pitchFamily="18" charset="0"/>
              </a:rPr>
              <a:t>In the whole cluster, </a:t>
            </a:r>
            <a:r>
              <a:rPr lang="en-US" sz="2800" b="1" dirty="0" smtClean="0">
                <a:solidFill>
                  <a:srgbClr val="FF0000"/>
                </a:solidFill>
                <a:latin typeface="Baskerville Old Face" pitchFamily="18" charset="0"/>
              </a:rPr>
              <a:t>Japan is the </a:t>
            </a:r>
            <a:r>
              <a:rPr lang="en-US" sz="2800" b="1" u="sng" dirty="0" smtClean="0">
                <a:solidFill>
                  <a:srgbClr val="FF0000"/>
                </a:solidFill>
                <a:latin typeface="Baskerville Old Face" pitchFamily="18" charset="0"/>
              </a:rPr>
              <a:t>most developed country with urban-based industrial economy</a:t>
            </a:r>
            <a:r>
              <a:rPr lang="en-US" sz="2800" b="1" dirty="0" smtClean="0">
                <a:solidFill>
                  <a:srgbClr val="FF0000"/>
                </a:solidFill>
                <a:latin typeface="Baskerville Old Face" pitchFamily="18" charset="0"/>
              </a:rPr>
              <a:t>. </a:t>
            </a:r>
          </a:p>
          <a:p>
            <a:pPr algn="just"/>
            <a:endParaRPr lang="en-US" sz="2800" dirty="0">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179</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85794"/>
            <a:ext cx="8472518" cy="1285884"/>
          </a:xfrm>
        </p:spPr>
        <p:txBody>
          <a:bodyPr>
            <a:normAutofit/>
          </a:bodyPr>
          <a:lstStyle/>
          <a:p>
            <a:pPr>
              <a:lnSpc>
                <a:spcPct val="150000"/>
              </a:lnSpc>
            </a:pPr>
            <a:r>
              <a:rPr lang="en-US" sz="2400" dirty="0" smtClean="0">
                <a:latin typeface="Bookman Old Style" pitchFamily="18" charset="0"/>
              </a:rPr>
              <a:t>T</a:t>
            </a:r>
            <a:r>
              <a:rPr lang="en-US" sz="2400" dirty="0" smtClean="0">
                <a:latin typeface="Bookman Old Style" pitchFamily="18" charset="0"/>
                <a:cs typeface="Bold Italic Art" pitchFamily="2" charset="-78"/>
              </a:rPr>
              <a:t>he main reasons for the rapid change of the subject after1953,are the following</a:t>
            </a:r>
            <a:r>
              <a:rPr lang="en-US" sz="2400" dirty="0" smtClean="0">
                <a:latin typeface="Bookman Old Style" pitchFamily="18" charset="0"/>
              </a:rPr>
              <a:t>. ….Cont’d</a:t>
            </a:r>
            <a:endParaRPr lang="en-US" sz="2400" dirty="0"/>
          </a:p>
        </p:txBody>
      </p:sp>
      <p:sp>
        <p:nvSpPr>
          <p:cNvPr id="3" name="Content Placeholder 2"/>
          <p:cNvSpPr>
            <a:spLocks noGrp="1"/>
          </p:cNvSpPr>
          <p:nvPr>
            <p:ph idx="1"/>
          </p:nvPr>
        </p:nvSpPr>
        <p:spPr>
          <a:xfrm>
            <a:off x="457200" y="2285993"/>
            <a:ext cx="8229600" cy="3500461"/>
          </a:xfrm>
        </p:spPr>
        <p:txBody>
          <a:bodyPr/>
          <a:lstStyle/>
          <a:p>
            <a:pPr marL="457200" indent="-457200" algn="just">
              <a:lnSpc>
                <a:spcPct val="150000"/>
              </a:lnSpc>
              <a:buFont typeface="Wingdings" pitchFamily="2" charset="2"/>
              <a:buChar char="v"/>
            </a:pPr>
            <a:r>
              <a:rPr lang="en-US" sz="2400" dirty="0" smtClean="0">
                <a:solidFill>
                  <a:srgbClr val="FF0000"/>
                </a:solidFill>
                <a:latin typeface="Bookman Old Style" pitchFamily="18" charset="0"/>
              </a:rPr>
              <a:t>The availability of data and the presence of facilities to handle them.</a:t>
            </a:r>
          </a:p>
          <a:p>
            <a:pPr marL="457200" indent="-457200" algn="just">
              <a:lnSpc>
                <a:spcPct val="150000"/>
              </a:lnSpc>
              <a:buNone/>
            </a:pPr>
            <a:endParaRPr lang="en-US" sz="2400" dirty="0" smtClean="0">
              <a:latin typeface="Bookman Old Style" pitchFamily="18" charset="0"/>
            </a:endParaRPr>
          </a:p>
          <a:p>
            <a:pPr marL="457200" indent="-457200" algn="just">
              <a:lnSpc>
                <a:spcPct val="150000"/>
              </a:lnSpc>
              <a:buNone/>
            </a:pPr>
            <a:r>
              <a:rPr lang="en-US" sz="2400" dirty="0" smtClean="0"/>
              <a:t>       </a:t>
            </a:r>
            <a:r>
              <a:rPr lang="en-US" sz="2400" dirty="0" smtClean="0">
                <a:solidFill>
                  <a:srgbClr val="FF0000"/>
                </a:solidFill>
                <a:latin typeface="Bookman Old Style" pitchFamily="18" charset="0"/>
              </a:rPr>
              <a:t>After ww II most countries in the world conduct a regular census periodically.</a:t>
            </a:r>
          </a:p>
        </p:txBody>
      </p:sp>
      <p:sp>
        <p:nvSpPr>
          <p:cNvPr id="4" name="Slide Number Placeholder 3"/>
          <p:cNvSpPr>
            <a:spLocks noGrp="1"/>
          </p:cNvSpPr>
          <p:nvPr>
            <p:ph type="sldNum" sz="quarter" idx="12"/>
          </p:nvPr>
        </p:nvSpPr>
        <p:spPr/>
        <p:txBody>
          <a:bodyPr/>
          <a:lstStyle/>
          <a:p>
            <a:fld id="{884C9F44-8474-4EB8-895B-098C9F96557C}" type="slidenum">
              <a:rPr lang="en-US" smtClean="0"/>
              <a:pPr/>
              <a:t>18</a:t>
            </a:fld>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latin typeface="Bookman Old Style" pitchFamily="18" charset="0"/>
            </a:endParaRPr>
          </a:p>
        </p:txBody>
      </p:sp>
      <p:sp>
        <p:nvSpPr>
          <p:cNvPr id="3" name="Content Placeholder 2"/>
          <p:cNvSpPr>
            <a:spLocks noGrp="1"/>
          </p:cNvSpPr>
          <p:nvPr>
            <p:ph idx="1"/>
          </p:nvPr>
        </p:nvSpPr>
        <p:spPr>
          <a:xfrm>
            <a:off x="428596" y="1071546"/>
            <a:ext cx="8229600" cy="4911741"/>
          </a:xfrm>
        </p:spPr>
        <p:txBody>
          <a:bodyPr/>
          <a:lstStyle/>
          <a:p>
            <a:pPr algn="just">
              <a:lnSpc>
                <a:spcPct val="150000"/>
              </a:lnSpc>
            </a:pPr>
            <a:endParaRPr lang="en-US" sz="2800" dirty="0" smtClean="0">
              <a:solidFill>
                <a:srgbClr val="FF0000"/>
              </a:solidFill>
              <a:latin typeface="Bookman Old Style" pitchFamily="18" charset="0"/>
            </a:endParaRPr>
          </a:p>
          <a:p>
            <a:pPr algn="just">
              <a:lnSpc>
                <a:spcPct val="150000"/>
              </a:lnSpc>
            </a:pPr>
            <a:r>
              <a:rPr lang="x-none" sz="2800" smtClean="0">
                <a:solidFill>
                  <a:srgbClr val="FF0000"/>
                </a:solidFill>
                <a:latin typeface="Bookman Old Style" pitchFamily="18" charset="0"/>
              </a:rPr>
              <a:t>In the rest of the other countries, </a:t>
            </a:r>
            <a:r>
              <a:rPr lang="x-none" sz="2800" i="1" u="sng" smtClean="0">
                <a:solidFill>
                  <a:srgbClr val="FF0000"/>
                </a:solidFill>
                <a:latin typeface="Bookman Old Style" pitchFamily="18" charset="0"/>
              </a:rPr>
              <a:t>agriculture is the basis of survival, although industrialization is gaining ground also.</a:t>
            </a:r>
            <a:endParaRPr lang="en-US" sz="2800" i="1" u="sng" dirty="0" smtClean="0">
              <a:solidFill>
                <a:srgbClr val="FF0000"/>
              </a:solidFill>
              <a:latin typeface="Bookman Old Styl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180</a:t>
            </a:fld>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latin typeface="Bookman Old Style" pitchFamily="18" charset="0"/>
            </a:endParaRPr>
          </a:p>
        </p:txBody>
      </p:sp>
      <p:sp>
        <p:nvSpPr>
          <p:cNvPr id="3" name="Content Placeholder 2"/>
          <p:cNvSpPr>
            <a:spLocks noGrp="1"/>
          </p:cNvSpPr>
          <p:nvPr>
            <p:ph idx="1"/>
          </p:nvPr>
        </p:nvSpPr>
        <p:spPr>
          <a:xfrm>
            <a:off x="457200" y="1428736"/>
            <a:ext cx="8229600" cy="5214974"/>
          </a:xfrm>
        </p:spPr>
        <p:txBody>
          <a:bodyPr>
            <a:normAutofit fontScale="92500" lnSpcReduction="10000"/>
          </a:bodyPr>
          <a:lstStyle/>
          <a:p>
            <a:r>
              <a:rPr lang="en-US" sz="2800" b="1" dirty="0" smtClean="0">
                <a:latin typeface="Bookman Old Style" pitchFamily="18" charset="0"/>
              </a:rPr>
              <a:t>Densely Populated Regions…Cont’d</a:t>
            </a:r>
          </a:p>
          <a:p>
            <a:pPr>
              <a:buNone/>
            </a:pPr>
            <a:r>
              <a:rPr lang="en-US" sz="2800" b="1" dirty="0" smtClean="0"/>
              <a:t>2. Europe:</a:t>
            </a:r>
            <a:r>
              <a:rPr lang="en-US" sz="2800" dirty="0" smtClean="0"/>
              <a:t> </a:t>
            </a:r>
          </a:p>
          <a:p>
            <a:pPr algn="just">
              <a:lnSpc>
                <a:spcPct val="150000"/>
              </a:lnSpc>
            </a:pPr>
            <a:r>
              <a:rPr lang="en-US" sz="2800" b="1" dirty="0" smtClean="0">
                <a:solidFill>
                  <a:srgbClr val="FF0000"/>
                </a:solidFill>
              </a:rPr>
              <a:t>This continent supports more than 10% of the world's total population. </a:t>
            </a:r>
          </a:p>
          <a:p>
            <a:pPr algn="just">
              <a:lnSpc>
                <a:spcPct val="150000"/>
              </a:lnSpc>
            </a:pPr>
            <a:r>
              <a:rPr lang="en-US" sz="2800" dirty="0" smtClean="0">
                <a:latin typeface="Bookman Old Style" pitchFamily="18" charset="0"/>
              </a:rPr>
              <a:t>It has suitable climate and rich natural resources which support dense population.</a:t>
            </a:r>
          </a:p>
          <a:p>
            <a:pPr algn="just">
              <a:lnSpc>
                <a:spcPct val="150000"/>
              </a:lnSpc>
            </a:pPr>
            <a:r>
              <a:rPr lang="en-US" sz="2800" b="1" dirty="0" smtClean="0">
                <a:solidFill>
                  <a:srgbClr val="FF0000"/>
                </a:solidFill>
              </a:rPr>
              <a:t>There are also densely populated industrial areas </a:t>
            </a:r>
            <a:r>
              <a:rPr lang="en-US" sz="2800" dirty="0" smtClean="0"/>
              <a:t>which are closely related to the distribution of minerals, such as coal and iron. </a:t>
            </a:r>
            <a:r>
              <a:rPr lang="en-US" sz="2800" dirty="0" smtClean="0">
                <a:latin typeface="Bookman Old Style" pitchFamily="18" charset="0"/>
              </a:rPr>
              <a:t>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181</a:t>
            </a:fld>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latin typeface="Bookman Old Style" pitchFamily="18" charset="0"/>
            </a:endParaRPr>
          </a:p>
        </p:txBody>
      </p:sp>
      <p:sp>
        <p:nvSpPr>
          <p:cNvPr id="3" name="Content Placeholder 2"/>
          <p:cNvSpPr>
            <a:spLocks noGrp="1"/>
          </p:cNvSpPr>
          <p:nvPr>
            <p:ph idx="1"/>
          </p:nvPr>
        </p:nvSpPr>
        <p:spPr>
          <a:xfrm>
            <a:off x="457200" y="1357298"/>
            <a:ext cx="8229600" cy="4768865"/>
          </a:xfrm>
        </p:spPr>
        <p:txBody>
          <a:bodyPr/>
          <a:lstStyle/>
          <a:p>
            <a:endParaRPr lang="en-US" sz="2800" b="1" dirty="0" smtClean="0">
              <a:latin typeface="Bookman Old Style" pitchFamily="18" charset="0"/>
            </a:endParaRPr>
          </a:p>
          <a:p>
            <a:r>
              <a:rPr lang="en-US" sz="2800" b="1" dirty="0" smtClean="0">
                <a:latin typeface="Bookman Old Style" pitchFamily="18" charset="0"/>
              </a:rPr>
              <a:t>Densely Populated Regions…Cont’d</a:t>
            </a:r>
          </a:p>
          <a:p>
            <a:r>
              <a:rPr lang="en-US" sz="2800" b="1" dirty="0" smtClean="0"/>
              <a:t>Europe….Cont’d</a:t>
            </a:r>
            <a:endParaRPr lang="en-US" sz="2800" b="1" dirty="0" smtClean="0">
              <a:latin typeface="Bookman Old Style" pitchFamily="18" charset="0"/>
            </a:endParaRPr>
          </a:p>
          <a:p>
            <a:pPr lvl="0" algn="just">
              <a:lnSpc>
                <a:spcPct val="150000"/>
              </a:lnSpc>
            </a:pPr>
            <a:r>
              <a:rPr lang="x-none" sz="2800" smtClean="0">
                <a:latin typeface="Bookman Old Style" pitchFamily="18" charset="0"/>
              </a:rPr>
              <a:t>It is </a:t>
            </a:r>
            <a:r>
              <a:rPr lang="x-none" sz="2800" smtClean="0">
                <a:solidFill>
                  <a:srgbClr val="FF0000"/>
                </a:solidFill>
                <a:latin typeface="Bookman Old Style" pitchFamily="18" charset="0"/>
              </a:rPr>
              <a:t>the most developed cluster both in economic and demographic terms globally.</a:t>
            </a:r>
            <a:endParaRPr lang="en-US" sz="2800" dirty="0" smtClean="0">
              <a:solidFill>
                <a:srgbClr val="FF0000"/>
              </a:solidFill>
              <a:latin typeface="Bookman Old Style" pitchFamily="18" charset="0"/>
            </a:endParaRPr>
          </a:p>
          <a:p>
            <a:pPr>
              <a:buNone/>
            </a:pPr>
            <a:endParaRPr lang="en-US"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182</a:t>
            </a:fld>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latin typeface="Bookman Old Style" pitchFamily="18" charset="0"/>
            </a:endParaRPr>
          </a:p>
        </p:txBody>
      </p:sp>
      <p:sp>
        <p:nvSpPr>
          <p:cNvPr id="3" name="Content Placeholder 2"/>
          <p:cNvSpPr>
            <a:spLocks noGrp="1"/>
          </p:cNvSpPr>
          <p:nvPr>
            <p:ph idx="1"/>
          </p:nvPr>
        </p:nvSpPr>
        <p:spPr>
          <a:xfrm>
            <a:off x="457200" y="1357298"/>
            <a:ext cx="8229600" cy="5072098"/>
          </a:xfrm>
        </p:spPr>
        <p:txBody>
          <a:bodyPr>
            <a:normAutofit/>
          </a:bodyPr>
          <a:lstStyle/>
          <a:p>
            <a:r>
              <a:rPr lang="en-US" sz="2800" b="1" dirty="0" smtClean="0">
                <a:latin typeface="Bookman Old Style" pitchFamily="18" charset="0"/>
              </a:rPr>
              <a:t>Densely Populated Regions…Cont’d</a:t>
            </a:r>
          </a:p>
          <a:p>
            <a:pPr algn="just">
              <a:buNone/>
            </a:pPr>
            <a:r>
              <a:rPr lang="en-US" sz="2800" dirty="0" smtClean="0">
                <a:latin typeface="Bookman Old Style" pitchFamily="18" charset="0"/>
              </a:rPr>
              <a:t>3.North East America: </a:t>
            </a:r>
          </a:p>
          <a:p>
            <a:pPr algn="just">
              <a:lnSpc>
                <a:spcPct val="150000"/>
              </a:lnSpc>
            </a:pPr>
            <a:r>
              <a:rPr lang="en-US" sz="2800" dirty="0" smtClean="0">
                <a:solidFill>
                  <a:srgbClr val="FF0000"/>
                </a:solidFill>
                <a:latin typeface="Bookman Old Style" pitchFamily="18" charset="0"/>
              </a:rPr>
              <a:t>This part of North America (mainly USA) is highly urbanized and industrialized. </a:t>
            </a:r>
          </a:p>
          <a:p>
            <a:pPr algn="just">
              <a:lnSpc>
                <a:spcPct val="150000"/>
              </a:lnSpc>
            </a:pPr>
            <a:r>
              <a:rPr lang="en-US" sz="2800" b="1" dirty="0" smtClean="0">
                <a:solidFill>
                  <a:srgbClr val="FF0000"/>
                </a:solidFill>
                <a:latin typeface="Bookman Old Style" pitchFamily="18" charset="0"/>
              </a:rPr>
              <a:t>The growing urban, industrial and mining economy is the main cause of the presence of huge population in the area. </a:t>
            </a:r>
          </a:p>
          <a:p>
            <a:pPr lvl="0" algn="just">
              <a:lnSpc>
                <a:spcPct val="150000"/>
              </a:lnSpc>
              <a:buNone/>
            </a:pPr>
            <a:endParaRPr lang="en-US" sz="2800" dirty="0" smtClean="0">
              <a:latin typeface="Bookman Old Style" pitchFamily="18" charset="0"/>
            </a:endParaRPr>
          </a:p>
          <a:p>
            <a:pPr algn="just"/>
            <a:endParaRPr lang="en-US" sz="2800" b="1" dirty="0" smtClean="0">
              <a:latin typeface="Bookman Old Style" pitchFamily="18" charset="0"/>
            </a:endParaRPr>
          </a:p>
          <a:p>
            <a:pPr algn="just">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183</a:t>
            </a:fld>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57298"/>
          </a:xfrm>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latin typeface="Bookman Old Style" pitchFamily="18" charset="0"/>
            </a:endParaRPr>
          </a:p>
        </p:txBody>
      </p:sp>
      <p:sp>
        <p:nvSpPr>
          <p:cNvPr id="3" name="Content Placeholder 2"/>
          <p:cNvSpPr>
            <a:spLocks noGrp="1"/>
          </p:cNvSpPr>
          <p:nvPr>
            <p:ph idx="1"/>
          </p:nvPr>
        </p:nvSpPr>
        <p:spPr>
          <a:xfrm>
            <a:off x="214282" y="1428736"/>
            <a:ext cx="8472518" cy="5214974"/>
          </a:xfrm>
        </p:spPr>
        <p:txBody>
          <a:bodyPr>
            <a:normAutofit fontScale="92500" lnSpcReduction="20000"/>
          </a:bodyPr>
          <a:lstStyle/>
          <a:p>
            <a:r>
              <a:rPr lang="en-US" sz="2800" b="1" dirty="0" smtClean="0">
                <a:latin typeface="Bookman Old Style" pitchFamily="18" charset="0"/>
              </a:rPr>
              <a:t>Densely Populated Regions…Cont’d</a:t>
            </a:r>
          </a:p>
          <a:p>
            <a:r>
              <a:rPr lang="en-US" sz="2800" b="1" dirty="0" smtClean="0">
                <a:latin typeface="Bookman Old Style" pitchFamily="18" charset="0"/>
              </a:rPr>
              <a:t>North East America…….Cont’d </a:t>
            </a:r>
            <a:endParaRPr lang="en-US" sz="2800" dirty="0" smtClean="0">
              <a:latin typeface="Bookman Old Style" pitchFamily="18" charset="0"/>
            </a:endParaRPr>
          </a:p>
          <a:p>
            <a:pPr algn="just"/>
            <a:r>
              <a:rPr lang="x-none" sz="3000" smtClean="0">
                <a:solidFill>
                  <a:srgbClr val="FF0000"/>
                </a:solidFill>
                <a:latin typeface="Bookman Old Style" pitchFamily="18" charset="0"/>
              </a:rPr>
              <a:t>It accounts for about 5% f tohe world's total population</a:t>
            </a:r>
            <a:endParaRPr lang="en-US" sz="3000" dirty="0" smtClean="0">
              <a:solidFill>
                <a:srgbClr val="FF0000"/>
              </a:solidFill>
              <a:latin typeface="Bookman Old Style" pitchFamily="18" charset="0"/>
            </a:endParaRPr>
          </a:p>
          <a:p>
            <a:pPr algn="just">
              <a:lnSpc>
                <a:spcPct val="150000"/>
              </a:lnSpc>
            </a:pPr>
            <a:r>
              <a:rPr lang="en-US" sz="3000" dirty="0" smtClean="0"/>
              <a:t>So far we have considered areas where </a:t>
            </a:r>
            <a:r>
              <a:rPr lang="en-US" sz="3000" dirty="0" smtClean="0">
                <a:solidFill>
                  <a:srgbClr val="FF0000"/>
                </a:solidFill>
                <a:latin typeface="Bookman Old Style" pitchFamily="18" charset="0"/>
              </a:rPr>
              <a:t>population densities are high. These areas are located in parts of the world where </a:t>
            </a:r>
            <a:r>
              <a:rPr lang="en-US" sz="3000" b="1" dirty="0" smtClean="0">
                <a:solidFill>
                  <a:srgbClr val="FF0000"/>
                </a:solidFill>
                <a:latin typeface="Bookman Old Style" pitchFamily="18" charset="0"/>
              </a:rPr>
              <a:t>geographical conditions favor intensive cultivation or the development of modern industries or both.</a:t>
            </a:r>
            <a:endParaRPr lang="en-US" sz="3000" b="1" dirty="0">
              <a:solidFill>
                <a:srgbClr val="FF0000"/>
              </a:solidFill>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184</a:t>
            </a:fld>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b="1" dirty="0">
              <a:latin typeface="Bookman Old Style" pitchFamily="18" charset="0"/>
            </a:endParaRPr>
          </a:p>
        </p:txBody>
      </p:sp>
      <p:sp>
        <p:nvSpPr>
          <p:cNvPr id="3" name="Content Placeholder 2"/>
          <p:cNvSpPr>
            <a:spLocks noGrp="1"/>
          </p:cNvSpPr>
          <p:nvPr>
            <p:ph idx="1"/>
          </p:nvPr>
        </p:nvSpPr>
        <p:spPr>
          <a:xfrm>
            <a:off x="428596" y="1428736"/>
            <a:ext cx="8229600" cy="4597401"/>
          </a:xfrm>
        </p:spPr>
        <p:txBody>
          <a:bodyPr>
            <a:normAutofit/>
          </a:bodyPr>
          <a:lstStyle/>
          <a:p>
            <a:pPr algn="just">
              <a:buNone/>
            </a:pPr>
            <a:r>
              <a:rPr lang="en-US" sz="8000" dirty="0" smtClean="0">
                <a:latin typeface="Bookman Old Style" pitchFamily="18" charset="0"/>
              </a:rPr>
              <a:t> </a:t>
            </a:r>
            <a:endParaRPr lang="x-none" sz="8000" smtClean="0">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185</a:t>
            </a:fld>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25536"/>
          </a:xfrm>
        </p:spPr>
        <p:txBody>
          <a:bodyPr>
            <a:normAutofit fontScale="90000"/>
          </a:bodyPr>
          <a:lstStyle/>
          <a:p>
            <a:pPr algn="l">
              <a:lnSpc>
                <a:spcPct val="150000"/>
              </a:lnSpc>
            </a:pPr>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latin typeface="Bookman Old Style" pitchFamily="18" charset="0"/>
            </a:endParaRPr>
          </a:p>
        </p:txBody>
      </p:sp>
      <p:sp>
        <p:nvSpPr>
          <p:cNvPr id="3" name="Content Placeholder 2"/>
          <p:cNvSpPr>
            <a:spLocks noGrp="1"/>
          </p:cNvSpPr>
          <p:nvPr>
            <p:ph idx="1"/>
          </p:nvPr>
        </p:nvSpPr>
        <p:spPr>
          <a:xfrm>
            <a:off x="357158" y="1600200"/>
            <a:ext cx="8329642" cy="5257800"/>
          </a:xfrm>
        </p:spPr>
        <p:txBody>
          <a:bodyPr>
            <a:normAutofit fontScale="92500" lnSpcReduction="10000"/>
          </a:bodyPr>
          <a:lstStyle/>
          <a:p>
            <a:pPr lvl="0">
              <a:buNone/>
            </a:pPr>
            <a:r>
              <a:rPr lang="en-US" sz="2800" b="1" dirty="0" smtClean="0">
                <a:solidFill>
                  <a:srgbClr val="00B050"/>
                </a:solidFill>
                <a:latin typeface="Bookman Old Style" pitchFamily="18" charset="0"/>
              </a:rPr>
              <a:t>B. </a:t>
            </a:r>
            <a:r>
              <a:rPr lang="x-none" sz="2800" b="1" smtClean="0">
                <a:solidFill>
                  <a:srgbClr val="00B050"/>
                </a:solidFill>
                <a:latin typeface="Bookman Old Style" pitchFamily="18" charset="0"/>
              </a:rPr>
              <a:t>Moderately Populated Regions</a:t>
            </a:r>
            <a:endParaRPr lang="en-US" sz="2800" b="1" dirty="0" smtClean="0">
              <a:solidFill>
                <a:srgbClr val="00B050"/>
              </a:solidFill>
              <a:latin typeface="Bookman Old Style" pitchFamily="18" charset="0"/>
            </a:endParaRPr>
          </a:p>
          <a:p>
            <a:pPr lvl="0" algn="just">
              <a:lnSpc>
                <a:spcPct val="150000"/>
              </a:lnSpc>
            </a:pPr>
            <a:r>
              <a:rPr lang="en-US" sz="2800" dirty="0" smtClean="0">
                <a:solidFill>
                  <a:srgbClr val="FF0000"/>
                </a:solidFill>
                <a:latin typeface="Bookman Old Style" pitchFamily="18" charset="0"/>
              </a:rPr>
              <a:t>The moderately settled areas include the geographical areas those experienced population densities 25 to 100 per square kilometer </a:t>
            </a:r>
            <a:r>
              <a:rPr lang="en-US" sz="2800" dirty="0" smtClean="0">
                <a:latin typeface="Bookman Old Style" pitchFamily="18" charset="0"/>
              </a:rPr>
              <a:t>(60 to 250 persons per square mile). </a:t>
            </a:r>
          </a:p>
          <a:p>
            <a:pPr algn="just">
              <a:lnSpc>
                <a:spcPct val="150000"/>
              </a:lnSpc>
            </a:pPr>
            <a:r>
              <a:rPr lang="x-none" sz="2800" smtClean="0">
                <a:latin typeface="Bookman Old Style" pitchFamily="18" charset="0"/>
              </a:rPr>
              <a:t>These moderately populated regions of the world include: </a:t>
            </a:r>
            <a:r>
              <a:rPr lang="en-US" sz="2800" dirty="0" smtClean="0">
                <a:latin typeface="Bookman Old Style" pitchFamily="18" charset="0"/>
              </a:rPr>
              <a:t>  </a:t>
            </a:r>
          </a:p>
          <a:p>
            <a:pPr algn="just">
              <a:lnSpc>
                <a:spcPct val="150000"/>
              </a:lnSpc>
              <a:buNone/>
            </a:pPr>
            <a:r>
              <a:rPr lang="en-US" sz="2800" dirty="0" smtClean="0">
                <a:solidFill>
                  <a:srgbClr val="FF0000"/>
                </a:solidFill>
                <a:latin typeface="Bookman Old Style" pitchFamily="18" charset="0"/>
              </a:rPr>
              <a:t>        1.Tropical and Temperate Savanna: </a:t>
            </a:r>
          </a:p>
          <a:p>
            <a:pPr algn="just">
              <a:lnSpc>
                <a:spcPct val="150000"/>
              </a:lnSpc>
              <a:buNone/>
            </a:pPr>
            <a:r>
              <a:rPr lang="en-US" sz="2800" dirty="0" smtClean="0">
                <a:solidFill>
                  <a:srgbClr val="FF0000"/>
                </a:solidFill>
                <a:latin typeface="Bookman Old Style" pitchFamily="18" charset="0"/>
              </a:rPr>
              <a:t>        2.The Tropical and Temperate Coastlands: </a:t>
            </a:r>
          </a:p>
          <a:p>
            <a:pPr lvl="0" algn="just">
              <a:lnSpc>
                <a:spcPct val="150000"/>
              </a:lnSpc>
            </a:pPr>
            <a:endParaRPr lang="en-US" sz="2800" b="1" dirty="0" smtClean="0">
              <a:latin typeface="Bookman Old Styl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186</a:t>
            </a:fld>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latin typeface="Bookman Old Style" pitchFamily="18" charset="0"/>
            </a:endParaRPr>
          </a:p>
        </p:txBody>
      </p:sp>
      <p:sp>
        <p:nvSpPr>
          <p:cNvPr id="3" name="Content Placeholder 2"/>
          <p:cNvSpPr>
            <a:spLocks noGrp="1"/>
          </p:cNvSpPr>
          <p:nvPr>
            <p:ph idx="1"/>
          </p:nvPr>
        </p:nvSpPr>
        <p:spPr>
          <a:xfrm>
            <a:off x="457200" y="1357298"/>
            <a:ext cx="8229600" cy="4768865"/>
          </a:xfrm>
        </p:spPr>
        <p:txBody>
          <a:bodyPr>
            <a:normAutofit fontScale="92500"/>
          </a:bodyPr>
          <a:lstStyle/>
          <a:p>
            <a:r>
              <a:rPr lang="x-none" sz="2800" b="1" smtClean="0">
                <a:latin typeface="Bookman Old Style" pitchFamily="18" charset="0"/>
              </a:rPr>
              <a:t>Moderately Populated Regions</a:t>
            </a:r>
            <a:r>
              <a:rPr lang="en-US" sz="2800" b="1" dirty="0" smtClean="0">
                <a:latin typeface="Bookman Old Style" pitchFamily="18" charset="0"/>
              </a:rPr>
              <a:t>….Cont’d</a:t>
            </a:r>
          </a:p>
          <a:p>
            <a:pPr lvl="0" algn="just">
              <a:lnSpc>
                <a:spcPct val="150000"/>
              </a:lnSpc>
              <a:buNone/>
            </a:pPr>
            <a:r>
              <a:rPr lang="en-US" sz="2800" b="1" dirty="0" smtClean="0"/>
              <a:t>1.</a:t>
            </a:r>
            <a:r>
              <a:rPr lang="x-none" sz="2800" b="1" smtClean="0">
                <a:solidFill>
                  <a:srgbClr val="FF0000"/>
                </a:solidFill>
              </a:rPr>
              <a:t>Tropical and Temperate Savanna: </a:t>
            </a:r>
            <a:endParaRPr lang="en-US" sz="2800" b="1" dirty="0" smtClean="0">
              <a:solidFill>
                <a:srgbClr val="FF0000"/>
              </a:solidFill>
            </a:endParaRPr>
          </a:p>
          <a:p>
            <a:pPr lvl="0" algn="just">
              <a:lnSpc>
                <a:spcPct val="150000"/>
              </a:lnSpc>
            </a:pPr>
            <a:r>
              <a:rPr lang="en-US" sz="2800" dirty="0" smtClean="0">
                <a:solidFill>
                  <a:srgbClr val="FF0000"/>
                </a:solidFill>
                <a:latin typeface="Bookman Old Style" pitchFamily="18" charset="0"/>
              </a:rPr>
              <a:t>    </a:t>
            </a:r>
            <a:r>
              <a:rPr lang="en-US" sz="2800" dirty="0" smtClean="0">
                <a:latin typeface="Bookman Old Style" pitchFamily="18" charset="0"/>
              </a:rPr>
              <a:t>T</a:t>
            </a:r>
            <a:r>
              <a:rPr lang="x-none" sz="2800" smtClean="0">
                <a:latin typeface="Bookman Old Style" pitchFamily="18" charset="0"/>
              </a:rPr>
              <a:t>he savanna grasslands of the tropical and temperate regions  </a:t>
            </a:r>
            <a:r>
              <a:rPr lang="x-none" sz="2800" smtClean="0">
                <a:solidFill>
                  <a:srgbClr val="FF0000"/>
                </a:solidFill>
                <a:latin typeface="Bookman Old Style" pitchFamily="18" charset="0"/>
              </a:rPr>
              <a:t>experienced shortage of rainfall and hence, the economic activity practiced in these areas could not support large density of population.</a:t>
            </a:r>
            <a:endParaRPr lang="en-US" sz="2800" dirty="0" smtClean="0">
              <a:solidFill>
                <a:srgbClr val="FF0000"/>
              </a:solidFill>
              <a:latin typeface="Bookman Old Style" pitchFamily="18" charset="0"/>
            </a:endParaRPr>
          </a:p>
          <a:p>
            <a:endParaRPr lang="en-US" sz="2800" b="1" dirty="0">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187</a:t>
            </a:fld>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p>
        </p:txBody>
      </p:sp>
      <p:sp>
        <p:nvSpPr>
          <p:cNvPr id="3" name="Content Placeholder 2"/>
          <p:cNvSpPr>
            <a:spLocks noGrp="1"/>
          </p:cNvSpPr>
          <p:nvPr>
            <p:ph idx="1"/>
          </p:nvPr>
        </p:nvSpPr>
        <p:spPr>
          <a:xfrm>
            <a:off x="457200" y="1357298"/>
            <a:ext cx="8229600" cy="5500702"/>
          </a:xfrm>
        </p:spPr>
        <p:txBody>
          <a:bodyPr>
            <a:normAutofit fontScale="92500" lnSpcReduction="20000"/>
          </a:bodyPr>
          <a:lstStyle/>
          <a:p>
            <a:pPr algn="just"/>
            <a:r>
              <a:rPr lang="x-none" sz="2800" b="1" smtClean="0">
                <a:latin typeface="Bookman Old Style" pitchFamily="18" charset="0"/>
              </a:rPr>
              <a:t>Moderately Populated Regions</a:t>
            </a:r>
            <a:r>
              <a:rPr lang="en-US" sz="2800" b="1" dirty="0" smtClean="0">
                <a:latin typeface="Bookman Old Style" pitchFamily="18" charset="0"/>
              </a:rPr>
              <a:t>….Cont’d</a:t>
            </a:r>
          </a:p>
          <a:p>
            <a:pPr algn="just">
              <a:lnSpc>
                <a:spcPct val="160000"/>
              </a:lnSpc>
              <a:buNone/>
            </a:pPr>
            <a:r>
              <a:rPr lang="en-US" sz="2800" b="1" dirty="0" smtClean="0">
                <a:solidFill>
                  <a:srgbClr val="FF0000"/>
                </a:solidFill>
              </a:rPr>
              <a:t>2.The Tropical and Temperate Coastlands:</a:t>
            </a:r>
            <a:r>
              <a:rPr lang="en-US" sz="2800" dirty="0" smtClean="0">
                <a:solidFill>
                  <a:srgbClr val="FF0000"/>
                </a:solidFill>
              </a:rPr>
              <a:t> </a:t>
            </a:r>
          </a:p>
          <a:p>
            <a:pPr algn="just">
              <a:lnSpc>
                <a:spcPct val="160000"/>
              </a:lnSpc>
            </a:pPr>
            <a:r>
              <a:rPr lang="en-US" sz="3000" i="1" dirty="0" smtClean="0">
                <a:latin typeface="Bookman Old Style" pitchFamily="18" charset="0"/>
              </a:rPr>
              <a:t>The tropical coastlands are settled more recently in the 19</a:t>
            </a:r>
            <a:r>
              <a:rPr lang="en-US" sz="3000" i="1" baseline="30000" dirty="0" smtClean="0">
                <a:latin typeface="Bookman Old Style" pitchFamily="18" charset="0"/>
              </a:rPr>
              <a:t>th</a:t>
            </a:r>
            <a:r>
              <a:rPr lang="en-US" sz="3000" i="1" dirty="0" smtClean="0">
                <a:latin typeface="Bookman Old Style" pitchFamily="18" charset="0"/>
              </a:rPr>
              <a:t> century and </a:t>
            </a:r>
            <a:r>
              <a:rPr lang="en-US" sz="3000" i="1" u="sng" dirty="0" smtClean="0">
                <a:solidFill>
                  <a:srgbClr val="FF0000"/>
                </a:solidFill>
                <a:latin typeface="Bookman Old Style" pitchFamily="18" charset="0"/>
              </a:rPr>
              <a:t>have moderate density compared with the hinterlands. </a:t>
            </a:r>
          </a:p>
          <a:p>
            <a:pPr lvl="0" algn="just">
              <a:lnSpc>
                <a:spcPct val="160000"/>
              </a:lnSpc>
            </a:pPr>
            <a:r>
              <a:rPr lang="x-none" sz="3000" smtClean="0">
                <a:latin typeface="Bookman Old Style" pitchFamily="18" charset="0"/>
              </a:rPr>
              <a:t>The temperate coastlands have also moderate settlements than the more fertile hinterlands.</a:t>
            </a:r>
            <a:r>
              <a:rPr lang="en-US" sz="3000" dirty="0" smtClean="0">
                <a:latin typeface="Bookman Old Style" pitchFamily="18" charset="0"/>
              </a:rPr>
              <a:t>   </a:t>
            </a:r>
            <a:r>
              <a:rPr lang="x-none" sz="3000" smtClean="0">
                <a:latin typeface="Bookman Old Style" pitchFamily="18" charset="0"/>
              </a:rPr>
              <a:t> </a:t>
            </a:r>
            <a:endParaRPr lang="en-US" sz="3000" dirty="0" smtClean="0">
              <a:latin typeface="Bookman Old Style" pitchFamily="18" charset="0"/>
            </a:endParaRPr>
          </a:p>
          <a:p>
            <a:pPr algn="just">
              <a:lnSpc>
                <a:spcPct val="150000"/>
              </a:lnSpc>
            </a:pPr>
            <a:endParaRPr lang="en-US" sz="2800" b="1" dirty="0" smtClean="0">
              <a:latin typeface="Bookman Old Styl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188</a:t>
            </a:fld>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latin typeface="Bookman Old Style" pitchFamily="18" charset="0"/>
            </a:endParaRPr>
          </a:p>
        </p:txBody>
      </p:sp>
      <p:sp>
        <p:nvSpPr>
          <p:cNvPr id="3" name="Content Placeholder 2"/>
          <p:cNvSpPr>
            <a:spLocks noGrp="1"/>
          </p:cNvSpPr>
          <p:nvPr>
            <p:ph idx="1"/>
          </p:nvPr>
        </p:nvSpPr>
        <p:spPr>
          <a:xfrm>
            <a:off x="457200" y="1428736"/>
            <a:ext cx="8229600" cy="4929222"/>
          </a:xfrm>
        </p:spPr>
        <p:txBody>
          <a:bodyPr/>
          <a:lstStyle/>
          <a:p>
            <a:pPr lvl="0" algn="just">
              <a:buNone/>
            </a:pPr>
            <a:r>
              <a:rPr lang="en-US" sz="2800" b="1" dirty="0" smtClean="0">
                <a:solidFill>
                  <a:srgbClr val="00B050"/>
                </a:solidFill>
                <a:latin typeface="Bookman Old Style" pitchFamily="18" charset="0"/>
              </a:rPr>
              <a:t>C. </a:t>
            </a:r>
            <a:r>
              <a:rPr lang="x-none" sz="2800" b="1" smtClean="0">
                <a:solidFill>
                  <a:srgbClr val="00B050"/>
                </a:solidFill>
                <a:latin typeface="Bookman Old Style" pitchFamily="18" charset="0"/>
              </a:rPr>
              <a:t>Sparsely (Thinly Settled) Populated Regions</a:t>
            </a:r>
            <a:endParaRPr lang="en-US" sz="2800" b="1" dirty="0" smtClean="0">
              <a:solidFill>
                <a:srgbClr val="00B050"/>
              </a:solidFill>
              <a:latin typeface="Bookman Old Style" pitchFamily="18" charset="0"/>
            </a:endParaRPr>
          </a:p>
          <a:p>
            <a:pPr lvl="0" algn="just">
              <a:lnSpc>
                <a:spcPct val="150000"/>
              </a:lnSpc>
            </a:pPr>
            <a:r>
              <a:rPr lang="en-US" sz="2800" dirty="0" smtClean="0">
                <a:solidFill>
                  <a:srgbClr val="FF0000"/>
                </a:solidFill>
              </a:rPr>
              <a:t>The sparsely populate areas are inhabited by 1to 25 per square kilometer </a:t>
            </a:r>
            <a:r>
              <a:rPr lang="en-US" sz="2800" dirty="0" smtClean="0"/>
              <a:t>(2 to 60 persons per square mile) of thin population cover. </a:t>
            </a:r>
          </a:p>
          <a:p>
            <a:pPr lvl="0" algn="just">
              <a:lnSpc>
                <a:spcPct val="150000"/>
              </a:lnSpc>
            </a:pPr>
            <a:r>
              <a:rPr lang="en-US" sz="2800" dirty="0" smtClean="0"/>
              <a:t>These areas includes: </a:t>
            </a:r>
            <a:r>
              <a:rPr lang="en-US" sz="2800" b="1" dirty="0" smtClean="0"/>
              <a:t>Tundra, Hot-dry lands, Hot-wet lands, High relief, Areas with poor soil,</a:t>
            </a: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189</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1143000"/>
          </a:xfrm>
        </p:spPr>
        <p:txBody>
          <a:bodyPr>
            <a:normAutofit fontScale="90000"/>
          </a:bodyPr>
          <a:lstStyle/>
          <a:p>
            <a:pPr>
              <a:lnSpc>
                <a:spcPct val="150000"/>
              </a:lnSpc>
            </a:pPr>
            <a:r>
              <a:rPr lang="en-US" sz="2400" dirty="0" smtClean="0">
                <a:latin typeface="Bookman Old Style" pitchFamily="18" charset="0"/>
              </a:rPr>
              <a:t>T</a:t>
            </a:r>
            <a:r>
              <a:rPr lang="en-US" sz="2400" dirty="0" smtClean="0">
                <a:latin typeface="Bookman Old Style" pitchFamily="18" charset="0"/>
                <a:cs typeface="Bold Italic Art" pitchFamily="2" charset="-78"/>
              </a:rPr>
              <a:t>he main reasons for the rapid change of the subject after1953,are the following</a:t>
            </a:r>
            <a:r>
              <a:rPr lang="en-US" sz="2400" dirty="0" smtClean="0">
                <a:latin typeface="Bookman Old Style" pitchFamily="18" charset="0"/>
              </a:rPr>
              <a:t>. ….Cont’d</a:t>
            </a:r>
            <a:endParaRPr lang="en-US" sz="2400" dirty="0">
              <a:latin typeface="Bookman Old Style" pitchFamily="18" charset="0"/>
            </a:endParaRPr>
          </a:p>
        </p:txBody>
      </p:sp>
      <p:sp>
        <p:nvSpPr>
          <p:cNvPr id="3" name="Content Placeholder 2"/>
          <p:cNvSpPr>
            <a:spLocks noGrp="1"/>
          </p:cNvSpPr>
          <p:nvPr>
            <p:ph idx="1"/>
          </p:nvPr>
        </p:nvSpPr>
        <p:spPr>
          <a:xfrm>
            <a:off x="457200" y="1500174"/>
            <a:ext cx="8229600" cy="5357826"/>
          </a:xfrm>
        </p:spPr>
        <p:txBody>
          <a:bodyPr>
            <a:normAutofit fontScale="92500" lnSpcReduction="20000"/>
          </a:bodyPr>
          <a:lstStyle/>
          <a:p>
            <a:pPr algn="just">
              <a:buFont typeface="Wingdings" pitchFamily="2" charset="2"/>
              <a:buChar char="v"/>
            </a:pPr>
            <a:r>
              <a:rPr lang="en-US" sz="2800" dirty="0" smtClean="0"/>
              <a:t> </a:t>
            </a:r>
            <a:r>
              <a:rPr lang="en-US" sz="2400" dirty="0" smtClean="0">
                <a:solidFill>
                  <a:srgbClr val="FF0000"/>
                </a:solidFill>
                <a:latin typeface="Bookman Old Style" pitchFamily="18" charset="0"/>
              </a:rPr>
              <a:t>The population related problems</a:t>
            </a:r>
            <a:r>
              <a:rPr lang="en-US" sz="2400" dirty="0" smtClean="0">
                <a:latin typeface="Bookman Old Style" pitchFamily="18" charset="0"/>
              </a:rPr>
              <a:t>:</a:t>
            </a:r>
          </a:p>
          <a:p>
            <a:pPr algn="just">
              <a:lnSpc>
                <a:spcPct val="150000"/>
              </a:lnSpc>
              <a:buFont typeface="Wingdings" pitchFamily="2" charset="2"/>
              <a:buChar char="ü"/>
            </a:pPr>
            <a:r>
              <a:rPr lang="en-US" sz="2400" dirty="0" smtClean="0">
                <a:solidFill>
                  <a:srgbClr val="FF0000"/>
                </a:solidFill>
                <a:latin typeface="Bookman Old Style" pitchFamily="18" charset="0"/>
              </a:rPr>
              <a:t>   It is obviously clear that rapid growth of population is a global problem and this condition is more </a:t>
            </a:r>
            <a:r>
              <a:rPr lang="en-US" sz="2400" u="sng" dirty="0" smtClean="0">
                <a:solidFill>
                  <a:srgbClr val="FF0000"/>
                </a:solidFill>
                <a:latin typeface="Bookman Old Style" pitchFamily="18" charset="0"/>
              </a:rPr>
              <a:t>acute</a:t>
            </a:r>
            <a:r>
              <a:rPr lang="en-US" sz="2400" dirty="0" smtClean="0">
                <a:solidFill>
                  <a:srgbClr val="FF0000"/>
                </a:solidFill>
                <a:latin typeface="Bookman Old Style" pitchFamily="18" charset="0"/>
              </a:rPr>
              <a:t> in less developed countries.</a:t>
            </a:r>
          </a:p>
          <a:p>
            <a:pPr algn="just">
              <a:lnSpc>
                <a:spcPct val="150000"/>
              </a:lnSpc>
              <a:buFont typeface="Wingdings" pitchFamily="2" charset="2"/>
              <a:buChar char="ü"/>
            </a:pPr>
            <a:r>
              <a:rPr lang="en-US" sz="2400" dirty="0" smtClean="0"/>
              <a:t>rapid growth of population as the major cause that worsening conditions of    - deforestation,</a:t>
            </a:r>
          </a:p>
          <a:p>
            <a:pPr algn="just">
              <a:lnSpc>
                <a:spcPct val="150000"/>
              </a:lnSpc>
              <a:buNone/>
            </a:pPr>
            <a:r>
              <a:rPr lang="en-US" sz="2400" dirty="0" smtClean="0"/>
              <a:t>                      	    -  hunger, </a:t>
            </a:r>
          </a:p>
          <a:p>
            <a:pPr algn="just">
              <a:lnSpc>
                <a:spcPct val="150000"/>
              </a:lnSpc>
              <a:buNone/>
            </a:pPr>
            <a:r>
              <a:rPr lang="en-US" sz="2400" dirty="0" smtClean="0"/>
              <a:t>			   - malnutrition, </a:t>
            </a:r>
          </a:p>
          <a:p>
            <a:pPr algn="just">
              <a:lnSpc>
                <a:spcPct val="150000"/>
              </a:lnSpc>
              <a:buNone/>
            </a:pPr>
            <a:r>
              <a:rPr lang="en-US" sz="2400" dirty="0" smtClean="0"/>
              <a:t>			   - rapid urbanization and associated social and   			economic ills, political instability and growing     			mass property. </a:t>
            </a:r>
            <a:endParaRPr lang="en-US" sz="2400" dirty="0">
              <a:latin typeface="Bookman Old Styl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19</a:t>
            </a:fld>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190</a:t>
            </a:fld>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latin typeface="Bookman Old Style" pitchFamily="18" charset="0"/>
            </a:endParaRPr>
          </a:p>
        </p:txBody>
      </p:sp>
      <p:sp>
        <p:nvSpPr>
          <p:cNvPr id="3" name="Content Placeholder 2"/>
          <p:cNvSpPr>
            <a:spLocks noGrp="1"/>
          </p:cNvSpPr>
          <p:nvPr>
            <p:ph idx="1"/>
          </p:nvPr>
        </p:nvSpPr>
        <p:spPr>
          <a:xfrm>
            <a:off x="457200" y="1428736"/>
            <a:ext cx="8229600" cy="5429264"/>
          </a:xfrm>
        </p:spPr>
        <p:txBody>
          <a:bodyPr>
            <a:normAutofit fontScale="92500"/>
          </a:bodyPr>
          <a:lstStyle/>
          <a:p>
            <a:r>
              <a:rPr lang="x-none" sz="3400" b="1" smtClean="0">
                <a:latin typeface="Bookman Old Style" pitchFamily="18" charset="0"/>
              </a:rPr>
              <a:t>Sparsely (Thinly Settled) Populated Regions</a:t>
            </a:r>
            <a:r>
              <a:rPr lang="en-US" sz="3400" b="1" dirty="0" smtClean="0">
                <a:latin typeface="Bookman Old Style" pitchFamily="18" charset="0"/>
              </a:rPr>
              <a:t>…..Cont’d</a:t>
            </a:r>
          </a:p>
          <a:p>
            <a:pPr>
              <a:buNone/>
            </a:pPr>
            <a:r>
              <a:rPr lang="en-US" sz="4000" b="1" dirty="0" smtClean="0">
                <a:solidFill>
                  <a:srgbClr val="FF0000"/>
                </a:solidFill>
              </a:rPr>
              <a:t>1.Tundra:</a:t>
            </a:r>
            <a:endParaRPr lang="en-US" sz="4000" dirty="0" smtClean="0">
              <a:solidFill>
                <a:srgbClr val="FF0000"/>
              </a:solidFill>
              <a:latin typeface="Bookman Old Style" pitchFamily="18" charset="0"/>
            </a:endParaRPr>
          </a:p>
          <a:p>
            <a:pPr marL="514350" indent="-514350" algn="just">
              <a:lnSpc>
                <a:spcPct val="150000"/>
              </a:lnSpc>
            </a:pPr>
            <a:r>
              <a:rPr lang="en-US" sz="3000" dirty="0" smtClean="0">
                <a:latin typeface="Baskerville Old Face" pitchFamily="18" charset="0"/>
              </a:rPr>
              <a:t>includes lowland areas bordering the Arctic Ocean in North America and Eurasia.</a:t>
            </a:r>
          </a:p>
          <a:p>
            <a:pPr marL="514350" lvl="1" indent="-514350" algn="just">
              <a:lnSpc>
                <a:spcPct val="150000"/>
              </a:lnSpc>
              <a:buFont typeface="Arial" pitchFamily="34" charset="0"/>
              <a:buChar char="•"/>
            </a:pPr>
            <a:r>
              <a:rPr lang="x-none" sz="3000" smtClean="0">
                <a:latin typeface="Baskerville Old Face" pitchFamily="18" charset="0"/>
              </a:rPr>
              <a:t>Cultivation in these areas is totally impossible due to the very short growing period.</a:t>
            </a:r>
            <a:endParaRPr lang="en-US" sz="3000" dirty="0" smtClean="0">
              <a:latin typeface="Baskerville Old Face" pitchFamily="18" charset="0"/>
            </a:endParaRPr>
          </a:p>
          <a:p>
            <a:pPr marL="514350" lvl="1" indent="-514350" algn="just">
              <a:lnSpc>
                <a:spcPct val="150000"/>
              </a:lnSpc>
              <a:buFont typeface="Arial" pitchFamily="34" charset="0"/>
              <a:buChar char="•"/>
            </a:pPr>
            <a:r>
              <a:rPr lang="x-none" sz="3000" smtClean="0">
                <a:latin typeface="Baskerville Old Face" pitchFamily="18" charset="0"/>
              </a:rPr>
              <a:t> </a:t>
            </a:r>
            <a:r>
              <a:rPr lang="x-none" sz="3000" smtClean="0">
                <a:solidFill>
                  <a:srgbClr val="FF0000"/>
                </a:solidFill>
                <a:latin typeface="Baskerville Old Face" pitchFamily="18" charset="0"/>
              </a:rPr>
              <a:t>These areas support only very few nomadic people.</a:t>
            </a:r>
            <a:endParaRPr lang="en-US" sz="3000" dirty="0" smtClean="0">
              <a:solidFill>
                <a:srgbClr val="FF0000"/>
              </a:solidFill>
              <a:latin typeface="Baskerville Old Face" pitchFamily="18" charset="0"/>
            </a:endParaRPr>
          </a:p>
          <a:p>
            <a:pPr marL="514350" indent="-514350"/>
            <a:endParaRPr lang="en-US" sz="2800" dirty="0" smtClean="0"/>
          </a:p>
          <a:p>
            <a:pPr marL="514350" indent="-514350">
              <a:buNone/>
            </a:pPr>
            <a:endParaRPr lang="en-US" sz="2800" b="1" dirty="0">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191</a:t>
            </a:fld>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b="1" dirty="0">
              <a:latin typeface="Bookman Old Style" pitchFamily="18" charset="0"/>
            </a:endParaRPr>
          </a:p>
        </p:txBody>
      </p:sp>
      <p:sp>
        <p:nvSpPr>
          <p:cNvPr id="3" name="Content Placeholder 2"/>
          <p:cNvSpPr>
            <a:spLocks noGrp="1"/>
          </p:cNvSpPr>
          <p:nvPr>
            <p:ph idx="1"/>
          </p:nvPr>
        </p:nvSpPr>
        <p:spPr>
          <a:xfrm>
            <a:off x="457200" y="1357298"/>
            <a:ext cx="8229600" cy="5214974"/>
          </a:xfrm>
        </p:spPr>
        <p:txBody>
          <a:bodyPr>
            <a:normAutofit fontScale="77500" lnSpcReduction="20000"/>
          </a:bodyPr>
          <a:lstStyle/>
          <a:p>
            <a:r>
              <a:rPr lang="x-none" sz="2800" b="1" smtClean="0">
                <a:latin typeface="Bookman Old Style" pitchFamily="18" charset="0"/>
              </a:rPr>
              <a:t>Sparsely (Thinly Settled) Populated Regions</a:t>
            </a:r>
            <a:r>
              <a:rPr lang="en-US" sz="2800" b="1" dirty="0" smtClean="0">
                <a:latin typeface="Bookman Old Style" pitchFamily="18" charset="0"/>
              </a:rPr>
              <a:t>…..Cont’d</a:t>
            </a:r>
          </a:p>
          <a:p>
            <a:pPr>
              <a:buNone/>
            </a:pPr>
            <a:r>
              <a:rPr lang="en-US" sz="3600" b="1" dirty="0" smtClean="0">
                <a:solidFill>
                  <a:srgbClr val="FF0000"/>
                </a:solidFill>
              </a:rPr>
              <a:t> 2. Hot-dry lands: </a:t>
            </a:r>
            <a:r>
              <a:rPr lang="en-US" sz="3600" dirty="0" smtClean="0">
                <a:solidFill>
                  <a:srgbClr val="FF0000"/>
                </a:solidFill>
              </a:rPr>
              <a:t> </a:t>
            </a:r>
          </a:p>
          <a:p>
            <a:pPr algn="just">
              <a:lnSpc>
                <a:spcPct val="170000"/>
              </a:lnSpc>
            </a:pPr>
            <a:r>
              <a:rPr lang="en-US" sz="3600" dirty="0" smtClean="0">
                <a:latin typeface="Bookman Old Style" pitchFamily="18" charset="0"/>
              </a:rPr>
              <a:t> include many of the tropical desert lands.</a:t>
            </a:r>
          </a:p>
          <a:p>
            <a:pPr algn="just">
              <a:lnSpc>
                <a:spcPct val="170000"/>
              </a:lnSpc>
            </a:pPr>
            <a:r>
              <a:rPr lang="en-US" sz="3600" dirty="0" smtClean="0">
                <a:latin typeface="Bookman Old Style" pitchFamily="18" charset="0"/>
              </a:rPr>
              <a:t> These lands do not have permanent population settlement. </a:t>
            </a:r>
          </a:p>
          <a:p>
            <a:pPr algn="just">
              <a:lnSpc>
                <a:spcPct val="170000"/>
              </a:lnSpc>
            </a:pPr>
            <a:r>
              <a:rPr lang="en-US" sz="3600" dirty="0" smtClean="0">
                <a:latin typeface="Bookman Old Style" pitchFamily="18" charset="0"/>
              </a:rPr>
              <a:t>Shortage of water and high temperature forbid permanent settlement.</a:t>
            </a:r>
          </a:p>
          <a:p>
            <a:pPr algn="just">
              <a:buNone/>
            </a:pPr>
            <a:r>
              <a:rPr lang="en-US" sz="3600" dirty="0" smtClean="0">
                <a:latin typeface="Bookman Old Style" pitchFamily="18" charset="0"/>
              </a:rPr>
              <a:t>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192</a:t>
            </a:fld>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p>
        </p:txBody>
      </p:sp>
      <p:sp>
        <p:nvSpPr>
          <p:cNvPr id="3" name="Content Placeholder 2"/>
          <p:cNvSpPr>
            <a:spLocks noGrp="1"/>
          </p:cNvSpPr>
          <p:nvPr>
            <p:ph idx="1"/>
          </p:nvPr>
        </p:nvSpPr>
        <p:spPr>
          <a:xfrm>
            <a:off x="457200" y="1357298"/>
            <a:ext cx="8229600" cy="4768865"/>
          </a:xfrm>
        </p:spPr>
        <p:txBody>
          <a:bodyPr/>
          <a:lstStyle/>
          <a:p>
            <a:r>
              <a:rPr lang="x-none" sz="2800" b="1" smtClean="0">
                <a:latin typeface="Bookman Old Style" pitchFamily="18" charset="0"/>
              </a:rPr>
              <a:t>Sparsely (Thinly Settled) Populated Regions</a:t>
            </a:r>
            <a:r>
              <a:rPr lang="en-US" sz="2800" b="1" dirty="0" smtClean="0">
                <a:latin typeface="Bookman Old Style" pitchFamily="18" charset="0"/>
              </a:rPr>
              <a:t>…..Cont’d</a:t>
            </a:r>
          </a:p>
          <a:p>
            <a:r>
              <a:rPr lang="en-US" sz="2800" b="1" dirty="0" smtClean="0"/>
              <a:t>Hot-dry lands…...Cont’d</a:t>
            </a:r>
          </a:p>
          <a:p>
            <a:pPr marL="342900" lvl="1" indent="-342900" algn="just">
              <a:lnSpc>
                <a:spcPct val="150000"/>
              </a:lnSpc>
              <a:buFont typeface="Arial" pitchFamily="34" charset="0"/>
              <a:buChar char="•"/>
            </a:pPr>
            <a:r>
              <a:rPr lang="x-none" smtClean="0">
                <a:latin typeface="Bookman Old Style" pitchFamily="18" charset="0"/>
              </a:rPr>
              <a:t>However, due to the start of mining, there are considerable settlements located right in the heart of hot deserts, </a:t>
            </a:r>
            <a:endParaRPr lang="en-US" dirty="0" smtClean="0">
              <a:latin typeface="Bookman Old Style" pitchFamily="18" charset="0"/>
            </a:endParaRPr>
          </a:p>
          <a:p>
            <a:pPr marL="342900" lvl="1" indent="-342900" algn="just">
              <a:lnSpc>
                <a:spcPct val="150000"/>
              </a:lnSpc>
              <a:buNone/>
            </a:pPr>
            <a:r>
              <a:rPr lang="en-US" dirty="0" smtClean="0">
                <a:latin typeface="Bookman Old Style" pitchFamily="18" charset="0"/>
              </a:rPr>
              <a:t>    </a:t>
            </a:r>
            <a:r>
              <a:rPr lang="x-none" smtClean="0">
                <a:latin typeface="Bookman Old Style" pitchFamily="18" charset="0"/>
              </a:rPr>
              <a:t>e.g. </a:t>
            </a:r>
            <a:r>
              <a:rPr lang="en-US" dirty="0" smtClean="0">
                <a:solidFill>
                  <a:srgbClr val="FF0000"/>
                </a:solidFill>
                <a:latin typeface="Bookman Old Style" pitchFamily="18" charset="0"/>
              </a:rPr>
              <a:t>T</a:t>
            </a:r>
            <a:r>
              <a:rPr lang="x-none" smtClean="0">
                <a:solidFill>
                  <a:srgbClr val="FF0000"/>
                </a:solidFill>
                <a:latin typeface="Bookman Old Style" pitchFamily="18" charset="0"/>
              </a:rPr>
              <a:t>he Sahara desert.</a:t>
            </a:r>
            <a:endParaRPr lang="en-US" dirty="0" smtClean="0">
              <a:solidFill>
                <a:srgbClr val="FF0000"/>
              </a:solidFill>
              <a:latin typeface="Bookman Old Style" pitchFamily="18" charset="0"/>
            </a:endParaRPr>
          </a:p>
          <a:p>
            <a:pPr algn="just">
              <a:lnSpc>
                <a:spcPct val="150000"/>
              </a:lnSpc>
            </a:pPr>
            <a:endParaRPr lang="en-US" sz="2800" b="1" dirty="0" smtClean="0">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193</a:t>
            </a:fld>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p>
        </p:txBody>
      </p:sp>
      <p:sp>
        <p:nvSpPr>
          <p:cNvPr id="3" name="Content Placeholder 2"/>
          <p:cNvSpPr>
            <a:spLocks noGrp="1"/>
          </p:cNvSpPr>
          <p:nvPr>
            <p:ph idx="1"/>
          </p:nvPr>
        </p:nvSpPr>
        <p:spPr>
          <a:xfrm>
            <a:off x="457200" y="1428736"/>
            <a:ext cx="8229600" cy="5000660"/>
          </a:xfrm>
        </p:spPr>
        <p:txBody>
          <a:bodyPr>
            <a:normAutofit fontScale="92500" lnSpcReduction="10000"/>
          </a:bodyPr>
          <a:lstStyle/>
          <a:p>
            <a:r>
              <a:rPr lang="x-none" sz="2800" b="1" smtClean="0">
                <a:latin typeface="Bookman Old Style" pitchFamily="18" charset="0"/>
              </a:rPr>
              <a:t>Sparsely (Thinly Settled) Populated Regions</a:t>
            </a:r>
            <a:r>
              <a:rPr lang="en-US" sz="2800" b="1" dirty="0" smtClean="0">
                <a:latin typeface="Bookman Old Style" pitchFamily="18" charset="0"/>
              </a:rPr>
              <a:t>…..Cont’d</a:t>
            </a:r>
          </a:p>
          <a:p>
            <a:pPr>
              <a:buNone/>
            </a:pPr>
            <a:r>
              <a:rPr lang="en-US" sz="2800" b="1" dirty="0" smtClean="0">
                <a:solidFill>
                  <a:srgbClr val="FF0000"/>
                </a:solidFill>
                <a:latin typeface="Bookman Old Style" pitchFamily="18" charset="0"/>
              </a:rPr>
              <a:t>3. Hot-wet lands:</a:t>
            </a:r>
          </a:p>
          <a:p>
            <a:pPr algn="just">
              <a:lnSpc>
                <a:spcPct val="150000"/>
              </a:lnSpc>
            </a:pPr>
            <a:r>
              <a:rPr lang="en-US" sz="2800" dirty="0" smtClean="0">
                <a:latin typeface="Bookman Old Style" pitchFamily="18" charset="0"/>
              </a:rPr>
              <a:t> Include the Amazon basin, Congo basin and the East Indies. </a:t>
            </a:r>
          </a:p>
          <a:p>
            <a:pPr algn="just">
              <a:lnSpc>
                <a:spcPct val="150000"/>
              </a:lnSpc>
            </a:pPr>
            <a:r>
              <a:rPr lang="en-US" sz="2800" dirty="0" smtClean="0">
                <a:latin typeface="Bookman Old Style" pitchFamily="18" charset="0"/>
              </a:rPr>
              <a:t>These areas are characterized by high humidity, rainfall and temperature. </a:t>
            </a:r>
          </a:p>
          <a:p>
            <a:pPr marL="342900" lvl="1" indent="-342900" algn="just">
              <a:lnSpc>
                <a:spcPct val="150000"/>
              </a:lnSpc>
              <a:buFont typeface="Arial" pitchFamily="34" charset="0"/>
              <a:buChar char="•"/>
            </a:pPr>
            <a:r>
              <a:rPr lang="x-none" smtClean="0">
                <a:latin typeface="Bookman Old Style" pitchFamily="18" charset="0"/>
              </a:rPr>
              <a:t>Because of the unfavourable climate, there are few people living in these areas.</a:t>
            </a:r>
            <a:endParaRPr lang="en-US" dirty="0" smtClean="0">
              <a:latin typeface="Bookman Old Style" pitchFamily="18" charset="0"/>
            </a:endParaRPr>
          </a:p>
          <a:p>
            <a:endParaRPr lang="en-US" sz="2800" b="1" dirty="0" smtClean="0">
              <a:latin typeface="Bookman Old Style" pitchFamily="18" charset="0"/>
            </a:endParaRPr>
          </a:p>
          <a:p>
            <a:endParaRPr lang="en-US" dirty="0">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194</a:t>
            </a:fld>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b="1" dirty="0"/>
          </a:p>
        </p:txBody>
      </p:sp>
      <p:sp>
        <p:nvSpPr>
          <p:cNvPr id="3" name="Content Placeholder 2"/>
          <p:cNvSpPr>
            <a:spLocks noGrp="1"/>
          </p:cNvSpPr>
          <p:nvPr>
            <p:ph idx="1"/>
          </p:nvPr>
        </p:nvSpPr>
        <p:spPr>
          <a:xfrm>
            <a:off x="457200" y="1428736"/>
            <a:ext cx="8229600" cy="4697427"/>
          </a:xfrm>
        </p:spPr>
        <p:txBody>
          <a:bodyPr>
            <a:normAutofit fontScale="92500" lnSpcReduction="10000"/>
          </a:bodyPr>
          <a:lstStyle/>
          <a:p>
            <a:pPr marL="342900" lvl="1" indent="-342900">
              <a:buFont typeface="Arial" pitchFamily="34" charset="0"/>
              <a:buChar char="•"/>
            </a:pPr>
            <a:r>
              <a:rPr lang="x-none" b="1" smtClean="0">
                <a:latin typeface="Bookman Old Style" pitchFamily="18" charset="0"/>
              </a:rPr>
              <a:t>Sparsely (Thinly Settled) Populated Regions</a:t>
            </a:r>
            <a:r>
              <a:rPr lang="en-US" b="1" dirty="0" smtClean="0">
                <a:latin typeface="Bookman Old Style" pitchFamily="18" charset="0"/>
              </a:rPr>
              <a:t>…..Cont’d</a:t>
            </a:r>
            <a:endParaRPr lang="en-US" b="1" dirty="0" smtClean="0"/>
          </a:p>
          <a:p>
            <a:pPr marL="342900" lvl="1" indent="-342900">
              <a:buNone/>
            </a:pPr>
            <a:r>
              <a:rPr lang="en-US" b="1" dirty="0" smtClean="0">
                <a:solidFill>
                  <a:srgbClr val="FF0000"/>
                </a:solidFill>
              </a:rPr>
              <a:t>4. </a:t>
            </a:r>
            <a:r>
              <a:rPr lang="x-none" b="1" smtClean="0">
                <a:solidFill>
                  <a:srgbClr val="FF0000"/>
                </a:solidFill>
              </a:rPr>
              <a:t>High relief:</a:t>
            </a:r>
            <a:endParaRPr lang="en-US" b="1" dirty="0" smtClean="0">
              <a:solidFill>
                <a:srgbClr val="FF0000"/>
              </a:solidFill>
            </a:endParaRPr>
          </a:p>
          <a:p>
            <a:pPr marL="342900" lvl="1" indent="-342900" algn="just">
              <a:lnSpc>
                <a:spcPct val="160000"/>
              </a:lnSpc>
              <a:buFont typeface="Arial" pitchFamily="34" charset="0"/>
              <a:buChar char="•"/>
            </a:pPr>
            <a:r>
              <a:rPr lang="x-none" b="1" smtClean="0">
                <a:latin typeface="Bookman Old Style" pitchFamily="18" charset="0"/>
              </a:rPr>
              <a:t> </a:t>
            </a:r>
            <a:r>
              <a:rPr lang="x-none" sz="3000" smtClean="0">
                <a:latin typeface="Bookman Old Style" pitchFamily="18" charset="0"/>
              </a:rPr>
              <a:t>consists of mountainous areas with high altitude, rugged surface and cold, temperature. </a:t>
            </a:r>
            <a:endParaRPr lang="en-US" sz="3000" dirty="0" smtClean="0">
              <a:latin typeface="Bookman Old Style" pitchFamily="18" charset="0"/>
            </a:endParaRPr>
          </a:p>
          <a:p>
            <a:pPr marL="342900" lvl="1" indent="-342900" algn="just">
              <a:lnSpc>
                <a:spcPct val="160000"/>
              </a:lnSpc>
              <a:buFont typeface="Arial" pitchFamily="34" charset="0"/>
              <a:buChar char="•"/>
            </a:pPr>
            <a:r>
              <a:rPr lang="x-none" sz="3000" smtClean="0">
                <a:latin typeface="Bookman Old Style" pitchFamily="18" charset="0"/>
              </a:rPr>
              <a:t>These areas do not encourage large settlement.</a:t>
            </a:r>
            <a:endParaRPr lang="en-US" sz="3000" dirty="0" smtClean="0">
              <a:latin typeface="Bookman Old Style" pitchFamily="18" charset="0"/>
            </a:endParaRPr>
          </a:p>
          <a:p>
            <a:pPr algn="just">
              <a:lnSpc>
                <a:spcPct val="160000"/>
              </a:lnSpc>
            </a:pPr>
            <a:endParaRPr lang="en-US" sz="2800" dirty="0">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195</a:t>
            </a:fld>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p>
        </p:txBody>
      </p:sp>
      <p:sp>
        <p:nvSpPr>
          <p:cNvPr id="3" name="Content Placeholder 2"/>
          <p:cNvSpPr>
            <a:spLocks noGrp="1"/>
          </p:cNvSpPr>
          <p:nvPr>
            <p:ph idx="1"/>
          </p:nvPr>
        </p:nvSpPr>
        <p:spPr>
          <a:xfrm>
            <a:off x="457200" y="1357298"/>
            <a:ext cx="8229600" cy="4768865"/>
          </a:xfrm>
        </p:spPr>
        <p:txBody>
          <a:bodyPr/>
          <a:lstStyle/>
          <a:p>
            <a:pPr marL="342900" lvl="1" indent="-342900">
              <a:buFont typeface="Arial" pitchFamily="34" charset="0"/>
              <a:buChar char="•"/>
            </a:pPr>
            <a:r>
              <a:rPr lang="x-none" sz="3200" b="1" smtClean="0">
                <a:latin typeface="Baskerville Old Face" pitchFamily="18" charset="0"/>
              </a:rPr>
              <a:t>Sparsely (Thinly Settled) Populated Regions</a:t>
            </a:r>
            <a:r>
              <a:rPr lang="en-US" sz="3200" b="1" dirty="0" smtClean="0">
                <a:latin typeface="Baskerville Old Face" pitchFamily="18" charset="0"/>
              </a:rPr>
              <a:t>…..Cont’d</a:t>
            </a:r>
          </a:p>
          <a:p>
            <a:pPr marL="342900" lvl="1" indent="-342900">
              <a:buNone/>
            </a:pPr>
            <a:r>
              <a:rPr lang="en-US" b="1" dirty="0" smtClean="0">
                <a:solidFill>
                  <a:srgbClr val="FF0000"/>
                </a:solidFill>
              </a:rPr>
              <a:t>5. </a:t>
            </a:r>
            <a:r>
              <a:rPr lang="x-none" b="1" smtClean="0">
                <a:solidFill>
                  <a:srgbClr val="FF0000"/>
                </a:solidFill>
              </a:rPr>
              <a:t>Areas with poor soil:</a:t>
            </a:r>
            <a:endParaRPr lang="en-US" b="1" dirty="0" smtClean="0">
              <a:solidFill>
                <a:srgbClr val="FF0000"/>
              </a:solidFill>
            </a:endParaRPr>
          </a:p>
          <a:p>
            <a:pPr marL="342900" lvl="1" indent="-342900" algn="just">
              <a:lnSpc>
                <a:spcPct val="150000"/>
              </a:lnSpc>
              <a:buFont typeface="Arial" pitchFamily="34" charset="0"/>
              <a:buChar char="•"/>
            </a:pPr>
            <a:r>
              <a:rPr lang="x-none" smtClean="0">
                <a:latin typeface="Baskerville Old Face" pitchFamily="18" charset="0"/>
              </a:rPr>
              <a:t> include very large areas in the world which are covered with infertile soil.</a:t>
            </a:r>
            <a:endParaRPr lang="en-US" dirty="0" smtClean="0">
              <a:latin typeface="Baskerville Old Face" pitchFamily="18" charset="0"/>
            </a:endParaRPr>
          </a:p>
          <a:p>
            <a:pPr marL="342900" lvl="1" indent="-342900" algn="just">
              <a:lnSpc>
                <a:spcPct val="150000"/>
              </a:lnSpc>
              <a:buFont typeface="Arial" pitchFamily="34" charset="0"/>
              <a:buChar char="•"/>
            </a:pPr>
            <a:r>
              <a:rPr lang="x-none" smtClean="0">
                <a:latin typeface="Baskerville Old Face" pitchFamily="18" charset="0"/>
              </a:rPr>
              <a:t> Such areas are sparsely populated.</a:t>
            </a:r>
            <a:endParaRPr lang="en-US"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196</a:t>
            </a:fld>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smtClean="0">
                <a:latin typeface="Bookman Old Style" pitchFamily="18" charset="0"/>
              </a:rPr>
              <a:t>World Population Distribution Category</a:t>
            </a:r>
            <a:r>
              <a:rPr lang="en-US" sz="2800" b="1" dirty="0" smtClean="0">
                <a:latin typeface="Bookman Old Style" pitchFamily="18" charset="0"/>
              </a:rPr>
              <a:t>….Cont’d</a:t>
            </a:r>
            <a:endParaRPr lang="en-US" sz="2800" dirty="0"/>
          </a:p>
        </p:txBody>
      </p:sp>
      <p:sp>
        <p:nvSpPr>
          <p:cNvPr id="3" name="Content Placeholder 2"/>
          <p:cNvSpPr>
            <a:spLocks noGrp="1"/>
          </p:cNvSpPr>
          <p:nvPr>
            <p:ph idx="1"/>
          </p:nvPr>
        </p:nvSpPr>
        <p:spPr>
          <a:xfrm>
            <a:off x="457200" y="1285860"/>
            <a:ext cx="8229600" cy="5572140"/>
          </a:xfrm>
        </p:spPr>
        <p:txBody>
          <a:bodyPr/>
          <a:lstStyle/>
          <a:p>
            <a:pPr>
              <a:buNone/>
            </a:pPr>
            <a:r>
              <a:rPr lang="x-none" b="1" smtClean="0">
                <a:solidFill>
                  <a:srgbClr val="00B050"/>
                </a:solidFill>
              </a:rPr>
              <a:t>D.</a:t>
            </a:r>
            <a:r>
              <a:rPr lang="en-US" b="1" dirty="0" smtClean="0">
                <a:solidFill>
                  <a:srgbClr val="00B050"/>
                </a:solidFill>
              </a:rPr>
              <a:t> </a:t>
            </a:r>
            <a:r>
              <a:rPr lang="x-none" b="1" smtClean="0">
                <a:solidFill>
                  <a:srgbClr val="00B050"/>
                </a:solidFill>
              </a:rPr>
              <a:t>Unpopulated Areas</a:t>
            </a:r>
            <a:endParaRPr lang="en-US" b="1" dirty="0" smtClean="0">
              <a:solidFill>
                <a:srgbClr val="00B050"/>
              </a:solidFill>
            </a:endParaRPr>
          </a:p>
          <a:p>
            <a:pPr algn="just">
              <a:lnSpc>
                <a:spcPct val="150000"/>
              </a:lnSpc>
            </a:pPr>
            <a:r>
              <a:rPr lang="en-US" sz="2800" b="1" dirty="0" smtClean="0">
                <a:solidFill>
                  <a:srgbClr val="FF0000"/>
                </a:solidFill>
                <a:latin typeface="Baskerville Old Face" pitchFamily="18" charset="0"/>
              </a:rPr>
              <a:t>These areas include the geographical areas with less than 1person per square kilometer </a:t>
            </a:r>
            <a:r>
              <a:rPr lang="en-US" sz="2800" dirty="0" smtClean="0">
                <a:latin typeface="Baskerville Old Face" pitchFamily="18" charset="0"/>
              </a:rPr>
              <a:t>or fewer than 2 people per square mile. </a:t>
            </a:r>
          </a:p>
          <a:p>
            <a:pPr algn="just">
              <a:lnSpc>
                <a:spcPct val="150000"/>
              </a:lnSpc>
            </a:pPr>
            <a:r>
              <a:rPr lang="x-none" sz="2800" i="1" smtClean="0">
                <a:solidFill>
                  <a:srgbClr val="FF0000"/>
                </a:solidFill>
                <a:latin typeface="Baskerville Old Face" pitchFamily="18" charset="0"/>
              </a:rPr>
              <a:t>These are like Antarctica continent which has no settlement at all </a:t>
            </a:r>
            <a:r>
              <a:rPr lang="x-none" sz="2800" smtClean="0">
                <a:solidFill>
                  <a:srgbClr val="FF0000"/>
                </a:solidFill>
                <a:latin typeface="Baskerville Old Face" pitchFamily="18" charset="0"/>
              </a:rPr>
              <a:t>and areas with extreme unfavorable conditions for human life.</a:t>
            </a:r>
            <a:endParaRPr lang="en-US" sz="2800" dirty="0" smtClean="0">
              <a:solidFill>
                <a:srgbClr val="FF0000"/>
              </a:solidFill>
              <a:latin typeface="Baskerville Old Face" pitchFamily="18" charset="0"/>
            </a:endParaRPr>
          </a:p>
          <a:p>
            <a:pPr algn="just">
              <a:lnSpc>
                <a:spcPct val="150000"/>
              </a:lnSpc>
              <a:buNone/>
            </a:pPr>
            <a:endParaRPr lang="en-US" sz="2800" b="1" dirty="0" smtClean="0">
              <a:solidFill>
                <a:srgbClr val="00B05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197</a:t>
            </a:fld>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198</a:t>
            </a:fld>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422"/>
            <a:ext cx="8229600" cy="1143008"/>
          </a:xfrm>
        </p:spPr>
        <p:txBody>
          <a:bodyPr>
            <a:normAutofit/>
          </a:bodyPr>
          <a:lstStyle/>
          <a:p>
            <a:r>
              <a:rPr lang="en-US" sz="6000" b="1" dirty="0" smtClean="0">
                <a:latin typeface="Baskerville Old Face" pitchFamily="18" charset="0"/>
              </a:rPr>
              <a:t>Chapter Three: </a:t>
            </a:r>
            <a:endParaRPr lang="en-US" sz="6000" dirty="0">
              <a:latin typeface="Baskerville Old Face" pitchFamily="18" charset="0"/>
            </a:endParaRPr>
          </a:p>
        </p:txBody>
      </p:sp>
      <p:sp>
        <p:nvSpPr>
          <p:cNvPr id="3" name="Content Placeholder 2"/>
          <p:cNvSpPr>
            <a:spLocks noGrp="1"/>
          </p:cNvSpPr>
          <p:nvPr>
            <p:ph idx="1"/>
          </p:nvPr>
        </p:nvSpPr>
        <p:spPr>
          <a:xfrm>
            <a:off x="1000100" y="2786058"/>
            <a:ext cx="7686700" cy="3340105"/>
          </a:xfrm>
        </p:spPr>
        <p:txBody>
          <a:bodyPr/>
          <a:lstStyle/>
          <a:p>
            <a:pPr algn="ctr"/>
            <a:r>
              <a:rPr lang="en-US" sz="5400" b="1" dirty="0" smtClean="0">
                <a:latin typeface="Bahnschrift SemiLight Condensed" pitchFamily="34" charset="0"/>
              </a:rPr>
              <a:t>Components  of   Population Change</a:t>
            </a:r>
            <a:endParaRPr lang="en-US" sz="5400" dirty="0" smtClean="0">
              <a:latin typeface="Bahnschrift SemiLight Condensed" pitchFamily="34"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199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85818"/>
          </a:xfrm>
        </p:spPr>
        <p:txBody>
          <a:bodyPr>
            <a:normAutofit/>
          </a:bodyPr>
          <a:lstStyle/>
          <a:p>
            <a:r>
              <a:rPr lang="en-GB" sz="3200" b="1" dirty="0" smtClean="0">
                <a:latin typeface="Times New Roman" pitchFamily="18" charset="0"/>
                <a:cs typeface="Times New Roman" pitchFamily="18" charset="0"/>
              </a:rPr>
              <a:t>Course </a:t>
            </a:r>
            <a:r>
              <a:rPr lang="en-IN" sz="3200" b="1" spc="-100" dirty="0" smtClean="0">
                <a:ln w="3200">
                  <a:solidFill>
                    <a:srgbClr val="444D26">
                      <a:shade val="75000"/>
                      <a:alpha val="25000"/>
                    </a:srgbClr>
                  </a:solidFill>
                  <a:prstDash val="solid"/>
                  <a:round/>
                </a:ln>
                <a:effectLst>
                  <a:innerShdw blurRad="50800" dist="25400" dir="13500000">
                    <a:prstClr val="black">
                      <a:alpha val="70000"/>
                    </a:prstClr>
                  </a:innerShdw>
                </a:effectLst>
                <a:latin typeface="Times New Roman" pitchFamily="18" charset="0"/>
                <a:cs typeface="Times New Roman" pitchFamily="18" charset="0"/>
              </a:rPr>
              <a:t>objectives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642910" y="1142984"/>
            <a:ext cx="8143932" cy="5357850"/>
          </a:xfrm>
        </p:spPr>
        <p:txBody>
          <a:bodyPr>
            <a:normAutofit fontScale="40000" lnSpcReduction="20000"/>
          </a:bodyPr>
          <a:lstStyle/>
          <a:p>
            <a:r>
              <a:rPr lang="en-US" sz="6700" dirty="0" smtClean="0">
                <a:latin typeface="Times New Roman" pitchFamily="18" charset="0"/>
                <a:ea typeface="Calibri" panose="020F0502020204030204" pitchFamily="34" charset="0"/>
                <a:cs typeface="Times New Roman" pitchFamily="18" charset="0"/>
              </a:rPr>
              <a:t>At the end of the course students will be able to</a:t>
            </a:r>
          </a:p>
          <a:p>
            <a:pPr>
              <a:buNone/>
            </a:pPr>
            <a:endParaRPr lang="en-US" sz="6700" dirty="0" smtClean="0">
              <a:latin typeface="Times New Roman" pitchFamily="18" charset="0"/>
              <a:ea typeface="Calibri" panose="020F0502020204030204" pitchFamily="34" charset="0"/>
              <a:cs typeface="Times New Roman" pitchFamily="18" charset="0"/>
            </a:endParaRPr>
          </a:p>
          <a:p>
            <a:pPr algn="just">
              <a:lnSpc>
                <a:spcPct val="170000"/>
              </a:lnSpc>
              <a:buFont typeface="Wingdings" pitchFamily="2" charset="2"/>
              <a:buChar char="Ø"/>
            </a:pPr>
            <a:r>
              <a:rPr lang="en-GB" sz="5900" dirty="0" smtClean="0">
                <a:latin typeface="Times New Roman" pitchFamily="18" charset="0"/>
                <a:cs typeface="Times New Roman" pitchFamily="18" charset="0"/>
              </a:rPr>
              <a:t>   are expected to learn </a:t>
            </a:r>
            <a:r>
              <a:rPr lang="en-GB" sz="5900" u="sng" dirty="0" smtClean="0">
                <a:solidFill>
                  <a:srgbClr val="FF0000"/>
                </a:solidFill>
                <a:latin typeface="Times New Roman" pitchFamily="18" charset="0"/>
                <a:cs typeface="Times New Roman" pitchFamily="18" charset="0"/>
              </a:rPr>
              <a:t>basic concepts related to population geography.</a:t>
            </a:r>
          </a:p>
          <a:p>
            <a:pPr lvl="0" algn="just">
              <a:lnSpc>
                <a:spcPct val="170000"/>
              </a:lnSpc>
              <a:buFont typeface="Wingdings" pitchFamily="2" charset="2"/>
              <a:buChar char="Ø"/>
            </a:pPr>
            <a:r>
              <a:rPr lang="en-GB" sz="5900" dirty="0" smtClean="0">
                <a:latin typeface="Times New Roman" pitchFamily="18" charset="0"/>
                <a:cs typeface="Times New Roman" pitchFamily="18" charset="0"/>
              </a:rPr>
              <a:t>  Differentiate the term </a:t>
            </a:r>
            <a:r>
              <a:rPr lang="en-GB" sz="5900" u="sng" dirty="0" smtClean="0">
                <a:solidFill>
                  <a:srgbClr val="FF0000"/>
                </a:solidFill>
                <a:latin typeface="Times New Roman" pitchFamily="18" charset="0"/>
                <a:cs typeface="Times New Roman" pitchFamily="18" charset="0"/>
              </a:rPr>
              <a:t>population geography from population studies</a:t>
            </a:r>
          </a:p>
          <a:p>
            <a:pPr>
              <a:lnSpc>
                <a:spcPct val="170000"/>
              </a:lnSpc>
              <a:buFont typeface="Wingdings" pitchFamily="2" charset="2"/>
              <a:buChar char="Ø"/>
            </a:pPr>
            <a:r>
              <a:rPr lang="en-GB" sz="5900" dirty="0" smtClean="0">
                <a:latin typeface="Times New Roman" pitchFamily="18" charset="0"/>
                <a:cs typeface="Times New Roman" pitchFamily="18" charset="0"/>
              </a:rPr>
              <a:t>   Identify the </a:t>
            </a:r>
            <a:r>
              <a:rPr lang="en-GB" sz="5900" u="sng" dirty="0" smtClean="0">
                <a:solidFill>
                  <a:srgbClr val="FF0000"/>
                </a:solidFill>
                <a:latin typeface="Times New Roman" pitchFamily="18" charset="0"/>
                <a:cs typeface="Times New Roman" pitchFamily="18" charset="0"/>
              </a:rPr>
              <a:t>main sources of demographic data</a:t>
            </a:r>
          </a:p>
          <a:p>
            <a:pPr lvl="0" algn="just">
              <a:lnSpc>
                <a:spcPct val="170000"/>
              </a:lnSpc>
              <a:buFont typeface="Wingdings" pitchFamily="2" charset="2"/>
              <a:buChar char="Ø"/>
            </a:pPr>
            <a:r>
              <a:rPr lang="en-GB" sz="5900" dirty="0" smtClean="0">
                <a:latin typeface="Times New Roman" pitchFamily="18" charset="0"/>
                <a:cs typeface="Times New Roman" pitchFamily="18" charset="0"/>
              </a:rPr>
              <a:t>  Comprehend </a:t>
            </a:r>
            <a:r>
              <a:rPr lang="en-GB" sz="5900" u="sng" dirty="0" smtClean="0">
                <a:solidFill>
                  <a:srgbClr val="FF0000"/>
                </a:solidFill>
                <a:latin typeface="Times New Roman" pitchFamily="18" charset="0"/>
                <a:cs typeface="Times New Roman" pitchFamily="18" charset="0"/>
              </a:rPr>
              <a:t>the pattern of world population  distribution</a:t>
            </a:r>
          </a:p>
          <a:p>
            <a:pPr lvl="0" algn="just">
              <a:lnSpc>
                <a:spcPct val="170000"/>
              </a:lnSpc>
              <a:buFont typeface="Wingdings" pitchFamily="2" charset="2"/>
              <a:buChar char="Ø"/>
            </a:pPr>
            <a:endParaRPr lang="en-US" sz="5900" dirty="0" smtClean="0">
              <a:latin typeface="Times New Roman" pitchFamily="18" charset="0"/>
              <a:cs typeface="Times New Roman" pitchFamily="18" charset="0"/>
            </a:endParaRPr>
          </a:p>
          <a:p>
            <a:pPr>
              <a:buFont typeface="Wingdings" pitchFamily="2" charset="2"/>
              <a:buChar char="Ø"/>
            </a:pPr>
            <a:endParaRPr lang="en-US" u="sng" dirty="0" smtClean="0">
              <a:solidFill>
                <a:srgbClr val="FF0000"/>
              </a:solidFill>
            </a:endParaRPr>
          </a:p>
          <a:p>
            <a:pPr lvl="0">
              <a:buFont typeface="Wingdings" pitchFamily="2" charset="2"/>
              <a:buChar char="Ø"/>
            </a:pPr>
            <a:endParaRPr lang="en-US" u="sng" dirty="0" smtClean="0">
              <a:solidFill>
                <a:srgbClr val="FF0000"/>
              </a:solidFill>
            </a:endParaRPr>
          </a:p>
          <a:p>
            <a:pPr>
              <a:buNone/>
            </a:pPr>
            <a:endParaRPr lang="en-GB" u="sng" dirty="0" smtClean="0">
              <a:solidFill>
                <a:srgbClr val="FF0000"/>
              </a:solidFill>
            </a:endParaRPr>
          </a:p>
          <a:p>
            <a:pPr algn="just">
              <a:buNone/>
            </a:pPr>
            <a:endParaRPr lang="en-US" u="sng" dirty="0">
              <a:solidFill>
                <a:srgbClr val="FF0000"/>
              </a:solidFill>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Bookman Old Style" pitchFamily="18" charset="0"/>
              </a:rPr>
              <a:t>T</a:t>
            </a:r>
            <a:r>
              <a:rPr lang="en-US" sz="2400" dirty="0" smtClean="0">
                <a:latin typeface="Bookman Old Style" pitchFamily="18" charset="0"/>
                <a:cs typeface="Bold Italic Art" pitchFamily="2" charset="-78"/>
              </a:rPr>
              <a:t>he main reasons for the rapid change of the subject after1953,are the following</a:t>
            </a:r>
            <a:r>
              <a:rPr lang="en-US" sz="2400" dirty="0" smtClean="0">
                <a:latin typeface="Bookman Old Style" pitchFamily="18" charset="0"/>
              </a:rPr>
              <a:t>. ….Cont’d</a:t>
            </a:r>
            <a:endParaRPr lang="en-US" sz="2400" dirty="0"/>
          </a:p>
        </p:txBody>
      </p:sp>
      <p:sp>
        <p:nvSpPr>
          <p:cNvPr id="3" name="Content Placeholder 2"/>
          <p:cNvSpPr>
            <a:spLocks noGrp="1"/>
          </p:cNvSpPr>
          <p:nvPr>
            <p:ph idx="1"/>
          </p:nvPr>
        </p:nvSpPr>
        <p:spPr>
          <a:xfrm>
            <a:off x="457200" y="1357298"/>
            <a:ext cx="8401080" cy="5214974"/>
          </a:xfrm>
        </p:spPr>
        <p:txBody>
          <a:bodyPr>
            <a:normAutofit fontScale="92500"/>
          </a:bodyPr>
          <a:lstStyle/>
          <a:p>
            <a:pPr lvl="0" algn="just">
              <a:lnSpc>
                <a:spcPct val="150000"/>
              </a:lnSpc>
            </a:pPr>
            <a:r>
              <a:rPr lang="en-US" sz="2400" dirty="0" smtClean="0">
                <a:solidFill>
                  <a:srgbClr val="FF0000"/>
                </a:solidFill>
                <a:latin typeface="Bookman Old Style" pitchFamily="18" charset="0"/>
              </a:rPr>
              <a:t>But in more developed countries the implication of population problem is identified by </a:t>
            </a:r>
          </a:p>
          <a:p>
            <a:pPr lvl="0" algn="just">
              <a:lnSpc>
                <a:spcPct val="150000"/>
              </a:lnSpc>
              <a:buNone/>
            </a:pPr>
            <a:r>
              <a:rPr lang="en-US" sz="2400" dirty="0" smtClean="0">
                <a:latin typeface="Bookman Old Style" pitchFamily="18" charset="0"/>
              </a:rPr>
              <a:t>        - </a:t>
            </a:r>
            <a:r>
              <a:rPr lang="en-US" sz="2400" dirty="0" smtClean="0">
                <a:solidFill>
                  <a:srgbClr val="FF0000"/>
                </a:solidFill>
                <a:latin typeface="Bookman Old Style" pitchFamily="18" charset="0"/>
              </a:rPr>
              <a:t>air and water pollution, </a:t>
            </a:r>
          </a:p>
          <a:p>
            <a:pPr lvl="0" algn="just">
              <a:lnSpc>
                <a:spcPct val="150000"/>
              </a:lnSpc>
              <a:buNone/>
            </a:pPr>
            <a:r>
              <a:rPr lang="en-US" sz="2400" dirty="0" smtClean="0">
                <a:solidFill>
                  <a:srgbClr val="FF0000"/>
                </a:solidFill>
                <a:latin typeface="Bookman Old Style" pitchFamily="18" charset="0"/>
              </a:rPr>
              <a:t>       - depletion of energy and mineral resource are 	among the serious issues to be mentioned. </a:t>
            </a:r>
          </a:p>
          <a:p>
            <a:pPr algn="just">
              <a:lnSpc>
                <a:spcPct val="150000"/>
              </a:lnSpc>
              <a:buFont typeface="Wingdings" pitchFamily="2" charset="2"/>
              <a:buChar char="v"/>
            </a:pPr>
            <a:r>
              <a:rPr lang="en-US" sz="2400" dirty="0" smtClean="0"/>
              <a:t>The academic evolution of population geography and demography. </a:t>
            </a:r>
          </a:p>
          <a:p>
            <a:pPr algn="just">
              <a:lnSpc>
                <a:spcPct val="150000"/>
              </a:lnSpc>
              <a:buNone/>
            </a:pPr>
            <a:r>
              <a:rPr lang="en-US" sz="2400" dirty="0" smtClean="0"/>
              <a:t>        After 1950’s, 1060’s and 1970’s the </a:t>
            </a:r>
            <a:r>
              <a:rPr lang="en-US" sz="2400" dirty="0" smtClean="0">
                <a:solidFill>
                  <a:srgbClr val="FF0000"/>
                </a:solidFill>
              </a:rPr>
              <a:t>study of fertility, mortality and       migration have enhanced by various scholars in deferent parts of the world. </a:t>
            </a:r>
          </a:p>
          <a:p>
            <a:pPr lvl="0" algn="just">
              <a:lnSpc>
                <a:spcPct val="150000"/>
              </a:lnSpc>
              <a:buNone/>
            </a:pPr>
            <a:endParaRPr lang="en-US" sz="2400" dirty="0" smtClean="0">
              <a:latin typeface="Bookman Old Style" pitchFamily="18" charset="0"/>
            </a:endParaRPr>
          </a:p>
          <a:p>
            <a:pPr>
              <a:buNone/>
            </a:pPr>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20</a:t>
            </a:fld>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072230"/>
          </a:xfrm>
        </p:spPr>
        <p:txBody>
          <a:bodyPr>
            <a:normAutofit/>
          </a:bodyPr>
          <a:lstStyle/>
          <a:p>
            <a:pPr algn="just">
              <a:lnSpc>
                <a:spcPct val="150000"/>
              </a:lnSpc>
            </a:pPr>
            <a:r>
              <a:rPr lang="en-US" sz="2800" dirty="0" smtClean="0">
                <a:latin typeface="Baskerville Old Face" pitchFamily="18" charset="0"/>
              </a:rPr>
              <a:t>In the previous chapter, we have seen that </a:t>
            </a:r>
            <a:r>
              <a:rPr lang="en-US" sz="2800" dirty="0" smtClean="0">
                <a:solidFill>
                  <a:srgbClr val="FF0000"/>
                </a:solidFill>
                <a:latin typeface="Baskerville Old Face" pitchFamily="18" charset="0"/>
              </a:rPr>
              <a:t>population has been changing from time to time and region to region. </a:t>
            </a:r>
          </a:p>
          <a:p>
            <a:pPr algn="just">
              <a:lnSpc>
                <a:spcPct val="150000"/>
              </a:lnSpc>
            </a:pPr>
            <a:r>
              <a:rPr lang="en-US" sz="2800" dirty="0" smtClean="0">
                <a:latin typeface="Baskerville Old Face" pitchFamily="18" charset="0"/>
              </a:rPr>
              <a:t>This change in population is directly linked with determinants of population dynamics or components of population change. </a:t>
            </a:r>
          </a:p>
          <a:p>
            <a:pPr algn="just">
              <a:lnSpc>
                <a:spcPct val="150000"/>
              </a:lnSpc>
            </a:pPr>
            <a:r>
              <a:rPr lang="en-US" sz="2800" dirty="0" smtClean="0">
                <a:latin typeface="Baskerville Old Face" pitchFamily="18" charset="0"/>
              </a:rPr>
              <a:t>As tried to discuss there, </a:t>
            </a:r>
            <a:r>
              <a:rPr lang="en-US" sz="2800" dirty="0" smtClean="0">
                <a:solidFill>
                  <a:srgbClr val="FF0000"/>
                </a:solidFill>
                <a:latin typeface="Baskerville Old Face" pitchFamily="18" charset="0"/>
              </a:rPr>
              <a:t>world population showed alarming growth or abrupt change in number mostly as a result of natural increase, </a:t>
            </a:r>
            <a:r>
              <a:rPr lang="en-US" sz="2800" dirty="0" smtClean="0">
                <a:latin typeface="Baskerville Old Face" pitchFamily="18" charset="0"/>
              </a:rPr>
              <a:t>hence,</a:t>
            </a:r>
            <a:r>
              <a:rPr lang="en-US" sz="2800" u="sng" dirty="0" smtClean="0">
                <a:latin typeface="Baskerville Old Face" pitchFamily="18" charset="0"/>
              </a:rPr>
              <a:t>. </a:t>
            </a:r>
            <a:endParaRPr lang="en-US" sz="2800" u="sng" dirty="0" smtClean="0">
              <a:solidFill>
                <a:srgbClr val="FF000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200</a:t>
            </a:fld>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92500" lnSpcReduction="10000"/>
          </a:bodyPr>
          <a:lstStyle/>
          <a:p>
            <a:pPr algn="just">
              <a:lnSpc>
                <a:spcPct val="150000"/>
              </a:lnSpc>
            </a:pPr>
            <a:r>
              <a:rPr lang="en-US" dirty="0" smtClean="0">
                <a:latin typeface="Baskerville Old Face" pitchFamily="18" charset="0"/>
              </a:rPr>
              <a:t> </a:t>
            </a:r>
            <a:r>
              <a:rPr lang="en-US" b="1" u="sng" dirty="0" smtClean="0">
                <a:solidFill>
                  <a:srgbClr val="FF0000"/>
                </a:solidFill>
                <a:latin typeface="Baskerville Old Face" pitchFamily="18" charset="0"/>
              </a:rPr>
              <a:t>birth and death </a:t>
            </a:r>
            <a:r>
              <a:rPr lang="en-US" dirty="0" smtClean="0">
                <a:latin typeface="Baskerville Old Face" pitchFamily="18" charset="0"/>
              </a:rPr>
              <a:t>are the two important determinants of </a:t>
            </a:r>
            <a:r>
              <a:rPr lang="en-US" b="1" u="sng" dirty="0" smtClean="0">
                <a:solidFill>
                  <a:srgbClr val="FF0000"/>
                </a:solidFill>
                <a:latin typeface="Baskerville Old Face" pitchFamily="18" charset="0"/>
              </a:rPr>
              <a:t>world population</a:t>
            </a:r>
            <a:endParaRPr lang="en-US" dirty="0" smtClean="0">
              <a:latin typeface="Baskerville Old Face" pitchFamily="18" charset="0"/>
            </a:endParaRPr>
          </a:p>
          <a:p>
            <a:pPr algn="just">
              <a:lnSpc>
                <a:spcPct val="150000"/>
              </a:lnSpc>
            </a:pPr>
            <a:r>
              <a:rPr lang="en-US" dirty="0" smtClean="0">
                <a:latin typeface="Baskerville Old Face" pitchFamily="18" charset="0"/>
              </a:rPr>
              <a:t>When it comes to </a:t>
            </a:r>
            <a:r>
              <a:rPr lang="en-US" b="1" u="sng" dirty="0" smtClean="0">
                <a:solidFill>
                  <a:srgbClr val="FF0000"/>
                </a:solidFill>
                <a:latin typeface="Baskerville Old Face" pitchFamily="18" charset="0"/>
              </a:rPr>
              <a:t>regional or country population </a:t>
            </a:r>
            <a:r>
              <a:rPr lang="en-US" dirty="0" smtClean="0">
                <a:latin typeface="Baskerville Old Face" pitchFamily="18" charset="0"/>
              </a:rPr>
              <a:t>change </a:t>
            </a:r>
            <a:r>
              <a:rPr lang="en-US" b="1" u="sng" dirty="0" smtClean="0">
                <a:solidFill>
                  <a:srgbClr val="FF0000"/>
                </a:solidFill>
                <a:latin typeface="Baskerville Old Face" pitchFamily="18" charset="0"/>
              </a:rPr>
              <a:t>birth</a:t>
            </a:r>
            <a:r>
              <a:rPr lang="en-US" b="1" dirty="0" smtClean="0">
                <a:solidFill>
                  <a:srgbClr val="FF0000"/>
                </a:solidFill>
                <a:latin typeface="Baskerville Old Face" pitchFamily="18" charset="0"/>
              </a:rPr>
              <a:t>, </a:t>
            </a:r>
            <a:r>
              <a:rPr lang="en-US" b="1" u="sng" dirty="0" smtClean="0">
                <a:solidFill>
                  <a:srgbClr val="FF0000"/>
                </a:solidFill>
                <a:latin typeface="Baskerville Old Face" pitchFamily="18" charset="0"/>
              </a:rPr>
              <a:t>death</a:t>
            </a:r>
            <a:r>
              <a:rPr lang="en-US" b="1" dirty="0" smtClean="0">
                <a:solidFill>
                  <a:srgbClr val="FF0000"/>
                </a:solidFill>
                <a:latin typeface="Baskerville Old Face" pitchFamily="18" charset="0"/>
              </a:rPr>
              <a:t> and </a:t>
            </a:r>
            <a:r>
              <a:rPr lang="en-US" b="1" u="sng" dirty="0" smtClean="0">
                <a:solidFill>
                  <a:srgbClr val="FF0000"/>
                </a:solidFill>
                <a:latin typeface="Baskerville Old Face" pitchFamily="18" charset="0"/>
              </a:rPr>
              <a:t>migration</a:t>
            </a:r>
            <a:r>
              <a:rPr lang="en-US" b="1" dirty="0" smtClean="0">
                <a:solidFill>
                  <a:srgbClr val="FF0000"/>
                </a:solidFill>
                <a:latin typeface="Baskerville Old Face" pitchFamily="18" charset="0"/>
              </a:rPr>
              <a:t> </a:t>
            </a:r>
            <a:r>
              <a:rPr lang="en-US" dirty="0" smtClean="0">
                <a:latin typeface="Baskerville Old Face" pitchFamily="18" charset="0"/>
              </a:rPr>
              <a:t>have great contribution on the dynamics or variation of population.</a:t>
            </a:r>
          </a:p>
          <a:p>
            <a:pPr algn="just">
              <a:lnSpc>
                <a:spcPct val="150000"/>
              </a:lnSpc>
            </a:pPr>
            <a:r>
              <a:rPr lang="en-US" dirty="0" smtClean="0">
                <a:latin typeface="Baskerville Old Face" pitchFamily="18" charset="0"/>
              </a:rPr>
              <a:t>The role of </a:t>
            </a:r>
            <a:r>
              <a:rPr lang="en-US" dirty="0" smtClean="0">
                <a:solidFill>
                  <a:srgbClr val="FF0000"/>
                </a:solidFill>
                <a:latin typeface="Baskerville Old Face" pitchFamily="18" charset="0"/>
              </a:rPr>
              <a:t>migration on world population change is none.</a:t>
            </a:r>
          </a:p>
          <a:p>
            <a:pPr algn="just">
              <a:lnSpc>
                <a:spcPct val="150000"/>
              </a:lnSpc>
              <a:buNone/>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201</a:t>
            </a:fld>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lstStyle/>
          <a:p>
            <a:pPr algn="just">
              <a:lnSpc>
                <a:spcPct val="150000"/>
              </a:lnSpc>
            </a:pPr>
            <a:r>
              <a:rPr lang="en-US" sz="2800" dirty="0" smtClean="0">
                <a:latin typeface="Baskerville Old Face" pitchFamily="18" charset="0"/>
              </a:rPr>
              <a:t>Therefore, there are </a:t>
            </a:r>
            <a:r>
              <a:rPr lang="en-US" sz="2800" dirty="0" smtClean="0">
                <a:solidFill>
                  <a:srgbClr val="FF0000"/>
                </a:solidFill>
                <a:latin typeface="Baskerville Old Face" pitchFamily="18" charset="0"/>
              </a:rPr>
              <a:t>three determinants of population change/number</a:t>
            </a:r>
            <a:r>
              <a:rPr lang="en-US" dirty="0" smtClean="0">
                <a:solidFill>
                  <a:srgbClr val="FF0000"/>
                </a:solidFill>
              </a:rPr>
              <a:t>. </a:t>
            </a:r>
          </a:p>
          <a:p>
            <a:pPr algn="just">
              <a:lnSpc>
                <a:spcPct val="150000"/>
              </a:lnSpc>
            </a:pPr>
            <a:endParaRPr lang="en-US" dirty="0" smtClean="0"/>
          </a:p>
          <a:p>
            <a:pPr algn="just">
              <a:lnSpc>
                <a:spcPct val="150000"/>
              </a:lnSpc>
            </a:pPr>
            <a:r>
              <a:rPr lang="en-US" dirty="0" smtClean="0"/>
              <a:t>                  +</a:t>
            </a:r>
          </a:p>
          <a:p>
            <a:pPr algn="just">
              <a:lnSpc>
                <a:spcPct val="150000"/>
              </a:lnSpc>
              <a:buNone/>
            </a:pPr>
            <a:r>
              <a:rPr lang="en-US" dirty="0" smtClean="0"/>
              <a:t>				</a:t>
            </a:r>
          </a:p>
          <a:p>
            <a:pPr lvl="4" algn="just">
              <a:lnSpc>
                <a:spcPct val="150000"/>
              </a:lnSpc>
              <a:buNone/>
            </a:pPr>
            <a:r>
              <a:rPr lang="en-US" sz="3200" dirty="0" smtClean="0"/>
              <a:t>   	+			</a:t>
            </a:r>
          </a:p>
          <a:p>
            <a:pPr algn="just">
              <a:lnSpc>
                <a:spcPct val="150000"/>
              </a:lnSpc>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202</a:t>
            </a:fld>
            <a:endParaRPr lang="en-US" dirty="0"/>
          </a:p>
        </p:txBody>
      </p:sp>
      <p:sp>
        <p:nvSpPr>
          <p:cNvPr id="6" name="Rectangle 5"/>
          <p:cNvSpPr/>
          <p:nvPr/>
        </p:nvSpPr>
        <p:spPr>
          <a:xfrm>
            <a:off x="500034" y="2643182"/>
            <a:ext cx="1857388" cy="928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Birth</a:t>
            </a:r>
            <a:r>
              <a:rPr lang="en-US" dirty="0" smtClean="0"/>
              <a:t> </a:t>
            </a:r>
            <a:endParaRPr lang="en-US" dirty="0"/>
          </a:p>
        </p:txBody>
      </p:sp>
      <p:sp>
        <p:nvSpPr>
          <p:cNvPr id="7" name="Rectangle 6"/>
          <p:cNvSpPr/>
          <p:nvPr/>
        </p:nvSpPr>
        <p:spPr>
          <a:xfrm>
            <a:off x="3143240" y="2714620"/>
            <a:ext cx="3214710" cy="928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Population number </a:t>
            </a:r>
            <a:endParaRPr lang="en-US" sz="2800" dirty="0"/>
          </a:p>
        </p:txBody>
      </p:sp>
      <p:sp>
        <p:nvSpPr>
          <p:cNvPr id="8" name="Rectangle 7"/>
          <p:cNvSpPr/>
          <p:nvPr/>
        </p:nvSpPr>
        <p:spPr>
          <a:xfrm>
            <a:off x="7215206" y="2643182"/>
            <a:ext cx="1571636" cy="1000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Death  </a:t>
            </a:r>
            <a:endParaRPr lang="en-US" sz="2800" dirty="0"/>
          </a:p>
        </p:txBody>
      </p:sp>
      <p:sp>
        <p:nvSpPr>
          <p:cNvPr id="9" name="Rectangle 8"/>
          <p:cNvSpPr/>
          <p:nvPr/>
        </p:nvSpPr>
        <p:spPr>
          <a:xfrm>
            <a:off x="2643174" y="5000636"/>
            <a:ext cx="4500594" cy="1000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atin typeface="Baskerville Old Face" pitchFamily="18" charset="0"/>
              </a:rPr>
              <a:t>Migration</a:t>
            </a:r>
            <a:r>
              <a:rPr lang="en-US" dirty="0" smtClean="0"/>
              <a:t> </a:t>
            </a:r>
            <a:endParaRPr lang="en-US" dirty="0"/>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Migration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Arrow Connector 13"/>
          <p:cNvCxnSpPr/>
          <p:nvPr/>
        </p:nvCxnSpPr>
        <p:spPr>
          <a:xfrm>
            <a:off x="2357422" y="328612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57950" y="3357562"/>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29388" y="3000372"/>
            <a:ext cx="428628" cy="1588"/>
          </a:xfrm>
          <a:prstGeom prst="line">
            <a:avLst/>
          </a:prstGeom>
        </p:spPr>
        <p:style>
          <a:lnRef idx="1">
            <a:schemeClr val="dk1"/>
          </a:lnRef>
          <a:fillRef idx="0">
            <a:schemeClr val="dk1"/>
          </a:fillRef>
          <a:effectRef idx="0">
            <a:schemeClr val="dk1"/>
          </a:effectRef>
          <a:fontRef idx="minor">
            <a:schemeClr val="tx1"/>
          </a:fontRef>
        </p:style>
      </p:cxnSp>
      <p:cxnSp>
        <p:nvCxnSpPr>
          <p:cNvPr id="21" name="Elbow Connector 20"/>
          <p:cNvCxnSpPr/>
          <p:nvPr/>
        </p:nvCxnSpPr>
        <p:spPr>
          <a:xfrm rot="16200000" flipV="1">
            <a:off x="2857488" y="4214818"/>
            <a:ext cx="1214446" cy="21431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322099" y="4250537"/>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72198" y="4643446"/>
            <a:ext cx="642942"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4C9F44-8474-4EB8-895B-098C9F96557C}" type="slidenum">
              <a:rPr lang="en-US" smtClean="0"/>
              <a:pPr/>
              <a:t>203</a:t>
            </a:fld>
            <a:endParaRPr lang="en-US" dirty="0"/>
          </a:p>
        </p:txBody>
      </p:sp>
      <p:sp>
        <p:nvSpPr>
          <p:cNvPr id="6" name="Title 1"/>
          <p:cNvSpPr>
            <a:spLocks noGrp="1"/>
          </p:cNvSpPr>
          <p:nvPr>
            <p:ph idx="1"/>
          </p:nvPr>
        </p:nvSpPr>
        <p:spPr>
          <a:xfrm>
            <a:off x="457200" y="642938"/>
            <a:ext cx="8229600" cy="5857896"/>
          </a:xfrm>
        </p:spPr>
        <p:txBody>
          <a:bodyPr>
            <a:normAutofit/>
          </a:bodyPr>
          <a:lstStyle/>
          <a:p>
            <a:pPr algn="just">
              <a:lnSpc>
                <a:spcPct val="150000"/>
              </a:lnSpc>
            </a:pPr>
            <a:r>
              <a:rPr lang="en-US" sz="2800" dirty="0" smtClean="0">
                <a:latin typeface="Baskerville Old Face" pitchFamily="18" charset="0"/>
              </a:rPr>
              <a:t>This chapter basically focuses on the processes which add members to populations and which subtract members. </a:t>
            </a:r>
          </a:p>
          <a:p>
            <a:pPr algn="just">
              <a:lnSpc>
                <a:spcPct val="150000"/>
              </a:lnSpc>
            </a:pPr>
            <a:r>
              <a:rPr lang="en-US" sz="2800" dirty="0" smtClean="0">
                <a:latin typeface="Baskerville Old Face" pitchFamily="18" charset="0"/>
              </a:rPr>
              <a:t>The key population processes are therefore, </a:t>
            </a:r>
            <a:r>
              <a:rPr lang="en-US" sz="2800" dirty="0" smtClean="0">
                <a:solidFill>
                  <a:srgbClr val="FF0000"/>
                </a:solidFill>
                <a:latin typeface="Baskerville Old Face" pitchFamily="18" charset="0"/>
              </a:rPr>
              <a:t>fertility which adds babies, mortality which subtracts population and migration which adds and subtracts people mainly in the young adult ages. </a:t>
            </a:r>
          </a:p>
          <a:p>
            <a:pPr algn="just">
              <a:lnSpc>
                <a:spcPct val="150000"/>
              </a:lnSpc>
            </a:pPr>
            <a:endParaRPr lang="en-US" sz="2800" dirty="0">
              <a:latin typeface="Baskerville Old Face" pitchFamily="18" charset="0"/>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rmAutofit fontScale="90000"/>
          </a:bodyPr>
          <a:lstStyle/>
          <a:p>
            <a:r>
              <a:rPr lang="en-US" b="1" dirty="0" smtClean="0">
                <a:latin typeface="Baskerville Old Face" pitchFamily="18" charset="0"/>
              </a:rPr>
              <a:t/>
            </a:r>
            <a:br>
              <a:rPr lang="en-US" b="1" dirty="0" smtClean="0">
                <a:latin typeface="Baskerville Old Face" pitchFamily="18" charset="0"/>
              </a:rPr>
            </a:br>
            <a:r>
              <a:rPr lang="en-US" sz="4000" b="1" dirty="0" smtClean="0">
                <a:latin typeface="Baskerville Old Face" pitchFamily="18" charset="0"/>
              </a:rPr>
              <a:t>3.1. Pattern, Measures and Determinants of Fertility </a:t>
            </a:r>
            <a:r>
              <a:rPr lang="en-US" sz="4000" dirty="0" smtClean="0">
                <a:latin typeface="Baskerville Old Face" pitchFamily="18" charset="0"/>
              </a:rPr>
              <a:t/>
            </a:r>
            <a:br>
              <a:rPr lang="en-US" sz="4000" dirty="0" smtClean="0">
                <a:latin typeface="Baskerville Old Face" pitchFamily="18" charset="0"/>
              </a:rPr>
            </a:br>
            <a:endParaRPr lang="en-US" sz="4000" dirty="0">
              <a:latin typeface="Baskerville Old Face" pitchFamily="18" charset="0"/>
            </a:endParaRPr>
          </a:p>
        </p:txBody>
      </p:sp>
      <p:sp>
        <p:nvSpPr>
          <p:cNvPr id="3" name="Content Placeholder 2"/>
          <p:cNvSpPr>
            <a:spLocks noGrp="1"/>
          </p:cNvSpPr>
          <p:nvPr>
            <p:ph idx="1"/>
          </p:nvPr>
        </p:nvSpPr>
        <p:spPr>
          <a:xfrm>
            <a:off x="457200" y="1500174"/>
            <a:ext cx="8229600" cy="5715040"/>
          </a:xfrm>
        </p:spPr>
        <p:txBody>
          <a:bodyPr>
            <a:normAutofit lnSpcReduction="10000"/>
          </a:bodyPr>
          <a:lstStyle/>
          <a:p>
            <a:pPr algn="just">
              <a:lnSpc>
                <a:spcPct val="160000"/>
              </a:lnSpc>
            </a:pPr>
            <a:r>
              <a:rPr lang="en-US" sz="2800" b="1" i="1" dirty="0" smtClean="0">
                <a:solidFill>
                  <a:srgbClr val="FF0000"/>
                </a:solidFill>
                <a:latin typeface="Baskerville Old Face" pitchFamily="18" charset="0"/>
              </a:rPr>
              <a:t>Fertility</a:t>
            </a:r>
            <a:r>
              <a:rPr lang="en-US" sz="2800" b="1" dirty="0" smtClean="0">
                <a:latin typeface="Baskerville Old Face" pitchFamily="18" charset="0"/>
              </a:rPr>
              <a:t> </a:t>
            </a:r>
            <a:r>
              <a:rPr lang="en-US" sz="2800" b="1" dirty="0" smtClean="0">
                <a:solidFill>
                  <a:srgbClr val="FF0000"/>
                </a:solidFill>
                <a:latin typeface="Baskerville Old Face" pitchFamily="18" charset="0"/>
              </a:rPr>
              <a:t>: </a:t>
            </a:r>
            <a:r>
              <a:rPr lang="en-US" sz="2800" i="1" dirty="0" smtClean="0">
                <a:solidFill>
                  <a:srgbClr val="FF0000"/>
                </a:solidFill>
                <a:latin typeface="Baskerville Old Face" pitchFamily="18" charset="0"/>
              </a:rPr>
              <a:t>refers to the actual reproductive performance of a population </a:t>
            </a:r>
            <a:r>
              <a:rPr lang="en-US" sz="2800" dirty="0" smtClean="0">
                <a:latin typeface="Baskerville Old Face" pitchFamily="18" charset="0"/>
              </a:rPr>
              <a:t>or the ability of a society to reproduce itself. </a:t>
            </a:r>
          </a:p>
          <a:p>
            <a:pPr algn="just">
              <a:lnSpc>
                <a:spcPct val="160000"/>
              </a:lnSpc>
            </a:pPr>
            <a:r>
              <a:rPr lang="en-US" sz="2800" dirty="0" smtClean="0">
                <a:solidFill>
                  <a:srgbClr val="FF0000"/>
                </a:solidFill>
                <a:latin typeface="Baskerville Old Face" pitchFamily="18" charset="0"/>
              </a:rPr>
              <a:t>It is a function of a woman's fecundity (the physiological ability to conceive and bear children). </a:t>
            </a:r>
          </a:p>
          <a:p>
            <a:pPr algn="just">
              <a:lnSpc>
                <a:spcPct val="160000"/>
              </a:lnSpc>
            </a:pPr>
            <a:r>
              <a:rPr lang="en-US" sz="2800" dirty="0" smtClean="0">
                <a:latin typeface="Baskerville Old Face" pitchFamily="18" charset="0"/>
              </a:rPr>
              <a:t>There are three </a:t>
            </a:r>
            <a:r>
              <a:rPr lang="en-US" sz="2800" b="1" i="1" u="sng" dirty="0" smtClean="0">
                <a:latin typeface="Baskerville Old Face" pitchFamily="18" charset="0"/>
              </a:rPr>
              <a:t>intermediate variables that determine the fertility of women;</a:t>
            </a:r>
            <a:r>
              <a:rPr lang="en-US" sz="2800" dirty="0" smtClean="0">
                <a:latin typeface="Baskerville Old Face" pitchFamily="18" charset="0"/>
              </a:rPr>
              <a:t> these include </a:t>
            </a:r>
            <a:r>
              <a:rPr lang="en-US" sz="2800" b="1" dirty="0" smtClean="0">
                <a:solidFill>
                  <a:srgbClr val="FF0000"/>
                </a:solidFill>
                <a:latin typeface="Baskerville Old Face" pitchFamily="18" charset="0"/>
              </a:rPr>
              <a:t>sexual intercourse, conception and parturition. </a:t>
            </a:r>
          </a:p>
          <a:p>
            <a:pPr algn="just">
              <a:lnSpc>
                <a:spcPct val="150000"/>
              </a:lnSpc>
            </a:pPr>
            <a:endParaRPr lang="en-US" sz="2800" dirty="0">
              <a:latin typeface="Baskerville Old Face" pitchFamily="18" charset="0"/>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74638"/>
            <a:ext cx="8043890" cy="1082660"/>
          </a:xfrm>
        </p:spPr>
        <p:txBody>
          <a:bodyPr>
            <a:normAutofit/>
          </a:bodyPr>
          <a:lstStyle/>
          <a:p>
            <a:pPr algn="l"/>
            <a:r>
              <a:rPr lang="en-US" sz="2800" b="1" dirty="0" smtClean="0">
                <a:latin typeface="Baskerville Old Face" pitchFamily="18" charset="0"/>
              </a:rPr>
              <a:t>Pattern, Measures and Determinants of Fertility….Cont’d</a:t>
            </a:r>
            <a:endParaRPr lang="en-US" sz="2800" b="1" dirty="0">
              <a:latin typeface="Baskerville Old Face" pitchFamily="18" charset="0"/>
            </a:endParaRPr>
          </a:p>
        </p:txBody>
      </p:sp>
      <p:sp>
        <p:nvSpPr>
          <p:cNvPr id="3" name="Content Placeholder 2"/>
          <p:cNvSpPr>
            <a:spLocks noGrp="1"/>
          </p:cNvSpPr>
          <p:nvPr>
            <p:ph idx="1"/>
          </p:nvPr>
        </p:nvSpPr>
        <p:spPr>
          <a:xfrm>
            <a:off x="457200" y="1785926"/>
            <a:ext cx="8229600" cy="4340237"/>
          </a:xfrm>
        </p:spPr>
        <p:txBody>
          <a:bodyPr/>
          <a:lstStyle/>
          <a:p>
            <a:pPr algn="just">
              <a:lnSpc>
                <a:spcPct val="150000"/>
              </a:lnSpc>
            </a:pPr>
            <a:endParaRPr lang="en-US" sz="2800" dirty="0" smtClean="0">
              <a:solidFill>
                <a:srgbClr val="FF0000"/>
              </a:solidFill>
              <a:latin typeface="Baskerville Old Face" pitchFamily="18" charset="0"/>
            </a:endParaRPr>
          </a:p>
          <a:p>
            <a:pPr algn="just">
              <a:lnSpc>
                <a:spcPct val="150000"/>
              </a:lnSpc>
            </a:pPr>
            <a:r>
              <a:rPr lang="en-US" sz="2800" b="1" dirty="0" smtClean="0">
                <a:solidFill>
                  <a:srgbClr val="FF0000"/>
                </a:solidFill>
                <a:latin typeface="Baskerville Old Face" pitchFamily="18" charset="0"/>
              </a:rPr>
              <a:t>There are diverse factors that affect fertility rate, </a:t>
            </a:r>
            <a:r>
              <a:rPr lang="en-US" sz="2800" dirty="0" smtClean="0">
                <a:latin typeface="Baskerville Old Face" pitchFamily="18" charset="0"/>
              </a:rPr>
              <a:t>and </a:t>
            </a:r>
            <a:r>
              <a:rPr lang="en-US" sz="2800" i="1" dirty="0" smtClean="0">
                <a:latin typeface="Baskerville Old Face" pitchFamily="18" charset="0"/>
              </a:rPr>
              <a:t>many of these</a:t>
            </a:r>
            <a:r>
              <a:rPr lang="en-US" sz="2800" b="1" i="1" dirty="0" smtClean="0">
                <a:latin typeface="Baskerville Old Face" pitchFamily="18" charset="0"/>
              </a:rPr>
              <a:t> </a:t>
            </a:r>
            <a:r>
              <a:rPr lang="en-US" sz="2800" i="1" dirty="0" smtClean="0">
                <a:latin typeface="Baskerville Old Face" pitchFamily="18" charset="0"/>
              </a:rPr>
              <a:t>most largely influencing the three intermediate variables.</a:t>
            </a: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205</a:t>
            </a:fld>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358246" cy="1857364"/>
          </a:xfrm>
          <a:solidFill>
            <a:schemeClr val="tx2">
              <a:lumMod val="20000"/>
              <a:lumOff val="80000"/>
            </a:schemeClr>
          </a:solidFill>
        </p:spPr>
        <p:txBody>
          <a:bodyPr>
            <a:normAutofit fontScale="90000"/>
          </a:bodyPr>
          <a:lstStyle/>
          <a:p>
            <a:pPr algn="l">
              <a:buFont typeface="Wingdings" pitchFamily="2" charset="2"/>
              <a:buChar char="Ø"/>
            </a:pPr>
            <a:r>
              <a:rPr lang="en-US" sz="3100" b="1" dirty="0" smtClean="0">
                <a:latin typeface="Bodoni MT" pitchFamily="18" charset="0"/>
              </a:rPr>
              <a:t/>
            </a:r>
            <a:br>
              <a:rPr lang="en-US" sz="3100" b="1" dirty="0" smtClean="0">
                <a:latin typeface="Bodoni MT" pitchFamily="18" charset="0"/>
              </a:rPr>
            </a:br>
            <a:r>
              <a:rPr lang="en-US" sz="3100" b="1" dirty="0" smtClean="0">
                <a:latin typeface="Bodoni MT" pitchFamily="18" charset="0"/>
              </a:rPr>
              <a:t>Pattern, Measures and Determinants of Fertility….Cont’d.</a:t>
            </a:r>
            <a:r>
              <a:rPr lang="en-US" sz="3100" dirty="0" smtClean="0">
                <a:solidFill>
                  <a:srgbClr val="FF0000"/>
                </a:solidFill>
                <a:latin typeface="Baskerville Old Face" pitchFamily="18" charset="0"/>
              </a:rPr>
              <a:t> </a:t>
            </a:r>
            <a:br>
              <a:rPr lang="en-US" sz="3100" dirty="0" smtClean="0">
                <a:solidFill>
                  <a:srgbClr val="FF0000"/>
                </a:solidFill>
                <a:latin typeface="Baskerville Old Face" pitchFamily="18" charset="0"/>
              </a:rPr>
            </a:br>
            <a:r>
              <a:rPr lang="en-US" sz="3100" dirty="0" smtClean="0">
                <a:solidFill>
                  <a:srgbClr val="FF0000"/>
                </a:solidFill>
                <a:latin typeface="Baskerville Old Face" pitchFamily="18" charset="0"/>
              </a:rPr>
              <a:t>   ------</a:t>
            </a:r>
            <a:r>
              <a:rPr lang="en-US" sz="3100" b="1" dirty="0" smtClean="0">
                <a:solidFill>
                  <a:srgbClr val="FF0000"/>
                </a:solidFill>
                <a:latin typeface="Baskerville Old Face" pitchFamily="18" charset="0"/>
              </a:rPr>
              <a:t>The dominant factors of fertility are </a:t>
            </a:r>
            <a:r>
              <a:rPr lang="en-US" sz="3100" dirty="0" smtClean="0">
                <a:solidFill>
                  <a:srgbClr val="FF0000"/>
                </a:solidFill>
                <a:latin typeface="Baskerville Old Face" pitchFamily="18" charset="0"/>
              </a:rPr>
              <a:t>presented below:</a:t>
            </a:r>
            <a:br>
              <a:rPr lang="en-US" sz="3100" dirty="0" smtClean="0">
                <a:solidFill>
                  <a:srgbClr val="FF0000"/>
                </a:solidFill>
                <a:latin typeface="Baskerville Old Face" pitchFamily="18" charset="0"/>
              </a:rPr>
            </a:br>
            <a:endParaRPr lang="en-US" sz="3100" dirty="0">
              <a:solidFill>
                <a:srgbClr val="FF0000"/>
              </a:solidFill>
            </a:endParaRPr>
          </a:p>
        </p:txBody>
      </p:sp>
      <p:sp>
        <p:nvSpPr>
          <p:cNvPr id="3" name="Content Placeholder 2"/>
          <p:cNvSpPr>
            <a:spLocks noGrp="1"/>
          </p:cNvSpPr>
          <p:nvPr>
            <p:ph sz="half" idx="1"/>
          </p:nvPr>
        </p:nvSpPr>
        <p:spPr>
          <a:xfrm>
            <a:off x="357158" y="2000241"/>
            <a:ext cx="3786214" cy="4572031"/>
          </a:xfrm>
          <a:solidFill>
            <a:schemeClr val="tx2">
              <a:lumMod val="20000"/>
              <a:lumOff val="80000"/>
            </a:schemeClr>
          </a:solidFill>
        </p:spPr>
        <p:txBody>
          <a:bodyPr>
            <a:normAutofit fontScale="92500"/>
          </a:bodyPr>
          <a:lstStyle/>
          <a:p>
            <a:pPr>
              <a:buFont typeface="Wingdings" pitchFamily="2" charset="2"/>
              <a:buChar char="Ø"/>
            </a:pPr>
            <a:r>
              <a:rPr lang="en-US" b="1" dirty="0" smtClean="0"/>
              <a:t> A. </a:t>
            </a:r>
            <a:r>
              <a:rPr lang="en-US" b="1" dirty="0" smtClean="0">
                <a:latin typeface="Baskerville Old Face" pitchFamily="18" charset="0"/>
              </a:rPr>
              <a:t>Age at marriage</a:t>
            </a:r>
          </a:p>
          <a:p>
            <a:pPr>
              <a:buFont typeface="Wingdings" pitchFamily="2" charset="2"/>
              <a:buChar char="Ø"/>
            </a:pPr>
            <a:r>
              <a:rPr lang="en-US" b="1" dirty="0" smtClean="0">
                <a:latin typeface="Baskerville Old Face" pitchFamily="18" charset="0"/>
              </a:rPr>
              <a:t> B. The status of women</a:t>
            </a:r>
          </a:p>
          <a:p>
            <a:pPr algn="just">
              <a:lnSpc>
                <a:spcPct val="150000"/>
              </a:lnSpc>
              <a:buNone/>
            </a:pPr>
            <a:r>
              <a:rPr lang="en-US" b="1" dirty="0" smtClean="0"/>
              <a:t>                 I. Education</a:t>
            </a:r>
          </a:p>
          <a:p>
            <a:pPr algn="just">
              <a:lnSpc>
                <a:spcPct val="150000"/>
              </a:lnSpc>
              <a:buNone/>
            </a:pPr>
            <a:r>
              <a:rPr lang="en-US" b="1" dirty="0" smtClean="0"/>
              <a:t>                II. Employment</a:t>
            </a:r>
          </a:p>
          <a:p>
            <a:pPr algn="just">
              <a:lnSpc>
                <a:spcPct val="150000"/>
              </a:lnSpc>
              <a:buFont typeface="Wingdings" pitchFamily="2" charset="2"/>
              <a:buChar char="Ø"/>
            </a:pPr>
            <a:r>
              <a:rPr lang="en-US" b="1" dirty="0" smtClean="0"/>
              <a:t>  C. </a:t>
            </a:r>
            <a:r>
              <a:rPr lang="en-US" sz="2600" b="1" dirty="0" smtClean="0"/>
              <a:t>Use of contraceptive methods</a:t>
            </a:r>
          </a:p>
          <a:p>
            <a:pPr algn="just">
              <a:lnSpc>
                <a:spcPct val="150000"/>
              </a:lnSpc>
              <a:buFont typeface="Wingdings" pitchFamily="2" charset="2"/>
              <a:buChar char="Ø"/>
            </a:pPr>
            <a:r>
              <a:rPr lang="en-US" dirty="0" smtClean="0"/>
              <a:t> </a:t>
            </a:r>
            <a:r>
              <a:rPr lang="en-US" b="1" dirty="0" smtClean="0"/>
              <a:t> D. Abortion </a:t>
            </a:r>
            <a:endParaRPr lang="en-US" b="1" dirty="0" smtClean="0">
              <a:latin typeface="Baskerville Old Face" pitchFamily="18" charset="0"/>
            </a:endParaRPr>
          </a:p>
          <a:p>
            <a:pPr>
              <a:buNone/>
            </a:pPr>
            <a:endParaRPr lang="en-US" b="1" dirty="0" smtClean="0">
              <a:latin typeface="Baskerville Old Face" pitchFamily="18" charset="0"/>
            </a:endParaRPr>
          </a:p>
          <a:p>
            <a:endParaRPr lang="en-US" dirty="0"/>
          </a:p>
        </p:txBody>
      </p:sp>
      <p:sp>
        <p:nvSpPr>
          <p:cNvPr id="4" name="Content Placeholder 3"/>
          <p:cNvSpPr>
            <a:spLocks noGrp="1"/>
          </p:cNvSpPr>
          <p:nvPr>
            <p:ph sz="half" idx="2"/>
          </p:nvPr>
        </p:nvSpPr>
        <p:spPr>
          <a:xfrm>
            <a:off x="4648200" y="1928802"/>
            <a:ext cx="4210080" cy="4714908"/>
          </a:xfrm>
          <a:solidFill>
            <a:schemeClr val="tx2">
              <a:lumMod val="20000"/>
              <a:lumOff val="80000"/>
            </a:schemeClr>
          </a:solidFill>
        </p:spPr>
        <p:txBody>
          <a:bodyPr>
            <a:normAutofit fontScale="92500"/>
          </a:bodyPr>
          <a:lstStyle/>
          <a:p>
            <a:pPr algn="just">
              <a:lnSpc>
                <a:spcPct val="150000"/>
              </a:lnSpc>
              <a:buFont typeface="Wingdings" pitchFamily="2" charset="2"/>
              <a:buChar char="Ø"/>
            </a:pPr>
            <a:r>
              <a:rPr lang="en-US" b="1" dirty="0" smtClean="0"/>
              <a:t> E. Sterility </a:t>
            </a:r>
            <a:r>
              <a:rPr lang="en-US" sz="3600" b="1" dirty="0" smtClean="0"/>
              <a:t>	</a:t>
            </a:r>
            <a:r>
              <a:rPr lang="en-US" b="1" dirty="0" smtClean="0"/>
              <a:t> </a:t>
            </a:r>
          </a:p>
          <a:p>
            <a:pPr algn="just">
              <a:lnSpc>
                <a:spcPct val="150000"/>
              </a:lnSpc>
              <a:buFont typeface="Wingdings" pitchFamily="2" charset="2"/>
              <a:buChar char="Ø"/>
            </a:pPr>
            <a:r>
              <a:rPr lang="en-US" sz="2400" b="1" dirty="0" smtClean="0"/>
              <a:t>F. Socio-cultural and economic factors</a:t>
            </a:r>
          </a:p>
          <a:p>
            <a:pPr algn="just">
              <a:lnSpc>
                <a:spcPct val="150000"/>
              </a:lnSpc>
              <a:buFont typeface="Wingdings" pitchFamily="2" charset="2"/>
              <a:buChar char="Ø"/>
            </a:pPr>
            <a:r>
              <a:rPr lang="en-US" sz="3600" b="1" dirty="0" smtClean="0"/>
              <a:t> </a:t>
            </a:r>
            <a:r>
              <a:rPr lang="en-US" b="1" dirty="0" smtClean="0">
                <a:latin typeface="Baskerville Old Face" pitchFamily="18" charset="0"/>
              </a:rPr>
              <a:t>G. Sex preferences</a:t>
            </a:r>
            <a:endParaRPr lang="en-US" dirty="0">
              <a:latin typeface="Baskerville Old Face" pitchFamily="18" charset="0"/>
            </a:endParaRPr>
          </a:p>
        </p:txBody>
      </p:sp>
      <p:sp>
        <p:nvSpPr>
          <p:cNvPr id="6" name="Slide Number Placeholder 5"/>
          <p:cNvSpPr>
            <a:spLocks noGrp="1"/>
          </p:cNvSpPr>
          <p:nvPr>
            <p:ph type="sldNum" sz="quarter" idx="12"/>
          </p:nvPr>
        </p:nvSpPr>
        <p:spPr/>
        <p:txBody>
          <a:bodyPr/>
          <a:lstStyle/>
          <a:p>
            <a:fld id="{884C9F44-8474-4EB8-895B-098C9F96557C}" type="slidenum">
              <a:rPr lang="en-US" smtClean="0"/>
              <a:pPr/>
              <a:t>206</a:t>
            </a:fld>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12"/>
          </a:xfrm>
        </p:spPr>
        <p:txBody>
          <a:bodyPr>
            <a:normAutofit/>
          </a:bodyPr>
          <a:lstStyle/>
          <a:p>
            <a:pPr algn="l"/>
            <a:r>
              <a:rPr lang="en-US" sz="2800" b="1" dirty="0" smtClean="0">
                <a:latin typeface="Bodoni MT" pitchFamily="18" charset="0"/>
              </a:rPr>
              <a:t>Pattern, Measures and Determinants of Fertility….Cont’d</a:t>
            </a:r>
            <a:endParaRPr lang="en-US" sz="2800" dirty="0">
              <a:latin typeface="Bodoni MT" pitchFamily="18" charset="0"/>
            </a:endParaRPr>
          </a:p>
        </p:txBody>
      </p:sp>
      <p:sp>
        <p:nvSpPr>
          <p:cNvPr id="3" name="Content Placeholder 2"/>
          <p:cNvSpPr>
            <a:spLocks noGrp="1"/>
          </p:cNvSpPr>
          <p:nvPr>
            <p:ph idx="1"/>
          </p:nvPr>
        </p:nvSpPr>
        <p:spPr/>
        <p:txBody>
          <a:bodyPr/>
          <a:lstStyle/>
          <a:p>
            <a:r>
              <a:rPr lang="en-US" b="1" dirty="0" smtClean="0">
                <a:solidFill>
                  <a:srgbClr val="00B0F0"/>
                </a:solidFill>
              </a:rPr>
              <a:t>A. Age at marriage:</a:t>
            </a:r>
          </a:p>
          <a:p>
            <a:pPr algn="just">
              <a:lnSpc>
                <a:spcPct val="150000"/>
              </a:lnSpc>
            </a:pPr>
            <a:r>
              <a:rPr lang="en-US" sz="2800" dirty="0" smtClean="0">
                <a:solidFill>
                  <a:srgbClr val="FF0000"/>
                </a:solidFill>
                <a:latin typeface="Baskerville Old Face" pitchFamily="18" charset="0"/>
              </a:rPr>
              <a:t>The age at which a person is married has a direct relation to the number of children expected to be born. </a:t>
            </a:r>
          </a:p>
          <a:p>
            <a:pPr algn="just">
              <a:lnSpc>
                <a:spcPct val="150000"/>
              </a:lnSpc>
            </a:pPr>
            <a:r>
              <a:rPr lang="en-US" sz="2800" dirty="0" smtClean="0">
                <a:solidFill>
                  <a:srgbClr val="FF0000"/>
                </a:solidFill>
              </a:rPr>
              <a:t>In all societies, </a:t>
            </a:r>
            <a:r>
              <a:rPr lang="en-US" sz="2800" b="1" dirty="0" smtClean="0">
                <a:solidFill>
                  <a:srgbClr val="FF0000"/>
                </a:solidFill>
              </a:rPr>
              <a:t>marriage has clearly been an institution that has promoted fertility.</a:t>
            </a:r>
            <a:endParaRPr lang="en-US" sz="2800" b="1" dirty="0" smtClean="0">
              <a:solidFill>
                <a:srgbClr val="FF0000"/>
              </a:solidFill>
              <a:latin typeface="Baskerville Old Face" pitchFamily="18" charset="0"/>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207</a:t>
            </a:fld>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odoni MT" pitchFamily="18" charset="0"/>
              </a:rPr>
              <a:t>Pattern, Measures and Determinants of Fertility….Cont’d</a:t>
            </a:r>
            <a:endParaRPr lang="en-US" sz="2800" dirty="0">
              <a:latin typeface="Bodoni MT" pitchFamily="18" charset="0"/>
            </a:endParaRPr>
          </a:p>
        </p:txBody>
      </p:sp>
      <p:sp>
        <p:nvSpPr>
          <p:cNvPr id="3" name="Content Placeholder 2"/>
          <p:cNvSpPr>
            <a:spLocks noGrp="1"/>
          </p:cNvSpPr>
          <p:nvPr>
            <p:ph idx="1"/>
          </p:nvPr>
        </p:nvSpPr>
        <p:spPr>
          <a:xfrm>
            <a:off x="457200" y="1357298"/>
            <a:ext cx="8229600" cy="4768865"/>
          </a:xfrm>
        </p:spPr>
        <p:txBody>
          <a:bodyPr>
            <a:normAutofit/>
          </a:bodyPr>
          <a:lstStyle/>
          <a:p>
            <a:r>
              <a:rPr lang="en-US" sz="2800" b="1" dirty="0" smtClean="0"/>
              <a:t>A. Age at marriage…..Cont’d</a:t>
            </a:r>
          </a:p>
          <a:p>
            <a:pPr algn="just">
              <a:lnSpc>
                <a:spcPct val="150000"/>
              </a:lnSpc>
            </a:pPr>
            <a:r>
              <a:rPr lang="en-US" sz="2800" dirty="0" smtClean="0">
                <a:solidFill>
                  <a:srgbClr val="FF0000"/>
                </a:solidFill>
              </a:rPr>
              <a:t>The longer a woman waits to enter a sexual union, the lower the fertility rate.</a:t>
            </a:r>
          </a:p>
          <a:p>
            <a:pPr algn="just">
              <a:lnSpc>
                <a:spcPct val="150000"/>
              </a:lnSpc>
            </a:pPr>
            <a:r>
              <a:rPr lang="en-US" sz="2800" dirty="0" smtClean="0"/>
              <a:t> </a:t>
            </a:r>
            <a:r>
              <a:rPr lang="en-US" sz="2800" dirty="0" smtClean="0">
                <a:solidFill>
                  <a:srgbClr val="FF0000"/>
                </a:solidFill>
              </a:rPr>
              <a:t>Conversely, where women marry at a young age, fertility rates tend to be higher</a:t>
            </a:r>
            <a:r>
              <a:rPr lang="en-US" sz="2800" dirty="0" smtClean="0"/>
              <a:t> due to the increased exposure to risk of pregnancy and longer periods over which pregnancy could occur.</a:t>
            </a: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208</a:t>
            </a:fld>
            <a:endParaRPr lang="en-US"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Baskerville Old Face" pitchFamily="18" charset="0"/>
              </a:rPr>
              <a:t>Pattern, Measures and Determinants of Fertility….Cont’d</a:t>
            </a:r>
            <a:endParaRPr lang="en-US" sz="3200" dirty="0">
              <a:latin typeface="Baskerville Old Face" pitchFamily="18" charset="0"/>
            </a:endParaRPr>
          </a:p>
        </p:txBody>
      </p:sp>
      <p:sp>
        <p:nvSpPr>
          <p:cNvPr id="3" name="Content Placeholder 2"/>
          <p:cNvSpPr>
            <a:spLocks noGrp="1"/>
          </p:cNvSpPr>
          <p:nvPr>
            <p:ph idx="1"/>
          </p:nvPr>
        </p:nvSpPr>
        <p:spPr/>
        <p:txBody>
          <a:bodyPr/>
          <a:lstStyle/>
          <a:p>
            <a:r>
              <a:rPr lang="en-US" sz="2800" b="1" dirty="0" smtClean="0">
                <a:latin typeface="Baskerville Old Face" pitchFamily="18" charset="0"/>
              </a:rPr>
              <a:t>A. Age at marriage…..Cont’d</a:t>
            </a:r>
          </a:p>
          <a:p>
            <a:pPr algn="just">
              <a:lnSpc>
                <a:spcPct val="150000"/>
              </a:lnSpc>
            </a:pPr>
            <a:r>
              <a:rPr lang="en-US" sz="2800" dirty="0" smtClean="0">
                <a:solidFill>
                  <a:srgbClr val="FF0000"/>
                </a:solidFill>
                <a:latin typeface="Baskerville Old Face" pitchFamily="18" charset="0"/>
              </a:rPr>
              <a:t>With early marriage, the reproductive age is longer and hence more children, but the contrary in the case of  late marriage. </a:t>
            </a:r>
          </a:p>
          <a:p>
            <a:pPr>
              <a:buNone/>
            </a:pPr>
            <a:endParaRPr lang="en-US" sz="2800" b="1"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209</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Bookman Old Style" pitchFamily="18" charset="0"/>
              </a:rPr>
              <a:t>T</a:t>
            </a:r>
            <a:r>
              <a:rPr lang="en-US" sz="2400" dirty="0" smtClean="0">
                <a:latin typeface="Bookman Old Style" pitchFamily="18" charset="0"/>
                <a:cs typeface="Bold Italic Art" pitchFamily="2" charset="-78"/>
              </a:rPr>
              <a:t>he main reasons for the rapid change of the subject after1953,are the following</a:t>
            </a:r>
            <a:r>
              <a:rPr lang="en-US" sz="2400" dirty="0" smtClean="0">
                <a:latin typeface="Bookman Old Style" pitchFamily="18" charset="0"/>
              </a:rPr>
              <a:t>. ….Cont’d</a:t>
            </a:r>
            <a:endParaRPr lang="en-US" sz="2400" dirty="0">
              <a:latin typeface="Bookman Old Style" pitchFamily="18" charset="0"/>
            </a:endParaRPr>
          </a:p>
        </p:txBody>
      </p:sp>
      <p:sp>
        <p:nvSpPr>
          <p:cNvPr id="3" name="Content Placeholder 2"/>
          <p:cNvSpPr>
            <a:spLocks noGrp="1"/>
          </p:cNvSpPr>
          <p:nvPr>
            <p:ph idx="1"/>
          </p:nvPr>
        </p:nvSpPr>
        <p:spPr>
          <a:xfrm>
            <a:off x="457200" y="1428736"/>
            <a:ext cx="8229600" cy="4697427"/>
          </a:xfrm>
        </p:spPr>
        <p:txBody>
          <a:bodyPr>
            <a:normAutofit/>
          </a:bodyPr>
          <a:lstStyle/>
          <a:p>
            <a:pPr algn="just">
              <a:buFont typeface="Wingdings" pitchFamily="2" charset="2"/>
              <a:buChar char="v"/>
            </a:pPr>
            <a:r>
              <a:rPr lang="en-US" sz="2400" dirty="0" smtClean="0">
                <a:latin typeface="Bookman Old Style" pitchFamily="18" charset="0"/>
                <a:cs typeface="Times New Roman" pitchFamily="18" charset="0"/>
              </a:rPr>
              <a:t>The change in political structure and policies After ww II </a:t>
            </a:r>
          </a:p>
          <a:p>
            <a:pPr lvl="0" algn="just">
              <a:buNone/>
            </a:pPr>
            <a:endParaRPr lang="en-US" sz="2000" dirty="0" smtClean="0">
              <a:latin typeface="Times New Roman" pitchFamily="18" charset="0"/>
              <a:cs typeface="Times New Roman" pitchFamily="18" charset="0"/>
            </a:endParaRPr>
          </a:p>
          <a:p>
            <a:pPr lvl="0" algn="just">
              <a:lnSpc>
                <a:spcPct val="150000"/>
              </a:lnSpc>
              <a:buNone/>
            </a:pPr>
            <a:r>
              <a:rPr lang="en-US" sz="2400" dirty="0" smtClean="0">
                <a:solidFill>
                  <a:srgbClr val="FF0000"/>
                </a:solidFill>
                <a:latin typeface="Bookman Old Style" pitchFamily="18" charset="0"/>
                <a:cs typeface="Times New Roman" pitchFamily="18" charset="0"/>
              </a:rPr>
              <a:t>      large number of independent countries was emerged especially in Africa, Asia and Latin America, </a:t>
            </a:r>
            <a:r>
              <a:rPr lang="en-US" sz="2400" b="1" i="1" dirty="0" smtClean="0">
                <a:solidFill>
                  <a:srgbClr val="FF0000"/>
                </a:solidFill>
                <a:latin typeface="Bookman Old Style" pitchFamily="18" charset="0"/>
                <a:cs typeface="Times New Roman" pitchFamily="18" charset="0"/>
              </a:rPr>
              <a:t>as the result local governments began feeling more responsibility for their own population related problems. </a:t>
            </a:r>
          </a:p>
          <a:p>
            <a:pPr algn="just">
              <a:lnSpc>
                <a:spcPct val="150000"/>
              </a:lnSpc>
              <a:buNone/>
            </a:pPr>
            <a:endParaRPr lang="en-US" sz="2400" dirty="0">
              <a:latin typeface="Bookman Old Style"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21</a:t>
            </a:fld>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7715304" cy="1643066"/>
          </a:xfrm>
        </p:spPr>
        <p:txBody>
          <a:bodyPr>
            <a:normAutofit/>
          </a:bodyPr>
          <a:lstStyle/>
          <a:p>
            <a:pPr algn="l"/>
            <a:r>
              <a:rPr lang="en-US" sz="2800" b="1" dirty="0" smtClean="0">
                <a:latin typeface="Baskerville Old Face" pitchFamily="18" charset="0"/>
              </a:rPr>
              <a:t>Pattern, Measures and Determinants of Fertility….Cont’d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5143536"/>
          </a:xfrm>
        </p:spPr>
        <p:txBody>
          <a:bodyPr>
            <a:normAutofit fontScale="92500" lnSpcReduction="20000"/>
          </a:bodyPr>
          <a:lstStyle/>
          <a:p>
            <a:r>
              <a:rPr lang="en-US" b="1" dirty="0" smtClean="0">
                <a:solidFill>
                  <a:srgbClr val="00B0F0"/>
                </a:solidFill>
              </a:rPr>
              <a:t>B. The status of women</a:t>
            </a:r>
            <a:r>
              <a:rPr lang="en-US" dirty="0" smtClean="0">
                <a:solidFill>
                  <a:srgbClr val="00B0F0"/>
                </a:solidFill>
              </a:rPr>
              <a:t>: </a:t>
            </a:r>
          </a:p>
          <a:p>
            <a:pPr algn="just">
              <a:lnSpc>
                <a:spcPct val="160000"/>
              </a:lnSpc>
            </a:pPr>
            <a:r>
              <a:rPr lang="en-US" sz="3000" dirty="0" smtClean="0">
                <a:latin typeface="Baskerville Old Face" pitchFamily="18" charset="0"/>
              </a:rPr>
              <a:t>it is a key determinant of fertility. </a:t>
            </a:r>
          </a:p>
          <a:p>
            <a:pPr algn="just">
              <a:lnSpc>
                <a:spcPct val="160000"/>
              </a:lnSpc>
            </a:pPr>
            <a:r>
              <a:rPr lang="en-US" sz="3000" dirty="0" smtClean="0">
                <a:latin typeface="Baskerville Old Face" pitchFamily="18" charset="0"/>
              </a:rPr>
              <a:t>Through </a:t>
            </a:r>
            <a:r>
              <a:rPr lang="en-US" sz="3000" dirty="0" smtClean="0">
                <a:solidFill>
                  <a:srgbClr val="FF0000"/>
                </a:solidFill>
                <a:latin typeface="Baskerville Old Face" pitchFamily="18" charset="0"/>
              </a:rPr>
              <a:t>improving women's status, reductions in fertility could be achieved more rapidly.</a:t>
            </a:r>
          </a:p>
          <a:p>
            <a:pPr algn="just">
              <a:lnSpc>
                <a:spcPct val="160000"/>
              </a:lnSpc>
            </a:pPr>
            <a:r>
              <a:rPr lang="en-US" sz="3000" dirty="0" smtClean="0">
                <a:latin typeface="Baskerville Old Face" pitchFamily="18" charset="0"/>
              </a:rPr>
              <a:t>Women's status can be improved by giving them </a:t>
            </a:r>
            <a:r>
              <a:rPr lang="en-US" sz="3000" dirty="0" smtClean="0">
                <a:solidFill>
                  <a:srgbClr val="FF0000"/>
                </a:solidFill>
                <a:latin typeface="Baskerville Old Face" pitchFamily="18" charset="0"/>
              </a:rPr>
              <a:t>better opportunities for education, employment, decision making, health and nutrition, marriage and divorce practices, </a:t>
            </a:r>
            <a:r>
              <a:rPr lang="en-US" sz="3000" dirty="0" smtClean="0">
                <a:latin typeface="Baskerville Old Face" pitchFamily="18" charset="0"/>
              </a:rPr>
              <a:t>etc. </a:t>
            </a:r>
            <a:endParaRPr lang="en-US" sz="3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210</a:t>
            </a:fld>
            <a:endParaRPr lang="en-US"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Bodoni MT" pitchFamily="18" charset="0"/>
              </a:rPr>
              <a:t>Pattern, Measures and Determinants of Fertility….Cont’d</a:t>
            </a:r>
            <a:endParaRPr lang="en-US" sz="3200" dirty="0">
              <a:latin typeface="Bodoni MT" pitchFamily="18" charset="0"/>
            </a:endParaRPr>
          </a:p>
        </p:txBody>
      </p:sp>
      <p:sp>
        <p:nvSpPr>
          <p:cNvPr id="3" name="Content Placeholder 2"/>
          <p:cNvSpPr>
            <a:spLocks noGrp="1"/>
          </p:cNvSpPr>
          <p:nvPr>
            <p:ph idx="1"/>
          </p:nvPr>
        </p:nvSpPr>
        <p:spPr/>
        <p:txBody>
          <a:bodyPr/>
          <a:lstStyle/>
          <a:p>
            <a:pPr algn="just"/>
            <a:endParaRPr lang="en-US" sz="2800" b="1" u="sng" dirty="0" smtClean="0">
              <a:solidFill>
                <a:srgbClr val="00B0F0"/>
              </a:solidFill>
              <a:latin typeface="Baskerville Old Face" pitchFamily="18" charset="0"/>
            </a:endParaRPr>
          </a:p>
          <a:p>
            <a:pPr algn="just"/>
            <a:endParaRPr lang="en-US" sz="2800" b="1" u="sng" dirty="0" smtClean="0">
              <a:solidFill>
                <a:srgbClr val="00B0F0"/>
              </a:solidFill>
              <a:latin typeface="Baskerville Old Face" pitchFamily="18" charset="0"/>
            </a:endParaRPr>
          </a:p>
          <a:p>
            <a:pPr algn="ctr">
              <a:buNone/>
            </a:pPr>
            <a:r>
              <a:rPr lang="en-US" sz="2800" b="1" u="sng" dirty="0" smtClean="0">
                <a:solidFill>
                  <a:srgbClr val="00B0F0"/>
                </a:solidFill>
                <a:latin typeface="Baskerville Old Face" pitchFamily="18" charset="0"/>
              </a:rPr>
              <a:t>Group discussion </a:t>
            </a:r>
          </a:p>
          <a:p>
            <a:pPr algn="just">
              <a:lnSpc>
                <a:spcPct val="160000"/>
              </a:lnSpc>
            </a:pPr>
            <a:r>
              <a:rPr lang="en-US" sz="2800" dirty="0" smtClean="0">
                <a:solidFill>
                  <a:srgbClr val="00B050"/>
                </a:solidFill>
                <a:latin typeface="Baskerville Old Face" pitchFamily="18" charset="0"/>
              </a:rPr>
              <a:t>How do education and employment affect women's fertility  ?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211</a:t>
            </a:fld>
            <a:endParaRPr 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5860"/>
          </a:xfrm>
        </p:spPr>
        <p:txBody>
          <a:bodyPr>
            <a:normAutofit/>
          </a:bodyPr>
          <a:lstStyle/>
          <a:p>
            <a:pPr algn="l"/>
            <a:r>
              <a:rPr lang="en-US" sz="2800" b="1" dirty="0" smtClean="0">
                <a:latin typeface="Bodoni MT" pitchFamily="18" charset="0"/>
              </a:rPr>
              <a:t>Pattern, Measures and Determinants of Fertility….Cont’d</a:t>
            </a:r>
            <a:endParaRPr lang="en-US" sz="2800" dirty="0">
              <a:latin typeface="Bodoni MT" pitchFamily="18" charset="0"/>
            </a:endParaRPr>
          </a:p>
        </p:txBody>
      </p:sp>
      <p:sp>
        <p:nvSpPr>
          <p:cNvPr id="3" name="Content Placeholder 2"/>
          <p:cNvSpPr>
            <a:spLocks noGrp="1"/>
          </p:cNvSpPr>
          <p:nvPr>
            <p:ph idx="1"/>
          </p:nvPr>
        </p:nvSpPr>
        <p:spPr>
          <a:xfrm>
            <a:off x="500034" y="1214422"/>
            <a:ext cx="8229600" cy="5643578"/>
          </a:xfrm>
        </p:spPr>
        <p:txBody>
          <a:bodyPr>
            <a:normAutofit fontScale="77500" lnSpcReduction="20000"/>
          </a:bodyPr>
          <a:lstStyle/>
          <a:p>
            <a:pPr algn="just">
              <a:lnSpc>
                <a:spcPct val="160000"/>
              </a:lnSpc>
            </a:pPr>
            <a:r>
              <a:rPr lang="en-US" sz="3600" b="1" dirty="0" smtClean="0">
                <a:latin typeface="Baskerville Old Face" pitchFamily="18" charset="0"/>
              </a:rPr>
              <a:t>I. Education</a:t>
            </a:r>
            <a:r>
              <a:rPr lang="en-US" sz="3600" dirty="0" smtClean="0">
                <a:latin typeface="Baskerville Old Face" pitchFamily="18" charset="0"/>
              </a:rPr>
              <a:t>: there is a negative relationship between education and fertility, i.e. </a:t>
            </a:r>
            <a:r>
              <a:rPr lang="en-US" sz="3600" dirty="0" smtClean="0">
                <a:solidFill>
                  <a:srgbClr val="FF0000"/>
                </a:solidFill>
                <a:latin typeface="Baskerville Old Face" pitchFamily="18" charset="0"/>
              </a:rPr>
              <a:t>education exposes women to new ideas. </a:t>
            </a:r>
          </a:p>
          <a:p>
            <a:pPr algn="just">
              <a:lnSpc>
                <a:spcPct val="160000"/>
              </a:lnSpc>
            </a:pPr>
            <a:r>
              <a:rPr lang="en-US" sz="3600" dirty="0" smtClean="0">
                <a:solidFill>
                  <a:srgbClr val="FF0000"/>
                </a:solidFill>
                <a:latin typeface="Baskerville Old Face" pitchFamily="18" charset="0"/>
              </a:rPr>
              <a:t>The new ideas help them to have access to information. </a:t>
            </a:r>
          </a:p>
          <a:p>
            <a:pPr algn="just">
              <a:lnSpc>
                <a:spcPct val="160000"/>
              </a:lnSpc>
            </a:pPr>
            <a:r>
              <a:rPr lang="en-US" sz="3600" dirty="0" smtClean="0">
                <a:latin typeface="Baskerville Old Face" pitchFamily="18" charset="0"/>
              </a:rPr>
              <a:t>The information they acquire </a:t>
            </a:r>
            <a:r>
              <a:rPr lang="en-US" sz="3600" dirty="0" smtClean="0">
                <a:solidFill>
                  <a:srgbClr val="FF0000"/>
                </a:solidFill>
                <a:latin typeface="Baskerville Old Face" pitchFamily="18" charset="0"/>
              </a:rPr>
              <a:t>enlightens them to limit family size, rise marriage age, use contraceptives, and promote the role of women in decision making.</a:t>
            </a:r>
            <a:endParaRPr lang="en-US" sz="36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212</a:t>
            </a:fld>
            <a:endParaRPr lang="en-US"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odoni MT" pitchFamily="18" charset="0"/>
              </a:rPr>
              <a:t>Pattern, Measures and Determinants of Fertility….Cont’d</a:t>
            </a:r>
            <a:endParaRPr lang="en-US" sz="2800" dirty="0">
              <a:latin typeface="Bodoni MT" pitchFamily="18" charset="0"/>
            </a:endParaRPr>
          </a:p>
        </p:txBody>
      </p:sp>
      <p:sp>
        <p:nvSpPr>
          <p:cNvPr id="3" name="Content Placeholder 2"/>
          <p:cNvSpPr>
            <a:spLocks noGrp="1"/>
          </p:cNvSpPr>
          <p:nvPr>
            <p:ph idx="1"/>
          </p:nvPr>
        </p:nvSpPr>
        <p:spPr/>
        <p:txBody>
          <a:bodyPr>
            <a:normAutofit/>
          </a:bodyPr>
          <a:lstStyle/>
          <a:p>
            <a:r>
              <a:rPr lang="en-US" b="1" dirty="0" smtClean="0"/>
              <a:t>II. Employment</a:t>
            </a:r>
            <a:r>
              <a:rPr lang="en-US" dirty="0" smtClean="0"/>
              <a:t>:</a:t>
            </a:r>
          </a:p>
          <a:p>
            <a:pPr algn="just">
              <a:lnSpc>
                <a:spcPct val="150000"/>
              </a:lnSpc>
            </a:pPr>
            <a:r>
              <a:rPr lang="en-US" sz="2800" dirty="0" smtClean="0">
                <a:solidFill>
                  <a:srgbClr val="FF0000"/>
                </a:solidFill>
                <a:latin typeface="Baskerville Old Face" pitchFamily="18" charset="0"/>
              </a:rPr>
              <a:t> </a:t>
            </a:r>
            <a:r>
              <a:rPr lang="en-US" sz="2800" b="1" i="1" dirty="0" smtClean="0">
                <a:solidFill>
                  <a:srgbClr val="FF0000"/>
                </a:solidFill>
                <a:latin typeface="Baskerville Old Face" pitchFamily="18" charset="0"/>
              </a:rPr>
              <a:t>Increasing the participation of women in the labor force will reduce fertility </a:t>
            </a:r>
            <a:r>
              <a:rPr lang="en-US" sz="2800" dirty="0" smtClean="0">
                <a:solidFill>
                  <a:srgbClr val="FF0000"/>
                </a:solidFill>
                <a:latin typeface="Baskerville Old Face" pitchFamily="18" charset="0"/>
              </a:rPr>
              <a:t>and </a:t>
            </a:r>
            <a:r>
              <a:rPr lang="en-US" sz="2800" b="1" dirty="0" smtClean="0">
                <a:solidFill>
                  <a:srgbClr val="FF0000"/>
                </a:solidFill>
                <a:latin typeface="Baskerville Old Face" pitchFamily="18" charset="0"/>
              </a:rPr>
              <a:t>promote socio-economic development. </a:t>
            </a:r>
          </a:p>
          <a:p>
            <a:pPr algn="just">
              <a:lnSpc>
                <a:spcPct val="150000"/>
              </a:lnSpc>
              <a:buNone/>
            </a:pPr>
            <a:endParaRPr lang="en-US" sz="2800" dirty="0" smtClean="0">
              <a:latin typeface="Baskerville Old Face" pitchFamily="18" charset="0"/>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213</a:t>
            </a:fld>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odoni MT" pitchFamily="18" charset="0"/>
              </a:rPr>
              <a:t>Pattern, Measures and Determinants of Fertility….Cont’d</a:t>
            </a:r>
            <a:endParaRPr lang="en-US" sz="2800" dirty="0"/>
          </a:p>
        </p:txBody>
      </p:sp>
      <p:sp>
        <p:nvSpPr>
          <p:cNvPr id="3" name="Content Placeholder 2"/>
          <p:cNvSpPr>
            <a:spLocks noGrp="1"/>
          </p:cNvSpPr>
          <p:nvPr>
            <p:ph idx="1"/>
          </p:nvPr>
        </p:nvSpPr>
        <p:spPr>
          <a:xfrm>
            <a:off x="428596" y="1357298"/>
            <a:ext cx="8429684" cy="4768865"/>
          </a:xfrm>
        </p:spPr>
        <p:txBody>
          <a:bodyPr>
            <a:normAutofit/>
          </a:bodyPr>
          <a:lstStyle/>
          <a:p>
            <a:pPr algn="just">
              <a:lnSpc>
                <a:spcPct val="150000"/>
              </a:lnSpc>
            </a:pPr>
            <a:r>
              <a:rPr lang="en-US" sz="2800" dirty="0" smtClean="0">
                <a:solidFill>
                  <a:srgbClr val="FF0000"/>
                </a:solidFill>
                <a:latin typeface="Baskerville Old Face" pitchFamily="18" charset="0"/>
              </a:rPr>
              <a:t>Female labor participation will reduce fertility because </a:t>
            </a:r>
            <a:r>
              <a:rPr lang="en-US" sz="2800" dirty="0" smtClean="0">
                <a:latin typeface="Baskerville Old Face" pitchFamily="18" charset="0"/>
              </a:rPr>
              <a:t>of the following reasons: </a:t>
            </a:r>
          </a:p>
          <a:p>
            <a:pPr lvl="0" algn="just">
              <a:lnSpc>
                <a:spcPct val="150000"/>
              </a:lnSpc>
              <a:buFont typeface="Wingdings" pitchFamily="2" charset="2"/>
              <a:buChar char="Ø"/>
            </a:pPr>
            <a:r>
              <a:rPr lang="en-GB" sz="2800" dirty="0" smtClean="0">
                <a:latin typeface="Baskerville Old Face" pitchFamily="18" charset="0"/>
              </a:rPr>
              <a:t>     Women entering the labor force will have  less time   	for child care.</a:t>
            </a:r>
            <a:endParaRPr lang="en-US" sz="2800" dirty="0" smtClean="0">
              <a:latin typeface="Baskerville Old Face" pitchFamily="18" charset="0"/>
            </a:endParaRPr>
          </a:p>
          <a:p>
            <a:pPr lvl="0" algn="just">
              <a:lnSpc>
                <a:spcPct val="150000"/>
              </a:lnSpc>
              <a:buFont typeface="Wingdings" pitchFamily="2" charset="2"/>
              <a:buChar char="Ø"/>
            </a:pPr>
            <a:r>
              <a:rPr lang="en-GB" sz="2800" dirty="0" smtClean="0">
                <a:latin typeface="Baskerville Old Face" pitchFamily="18" charset="0"/>
              </a:rPr>
              <a:t>    They will have access to information, such  as smaller   	family size and delayed  marriage. </a:t>
            </a: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214</a:t>
            </a:fld>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rmAutofit/>
          </a:bodyPr>
          <a:lstStyle/>
          <a:p>
            <a:pPr algn="l"/>
            <a:r>
              <a:rPr lang="en-US" sz="2800" b="1" dirty="0" smtClean="0">
                <a:latin typeface="Bodoni MT" pitchFamily="18" charset="0"/>
              </a:rPr>
              <a:t>Pattern, Measures and Determinants of Fertility….Cont’d</a:t>
            </a:r>
            <a:endParaRPr lang="en-US" sz="2800" dirty="0">
              <a:latin typeface="Bodoni MT" pitchFamily="18" charset="0"/>
            </a:endParaRPr>
          </a:p>
        </p:txBody>
      </p:sp>
      <p:sp>
        <p:nvSpPr>
          <p:cNvPr id="3" name="Content Placeholder 2"/>
          <p:cNvSpPr>
            <a:spLocks noGrp="1"/>
          </p:cNvSpPr>
          <p:nvPr>
            <p:ph idx="1"/>
          </p:nvPr>
        </p:nvSpPr>
        <p:spPr>
          <a:xfrm>
            <a:off x="285720" y="1500174"/>
            <a:ext cx="8229600" cy="5143536"/>
          </a:xfrm>
        </p:spPr>
        <p:txBody>
          <a:bodyPr>
            <a:normAutofit/>
          </a:bodyPr>
          <a:lstStyle/>
          <a:p>
            <a:pPr>
              <a:buNone/>
            </a:pPr>
            <a:r>
              <a:rPr lang="en-US" b="1" dirty="0" smtClean="0">
                <a:solidFill>
                  <a:srgbClr val="00B0F0"/>
                </a:solidFill>
              </a:rPr>
              <a:t>C. Use of contraceptive methods</a:t>
            </a:r>
          </a:p>
          <a:p>
            <a:r>
              <a:rPr lang="en-US" dirty="0" smtClean="0"/>
              <a:t> </a:t>
            </a:r>
            <a:r>
              <a:rPr lang="en-US" sz="2800" dirty="0" smtClean="0">
                <a:latin typeface="Baskerville Old Face" pitchFamily="18" charset="0"/>
              </a:rPr>
              <a:t>Contraceptive use is the key </a:t>
            </a:r>
            <a:r>
              <a:rPr lang="en-US" sz="2800" dirty="0" smtClean="0">
                <a:solidFill>
                  <a:srgbClr val="FF0000"/>
                </a:solidFill>
                <a:latin typeface="Baskerville Old Face" pitchFamily="18" charset="0"/>
              </a:rPr>
              <a:t>determinants of fertility in most developed countries. </a:t>
            </a:r>
          </a:p>
          <a:p>
            <a:pPr algn="just">
              <a:lnSpc>
                <a:spcPct val="150000"/>
              </a:lnSpc>
            </a:pPr>
            <a:r>
              <a:rPr lang="en-US" sz="2800" dirty="0" smtClean="0">
                <a:solidFill>
                  <a:srgbClr val="FF0000"/>
                </a:solidFill>
                <a:latin typeface="Baskerville Old Face" pitchFamily="18" charset="0"/>
              </a:rPr>
              <a:t>Increased access to methods of birth control and the desire to limit family size helped fertility reductions</a:t>
            </a:r>
            <a:r>
              <a:rPr lang="en-US" sz="2800" dirty="0" smtClean="0">
                <a:latin typeface="Baskerville Old Face" pitchFamily="18" charset="0"/>
              </a:rPr>
              <a:t> </a:t>
            </a:r>
            <a:endParaRPr lang="en-US" sz="2800" dirty="0" smtClean="0">
              <a:solidFill>
                <a:srgbClr val="FF0000"/>
              </a:solidFill>
              <a:latin typeface="Baskerville Old Face" pitchFamily="18" charset="0"/>
            </a:endParaRPr>
          </a:p>
          <a:p>
            <a:pPr algn="just">
              <a:lnSpc>
                <a:spcPct val="150000"/>
              </a:lnSpc>
            </a:pPr>
            <a:r>
              <a:rPr lang="en-US" sz="2800" dirty="0" smtClean="0"/>
              <a:t>Despite the reproductive revolution, contraceptive use varies dramatically over space and echoes variations in fertility levels.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215</a:t>
            </a:fld>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odoni MT" pitchFamily="18" charset="0"/>
              </a:rPr>
              <a:t>Pattern, Measures and Determinants of Fertility….Cont’d</a:t>
            </a:r>
            <a:endParaRPr lang="en-US" sz="2800" dirty="0">
              <a:latin typeface="Bodoni MT" pitchFamily="18" charset="0"/>
            </a:endParaRPr>
          </a:p>
        </p:txBody>
      </p:sp>
      <p:sp>
        <p:nvSpPr>
          <p:cNvPr id="3" name="Content Placeholder 2"/>
          <p:cNvSpPr>
            <a:spLocks noGrp="1"/>
          </p:cNvSpPr>
          <p:nvPr>
            <p:ph idx="1"/>
          </p:nvPr>
        </p:nvSpPr>
        <p:spPr>
          <a:xfrm>
            <a:off x="457200" y="1214422"/>
            <a:ext cx="8229600" cy="5357850"/>
          </a:xfrm>
        </p:spPr>
        <p:txBody>
          <a:bodyPr>
            <a:normAutofit/>
          </a:bodyPr>
          <a:lstStyle/>
          <a:p>
            <a:r>
              <a:rPr lang="en-US" b="1" dirty="0" smtClean="0">
                <a:solidFill>
                  <a:srgbClr val="00B0F0"/>
                </a:solidFill>
              </a:rPr>
              <a:t>D. Abortion:</a:t>
            </a:r>
          </a:p>
          <a:p>
            <a:pPr algn="just">
              <a:lnSpc>
                <a:spcPct val="160000"/>
              </a:lnSpc>
            </a:pPr>
            <a:r>
              <a:rPr lang="en-US" b="1" dirty="0" smtClean="0"/>
              <a:t> </a:t>
            </a:r>
            <a:r>
              <a:rPr lang="en-US" sz="2800" dirty="0" smtClean="0">
                <a:latin typeface="Baskerville Old Face" pitchFamily="18" charset="0"/>
              </a:rPr>
              <a:t>artificial</a:t>
            </a:r>
            <a:r>
              <a:rPr lang="en-US" sz="2800" b="1" dirty="0" smtClean="0">
                <a:latin typeface="Baskerville Old Face" pitchFamily="18" charset="0"/>
              </a:rPr>
              <a:t> </a:t>
            </a:r>
            <a:r>
              <a:rPr lang="en-US" sz="2800" dirty="0" smtClean="0">
                <a:latin typeface="Baskerville Old Face" pitchFamily="18" charset="0"/>
              </a:rPr>
              <a:t>abortion</a:t>
            </a:r>
            <a:r>
              <a:rPr lang="en-US" sz="2800" b="1" dirty="0" smtClean="0">
                <a:latin typeface="Baskerville Old Face" pitchFamily="18" charset="0"/>
              </a:rPr>
              <a:t> </a:t>
            </a:r>
            <a:r>
              <a:rPr lang="en-US" sz="2800" dirty="0" smtClean="0">
                <a:latin typeface="Baskerville Old Face" pitchFamily="18" charset="0"/>
              </a:rPr>
              <a:t>is</a:t>
            </a:r>
            <a:r>
              <a:rPr lang="en-US" sz="2800" b="1" dirty="0" smtClean="0">
                <a:latin typeface="Baskerville Old Face" pitchFamily="18" charset="0"/>
              </a:rPr>
              <a:t> </a:t>
            </a:r>
            <a:r>
              <a:rPr lang="en-US" sz="2800" dirty="0" smtClean="0">
                <a:latin typeface="Baskerville Old Face" pitchFamily="18" charset="0"/>
              </a:rPr>
              <a:t>the common practice in </a:t>
            </a:r>
            <a:r>
              <a:rPr lang="en-US" sz="2800" dirty="0" smtClean="0">
                <a:solidFill>
                  <a:srgbClr val="00B0F0"/>
                </a:solidFill>
                <a:latin typeface="Baskerville Old Face" pitchFamily="18" charset="0"/>
              </a:rPr>
              <a:t>developed countries 1</a:t>
            </a:r>
            <a:r>
              <a:rPr lang="en-US" sz="2800" baseline="30000" dirty="0" smtClean="0">
                <a:solidFill>
                  <a:srgbClr val="00B0F0"/>
                </a:solidFill>
                <a:latin typeface="Baskerville Old Face" pitchFamily="18" charset="0"/>
              </a:rPr>
              <a:t>st</a:t>
            </a:r>
            <a:r>
              <a:rPr lang="en-US" sz="2800" dirty="0" smtClean="0">
                <a:solidFill>
                  <a:srgbClr val="00B0F0"/>
                </a:solidFill>
                <a:latin typeface="Baskerville Old Face" pitchFamily="18" charset="0"/>
              </a:rPr>
              <a:t> and now a day largely on the practice in developing countries including Ethiopia.</a:t>
            </a:r>
          </a:p>
          <a:p>
            <a:pPr algn="just">
              <a:lnSpc>
                <a:spcPct val="160000"/>
              </a:lnSpc>
              <a:buNone/>
            </a:pPr>
            <a:endParaRPr lang="en-US" sz="2800" dirty="0" smtClean="0">
              <a:latin typeface="Baskerville Old Face" pitchFamily="18" charset="0"/>
            </a:endParaRPr>
          </a:p>
          <a:p>
            <a:pPr algn="just">
              <a:lnSpc>
                <a:spcPct val="160000"/>
              </a:lnSpc>
            </a:pPr>
            <a:r>
              <a:rPr lang="en-US" sz="2800" dirty="0" smtClean="0">
                <a:solidFill>
                  <a:srgbClr val="FF0000"/>
                </a:solidFill>
                <a:latin typeface="Baskerville Old Face" pitchFamily="18" charset="0"/>
              </a:rPr>
              <a:t>It is most commonly used by unmarried group of people so as to control unwanted birth.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216</a:t>
            </a:fld>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odoni MT" pitchFamily="18" charset="0"/>
              </a:rPr>
              <a:t>Pattern, Measures and Determinants of Fertility….Cont’d</a:t>
            </a:r>
            <a:endParaRPr lang="en-US" sz="2800" dirty="0"/>
          </a:p>
        </p:txBody>
      </p:sp>
      <p:sp>
        <p:nvSpPr>
          <p:cNvPr id="3" name="Content Placeholder 2"/>
          <p:cNvSpPr>
            <a:spLocks noGrp="1"/>
          </p:cNvSpPr>
          <p:nvPr>
            <p:ph idx="1"/>
          </p:nvPr>
        </p:nvSpPr>
        <p:spPr>
          <a:xfrm>
            <a:off x="457200" y="1285860"/>
            <a:ext cx="8229600" cy="4840303"/>
          </a:xfrm>
        </p:spPr>
        <p:txBody>
          <a:bodyPr/>
          <a:lstStyle/>
          <a:p>
            <a:pPr algn="just">
              <a:lnSpc>
                <a:spcPct val="150000"/>
              </a:lnSpc>
            </a:pPr>
            <a:r>
              <a:rPr lang="en-US" b="1" dirty="0" smtClean="0">
                <a:solidFill>
                  <a:srgbClr val="00B0F0"/>
                </a:solidFill>
                <a:latin typeface="Baskerville Old Face" pitchFamily="18" charset="0"/>
              </a:rPr>
              <a:t>E. Sterility</a:t>
            </a:r>
            <a:r>
              <a:rPr lang="en-US" dirty="0" smtClean="0">
                <a:solidFill>
                  <a:srgbClr val="00B0F0"/>
                </a:solidFill>
                <a:latin typeface="Baskerville Old Face" pitchFamily="18" charset="0"/>
              </a:rPr>
              <a:t>: </a:t>
            </a:r>
          </a:p>
          <a:p>
            <a:pPr algn="just">
              <a:lnSpc>
                <a:spcPct val="150000"/>
              </a:lnSpc>
            </a:pPr>
            <a:r>
              <a:rPr lang="en-US" sz="2800" dirty="0" smtClean="0">
                <a:solidFill>
                  <a:srgbClr val="FF0000"/>
                </a:solidFill>
                <a:latin typeface="Baskerville Old Face" pitchFamily="18" charset="0"/>
              </a:rPr>
              <a:t>inability to produce birth which may be </a:t>
            </a:r>
            <a:r>
              <a:rPr lang="en-US" sz="2800" b="1" dirty="0" smtClean="0">
                <a:solidFill>
                  <a:srgbClr val="FF0000"/>
                </a:solidFill>
                <a:latin typeface="Baskerville Old Face" pitchFamily="18" charset="0"/>
              </a:rPr>
              <a:t>caused by natural or man-made factors</a:t>
            </a:r>
            <a:r>
              <a:rPr lang="en-US" sz="2800" dirty="0" smtClean="0">
                <a:solidFill>
                  <a:srgbClr val="FF0000"/>
                </a:solidFill>
                <a:latin typeface="Baskerville Old Face" pitchFamily="18" charset="0"/>
              </a:rPr>
              <a:t> and </a:t>
            </a:r>
          </a:p>
          <a:p>
            <a:pPr algn="just">
              <a:lnSpc>
                <a:spcPct val="150000"/>
              </a:lnSpc>
            </a:pPr>
            <a:r>
              <a:rPr lang="en-US" sz="2800" i="1" dirty="0" smtClean="0">
                <a:solidFill>
                  <a:srgbClr val="FF0000"/>
                </a:solidFill>
                <a:latin typeface="Baskerville Old Face" pitchFamily="18" charset="0"/>
              </a:rPr>
              <a:t>sterilization has its contribution to increase or decrease the number of births.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217</a:t>
            </a:fld>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odoni MT" pitchFamily="18" charset="0"/>
              </a:rPr>
              <a:t>Pattern, Measures and Determinants of Fertility….Cont’d</a:t>
            </a:r>
            <a:endParaRPr lang="en-US" sz="2800" dirty="0">
              <a:latin typeface="Bodoni MT" pitchFamily="18" charset="0"/>
            </a:endParaRPr>
          </a:p>
        </p:txBody>
      </p:sp>
      <p:sp>
        <p:nvSpPr>
          <p:cNvPr id="3" name="Content Placeholder 2"/>
          <p:cNvSpPr>
            <a:spLocks noGrp="1"/>
          </p:cNvSpPr>
          <p:nvPr>
            <p:ph idx="1"/>
          </p:nvPr>
        </p:nvSpPr>
        <p:spPr>
          <a:xfrm>
            <a:off x="457200" y="1600200"/>
            <a:ext cx="8401080" cy="4614882"/>
          </a:xfrm>
        </p:spPr>
        <p:txBody>
          <a:bodyPr>
            <a:normAutofit/>
          </a:bodyPr>
          <a:lstStyle/>
          <a:p>
            <a:pPr algn="just"/>
            <a:r>
              <a:rPr lang="en-US" b="1" dirty="0" smtClean="0">
                <a:solidFill>
                  <a:srgbClr val="00B0F0"/>
                </a:solidFill>
                <a:latin typeface="Baskerville Old Face" pitchFamily="18" charset="0"/>
              </a:rPr>
              <a:t>F. Socio-cultural and economic factors:</a:t>
            </a:r>
            <a:r>
              <a:rPr lang="en-US" dirty="0" smtClean="0">
                <a:solidFill>
                  <a:srgbClr val="00B0F0"/>
                </a:solidFill>
                <a:latin typeface="Baskerville Old Face" pitchFamily="18" charset="0"/>
              </a:rPr>
              <a:t> </a:t>
            </a:r>
          </a:p>
          <a:p>
            <a:pPr algn="just"/>
            <a:r>
              <a:rPr lang="en-US" sz="2800" dirty="0" smtClean="0"/>
              <a:t>these </a:t>
            </a:r>
            <a:r>
              <a:rPr lang="en-US" sz="2800" b="1" i="1" dirty="0" smtClean="0">
                <a:solidFill>
                  <a:srgbClr val="FF0000"/>
                </a:solidFill>
              </a:rPr>
              <a:t>include social tradition, religion, ethnicity, family structure etc.</a:t>
            </a:r>
          </a:p>
          <a:p>
            <a:pPr algn="just"/>
            <a:r>
              <a:rPr lang="en-US" sz="2800" dirty="0" smtClean="0">
                <a:solidFill>
                  <a:srgbClr val="FF0000"/>
                </a:solidFill>
              </a:rPr>
              <a:t>The effects of socio-cultural factors vary greatly across population.</a:t>
            </a:r>
          </a:p>
          <a:p>
            <a:pPr lvl="0" algn="just"/>
            <a:r>
              <a:rPr lang="en-GB" sz="2800" b="1" i="1" dirty="0" smtClean="0">
                <a:latin typeface="Bodoni MT" pitchFamily="18" charset="0"/>
              </a:rPr>
              <a:t>Cultural values and practices</a:t>
            </a:r>
            <a:r>
              <a:rPr lang="en-GB" sz="2800" dirty="0" smtClean="0"/>
              <a:t> </a:t>
            </a:r>
          </a:p>
          <a:p>
            <a:pPr lvl="0" algn="just"/>
            <a:r>
              <a:rPr lang="en-GB" sz="2800" dirty="0" smtClean="0"/>
              <a:t>relating to sexual activity, childbearing outside of marriage or union, and contraceptive use will have an impact upon fertility decisions.</a:t>
            </a:r>
            <a:endParaRPr lang="en-US" sz="2800" dirty="0" smtClean="0"/>
          </a:p>
          <a:p>
            <a:pPr algn="just"/>
            <a:endParaRPr lang="en-US" sz="2800" dirty="0" smtClean="0"/>
          </a:p>
          <a:p>
            <a:pPr algn="just"/>
            <a:endParaRPr lang="en-US" sz="2800" dirty="0" smtClean="0"/>
          </a:p>
          <a:p>
            <a:pPr algn="just"/>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218</a:t>
            </a:fld>
            <a:endParaRPr lang="en-US"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428736"/>
            <a:ext cx="8229600" cy="5000660"/>
          </a:xfrm>
        </p:spPr>
        <p:txBody>
          <a:bodyPr>
            <a:normAutofit fontScale="92500" lnSpcReduction="10000"/>
          </a:bodyPr>
          <a:lstStyle/>
          <a:p>
            <a:pPr algn="just">
              <a:lnSpc>
                <a:spcPct val="150000"/>
              </a:lnSpc>
            </a:pPr>
            <a:r>
              <a:rPr lang="en-US" sz="2800" b="1" dirty="0" smtClean="0">
                <a:latin typeface="Baskerville Old Face" pitchFamily="18" charset="0"/>
              </a:rPr>
              <a:t>Socio-cultural and economic factors:….Cont’d</a:t>
            </a:r>
            <a:endParaRPr lang="en-GB" sz="2800" b="1" i="1" dirty="0" smtClean="0">
              <a:latin typeface="Bodoni MT" pitchFamily="18" charset="0"/>
            </a:endParaRPr>
          </a:p>
          <a:p>
            <a:pPr lvl="0" algn="just">
              <a:lnSpc>
                <a:spcPct val="150000"/>
              </a:lnSpc>
            </a:pPr>
            <a:r>
              <a:rPr lang="en-GB" sz="3000" b="1" i="1" dirty="0" smtClean="0">
                <a:latin typeface="Bodoni MT" pitchFamily="18" charset="0"/>
              </a:rPr>
              <a:t>Child Value</a:t>
            </a:r>
            <a:r>
              <a:rPr lang="en-GB" sz="3000" b="1" dirty="0" smtClean="0">
                <a:latin typeface="Bodoni MT" pitchFamily="18" charset="0"/>
              </a:rPr>
              <a:t>; </a:t>
            </a:r>
            <a:r>
              <a:rPr lang="en-GB" sz="3000" b="1" dirty="0" smtClean="0">
                <a:solidFill>
                  <a:srgbClr val="FF0000"/>
                </a:solidFill>
                <a:latin typeface="Bodoni MT" pitchFamily="18" charset="0"/>
              </a:rPr>
              <a:t>in majority of the history less developed countries consider having large number of children as an asset </a:t>
            </a:r>
            <a:r>
              <a:rPr lang="en-GB" sz="3000" dirty="0" smtClean="0">
                <a:solidFill>
                  <a:srgbClr val="FF0000"/>
                </a:solidFill>
                <a:latin typeface="Bodoni MT" pitchFamily="18" charset="0"/>
              </a:rPr>
              <a:t>and would help them in old age providing the pension.</a:t>
            </a:r>
            <a:endParaRPr lang="en-US" sz="3000" dirty="0" smtClean="0">
              <a:solidFill>
                <a:srgbClr val="FF0000"/>
              </a:solidFill>
              <a:latin typeface="Bodoni MT" pitchFamily="18" charset="0"/>
            </a:endParaRPr>
          </a:p>
          <a:p>
            <a:pPr lvl="0" algn="just">
              <a:lnSpc>
                <a:spcPct val="150000"/>
              </a:lnSpc>
            </a:pPr>
            <a:r>
              <a:rPr lang="en-GB" sz="3000" b="1" i="1" dirty="0" smtClean="0">
                <a:latin typeface="Bodoni MT" pitchFamily="18" charset="0"/>
              </a:rPr>
              <a:t>Religions</a:t>
            </a:r>
            <a:r>
              <a:rPr lang="en-GB" sz="3000" i="1" dirty="0" smtClean="0">
                <a:latin typeface="Bodoni MT" pitchFamily="18" charset="0"/>
              </a:rPr>
              <a:t> </a:t>
            </a:r>
            <a:r>
              <a:rPr lang="en-GB" sz="3000" dirty="0" smtClean="0">
                <a:solidFill>
                  <a:srgbClr val="FF0000"/>
                </a:solidFill>
                <a:latin typeface="Bodoni MT" pitchFamily="18" charset="0"/>
              </a:rPr>
              <a:t>have influences on fertility either by supporting family planning or prohibiting </a:t>
            </a:r>
            <a:r>
              <a:rPr lang="en-GB" sz="3000" dirty="0" smtClean="0">
                <a:latin typeface="Bodoni MT" pitchFamily="18" charset="0"/>
              </a:rPr>
              <a:t>it by considering such activities as sin.</a:t>
            </a:r>
            <a:endParaRPr lang="en-US" sz="3000" dirty="0" smtClean="0">
              <a:latin typeface="Bodoni MT" pitchFamily="18" charset="0"/>
            </a:endParaRPr>
          </a:p>
          <a:p>
            <a:pPr algn="just">
              <a:lnSpc>
                <a:spcPct val="150000"/>
              </a:lnSpc>
            </a:pPr>
            <a:endParaRPr lang="en-US" sz="2800" dirty="0">
              <a:latin typeface="Bodoni MT"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219</a:t>
            </a:fld>
            <a:endParaRPr lang="en-US" dirty="0"/>
          </a:p>
        </p:txBody>
      </p:sp>
      <p:sp>
        <p:nvSpPr>
          <p:cNvPr id="6" name="Title 5"/>
          <p:cNvSpPr>
            <a:spLocks noGrp="1"/>
          </p:cNvSpPr>
          <p:nvPr>
            <p:ph type="title"/>
          </p:nvPr>
        </p:nvSpPr>
        <p:spPr/>
        <p:txBody>
          <a:bodyPr>
            <a:normAutofit/>
          </a:bodyPr>
          <a:lstStyle/>
          <a:p>
            <a:pPr algn="l"/>
            <a:r>
              <a:rPr lang="en-US" sz="2800" b="1" dirty="0" smtClean="0">
                <a:latin typeface="Bodoni MT" pitchFamily="18" charset="0"/>
              </a:rPr>
              <a:t>Pattern, Measures and Determinants of Fertility….Cont’d</a:t>
            </a:r>
            <a:endParaRPr lang="en-US" sz="2800" dirty="0">
              <a:latin typeface="Bodoni MT"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57298"/>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latin typeface="Baskerville Old Face" pitchFamily="18" charset="0"/>
              </a:rPr>
              <a:t>1.2 Population Geography and Other Related Disciplines</a:t>
            </a:r>
            <a:r>
              <a:rPr lang="en-US" b="1" i="1" dirty="0" smtClean="0"/>
              <a:t/>
            </a:r>
            <a:br>
              <a:rPr lang="en-US" b="1" i="1" dirty="0" smtClean="0"/>
            </a:br>
            <a:endParaRPr lang="en-US" dirty="0"/>
          </a:p>
        </p:txBody>
      </p:sp>
      <p:sp>
        <p:nvSpPr>
          <p:cNvPr id="3" name="Content Placeholder 2"/>
          <p:cNvSpPr>
            <a:spLocks noGrp="1"/>
          </p:cNvSpPr>
          <p:nvPr>
            <p:ph idx="1"/>
          </p:nvPr>
        </p:nvSpPr>
        <p:spPr>
          <a:xfrm>
            <a:off x="285720" y="1571612"/>
            <a:ext cx="8429684" cy="4857784"/>
          </a:xfrm>
        </p:spPr>
        <p:txBody>
          <a:bodyPr>
            <a:normAutofit/>
          </a:bodyPr>
          <a:lstStyle/>
          <a:p>
            <a:pPr algn="just">
              <a:lnSpc>
                <a:spcPct val="150000"/>
              </a:lnSpc>
            </a:pPr>
            <a:endParaRPr lang="en-US" sz="2800" dirty="0" smtClean="0">
              <a:latin typeface="Baskerville Old Face" pitchFamily="18" charset="0"/>
            </a:endParaRPr>
          </a:p>
          <a:p>
            <a:pPr algn="just">
              <a:lnSpc>
                <a:spcPct val="150000"/>
              </a:lnSpc>
            </a:pPr>
            <a:r>
              <a:rPr lang="en-US" sz="2800" b="1" dirty="0" smtClean="0">
                <a:solidFill>
                  <a:srgbClr val="FF0000"/>
                </a:solidFill>
                <a:latin typeface="Baskerville Old Face" pitchFamily="18" charset="0"/>
              </a:rPr>
              <a:t>Human population is a multi-disciplinary issue and is a common subject matter to a number of social sciences </a:t>
            </a:r>
            <a:r>
              <a:rPr lang="en-US" sz="2800" dirty="0" smtClean="0">
                <a:solidFill>
                  <a:srgbClr val="FF0000"/>
                </a:solidFill>
                <a:latin typeface="Baskerville Old Face" pitchFamily="18" charset="0"/>
              </a:rPr>
              <a:t>including geography. </a:t>
            </a:r>
          </a:p>
          <a:p>
            <a:pPr algn="just">
              <a:lnSpc>
                <a:spcPct val="150000"/>
              </a:lnSpc>
            </a:pPr>
            <a:r>
              <a:rPr lang="en-US" sz="2800" dirty="0" smtClean="0">
                <a:solidFill>
                  <a:srgbClr val="FF0000"/>
                </a:solidFill>
              </a:rPr>
              <a:t>Population studies therefore are not the exclusive domain of any single social science. </a:t>
            </a:r>
          </a:p>
          <a:p>
            <a:pPr algn="just">
              <a:lnSpc>
                <a:spcPct val="150000"/>
              </a:lnSpc>
              <a:buNone/>
            </a:pPr>
            <a:endParaRPr lang="en-US" sz="2800" dirty="0">
              <a:solidFill>
                <a:srgbClr val="FF0000"/>
              </a:solidFill>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22</a:t>
            </a:fld>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dirty="0" smtClean="0">
                <a:latin typeface="Bodoni MT" pitchFamily="18" charset="0"/>
              </a:rPr>
              <a:t>Pattern, Measures and Determinants of Fertility….Cont’d</a:t>
            </a:r>
            <a:br>
              <a:rPr lang="en-US" sz="2800" b="1" dirty="0" smtClean="0">
                <a:latin typeface="Bodoni MT" pitchFamily="18" charset="0"/>
              </a:rPr>
            </a:br>
            <a:endParaRPr lang="en-US" sz="2800" dirty="0">
              <a:latin typeface="Bodoni MT" pitchFamily="18" charset="0"/>
            </a:endParaRPr>
          </a:p>
        </p:txBody>
      </p:sp>
      <p:sp>
        <p:nvSpPr>
          <p:cNvPr id="3" name="Content Placeholder 2"/>
          <p:cNvSpPr>
            <a:spLocks noGrp="1"/>
          </p:cNvSpPr>
          <p:nvPr>
            <p:ph idx="1"/>
          </p:nvPr>
        </p:nvSpPr>
        <p:spPr>
          <a:xfrm>
            <a:off x="357158" y="1071546"/>
            <a:ext cx="8229600" cy="5357850"/>
          </a:xfrm>
        </p:spPr>
        <p:txBody>
          <a:bodyPr>
            <a:normAutofit fontScale="92500" lnSpcReduction="20000"/>
          </a:bodyPr>
          <a:lstStyle/>
          <a:p>
            <a:pPr algn="just">
              <a:lnSpc>
                <a:spcPct val="160000"/>
              </a:lnSpc>
            </a:pPr>
            <a:r>
              <a:rPr lang="en-US" b="1" dirty="0" smtClean="0">
                <a:latin typeface="Baskerville Old Face" pitchFamily="18" charset="0"/>
              </a:rPr>
              <a:t>Socio-cultural and economic factors:….Cont’d</a:t>
            </a:r>
            <a:endParaRPr lang="en-GB" b="1" i="1" dirty="0" smtClean="0">
              <a:latin typeface="Bodoni MT" pitchFamily="18" charset="0"/>
            </a:endParaRPr>
          </a:p>
          <a:p>
            <a:pPr lvl="0" algn="just">
              <a:lnSpc>
                <a:spcPct val="160000"/>
              </a:lnSpc>
            </a:pPr>
            <a:r>
              <a:rPr lang="en-GB" sz="3000" b="1" i="1" dirty="0" smtClean="0">
                <a:latin typeface="Baskerville Old Face" pitchFamily="18" charset="0"/>
              </a:rPr>
              <a:t>Forms of  sexuality</a:t>
            </a:r>
            <a:r>
              <a:rPr lang="en-GB" sz="3000" b="1" dirty="0" smtClean="0">
                <a:latin typeface="Baskerville Old Face" pitchFamily="18" charset="0"/>
              </a:rPr>
              <a:t> or marriage:</a:t>
            </a:r>
            <a:r>
              <a:rPr lang="en-GB" sz="3000" dirty="0" smtClean="0">
                <a:latin typeface="Baskerville Old Face" pitchFamily="18" charset="0"/>
              </a:rPr>
              <a:t> </a:t>
            </a:r>
          </a:p>
          <a:p>
            <a:pPr lvl="0" algn="just">
              <a:lnSpc>
                <a:spcPct val="160000"/>
              </a:lnSpc>
            </a:pPr>
            <a:r>
              <a:rPr lang="en-GB" sz="3000" dirty="0" smtClean="0">
                <a:solidFill>
                  <a:srgbClr val="FF0000"/>
                </a:solidFill>
                <a:latin typeface="Baskerville Old Face" pitchFamily="18" charset="0"/>
              </a:rPr>
              <a:t>it is now officially advocated by developed countries that the two couples with same sex (male and male; female and female) can sign marriage engagement. </a:t>
            </a:r>
          </a:p>
          <a:p>
            <a:pPr lvl="0" algn="just">
              <a:lnSpc>
                <a:spcPct val="160000"/>
              </a:lnSpc>
              <a:buNone/>
            </a:pPr>
            <a:endParaRPr lang="en-GB" sz="3000" dirty="0" smtClean="0">
              <a:latin typeface="Baskerville Old Face" pitchFamily="18" charset="0"/>
            </a:endParaRPr>
          </a:p>
          <a:p>
            <a:pPr lvl="0" algn="just">
              <a:lnSpc>
                <a:spcPct val="160000"/>
              </a:lnSpc>
            </a:pPr>
            <a:r>
              <a:rPr lang="en-GB" sz="3000" dirty="0" smtClean="0">
                <a:latin typeface="Baskerville Old Face" pitchFamily="18" charset="0"/>
              </a:rPr>
              <a:t>Thus, decline in fertility is vivid expect artificial method of child conceiving is used.</a:t>
            </a:r>
            <a:endParaRPr lang="en-US" sz="3000" dirty="0" smtClean="0">
              <a:latin typeface="Baskerville Old Face" pitchFamily="18" charset="0"/>
            </a:endParaRPr>
          </a:p>
          <a:p>
            <a:pPr>
              <a:lnSpc>
                <a:spcPct val="160000"/>
              </a:lnSpc>
            </a:pPr>
            <a:endParaRPr lang="en-US" sz="3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220</a:t>
            </a:fld>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odoni MT" pitchFamily="18" charset="0"/>
              </a:rPr>
              <a:t>Pattern, Measures and Determinants of Fertility….Cont’d</a:t>
            </a:r>
            <a:endParaRPr lang="en-US" sz="2800" dirty="0">
              <a:latin typeface="Bodoni MT" pitchFamily="18" charset="0"/>
            </a:endParaRPr>
          </a:p>
        </p:txBody>
      </p:sp>
      <p:sp>
        <p:nvSpPr>
          <p:cNvPr id="3" name="Content Placeholder 2"/>
          <p:cNvSpPr>
            <a:spLocks noGrp="1"/>
          </p:cNvSpPr>
          <p:nvPr>
            <p:ph idx="1"/>
          </p:nvPr>
        </p:nvSpPr>
        <p:spPr/>
        <p:txBody>
          <a:bodyPr/>
          <a:lstStyle/>
          <a:p>
            <a:pPr lvl="0">
              <a:buNone/>
            </a:pPr>
            <a:r>
              <a:rPr lang="en-US" b="1" dirty="0" smtClean="0">
                <a:solidFill>
                  <a:srgbClr val="00B0F0"/>
                </a:solidFill>
                <a:latin typeface="Baskerville Old Face" pitchFamily="18" charset="0"/>
              </a:rPr>
              <a:t>Socio-cultural and economic factors:….Cont’d</a:t>
            </a:r>
            <a:endParaRPr lang="en-GB" i="1" dirty="0" smtClean="0"/>
          </a:p>
          <a:p>
            <a:pPr lvl="0" algn="just">
              <a:lnSpc>
                <a:spcPct val="150000"/>
              </a:lnSpc>
              <a:buNone/>
            </a:pPr>
            <a:r>
              <a:rPr lang="en-GB" b="1" i="1" dirty="0" smtClean="0">
                <a:latin typeface="Bodoni MT" pitchFamily="18" charset="0"/>
              </a:rPr>
              <a:t>    </a:t>
            </a:r>
            <a:r>
              <a:rPr lang="en-GB" sz="2800" b="1" i="1" dirty="0" smtClean="0">
                <a:latin typeface="Bodoni MT" pitchFamily="18" charset="0"/>
              </a:rPr>
              <a:t>Level of development</a:t>
            </a:r>
            <a:r>
              <a:rPr lang="en-GB" sz="2800" b="1" dirty="0" smtClean="0">
                <a:latin typeface="Bodoni MT" pitchFamily="18" charset="0"/>
              </a:rPr>
              <a:t> and fertility has strong relationship.</a:t>
            </a:r>
            <a:r>
              <a:rPr lang="en-GB" sz="2800" dirty="0" smtClean="0"/>
              <a:t> </a:t>
            </a:r>
            <a:r>
              <a:rPr lang="en-GB" sz="2800" dirty="0" smtClean="0">
                <a:latin typeface="Baskerville Old Face" pitchFamily="18" charset="0"/>
              </a:rPr>
              <a:t>For example, </a:t>
            </a:r>
            <a:r>
              <a:rPr lang="en-GB" sz="2800" b="1" i="1" dirty="0" smtClean="0">
                <a:solidFill>
                  <a:srgbClr val="FF0000"/>
                </a:solidFill>
                <a:latin typeface="Baskerville Old Face" pitchFamily="18" charset="0"/>
              </a:rPr>
              <a:t>in most developed countries, fertility is fairly small </a:t>
            </a:r>
            <a:r>
              <a:rPr lang="en-GB" sz="2800" b="1" dirty="0" smtClean="0">
                <a:solidFill>
                  <a:srgbClr val="FF0000"/>
                </a:solidFill>
                <a:latin typeface="Baskerville Old Face" pitchFamily="18" charset="0"/>
              </a:rPr>
              <a:t>whereas,</a:t>
            </a:r>
            <a:r>
              <a:rPr lang="en-GB" sz="2800" dirty="0" smtClean="0">
                <a:solidFill>
                  <a:srgbClr val="FF0000"/>
                </a:solidFill>
                <a:latin typeface="Baskerville Old Face" pitchFamily="18" charset="0"/>
              </a:rPr>
              <a:t> </a:t>
            </a:r>
            <a:r>
              <a:rPr lang="en-GB" sz="2800" b="1" dirty="0" smtClean="0">
                <a:solidFill>
                  <a:srgbClr val="FF0000"/>
                </a:solidFill>
                <a:latin typeface="Baskerville Old Face" pitchFamily="18" charset="0"/>
              </a:rPr>
              <a:t>in the developing countries it is very high or constantly increasing.</a:t>
            </a:r>
            <a:endParaRPr lang="en-US" sz="2800" b="1" dirty="0" smtClean="0">
              <a:solidFill>
                <a:srgbClr val="FF0000"/>
              </a:solidFill>
              <a:latin typeface="Baskerville Old Face" pitchFamily="18" charset="0"/>
            </a:endParaRP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221</a:t>
            </a:fld>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odoni MT" pitchFamily="18" charset="0"/>
              </a:rPr>
              <a:t>Pattern, Measures and Determinants of Fertility….Cont’d</a:t>
            </a:r>
            <a:endParaRPr lang="en-US" sz="2800" dirty="0">
              <a:latin typeface="Bodoni MT" pitchFamily="18" charset="0"/>
            </a:endParaRPr>
          </a:p>
        </p:txBody>
      </p:sp>
      <p:sp>
        <p:nvSpPr>
          <p:cNvPr id="3" name="Content Placeholder 2"/>
          <p:cNvSpPr>
            <a:spLocks noGrp="1"/>
          </p:cNvSpPr>
          <p:nvPr>
            <p:ph idx="1"/>
          </p:nvPr>
        </p:nvSpPr>
        <p:spPr>
          <a:xfrm>
            <a:off x="457200" y="1600200"/>
            <a:ext cx="8229600" cy="4686320"/>
          </a:xfrm>
        </p:spPr>
        <p:txBody>
          <a:bodyPr>
            <a:normAutofit fontScale="85000" lnSpcReduction="10000"/>
          </a:bodyPr>
          <a:lstStyle/>
          <a:p>
            <a:r>
              <a:rPr lang="en-US" b="1" dirty="0" smtClean="0">
                <a:solidFill>
                  <a:srgbClr val="00B0F0"/>
                </a:solidFill>
              </a:rPr>
              <a:t>G. Sex preferences</a:t>
            </a:r>
            <a:r>
              <a:rPr lang="en-US" dirty="0" smtClean="0">
                <a:solidFill>
                  <a:srgbClr val="00B0F0"/>
                </a:solidFill>
              </a:rPr>
              <a:t>:</a:t>
            </a:r>
          </a:p>
          <a:p>
            <a:pPr algn="just">
              <a:lnSpc>
                <a:spcPct val="160000"/>
              </a:lnSpc>
            </a:pPr>
            <a:r>
              <a:rPr lang="en-US" dirty="0" smtClean="0">
                <a:solidFill>
                  <a:srgbClr val="00B0F0"/>
                </a:solidFill>
              </a:rPr>
              <a:t> </a:t>
            </a:r>
            <a:r>
              <a:rPr lang="en-US" sz="3300" dirty="0" smtClean="0">
                <a:solidFill>
                  <a:srgbClr val="FF0000"/>
                </a:solidFill>
                <a:latin typeface="Baskerville Old Face" pitchFamily="18" charset="0"/>
              </a:rPr>
              <a:t>sex of children contributes to differences in fertility behavior. </a:t>
            </a:r>
          </a:p>
          <a:p>
            <a:pPr algn="just">
              <a:lnSpc>
                <a:spcPct val="160000"/>
              </a:lnSpc>
            </a:pPr>
            <a:r>
              <a:rPr lang="en-US" sz="3300" dirty="0" smtClean="0">
                <a:solidFill>
                  <a:srgbClr val="FF0000"/>
                </a:solidFill>
                <a:latin typeface="Baskerville Old Face" pitchFamily="18" charset="0"/>
              </a:rPr>
              <a:t>For example, couples may prefer a male child, but they may still have female children. </a:t>
            </a:r>
            <a:r>
              <a:rPr lang="en-US" sz="3300" dirty="0" smtClean="0">
                <a:latin typeface="Baskerville Old Face" pitchFamily="18" charset="0"/>
              </a:rPr>
              <a:t>This situation forces the couples to reproduce more and more children until they get the preferred sex.</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222</a:t>
            </a:fld>
            <a:endParaRPr lang="en-US"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lgn="just">
              <a:lnSpc>
                <a:spcPct val="150000"/>
              </a:lnSpc>
            </a:pPr>
            <a:endParaRPr lang="en-US" sz="2800" dirty="0" smtClean="0">
              <a:latin typeface="Baskerville Old Face" pitchFamily="18" charset="0"/>
            </a:endParaRPr>
          </a:p>
          <a:p>
            <a:pPr algn="just">
              <a:lnSpc>
                <a:spcPct val="150000"/>
              </a:lnSpc>
            </a:pPr>
            <a:r>
              <a:rPr lang="en-US" sz="2800" i="1" dirty="0" smtClean="0">
                <a:solidFill>
                  <a:srgbClr val="FF0000"/>
                </a:solidFill>
                <a:latin typeface="Baskerville Old Face" pitchFamily="18" charset="0"/>
              </a:rPr>
              <a:t>In general worldwide variations in fertility rates are observed,</a:t>
            </a:r>
          </a:p>
          <a:p>
            <a:pPr algn="just">
              <a:lnSpc>
                <a:spcPct val="150000"/>
              </a:lnSpc>
            </a:pPr>
            <a:r>
              <a:rPr lang="en-US" sz="2800" dirty="0" smtClean="0">
                <a:latin typeface="Baskerville Old Face" pitchFamily="18" charset="0"/>
              </a:rPr>
              <a:t> </a:t>
            </a:r>
            <a:r>
              <a:rPr lang="en-US" sz="2800" dirty="0" smtClean="0">
                <a:solidFill>
                  <a:srgbClr val="FF0000"/>
                </a:solidFill>
                <a:latin typeface="Baskerville Old Face" pitchFamily="18" charset="0"/>
              </a:rPr>
              <a:t>with some of the highest rates observed in sub-Saharan Africa and some of the lowest rates in Eastern Europe, where several countries are faced with population decline.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223</a:t>
            </a:fld>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224</a:t>
            </a:fld>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Fertility Measures</a:t>
            </a:r>
            <a:endParaRPr lang="en-US" sz="4000" dirty="0"/>
          </a:p>
        </p:txBody>
      </p:sp>
      <p:sp>
        <p:nvSpPr>
          <p:cNvPr id="3" name="Content Placeholder 2"/>
          <p:cNvSpPr>
            <a:spLocks noGrp="1"/>
          </p:cNvSpPr>
          <p:nvPr>
            <p:ph idx="1"/>
          </p:nvPr>
        </p:nvSpPr>
        <p:spPr>
          <a:xfrm>
            <a:off x="457200" y="1285860"/>
            <a:ext cx="8229600" cy="4840303"/>
          </a:xfrm>
        </p:spPr>
        <p:txBody>
          <a:bodyPr>
            <a:normAutofit/>
          </a:bodyPr>
          <a:lstStyle/>
          <a:p>
            <a:pPr algn="just"/>
            <a:endParaRPr lang="en-US" dirty="0" smtClean="0">
              <a:latin typeface="Baskerville Old Face" pitchFamily="18" charset="0"/>
            </a:endParaRPr>
          </a:p>
          <a:p>
            <a:pPr algn="just"/>
            <a:r>
              <a:rPr lang="en-US" dirty="0" smtClean="0">
                <a:solidFill>
                  <a:srgbClr val="FF0000"/>
                </a:solidFill>
                <a:latin typeface="Baskerville Old Face" pitchFamily="18" charset="0"/>
              </a:rPr>
              <a:t>There are two main approaches in fertility analysis.</a:t>
            </a:r>
          </a:p>
          <a:p>
            <a:pPr algn="just">
              <a:buFont typeface="Wingdings" pitchFamily="2" charset="2"/>
              <a:buChar char="Ø"/>
            </a:pPr>
            <a:r>
              <a:rPr lang="en-US" sz="2800" b="1" i="1" dirty="0" smtClean="0">
                <a:latin typeface="Baskerville Old Face" pitchFamily="18" charset="0"/>
              </a:rPr>
              <a:t>  Micro Fertility Analysis:</a:t>
            </a:r>
            <a:r>
              <a:rPr lang="en-US" sz="2800" i="1" dirty="0" smtClean="0">
                <a:latin typeface="Baskerville Old Face" pitchFamily="18" charset="0"/>
              </a:rPr>
              <a:t> </a:t>
            </a:r>
            <a:r>
              <a:rPr lang="en-US" sz="2800" dirty="0" smtClean="0">
                <a:latin typeface="Baskerville Old Face" pitchFamily="18" charset="0"/>
              </a:rPr>
              <a:t> </a:t>
            </a:r>
          </a:p>
          <a:p>
            <a:pPr algn="just">
              <a:buFont typeface="Wingdings" pitchFamily="2" charset="2"/>
              <a:buChar char="Ø"/>
            </a:pPr>
            <a:r>
              <a:rPr lang="en-US" sz="2800" dirty="0" smtClean="0">
                <a:latin typeface="Baskerville Old Face" pitchFamily="18" charset="0"/>
              </a:rPr>
              <a:t> </a:t>
            </a:r>
            <a:r>
              <a:rPr lang="en-US" sz="2800" b="1" i="1" dirty="0" smtClean="0"/>
              <a:t>Macro-level Approach</a:t>
            </a:r>
            <a:r>
              <a:rPr lang="en-US" sz="2800" dirty="0" smtClean="0"/>
              <a:t>,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225</a:t>
            </a:fld>
            <a:endParaRPr lang="en-US"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1143000"/>
          </a:xfrm>
        </p:spPr>
        <p:txBody>
          <a:bodyPr>
            <a:normAutofit/>
          </a:bodyPr>
          <a:lstStyle/>
          <a:p>
            <a:r>
              <a:rPr lang="en-US" sz="2800" b="1" dirty="0" smtClean="0">
                <a:latin typeface="Baskerville Old Face" pitchFamily="18" charset="0"/>
              </a:rPr>
              <a:t>Fertility Measures</a:t>
            </a:r>
            <a:endParaRPr lang="en-US" sz="2800" dirty="0">
              <a:latin typeface="Baskerville Old Face" pitchFamily="18" charset="0"/>
            </a:endParaRPr>
          </a:p>
        </p:txBody>
      </p:sp>
      <p:sp>
        <p:nvSpPr>
          <p:cNvPr id="3" name="Content Placeholder 2"/>
          <p:cNvSpPr>
            <a:spLocks noGrp="1"/>
          </p:cNvSpPr>
          <p:nvPr>
            <p:ph idx="1"/>
          </p:nvPr>
        </p:nvSpPr>
        <p:spPr>
          <a:xfrm>
            <a:off x="285720" y="1214422"/>
            <a:ext cx="8229600" cy="5643578"/>
          </a:xfrm>
        </p:spPr>
        <p:txBody>
          <a:bodyPr>
            <a:normAutofit fontScale="92500" lnSpcReduction="10000"/>
          </a:bodyPr>
          <a:lstStyle/>
          <a:p>
            <a:pPr algn="just">
              <a:buFont typeface="Wingdings" pitchFamily="2" charset="2"/>
              <a:buChar char="Ø"/>
            </a:pPr>
            <a:r>
              <a:rPr lang="en-US" sz="2800" b="1" i="1" dirty="0" smtClean="0">
                <a:latin typeface="Baskerville Old Face" pitchFamily="18" charset="0"/>
              </a:rPr>
              <a:t>Micro Fertility Analysis:</a:t>
            </a:r>
            <a:r>
              <a:rPr lang="en-US" sz="2800" i="1" dirty="0" smtClean="0">
                <a:latin typeface="Baskerville Old Face" pitchFamily="18" charset="0"/>
              </a:rPr>
              <a:t> </a:t>
            </a:r>
          </a:p>
          <a:p>
            <a:pPr algn="just"/>
            <a:r>
              <a:rPr lang="en-US" sz="2800" dirty="0" smtClean="0">
                <a:latin typeface="Baskerville Old Face" pitchFamily="18" charset="0"/>
              </a:rPr>
              <a:t>the demographic study of the </a:t>
            </a:r>
            <a:r>
              <a:rPr lang="en-US" sz="2800" dirty="0" smtClean="0">
                <a:solidFill>
                  <a:srgbClr val="FF0000"/>
                </a:solidFill>
                <a:latin typeface="Baskerville Old Face" pitchFamily="18" charset="0"/>
              </a:rPr>
              <a:t>fertility of individual women and men. </a:t>
            </a:r>
          </a:p>
          <a:p>
            <a:pPr algn="just">
              <a:lnSpc>
                <a:spcPct val="150000"/>
              </a:lnSpc>
              <a:buFont typeface="Wingdings" pitchFamily="2" charset="2"/>
              <a:buChar char="ü"/>
            </a:pPr>
            <a:r>
              <a:rPr lang="en-US" sz="2800" dirty="0" smtClean="0"/>
              <a:t>       </a:t>
            </a:r>
            <a:r>
              <a:rPr lang="en-US" sz="2800" dirty="0" smtClean="0">
                <a:latin typeface="Baskerville Old Face" pitchFamily="18" charset="0"/>
              </a:rPr>
              <a:t>examining the number of births a woman (or  man) has produced by a given point in time</a:t>
            </a:r>
          </a:p>
          <a:p>
            <a:pPr algn="just">
              <a:lnSpc>
                <a:spcPct val="150000"/>
              </a:lnSpc>
              <a:buFont typeface="Wingdings" pitchFamily="2" charset="2"/>
              <a:buChar char="ü"/>
            </a:pPr>
            <a:r>
              <a:rPr lang="en-US" sz="2800" dirty="0" smtClean="0">
                <a:latin typeface="Baskerville Old Face" pitchFamily="18" charset="0"/>
              </a:rPr>
              <a:t>      examining the number of births a woman (or man) has had by the end of the childbearing years</a:t>
            </a:r>
          </a:p>
          <a:p>
            <a:pPr lvl="0" algn="just">
              <a:lnSpc>
                <a:spcPct val="150000"/>
              </a:lnSpc>
              <a:buFont typeface="Wingdings" pitchFamily="2" charset="2"/>
              <a:buChar char="ü"/>
            </a:pPr>
            <a:r>
              <a:rPr lang="en-GB" sz="3000" dirty="0" smtClean="0">
                <a:latin typeface="Baskerville Old Face" pitchFamily="18" charset="0"/>
              </a:rPr>
              <a:t>focusing on the timing and spacing of births at various stages of the life cycle (say, between the ages of 25 and 29, or between 45 and 49)</a:t>
            </a:r>
            <a:endParaRPr lang="en-US" sz="3000" dirty="0" smtClean="0">
              <a:latin typeface="Baskerville Old Face" pitchFamily="18" charset="0"/>
            </a:endParaRPr>
          </a:p>
          <a:p>
            <a:pPr algn="just">
              <a:lnSpc>
                <a:spcPct val="150000"/>
              </a:lnSpc>
              <a:buFont typeface="Wingdings" pitchFamily="2" charset="2"/>
              <a:buChar char="ü"/>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226</a:t>
            </a:fld>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Fertility Measures</a:t>
            </a:r>
            <a:endParaRPr lang="en-US" sz="2800" dirty="0"/>
          </a:p>
        </p:txBody>
      </p:sp>
      <p:sp>
        <p:nvSpPr>
          <p:cNvPr id="3" name="Content Placeholder 2"/>
          <p:cNvSpPr>
            <a:spLocks noGrp="1"/>
          </p:cNvSpPr>
          <p:nvPr>
            <p:ph idx="1"/>
          </p:nvPr>
        </p:nvSpPr>
        <p:spPr>
          <a:xfrm>
            <a:off x="357158" y="1214422"/>
            <a:ext cx="8229600" cy="4668839"/>
          </a:xfrm>
        </p:spPr>
        <p:txBody>
          <a:bodyPr>
            <a:normAutofit lnSpcReduction="10000"/>
          </a:bodyPr>
          <a:lstStyle/>
          <a:p>
            <a:pPr>
              <a:buFont typeface="Wingdings" pitchFamily="2" charset="2"/>
              <a:buChar char="Ø"/>
            </a:pPr>
            <a:r>
              <a:rPr lang="en-US" b="1" i="1" dirty="0" smtClean="0"/>
              <a:t>Macro-level Approach</a:t>
            </a:r>
            <a:r>
              <a:rPr lang="en-US" dirty="0" smtClean="0"/>
              <a:t>, </a:t>
            </a:r>
          </a:p>
          <a:p>
            <a:pPr algn="just">
              <a:lnSpc>
                <a:spcPct val="150000"/>
              </a:lnSpc>
            </a:pPr>
            <a:r>
              <a:rPr lang="en-US" sz="2800" dirty="0" smtClean="0">
                <a:latin typeface="Baskerville Old Face" pitchFamily="18" charset="0"/>
              </a:rPr>
              <a:t>that is, to </a:t>
            </a:r>
            <a:r>
              <a:rPr lang="en-US" sz="2800" dirty="0" smtClean="0">
                <a:solidFill>
                  <a:srgbClr val="FF0000"/>
                </a:solidFill>
                <a:latin typeface="Baskerville Old Face" pitchFamily="18" charset="0"/>
              </a:rPr>
              <a:t>determine the rate at which </a:t>
            </a:r>
            <a:r>
              <a:rPr lang="en-US" sz="2800" b="1" dirty="0" smtClean="0">
                <a:solidFill>
                  <a:srgbClr val="FF0000"/>
                </a:solidFill>
                <a:latin typeface="Baskerville Old Face" pitchFamily="18" charset="0"/>
              </a:rPr>
              <a:t>births occur in a population</a:t>
            </a:r>
            <a:r>
              <a:rPr lang="en-US" sz="2800" dirty="0" smtClean="0">
                <a:solidFill>
                  <a:srgbClr val="FF0000"/>
                </a:solidFill>
                <a:latin typeface="Baskerville Old Face" pitchFamily="18" charset="0"/>
              </a:rPr>
              <a:t> or sub-population during a given period of time. </a:t>
            </a:r>
            <a:r>
              <a:rPr lang="en-US" sz="2800" dirty="0" smtClean="0">
                <a:latin typeface="Baskerville Old Face" pitchFamily="18" charset="0"/>
              </a:rPr>
              <a:t>Rather than studying the fertility of persons</a:t>
            </a:r>
          </a:p>
          <a:p>
            <a:pPr algn="just">
              <a:lnSpc>
                <a:spcPct val="150000"/>
              </a:lnSpc>
              <a:buNone/>
            </a:pPr>
            <a:endParaRPr lang="en-US" sz="2800" dirty="0" smtClean="0">
              <a:latin typeface="Baskerville Old Face" pitchFamily="18" charset="0"/>
            </a:endParaRPr>
          </a:p>
          <a:p>
            <a:pPr algn="just">
              <a:lnSpc>
                <a:spcPct val="150000"/>
              </a:lnSpc>
            </a:pPr>
            <a:r>
              <a:rPr lang="en-US" sz="2800" b="1" dirty="0" smtClean="0">
                <a:solidFill>
                  <a:srgbClr val="FF0000"/>
                </a:solidFill>
                <a:latin typeface="Baskerville Old Face" pitchFamily="18" charset="0"/>
              </a:rPr>
              <a:t>macro fertility analysis studies the fertility of populations. </a:t>
            </a: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227</a:t>
            </a:fld>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Fertility Measures</a:t>
            </a:r>
            <a:endParaRPr lang="en-US" sz="2800" dirty="0">
              <a:latin typeface="Baskerville Old Face" pitchFamily="18" charset="0"/>
            </a:endParaRPr>
          </a:p>
        </p:txBody>
      </p:sp>
      <p:sp>
        <p:nvSpPr>
          <p:cNvPr id="3" name="Content Placeholder 2"/>
          <p:cNvSpPr>
            <a:spLocks noGrp="1"/>
          </p:cNvSpPr>
          <p:nvPr>
            <p:ph idx="1"/>
          </p:nvPr>
        </p:nvSpPr>
        <p:spPr>
          <a:xfrm>
            <a:off x="457200" y="1000108"/>
            <a:ext cx="8229600" cy="5643602"/>
          </a:xfrm>
        </p:spPr>
        <p:txBody>
          <a:bodyPr>
            <a:normAutofit fontScale="92500" lnSpcReduction="20000"/>
          </a:bodyPr>
          <a:lstStyle/>
          <a:p>
            <a:pPr lvl="0" algn="just">
              <a:lnSpc>
                <a:spcPct val="150000"/>
              </a:lnSpc>
            </a:pPr>
            <a:r>
              <a:rPr lang="en-GB" dirty="0" smtClean="0">
                <a:latin typeface="Baskerville Old Face" pitchFamily="18" charset="0"/>
              </a:rPr>
              <a:t>The following are the most common measures of </a:t>
            </a:r>
            <a:r>
              <a:rPr lang="en-GB" b="1" i="1" dirty="0" smtClean="0">
                <a:latin typeface="Baskerville Old Face" pitchFamily="18" charset="0"/>
              </a:rPr>
              <a:t>fertility:</a:t>
            </a:r>
            <a:endParaRPr lang="en-US" dirty="0" smtClean="0">
              <a:latin typeface="Baskerville Old Face" pitchFamily="18" charset="0"/>
            </a:endParaRPr>
          </a:p>
          <a:p>
            <a:pPr>
              <a:lnSpc>
                <a:spcPct val="150000"/>
              </a:lnSpc>
              <a:buNone/>
            </a:pPr>
            <a:r>
              <a:rPr lang="en-US" sz="2800" b="1" dirty="0" smtClean="0">
                <a:latin typeface="Baskerville Old Face" pitchFamily="18" charset="0"/>
              </a:rPr>
              <a:t>          1.     </a:t>
            </a:r>
            <a:r>
              <a:rPr lang="en-US" sz="2800" dirty="0" smtClean="0">
                <a:solidFill>
                  <a:srgbClr val="FF0000"/>
                </a:solidFill>
                <a:latin typeface="Times New Roman" pitchFamily="18" charset="0"/>
                <a:cs typeface="Times New Roman" pitchFamily="18" charset="0"/>
              </a:rPr>
              <a:t>Crude Birth Rate </a:t>
            </a:r>
            <a:r>
              <a:rPr lang="en-US" sz="2800" dirty="0" smtClean="0">
                <a:latin typeface="Times New Roman" pitchFamily="18" charset="0"/>
                <a:cs typeface="Times New Roman" pitchFamily="18" charset="0"/>
              </a:rPr>
              <a:t>(CBR)</a:t>
            </a:r>
          </a:p>
          <a:p>
            <a:pPr>
              <a:lnSpc>
                <a:spcPct val="150000"/>
              </a:lnSpc>
              <a:buNone/>
            </a:pPr>
            <a:r>
              <a:rPr lang="en-US" sz="2800" dirty="0" smtClean="0">
                <a:latin typeface="Times New Roman" pitchFamily="18" charset="0"/>
                <a:cs typeface="Times New Roman" pitchFamily="18" charset="0"/>
              </a:rPr>
              <a:t>            2.   </a:t>
            </a:r>
            <a:r>
              <a:rPr lang="en-US" sz="2800" dirty="0" smtClean="0">
                <a:solidFill>
                  <a:srgbClr val="FF0000"/>
                </a:solidFill>
                <a:latin typeface="Times New Roman" pitchFamily="18" charset="0"/>
                <a:cs typeface="Times New Roman" pitchFamily="18" charset="0"/>
              </a:rPr>
              <a:t>General Fertility Rate </a:t>
            </a:r>
            <a:r>
              <a:rPr lang="en-US" sz="2800" dirty="0" smtClean="0">
                <a:latin typeface="Times New Roman" pitchFamily="18" charset="0"/>
                <a:cs typeface="Times New Roman" pitchFamily="18" charset="0"/>
              </a:rPr>
              <a:t>(GFR)</a:t>
            </a:r>
          </a:p>
          <a:p>
            <a:pPr>
              <a:lnSpc>
                <a:spcPct val="150000"/>
              </a:lnSpc>
              <a:buNone/>
            </a:pPr>
            <a:r>
              <a:rPr lang="en-US" sz="2800" dirty="0" smtClean="0">
                <a:latin typeface="Times New Roman" pitchFamily="18" charset="0"/>
                <a:cs typeface="Times New Roman" pitchFamily="18" charset="0"/>
              </a:rPr>
              <a:t>            3.   </a:t>
            </a:r>
            <a:r>
              <a:rPr lang="en-US" sz="2800" dirty="0" smtClean="0">
                <a:solidFill>
                  <a:srgbClr val="FF0000"/>
                </a:solidFill>
                <a:latin typeface="Times New Roman" pitchFamily="18" charset="0"/>
                <a:cs typeface="Times New Roman" pitchFamily="18" charset="0"/>
              </a:rPr>
              <a:t>Age Specific Fertility Rate </a:t>
            </a:r>
            <a:r>
              <a:rPr lang="en-US" sz="2800" dirty="0" smtClean="0">
                <a:latin typeface="Times New Roman" pitchFamily="18" charset="0"/>
                <a:cs typeface="Times New Roman" pitchFamily="18" charset="0"/>
              </a:rPr>
              <a:t>(ASFR)</a:t>
            </a:r>
          </a:p>
          <a:p>
            <a:pPr>
              <a:lnSpc>
                <a:spcPct val="150000"/>
              </a:lnSpc>
              <a:buNone/>
            </a:pPr>
            <a:r>
              <a:rPr lang="en-US" sz="2800" dirty="0" smtClean="0">
                <a:latin typeface="Times New Roman" pitchFamily="18" charset="0"/>
                <a:cs typeface="Times New Roman" pitchFamily="18" charset="0"/>
              </a:rPr>
              <a:t>            4.   </a:t>
            </a:r>
            <a:r>
              <a:rPr lang="en-US" sz="2800" dirty="0" smtClean="0">
                <a:solidFill>
                  <a:srgbClr val="FF0000"/>
                </a:solidFill>
                <a:latin typeface="Times New Roman" pitchFamily="18" charset="0"/>
                <a:cs typeface="Times New Roman" pitchFamily="18" charset="0"/>
              </a:rPr>
              <a:t>Total Fertility Rate </a:t>
            </a:r>
            <a:r>
              <a:rPr lang="en-US" sz="2800" dirty="0" smtClean="0">
                <a:latin typeface="Times New Roman" pitchFamily="18" charset="0"/>
                <a:cs typeface="Times New Roman" pitchFamily="18" charset="0"/>
              </a:rPr>
              <a:t>(TFR</a:t>
            </a:r>
          </a:p>
          <a:p>
            <a:pPr>
              <a:lnSpc>
                <a:spcPct val="150000"/>
              </a:lnSpc>
              <a:buNone/>
            </a:pPr>
            <a:r>
              <a:rPr lang="en-US" sz="2800" i="1" dirty="0" smtClean="0">
                <a:latin typeface="Times New Roman" pitchFamily="18" charset="0"/>
                <a:cs typeface="Times New Roman" pitchFamily="18" charset="0"/>
              </a:rPr>
              <a:t>            5.   Gross Reproduction Rate</a:t>
            </a:r>
            <a:r>
              <a:rPr lang="en-US" sz="2800" dirty="0" smtClean="0">
                <a:latin typeface="Times New Roman" pitchFamily="18" charset="0"/>
                <a:cs typeface="Times New Roman" pitchFamily="18" charset="0"/>
              </a:rPr>
              <a:t> (GRR)</a:t>
            </a:r>
          </a:p>
          <a:p>
            <a:pPr>
              <a:lnSpc>
                <a:spcPct val="150000"/>
              </a:lnSpc>
              <a:buNone/>
            </a:pPr>
            <a:r>
              <a:rPr lang="en-US" sz="2800" i="1" dirty="0" smtClean="0">
                <a:latin typeface="Times New Roman" pitchFamily="18" charset="0"/>
                <a:cs typeface="Times New Roman" pitchFamily="18" charset="0"/>
              </a:rPr>
              <a:t>            6.   Net Reproduction Rate (NRR):</a:t>
            </a:r>
            <a:r>
              <a:rPr lang="en-US" sz="2800" dirty="0" smtClean="0">
                <a:latin typeface="Times New Roman" pitchFamily="18" charset="0"/>
                <a:cs typeface="Times New Roman" pitchFamily="18" charset="0"/>
              </a:rPr>
              <a:t> </a:t>
            </a:r>
          </a:p>
          <a:p>
            <a:pPr>
              <a:lnSpc>
                <a:spcPct val="150000"/>
              </a:lnSpc>
              <a:buNone/>
            </a:pPr>
            <a:r>
              <a:rPr lang="en-US" sz="2800" dirty="0" smtClean="0">
                <a:latin typeface="Times New Roman" pitchFamily="18" charset="0"/>
                <a:cs typeface="Times New Roman" pitchFamily="18" charset="0"/>
              </a:rPr>
              <a:t>             7    </a:t>
            </a:r>
            <a:r>
              <a:rPr lang="en-US" sz="2800" dirty="0" smtClean="0">
                <a:solidFill>
                  <a:srgbClr val="FF0000"/>
                </a:solidFill>
                <a:latin typeface="Times New Roman" pitchFamily="18" charset="0"/>
                <a:cs typeface="Times New Roman" pitchFamily="18" charset="0"/>
              </a:rPr>
              <a:t>Child-Woman Ratio: </a:t>
            </a:r>
            <a:r>
              <a:rPr lang="en-US" sz="2800" dirty="0" smtClean="0">
                <a:latin typeface="Times New Roman" pitchFamily="18" charset="0"/>
                <a:cs typeface="Times New Roman" pitchFamily="18" charset="0"/>
              </a:rPr>
              <a:t>(CWR)</a:t>
            </a:r>
            <a:endParaRPr lang="en-US" sz="2800" dirty="0" smtClean="0">
              <a:solidFill>
                <a:srgbClr val="FF0000"/>
              </a:solidFill>
              <a:latin typeface="Times New Roman" pitchFamily="18" charset="0"/>
              <a:cs typeface="Times New Roman" pitchFamily="18" charset="0"/>
            </a:endParaRPr>
          </a:p>
          <a:p>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228</a:t>
            </a:fld>
            <a:endParaRPr lang="en-US"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en-US" sz="2800" b="1" dirty="0" smtClean="0">
                <a:latin typeface="Baskerville Old Face" pitchFamily="18" charset="0"/>
              </a:rPr>
              <a:t>Fertility Measures</a:t>
            </a:r>
            <a:endParaRPr lang="en-US" sz="2800" dirty="0">
              <a:latin typeface="Baskerville Old Face" pitchFamily="18" charset="0"/>
            </a:endParaRPr>
          </a:p>
        </p:txBody>
      </p:sp>
      <p:sp>
        <p:nvSpPr>
          <p:cNvPr id="3" name="Content Placeholder 2"/>
          <p:cNvSpPr>
            <a:spLocks noGrp="1"/>
          </p:cNvSpPr>
          <p:nvPr>
            <p:ph idx="1"/>
          </p:nvPr>
        </p:nvSpPr>
        <p:spPr>
          <a:xfrm>
            <a:off x="457200" y="1071546"/>
            <a:ext cx="8229600" cy="5286412"/>
          </a:xfrm>
        </p:spPr>
        <p:txBody>
          <a:bodyPr>
            <a:normAutofit/>
          </a:bodyPr>
          <a:lstStyle/>
          <a:p>
            <a:pPr algn="ctr">
              <a:buNone/>
            </a:pPr>
            <a:r>
              <a:rPr lang="en-US" sz="4000" b="1" dirty="0" smtClean="0">
                <a:latin typeface="Baskerville Old Face" pitchFamily="18" charset="0"/>
              </a:rPr>
              <a:t>          </a:t>
            </a:r>
            <a:r>
              <a:rPr lang="en-US" sz="4000" b="1" dirty="0" smtClean="0">
                <a:solidFill>
                  <a:srgbClr val="00B0F0"/>
                </a:solidFill>
                <a:latin typeface="Baskerville Old Face" pitchFamily="18" charset="0"/>
              </a:rPr>
              <a:t>1.Crude Birth Rate</a:t>
            </a:r>
            <a:r>
              <a:rPr lang="en-US" sz="4000" dirty="0" smtClean="0">
                <a:solidFill>
                  <a:srgbClr val="00B0F0"/>
                </a:solidFill>
                <a:latin typeface="Baskerville Old Face" pitchFamily="18" charset="0"/>
              </a:rPr>
              <a:t> </a:t>
            </a:r>
            <a:r>
              <a:rPr lang="en-US" sz="4000" b="1" dirty="0" smtClean="0">
                <a:solidFill>
                  <a:srgbClr val="00B0F0"/>
                </a:solidFill>
                <a:latin typeface="Baskerville Old Face" pitchFamily="18" charset="0"/>
              </a:rPr>
              <a:t>(CBR)</a:t>
            </a:r>
          </a:p>
          <a:p>
            <a:pPr algn="just">
              <a:lnSpc>
                <a:spcPct val="150000"/>
              </a:lnSpc>
              <a:buFont typeface="Wingdings" pitchFamily="2" charset="2"/>
              <a:buChar char="ü"/>
            </a:pPr>
            <a:r>
              <a:rPr lang="en-US" sz="2800" dirty="0" smtClean="0">
                <a:solidFill>
                  <a:srgbClr val="FF0000"/>
                </a:solidFill>
              </a:rPr>
              <a:t> it indicates </a:t>
            </a:r>
            <a:r>
              <a:rPr lang="en-US" sz="2800" b="1" i="1" dirty="0" smtClean="0">
                <a:solidFill>
                  <a:srgbClr val="FF0000"/>
                </a:solidFill>
              </a:rPr>
              <a:t>the number of live births occurring in a given time period, usually a year, </a:t>
            </a:r>
          </a:p>
          <a:p>
            <a:pPr algn="just">
              <a:lnSpc>
                <a:spcPct val="150000"/>
              </a:lnSpc>
              <a:buFont typeface="Wingdings" pitchFamily="2" charset="2"/>
              <a:buChar char="ü"/>
            </a:pPr>
            <a:r>
              <a:rPr lang="en-US" sz="2800" i="1" dirty="0" smtClean="0"/>
              <a:t>divided by the population of the area as estimated at the middle of the particular time</a:t>
            </a:r>
          </a:p>
          <a:p>
            <a:r>
              <a:rPr lang="en-US" sz="2800" dirty="0" smtClean="0"/>
              <a:t> </a:t>
            </a:r>
            <a:r>
              <a:rPr lang="en-US" sz="2800" dirty="0" smtClean="0">
                <a:solidFill>
                  <a:srgbClr val="00B0F0"/>
                </a:solidFill>
              </a:rPr>
              <a:t>CBR =     </a:t>
            </a:r>
            <a:r>
              <a:rPr lang="en-US" sz="2800" u="sng" dirty="0" smtClean="0">
                <a:solidFill>
                  <a:srgbClr val="00B0F0"/>
                </a:solidFill>
              </a:rPr>
              <a:t>No of live birth  </a:t>
            </a:r>
            <a:r>
              <a:rPr lang="en-US" sz="2800" dirty="0" smtClean="0">
                <a:solidFill>
                  <a:srgbClr val="00B0F0"/>
                </a:solidFill>
              </a:rPr>
              <a:t>    </a:t>
            </a:r>
            <a:r>
              <a:rPr lang="en-US" sz="2800" dirty="0" smtClean="0">
                <a:solidFill>
                  <a:srgbClr val="00B0F0"/>
                </a:solidFill>
                <a:sym typeface="Symbol"/>
              </a:rPr>
              <a:t></a:t>
            </a:r>
            <a:r>
              <a:rPr lang="en-US" sz="2800" dirty="0" smtClean="0">
                <a:solidFill>
                  <a:srgbClr val="00B0F0"/>
                </a:solidFill>
              </a:rPr>
              <a:t> 1000</a:t>
            </a:r>
          </a:p>
          <a:p>
            <a:pPr algn="just">
              <a:lnSpc>
                <a:spcPct val="150000"/>
              </a:lnSpc>
              <a:buNone/>
            </a:pPr>
            <a:r>
              <a:rPr lang="en-US" sz="2800" dirty="0" smtClean="0">
                <a:solidFill>
                  <a:srgbClr val="00B0F0"/>
                </a:solidFill>
              </a:rPr>
              <a:t>                   Mid year population </a:t>
            </a:r>
          </a:p>
          <a:p>
            <a:pPr algn="just">
              <a:lnSpc>
                <a:spcPct val="150000"/>
              </a:lnSpc>
              <a:buNone/>
            </a:pPr>
            <a:endParaRPr lang="en-US" sz="2800" dirty="0" smtClean="0"/>
          </a:p>
          <a:p>
            <a:pPr algn="just">
              <a:lnSpc>
                <a:spcPct val="150000"/>
              </a:lnSpc>
              <a:buFont typeface="Wingdings" pitchFamily="2" charset="2"/>
              <a:buChar char="ü"/>
            </a:pPr>
            <a:endParaRPr lang="en-US" sz="2800" b="1" dirty="0" smtClean="0">
              <a:latin typeface="Baskerville Old Face" pitchFamily="18" charset="0"/>
            </a:endParaRPr>
          </a:p>
          <a:p>
            <a:pPr>
              <a:buNone/>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229</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Geography and Other Related Disciplines…..Cont’d</a:t>
            </a:r>
            <a:endParaRPr lang="en-US" sz="2800" dirty="0"/>
          </a:p>
        </p:txBody>
      </p:sp>
      <p:sp>
        <p:nvSpPr>
          <p:cNvPr id="3" name="Content Placeholder 2"/>
          <p:cNvSpPr>
            <a:spLocks noGrp="1"/>
          </p:cNvSpPr>
          <p:nvPr>
            <p:ph idx="1"/>
          </p:nvPr>
        </p:nvSpPr>
        <p:spPr>
          <a:xfrm>
            <a:off x="457200" y="1428736"/>
            <a:ext cx="8229600" cy="4697427"/>
          </a:xfrm>
        </p:spPr>
        <p:txBody>
          <a:bodyPr>
            <a:normAutofit/>
          </a:bodyPr>
          <a:lstStyle/>
          <a:p>
            <a:pPr algn="just">
              <a:lnSpc>
                <a:spcPct val="150000"/>
              </a:lnSpc>
            </a:pPr>
            <a:r>
              <a:rPr lang="en-US" sz="2800" dirty="0" smtClean="0">
                <a:solidFill>
                  <a:srgbClr val="FF0000"/>
                </a:solidFill>
                <a:latin typeface="Baskerville Old Face" pitchFamily="18" charset="0"/>
              </a:rPr>
              <a:t>Other than geography, demography, sociology, anthropology, economics, political science and history study human population in own </a:t>
            </a:r>
            <a:r>
              <a:rPr lang="en-US" sz="2800" u="sng" dirty="0" smtClean="0">
                <a:solidFill>
                  <a:srgbClr val="FF0000"/>
                </a:solidFill>
                <a:latin typeface="Baskerville Old Face" pitchFamily="18" charset="0"/>
              </a:rPr>
              <a:t>(different) perspectives.</a:t>
            </a:r>
          </a:p>
          <a:p>
            <a:pPr algn="just">
              <a:lnSpc>
                <a:spcPct val="150000"/>
              </a:lnSpc>
            </a:pPr>
            <a:r>
              <a:rPr lang="en-US" sz="2800" dirty="0" smtClean="0">
                <a:latin typeface="Baskerville Old Face" pitchFamily="18" charset="0"/>
              </a:rPr>
              <a:t>However, </a:t>
            </a:r>
            <a:r>
              <a:rPr lang="en-US" sz="2800" u="sng" dirty="0" smtClean="0">
                <a:solidFill>
                  <a:srgbClr val="FF0000"/>
                </a:solidFill>
                <a:latin typeface="Baskerville Old Face" pitchFamily="18" charset="0"/>
              </a:rPr>
              <a:t>each of this field of study has its own particular objective and employs a different approach to study population</a:t>
            </a:r>
            <a:endParaRPr lang="en-US" sz="2800" u="sng"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23</a:t>
            </a:fld>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Fertility Measures</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229600" cy="4983179"/>
          </a:xfrm>
        </p:spPr>
        <p:txBody>
          <a:bodyPr/>
          <a:lstStyle/>
          <a:p>
            <a:pPr>
              <a:buNone/>
            </a:pPr>
            <a:r>
              <a:rPr lang="en-US" sz="2800" b="1" dirty="0" smtClean="0">
                <a:latin typeface="Baskerville Old Face" pitchFamily="18" charset="0"/>
              </a:rPr>
              <a:t>Crude Birth Rate</a:t>
            </a:r>
            <a:r>
              <a:rPr lang="en-US" sz="2800" dirty="0" smtClean="0">
                <a:latin typeface="Baskerville Old Face" pitchFamily="18" charset="0"/>
              </a:rPr>
              <a:t> </a:t>
            </a:r>
            <a:r>
              <a:rPr lang="en-US" sz="2800" b="1" dirty="0" smtClean="0">
                <a:latin typeface="Baskerville Old Face" pitchFamily="18" charset="0"/>
              </a:rPr>
              <a:t>(CBR)….cont’d</a:t>
            </a:r>
          </a:p>
          <a:p>
            <a:pPr algn="just">
              <a:lnSpc>
                <a:spcPct val="150000"/>
              </a:lnSpc>
            </a:pPr>
            <a:r>
              <a:rPr lang="en-GB" sz="2800" dirty="0" smtClean="0">
                <a:latin typeface="Baskerville Old Face" pitchFamily="18" charset="0"/>
              </a:rPr>
              <a:t>CBR </a:t>
            </a:r>
            <a:r>
              <a:rPr lang="en-GB" sz="2800" dirty="0" smtClean="0">
                <a:solidFill>
                  <a:srgbClr val="FF0000"/>
                </a:solidFill>
                <a:latin typeface="Baskerville Old Face" pitchFamily="18" charset="0"/>
              </a:rPr>
              <a:t>is a crude measure because its </a:t>
            </a:r>
            <a:r>
              <a:rPr lang="en-GB" sz="2800" b="1" u="sng" dirty="0" smtClean="0">
                <a:solidFill>
                  <a:srgbClr val="FF0000"/>
                </a:solidFill>
                <a:latin typeface="Baskerville Old Face" pitchFamily="18" charset="0"/>
              </a:rPr>
              <a:t>denominator consists of all persons in the population </a:t>
            </a:r>
            <a:r>
              <a:rPr lang="en-GB" sz="2800" dirty="0" smtClean="0">
                <a:solidFill>
                  <a:srgbClr val="FF0000"/>
                </a:solidFill>
                <a:latin typeface="Baskerville Old Face" pitchFamily="18" charset="0"/>
              </a:rPr>
              <a:t>of both sexes and old ages, many of whom do not contribute towards fertility or births.</a:t>
            </a:r>
          </a:p>
          <a:p>
            <a:pPr algn="just">
              <a:lnSpc>
                <a:spcPct val="150000"/>
              </a:lnSpc>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230</a:t>
            </a:fld>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Fertility Measures</a:t>
            </a:r>
            <a:endParaRPr lang="en-US" sz="2800" dirty="0"/>
          </a:p>
        </p:txBody>
      </p:sp>
      <p:sp>
        <p:nvSpPr>
          <p:cNvPr id="3" name="Content Placeholder 2"/>
          <p:cNvSpPr>
            <a:spLocks noGrp="1"/>
          </p:cNvSpPr>
          <p:nvPr>
            <p:ph idx="1"/>
          </p:nvPr>
        </p:nvSpPr>
        <p:spPr>
          <a:xfrm>
            <a:off x="457200" y="1285860"/>
            <a:ext cx="8472518" cy="5572140"/>
          </a:xfrm>
        </p:spPr>
        <p:txBody>
          <a:bodyPr/>
          <a:lstStyle/>
          <a:p>
            <a:r>
              <a:rPr lang="en-US" b="1" dirty="0" smtClean="0">
                <a:latin typeface="Baskerville Old Face" pitchFamily="18" charset="0"/>
              </a:rPr>
              <a:t>Crude Birth Rate</a:t>
            </a:r>
            <a:r>
              <a:rPr lang="en-US" dirty="0" smtClean="0">
                <a:latin typeface="Baskerville Old Face" pitchFamily="18" charset="0"/>
              </a:rPr>
              <a:t> </a:t>
            </a:r>
            <a:r>
              <a:rPr lang="en-US" b="1" dirty="0" smtClean="0">
                <a:latin typeface="Baskerville Old Face" pitchFamily="18" charset="0"/>
              </a:rPr>
              <a:t>(CBR)….cont’d</a:t>
            </a:r>
          </a:p>
          <a:p>
            <a:pPr algn="just">
              <a:lnSpc>
                <a:spcPct val="150000"/>
              </a:lnSpc>
            </a:pPr>
            <a:r>
              <a:rPr lang="en-GB" sz="2800" b="1" dirty="0" smtClean="0">
                <a:latin typeface="Baskerville Old Face" pitchFamily="18" charset="0"/>
              </a:rPr>
              <a:t>Example:</a:t>
            </a:r>
            <a:r>
              <a:rPr lang="en-GB" sz="2800" dirty="0" smtClean="0">
                <a:latin typeface="Baskerville Old Face" pitchFamily="18" charset="0"/>
              </a:rPr>
              <a:t> </a:t>
            </a:r>
            <a:r>
              <a:rPr lang="en-US" sz="2800" dirty="0" smtClean="0">
                <a:latin typeface="Baskerville Old Face" pitchFamily="18" charset="0"/>
              </a:rPr>
              <a:t>I</a:t>
            </a:r>
            <a:r>
              <a:rPr lang="en-GB" sz="2800" dirty="0" smtClean="0">
                <a:latin typeface="Baskerville Old Face" pitchFamily="18" charset="0"/>
              </a:rPr>
              <a:t>f the number of births in Arba Minch town was 1,271 and the Mid-year population was 45,508 in 200</a:t>
            </a:r>
            <a:r>
              <a:rPr lang="en-US" sz="2800" dirty="0" smtClean="0">
                <a:latin typeface="Baskerville Old Face" pitchFamily="18" charset="0"/>
              </a:rPr>
              <a:t>5</a:t>
            </a:r>
            <a:r>
              <a:rPr lang="en-GB" sz="2800" dirty="0" smtClean="0">
                <a:latin typeface="Baskerville Old Face" pitchFamily="18" charset="0"/>
              </a:rPr>
              <a:t>. </a:t>
            </a:r>
          </a:p>
          <a:p>
            <a:pPr algn="just"/>
            <a:r>
              <a:rPr lang="en-GB" sz="2800" dirty="0" smtClean="0"/>
              <a:t>What was the crude birth rate of the town in the given year?                                </a:t>
            </a:r>
            <a:endParaRPr lang="en-US" sz="2800" dirty="0" smtClean="0"/>
          </a:p>
          <a:p>
            <a:r>
              <a:rPr lang="en-US" sz="2800" u="sng" dirty="0" smtClean="0">
                <a:solidFill>
                  <a:srgbClr val="FF0000"/>
                </a:solidFill>
                <a:latin typeface="Baskerville Old Face" pitchFamily="18" charset="0"/>
              </a:rPr>
              <a:t>Solution</a:t>
            </a:r>
            <a:r>
              <a:rPr lang="en-US" sz="2800" dirty="0" smtClean="0">
                <a:solidFill>
                  <a:srgbClr val="FF0000"/>
                </a:solidFill>
                <a:latin typeface="Baskerville Old Face" pitchFamily="18" charset="0"/>
              </a:rPr>
              <a:t>  CBR  =  B   </a:t>
            </a:r>
            <a:r>
              <a:rPr lang="en-US" sz="2800" dirty="0" smtClean="0">
                <a:solidFill>
                  <a:srgbClr val="FF0000"/>
                </a:solidFill>
                <a:latin typeface="Baskerville Old Face" pitchFamily="18" charset="0"/>
                <a:sym typeface="Symbol"/>
              </a:rPr>
              <a:t> 1.000       1.271    1.000 </a:t>
            </a:r>
            <a:r>
              <a:rPr lang="en-US" sz="2800" u="sng" dirty="0" smtClean="0">
                <a:solidFill>
                  <a:srgbClr val="FF0000"/>
                </a:solidFill>
                <a:latin typeface="Baskerville Old Face" pitchFamily="18" charset="0"/>
                <a:sym typeface="Symbol"/>
              </a:rPr>
              <a:t>29.9</a:t>
            </a:r>
          </a:p>
          <a:p>
            <a:pPr>
              <a:buNone/>
            </a:pPr>
            <a:r>
              <a:rPr lang="en-US" sz="2800" dirty="0" smtClean="0">
                <a:solidFill>
                  <a:srgbClr val="FF0000"/>
                </a:solidFill>
                <a:latin typeface="Baskerville Old Face" pitchFamily="18" charset="0"/>
                <a:sym typeface="Symbol"/>
              </a:rPr>
              <a:t>                                  P                    45.508</a:t>
            </a:r>
          </a:p>
          <a:p>
            <a:pPr>
              <a:buNone/>
            </a:pPr>
            <a:r>
              <a:rPr lang="en-US" sz="2800" dirty="0" smtClean="0">
                <a:solidFill>
                  <a:srgbClr val="FF0000"/>
                </a:solidFill>
                <a:latin typeface="Baskerville Old Face" pitchFamily="18" charset="0"/>
                <a:sym typeface="Symbol"/>
              </a:rPr>
              <a:t>     Means that 27.9 birth 1.000 of  </a:t>
            </a:r>
            <a:r>
              <a:rPr lang="en-GB" sz="2800" dirty="0" smtClean="0">
                <a:solidFill>
                  <a:srgbClr val="FF0000"/>
                </a:solidFill>
              </a:rPr>
              <a:t>inhabitants</a:t>
            </a:r>
            <a:endParaRPr lang="en-US" sz="2800" dirty="0" smtClean="0">
              <a:solidFill>
                <a:srgbClr val="FF0000"/>
              </a:solidFill>
            </a:endParaRPr>
          </a:p>
          <a:p>
            <a:pPr>
              <a:buNone/>
            </a:pPr>
            <a:endParaRPr lang="en-US" sz="2800" dirty="0" smtClean="0">
              <a:solidFill>
                <a:srgbClr val="FF0000"/>
              </a:solidFill>
              <a:latin typeface="Baskerville Old Face" pitchFamily="18" charset="0"/>
              <a:sym typeface="Symbo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231</a:t>
            </a:fld>
            <a:endParaRPr lang="en-US" dirty="0"/>
          </a:p>
        </p:txBody>
      </p:sp>
      <p:cxnSp>
        <p:nvCxnSpPr>
          <p:cNvPr id="7" name="Straight Connector 6"/>
          <p:cNvCxnSpPr/>
          <p:nvPr/>
        </p:nvCxnSpPr>
        <p:spPr>
          <a:xfrm>
            <a:off x="3357554" y="5214950"/>
            <a:ext cx="571504" cy="1588"/>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5643570" y="5286388"/>
            <a:ext cx="785818"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en-US" sz="2800" b="1" dirty="0" smtClean="0">
                <a:latin typeface="Baskerville Old Face" pitchFamily="18" charset="0"/>
              </a:rPr>
              <a:t>Fertility Measures</a:t>
            </a:r>
            <a:endParaRPr lang="en-US" sz="2800" dirty="0">
              <a:latin typeface="Baskerville Old Face" pitchFamily="18" charset="0"/>
            </a:endParaRPr>
          </a:p>
        </p:txBody>
      </p:sp>
      <p:sp>
        <p:nvSpPr>
          <p:cNvPr id="3" name="Content Placeholder 2"/>
          <p:cNvSpPr>
            <a:spLocks noGrp="1"/>
          </p:cNvSpPr>
          <p:nvPr>
            <p:ph idx="1"/>
          </p:nvPr>
        </p:nvSpPr>
        <p:spPr>
          <a:xfrm>
            <a:off x="428596" y="1142984"/>
            <a:ext cx="8229600" cy="5072098"/>
          </a:xfrm>
        </p:spPr>
        <p:txBody>
          <a:bodyPr>
            <a:normAutofit/>
          </a:bodyPr>
          <a:lstStyle/>
          <a:p>
            <a:pPr algn="ctr">
              <a:buNone/>
            </a:pPr>
            <a:r>
              <a:rPr lang="en-US" sz="4000" b="1" dirty="0" smtClean="0">
                <a:solidFill>
                  <a:srgbClr val="00B0F0"/>
                </a:solidFill>
              </a:rPr>
              <a:t>2. General Fertility Rate (GFR)</a:t>
            </a:r>
          </a:p>
          <a:p>
            <a:pPr algn="just">
              <a:lnSpc>
                <a:spcPct val="150000"/>
              </a:lnSpc>
            </a:pPr>
            <a:r>
              <a:rPr lang="en-US" sz="2800" dirty="0" smtClean="0">
                <a:latin typeface="Baskerville Old Face" pitchFamily="18" charset="0"/>
              </a:rPr>
              <a:t> </a:t>
            </a:r>
            <a:r>
              <a:rPr lang="en-US" sz="2800" dirty="0" smtClean="0">
                <a:solidFill>
                  <a:srgbClr val="FF0000"/>
                </a:solidFill>
                <a:latin typeface="Baskerville Old Face" pitchFamily="18" charset="0"/>
              </a:rPr>
              <a:t>it is the number of live births per 1000 women aged 15-49 years in a given.</a:t>
            </a:r>
          </a:p>
          <a:p>
            <a:pPr algn="just">
              <a:lnSpc>
                <a:spcPct val="150000"/>
              </a:lnSpc>
            </a:pPr>
            <a:r>
              <a:rPr lang="en-US" sz="2800" dirty="0" smtClean="0"/>
              <a:t>Generally, the period of child bearing is taken from age </a:t>
            </a:r>
            <a:r>
              <a:rPr lang="en-US" sz="2800" dirty="0" smtClean="0">
                <a:solidFill>
                  <a:srgbClr val="FF0000"/>
                </a:solidFill>
              </a:rPr>
              <a:t>15 to 49 although there are women who bear children before the age of 15 or after the age of 49.</a:t>
            </a:r>
          </a:p>
          <a:p>
            <a:pPr algn="just">
              <a:lnSpc>
                <a:spcPct val="150000"/>
              </a:lnSpc>
            </a:pPr>
            <a:endParaRPr lang="en-US" sz="2800" dirty="0" smtClean="0"/>
          </a:p>
          <a:p>
            <a:pPr algn="just">
              <a:lnSpc>
                <a:spcPct val="150000"/>
              </a:lnSpc>
            </a:pPr>
            <a:endParaRPr lang="en-US" sz="2800" dirty="0" smtClean="0">
              <a:latin typeface="Baskerville Old Face" pitchFamily="18" charset="0"/>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232</a:t>
            </a:fld>
            <a:endParaRPr lang="en-US"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t>General Fertility Rate (GFR)….Cont’d </a:t>
            </a:r>
            <a:endParaRPr lang="en-US" sz="2800" b="1" dirty="0"/>
          </a:p>
        </p:txBody>
      </p:sp>
      <p:sp>
        <p:nvSpPr>
          <p:cNvPr id="3" name="Content Placeholder 2"/>
          <p:cNvSpPr>
            <a:spLocks noGrp="1"/>
          </p:cNvSpPr>
          <p:nvPr>
            <p:ph idx="1"/>
          </p:nvPr>
        </p:nvSpPr>
        <p:spPr>
          <a:xfrm>
            <a:off x="285720" y="1142984"/>
            <a:ext cx="8401080" cy="4983179"/>
          </a:xfrm>
        </p:spPr>
        <p:txBody>
          <a:bodyPr/>
          <a:lstStyle/>
          <a:p>
            <a:r>
              <a:rPr lang="en-US" b="1" dirty="0" smtClean="0"/>
              <a:t>Example:</a:t>
            </a:r>
            <a:r>
              <a:rPr lang="en-US" dirty="0" smtClean="0"/>
              <a:t>  </a:t>
            </a:r>
          </a:p>
          <a:p>
            <a:r>
              <a:rPr lang="en-US" dirty="0" smtClean="0">
                <a:solidFill>
                  <a:srgbClr val="00B0F0"/>
                </a:solidFill>
              </a:rPr>
              <a:t>GFR = </a:t>
            </a:r>
            <a:r>
              <a:rPr lang="en-US" sz="2800" u="sng" dirty="0" smtClean="0">
                <a:solidFill>
                  <a:srgbClr val="00B0F0"/>
                </a:solidFill>
              </a:rPr>
              <a:t>Number of live birth</a:t>
            </a:r>
            <a:r>
              <a:rPr lang="en-US" sz="2800" dirty="0" smtClean="0">
                <a:solidFill>
                  <a:srgbClr val="00B0F0"/>
                </a:solidFill>
              </a:rPr>
              <a:t>s    </a:t>
            </a:r>
            <a:r>
              <a:rPr lang="en-US" sz="2800" dirty="0" smtClean="0">
                <a:solidFill>
                  <a:srgbClr val="00B0F0"/>
                </a:solidFill>
                <a:sym typeface="Symbol"/>
              </a:rPr>
              <a:t> 1.000</a:t>
            </a:r>
            <a:endParaRPr lang="en-US" sz="2800" dirty="0" smtClean="0">
              <a:solidFill>
                <a:srgbClr val="00B0F0"/>
              </a:solidFill>
            </a:endParaRPr>
          </a:p>
          <a:p>
            <a:pPr>
              <a:buNone/>
            </a:pPr>
            <a:r>
              <a:rPr lang="en-US" sz="2800" dirty="0" smtClean="0">
                <a:solidFill>
                  <a:srgbClr val="00B0F0"/>
                </a:solidFill>
              </a:rPr>
              <a:t>                  Number of women age </a:t>
            </a:r>
          </a:p>
          <a:p>
            <a:pPr algn="just">
              <a:lnSpc>
                <a:spcPct val="150000"/>
              </a:lnSpc>
            </a:pPr>
            <a:r>
              <a:rPr lang="en-US" sz="2800" dirty="0" smtClean="0">
                <a:latin typeface="Baskerville Old Face" pitchFamily="18" charset="0"/>
              </a:rPr>
              <a:t>The number of female population from age 15 to 49 is 25% of the total population of country “x” which is 20,400,000, in the same year 820,000 children were born, and then the general fertility rate would be: </a:t>
            </a:r>
          </a:p>
          <a:p>
            <a:pPr algn="just">
              <a:lnSpc>
                <a:spcPct val="150000"/>
              </a:lnSpc>
              <a:buNone/>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233</a:t>
            </a:fld>
            <a:endParaRPr lang="en-US"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General Fertility Rate (GFR)….Cont’d </a:t>
            </a:r>
            <a:endParaRPr lang="en-US" sz="2800" dirty="0">
              <a:latin typeface="Baskerville Old Face" pitchFamily="18" charset="0"/>
            </a:endParaRPr>
          </a:p>
        </p:txBody>
      </p:sp>
      <p:sp>
        <p:nvSpPr>
          <p:cNvPr id="3" name="Content Placeholder 2"/>
          <p:cNvSpPr>
            <a:spLocks noGrp="1"/>
          </p:cNvSpPr>
          <p:nvPr>
            <p:ph idx="1"/>
          </p:nvPr>
        </p:nvSpPr>
        <p:spPr>
          <a:xfrm>
            <a:off x="428596" y="1142984"/>
            <a:ext cx="8229600" cy="5054617"/>
          </a:xfrm>
        </p:spPr>
        <p:txBody>
          <a:bodyPr/>
          <a:lstStyle/>
          <a:p>
            <a:r>
              <a:rPr lang="en-US" sz="2800" dirty="0" smtClean="0">
                <a:latin typeface="Baskerville Old Face" pitchFamily="18" charset="0"/>
              </a:rPr>
              <a:t>Given=</a:t>
            </a:r>
            <a:r>
              <a:rPr lang="en-US" dirty="0" smtClean="0"/>
              <a:t>  25%</a:t>
            </a:r>
            <a:r>
              <a:rPr lang="en-US" sz="2800" dirty="0" smtClean="0">
                <a:latin typeface="Baskerville Old Face" pitchFamily="18" charset="0"/>
              </a:rPr>
              <a:t> female population </a:t>
            </a:r>
          </a:p>
          <a:p>
            <a:pPr>
              <a:buNone/>
            </a:pPr>
            <a:r>
              <a:rPr lang="en-US" sz="2800" dirty="0" smtClean="0">
                <a:latin typeface="Baskerville Old Face" pitchFamily="18" charset="0"/>
              </a:rPr>
              <a:t>                  20.400.000 Total population</a:t>
            </a:r>
          </a:p>
          <a:p>
            <a:pPr>
              <a:buNone/>
            </a:pPr>
            <a:r>
              <a:rPr lang="en-US" sz="2800" dirty="0" smtClean="0">
                <a:latin typeface="Baskerville Old Face" pitchFamily="18" charset="0"/>
              </a:rPr>
              <a:t>                  820.000 number of children born</a:t>
            </a:r>
          </a:p>
          <a:p>
            <a:pPr>
              <a:buNone/>
            </a:pPr>
            <a:r>
              <a:rPr lang="en-US" sz="2800" u="sng" dirty="0" smtClean="0">
                <a:latin typeface="Baskerville Old Face" pitchFamily="18" charset="0"/>
              </a:rPr>
              <a:t>   25</a:t>
            </a:r>
            <a:r>
              <a:rPr lang="en-US" sz="2800" dirty="0" smtClean="0">
                <a:latin typeface="Baskerville Old Face" pitchFamily="18" charset="0"/>
              </a:rPr>
              <a:t>   </a:t>
            </a:r>
            <a:r>
              <a:rPr lang="en-US" dirty="0" smtClean="0">
                <a:latin typeface="Baskerville Old Face" pitchFamily="18" charset="0"/>
                <a:sym typeface="Symbol"/>
              </a:rPr>
              <a:t> 20.400.000 =</a:t>
            </a:r>
            <a:r>
              <a:rPr lang="en-US" b="1" dirty="0" smtClean="0">
                <a:solidFill>
                  <a:schemeClr val="tx2"/>
                </a:solidFill>
                <a:latin typeface="Baskerville Old Face" pitchFamily="18" charset="0"/>
                <a:sym typeface="Symbol"/>
              </a:rPr>
              <a:t> 5,100,100</a:t>
            </a:r>
          </a:p>
          <a:p>
            <a:pPr>
              <a:buNone/>
            </a:pPr>
            <a:r>
              <a:rPr lang="en-US" dirty="0" smtClean="0">
                <a:latin typeface="Baskerville Old Face" pitchFamily="18" charset="0"/>
                <a:sym typeface="Symbol"/>
              </a:rPr>
              <a:t>  100</a:t>
            </a:r>
          </a:p>
          <a:p>
            <a:pPr>
              <a:buNone/>
            </a:pPr>
            <a:r>
              <a:rPr lang="en-US" dirty="0" smtClean="0">
                <a:latin typeface="Baskerville Old Face" pitchFamily="18" charset="0"/>
                <a:sym typeface="Symbol"/>
              </a:rPr>
              <a:t>    </a:t>
            </a:r>
            <a:r>
              <a:rPr lang="en-US" dirty="0" smtClean="0">
                <a:solidFill>
                  <a:srgbClr val="00B050"/>
                </a:solidFill>
                <a:latin typeface="Baskerville Old Face" pitchFamily="18" charset="0"/>
                <a:sym typeface="Symbol"/>
              </a:rPr>
              <a:t>GFR</a:t>
            </a:r>
            <a:r>
              <a:rPr lang="en-US" sz="2800" dirty="0" smtClean="0">
                <a:solidFill>
                  <a:srgbClr val="00B050"/>
                </a:solidFill>
                <a:latin typeface="Baskerville Old Face" pitchFamily="18" charset="0"/>
                <a:sym typeface="Symbol"/>
              </a:rPr>
              <a:t>=  </a:t>
            </a:r>
            <a:r>
              <a:rPr lang="en-US" sz="2800" u="sng" dirty="0" smtClean="0">
                <a:solidFill>
                  <a:srgbClr val="00B050"/>
                </a:solidFill>
                <a:latin typeface="Baskerville Old Face" pitchFamily="18" charset="0"/>
                <a:sym typeface="Symbol"/>
              </a:rPr>
              <a:t>820,000</a:t>
            </a:r>
            <a:r>
              <a:rPr lang="en-US" dirty="0" smtClean="0">
                <a:solidFill>
                  <a:srgbClr val="00B050"/>
                </a:solidFill>
                <a:latin typeface="Baskerville Old Face" pitchFamily="18" charset="0"/>
                <a:sym typeface="Symbol"/>
              </a:rPr>
              <a:t>  1.000   </a:t>
            </a:r>
            <a:r>
              <a:rPr lang="en-US" b="1" u="sng" dirty="0" smtClean="0">
                <a:solidFill>
                  <a:srgbClr val="00B050"/>
                </a:solidFill>
                <a:latin typeface="Baskerville Old Face" pitchFamily="18" charset="0"/>
                <a:sym typeface="Symbol"/>
              </a:rPr>
              <a:t>161</a:t>
            </a:r>
            <a:r>
              <a:rPr lang="en-US" dirty="0" smtClean="0">
                <a:solidFill>
                  <a:srgbClr val="00B050"/>
                </a:solidFill>
                <a:latin typeface="Baskerville Old Face" pitchFamily="18" charset="0"/>
                <a:sym typeface="Symbol"/>
              </a:rPr>
              <a:t>  </a:t>
            </a:r>
          </a:p>
          <a:p>
            <a:pPr>
              <a:buNone/>
            </a:pPr>
            <a:r>
              <a:rPr lang="en-US" dirty="0" smtClean="0">
                <a:solidFill>
                  <a:srgbClr val="00B050"/>
                </a:solidFill>
                <a:latin typeface="Baskerville Old Face" pitchFamily="18" charset="0"/>
                <a:sym typeface="Symbol"/>
              </a:rPr>
              <a:t>               5,100,000</a:t>
            </a:r>
          </a:p>
          <a:p>
            <a:pPr algn="just">
              <a:buNone/>
            </a:pPr>
            <a:r>
              <a:rPr lang="en-US" sz="2800" dirty="0" smtClean="0">
                <a:latin typeface="Baskerville Old Face" pitchFamily="18" charset="0"/>
                <a:sym typeface="Symbol"/>
              </a:rPr>
              <a:t>. </a:t>
            </a:r>
            <a:r>
              <a:rPr lang="en-US" sz="2800" dirty="0" smtClean="0">
                <a:solidFill>
                  <a:srgbClr val="00B050"/>
                </a:solidFill>
                <a:latin typeface="Baskerville Old Face" pitchFamily="18" charset="0"/>
                <a:sym typeface="Symbol"/>
              </a:rPr>
              <a:t>Means 161 birth per 1.000 of women of reproductive age 15-49</a:t>
            </a:r>
            <a:endParaRPr lang="en-US" sz="2800" dirty="0">
              <a:solidFill>
                <a:srgbClr val="00B05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234</a:t>
            </a:fld>
            <a:endParaRPr lang="en-US"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Fertility Measures</a:t>
            </a:r>
            <a:endParaRPr lang="en-US" sz="2800" dirty="0"/>
          </a:p>
        </p:txBody>
      </p:sp>
      <p:sp>
        <p:nvSpPr>
          <p:cNvPr id="3" name="Content Placeholder 2"/>
          <p:cNvSpPr>
            <a:spLocks noGrp="1"/>
          </p:cNvSpPr>
          <p:nvPr>
            <p:ph idx="1"/>
          </p:nvPr>
        </p:nvSpPr>
        <p:spPr>
          <a:xfrm>
            <a:off x="214282" y="1214422"/>
            <a:ext cx="8715436" cy="4911741"/>
          </a:xfrm>
        </p:spPr>
        <p:txBody>
          <a:bodyPr/>
          <a:lstStyle/>
          <a:p>
            <a:pPr lvl="0" algn="just">
              <a:lnSpc>
                <a:spcPct val="150000"/>
              </a:lnSpc>
              <a:buNone/>
            </a:pPr>
            <a:r>
              <a:rPr lang="en-US" sz="3600" b="1" dirty="0" smtClean="0">
                <a:latin typeface="Baskerville Old Face" pitchFamily="18" charset="0"/>
              </a:rPr>
              <a:t> </a:t>
            </a:r>
            <a:r>
              <a:rPr lang="en-US" sz="3600" b="1" dirty="0" smtClean="0">
                <a:solidFill>
                  <a:srgbClr val="00B0F0"/>
                </a:solidFill>
                <a:latin typeface="Baskerville Old Face" pitchFamily="18" charset="0"/>
              </a:rPr>
              <a:t>3. Age Specific Fertility Rate (ASFR)</a:t>
            </a:r>
          </a:p>
          <a:p>
            <a:pPr lvl="0" algn="just">
              <a:lnSpc>
                <a:spcPct val="150000"/>
              </a:lnSpc>
            </a:pPr>
            <a:r>
              <a:rPr lang="en-US" sz="2800" b="1" dirty="0" smtClean="0">
                <a:latin typeface="Baskerville Old Face" pitchFamily="18" charset="0"/>
              </a:rPr>
              <a:t> </a:t>
            </a:r>
            <a:r>
              <a:rPr lang="en-US" sz="2800" dirty="0" smtClean="0">
                <a:latin typeface="Baskerville Old Face" pitchFamily="18" charset="0"/>
              </a:rPr>
              <a:t>It is a number of live births per1000 women of specific age group.</a:t>
            </a:r>
          </a:p>
          <a:p>
            <a:pPr lvl="0" algn="just">
              <a:lnSpc>
                <a:spcPct val="150000"/>
              </a:lnSpc>
            </a:pPr>
            <a:r>
              <a:rPr lang="en-GB" sz="2800" dirty="0" smtClean="0"/>
              <a:t>ASFR= </a:t>
            </a:r>
            <a:r>
              <a:rPr lang="en-GB" sz="2800" u="sng" dirty="0" smtClean="0">
                <a:latin typeface="Baskerville Old Face" pitchFamily="18" charset="0"/>
              </a:rPr>
              <a:t>Number of live birth in </a:t>
            </a:r>
            <a:r>
              <a:rPr lang="en-GB" sz="2800" u="sng" dirty="0" err="1" smtClean="0">
                <a:latin typeface="Baskerville Old Face" pitchFamily="18" charset="0"/>
              </a:rPr>
              <a:t>spesific</a:t>
            </a:r>
            <a:r>
              <a:rPr lang="en-GB" sz="2800" u="sng" dirty="0" smtClean="0">
                <a:latin typeface="Baskerville Old Face" pitchFamily="18" charset="0"/>
              </a:rPr>
              <a:t> age group</a:t>
            </a:r>
            <a:r>
              <a:rPr lang="en-GB" sz="2800" dirty="0" smtClean="0"/>
              <a:t>  </a:t>
            </a:r>
            <a:r>
              <a:rPr lang="en-GB" sz="2800" dirty="0" smtClean="0">
                <a:sym typeface="Symbol"/>
              </a:rPr>
              <a:t>  1000</a:t>
            </a:r>
            <a:endParaRPr lang="en-US" sz="2800" dirty="0" smtClean="0">
              <a:latin typeface="Baskerville Old Face" pitchFamily="18" charset="0"/>
            </a:endParaRPr>
          </a:p>
          <a:p>
            <a:pPr>
              <a:buNone/>
            </a:pPr>
            <a:r>
              <a:rPr lang="en-US" dirty="0" smtClean="0"/>
              <a:t>              </a:t>
            </a:r>
            <a:r>
              <a:rPr lang="en-US" sz="2400" dirty="0" smtClean="0">
                <a:latin typeface="Baskerville Old Face" pitchFamily="18" charset="0"/>
              </a:rPr>
              <a:t>Number of women in the same age group at mid year </a:t>
            </a:r>
            <a:endParaRPr lang="en-US" sz="24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235</a:t>
            </a:fld>
            <a:endParaRPr lang="en-US"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US" sz="2800" b="1" dirty="0" smtClean="0">
                <a:latin typeface="Baskerville Old Face" pitchFamily="18" charset="0"/>
              </a:rPr>
              <a:t>Fertility Measures</a:t>
            </a:r>
            <a:endParaRPr lang="en-US" sz="2800" dirty="0"/>
          </a:p>
        </p:txBody>
      </p:sp>
      <p:sp>
        <p:nvSpPr>
          <p:cNvPr id="3" name="Content Placeholder 2"/>
          <p:cNvSpPr>
            <a:spLocks noGrp="1"/>
          </p:cNvSpPr>
          <p:nvPr>
            <p:ph idx="1"/>
          </p:nvPr>
        </p:nvSpPr>
        <p:spPr>
          <a:xfrm>
            <a:off x="285720" y="1142984"/>
            <a:ext cx="8643998" cy="5357850"/>
          </a:xfrm>
        </p:spPr>
        <p:txBody>
          <a:bodyPr>
            <a:normAutofit lnSpcReduction="10000"/>
          </a:bodyPr>
          <a:lstStyle/>
          <a:p>
            <a:pPr algn="just">
              <a:buNone/>
            </a:pPr>
            <a:r>
              <a:rPr lang="en-US" sz="3600" b="1" dirty="0" smtClean="0">
                <a:solidFill>
                  <a:srgbClr val="00B0F0"/>
                </a:solidFill>
              </a:rPr>
              <a:t>4. Total Fertility Rate (TFR):</a:t>
            </a:r>
            <a:r>
              <a:rPr lang="en-US" sz="3600" dirty="0" smtClean="0">
                <a:solidFill>
                  <a:srgbClr val="00B0F0"/>
                </a:solidFill>
              </a:rPr>
              <a:t> </a:t>
            </a:r>
          </a:p>
          <a:p>
            <a:pPr algn="just">
              <a:lnSpc>
                <a:spcPct val="150000"/>
              </a:lnSpc>
            </a:pPr>
            <a:r>
              <a:rPr lang="en-US" sz="2800" b="1" dirty="0" smtClean="0">
                <a:solidFill>
                  <a:srgbClr val="FF0000"/>
                </a:solidFill>
                <a:latin typeface="Baskerville Old Face" pitchFamily="18" charset="0"/>
              </a:rPr>
              <a:t>Is the number of children a woman would have during her reproductive life if she experienced the prevailing rates of fertility at each age. </a:t>
            </a:r>
          </a:p>
          <a:p>
            <a:pPr algn="just">
              <a:lnSpc>
                <a:spcPct val="150000"/>
              </a:lnSpc>
            </a:pPr>
            <a:r>
              <a:rPr lang="en-US" sz="2800" b="1" dirty="0" smtClean="0">
                <a:latin typeface="Baskerville Old Face" pitchFamily="18" charset="0"/>
              </a:rPr>
              <a:t>High-fertility countries may have birth rates of 40 or even 50 per 1,000 populations (per year); </a:t>
            </a:r>
          </a:p>
          <a:p>
            <a:pPr algn="just">
              <a:lnSpc>
                <a:spcPct val="150000"/>
              </a:lnSpc>
            </a:pPr>
            <a:r>
              <a:rPr lang="en-US" sz="2800" dirty="0" smtClean="0">
                <a:latin typeface="Baskerville Old Face" pitchFamily="18" charset="0"/>
              </a:rPr>
              <a:t>corresponding levels of the </a:t>
            </a:r>
            <a:r>
              <a:rPr lang="en-US" sz="2800" dirty="0" smtClean="0">
                <a:solidFill>
                  <a:srgbClr val="00B0F0"/>
                </a:solidFill>
                <a:latin typeface="Baskerville Old Face" pitchFamily="18" charset="0"/>
              </a:rPr>
              <a:t>TFR would be 5 to 7 children per woman. </a:t>
            </a:r>
            <a:endParaRPr lang="en-US" sz="2800" dirty="0">
              <a:solidFill>
                <a:srgbClr val="00B0F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236</a:t>
            </a:fld>
            <a:endParaRPr lang="en-US"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b="1" dirty="0" smtClean="0">
                <a:latin typeface="Baskerville Old Face" pitchFamily="18" charset="0"/>
              </a:rPr>
              <a:t>Fertility Measures</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229600" cy="4983179"/>
          </a:xfrm>
        </p:spPr>
        <p:txBody>
          <a:bodyPr/>
          <a:lstStyle/>
          <a:p>
            <a:r>
              <a:rPr lang="en-US" b="1" dirty="0" smtClean="0">
                <a:solidFill>
                  <a:srgbClr val="00B0F0"/>
                </a:solidFill>
              </a:rPr>
              <a:t>Total Fertility Rate (TFR)…..Cont’d</a:t>
            </a:r>
          </a:p>
          <a:p>
            <a:pPr algn="just">
              <a:lnSpc>
                <a:spcPct val="150000"/>
              </a:lnSpc>
            </a:pPr>
            <a:r>
              <a:rPr lang="en-US" sz="2800" dirty="0" smtClean="0">
                <a:solidFill>
                  <a:srgbClr val="FF0000"/>
                </a:solidFill>
                <a:latin typeface="Baskerville Old Face" pitchFamily="18" charset="0"/>
              </a:rPr>
              <a:t>Low-fertility countries have birth rates of 15 to 20 per 1,000 and TFRs of about 2. “Replacement level” fertility.</a:t>
            </a:r>
          </a:p>
          <a:p>
            <a:pPr algn="just">
              <a:lnSpc>
                <a:spcPct val="150000"/>
              </a:lnSpc>
            </a:pPr>
            <a:r>
              <a:rPr lang="en-US" sz="2800" dirty="0" smtClean="0">
                <a:solidFill>
                  <a:srgbClr val="FF0000"/>
                </a:solidFill>
                <a:latin typeface="Baskerville Old Face" pitchFamily="18" charset="0"/>
              </a:rPr>
              <a:t>In any case the TFR is a good expression of the fertility rate and it could help to compare the fertility rate of one country with the other. </a:t>
            </a:r>
          </a:p>
          <a:p>
            <a:pPr algn="just">
              <a:lnSpc>
                <a:spcPct val="150000"/>
              </a:lnSpc>
            </a:pPr>
            <a:endParaRPr lang="en-US" sz="2800" dirty="0" smtClean="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237</a:t>
            </a:fld>
            <a:endParaRPr lang="en-US"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a:bodyPr>
          <a:lstStyle/>
          <a:p>
            <a:pPr algn="just"/>
            <a:r>
              <a:rPr lang="en-US" sz="2800" b="1" dirty="0" smtClean="0">
                <a:latin typeface="Baskerville Old Face" pitchFamily="18" charset="0"/>
              </a:rPr>
              <a:t>Fertility Measures</a:t>
            </a:r>
            <a:endParaRPr lang="en-US" sz="2800" dirty="0">
              <a:latin typeface="Baskerville Old Face" pitchFamily="18" charset="0"/>
            </a:endParaRPr>
          </a:p>
        </p:txBody>
      </p:sp>
      <p:sp>
        <p:nvSpPr>
          <p:cNvPr id="3" name="Content Placeholder 2"/>
          <p:cNvSpPr>
            <a:spLocks noGrp="1"/>
          </p:cNvSpPr>
          <p:nvPr>
            <p:ph idx="1"/>
          </p:nvPr>
        </p:nvSpPr>
        <p:spPr>
          <a:xfrm>
            <a:off x="457200" y="785794"/>
            <a:ext cx="8229600" cy="5340369"/>
          </a:xfrm>
        </p:spPr>
        <p:txBody>
          <a:bodyPr>
            <a:normAutofit/>
          </a:bodyPr>
          <a:lstStyle/>
          <a:p>
            <a:r>
              <a:rPr lang="en-US" sz="2800" b="1" dirty="0" smtClean="0">
                <a:solidFill>
                  <a:srgbClr val="00B0F0"/>
                </a:solidFill>
                <a:latin typeface="Baskerville Old Face" pitchFamily="18" charset="0"/>
              </a:rPr>
              <a:t>Total Fertility Rate (TFR)…..Cont’d</a:t>
            </a:r>
          </a:p>
          <a:p>
            <a:pPr algn="just"/>
            <a:r>
              <a:rPr lang="en-US" sz="2800" b="1" dirty="0" smtClean="0"/>
              <a:t>NB.</a:t>
            </a:r>
            <a:r>
              <a:rPr lang="en-US" sz="2800" dirty="0" smtClean="0"/>
              <a:t> </a:t>
            </a:r>
            <a:r>
              <a:rPr lang="en-US" sz="2800" dirty="0" smtClean="0">
                <a:solidFill>
                  <a:srgbClr val="FF0000"/>
                </a:solidFill>
                <a:latin typeface="Baskerville Old Face" pitchFamily="18" charset="0"/>
              </a:rPr>
              <a:t>TFR varies from region to region, being high in developing world and low in developed ones </a:t>
            </a:r>
            <a:r>
              <a:rPr lang="en-US" sz="2800" dirty="0" smtClean="0">
                <a:latin typeface="Baskerville Old Face" pitchFamily="18" charset="0"/>
              </a:rPr>
              <a:t>and has been decreasing from time to time since 1970s. </a:t>
            </a:r>
          </a:p>
          <a:p>
            <a:pPr algn="just"/>
            <a:endParaRPr lang="en-US" sz="2800" dirty="0" smtClean="0">
              <a:latin typeface="Baskerville Old Face" pitchFamily="18" charset="0"/>
            </a:endParaRPr>
          </a:p>
          <a:p>
            <a:endParaRPr lang="en-US" sz="2800" dirty="0">
              <a:latin typeface="Baskerville Old Face" pitchFamily="18"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238</a:t>
            </a:fld>
            <a:endParaRPr lang="en-US" dirty="0"/>
          </a:p>
        </p:txBody>
      </p:sp>
      <p:pic>
        <p:nvPicPr>
          <p:cNvPr id="6" name="Picture 5"/>
          <p:cNvPicPr/>
          <p:nvPr/>
        </p:nvPicPr>
        <p:blipFill>
          <a:blip r:embed="rId2"/>
          <a:srcRect/>
          <a:stretch>
            <a:fillRect/>
          </a:stretch>
        </p:blipFill>
        <p:spPr bwMode="auto">
          <a:xfrm>
            <a:off x="642910" y="2643182"/>
            <a:ext cx="8072494" cy="4214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Fertility Measures</a:t>
            </a:r>
            <a:endParaRPr lang="en-US" sz="2800" dirty="0">
              <a:latin typeface="Baskerville Old Face" pitchFamily="18" charset="0"/>
            </a:endParaRPr>
          </a:p>
        </p:txBody>
      </p:sp>
      <p:sp>
        <p:nvSpPr>
          <p:cNvPr id="3" name="Content Placeholder 2"/>
          <p:cNvSpPr>
            <a:spLocks noGrp="1"/>
          </p:cNvSpPr>
          <p:nvPr>
            <p:ph idx="1"/>
          </p:nvPr>
        </p:nvSpPr>
        <p:spPr>
          <a:xfrm>
            <a:off x="214282" y="1214422"/>
            <a:ext cx="8472518" cy="5143536"/>
          </a:xfrm>
        </p:spPr>
        <p:txBody>
          <a:bodyPr/>
          <a:lstStyle/>
          <a:p>
            <a:r>
              <a:rPr lang="en-US" b="1" i="1" dirty="0" smtClean="0">
                <a:solidFill>
                  <a:srgbClr val="00B0F0"/>
                </a:solidFill>
              </a:rPr>
              <a:t>5. Gross Reproduction Rate</a:t>
            </a:r>
            <a:r>
              <a:rPr lang="en-US" dirty="0" smtClean="0">
                <a:solidFill>
                  <a:srgbClr val="00B0F0"/>
                </a:solidFill>
              </a:rPr>
              <a:t> (GRR):</a:t>
            </a:r>
          </a:p>
          <a:p>
            <a:pPr algn="just">
              <a:lnSpc>
                <a:spcPct val="150000"/>
              </a:lnSpc>
            </a:pPr>
            <a:r>
              <a:rPr lang="en-US" sz="2800" dirty="0" smtClean="0">
                <a:solidFill>
                  <a:srgbClr val="00B0F0"/>
                </a:solidFill>
                <a:latin typeface="Baskerville Old Face" pitchFamily="18" charset="0"/>
              </a:rPr>
              <a:t> </a:t>
            </a:r>
            <a:r>
              <a:rPr lang="en-US" sz="2800" dirty="0" smtClean="0">
                <a:latin typeface="Baskerville Old Face" pitchFamily="18" charset="0"/>
              </a:rPr>
              <a:t>is the average number of daughters that would be born to a woman (or group of woman) during her life time if she passed through her childbearing years confirming to the age specific fertility rates of a given year.</a:t>
            </a:r>
          </a:p>
          <a:p>
            <a:pPr algn="just"/>
            <a:endParaRPr lang="en-US" sz="2800" dirty="0" smtClean="0">
              <a:latin typeface="Baskerville Old Face" pitchFamily="18" charset="0"/>
            </a:endParaRPr>
          </a:p>
          <a:p>
            <a:pPr algn="just"/>
            <a:r>
              <a:rPr lang="en-US" sz="2800" dirty="0" smtClean="0">
                <a:latin typeface="Baskerville Old Face" pitchFamily="18" charset="0"/>
              </a:rPr>
              <a:t>GRR= TFR   </a:t>
            </a:r>
            <a:r>
              <a:rPr lang="en-US" sz="2800" u="sng" dirty="0" smtClean="0">
                <a:latin typeface="Baskerville Old Face" pitchFamily="18" charset="0"/>
              </a:rPr>
              <a:t>Female birth </a:t>
            </a:r>
            <a:r>
              <a:rPr lang="en-US" sz="2800" dirty="0" smtClean="0">
                <a:latin typeface="Baskerville Old Face" pitchFamily="18" charset="0"/>
                <a:sym typeface="Symbol"/>
              </a:rPr>
              <a:t> 1.000</a:t>
            </a:r>
          </a:p>
          <a:p>
            <a:pPr algn="just">
              <a:buNone/>
            </a:pPr>
            <a:r>
              <a:rPr lang="en-US" sz="2800" dirty="0" smtClean="0">
                <a:latin typeface="Baskerville Old Face" pitchFamily="18" charset="0"/>
                <a:sym typeface="Symbol"/>
              </a:rPr>
              <a:t>                        Total population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239</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Geography and Other Related Disciplines…..Cont’d</a:t>
            </a:r>
            <a:endParaRPr lang="en-US" sz="2800" dirty="0"/>
          </a:p>
        </p:txBody>
      </p:sp>
      <p:sp>
        <p:nvSpPr>
          <p:cNvPr id="3" name="Content Placeholder 2"/>
          <p:cNvSpPr>
            <a:spLocks noGrp="1"/>
          </p:cNvSpPr>
          <p:nvPr>
            <p:ph idx="1"/>
          </p:nvPr>
        </p:nvSpPr>
        <p:spPr>
          <a:xfrm>
            <a:off x="457200" y="1285860"/>
            <a:ext cx="8229600" cy="5286412"/>
          </a:xfrm>
        </p:spPr>
        <p:txBody>
          <a:bodyPr>
            <a:normAutofit lnSpcReduction="10000"/>
          </a:bodyPr>
          <a:lstStyle/>
          <a:p>
            <a:pPr marL="514350" indent="-514350">
              <a:buAutoNum type="arabicPeriod"/>
            </a:pPr>
            <a:r>
              <a:rPr lang="en-US" b="1" i="1" dirty="0" smtClean="0"/>
              <a:t>Population Geography</a:t>
            </a:r>
          </a:p>
          <a:p>
            <a:pPr marL="514350" indent="-514350" algn="just">
              <a:lnSpc>
                <a:spcPct val="160000"/>
              </a:lnSpc>
              <a:buNone/>
            </a:pPr>
            <a:r>
              <a:rPr lang="en-US" i="1" dirty="0" smtClean="0"/>
              <a:t>	- </a:t>
            </a:r>
            <a:r>
              <a:rPr lang="en-US" sz="2800" dirty="0" smtClean="0">
                <a:solidFill>
                  <a:srgbClr val="FF0000"/>
                </a:solidFill>
                <a:latin typeface="Baskerville Old Face" pitchFamily="18" charset="0"/>
              </a:rPr>
              <a:t>is the one concerned with the inherent (genetic) or dynamic aspects of spatial variations over time</a:t>
            </a:r>
            <a:r>
              <a:rPr lang="en-US" sz="2800" dirty="0" smtClean="0">
                <a:latin typeface="Baskerville Old Face" pitchFamily="18" charset="0"/>
              </a:rPr>
              <a:t>, or how spatial relations or interactions between phenomena occur. </a:t>
            </a:r>
          </a:p>
          <a:p>
            <a:pPr marL="514350" indent="-514350" algn="just">
              <a:lnSpc>
                <a:spcPct val="160000"/>
              </a:lnSpc>
              <a:buNone/>
            </a:pPr>
            <a:r>
              <a:rPr lang="en-US" sz="2800" dirty="0" smtClean="0"/>
              <a:t>	- It is more concerned with </a:t>
            </a:r>
            <a:r>
              <a:rPr lang="en-US" sz="2800" u="sng" dirty="0" smtClean="0">
                <a:solidFill>
                  <a:srgbClr val="FF0000"/>
                </a:solidFill>
              </a:rPr>
              <a:t>spatial variations in population and their relations with physical, cultural and economic phenomena.</a:t>
            </a:r>
          </a:p>
          <a:p>
            <a:pPr marL="514350" indent="-514350" algn="just">
              <a:lnSpc>
                <a:spcPct val="150000"/>
              </a:lnSpc>
              <a:buNone/>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24</a:t>
            </a:fld>
            <a:endParaRPr lang="en-US"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Arial" pitchFamily="34" charset="0"/>
              <a:buChar char="•"/>
            </a:pPr>
            <a:r>
              <a:rPr lang="en-US" sz="2800" b="1" dirty="0" smtClean="0">
                <a:latin typeface="Baskerville Old Face" pitchFamily="18" charset="0"/>
              </a:rPr>
              <a:t>Fertility Measures</a:t>
            </a:r>
            <a:endParaRPr lang="en-US" sz="2800" dirty="0">
              <a:latin typeface="Baskerville Old Face" pitchFamily="18" charset="0"/>
            </a:endParaRPr>
          </a:p>
        </p:txBody>
      </p:sp>
      <p:sp>
        <p:nvSpPr>
          <p:cNvPr id="3" name="Content Placeholder 2"/>
          <p:cNvSpPr>
            <a:spLocks noGrp="1"/>
          </p:cNvSpPr>
          <p:nvPr>
            <p:ph idx="1"/>
          </p:nvPr>
        </p:nvSpPr>
        <p:spPr>
          <a:xfrm>
            <a:off x="428596" y="1214422"/>
            <a:ext cx="8286808" cy="4525963"/>
          </a:xfrm>
        </p:spPr>
        <p:txBody>
          <a:bodyPr>
            <a:normAutofit/>
          </a:bodyPr>
          <a:lstStyle/>
          <a:p>
            <a:pPr>
              <a:buNone/>
            </a:pPr>
            <a:r>
              <a:rPr lang="en-US" sz="3600" b="1" i="1" dirty="0" smtClean="0">
                <a:solidFill>
                  <a:schemeClr val="accent2">
                    <a:lumMod val="40000"/>
                    <a:lumOff val="60000"/>
                  </a:schemeClr>
                </a:solidFill>
              </a:rPr>
              <a:t>6. Net Reproduction Rate (NRR):</a:t>
            </a:r>
            <a:r>
              <a:rPr lang="en-US" sz="3600" dirty="0" smtClean="0">
                <a:solidFill>
                  <a:schemeClr val="accent2">
                    <a:lumMod val="40000"/>
                    <a:lumOff val="60000"/>
                  </a:schemeClr>
                </a:solidFill>
              </a:rPr>
              <a:t> </a:t>
            </a:r>
          </a:p>
          <a:p>
            <a:pPr algn="just">
              <a:lnSpc>
                <a:spcPct val="150000"/>
              </a:lnSpc>
            </a:pPr>
            <a:r>
              <a:rPr lang="en-US" sz="3000" dirty="0" smtClean="0">
                <a:solidFill>
                  <a:schemeClr val="accent2">
                    <a:lumMod val="40000"/>
                    <a:lumOff val="60000"/>
                  </a:schemeClr>
                </a:solidFill>
                <a:latin typeface="Baskerville Old Face" pitchFamily="18" charset="0"/>
              </a:rPr>
              <a:t>NRR is similar to the GRR, but it is always lower than the GRR because it considers the fact that some women will die before completing their childbearing years.   </a:t>
            </a:r>
            <a:r>
              <a:rPr lang="en-US" sz="3000" u="sng" dirty="0" smtClean="0">
                <a:solidFill>
                  <a:srgbClr val="FF0000"/>
                </a:solidFill>
                <a:latin typeface="Baskerville Old Face" pitchFamily="18" charset="0"/>
              </a:rPr>
              <a:t>NB</a:t>
            </a:r>
          </a:p>
          <a:p>
            <a:pPr>
              <a:buNone/>
            </a:pPr>
            <a:endParaRPr lang="en-US" sz="3600" dirty="0">
              <a:solidFill>
                <a:srgbClr val="00B0F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240</a:t>
            </a:fld>
            <a:endParaRPr lang="en-US"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US" sz="2800" b="1" dirty="0" smtClean="0">
                <a:latin typeface="Baskerville Old Face" pitchFamily="18" charset="0"/>
              </a:rPr>
              <a:t>Fertility Measures</a:t>
            </a:r>
            <a:endParaRPr lang="en-US" sz="2800" dirty="0"/>
          </a:p>
        </p:txBody>
      </p:sp>
      <p:sp>
        <p:nvSpPr>
          <p:cNvPr id="3" name="Content Placeholder 2"/>
          <p:cNvSpPr>
            <a:spLocks noGrp="1"/>
          </p:cNvSpPr>
          <p:nvPr>
            <p:ph idx="1"/>
          </p:nvPr>
        </p:nvSpPr>
        <p:spPr>
          <a:xfrm>
            <a:off x="457200" y="1071546"/>
            <a:ext cx="8329642" cy="5054617"/>
          </a:xfrm>
        </p:spPr>
        <p:txBody>
          <a:bodyPr/>
          <a:lstStyle/>
          <a:p>
            <a:pPr>
              <a:buNone/>
            </a:pPr>
            <a:r>
              <a:rPr lang="en-US" b="1" dirty="0" smtClean="0">
                <a:latin typeface="Baskerville Old Face" pitchFamily="18" charset="0"/>
              </a:rPr>
              <a:t>7. Child-Woman Ratio:</a:t>
            </a:r>
          </a:p>
          <a:p>
            <a:pPr algn="just">
              <a:lnSpc>
                <a:spcPct val="150000"/>
              </a:lnSpc>
            </a:pPr>
            <a:r>
              <a:rPr lang="en-US" dirty="0" smtClean="0">
                <a:solidFill>
                  <a:srgbClr val="FF0000"/>
                </a:solidFill>
                <a:latin typeface="Baskerville Old Face" pitchFamily="18" charset="0"/>
              </a:rPr>
              <a:t> is the number of children under 5 years of age per 1,000 women of childbearing age in a given year. </a:t>
            </a:r>
          </a:p>
          <a:p>
            <a:pPr algn="just"/>
            <a:r>
              <a:rPr lang="en-US" dirty="0" smtClean="0">
                <a:solidFill>
                  <a:srgbClr val="00B0F0"/>
                </a:solidFill>
                <a:latin typeface="Baskerville Old Face" pitchFamily="18" charset="0"/>
              </a:rPr>
              <a:t>CWR= </a:t>
            </a:r>
            <a:r>
              <a:rPr lang="en-US" u="sng" dirty="0" smtClean="0">
                <a:solidFill>
                  <a:srgbClr val="00B0F0"/>
                </a:solidFill>
                <a:latin typeface="Baskerville Old Face" pitchFamily="18" charset="0"/>
              </a:rPr>
              <a:t>Number of children under five </a:t>
            </a:r>
            <a:r>
              <a:rPr lang="en-US" dirty="0" smtClean="0">
                <a:solidFill>
                  <a:srgbClr val="00B0F0"/>
                </a:solidFill>
                <a:latin typeface="Baskerville Old Face" pitchFamily="18" charset="0"/>
                <a:sym typeface="Symbol"/>
              </a:rPr>
              <a:t> 1.000</a:t>
            </a:r>
          </a:p>
          <a:p>
            <a:pPr algn="just">
              <a:buNone/>
            </a:pPr>
            <a:r>
              <a:rPr lang="en-US" dirty="0" smtClean="0">
                <a:solidFill>
                  <a:srgbClr val="00B0F0"/>
                </a:solidFill>
                <a:latin typeface="Baskerville Old Face" pitchFamily="18" charset="0"/>
                <a:sym typeface="Symbol"/>
              </a:rPr>
              <a:t>                Number of women age 15-49</a:t>
            </a:r>
            <a:endParaRPr lang="en-US" dirty="0">
              <a:solidFill>
                <a:srgbClr val="00B0F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241</a:t>
            </a:fld>
            <a:endParaRPr lang="en-US"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a:bodyPr>
          <a:lstStyle/>
          <a:p>
            <a:pPr algn="l"/>
            <a:r>
              <a:rPr lang="en-US" sz="2800" b="1" dirty="0" smtClean="0">
                <a:latin typeface="Baskerville Old Face" pitchFamily="18" charset="0"/>
              </a:rPr>
              <a:t>Fertility Measures</a:t>
            </a:r>
            <a:endParaRPr lang="en-US" sz="2800" dirty="0">
              <a:latin typeface="Baskerville Old Face" pitchFamily="18" charset="0"/>
            </a:endParaRPr>
          </a:p>
        </p:txBody>
      </p:sp>
      <p:sp>
        <p:nvSpPr>
          <p:cNvPr id="3" name="Content Placeholder 2"/>
          <p:cNvSpPr>
            <a:spLocks noGrp="1"/>
          </p:cNvSpPr>
          <p:nvPr>
            <p:ph idx="1"/>
          </p:nvPr>
        </p:nvSpPr>
        <p:spPr>
          <a:xfrm>
            <a:off x="457200" y="857232"/>
            <a:ext cx="8229600" cy="5786478"/>
          </a:xfrm>
        </p:spPr>
        <p:txBody>
          <a:bodyPr>
            <a:normAutofit fontScale="92500" lnSpcReduction="10000"/>
          </a:bodyPr>
          <a:lstStyle/>
          <a:p>
            <a:pPr>
              <a:buNone/>
            </a:pPr>
            <a:r>
              <a:rPr lang="en-US" b="1" dirty="0" smtClean="0">
                <a:latin typeface="Baskerville Old Face" pitchFamily="18" charset="0"/>
              </a:rPr>
              <a:t> </a:t>
            </a:r>
            <a:r>
              <a:rPr lang="en-US" sz="2800" b="1" dirty="0" smtClean="0">
                <a:solidFill>
                  <a:srgbClr val="00B0F0"/>
                </a:solidFill>
                <a:latin typeface="Baskerville Old Face" pitchFamily="18" charset="0"/>
              </a:rPr>
              <a:t>Child-Woman Ratio….Cont’d</a:t>
            </a:r>
          </a:p>
          <a:p>
            <a:pPr>
              <a:buNone/>
            </a:pPr>
            <a:r>
              <a:rPr lang="en-US" sz="2800" dirty="0" smtClean="0"/>
              <a:t>Example:  </a:t>
            </a:r>
          </a:p>
          <a:p>
            <a:pPr marL="514350" indent="-514350" algn="just">
              <a:lnSpc>
                <a:spcPct val="150000"/>
              </a:lnSpc>
            </a:pPr>
            <a:r>
              <a:rPr lang="en-US" sz="2800" dirty="0" smtClean="0">
                <a:latin typeface="Baskerville Old Face" pitchFamily="18" charset="0"/>
              </a:rPr>
              <a:t>  In 1993, Addis Ababa had 426,150 children under four that were born to 444,000 women aged 15-49. The child-woman ratio for Addis in 1993 can be calculated as follows: </a:t>
            </a:r>
          </a:p>
          <a:p>
            <a:pPr marL="514350" indent="-514350" algn="just">
              <a:lnSpc>
                <a:spcPct val="150000"/>
              </a:lnSpc>
            </a:pPr>
            <a:r>
              <a:rPr lang="en-US" sz="2800" dirty="0" smtClean="0">
                <a:latin typeface="Baskerville Old Face" pitchFamily="18" charset="0"/>
              </a:rPr>
              <a:t>Child women ratio = </a:t>
            </a:r>
            <a:r>
              <a:rPr lang="en-US" sz="2800" u="sng" dirty="0" smtClean="0">
                <a:latin typeface="Baskerville Old Face" pitchFamily="18" charset="0"/>
              </a:rPr>
              <a:t>426,15</a:t>
            </a:r>
            <a:r>
              <a:rPr lang="en-US" sz="2800" dirty="0" smtClean="0">
                <a:latin typeface="Baskerville Old Face" pitchFamily="18" charset="0"/>
              </a:rPr>
              <a:t>0  </a:t>
            </a:r>
            <a:r>
              <a:rPr lang="en-US" sz="2800" dirty="0" smtClean="0">
                <a:latin typeface="Baskerville Old Face" pitchFamily="18" charset="0"/>
                <a:sym typeface="Symbol"/>
              </a:rPr>
              <a:t> 1000   =</a:t>
            </a:r>
            <a:r>
              <a:rPr lang="en-US" sz="2800" b="1" u="sng" dirty="0" smtClean="0">
                <a:latin typeface="Baskerville Old Face" pitchFamily="18" charset="0"/>
                <a:sym typeface="Symbol"/>
              </a:rPr>
              <a:t>873.3</a:t>
            </a:r>
          </a:p>
          <a:p>
            <a:pPr marL="514350" indent="-514350" algn="just">
              <a:lnSpc>
                <a:spcPct val="150000"/>
              </a:lnSpc>
              <a:buNone/>
            </a:pPr>
            <a:r>
              <a:rPr lang="en-US" sz="2800" dirty="0" smtClean="0">
                <a:latin typeface="Baskerville Old Face" pitchFamily="18" charset="0"/>
                <a:sym typeface="Symbol"/>
              </a:rPr>
              <a:t>                                        444,00</a:t>
            </a:r>
          </a:p>
          <a:p>
            <a:pPr marL="514350" indent="-514350" algn="just">
              <a:lnSpc>
                <a:spcPct val="150000"/>
              </a:lnSpc>
              <a:buNone/>
            </a:pPr>
            <a:r>
              <a:rPr lang="en-US" sz="2800" dirty="0" smtClean="0"/>
              <a:t>There were 873 children under five years per 1,000 women of childbearing age in Addis Ababa in 1993.</a:t>
            </a:r>
          </a:p>
          <a:p>
            <a:pPr marL="514350" indent="-514350" algn="just">
              <a:lnSpc>
                <a:spcPct val="150000"/>
              </a:lnSpc>
              <a:buNone/>
            </a:pPr>
            <a:endParaRPr lang="en-US" sz="2800" dirty="0" smtClean="0">
              <a:latin typeface="Baskerville Old Face" pitchFamily="18" charset="0"/>
            </a:endParaRPr>
          </a:p>
          <a:p>
            <a:pPr marL="514350" indent="-514350" algn="just">
              <a:lnSpc>
                <a:spcPct val="150000"/>
              </a:lnSpc>
            </a:pPr>
            <a:endParaRPr lang="en-US" sz="2800" dirty="0" smtClean="0"/>
          </a:p>
          <a:p>
            <a:pPr>
              <a:buNone/>
            </a:pPr>
            <a:endParaRPr lang="en-US" sz="2800" b="1" dirty="0" smtClean="0">
              <a:solidFill>
                <a:srgbClr val="00B0F0"/>
              </a:solidFill>
              <a:latin typeface="Baskerville Old Face" pitchFamily="18" charset="0"/>
            </a:endParaRPr>
          </a:p>
          <a:p>
            <a:pPr>
              <a:buNone/>
            </a:pPr>
            <a:endParaRPr lang="en-US" sz="2800" dirty="0">
              <a:solidFill>
                <a:srgbClr val="00B0F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242</a:t>
            </a:fld>
            <a:endParaRPr lang="en-US"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243</a:t>
            </a:fld>
            <a:endParaRPr lang="en-US"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726"/>
          </a:xfrm>
        </p:spPr>
        <p:txBody>
          <a:bodyPr>
            <a:noAutofit/>
          </a:bodyPr>
          <a:lstStyle/>
          <a:p>
            <a:pPr lvl="1" algn="ctr" rtl="0">
              <a:spcBef>
                <a:spcPct val="0"/>
              </a:spcBef>
            </a:pPr>
            <a:r>
              <a:rPr lang="en-US" sz="4400" b="1" dirty="0" smtClean="0">
                <a:latin typeface="Baskerville Old Face" pitchFamily="18" charset="0"/>
              </a:rPr>
              <a:t/>
            </a:r>
            <a:br>
              <a:rPr lang="en-US" sz="4400" b="1" dirty="0" smtClean="0">
                <a:latin typeface="Baskerville Old Face" pitchFamily="18" charset="0"/>
              </a:rPr>
            </a:br>
            <a:r>
              <a:rPr lang="en-US" sz="4400" b="1" dirty="0" smtClean="0">
                <a:latin typeface="Baskerville Old Face" pitchFamily="18" charset="0"/>
              </a:rPr>
              <a:t>3.2 Concept </a:t>
            </a:r>
            <a:r>
              <a:rPr lang="en-US" sz="4400" b="1" dirty="0">
                <a:latin typeface="Baskerville Old Face" pitchFamily="18" charset="0"/>
              </a:rPr>
              <a:t>and Measures of  Mortality </a:t>
            </a:r>
            <a:r>
              <a:rPr lang="en-US" sz="4400" dirty="0" smtClean="0">
                <a:latin typeface="Baskerville Old Face" pitchFamily="18" charset="0"/>
              </a:rPr>
              <a:t/>
            </a:r>
            <a:br>
              <a:rPr lang="en-US" sz="4400" dirty="0" smtClean="0">
                <a:latin typeface="Baskerville Old Face" pitchFamily="18" charset="0"/>
              </a:rPr>
            </a:br>
            <a:endParaRPr lang="en-US" sz="4400" dirty="0">
              <a:latin typeface="Baskerville Old Face" pitchFamily="18" charset="0"/>
            </a:endParaRPr>
          </a:p>
        </p:txBody>
      </p:sp>
      <p:sp>
        <p:nvSpPr>
          <p:cNvPr id="3" name="Content Placeholder 2"/>
          <p:cNvSpPr>
            <a:spLocks noGrp="1"/>
          </p:cNvSpPr>
          <p:nvPr>
            <p:ph idx="1"/>
          </p:nvPr>
        </p:nvSpPr>
        <p:spPr>
          <a:xfrm>
            <a:off x="457200" y="1714488"/>
            <a:ext cx="8229600" cy="4411675"/>
          </a:xfrm>
        </p:spPr>
        <p:txBody>
          <a:bodyPr>
            <a:normAutofit/>
          </a:bodyPr>
          <a:lstStyle/>
          <a:p>
            <a:pPr algn="just">
              <a:lnSpc>
                <a:spcPct val="150000"/>
              </a:lnSpc>
            </a:pPr>
            <a:r>
              <a:rPr lang="en-US" sz="2800" i="1" dirty="0" smtClean="0">
                <a:solidFill>
                  <a:srgbClr val="FF0000"/>
                </a:solidFill>
                <a:latin typeface="Bookman Old Style" pitchFamily="18" charset="0"/>
              </a:rPr>
              <a:t>Mortality</a:t>
            </a:r>
            <a:r>
              <a:rPr lang="en-US" sz="2800" dirty="0" smtClean="0">
                <a:solidFill>
                  <a:srgbClr val="FF0000"/>
                </a:solidFill>
                <a:latin typeface="Bookman Old Style" pitchFamily="18" charset="0"/>
              </a:rPr>
              <a:t> is the occurrence of death in a defined population.</a:t>
            </a:r>
            <a:r>
              <a:rPr lang="en-US" sz="2800" dirty="0" smtClean="0">
                <a:latin typeface="Bookman Old Style" pitchFamily="18" charset="0"/>
              </a:rPr>
              <a:t> It is the exact opposite of fertility. </a:t>
            </a:r>
          </a:p>
          <a:p>
            <a:pPr algn="just">
              <a:lnSpc>
                <a:spcPct val="150000"/>
              </a:lnSpc>
            </a:pPr>
            <a:r>
              <a:rPr lang="en-US" sz="2800" dirty="0" smtClean="0">
                <a:solidFill>
                  <a:srgbClr val="FF0000"/>
                </a:solidFill>
                <a:latin typeface="Bookman Old Style" pitchFamily="18" charset="0"/>
              </a:rPr>
              <a:t>The presence of constantly high fertility and declining mortality has resulted in rapid rate of natural increase </a:t>
            </a:r>
          </a:p>
          <a:p>
            <a:pPr algn="just">
              <a:lnSpc>
                <a:spcPct val="150000"/>
              </a:lnSpc>
            </a:pPr>
            <a:endParaRPr lang="en-US" sz="2800" dirty="0">
              <a:latin typeface="Bookman Old Styl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244</a:t>
            </a:fld>
            <a:endParaRPr lang="en-US"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Concept and Measures of  Mortality….Cont’d</a:t>
            </a:r>
            <a:endParaRPr lang="en-US" sz="2800" dirty="0"/>
          </a:p>
        </p:txBody>
      </p:sp>
      <p:sp>
        <p:nvSpPr>
          <p:cNvPr id="3" name="Content Placeholder 2"/>
          <p:cNvSpPr>
            <a:spLocks noGrp="1"/>
          </p:cNvSpPr>
          <p:nvPr>
            <p:ph idx="1"/>
          </p:nvPr>
        </p:nvSpPr>
        <p:spPr>
          <a:xfrm>
            <a:off x="285720" y="1285860"/>
            <a:ext cx="8643998" cy="4840303"/>
          </a:xfrm>
        </p:spPr>
        <p:txBody>
          <a:bodyPr>
            <a:normAutofit fontScale="92500" lnSpcReduction="20000"/>
          </a:bodyPr>
          <a:lstStyle/>
          <a:p>
            <a:pPr algn="just">
              <a:lnSpc>
                <a:spcPct val="160000"/>
              </a:lnSpc>
            </a:pPr>
            <a:r>
              <a:rPr lang="en-US" sz="3000" dirty="0" smtClean="0">
                <a:latin typeface="Baskerville Old Face" pitchFamily="18" charset="0"/>
              </a:rPr>
              <a:t>As a matter of fact, </a:t>
            </a:r>
            <a:r>
              <a:rPr lang="en-US" sz="3000" dirty="0" smtClean="0">
                <a:solidFill>
                  <a:srgbClr val="FF0000"/>
                </a:solidFill>
                <a:latin typeface="Baskerville Old Face" pitchFamily="18" charset="0"/>
              </a:rPr>
              <a:t>mortality marking the other extreme (end) of life is a </a:t>
            </a:r>
            <a:r>
              <a:rPr lang="en-US" sz="3000" b="1" dirty="0" smtClean="0">
                <a:solidFill>
                  <a:srgbClr val="FF0000"/>
                </a:solidFill>
                <a:latin typeface="Baskerville Old Face" pitchFamily="18" charset="0"/>
              </a:rPr>
              <a:t>significant demographic factor</a:t>
            </a:r>
            <a:r>
              <a:rPr lang="en-US" sz="3000" dirty="0" smtClean="0">
                <a:solidFill>
                  <a:srgbClr val="FF0000"/>
                </a:solidFill>
                <a:latin typeface="Baskerville Old Face" pitchFamily="18" charset="0"/>
              </a:rPr>
              <a:t> of a defined population. </a:t>
            </a:r>
          </a:p>
          <a:p>
            <a:pPr algn="just">
              <a:lnSpc>
                <a:spcPct val="150000"/>
              </a:lnSpc>
            </a:pPr>
            <a:endParaRPr lang="en-US" sz="2800" dirty="0" smtClean="0">
              <a:solidFill>
                <a:srgbClr val="FF0000"/>
              </a:solidFill>
              <a:latin typeface="Bookman Old Style" pitchFamily="18" charset="0"/>
            </a:endParaRPr>
          </a:p>
          <a:p>
            <a:pPr algn="just">
              <a:lnSpc>
                <a:spcPct val="150000"/>
              </a:lnSpc>
            </a:pPr>
            <a:r>
              <a:rPr lang="en-US" sz="2800" dirty="0" smtClean="0">
                <a:solidFill>
                  <a:srgbClr val="FF0000"/>
                </a:solidFill>
                <a:latin typeface="Bookman Old Style" pitchFamily="18" charset="0"/>
              </a:rPr>
              <a:t>population explosion is a hazardous condition which adversely affects the normal demographic and socio-economic development process at different level.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245</a:t>
            </a:fld>
            <a:endParaRPr lang="en-US"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5860"/>
          </a:xfrm>
        </p:spPr>
        <p:txBody>
          <a:bodyPr>
            <a:normAutofit/>
          </a:bodyPr>
          <a:lstStyle/>
          <a:p>
            <a:r>
              <a:rPr lang="en-US" sz="2800" b="1" dirty="0" smtClean="0">
                <a:latin typeface="Bookman Old Style" pitchFamily="18" charset="0"/>
              </a:rPr>
              <a:t>Measures of Mortality:</a:t>
            </a:r>
            <a:br>
              <a:rPr lang="en-US" sz="2800" b="1" dirty="0" smtClean="0">
                <a:latin typeface="Bookman Old Style" pitchFamily="18" charset="0"/>
              </a:rPr>
            </a:br>
            <a:endParaRPr lang="en-US" sz="2800" dirty="0">
              <a:latin typeface="Bookman Old Style" pitchFamily="18" charset="0"/>
            </a:endParaRPr>
          </a:p>
        </p:txBody>
      </p:sp>
      <p:sp>
        <p:nvSpPr>
          <p:cNvPr id="3" name="Content Placeholder 2"/>
          <p:cNvSpPr>
            <a:spLocks noGrp="1"/>
          </p:cNvSpPr>
          <p:nvPr>
            <p:ph idx="1"/>
          </p:nvPr>
        </p:nvSpPr>
        <p:spPr>
          <a:xfrm>
            <a:off x="457200" y="785794"/>
            <a:ext cx="8229600" cy="6072206"/>
          </a:xfrm>
        </p:spPr>
        <p:txBody>
          <a:bodyPr>
            <a:normAutofit fontScale="92500" lnSpcReduction="10000"/>
          </a:bodyPr>
          <a:lstStyle/>
          <a:p>
            <a:pPr lvl="0" algn="just">
              <a:lnSpc>
                <a:spcPct val="150000"/>
              </a:lnSpc>
            </a:pPr>
            <a:r>
              <a:rPr lang="en-US" sz="2800" b="1" dirty="0" smtClean="0">
                <a:solidFill>
                  <a:srgbClr val="FF0000"/>
                </a:solidFill>
                <a:latin typeface="Baskerville Old Face" pitchFamily="18" charset="0"/>
              </a:rPr>
              <a:t>mortality is a measurable concept. </a:t>
            </a:r>
          </a:p>
          <a:p>
            <a:pPr lvl="0" algn="just">
              <a:lnSpc>
                <a:spcPct val="150000"/>
              </a:lnSpc>
            </a:pPr>
            <a:r>
              <a:rPr lang="en-US" sz="2800" dirty="0" smtClean="0">
                <a:solidFill>
                  <a:srgbClr val="FF0000"/>
                </a:solidFill>
                <a:latin typeface="Baskerville Old Face" pitchFamily="18" charset="0"/>
              </a:rPr>
              <a:t>Mortality rates, though decreasing, are now higher in the developing countries than the developed ones. </a:t>
            </a:r>
          </a:p>
          <a:p>
            <a:pPr>
              <a:lnSpc>
                <a:spcPct val="150000"/>
              </a:lnSpc>
              <a:buNone/>
            </a:pPr>
            <a:r>
              <a:rPr lang="en-US" b="1" dirty="0" smtClean="0"/>
              <a:t>       </a:t>
            </a:r>
            <a:r>
              <a:rPr lang="en-US" sz="3000" dirty="0" smtClean="0">
                <a:solidFill>
                  <a:srgbClr val="0070C0"/>
                </a:solidFill>
                <a:latin typeface="Baskerville Old Face" pitchFamily="18" charset="0"/>
              </a:rPr>
              <a:t>1. Crude Death Rate (CDR): </a:t>
            </a:r>
          </a:p>
          <a:p>
            <a:pPr>
              <a:lnSpc>
                <a:spcPct val="150000"/>
              </a:lnSpc>
              <a:buNone/>
            </a:pPr>
            <a:r>
              <a:rPr lang="en-US" sz="3000" dirty="0" smtClean="0">
                <a:solidFill>
                  <a:srgbClr val="0070C0"/>
                </a:solidFill>
                <a:latin typeface="Baskerville Old Face" pitchFamily="18" charset="0"/>
              </a:rPr>
              <a:t>       2. Infant Mortality Rate (IMR): </a:t>
            </a:r>
          </a:p>
          <a:p>
            <a:pPr>
              <a:lnSpc>
                <a:spcPct val="150000"/>
              </a:lnSpc>
              <a:buNone/>
            </a:pPr>
            <a:r>
              <a:rPr lang="en-US" sz="3000" dirty="0" smtClean="0">
                <a:solidFill>
                  <a:srgbClr val="0070C0"/>
                </a:solidFill>
                <a:latin typeface="Baskerville Old Face" pitchFamily="18" charset="0"/>
              </a:rPr>
              <a:t>       3.Maternal Mortality Rate (MMR)</a:t>
            </a:r>
          </a:p>
          <a:p>
            <a:pPr>
              <a:lnSpc>
                <a:spcPct val="150000"/>
              </a:lnSpc>
              <a:buNone/>
            </a:pPr>
            <a:r>
              <a:rPr lang="en-US" sz="3000" dirty="0" smtClean="0">
                <a:solidFill>
                  <a:srgbClr val="0070C0"/>
                </a:solidFill>
                <a:latin typeface="Baskerville Old Face" pitchFamily="18" charset="0"/>
              </a:rPr>
              <a:t>       4. Age specific death rate</a:t>
            </a:r>
          </a:p>
          <a:p>
            <a:pPr>
              <a:lnSpc>
                <a:spcPct val="150000"/>
              </a:lnSpc>
              <a:buNone/>
            </a:pPr>
            <a:r>
              <a:rPr lang="en-US" sz="3000" dirty="0" smtClean="0">
                <a:solidFill>
                  <a:srgbClr val="0070C0"/>
                </a:solidFill>
                <a:latin typeface="Baskerville Old Face" pitchFamily="18" charset="0"/>
              </a:rPr>
              <a:t>        5. Sex Specific Death Rates (SSDR</a:t>
            </a:r>
          </a:p>
          <a:p>
            <a:pPr>
              <a:lnSpc>
                <a:spcPct val="150000"/>
              </a:lnSpc>
              <a:buNone/>
            </a:pPr>
            <a:r>
              <a:rPr lang="en-US" sz="3000" i="1" dirty="0" smtClean="0">
                <a:solidFill>
                  <a:srgbClr val="0070C0"/>
                </a:solidFill>
                <a:latin typeface="Baskerville Old Face" pitchFamily="18" charset="0"/>
              </a:rPr>
              <a:t>        6. Cause- Specific Death Rate</a:t>
            </a:r>
            <a:r>
              <a:rPr lang="en-US" sz="3000" dirty="0" smtClean="0">
                <a:solidFill>
                  <a:srgbClr val="0070C0"/>
                </a:solidFill>
                <a:latin typeface="Baskerville Old Face" pitchFamily="18" charset="0"/>
              </a:rPr>
              <a:t>: </a:t>
            </a: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246</a:t>
            </a:fld>
            <a:endParaRPr lang="en-US"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US" sz="2800" b="1" dirty="0" smtClean="0">
                <a:latin typeface="Bookman Old Style" pitchFamily="18" charset="0"/>
              </a:rPr>
              <a:t>Measures of Mortality….Cont’d</a:t>
            </a:r>
            <a:endParaRPr lang="en-US" sz="2800" dirty="0"/>
          </a:p>
        </p:txBody>
      </p:sp>
      <p:sp>
        <p:nvSpPr>
          <p:cNvPr id="3" name="Content Placeholder 2"/>
          <p:cNvSpPr>
            <a:spLocks noGrp="1"/>
          </p:cNvSpPr>
          <p:nvPr>
            <p:ph idx="1"/>
          </p:nvPr>
        </p:nvSpPr>
        <p:spPr>
          <a:xfrm>
            <a:off x="457200" y="1071546"/>
            <a:ext cx="8229600" cy="5054617"/>
          </a:xfrm>
        </p:spPr>
        <p:txBody>
          <a:bodyPr>
            <a:normAutofit/>
          </a:bodyPr>
          <a:lstStyle/>
          <a:p>
            <a:pPr marL="514350" indent="-514350">
              <a:buAutoNum type="arabicPeriod"/>
            </a:pPr>
            <a:r>
              <a:rPr lang="en-US" b="1" dirty="0" smtClean="0">
                <a:solidFill>
                  <a:srgbClr val="0070C0"/>
                </a:solidFill>
              </a:rPr>
              <a:t>Crude Death Rate (CDR)</a:t>
            </a:r>
          </a:p>
          <a:p>
            <a:pPr marL="514350" indent="-514350" algn="just">
              <a:lnSpc>
                <a:spcPct val="150000"/>
              </a:lnSpc>
            </a:pPr>
            <a:r>
              <a:rPr lang="en-US" dirty="0" smtClean="0">
                <a:latin typeface="Baskerville Old Face" pitchFamily="18" charset="0"/>
              </a:rPr>
              <a:t>  is an </a:t>
            </a:r>
            <a:r>
              <a:rPr lang="en-US" dirty="0" smtClean="0">
                <a:solidFill>
                  <a:srgbClr val="FF0000"/>
                </a:solidFill>
                <a:latin typeface="Baskerville Old Face" pitchFamily="18" charset="0"/>
              </a:rPr>
              <a:t>easily understood and interpreted method for quantifying mortality.</a:t>
            </a:r>
          </a:p>
          <a:p>
            <a:pPr marL="514350" indent="-514350" algn="just">
              <a:lnSpc>
                <a:spcPct val="150000"/>
              </a:lnSpc>
            </a:pPr>
            <a:r>
              <a:rPr lang="en-US" sz="2800" dirty="0" smtClean="0">
                <a:solidFill>
                  <a:srgbClr val="FF0000"/>
                </a:solidFill>
                <a:latin typeface="Baskerville Old Face" pitchFamily="18" charset="0"/>
              </a:rPr>
              <a:t>It is the number of deaths in a population in a given year per one thousand members of the population.</a:t>
            </a:r>
          </a:p>
          <a:p>
            <a:pPr marL="514350" indent="-514350" algn="just">
              <a:lnSpc>
                <a:spcPct val="150000"/>
              </a:lnSpc>
            </a:pPr>
            <a:r>
              <a:rPr lang="en-US" sz="2800" dirty="0" smtClean="0"/>
              <a:t>The CDR is referred to as crude because </a:t>
            </a:r>
            <a:r>
              <a:rPr lang="en-US" sz="2800" dirty="0" smtClean="0">
                <a:solidFill>
                  <a:srgbClr val="FF0000"/>
                </a:solidFill>
              </a:rPr>
              <a:t>its denominator comprised of the </a:t>
            </a:r>
            <a:r>
              <a:rPr lang="en-US" sz="2800" b="1" dirty="0" smtClean="0">
                <a:solidFill>
                  <a:srgbClr val="FF0000"/>
                </a:solidFill>
              </a:rPr>
              <a:t>entire</a:t>
            </a:r>
            <a:r>
              <a:rPr lang="en-US" sz="2800" dirty="0" smtClean="0">
                <a:solidFill>
                  <a:srgbClr val="FF0000"/>
                </a:solidFill>
              </a:rPr>
              <a:t> population</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247</a:t>
            </a:fld>
            <a:endParaRPr lang="en-US" dirty="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ookman Old Style" pitchFamily="18" charset="0"/>
              </a:rPr>
              <a:t>Measures of Mortality….Cont’d</a:t>
            </a:r>
            <a:endParaRPr lang="en-US" sz="2800" dirty="0"/>
          </a:p>
        </p:txBody>
      </p:sp>
      <p:sp>
        <p:nvSpPr>
          <p:cNvPr id="3" name="Content Placeholder 2"/>
          <p:cNvSpPr>
            <a:spLocks noGrp="1"/>
          </p:cNvSpPr>
          <p:nvPr>
            <p:ph idx="1"/>
          </p:nvPr>
        </p:nvSpPr>
        <p:spPr>
          <a:xfrm>
            <a:off x="457200" y="1214422"/>
            <a:ext cx="8229600" cy="5643578"/>
          </a:xfrm>
        </p:spPr>
        <p:txBody>
          <a:bodyPr>
            <a:normAutofit fontScale="77500" lnSpcReduction="20000"/>
          </a:bodyPr>
          <a:lstStyle/>
          <a:p>
            <a:r>
              <a:rPr lang="en-US" b="1" dirty="0" smtClean="0">
                <a:solidFill>
                  <a:srgbClr val="0070C0"/>
                </a:solidFill>
              </a:rPr>
              <a:t>Crude Death Rate (CDR)…..Cont’d</a:t>
            </a:r>
            <a:endParaRPr lang="en-US" dirty="0" smtClean="0"/>
          </a:p>
          <a:p>
            <a:pPr algn="just">
              <a:lnSpc>
                <a:spcPct val="170000"/>
              </a:lnSpc>
            </a:pPr>
            <a:r>
              <a:rPr lang="en-US" sz="3600" dirty="0" smtClean="0">
                <a:solidFill>
                  <a:srgbClr val="FF0000"/>
                </a:solidFill>
                <a:latin typeface="Baskerville Old Face" pitchFamily="18" charset="0"/>
              </a:rPr>
              <a:t>This is because the risk of death varies by age, sex, socioeconomic status, and many other characteristics.</a:t>
            </a:r>
          </a:p>
          <a:p>
            <a:pPr algn="just">
              <a:lnSpc>
                <a:spcPct val="170000"/>
              </a:lnSpc>
              <a:buNone/>
            </a:pPr>
            <a:endParaRPr lang="en-US" sz="3600" dirty="0" smtClean="0">
              <a:latin typeface="Baskerville Old Face" pitchFamily="18" charset="0"/>
            </a:endParaRPr>
          </a:p>
          <a:p>
            <a:pPr algn="just">
              <a:lnSpc>
                <a:spcPct val="170000"/>
              </a:lnSpc>
            </a:pPr>
            <a:r>
              <a:rPr lang="en-US" sz="3600" i="1" dirty="0" smtClean="0">
                <a:latin typeface="Baskerville Old Face" pitchFamily="18" charset="0"/>
              </a:rPr>
              <a:t> Thus, </a:t>
            </a:r>
            <a:r>
              <a:rPr lang="en-US" sz="3600" i="1" dirty="0" smtClean="0">
                <a:solidFill>
                  <a:srgbClr val="FF0000"/>
                </a:solidFill>
                <a:latin typeface="Baskerville Old Face" pitchFamily="18" charset="0"/>
              </a:rPr>
              <a:t>although it is true that all persons in the denominator </a:t>
            </a:r>
            <a:r>
              <a:rPr lang="en-US" sz="3600" dirty="0" smtClean="0">
                <a:solidFill>
                  <a:srgbClr val="FF0000"/>
                </a:solidFill>
                <a:latin typeface="Baskerville Old Face" pitchFamily="18" charset="0"/>
              </a:rPr>
              <a:t>of the CDR will eventually experience death, they are not all equally exposed to the risk of death.</a:t>
            </a:r>
            <a:endParaRPr lang="en-US" sz="36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248</a:t>
            </a:fld>
            <a:endParaRPr lang="en-US" dirty="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lstStyle/>
          <a:p>
            <a:r>
              <a:rPr lang="en-US" b="1" dirty="0" smtClean="0">
                <a:solidFill>
                  <a:srgbClr val="0070C0"/>
                </a:solidFill>
              </a:rPr>
              <a:t>Crude Death Rate (CDR)…..Cont’d</a:t>
            </a:r>
            <a:endParaRPr lang="en-US" dirty="0" smtClean="0"/>
          </a:p>
          <a:p>
            <a:r>
              <a:rPr lang="en-US" dirty="0" smtClean="0"/>
              <a:t>CDR is Expressed as</a:t>
            </a:r>
          </a:p>
          <a:p>
            <a:pPr>
              <a:buNone/>
            </a:pPr>
            <a:r>
              <a:rPr lang="en-US" dirty="0" smtClean="0">
                <a:solidFill>
                  <a:srgbClr val="00B0F0"/>
                </a:solidFill>
              </a:rPr>
              <a:t>     CDR = </a:t>
            </a:r>
            <a:r>
              <a:rPr lang="en-US" u="sng" dirty="0" smtClean="0">
                <a:solidFill>
                  <a:srgbClr val="00B0F0"/>
                </a:solidFill>
              </a:rPr>
              <a:t>Number of death in the yea</a:t>
            </a:r>
            <a:r>
              <a:rPr lang="en-US" dirty="0" smtClean="0">
                <a:solidFill>
                  <a:srgbClr val="00B0F0"/>
                </a:solidFill>
              </a:rPr>
              <a:t>r </a:t>
            </a:r>
            <a:r>
              <a:rPr lang="en-US" dirty="0" smtClean="0">
                <a:solidFill>
                  <a:srgbClr val="00B0F0"/>
                </a:solidFill>
                <a:sym typeface="Symbol"/>
              </a:rPr>
              <a:t>   1.000</a:t>
            </a:r>
          </a:p>
          <a:p>
            <a:pPr>
              <a:buNone/>
            </a:pPr>
            <a:r>
              <a:rPr lang="en-US" dirty="0" smtClean="0">
                <a:solidFill>
                  <a:srgbClr val="00B0F0"/>
                </a:solidFill>
                <a:sym typeface="Symbol"/>
              </a:rPr>
              <a:t>                 Mid year population </a:t>
            </a:r>
          </a:p>
          <a:p>
            <a:pPr>
              <a:buNone/>
            </a:pPr>
            <a:r>
              <a:rPr lang="en-US" dirty="0" smtClean="0"/>
              <a:t>    </a:t>
            </a:r>
            <a:r>
              <a:rPr lang="en-US" dirty="0" smtClean="0">
                <a:solidFill>
                  <a:srgbClr val="FF0000"/>
                </a:solidFill>
              </a:rPr>
              <a:t>Example: </a:t>
            </a:r>
          </a:p>
          <a:p>
            <a:pPr algn="just">
              <a:lnSpc>
                <a:spcPct val="150000"/>
              </a:lnSpc>
              <a:buNone/>
            </a:pPr>
            <a:r>
              <a:rPr lang="en-US" sz="2800" dirty="0" smtClean="0">
                <a:latin typeface="Baskerville Old Face" pitchFamily="18" charset="0"/>
              </a:rPr>
              <a:t>   .By 2004 US CSA report indicated 2,398,343 deaths from a total population of 293,028,000. </a:t>
            </a:r>
          </a:p>
          <a:p>
            <a:pPr>
              <a:buNone/>
            </a:pPr>
            <a:endParaRPr lang="en-US" dirty="0">
              <a:solidFill>
                <a:srgbClr val="00B0F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249</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Geography and Other Related Disciplines…..Cont’d</a:t>
            </a:r>
            <a:endParaRPr lang="en-US" sz="2800" dirty="0"/>
          </a:p>
        </p:txBody>
      </p:sp>
      <p:sp>
        <p:nvSpPr>
          <p:cNvPr id="3" name="Content Placeholder 2"/>
          <p:cNvSpPr>
            <a:spLocks noGrp="1"/>
          </p:cNvSpPr>
          <p:nvPr>
            <p:ph idx="1"/>
          </p:nvPr>
        </p:nvSpPr>
        <p:spPr>
          <a:xfrm>
            <a:off x="457200" y="1357298"/>
            <a:ext cx="8229600" cy="4768865"/>
          </a:xfrm>
        </p:spPr>
        <p:txBody>
          <a:bodyPr/>
          <a:lstStyle/>
          <a:p>
            <a:pPr algn="just">
              <a:lnSpc>
                <a:spcPct val="150000"/>
              </a:lnSpc>
              <a:buNone/>
            </a:pPr>
            <a:r>
              <a:rPr lang="en-US" b="1" i="1" dirty="0" smtClean="0">
                <a:solidFill>
                  <a:srgbClr val="FF0000"/>
                </a:solidFill>
              </a:rPr>
              <a:t>2. Demography</a:t>
            </a:r>
            <a:r>
              <a:rPr lang="en-US" dirty="0" smtClean="0">
                <a:solidFill>
                  <a:srgbClr val="FF0000"/>
                </a:solidFill>
              </a:rPr>
              <a:t> </a:t>
            </a:r>
          </a:p>
          <a:p>
            <a:pPr algn="just">
              <a:lnSpc>
                <a:spcPct val="150000"/>
              </a:lnSpc>
              <a:buNone/>
            </a:pPr>
            <a:r>
              <a:rPr lang="en-US" sz="2800" dirty="0" smtClean="0">
                <a:latin typeface="Baskerville Old Face" pitchFamily="18" charset="0"/>
              </a:rPr>
              <a:t>   - is much more concerned with the </a:t>
            </a:r>
            <a:r>
              <a:rPr lang="en-US" sz="2800" dirty="0" smtClean="0">
                <a:solidFill>
                  <a:srgbClr val="FF0000"/>
                </a:solidFill>
                <a:latin typeface="Baskerville Old Face" pitchFamily="18" charset="0"/>
              </a:rPr>
              <a:t>intrinsic nature and universal attributes of populations and with a temporal, rather than spatial dimension</a:t>
            </a:r>
            <a:r>
              <a:rPr lang="en-US" dirty="0" smtClean="0">
                <a:solidFill>
                  <a:srgbClr val="FF0000"/>
                </a:solidFill>
              </a:rPr>
              <a:t>. </a:t>
            </a:r>
          </a:p>
          <a:p>
            <a:pPr algn="just">
              <a:lnSpc>
                <a:spcPct val="150000"/>
              </a:lnSpc>
              <a:buNone/>
            </a:pPr>
            <a:r>
              <a:rPr lang="en-US" dirty="0" smtClean="0"/>
              <a:t>- </a:t>
            </a:r>
            <a:r>
              <a:rPr lang="en-US" sz="2800" dirty="0" smtClean="0">
                <a:latin typeface="Baskerville Old Face" pitchFamily="18" charset="0"/>
              </a:rPr>
              <a:t>It is more interested in the number of </a:t>
            </a:r>
            <a:r>
              <a:rPr lang="en-US" sz="2800" dirty="0" smtClean="0">
                <a:solidFill>
                  <a:srgbClr val="FF0000"/>
                </a:solidFill>
                <a:latin typeface="Baskerville Old Face" pitchFamily="18" charset="0"/>
              </a:rPr>
              <a:t>births, deaths, marriages, divorces and the like.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25</a:t>
            </a:fld>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4840303"/>
          </a:xfrm>
        </p:spPr>
        <p:txBody>
          <a:bodyPr>
            <a:normAutofit/>
          </a:bodyPr>
          <a:lstStyle/>
          <a:p>
            <a:r>
              <a:rPr lang="en-US" sz="2800" b="1" dirty="0" smtClean="0">
                <a:solidFill>
                  <a:srgbClr val="0070C0"/>
                </a:solidFill>
              </a:rPr>
              <a:t>Crude Death Rate (CDR)…..Cont’d</a:t>
            </a:r>
            <a:endParaRPr lang="en-US" sz="2800" u="sng" dirty="0" smtClean="0">
              <a:latin typeface="Baskerville Old Face" pitchFamily="18" charset="0"/>
            </a:endParaRPr>
          </a:p>
          <a:p>
            <a:r>
              <a:rPr lang="en-US" sz="2800" u="sng" dirty="0" smtClean="0">
                <a:latin typeface="Baskerville Old Face" pitchFamily="18" charset="0"/>
              </a:rPr>
              <a:t>Solution</a:t>
            </a:r>
          </a:p>
          <a:p>
            <a:r>
              <a:rPr lang="en-US" sz="2800" dirty="0" smtClean="0">
                <a:latin typeface="Baskerville Old Face" pitchFamily="18" charset="0"/>
              </a:rPr>
              <a:t> Given 2,389,343   Death </a:t>
            </a:r>
          </a:p>
          <a:p>
            <a:r>
              <a:rPr lang="en-US" sz="2800" dirty="0" smtClean="0">
                <a:latin typeface="Baskerville Old Face" pitchFamily="18" charset="0"/>
              </a:rPr>
              <a:t>293,028,000 Total population </a:t>
            </a:r>
          </a:p>
          <a:p>
            <a:pPr>
              <a:buNone/>
            </a:pPr>
            <a:r>
              <a:rPr lang="en-US" sz="2800" dirty="0" smtClean="0">
                <a:latin typeface="Baskerville Old Face" pitchFamily="18" charset="0"/>
              </a:rPr>
              <a:t>       CDR=  </a:t>
            </a:r>
            <a:r>
              <a:rPr lang="en-US" sz="2800" u="sng" dirty="0" smtClean="0">
                <a:latin typeface="Baskerville Old Face" pitchFamily="18" charset="0"/>
              </a:rPr>
              <a:t>2,398,34351</a:t>
            </a:r>
            <a:r>
              <a:rPr lang="en-US" sz="2800" dirty="0" smtClean="0">
                <a:latin typeface="Baskerville Old Face" pitchFamily="18" charset="0"/>
              </a:rPr>
              <a:t>  </a:t>
            </a:r>
            <a:r>
              <a:rPr lang="en-US" sz="2800" dirty="0" smtClean="0">
                <a:latin typeface="Baskerville Old Face" pitchFamily="18" charset="0"/>
                <a:sym typeface="Symbol"/>
              </a:rPr>
              <a:t> 1.000  =</a:t>
            </a:r>
            <a:r>
              <a:rPr lang="en-US" sz="2800" b="1" u="sng" dirty="0" smtClean="0">
                <a:latin typeface="Baskerville Old Face" pitchFamily="18" charset="0"/>
                <a:sym typeface="Symbol"/>
              </a:rPr>
              <a:t>8.2 </a:t>
            </a:r>
            <a:endParaRPr lang="en-US" sz="2800" b="1" u="sng" dirty="0" smtClean="0">
              <a:latin typeface="Baskerville Old Face" pitchFamily="18" charset="0"/>
            </a:endParaRPr>
          </a:p>
          <a:p>
            <a:pPr>
              <a:buNone/>
            </a:pPr>
            <a:r>
              <a:rPr lang="en-US" sz="2800" dirty="0" smtClean="0">
                <a:latin typeface="Baskerville Old Face" pitchFamily="18" charset="0"/>
              </a:rPr>
              <a:t>                  293,028,000</a:t>
            </a:r>
          </a:p>
          <a:p>
            <a:pPr algn="just">
              <a:lnSpc>
                <a:spcPct val="150000"/>
              </a:lnSpc>
              <a:buFont typeface="Wingdings" pitchFamily="2" charset="2"/>
              <a:buChar char="ü"/>
            </a:pPr>
            <a:r>
              <a:rPr lang="en-US" sz="2800" dirty="0" smtClean="0">
                <a:latin typeface="Baskerville Old Face" pitchFamily="18" charset="0"/>
              </a:rPr>
              <a:t>   </a:t>
            </a:r>
            <a:r>
              <a:rPr lang="en-US" sz="2800" dirty="0" smtClean="0">
                <a:solidFill>
                  <a:srgbClr val="FF0000"/>
                </a:solidFill>
                <a:latin typeface="Baskerville Old Face" pitchFamily="18" charset="0"/>
              </a:rPr>
              <a:t>This Means that in the united state in 2004 there were over 8 deaths from 1.000 </a:t>
            </a:r>
            <a:r>
              <a:rPr lang="en-US" dirty="0" smtClean="0">
                <a:solidFill>
                  <a:srgbClr val="FF0000"/>
                </a:solidFill>
                <a:latin typeface="Baskerville Old Face" pitchFamily="18" charset="0"/>
              </a:rPr>
              <a:t>person </a:t>
            </a:r>
            <a:endParaRPr lang="en-US"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250</a:t>
            </a:fld>
            <a:endParaRPr lang="en-US"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214282" y="1071546"/>
            <a:ext cx="8429684" cy="5072098"/>
          </a:xfrm>
        </p:spPr>
        <p:txBody>
          <a:bodyPr>
            <a:normAutofit lnSpcReduction="10000"/>
          </a:bodyPr>
          <a:lstStyle/>
          <a:p>
            <a:pPr>
              <a:buNone/>
            </a:pPr>
            <a:r>
              <a:rPr lang="en-US" b="1" dirty="0" smtClean="0">
                <a:solidFill>
                  <a:srgbClr val="00B050"/>
                </a:solidFill>
                <a:latin typeface="Baskerville Old Face" pitchFamily="18" charset="0"/>
              </a:rPr>
              <a:t>   2,  Infant Mortality Rate (IMR):</a:t>
            </a:r>
            <a:r>
              <a:rPr lang="en-US" dirty="0" smtClean="0">
                <a:solidFill>
                  <a:srgbClr val="00B050"/>
                </a:solidFill>
                <a:latin typeface="Baskerville Old Face" pitchFamily="18" charset="0"/>
              </a:rPr>
              <a:t> </a:t>
            </a:r>
          </a:p>
          <a:p>
            <a:pPr algn="just">
              <a:lnSpc>
                <a:spcPct val="150000"/>
              </a:lnSpc>
            </a:pPr>
            <a:r>
              <a:rPr lang="en-US" dirty="0" smtClean="0">
                <a:solidFill>
                  <a:srgbClr val="FF0000"/>
                </a:solidFill>
              </a:rPr>
              <a:t>the most common measure of infant death</a:t>
            </a:r>
            <a:r>
              <a:rPr lang="en-US" dirty="0" smtClean="0"/>
              <a:t>; </a:t>
            </a:r>
          </a:p>
          <a:p>
            <a:pPr algn="just">
              <a:lnSpc>
                <a:spcPct val="150000"/>
              </a:lnSpc>
            </a:pPr>
            <a:r>
              <a:rPr lang="en-US" dirty="0" smtClean="0">
                <a:solidFill>
                  <a:srgbClr val="FF0000"/>
                </a:solidFill>
              </a:rPr>
              <a:t>is the number of deaths in a year to persons under age 1 per 1,000 babies born in the year </a:t>
            </a:r>
          </a:p>
          <a:p>
            <a:pPr algn="just">
              <a:lnSpc>
                <a:spcPct val="150000"/>
              </a:lnSpc>
            </a:pPr>
            <a:r>
              <a:rPr lang="en-US" dirty="0" smtClean="0"/>
              <a:t>or the probability of death in the first year of life, usually stated as a number per 1,000 births. </a:t>
            </a: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251</a:t>
            </a:fld>
            <a:endParaRPr lang="en-US"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457200" y="928670"/>
            <a:ext cx="8229600" cy="6215106"/>
          </a:xfrm>
        </p:spPr>
        <p:txBody>
          <a:bodyPr>
            <a:normAutofit fontScale="77500" lnSpcReduction="20000"/>
          </a:bodyPr>
          <a:lstStyle/>
          <a:p>
            <a:pPr algn="just">
              <a:lnSpc>
                <a:spcPct val="160000"/>
              </a:lnSpc>
            </a:pPr>
            <a:r>
              <a:rPr lang="en-US" sz="3300" dirty="0" smtClean="0">
                <a:latin typeface="Baskerville Old Face" pitchFamily="18" charset="0"/>
              </a:rPr>
              <a:t> </a:t>
            </a:r>
            <a:r>
              <a:rPr lang="en-US" sz="3300" b="1" dirty="0" smtClean="0">
                <a:solidFill>
                  <a:srgbClr val="00B050"/>
                </a:solidFill>
                <a:latin typeface="Baskerville Old Face" pitchFamily="18" charset="0"/>
              </a:rPr>
              <a:t>Infant Mortality Rate…..cont’d</a:t>
            </a:r>
            <a:endParaRPr lang="en-US" sz="3300" dirty="0" smtClean="0">
              <a:latin typeface="Baskerville Old Face" pitchFamily="18" charset="0"/>
            </a:endParaRPr>
          </a:p>
          <a:p>
            <a:pPr algn="just">
              <a:lnSpc>
                <a:spcPct val="160000"/>
              </a:lnSpc>
            </a:pPr>
            <a:r>
              <a:rPr lang="en-US" sz="3300" dirty="0" smtClean="0">
                <a:solidFill>
                  <a:srgbClr val="FF0000"/>
                </a:solidFill>
                <a:latin typeface="Baskerville Old Face" pitchFamily="18" charset="0"/>
              </a:rPr>
              <a:t>Like fertility as well as other mortality measures, IMR varies from time to time and region to region. </a:t>
            </a:r>
          </a:p>
          <a:p>
            <a:pPr lvl="0" algn="just">
              <a:lnSpc>
                <a:spcPct val="160000"/>
              </a:lnSpc>
            </a:pPr>
            <a:r>
              <a:rPr lang="en-US" sz="3300" dirty="0" smtClean="0">
                <a:solidFill>
                  <a:srgbClr val="FF0000"/>
                </a:solidFill>
                <a:latin typeface="Baskerville Old Face" pitchFamily="18" charset="0"/>
              </a:rPr>
              <a:t>Many less-developed countries have infant mortality rates above 100 per 1,000—</a:t>
            </a:r>
            <a:r>
              <a:rPr lang="en-US" sz="3300" dirty="0" smtClean="0">
                <a:latin typeface="Baskerville Old Face" pitchFamily="18" charset="0"/>
              </a:rPr>
              <a:t>that is, more than 10 percent of the children die in their first year.</a:t>
            </a:r>
          </a:p>
          <a:p>
            <a:pPr lvl="0" algn="just">
              <a:lnSpc>
                <a:spcPct val="160000"/>
              </a:lnSpc>
            </a:pPr>
            <a:r>
              <a:rPr lang="en-US" sz="3300" dirty="0" smtClean="0">
                <a:solidFill>
                  <a:srgbClr val="FF0000"/>
                </a:solidFill>
                <a:latin typeface="Baskerville Old Face" pitchFamily="18" charset="0"/>
              </a:rPr>
              <a:t> In countries relatively few children die in the richer countries with effective health and educational systems, infant mortality rates are about 15 per 1,000, or even lower.</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252</a:t>
            </a:fld>
            <a:endParaRPr lang="en-US" dirty="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457200" y="1071546"/>
            <a:ext cx="8229600" cy="5429288"/>
          </a:xfrm>
        </p:spPr>
        <p:txBody>
          <a:bodyPr>
            <a:normAutofit lnSpcReduction="10000"/>
          </a:bodyPr>
          <a:lstStyle/>
          <a:p>
            <a:r>
              <a:rPr lang="en-US" sz="2800" b="1" dirty="0" smtClean="0">
                <a:solidFill>
                  <a:srgbClr val="00B050"/>
                </a:solidFill>
                <a:latin typeface="Baskerville Old Face" pitchFamily="18" charset="0"/>
              </a:rPr>
              <a:t>Infant Mortality Rate…..cont’d</a:t>
            </a:r>
          </a:p>
          <a:p>
            <a:r>
              <a:rPr lang="en-US" sz="2800" dirty="0" smtClean="0">
                <a:latin typeface="Baskerville Old Face" pitchFamily="18" charset="0"/>
              </a:rPr>
              <a:t>The formula of expressing IMR  is</a:t>
            </a:r>
          </a:p>
          <a:p>
            <a:pPr>
              <a:buNone/>
            </a:pPr>
            <a:r>
              <a:rPr lang="en-US" sz="2800" dirty="0" smtClean="0">
                <a:latin typeface="Baskerville Old Face" pitchFamily="18" charset="0"/>
              </a:rPr>
              <a:t> 	</a:t>
            </a:r>
            <a:r>
              <a:rPr lang="en-US" sz="2800" dirty="0" smtClean="0">
                <a:solidFill>
                  <a:schemeClr val="tx2"/>
                </a:solidFill>
                <a:latin typeface="Baskerville Old Face" pitchFamily="18" charset="0"/>
              </a:rPr>
              <a:t>IMR=  </a:t>
            </a:r>
            <a:r>
              <a:rPr lang="en-US" sz="2800" u="sng" dirty="0" smtClean="0">
                <a:solidFill>
                  <a:schemeClr val="tx2"/>
                </a:solidFill>
                <a:latin typeface="Baskerville Old Face" pitchFamily="18" charset="0"/>
              </a:rPr>
              <a:t>Number of deaths below the age of 1 year</a:t>
            </a:r>
            <a:r>
              <a:rPr lang="en-US" sz="2800" dirty="0" smtClean="0">
                <a:solidFill>
                  <a:schemeClr val="tx2"/>
                </a:solidFill>
                <a:latin typeface="Baskerville Old Face" pitchFamily="18" charset="0"/>
              </a:rPr>
              <a:t>  </a:t>
            </a:r>
            <a:r>
              <a:rPr lang="en-US" sz="2800" dirty="0" smtClean="0">
                <a:solidFill>
                  <a:schemeClr val="tx2"/>
                </a:solidFill>
                <a:latin typeface="Baskerville Old Face" pitchFamily="18" charset="0"/>
                <a:sym typeface="Symbol"/>
              </a:rPr>
              <a:t> 1.000</a:t>
            </a:r>
          </a:p>
          <a:p>
            <a:pPr>
              <a:buNone/>
            </a:pPr>
            <a:r>
              <a:rPr lang="en-US" sz="2800" dirty="0" smtClean="0">
                <a:solidFill>
                  <a:schemeClr val="tx2"/>
                </a:solidFill>
                <a:latin typeface="Baskerville Old Face" pitchFamily="18" charset="0"/>
                <a:sym typeface="Symbol"/>
              </a:rPr>
              <a:t>                  Number of live births in the year </a:t>
            </a:r>
          </a:p>
          <a:p>
            <a:pPr>
              <a:buNone/>
            </a:pPr>
            <a:r>
              <a:rPr lang="en-US" sz="2800" dirty="0" smtClean="0">
                <a:latin typeface="Baskerville Old Face" pitchFamily="18" charset="0"/>
              </a:rPr>
              <a:t>For example,</a:t>
            </a:r>
          </a:p>
          <a:p>
            <a:pPr algn="just">
              <a:lnSpc>
                <a:spcPct val="160000"/>
              </a:lnSpc>
            </a:pPr>
            <a:r>
              <a:rPr lang="en-US" sz="2800" dirty="0" smtClean="0">
                <a:latin typeface="Baskerville Old Face" pitchFamily="18" charset="0"/>
              </a:rPr>
              <a:t> a hypothetical country experienced death of 2000 babies before celebrating their first birth day. What would be IMR if total number of birth at the same year is 100,000?</a:t>
            </a:r>
          </a:p>
          <a:p>
            <a:pPr>
              <a:buNone/>
            </a:pPr>
            <a:endParaRPr lang="en-US" sz="2400" dirty="0">
              <a:solidFill>
                <a:schemeClr val="tx2"/>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253</a:t>
            </a:fld>
            <a:endParaRPr lang="en-US" dirty="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lnSpcReduction="10000"/>
          </a:bodyPr>
          <a:lstStyle/>
          <a:p>
            <a:r>
              <a:rPr lang="en-US" sz="2800" b="1" dirty="0" smtClean="0">
                <a:solidFill>
                  <a:srgbClr val="00B050"/>
                </a:solidFill>
                <a:latin typeface="Baskerville Old Face" pitchFamily="18" charset="0"/>
              </a:rPr>
              <a:t>Infant Mortality Rate…..cont’d</a:t>
            </a:r>
            <a:endParaRPr lang="en-US" sz="2800" u="sng" dirty="0" smtClean="0">
              <a:latin typeface="Baskerville Old Face" pitchFamily="18" charset="0"/>
            </a:endParaRPr>
          </a:p>
          <a:p>
            <a:r>
              <a:rPr lang="en-US" sz="2800" u="sng" dirty="0" smtClean="0">
                <a:latin typeface="Baskerville Old Face" pitchFamily="18" charset="0"/>
              </a:rPr>
              <a:t>Solution</a:t>
            </a:r>
          </a:p>
          <a:p>
            <a:r>
              <a:rPr lang="en-US" sz="2800" dirty="0" smtClean="0">
                <a:latin typeface="Baskerville Old Face" pitchFamily="18" charset="0"/>
              </a:rPr>
              <a:t>Given 200 death </a:t>
            </a:r>
          </a:p>
          <a:p>
            <a:r>
              <a:rPr lang="en-US" sz="2800" dirty="0" smtClean="0">
                <a:latin typeface="Baskerville Old Face" pitchFamily="18" charset="0"/>
              </a:rPr>
              <a:t>           100.000</a:t>
            </a:r>
          </a:p>
          <a:p>
            <a:pPr>
              <a:buNone/>
            </a:pPr>
            <a:r>
              <a:rPr lang="en-US" sz="2800" dirty="0" smtClean="0">
                <a:latin typeface="Baskerville Old Face" pitchFamily="18" charset="0"/>
              </a:rPr>
              <a:t>IMR   =</a:t>
            </a:r>
            <a:r>
              <a:rPr lang="en-US" sz="2800" u="sng" dirty="0" smtClean="0">
                <a:latin typeface="Baskerville Old Face" pitchFamily="18" charset="0"/>
              </a:rPr>
              <a:t> 2000</a:t>
            </a:r>
            <a:r>
              <a:rPr lang="en-US" sz="2800" dirty="0" smtClean="0">
                <a:latin typeface="Baskerville Old Face" pitchFamily="18" charset="0"/>
              </a:rPr>
              <a:t>       </a:t>
            </a:r>
            <a:r>
              <a:rPr lang="en-US" sz="2800" dirty="0" smtClean="0">
                <a:latin typeface="Baskerville Old Face" pitchFamily="18" charset="0"/>
                <a:sym typeface="Symbol"/>
              </a:rPr>
              <a:t> 1000  </a:t>
            </a:r>
            <a:r>
              <a:rPr lang="en-US" sz="2800" b="1" dirty="0" smtClean="0">
                <a:latin typeface="Baskerville Old Face" pitchFamily="18" charset="0"/>
                <a:sym typeface="Symbol"/>
              </a:rPr>
              <a:t>2 per 1000</a:t>
            </a:r>
            <a:endParaRPr lang="en-US" sz="2800" b="1" u="sng" dirty="0" smtClean="0">
              <a:latin typeface="Baskerville Old Face" pitchFamily="18" charset="0"/>
            </a:endParaRPr>
          </a:p>
          <a:p>
            <a:pPr>
              <a:buNone/>
            </a:pPr>
            <a:r>
              <a:rPr lang="en-US" sz="2800" dirty="0" smtClean="0"/>
              <a:t>             100.000</a:t>
            </a:r>
          </a:p>
          <a:p>
            <a:pPr>
              <a:buFont typeface="Wingdings" pitchFamily="2" charset="2"/>
              <a:buChar char="q"/>
            </a:pPr>
            <a:r>
              <a:rPr lang="en-US" sz="2800" dirty="0" smtClean="0"/>
              <a:t>  </a:t>
            </a:r>
            <a:r>
              <a:rPr lang="en-US" sz="2800" u="sng" dirty="0" smtClean="0"/>
              <a:t>Infant mortality rate sometime can measured with specific longevity of babies as:</a:t>
            </a:r>
            <a:endParaRPr lang="en-US" sz="2800" dirty="0" smtClean="0"/>
          </a:p>
          <a:p>
            <a:pPr lvl="0">
              <a:buFont typeface="Wingdings" pitchFamily="2" charset="2"/>
              <a:buChar char="Ø"/>
            </a:pPr>
            <a:r>
              <a:rPr lang="en-US" sz="2800" dirty="0" smtClean="0">
                <a:solidFill>
                  <a:srgbClr val="FFC000"/>
                </a:solidFill>
              </a:rPr>
              <a:t>        Neonatal Mortality Rate (NNMR)</a:t>
            </a:r>
          </a:p>
          <a:p>
            <a:pPr>
              <a:buFont typeface="Wingdings" pitchFamily="2" charset="2"/>
              <a:buChar char="Ø"/>
            </a:pPr>
            <a:r>
              <a:rPr lang="en-US" sz="2800" dirty="0" smtClean="0">
                <a:solidFill>
                  <a:srgbClr val="FFC000"/>
                </a:solidFill>
              </a:rPr>
              <a:t>       Post-Neonatal Mortality Rate (PNNMR)</a:t>
            </a:r>
          </a:p>
          <a:p>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254</a:t>
            </a:fld>
            <a:endParaRPr lang="en-US"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214282" y="1071546"/>
            <a:ext cx="8472518" cy="5054617"/>
          </a:xfrm>
        </p:spPr>
        <p:txBody>
          <a:bodyPr>
            <a:normAutofit/>
          </a:bodyPr>
          <a:lstStyle/>
          <a:p>
            <a:pPr>
              <a:buNone/>
            </a:pPr>
            <a:r>
              <a:rPr lang="en-US" b="1" dirty="0" smtClean="0"/>
              <a:t>    </a:t>
            </a:r>
            <a:r>
              <a:rPr lang="en-US" b="1" dirty="0" smtClean="0">
                <a:solidFill>
                  <a:srgbClr val="00B050"/>
                </a:solidFill>
                <a:latin typeface="Baskerville Old Face" pitchFamily="18" charset="0"/>
              </a:rPr>
              <a:t>Infant Mortality Rate…..cont’d</a:t>
            </a:r>
          </a:p>
          <a:p>
            <a:pPr>
              <a:buNone/>
            </a:pPr>
            <a:r>
              <a:rPr lang="en-US" b="1" dirty="0" smtClean="0">
                <a:solidFill>
                  <a:srgbClr val="FFC000"/>
                </a:solidFill>
              </a:rPr>
              <a:t>           A. Neonatal Mortality Rate (NNMR)</a:t>
            </a:r>
            <a:endParaRPr lang="en-US" dirty="0" smtClean="0"/>
          </a:p>
          <a:p>
            <a:pPr algn="just">
              <a:lnSpc>
                <a:spcPct val="150000"/>
              </a:lnSpc>
            </a:pPr>
            <a:r>
              <a:rPr lang="en-US" sz="2800" dirty="0" smtClean="0"/>
              <a:t>Neonatal period is the first month of age of an infant. </a:t>
            </a:r>
          </a:p>
          <a:p>
            <a:pPr algn="just">
              <a:lnSpc>
                <a:spcPct val="150000"/>
              </a:lnSpc>
            </a:pPr>
            <a:r>
              <a:rPr lang="en-US" sz="2800" dirty="0" smtClean="0"/>
              <a:t>Neonatal mortality (death) is the death of infants under one month (&lt;4 weeks), per 1000 live births.</a:t>
            </a:r>
          </a:p>
          <a:p>
            <a:r>
              <a:rPr lang="en-US" sz="2800" dirty="0" smtClean="0">
                <a:solidFill>
                  <a:srgbClr val="00B0F0"/>
                </a:solidFill>
              </a:rPr>
              <a:t>NNMR= </a:t>
            </a:r>
            <a:r>
              <a:rPr lang="en-US" sz="2800" u="sng" dirty="0" smtClean="0">
                <a:solidFill>
                  <a:srgbClr val="00B0F0"/>
                </a:solidFill>
              </a:rPr>
              <a:t>Number of deaths from 1 to 28 day</a:t>
            </a:r>
            <a:r>
              <a:rPr lang="en-US" sz="2800" dirty="0" smtClean="0">
                <a:solidFill>
                  <a:srgbClr val="00B0F0"/>
                </a:solidFill>
              </a:rPr>
              <a:t>s   </a:t>
            </a:r>
            <a:r>
              <a:rPr lang="en-US" sz="2800" dirty="0" smtClean="0">
                <a:solidFill>
                  <a:srgbClr val="00B0F0"/>
                </a:solidFill>
                <a:sym typeface="Symbol"/>
              </a:rPr>
              <a:t> 1.000</a:t>
            </a:r>
          </a:p>
          <a:p>
            <a:pPr>
              <a:buNone/>
            </a:pPr>
            <a:r>
              <a:rPr lang="en-US" sz="2800" dirty="0" smtClean="0">
                <a:solidFill>
                  <a:srgbClr val="00B0F0"/>
                </a:solidFill>
                <a:sym typeface="Symbol"/>
              </a:rPr>
              <a:t>                   Total live births in the year </a:t>
            </a:r>
            <a:endParaRPr lang="en-US" sz="2800" dirty="0">
              <a:solidFill>
                <a:srgbClr val="00B0F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255</a:t>
            </a:fld>
            <a:endParaRPr lang="en-US"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Measures of Mortality….Cont’d</a:t>
            </a:r>
            <a:endParaRPr lang="en-US" sz="2800" dirty="0"/>
          </a:p>
        </p:txBody>
      </p:sp>
      <p:sp>
        <p:nvSpPr>
          <p:cNvPr id="3" name="Content Placeholder 2"/>
          <p:cNvSpPr>
            <a:spLocks noGrp="1"/>
          </p:cNvSpPr>
          <p:nvPr>
            <p:ph idx="1"/>
          </p:nvPr>
        </p:nvSpPr>
        <p:spPr>
          <a:xfrm>
            <a:off x="457200" y="1214422"/>
            <a:ext cx="8229600" cy="4911741"/>
          </a:xfrm>
        </p:spPr>
        <p:txBody>
          <a:bodyPr/>
          <a:lstStyle/>
          <a:p>
            <a:pPr>
              <a:lnSpc>
                <a:spcPct val="150000"/>
              </a:lnSpc>
              <a:buFont typeface="Wingdings" pitchFamily="2" charset="2"/>
              <a:buChar char="q"/>
            </a:pPr>
            <a:r>
              <a:rPr lang="en-US" dirty="0" smtClean="0">
                <a:latin typeface="Footlight MT Light" pitchFamily="18" charset="0"/>
              </a:rPr>
              <a:t>  Causes of Neonatal mortality</a:t>
            </a:r>
          </a:p>
          <a:p>
            <a:pPr lvl="0">
              <a:lnSpc>
                <a:spcPct val="150000"/>
              </a:lnSpc>
              <a:buFont typeface="Wingdings" pitchFamily="2" charset="2"/>
              <a:buChar char="ü"/>
            </a:pPr>
            <a:r>
              <a:rPr lang="en-US" dirty="0" smtClean="0"/>
              <a:t>       </a:t>
            </a:r>
            <a:r>
              <a:rPr lang="en-US" dirty="0" smtClean="0">
                <a:latin typeface="Footlight MT Light" pitchFamily="18" charset="0"/>
              </a:rPr>
              <a:t>Maternal factors during pregnancy</a:t>
            </a:r>
          </a:p>
          <a:p>
            <a:pPr lvl="0">
              <a:lnSpc>
                <a:spcPct val="150000"/>
              </a:lnSpc>
              <a:buFont typeface="Wingdings" pitchFamily="2" charset="2"/>
              <a:buChar char="ü"/>
            </a:pPr>
            <a:r>
              <a:rPr lang="en-US" dirty="0" smtClean="0">
                <a:latin typeface="Footlight MT Light" pitchFamily="18" charset="0"/>
              </a:rPr>
              <a:t>        Birth injuries and neonatal infection, etc.</a:t>
            </a:r>
          </a:p>
          <a:p>
            <a:pPr lvl="0">
              <a:lnSpc>
                <a:spcPct val="150000"/>
              </a:lnSpc>
              <a:buFont typeface="Wingdings" pitchFamily="2" charset="2"/>
              <a:buChar char="ü"/>
            </a:pPr>
            <a:r>
              <a:rPr lang="en-US" dirty="0" smtClean="0">
                <a:latin typeface="Footlight MT Light" pitchFamily="18" charset="0"/>
              </a:rPr>
              <a:t>       Problem of access to health centres  and </a:t>
            </a:r>
          </a:p>
          <a:p>
            <a:pPr lvl="0">
              <a:lnSpc>
                <a:spcPct val="150000"/>
              </a:lnSpc>
              <a:buFont typeface="Wingdings" pitchFamily="2" charset="2"/>
              <a:buChar char="ü"/>
            </a:pPr>
            <a:r>
              <a:rPr lang="en-US" dirty="0" smtClean="0">
                <a:latin typeface="Footlight MT Light" pitchFamily="18" charset="0"/>
              </a:rPr>
              <a:t>       Skills of midwifery</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256</a:t>
            </a:fld>
            <a:endParaRPr lang="en-US" dirty="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285720" y="1214422"/>
            <a:ext cx="8572560" cy="5429288"/>
          </a:xfrm>
        </p:spPr>
        <p:txBody>
          <a:bodyPr>
            <a:normAutofit/>
          </a:bodyPr>
          <a:lstStyle/>
          <a:p>
            <a:pPr lvl="0">
              <a:buNone/>
            </a:pPr>
            <a:r>
              <a:rPr lang="en-US" b="1" dirty="0" smtClean="0"/>
              <a:t> </a:t>
            </a:r>
            <a:r>
              <a:rPr lang="en-US" b="1" dirty="0" smtClean="0">
                <a:solidFill>
                  <a:srgbClr val="00B050"/>
                </a:solidFill>
                <a:latin typeface="Baskerville Old Face" pitchFamily="18" charset="0"/>
              </a:rPr>
              <a:t>Infant Mortality Rate…..cont’d</a:t>
            </a:r>
            <a:endParaRPr lang="en-US" b="1" dirty="0" smtClean="0"/>
          </a:p>
          <a:p>
            <a:pPr lvl="0">
              <a:buNone/>
            </a:pPr>
            <a:r>
              <a:rPr lang="en-US" b="1" dirty="0" smtClean="0">
                <a:solidFill>
                  <a:srgbClr val="FFC000"/>
                </a:solidFill>
                <a:latin typeface="Baskerville Old Face" pitchFamily="18" charset="0"/>
              </a:rPr>
              <a:t>      B. Post-Neonatal Mortality Rate (PNNMR)</a:t>
            </a:r>
            <a:endParaRPr lang="en-US" dirty="0" smtClean="0"/>
          </a:p>
          <a:p>
            <a:pPr algn="just">
              <a:lnSpc>
                <a:spcPct val="150000"/>
              </a:lnSpc>
            </a:pPr>
            <a:r>
              <a:rPr lang="en-US" sz="2800" dirty="0" smtClean="0">
                <a:latin typeface="Baskerville Old Face" pitchFamily="18" charset="0"/>
              </a:rPr>
              <a:t>The past neonatal age is the period of time between one month up to one year. </a:t>
            </a:r>
          </a:p>
          <a:p>
            <a:pPr algn="just">
              <a:lnSpc>
                <a:spcPct val="150000"/>
              </a:lnSpc>
            </a:pPr>
            <a:r>
              <a:rPr lang="en-US" sz="2800" dirty="0" smtClean="0">
                <a:latin typeface="Baskerville Old Face" pitchFamily="18" charset="0"/>
              </a:rPr>
              <a:t>Post – Neonatal mortality (death) is deaths of infants one month (four weeks) of age up to one year (1 – 12 months age of) per 1000 live births</a:t>
            </a:r>
            <a:r>
              <a:rPr lang="en-US" dirty="0" smtClean="0"/>
              <a:t>.</a:t>
            </a:r>
          </a:p>
          <a:p>
            <a:pPr algn="just">
              <a:lnSpc>
                <a:spcPct val="150000"/>
              </a:lnSpc>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257</a:t>
            </a:fld>
            <a:endParaRPr lang="en-US" dirty="0"/>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214282" y="1142984"/>
            <a:ext cx="8715436" cy="4983179"/>
          </a:xfrm>
        </p:spPr>
        <p:txBody>
          <a:bodyPr/>
          <a:lstStyle/>
          <a:p>
            <a:r>
              <a:rPr lang="en-US" b="1" dirty="0" smtClean="0">
                <a:solidFill>
                  <a:srgbClr val="00B050"/>
                </a:solidFill>
                <a:latin typeface="Baskerville Old Face" pitchFamily="18" charset="0"/>
              </a:rPr>
              <a:t>Infant Mortality Rate…..cont’d</a:t>
            </a:r>
          </a:p>
          <a:p>
            <a:r>
              <a:rPr lang="en-US" b="1" dirty="0" smtClean="0">
                <a:solidFill>
                  <a:srgbClr val="00B050"/>
                </a:solidFill>
                <a:latin typeface="Baskerville Old Face" pitchFamily="18" charset="0"/>
              </a:rPr>
              <a:t>  NNMR = </a:t>
            </a:r>
            <a:r>
              <a:rPr lang="en-US" sz="2800" u="sng" dirty="0" smtClean="0">
                <a:solidFill>
                  <a:srgbClr val="00B050"/>
                </a:solidFill>
                <a:latin typeface="Baskerville Old Face" pitchFamily="18" charset="0"/>
              </a:rPr>
              <a:t>Number of death from 1 to 28 days</a:t>
            </a:r>
            <a:r>
              <a:rPr lang="en-US" sz="2800" dirty="0" smtClean="0">
                <a:solidFill>
                  <a:srgbClr val="00B050"/>
                </a:solidFill>
                <a:latin typeface="Baskerville Old Face" pitchFamily="18" charset="0"/>
              </a:rPr>
              <a:t>  </a:t>
            </a:r>
            <a:r>
              <a:rPr lang="en-US" sz="2800" dirty="0" smtClean="0">
                <a:solidFill>
                  <a:srgbClr val="00B050"/>
                </a:solidFill>
                <a:latin typeface="Baskerville Old Face" pitchFamily="18" charset="0"/>
                <a:sym typeface="Symbol"/>
              </a:rPr>
              <a:t> 1.000</a:t>
            </a:r>
          </a:p>
          <a:p>
            <a:pPr>
              <a:buNone/>
            </a:pPr>
            <a:r>
              <a:rPr lang="en-US" sz="2800" dirty="0" smtClean="0">
                <a:solidFill>
                  <a:srgbClr val="00B050"/>
                </a:solidFill>
                <a:latin typeface="Baskerville Old Face" pitchFamily="18" charset="0"/>
                <a:sym typeface="Symbol"/>
              </a:rPr>
              <a:t>                       Total live births in the year </a:t>
            </a:r>
          </a:p>
          <a:p>
            <a:pPr>
              <a:buFont typeface="Wingdings" pitchFamily="2" charset="2"/>
              <a:buChar char="q"/>
            </a:pPr>
            <a:r>
              <a:rPr lang="en-US" sz="2800" dirty="0" smtClean="0"/>
              <a:t>Causes of post neonatal mortality:</a:t>
            </a:r>
          </a:p>
          <a:p>
            <a:pPr lvl="0"/>
            <a:r>
              <a:rPr lang="en-US" sz="2800" dirty="0" smtClean="0"/>
              <a:t>         Environmental sanitation</a:t>
            </a:r>
          </a:p>
          <a:p>
            <a:pPr lvl="0"/>
            <a:r>
              <a:rPr lang="en-US" sz="2800" dirty="0" smtClean="0"/>
              <a:t>          Infections (communicable diseases)</a:t>
            </a:r>
          </a:p>
          <a:p>
            <a:pPr lvl="0"/>
            <a:r>
              <a:rPr lang="en-US" sz="2800" dirty="0" smtClean="0"/>
              <a:t>         Nutritional problems</a:t>
            </a:r>
          </a:p>
          <a:p>
            <a:pPr lvl="0"/>
            <a:r>
              <a:rPr lang="en-US" sz="2800" dirty="0" smtClean="0"/>
              <a:t>         Child care etc</a:t>
            </a:r>
          </a:p>
          <a:p>
            <a:endParaRPr lang="en-US" sz="2800" dirty="0" smtClean="0">
              <a:solidFill>
                <a:srgbClr val="00B050"/>
              </a:solidFill>
              <a:latin typeface="Baskerville Old Face" pitchFamily="18" charset="0"/>
              <a:sym typeface="Symbol"/>
            </a:endParaRPr>
          </a:p>
          <a:p>
            <a:pPr>
              <a:buNone/>
            </a:pPr>
            <a:endParaRPr lang="en-US" sz="2800" dirty="0" smtClean="0">
              <a:solidFill>
                <a:srgbClr val="00B050"/>
              </a:solidFill>
              <a:latin typeface="Baskerville Old Face" pitchFamily="18" charset="0"/>
            </a:endParaRP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258</a:t>
            </a:fld>
            <a:endParaRPr lang="en-US" dirty="0"/>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a:bodyPr>
          <a:lstStyle/>
          <a:p>
            <a:pPr algn="l"/>
            <a:r>
              <a:rPr lang="en-US" sz="2800" b="1" dirty="0" smtClean="0">
                <a:latin typeface="Baskerville Old Face" pitchFamily="18" charset="0"/>
              </a:rPr>
              <a:t>Measures of Mortality….Cont’d</a:t>
            </a:r>
            <a:endParaRPr lang="en-US" sz="2800" dirty="0"/>
          </a:p>
        </p:txBody>
      </p:sp>
      <p:sp>
        <p:nvSpPr>
          <p:cNvPr id="3" name="Content Placeholder 2"/>
          <p:cNvSpPr>
            <a:spLocks noGrp="1"/>
          </p:cNvSpPr>
          <p:nvPr>
            <p:ph idx="1"/>
          </p:nvPr>
        </p:nvSpPr>
        <p:spPr>
          <a:xfrm>
            <a:off x="457200" y="928670"/>
            <a:ext cx="8229600" cy="5929330"/>
          </a:xfrm>
        </p:spPr>
        <p:txBody>
          <a:bodyPr>
            <a:normAutofit lnSpcReduction="10000"/>
          </a:bodyPr>
          <a:lstStyle/>
          <a:p>
            <a:pPr algn="just"/>
            <a:r>
              <a:rPr lang="en-US" sz="2800" b="1" dirty="0" smtClean="0">
                <a:solidFill>
                  <a:srgbClr val="00B050"/>
                </a:solidFill>
                <a:latin typeface="Baskerville Old Face" pitchFamily="18" charset="0"/>
              </a:rPr>
              <a:t>Infant Mortality Rate…..cont’d</a:t>
            </a:r>
            <a:endParaRPr lang="en-US" sz="2800" dirty="0" smtClean="0"/>
          </a:p>
          <a:p>
            <a:pPr algn="just">
              <a:lnSpc>
                <a:spcPct val="160000"/>
              </a:lnSpc>
            </a:pPr>
            <a:r>
              <a:rPr lang="en-US" sz="2800" dirty="0" smtClean="0">
                <a:solidFill>
                  <a:srgbClr val="FF0000"/>
                </a:solidFill>
                <a:latin typeface="Baskerville Old Face" pitchFamily="18" charset="0"/>
              </a:rPr>
              <a:t>Infant mortality rate can be regarded as a good indicator of level of development.</a:t>
            </a:r>
            <a:r>
              <a:rPr lang="en-US" sz="2800" dirty="0" smtClean="0">
                <a:latin typeface="Baskerville Old Face" pitchFamily="18" charset="0"/>
              </a:rPr>
              <a:t> </a:t>
            </a:r>
          </a:p>
          <a:p>
            <a:pPr algn="just">
              <a:lnSpc>
                <a:spcPct val="160000"/>
              </a:lnSpc>
            </a:pPr>
            <a:r>
              <a:rPr lang="en-US" sz="2800" dirty="0" smtClean="0">
                <a:solidFill>
                  <a:srgbClr val="FF0000"/>
                </a:solidFill>
                <a:latin typeface="Baskerville Old Face" pitchFamily="18" charset="0"/>
              </a:rPr>
              <a:t>In countries with better living conditions like Europe, mortality is highly reduced.</a:t>
            </a:r>
          </a:p>
          <a:p>
            <a:pPr algn="just">
              <a:lnSpc>
                <a:spcPct val="160000"/>
              </a:lnSpc>
            </a:pPr>
            <a:r>
              <a:rPr lang="en-US" sz="2800" dirty="0" smtClean="0">
                <a:latin typeface="Baskerville Old Face" pitchFamily="18" charset="0"/>
              </a:rPr>
              <a:t> </a:t>
            </a:r>
            <a:r>
              <a:rPr lang="en-US" sz="2800" dirty="0" smtClean="0">
                <a:solidFill>
                  <a:srgbClr val="FF0000"/>
                </a:solidFill>
                <a:latin typeface="Baskerville Old Face" pitchFamily="18" charset="0"/>
              </a:rPr>
              <a:t>Whereas, in the less developed countries, e.g. Most African countries, there is quite a high infant mortality due to malnutrition, various diseases and poor environment.</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259</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Geography and Other Related Disciplines…..Cont’d</a:t>
            </a:r>
            <a:endParaRPr lang="en-US" sz="2800" dirty="0">
              <a:latin typeface="Baskerville Old Face" pitchFamily="18" charset="0"/>
            </a:endParaRPr>
          </a:p>
        </p:txBody>
      </p:sp>
      <p:sp>
        <p:nvSpPr>
          <p:cNvPr id="3" name="Content Placeholder 2"/>
          <p:cNvSpPr>
            <a:spLocks noGrp="1"/>
          </p:cNvSpPr>
          <p:nvPr>
            <p:ph idx="1"/>
          </p:nvPr>
        </p:nvSpPr>
        <p:spPr>
          <a:xfrm>
            <a:off x="457200" y="1500174"/>
            <a:ext cx="8229600" cy="4625989"/>
          </a:xfrm>
        </p:spPr>
        <p:txBody>
          <a:bodyPr>
            <a:normAutofit fontScale="92500" lnSpcReduction="10000"/>
          </a:bodyPr>
          <a:lstStyle/>
          <a:p>
            <a:pPr algn="just">
              <a:buNone/>
            </a:pPr>
            <a:r>
              <a:rPr lang="en-US" b="1" i="1" dirty="0" smtClean="0"/>
              <a:t>3. Sociology: </a:t>
            </a:r>
          </a:p>
          <a:p>
            <a:pPr algn="just">
              <a:lnSpc>
                <a:spcPct val="150000"/>
              </a:lnSpc>
            </a:pPr>
            <a:r>
              <a:rPr lang="en-US" dirty="0" smtClean="0"/>
              <a:t>sociology is the study of </a:t>
            </a:r>
            <a:r>
              <a:rPr lang="en-US" dirty="0" smtClean="0">
                <a:solidFill>
                  <a:srgbClr val="FF0000"/>
                </a:solidFill>
              </a:rPr>
              <a:t>development, structure, interaction and behavior of organized groups of human beings. </a:t>
            </a:r>
          </a:p>
          <a:p>
            <a:pPr algn="just">
              <a:lnSpc>
                <a:spcPct val="150000"/>
              </a:lnSpc>
            </a:pPr>
            <a:r>
              <a:rPr lang="en-US" dirty="0" smtClean="0"/>
              <a:t>Here, the focus is on social organization of people into different institutions like </a:t>
            </a:r>
            <a:r>
              <a:rPr lang="en-US" b="1" dirty="0" smtClean="0">
                <a:solidFill>
                  <a:srgbClr val="FF0000"/>
                </a:solidFill>
              </a:rPr>
              <a:t>religion, language, ethnicity etc</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26</a:t>
            </a:fld>
            <a:endParaRPr lang="en-US"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0" y="1285860"/>
            <a:ext cx="9144000" cy="4525963"/>
          </a:xfrm>
        </p:spPr>
        <p:txBody>
          <a:bodyPr>
            <a:normAutofit/>
          </a:bodyPr>
          <a:lstStyle/>
          <a:p>
            <a:pPr>
              <a:buNone/>
            </a:pPr>
            <a:r>
              <a:rPr lang="en-US" b="1" dirty="0" smtClean="0">
                <a:solidFill>
                  <a:srgbClr val="00B0F0"/>
                </a:solidFill>
              </a:rPr>
              <a:t>  3. Maternal Mortality Rate (MMR)</a:t>
            </a:r>
          </a:p>
          <a:p>
            <a:pPr algn="just">
              <a:lnSpc>
                <a:spcPct val="150000"/>
              </a:lnSpc>
            </a:pPr>
            <a:r>
              <a:rPr lang="en-US" sz="2800" b="1" dirty="0" smtClean="0">
                <a:latin typeface="Baskerville Old Face" pitchFamily="18" charset="0"/>
              </a:rPr>
              <a:t> </a:t>
            </a:r>
            <a:r>
              <a:rPr lang="en-US" sz="2800" dirty="0" smtClean="0">
                <a:solidFill>
                  <a:srgbClr val="FF0000"/>
                </a:solidFill>
                <a:latin typeface="Baskerville Old Face" pitchFamily="18" charset="0"/>
              </a:rPr>
              <a:t>indicate the extent to which mothers die immediately before, during, or after giving birth because of a problem or problems associated with the pregnancy or childbirth. </a:t>
            </a:r>
          </a:p>
          <a:p>
            <a:pPr algn="just">
              <a:lnSpc>
                <a:spcPct val="150000"/>
              </a:lnSpc>
            </a:pPr>
            <a:r>
              <a:rPr lang="en-US" sz="2800" dirty="0" smtClean="0">
                <a:solidFill>
                  <a:srgbClr val="00B0F0"/>
                </a:solidFill>
                <a:latin typeface="Baskerville Old Face" pitchFamily="18" charset="0"/>
              </a:rPr>
              <a:t>MMR=</a:t>
            </a:r>
            <a:r>
              <a:rPr lang="en-US" sz="2800" u="sng" dirty="0" smtClean="0">
                <a:solidFill>
                  <a:srgbClr val="00B0F0"/>
                </a:solidFill>
                <a:latin typeface="Baskerville Old Face" pitchFamily="18" charset="0"/>
              </a:rPr>
              <a:t>No deaths of mothers due to puerperal causes </a:t>
            </a:r>
            <a:r>
              <a:rPr lang="en-US" sz="2800" dirty="0" smtClean="0">
                <a:solidFill>
                  <a:srgbClr val="00B0F0"/>
                </a:solidFill>
                <a:latin typeface="Baskerville Old Face" pitchFamily="18" charset="0"/>
                <a:sym typeface="Symbol"/>
              </a:rPr>
              <a:t>1.000</a:t>
            </a:r>
          </a:p>
          <a:p>
            <a:pPr algn="just">
              <a:lnSpc>
                <a:spcPct val="150000"/>
              </a:lnSpc>
              <a:buNone/>
            </a:pPr>
            <a:r>
              <a:rPr lang="en-US" sz="2800" dirty="0" smtClean="0">
                <a:solidFill>
                  <a:srgbClr val="00B0F0"/>
                </a:solidFill>
                <a:latin typeface="Baskerville Old Face" pitchFamily="18" charset="0"/>
                <a:sym typeface="Symbol"/>
              </a:rPr>
              <a:t>                Number of live births in the year.</a:t>
            </a:r>
            <a:endParaRPr lang="en-US" sz="2800" dirty="0">
              <a:solidFill>
                <a:srgbClr val="00B0F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260</a:t>
            </a:fld>
            <a:endParaRPr lang="en-US" dirty="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000132"/>
          </a:xfrm>
        </p:spPr>
        <p:txBody>
          <a:bodyPr>
            <a:normAutofit/>
          </a:bodyPr>
          <a:lstStyle/>
          <a:p>
            <a:pPr algn="l"/>
            <a:r>
              <a:rPr lang="en-US" sz="3200" b="1" dirty="0" smtClean="0">
                <a:latin typeface="Baskerville Old Face" pitchFamily="18" charset="0"/>
              </a:rPr>
              <a:t>Measures of Mortality….Cont’d</a:t>
            </a:r>
            <a:endParaRPr lang="en-US" sz="3200" dirty="0">
              <a:latin typeface="Baskerville Old Face" pitchFamily="18" charset="0"/>
            </a:endParaRPr>
          </a:p>
        </p:txBody>
      </p:sp>
      <p:sp>
        <p:nvSpPr>
          <p:cNvPr id="3" name="Content Placeholder 2"/>
          <p:cNvSpPr>
            <a:spLocks noGrp="1"/>
          </p:cNvSpPr>
          <p:nvPr>
            <p:ph idx="1"/>
          </p:nvPr>
        </p:nvSpPr>
        <p:spPr>
          <a:xfrm>
            <a:off x="285720" y="1071546"/>
            <a:ext cx="8401080" cy="5786454"/>
          </a:xfrm>
        </p:spPr>
        <p:txBody>
          <a:bodyPr>
            <a:normAutofit fontScale="62500" lnSpcReduction="20000"/>
          </a:bodyPr>
          <a:lstStyle/>
          <a:p>
            <a:r>
              <a:rPr lang="en-US" sz="2800" b="1" dirty="0" smtClean="0">
                <a:solidFill>
                  <a:srgbClr val="00B0F0"/>
                </a:solidFill>
                <a:latin typeface="Baskerville Old Face" pitchFamily="18" charset="0"/>
              </a:rPr>
              <a:t>Maternal Mortality Rate (MMR)</a:t>
            </a:r>
          </a:p>
          <a:p>
            <a:pPr algn="just">
              <a:lnSpc>
                <a:spcPct val="150000"/>
              </a:lnSpc>
            </a:pPr>
            <a:r>
              <a:rPr lang="en-US" sz="4000" dirty="0" smtClean="0">
                <a:latin typeface="Baskerville Old Face" pitchFamily="18" charset="0"/>
              </a:rPr>
              <a:t>Example:  In 1983 in the U.S. out of a total of 3,614,000 live births there were about 290 maternal deaths.</a:t>
            </a:r>
          </a:p>
          <a:p>
            <a:pPr algn="just">
              <a:lnSpc>
                <a:spcPct val="150000"/>
              </a:lnSpc>
            </a:pPr>
            <a:r>
              <a:rPr lang="en-US" sz="4000" dirty="0" smtClean="0">
                <a:latin typeface="Baskerville Old Face" pitchFamily="18" charset="0"/>
              </a:rPr>
              <a:t>Given 290 death</a:t>
            </a:r>
          </a:p>
          <a:p>
            <a:pPr algn="just">
              <a:lnSpc>
                <a:spcPct val="150000"/>
              </a:lnSpc>
            </a:pPr>
            <a:r>
              <a:rPr lang="en-US" sz="4000" dirty="0" smtClean="0">
                <a:latin typeface="Baskerville Old Face" pitchFamily="18" charset="0"/>
              </a:rPr>
              <a:t>3,614,000 birth </a:t>
            </a:r>
          </a:p>
          <a:p>
            <a:pPr algn="just">
              <a:lnSpc>
                <a:spcPct val="160000"/>
              </a:lnSpc>
            </a:pPr>
            <a:r>
              <a:rPr lang="en-US" sz="4000" dirty="0" smtClean="0">
                <a:latin typeface="Baskerville Old Face" pitchFamily="18" charset="0"/>
              </a:rPr>
              <a:t>MMR=  </a:t>
            </a:r>
            <a:r>
              <a:rPr lang="en-US" sz="4000" u="sng" dirty="0" smtClean="0">
                <a:latin typeface="Baskerville Old Face" pitchFamily="18" charset="0"/>
              </a:rPr>
              <a:t>290 </a:t>
            </a:r>
            <a:r>
              <a:rPr lang="en-US" sz="4000" dirty="0" smtClean="0">
                <a:latin typeface="Baskerville Old Face" pitchFamily="18" charset="0"/>
              </a:rPr>
              <a:t> </a:t>
            </a:r>
            <a:r>
              <a:rPr lang="en-US" sz="4000" dirty="0" smtClean="0">
                <a:latin typeface="Baskerville Old Face" pitchFamily="18" charset="0"/>
                <a:sym typeface="Symbol"/>
              </a:rPr>
              <a:t> 1.000=</a:t>
            </a:r>
            <a:r>
              <a:rPr lang="en-US" sz="4000" b="1" u="sng" dirty="0" smtClean="0">
                <a:latin typeface="Baskerville Old Face" pitchFamily="18" charset="0"/>
                <a:sym typeface="Symbol"/>
              </a:rPr>
              <a:t>8</a:t>
            </a:r>
          </a:p>
          <a:p>
            <a:pPr algn="just">
              <a:lnSpc>
                <a:spcPct val="160000"/>
              </a:lnSpc>
              <a:buNone/>
            </a:pPr>
            <a:r>
              <a:rPr lang="en-US" sz="4000" dirty="0" smtClean="0">
                <a:latin typeface="Baskerville Old Face" pitchFamily="18" charset="0"/>
                <a:sym typeface="Symbol"/>
              </a:rPr>
              <a:t>                 3,64,000</a:t>
            </a:r>
          </a:p>
          <a:p>
            <a:pPr algn="just">
              <a:lnSpc>
                <a:spcPct val="160000"/>
              </a:lnSpc>
              <a:buFont typeface="Wingdings" pitchFamily="2" charset="2"/>
              <a:buChar char="ü"/>
            </a:pPr>
            <a:r>
              <a:rPr lang="en-GB" sz="4000" dirty="0" smtClean="0">
                <a:latin typeface="Baskerville Old Face" pitchFamily="18" charset="0"/>
              </a:rPr>
              <a:t>8.0, there were </a:t>
            </a:r>
            <a:r>
              <a:rPr lang="en-GB" sz="4000" b="1" dirty="0" smtClean="0">
                <a:latin typeface="Baskerville Old Face" pitchFamily="18" charset="0"/>
              </a:rPr>
              <a:t>8</a:t>
            </a:r>
            <a:r>
              <a:rPr lang="en-GB" sz="4000" dirty="0" smtClean="0">
                <a:latin typeface="Baskerville Old Face" pitchFamily="18" charset="0"/>
              </a:rPr>
              <a:t> maternal deaths per </a:t>
            </a:r>
            <a:r>
              <a:rPr lang="en-GB" sz="4000" b="1" dirty="0" smtClean="0">
                <a:latin typeface="Baskerville Old Face" pitchFamily="18" charset="0"/>
              </a:rPr>
              <a:t>1000</a:t>
            </a:r>
            <a:r>
              <a:rPr lang="en-GB" sz="4000" dirty="0" smtClean="0">
                <a:latin typeface="Baskerville Old Face" pitchFamily="18" charset="0"/>
              </a:rPr>
              <a:t> live births in U.S. </a:t>
            </a:r>
            <a:endParaRPr lang="en-US" sz="4000" dirty="0" smtClean="0">
              <a:latin typeface="Baskerville Old Face" pitchFamily="18" charset="0"/>
            </a:endParaRPr>
          </a:p>
          <a:p>
            <a:pPr algn="just">
              <a:lnSpc>
                <a:spcPct val="160000"/>
              </a:lnSpc>
              <a:buNone/>
            </a:pPr>
            <a:endParaRPr lang="en-US" sz="4000" dirty="0" smtClean="0">
              <a:latin typeface="Baskerville Old Face" pitchFamily="18" charset="0"/>
              <a:sym typeface="Symbol"/>
            </a:endParaRPr>
          </a:p>
          <a:p>
            <a:pPr algn="just">
              <a:lnSpc>
                <a:spcPct val="160000"/>
              </a:lnSpc>
              <a:buNone/>
            </a:pPr>
            <a:endParaRPr lang="en-US" sz="4000" dirty="0" smtClean="0">
              <a:latin typeface="Baskerville Old Face" pitchFamily="18" charset="0"/>
              <a:sym typeface="Symbol"/>
            </a:endParaRPr>
          </a:p>
          <a:p>
            <a:pPr algn="just">
              <a:lnSpc>
                <a:spcPct val="160000"/>
              </a:lnSpc>
              <a:buNone/>
            </a:pPr>
            <a:endParaRPr lang="en-US" sz="3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261</a:t>
            </a:fld>
            <a:endParaRPr lang="en-US" dirty="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5214974"/>
          </a:xfrm>
        </p:spPr>
        <p:txBody>
          <a:bodyPr>
            <a:normAutofit lnSpcReduction="10000"/>
          </a:bodyPr>
          <a:lstStyle/>
          <a:p>
            <a:pPr>
              <a:buNone/>
            </a:pPr>
            <a:r>
              <a:rPr lang="en-US" b="1" dirty="0" smtClean="0"/>
              <a:t>4. Age specific death rate</a:t>
            </a:r>
          </a:p>
          <a:p>
            <a:pPr algn="just">
              <a:lnSpc>
                <a:spcPct val="150000"/>
              </a:lnSpc>
            </a:pPr>
            <a:r>
              <a:rPr lang="en-US" dirty="0" smtClean="0">
                <a:solidFill>
                  <a:srgbClr val="FF0000"/>
                </a:solidFill>
                <a:latin typeface="Baskerville Old Face" pitchFamily="18" charset="0"/>
              </a:rPr>
              <a:t> it tells us the number of deaths of a specific age.  </a:t>
            </a:r>
            <a:r>
              <a:rPr lang="en-US" sz="2800" dirty="0" smtClean="0">
                <a:latin typeface="Baskerville Old Face" pitchFamily="18" charset="0"/>
              </a:rPr>
              <a:t>It can be calculated as</a:t>
            </a:r>
          </a:p>
          <a:p>
            <a:pPr algn="just"/>
            <a:r>
              <a:rPr lang="en-US" sz="2800" dirty="0" smtClean="0">
                <a:solidFill>
                  <a:srgbClr val="00B0F0"/>
                </a:solidFill>
                <a:latin typeface="Baskerville Old Face" pitchFamily="18" charset="0"/>
              </a:rPr>
              <a:t>ASDR=   </a:t>
            </a:r>
            <a:r>
              <a:rPr lang="en-US" sz="2800" u="sng" dirty="0" smtClean="0">
                <a:solidFill>
                  <a:srgbClr val="00B0F0"/>
                </a:solidFill>
                <a:latin typeface="Baskerville Old Face" pitchFamily="18" charset="0"/>
              </a:rPr>
              <a:t>Death with a specific age gro</a:t>
            </a:r>
            <a:r>
              <a:rPr lang="en-US" sz="2800" dirty="0" smtClean="0">
                <a:solidFill>
                  <a:srgbClr val="00B0F0"/>
                </a:solidFill>
                <a:latin typeface="Baskerville Old Face" pitchFamily="18" charset="0"/>
              </a:rPr>
              <a:t>up      </a:t>
            </a:r>
            <a:r>
              <a:rPr lang="en-US" sz="2800" dirty="0" smtClean="0">
                <a:solidFill>
                  <a:srgbClr val="00B0F0"/>
                </a:solidFill>
                <a:latin typeface="Baskerville Old Face" pitchFamily="18" charset="0"/>
                <a:sym typeface="Symbol"/>
              </a:rPr>
              <a:t> 1.000</a:t>
            </a:r>
            <a:endParaRPr lang="en-US" sz="2800" u="sng" dirty="0" smtClean="0">
              <a:solidFill>
                <a:srgbClr val="00B0F0"/>
              </a:solidFill>
              <a:latin typeface="Baskerville Old Face" pitchFamily="18" charset="0"/>
            </a:endParaRPr>
          </a:p>
          <a:p>
            <a:pPr algn="just">
              <a:buNone/>
            </a:pPr>
            <a:r>
              <a:rPr lang="en-US" sz="2800" dirty="0" smtClean="0">
                <a:solidFill>
                  <a:srgbClr val="00B0F0"/>
                </a:solidFill>
                <a:latin typeface="Baskerville Old Face" pitchFamily="18" charset="0"/>
              </a:rPr>
              <a:t>                  Total population of the same group</a:t>
            </a:r>
          </a:p>
          <a:p>
            <a:pPr algn="just">
              <a:buNone/>
            </a:pPr>
            <a:r>
              <a:rPr lang="en-US" sz="2800" dirty="0" smtClean="0"/>
              <a:t>Example: </a:t>
            </a:r>
          </a:p>
          <a:p>
            <a:pPr algn="just"/>
            <a:r>
              <a:rPr lang="en-US" sz="2800" dirty="0" smtClean="0"/>
              <a:t>If the number of death within the age group of 30-34 is </a:t>
            </a:r>
            <a:r>
              <a:rPr lang="en-US" sz="2800" b="1" dirty="0" smtClean="0"/>
              <a:t>500</a:t>
            </a:r>
            <a:r>
              <a:rPr lang="en-US" sz="2800" dirty="0" smtClean="0"/>
              <a:t> and the total population of that age group is </a:t>
            </a:r>
            <a:r>
              <a:rPr lang="en-US" sz="2800" b="1" dirty="0" smtClean="0"/>
              <a:t>31,000.</a:t>
            </a:r>
            <a:r>
              <a:rPr lang="en-US" sz="2800" dirty="0" smtClean="0"/>
              <a:t> </a:t>
            </a:r>
            <a:r>
              <a:rPr lang="en-US" sz="2800" b="1" dirty="0" smtClean="0"/>
              <a:t>What is the age specific death rate of the age group of this population?</a:t>
            </a:r>
          </a:p>
          <a:p>
            <a:pPr algn="just">
              <a:buNone/>
            </a:pPr>
            <a:endParaRPr lang="en-US" sz="2800" dirty="0">
              <a:solidFill>
                <a:srgbClr val="00B0F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262</a:t>
            </a:fld>
            <a:endParaRPr lang="en-US" dirty="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08"/>
          </a:xfrm>
        </p:spPr>
        <p:txBody>
          <a:bodyPr>
            <a:normAutofit/>
          </a:bodyPr>
          <a:lstStyle/>
          <a:p>
            <a:pPr algn="l"/>
            <a:r>
              <a:rPr lang="en-US" sz="2400" b="1" dirty="0" smtClean="0">
                <a:latin typeface="Baskerville Old Face" pitchFamily="18" charset="0"/>
              </a:rPr>
              <a:t>Measures of Mortality….Cont’d</a:t>
            </a:r>
            <a:endParaRPr lang="en-US" sz="2400" dirty="0"/>
          </a:p>
        </p:txBody>
      </p:sp>
      <p:sp>
        <p:nvSpPr>
          <p:cNvPr id="3" name="Content Placeholder 2"/>
          <p:cNvSpPr>
            <a:spLocks noGrp="1"/>
          </p:cNvSpPr>
          <p:nvPr>
            <p:ph idx="1"/>
          </p:nvPr>
        </p:nvSpPr>
        <p:spPr>
          <a:xfrm>
            <a:off x="457200" y="714356"/>
            <a:ext cx="8229600" cy="6143644"/>
          </a:xfrm>
        </p:spPr>
        <p:txBody>
          <a:bodyPr>
            <a:normAutofit fontScale="62500" lnSpcReduction="20000"/>
          </a:bodyPr>
          <a:lstStyle/>
          <a:p>
            <a:r>
              <a:rPr lang="en-US" sz="3400" b="1" dirty="0" smtClean="0">
                <a:latin typeface="Baskerville Old Face" pitchFamily="18" charset="0"/>
              </a:rPr>
              <a:t>Age specific death rate</a:t>
            </a:r>
          </a:p>
          <a:p>
            <a:pPr algn="just">
              <a:buNone/>
            </a:pPr>
            <a:r>
              <a:rPr lang="en-US" sz="2800" u="sng" dirty="0" smtClean="0"/>
              <a:t>Example: </a:t>
            </a:r>
          </a:p>
          <a:p>
            <a:pPr algn="just">
              <a:lnSpc>
                <a:spcPct val="170000"/>
              </a:lnSpc>
            </a:pPr>
            <a:r>
              <a:rPr lang="en-US" sz="4000" dirty="0" smtClean="0">
                <a:latin typeface="Baskerville Old Face" pitchFamily="18" charset="0"/>
              </a:rPr>
              <a:t>If the number of death within the age group of </a:t>
            </a:r>
            <a:r>
              <a:rPr lang="en-US" sz="4000" b="1" u="sng" dirty="0" smtClean="0">
                <a:latin typeface="Baskerville Old Face" pitchFamily="18" charset="0"/>
              </a:rPr>
              <a:t>30-34</a:t>
            </a:r>
            <a:r>
              <a:rPr lang="en-US" sz="4000" dirty="0" smtClean="0">
                <a:latin typeface="Baskerville Old Face" pitchFamily="18" charset="0"/>
              </a:rPr>
              <a:t> is </a:t>
            </a:r>
            <a:r>
              <a:rPr lang="en-US" sz="4000" b="1" dirty="0" smtClean="0">
                <a:latin typeface="Baskerville Old Face" pitchFamily="18" charset="0"/>
              </a:rPr>
              <a:t>500</a:t>
            </a:r>
            <a:r>
              <a:rPr lang="en-US" sz="4000" dirty="0" smtClean="0">
                <a:latin typeface="Baskerville Old Face" pitchFamily="18" charset="0"/>
              </a:rPr>
              <a:t> and the total population of that age group is </a:t>
            </a:r>
            <a:r>
              <a:rPr lang="en-US" sz="4000" b="1" u="sng" dirty="0" smtClean="0">
                <a:latin typeface="Baskerville Old Face" pitchFamily="18" charset="0"/>
              </a:rPr>
              <a:t>31,000.</a:t>
            </a:r>
            <a:r>
              <a:rPr lang="en-US" sz="4000" dirty="0" smtClean="0">
                <a:latin typeface="Baskerville Old Face" pitchFamily="18" charset="0"/>
              </a:rPr>
              <a:t> </a:t>
            </a:r>
            <a:r>
              <a:rPr lang="en-US" sz="4000" b="1" dirty="0" smtClean="0">
                <a:latin typeface="Baskerville Old Face" pitchFamily="18" charset="0"/>
              </a:rPr>
              <a:t>What is the age specific death rate of the age group of this population?</a:t>
            </a:r>
            <a:endParaRPr lang="en-US" sz="4000" dirty="0" smtClean="0">
              <a:latin typeface="Baskerville Old Face" pitchFamily="18" charset="0"/>
            </a:endParaRPr>
          </a:p>
          <a:p>
            <a:pPr>
              <a:lnSpc>
                <a:spcPct val="170000"/>
              </a:lnSpc>
            </a:pPr>
            <a:r>
              <a:rPr lang="en-US" sz="4000" dirty="0" smtClean="0">
                <a:latin typeface="Baskerville Old Face" pitchFamily="18" charset="0"/>
              </a:rPr>
              <a:t>ASDR=   </a:t>
            </a:r>
            <a:r>
              <a:rPr lang="en-US" sz="4000" u="sng" dirty="0" smtClean="0">
                <a:latin typeface="Baskerville Old Face" pitchFamily="18" charset="0"/>
              </a:rPr>
              <a:t>500</a:t>
            </a:r>
            <a:r>
              <a:rPr lang="en-US" sz="4000" dirty="0" smtClean="0">
                <a:latin typeface="Baskerville Old Face" pitchFamily="18" charset="0"/>
              </a:rPr>
              <a:t>   </a:t>
            </a:r>
            <a:r>
              <a:rPr lang="en-US" sz="4000" dirty="0" smtClean="0">
                <a:latin typeface="Baskerville Old Face" pitchFamily="18" charset="0"/>
                <a:sym typeface="Symbol"/>
              </a:rPr>
              <a:t> 1.000 = </a:t>
            </a:r>
            <a:r>
              <a:rPr lang="en-US" sz="4000" b="1" u="sng" dirty="0" smtClean="0">
                <a:latin typeface="Baskerville Old Face" pitchFamily="18" charset="0"/>
                <a:sym typeface="Symbol"/>
              </a:rPr>
              <a:t>16.12</a:t>
            </a:r>
          </a:p>
          <a:p>
            <a:pPr>
              <a:lnSpc>
                <a:spcPct val="170000"/>
              </a:lnSpc>
              <a:buNone/>
            </a:pPr>
            <a:r>
              <a:rPr lang="en-US" sz="4000" dirty="0" smtClean="0">
                <a:latin typeface="Baskerville Old Face" pitchFamily="18" charset="0"/>
                <a:sym typeface="Symbol"/>
              </a:rPr>
              <a:t>                   31,000</a:t>
            </a:r>
          </a:p>
          <a:p>
            <a:pPr algn="just">
              <a:lnSpc>
                <a:spcPct val="170000"/>
              </a:lnSpc>
              <a:buFont typeface="Wingdings" pitchFamily="2" charset="2"/>
              <a:buChar char="ü"/>
            </a:pPr>
            <a:r>
              <a:rPr lang="en-US" sz="4000" dirty="0" smtClean="0">
                <a:latin typeface="Baskerville Old Face" pitchFamily="18" charset="0"/>
                <a:sym typeface="Symbol"/>
              </a:rPr>
              <a:t> </a:t>
            </a:r>
            <a:r>
              <a:rPr lang="en-US" sz="4000" i="1" dirty="0" smtClean="0">
                <a:solidFill>
                  <a:srgbClr val="00B0F0"/>
                </a:solidFill>
                <a:latin typeface="Baskerville Old Face" pitchFamily="18" charset="0"/>
              </a:rPr>
              <a:t>There are about 16 deaths per 1000 of the age group of 31-35 of a population of that country.</a:t>
            </a:r>
            <a:endParaRPr lang="en-US" sz="4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263</a:t>
            </a:fld>
            <a:endParaRPr lang="en-US" dirty="0"/>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US" sz="2800" b="1" dirty="0" smtClean="0">
                <a:latin typeface="Baskerville Old Face" pitchFamily="18" charset="0"/>
              </a:rPr>
              <a:t>Measures of Mortality….Cont’d</a:t>
            </a:r>
            <a:endParaRPr lang="en-US" sz="2800" b="1" dirty="0">
              <a:latin typeface="Baskerville Old Face" pitchFamily="18" charset="0"/>
            </a:endParaRPr>
          </a:p>
        </p:txBody>
      </p:sp>
      <p:sp>
        <p:nvSpPr>
          <p:cNvPr id="3" name="Content Placeholder 2"/>
          <p:cNvSpPr>
            <a:spLocks noGrp="1"/>
          </p:cNvSpPr>
          <p:nvPr>
            <p:ph idx="1"/>
          </p:nvPr>
        </p:nvSpPr>
        <p:spPr>
          <a:xfrm>
            <a:off x="457200" y="1285860"/>
            <a:ext cx="8229600" cy="5214974"/>
          </a:xfrm>
        </p:spPr>
        <p:txBody>
          <a:bodyPr>
            <a:normAutofit/>
          </a:bodyPr>
          <a:lstStyle/>
          <a:p>
            <a:pPr>
              <a:buNone/>
            </a:pPr>
            <a:r>
              <a:rPr lang="en-US" b="1" dirty="0" smtClean="0"/>
              <a:t>5. Sex Specific Death Rates (SSDR)</a:t>
            </a:r>
          </a:p>
          <a:p>
            <a:pPr algn="just">
              <a:lnSpc>
                <a:spcPct val="150000"/>
              </a:lnSpc>
            </a:pPr>
            <a:r>
              <a:rPr lang="en-US" sz="2800" b="1" dirty="0" smtClean="0">
                <a:solidFill>
                  <a:srgbClr val="FF0000"/>
                </a:solidFill>
                <a:latin typeface="Baskerville Old Face" pitchFamily="18" charset="0"/>
              </a:rPr>
              <a:t> </a:t>
            </a:r>
            <a:r>
              <a:rPr lang="en-US" sz="2800" dirty="0" smtClean="0">
                <a:solidFill>
                  <a:srgbClr val="FF0000"/>
                </a:solidFill>
                <a:latin typeface="Baskerville Old Face" pitchFamily="18" charset="0"/>
              </a:rPr>
              <a:t>is the number of deaths among a specific sex group (males or females) per 1000 population of the same sex group. </a:t>
            </a:r>
          </a:p>
          <a:p>
            <a:pPr algn="just">
              <a:lnSpc>
                <a:spcPct val="150000"/>
              </a:lnSpc>
            </a:pPr>
            <a:r>
              <a:rPr lang="en-US" sz="2800" dirty="0" smtClean="0">
                <a:latin typeface="Baskerville Old Face" pitchFamily="18" charset="0"/>
              </a:rPr>
              <a:t>Sex specific mortality rate </a:t>
            </a:r>
            <a:r>
              <a:rPr lang="en-US" sz="2800" dirty="0" smtClean="0">
                <a:solidFill>
                  <a:srgbClr val="FF0000"/>
                </a:solidFill>
                <a:latin typeface="Baskerville Old Face" pitchFamily="18" charset="0"/>
              </a:rPr>
              <a:t>is used to determine which sex group is at higher risk of death than the other.</a:t>
            </a:r>
          </a:p>
          <a:p>
            <a:pPr algn="just">
              <a:lnSpc>
                <a:spcPct val="110000"/>
              </a:lnSpc>
            </a:pPr>
            <a:r>
              <a:rPr lang="en-US" sz="2800" dirty="0" smtClean="0">
                <a:solidFill>
                  <a:srgbClr val="FF0000"/>
                </a:solidFill>
                <a:latin typeface="Baskerville Old Face" pitchFamily="18" charset="0"/>
              </a:rPr>
              <a:t>SSD =   </a:t>
            </a:r>
            <a:r>
              <a:rPr lang="en-US" sz="2800" u="sng" dirty="0" smtClean="0">
                <a:solidFill>
                  <a:srgbClr val="FF0000"/>
                </a:solidFill>
                <a:latin typeface="Baskerville Old Face" pitchFamily="18" charset="0"/>
              </a:rPr>
              <a:t>Death of a given sex </a:t>
            </a:r>
            <a:r>
              <a:rPr lang="en-US" sz="2800" dirty="0" smtClean="0">
                <a:solidFill>
                  <a:srgbClr val="FF0000"/>
                </a:solidFill>
                <a:latin typeface="Baskerville Old Face" pitchFamily="18" charset="0"/>
                <a:sym typeface="Symbol"/>
              </a:rPr>
              <a:t> 1.000</a:t>
            </a:r>
          </a:p>
          <a:p>
            <a:pPr algn="just">
              <a:lnSpc>
                <a:spcPct val="110000"/>
              </a:lnSpc>
              <a:buNone/>
            </a:pPr>
            <a:r>
              <a:rPr lang="en-US" sz="2800" dirty="0" smtClean="0">
                <a:solidFill>
                  <a:srgbClr val="FF0000"/>
                </a:solidFill>
                <a:latin typeface="Baskerville Old Face" pitchFamily="18" charset="0"/>
              </a:rPr>
              <a:t>               </a:t>
            </a:r>
            <a:r>
              <a:rPr lang="en-US" sz="2400" dirty="0" smtClean="0">
                <a:solidFill>
                  <a:srgbClr val="FF0000"/>
                </a:solidFill>
                <a:latin typeface="Baskerville Old Face" pitchFamily="18" charset="0"/>
              </a:rPr>
              <a:t>Total number of the same sex</a:t>
            </a: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264</a:t>
            </a:fld>
            <a:endParaRPr lang="en-US" dirty="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214282" y="1071546"/>
            <a:ext cx="8572560" cy="5286412"/>
          </a:xfrm>
        </p:spPr>
        <p:txBody>
          <a:bodyPr/>
          <a:lstStyle/>
          <a:p>
            <a:r>
              <a:rPr lang="en-US" sz="2800" b="1" dirty="0" smtClean="0"/>
              <a:t>Sex Specific Death Rates (SSDR)…..Cont’d</a:t>
            </a:r>
          </a:p>
          <a:p>
            <a:pPr algn="just"/>
            <a:r>
              <a:rPr lang="en-US" sz="2800" dirty="0" smtClean="0">
                <a:latin typeface="Baskerville Old Face" pitchFamily="18" charset="0"/>
              </a:rPr>
              <a:t>For example, Out of the 40 million populations in a given country 40% are male what will be SSDR of the country if 120000 and 80000 males and females respectively had passed away?</a:t>
            </a:r>
          </a:p>
          <a:p>
            <a:pPr algn="just"/>
            <a:r>
              <a:rPr lang="en-US" sz="2800" dirty="0" smtClean="0">
                <a:latin typeface="Baskerville Old Face" pitchFamily="18" charset="0"/>
              </a:rPr>
              <a:t>SSDRM= </a:t>
            </a:r>
            <a:r>
              <a:rPr lang="en-US" sz="2800" u="sng" dirty="0" smtClean="0">
                <a:latin typeface="Baskerville Old Face" pitchFamily="18" charset="0"/>
              </a:rPr>
              <a:t>120000</a:t>
            </a:r>
            <a:r>
              <a:rPr lang="en-US" sz="2800" dirty="0" smtClean="0">
                <a:latin typeface="Baskerville Old Face" pitchFamily="18" charset="0"/>
              </a:rPr>
              <a:t> </a:t>
            </a:r>
            <a:r>
              <a:rPr lang="en-US" sz="2800" dirty="0" smtClean="0">
                <a:latin typeface="Baskerville Old Face" pitchFamily="18" charset="0"/>
                <a:sym typeface="Symbol"/>
              </a:rPr>
              <a:t>1.000 =7.5 per 1.000</a:t>
            </a:r>
            <a:endParaRPr lang="en-US" sz="2800" dirty="0" smtClean="0">
              <a:latin typeface="Baskerville Old Face" pitchFamily="18" charset="0"/>
            </a:endParaRPr>
          </a:p>
          <a:p>
            <a:pPr algn="just">
              <a:buNone/>
            </a:pPr>
            <a:r>
              <a:rPr lang="en-US" sz="2800" dirty="0" smtClean="0">
                <a:latin typeface="Baskerville Old Face" pitchFamily="18" charset="0"/>
              </a:rPr>
              <a:t>                   16000000</a:t>
            </a:r>
          </a:p>
          <a:p>
            <a:pPr algn="just"/>
            <a:r>
              <a:rPr lang="en-US" sz="2800" dirty="0" smtClean="0">
                <a:latin typeface="Baskerville Old Face" pitchFamily="18" charset="0"/>
              </a:rPr>
              <a:t>SSDRF= </a:t>
            </a:r>
            <a:r>
              <a:rPr lang="en-US" sz="2800" u="sng" dirty="0" smtClean="0">
                <a:latin typeface="Baskerville Old Face" pitchFamily="18" charset="0"/>
              </a:rPr>
              <a:t>80000</a:t>
            </a:r>
            <a:r>
              <a:rPr lang="en-US" sz="2800" dirty="0" smtClean="0">
                <a:latin typeface="Baskerville Old Face" pitchFamily="18" charset="0"/>
              </a:rPr>
              <a:t> </a:t>
            </a:r>
            <a:r>
              <a:rPr lang="en-US" sz="2800" dirty="0" smtClean="0">
                <a:latin typeface="Baskerville Old Face" pitchFamily="18" charset="0"/>
                <a:sym typeface="Symbol"/>
              </a:rPr>
              <a:t> 1.000     3.3 per 1.000</a:t>
            </a:r>
            <a:endParaRPr lang="en-US" sz="2800" dirty="0" smtClean="0">
              <a:latin typeface="Baskerville Old Face" pitchFamily="18" charset="0"/>
            </a:endParaRPr>
          </a:p>
          <a:p>
            <a:pPr algn="just">
              <a:lnSpc>
                <a:spcPct val="150000"/>
              </a:lnSpc>
              <a:buNone/>
            </a:pPr>
            <a:r>
              <a:rPr lang="en-US" sz="2800" dirty="0" smtClean="0">
                <a:latin typeface="Baskerville Old Face" pitchFamily="18" charset="0"/>
              </a:rPr>
              <a:t>                   24000000</a:t>
            </a:r>
          </a:p>
          <a:p>
            <a:pPr algn="just">
              <a:lnSpc>
                <a:spcPct val="150000"/>
              </a:lnSpc>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265</a:t>
            </a:fld>
            <a:endParaRPr lang="en-US" dirty="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US" sz="2800" b="1" dirty="0" smtClean="0">
                <a:latin typeface="Baskerville Old Face" pitchFamily="18" charset="0"/>
              </a:rPr>
              <a:t>Measures of Mortality….Cont’d</a:t>
            </a:r>
            <a:endParaRPr lang="en-US" sz="2800" dirty="0"/>
          </a:p>
        </p:txBody>
      </p:sp>
      <p:sp>
        <p:nvSpPr>
          <p:cNvPr id="3" name="Content Placeholder 2"/>
          <p:cNvSpPr>
            <a:spLocks noGrp="1"/>
          </p:cNvSpPr>
          <p:nvPr>
            <p:ph idx="1"/>
          </p:nvPr>
        </p:nvSpPr>
        <p:spPr>
          <a:xfrm>
            <a:off x="500034" y="928670"/>
            <a:ext cx="8229600" cy="5357850"/>
          </a:xfrm>
        </p:spPr>
        <p:txBody>
          <a:bodyPr/>
          <a:lstStyle/>
          <a:p>
            <a:pPr>
              <a:buNone/>
            </a:pPr>
            <a:r>
              <a:rPr lang="en-US" b="1" i="1" dirty="0" smtClean="0">
                <a:solidFill>
                  <a:srgbClr val="00B0F0"/>
                </a:solidFill>
              </a:rPr>
              <a:t>6. Cause- Specific Death Rate</a:t>
            </a:r>
          </a:p>
          <a:p>
            <a:pPr algn="just">
              <a:lnSpc>
                <a:spcPct val="150000"/>
              </a:lnSpc>
            </a:pPr>
            <a:r>
              <a:rPr lang="en-US" sz="2800" dirty="0" smtClean="0">
                <a:solidFill>
                  <a:srgbClr val="FF0000"/>
                </a:solidFill>
                <a:latin typeface="Baskerville Old Face" pitchFamily="18" charset="0"/>
              </a:rPr>
              <a:t> basic cause specific death rates are usually expressed in deaths per 100,000.</a:t>
            </a:r>
          </a:p>
          <a:p>
            <a:pPr algn="just">
              <a:lnSpc>
                <a:spcPct val="150000"/>
              </a:lnSpc>
            </a:pPr>
            <a:r>
              <a:rPr lang="en-US" sz="2800" dirty="0" smtClean="0"/>
              <a:t>This is because for most cause of deaths the rates of occurrence are low. </a:t>
            </a:r>
          </a:p>
          <a:p>
            <a:pPr algn="just"/>
            <a:r>
              <a:rPr lang="en-US" sz="2800" dirty="0" smtClean="0">
                <a:solidFill>
                  <a:srgbClr val="0070C0"/>
                </a:solidFill>
                <a:latin typeface="Baskerville Old Face" pitchFamily="18" charset="0"/>
              </a:rPr>
              <a:t>CSD=   </a:t>
            </a:r>
            <a:r>
              <a:rPr lang="en-US" sz="2800" u="sng" dirty="0" smtClean="0">
                <a:solidFill>
                  <a:srgbClr val="0070C0"/>
                </a:solidFill>
                <a:latin typeface="Baskerville Old Face" pitchFamily="18" charset="0"/>
              </a:rPr>
              <a:t>Death by specific caus</a:t>
            </a:r>
            <a:r>
              <a:rPr lang="en-US" sz="2800" dirty="0" smtClean="0">
                <a:solidFill>
                  <a:srgbClr val="0070C0"/>
                </a:solidFill>
                <a:latin typeface="Baskerville Old Face" pitchFamily="18" charset="0"/>
              </a:rPr>
              <a:t>e     </a:t>
            </a:r>
            <a:r>
              <a:rPr lang="en-US" sz="2800" dirty="0" smtClean="0">
                <a:solidFill>
                  <a:srgbClr val="0070C0"/>
                </a:solidFill>
                <a:latin typeface="Baskerville Old Face" pitchFamily="18" charset="0"/>
                <a:sym typeface="Symbol"/>
              </a:rPr>
              <a:t> 1000</a:t>
            </a:r>
            <a:endParaRPr lang="en-US" sz="2800" dirty="0" smtClean="0">
              <a:solidFill>
                <a:srgbClr val="0070C0"/>
              </a:solidFill>
              <a:latin typeface="Baskerville Old Face" pitchFamily="18" charset="0"/>
            </a:endParaRPr>
          </a:p>
          <a:p>
            <a:pPr algn="just">
              <a:buNone/>
            </a:pPr>
            <a:r>
              <a:rPr lang="en-US" dirty="0" smtClean="0">
                <a:solidFill>
                  <a:srgbClr val="0070C0"/>
                </a:solidFill>
                <a:latin typeface="Baskerville Old Face" pitchFamily="18" charset="0"/>
              </a:rPr>
              <a:t>                Total population</a:t>
            </a:r>
            <a:endParaRPr lang="en-US" dirty="0">
              <a:solidFill>
                <a:srgbClr val="0070C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266</a:t>
            </a:fld>
            <a:endParaRPr lang="en-US"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457200" y="928670"/>
            <a:ext cx="8229600" cy="5197493"/>
          </a:xfrm>
        </p:spPr>
        <p:txBody>
          <a:bodyPr>
            <a:normAutofit lnSpcReduction="10000"/>
          </a:bodyPr>
          <a:lstStyle/>
          <a:p>
            <a:r>
              <a:rPr lang="en-US" b="1" dirty="0" smtClean="0"/>
              <a:t>7. Life expectancy</a:t>
            </a:r>
            <a:r>
              <a:rPr lang="en-US" dirty="0" smtClean="0"/>
              <a:t>: </a:t>
            </a:r>
          </a:p>
          <a:p>
            <a:pPr algn="just">
              <a:lnSpc>
                <a:spcPct val="150000"/>
              </a:lnSpc>
            </a:pPr>
            <a:r>
              <a:rPr lang="en-US" sz="2800" dirty="0" smtClean="0"/>
              <a:t>also called as span of life or longevity of life. </a:t>
            </a:r>
          </a:p>
          <a:p>
            <a:pPr algn="just">
              <a:lnSpc>
                <a:spcPct val="150000"/>
              </a:lnSpc>
            </a:pPr>
            <a:r>
              <a:rPr lang="en-US" sz="2800" dirty="0" smtClean="0">
                <a:solidFill>
                  <a:srgbClr val="FF0000"/>
                </a:solidFill>
              </a:rPr>
              <a:t>is the average number of years that the newly born child is expected to live.</a:t>
            </a:r>
          </a:p>
          <a:p>
            <a:pPr algn="just">
              <a:lnSpc>
                <a:spcPct val="150000"/>
              </a:lnSpc>
            </a:pPr>
            <a:r>
              <a:rPr lang="en-US" sz="2800" dirty="0" smtClean="0">
                <a:solidFill>
                  <a:srgbClr val="FF0000"/>
                </a:solidFill>
              </a:rPr>
              <a:t>The level of life expectancy is positively related to development stages, </a:t>
            </a:r>
            <a:r>
              <a:rPr lang="en-US" sz="2800" dirty="0" smtClean="0">
                <a:solidFill>
                  <a:srgbClr val="00B050"/>
                </a:solidFill>
              </a:rPr>
              <a:t>thus people of MDCs have higher life expectancy (about 76 years) than the LDCs (about 62 years). </a:t>
            </a:r>
            <a:endParaRPr lang="en-US" sz="2800" dirty="0">
              <a:solidFill>
                <a:srgbClr val="00B05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267</a:t>
            </a:fld>
            <a:endParaRPr lang="en-US" dirty="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Measures of Mortality….Cont’d</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229600" cy="4983179"/>
          </a:xfrm>
        </p:spPr>
        <p:txBody>
          <a:bodyPr>
            <a:normAutofit/>
          </a:bodyPr>
          <a:lstStyle/>
          <a:p>
            <a:r>
              <a:rPr lang="en-US" sz="2800" b="1" dirty="0" smtClean="0">
                <a:latin typeface="Baskerville Old Face" pitchFamily="18" charset="0"/>
              </a:rPr>
              <a:t>Life expectancy…..Cont’d</a:t>
            </a:r>
          </a:p>
          <a:p>
            <a:pPr algn="just">
              <a:lnSpc>
                <a:spcPct val="150000"/>
              </a:lnSpc>
            </a:pPr>
            <a:r>
              <a:rPr lang="en-US" sz="2800" dirty="0" smtClean="0">
                <a:latin typeface="Baskerville Old Face" pitchFamily="18" charset="0"/>
              </a:rPr>
              <a:t>At best, </a:t>
            </a:r>
            <a:r>
              <a:rPr lang="en-US" sz="2800" dirty="0" smtClean="0">
                <a:solidFill>
                  <a:srgbClr val="FF0000"/>
                </a:solidFill>
                <a:latin typeface="Baskerville Old Face" pitchFamily="18" charset="0"/>
              </a:rPr>
              <a:t>the pattern of mortality at global level is very varied with the stage of development of regions or countries.</a:t>
            </a:r>
          </a:p>
          <a:p>
            <a:pPr algn="just">
              <a:lnSpc>
                <a:spcPct val="150000"/>
              </a:lnSpc>
            </a:pPr>
            <a:r>
              <a:rPr lang="en-US" sz="2800" dirty="0" smtClean="0">
                <a:latin typeface="Baskerville Old Face" pitchFamily="18" charset="0"/>
              </a:rPr>
              <a:t>Accordingly, </a:t>
            </a:r>
            <a:r>
              <a:rPr lang="en-US" sz="2800" dirty="0" smtClean="0">
                <a:solidFill>
                  <a:srgbClr val="FF0000"/>
                </a:solidFill>
                <a:latin typeface="Baskerville Old Face" pitchFamily="18" charset="0"/>
              </a:rPr>
              <a:t>developed regions and countries have very low mortality than developing regions or countries.</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268</a:t>
            </a:fld>
            <a:endParaRPr lang="en-US" dirty="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Measures of Mortality….Cont’d</a:t>
            </a:r>
            <a:endParaRPr lang="en-US" sz="2800" dirty="0"/>
          </a:p>
        </p:txBody>
      </p:sp>
      <p:sp>
        <p:nvSpPr>
          <p:cNvPr id="3" name="Content Placeholder 2"/>
          <p:cNvSpPr>
            <a:spLocks noGrp="1"/>
          </p:cNvSpPr>
          <p:nvPr>
            <p:ph idx="1"/>
          </p:nvPr>
        </p:nvSpPr>
        <p:spPr>
          <a:xfrm>
            <a:off x="457200" y="1071546"/>
            <a:ext cx="8229600" cy="5054617"/>
          </a:xfrm>
        </p:spPr>
        <p:txBody>
          <a:bodyPr/>
          <a:lstStyle/>
          <a:p>
            <a:r>
              <a:rPr lang="en-US" b="1" dirty="0" smtClean="0">
                <a:latin typeface="Baskerville Old Face" pitchFamily="18" charset="0"/>
              </a:rPr>
              <a:t>Life expectancy…..Cont’d</a:t>
            </a:r>
          </a:p>
          <a:p>
            <a:pPr algn="just">
              <a:lnSpc>
                <a:spcPct val="150000"/>
              </a:lnSpc>
              <a:buFont typeface="Wingdings" pitchFamily="2" charset="2"/>
              <a:buChar char="q"/>
            </a:pPr>
            <a:r>
              <a:rPr lang="en-US" dirty="0" smtClean="0">
                <a:latin typeface="Baskerville Old Face" pitchFamily="18" charset="0"/>
              </a:rPr>
              <a:t>This is mainly due to causative factors such as      	     - </a:t>
            </a:r>
            <a:r>
              <a:rPr lang="en-US" dirty="0" smtClean="0">
                <a:solidFill>
                  <a:srgbClr val="FF0000"/>
                </a:solidFill>
                <a:latin typeface="Baskerville Old Face" pitchFamily="18" charset="0"/>
              </a:rPr>
              <a:t>peace and war, </a:t>
            </a:r>
          </a:p>
          <a:p>
            <a:pPr algn="just">
              <a:lnSpc>
                <a:spcPct val="150000"/>
              </a:lnSpc>
              <a:buNone/>
            </a:pPr>
            <a:r>
              <a:rPr lang="en-US" dirty="0" smtClean="0">
                <a:solidFill>
                  <a:srgbClr val="FF0000"/>
                </a:solidFill>
                <a:latin typeface="Baskerville Old Face" pitchFamily="18" charset="0"/>
              </a:rPr>
              <a:t>              -  difference in social classes, </a:t>
            </a:r>
          </a:p>
          <a:p>
            <a:pPr algn="just">
              <a:lnSpc>
                <a:spcPct val="150000"/>
              </a:lnSpc>
              <a:buNone/>
            </a:pPr>
            <a:r>
              <a:rPr lang="en-US" dirty="0" smtClean="0">
                <a:solidFill>
                  <a:srgbClr val="FF0000"/>
                </a:solidFill>
                <a:latin typeface="Baskerville Old Face" pitchFamily="18" charset="0"/>
              </a:rPr>
              <a:t>              - standard of living, </a:t>
            </a:r>
          </a:p>
          <a:p>
            <a:pPr algn="just">
              <a:lnSpc>
                <a:spcPct val="150000"/>
              </a:lnSpc>
              <a:buNone/>
            </a:pPr>
            <a:r>
              <a:rPr lang="en-US" dirty="0" smtClean="0">
                <a:solidFill>
                  <a:srgbClr val="FF0000"/>
                </a:solidFill>
                <a:latin typeface="Baskerville Old Face" pitchFamily="18" charset="0"/>
              </a:rPr>
              <a:t>             -  type of occupation and marital status</a:t>
            </a:r>
            <a:r>
              <a:rPr lang="en-US" b="1" dirty="0" smtClean="0">
                <a:solidFill>
                  <a:srgbClr val="FF0000"/>
                </a:solidFill>
                <a:latin typeface="Baskerville Old Face" pitchFamily="18" charset="0"/>
              </a:rPr>
              <a:t>. </a:t>
            </a:r>
            <a:endParaRPr lang="en-US" dirty="0" smtClean="0">
              <a:solidFill>
                <a:srgbClr val="FF0000"/>
              </a:solidFill>
              <a:latin typeface="Baskerville Old Face" pitchFamily="18" charset="0"/>
            </a:endParaRPr>
          </a:p>
          <a:p>
            <a:pPr>
              <a:buNone/>
            </a:pPr>
            <a:endParaRPr lang="en-US" b="1"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269</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Geography and Other Related Disciplines…..Cont’d</a:t>
            </a:r>
            <a:endParaRPr lang="en-US" sz="2800" dirty="0"/>
          </a:p>
        </p:txBody>
      </p:sp>
      <p:sp>
        <p:nvSpPr>
          <p:cNvPr id="3" name="Content Placeholder 2"/>
          <p:cNvSpPr>
            <a:spLocks noGrp="1"/>
          </p:cNvSpPr>
          <p:nvPr>
            <p:ph idx="1"/>
          </p:nvPr>
        </p:nvSpPr>
        <p:spPr/>
        <p:txBody>
          <a:bodyPr/>
          <a:lstStyle/>
          <a:p>
            <a:pPr algn="just">
              <a:buNone/>
            </a:pPr>
            <a:r>
              <a:rPr lang="en-US" b="1" i="1" dirty="0" smtClean="0"/>
              <a:t>4. Anthropology</a:t>
            </a:r>
          </a:p>
          <a:p>
            <a:pPr algn="just">
              <a:lnSpc>
                <a:spcPct val="150000"/>
              </a:lnSpc>
            </a:pPr>
            <a:r>
              <a:rPr lang="en-US" dirty="0" smtClean="0"/>
              <a:t> is one of the social sciences that specialize in the </a:t>
            </a:r>
            <a:r>
              <a:rPr lang="en-US" dirty="0" smtClean="0">
                <a:solidFill>
                  <a:srgbClr val="FF0000"/>
                </a:solidFill>
              </a:rPr>
              <a:t>study of the evolution of human population and its classification into different racial groups. </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27</a:t>
            </a:fld>
            <a:endParaRPr lang="en-US"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270</a:t>
            </a:fld>
            <a:endParaRPr lang="en-US" dirty="0"/>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latin typeface="Baskerville Old Face" pitchFamily="18" charset="0"/>
              </a:rPr>
              <a:t>3.2Migration; Nature, Rules and Measures </a:t>
            </a:r>
            <a:r>
              <a:rPr lang="en-US" dirty="0" smtClean="0">
                <a:latin typeface="Baskerville Old Face" pitchFamily="18" charset="0"/>
              </a:rPr>
              <a:t/>
            </a:r>
            <a:br>
              <a:rPr lang="en-US" dirty="0" smtClean="0">
                <a:latin typeface="Baskerville Old Face" pitchFamily="18" charset="0"/>
              </a:rPr>
            </a:br>
            <a:endParaRPr lang="en-US" dirty="0">
              <a:latin typeface="Baskerville Old Face" pitchFamily="18" charset="0"/>
            </a:endParaRPr>
          </a:p>
        </p:txBody>
      </p:sp>
      <p:sp>
        <p:nvSpPr>
          <p:cNvPr id="3" name="Content Placeholder 2"/>
          <p:cNvSpPr>
            <a:spLocks noGrp="1"/>
          </p:cNvSpPr>
          <p:nvPr>
            <p:ph idx="1"/>
          </p:nvPr>
        </p:nvSpPr>
        <p:spPr>
          <a:xfrm>
            <a:off x="357158" y="1600200"/>
            <a:ext cx="8501122" cy="4525963"/>
          </a:xfrm>
        </p:spPr>
        <p:txBody>
          <a:bodyPr>
            <a:normAutofit lnSpcReduction="10000"/>
          </a:bodyPr>
          <a:lstStyle/>
          <a:p>
            <a:pPr algn="just">
              <a:lnSpc>
                <a:spcPct val="150000"/>
              </a:lnSpc>
            </a:pPr>
            <a:r>
              <a:rPr lang="en-US" sz="2800" dirty="0" smtClean="0">
                <a:solidFill>
                  <a:srgbClr val="FF0000"/>
                </a:solidFill>
                <a:latin typeface="Baskerville Old Face" pitchFamily="18" charset="0"/>
              </a:rPr>
              <a:t>Migration is a form of geographical mobility or spatial mobility between one geographical unit and another</a:t>
            </a:r>
            <a:r>
              <a:rPr lang="en-US" sz="2800" dirty="0" smtClean="0">
                <a:latin typeface="Baskerville Old Face" pitchFamily="18" charset="0"/>
              </a:rPr>
              <a:t>, generally involving </a:t>
            </a:r>
            <a:r>
              <a:rPr lang="en-US" sz="2800" dirty="0" smtClean="0">
                <a:solidFill>
                  <a:srgbClr val="00B0F0"/>
                </a:solidFill>
                <a:latin typeface="Baskerville Old Face" pitchFamily="18" charset="0"/>
              </a:rPr>
              <a:t>a permanent change in residence from the place of origin (departure) to the place of destination. </a:t>
            </a:r>
          </a:p>
          <a:p>
            <a:pPr algn="just">
              <a:lnSpc>
                <a:spcPct val="150000"/>
              </a:lnSpc>
            </a:pPr>
            <a:r>
              <a:rPr lang="en-US" sz="2800" dirty="0" smtClean="0"/>
              <a:t>It is considered </a:t>
            </a:r>
            <a:r>
              <a:rPr lang="en-US" sz="2800" dirty="0" smtClean="0">
                <a:solidFill>
                  <a:srgbClr val="FF0000"/>
                </a:solidFill>
              </a:rPr>
              <a:t>as a socio-cultural phenomenon which affects all facets of human life at different scale.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271</a:t>
            </a:fld>
            <a:endParaRPr lang="en-US" dirty="0"/>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US" sz="2800" b="1" dirty="0" smtClean="0">
                <a:latin typeface="Baskerville Old Face" pitchFamily="18" charset="0"/>
              </a:rPr>
              <a:t>Migration; Nature, Rules and Measures …Cont’d</a:t>
            </a:r>
            <a:endParaRPr lang="en-US" sz="2800" dirty="0">
              <a:latin typeface="Baskerville Old Face" pitchFamily="18" charset="0"/>
            </a:endParaRPr>
          </a:p>
        </p:txBody>
      </p:sp>
      <p:sp>
        <p:nvSpPr>
          <p:cNvPr id="3" name="Content Placeholder 2"/>
          <p:cNvSpPr>
            <a:spLocks noGrp="1"/>
          </p:cNvSpPr>
          <p:nvPr>
            <p:ph idx="1"/>
          </p:nvPr>
        </p:nvSpPr>
        <p:spPr>
          <a:xfrm>
            <a:off x="428596" y="1357298"/>
            <a:ext cx="8072526" cy="4954591"/>
          </a:xfrm>
        </p:spPr>
        <p:txBody>
          <a:bodyPr>
            <a:normAutofit fontScale="92500" lnSpcReduction="20000"/>
          </a:bodyPr>
          <a:lstStyle/>
          <a:p>
            <a:pPr algn="just">
              <a:lnSpc>
                <a:spcPct val="150000"/>
              </a:lnSpc>
              <a:buFont typeface="Wingdings" pitchFamily="2" charset="2"/>
              <a:buChar char="q"/>
            </a:pPr>
            <a:r>
              <a:rPr lang="en-US" sz="2800" dirty="0" smtClean="0">
                <a:latin typeface="Baskerville Old Face" pitchFamily="18" charset="0"/>
              </a:rPr>
              <a:t> </a:t>
            </a:r>
            <a:r>
              <a:rPr lang="en-US" sz="3600" dirty="0" smtClean="0">
                <a:latin typeface="Baskerville Old Face" pitchFamily="18" charset="0"/>
              </a:rPr>
              <a:t>Some of the important indicators of this influence are:-  </a:t>
            </a:r>
          </a:p>
          <a:p>
            <a:pPr lvl="0" algn="just">
              <a:lnSpc>
                <a:spcPct val="150000"/>
              </a:lnSpc>
              <a:buFont typeface="Wingdings" pitchFamily="2" charset="2"/>
              <a:buChar char="ü"/>
            </a:pPr>
            <a:r>
              <a:rPr lang="en-US" sz="3600" dirty="0" smtClean="0">
                <a:solidFill>
                  <a:srgbClr val="FF0000"/>
                </a:solidFill>
                <a:latin typeface="Baskerville Old Face" pitchFamily="18" charset="0"/>
              </a:rPr>
              <a:t>It is a determinant of population change </a:t>
            </a:r>
            <a:r>
              <a:rPr lang="en-US" sz="3600" dirty="0" smtClean="0">
                <a:latin typeface="Baskerville Old Face" pitchFamily="18" charset="0"/>
              </a:rPr>
              <a:t>(a non-biological determinant of population size).</a:t>
            </a:r>
          </a:p>
          <a:p>
            <a:pPr lvl="0" algn="just">
              <a:lnSpc>
                <a:spcPct val="150000"/>
              </a:lnSpc>
              <a:buFont typeface="Wingdings" pitchFamily="2" charset="2"/>
              <a:buChar char="ü"/>
            </a:pPr>
            <a:r>
              <a:rPr lang="en-US" sz="3600" dirty="0" smtClean="0">
                <a:solidFill>
                  <a:srgbClr val="FF0000"/>
                </a:solidFill>
                <a:latin typeface="Baskerville Old Face" pitchFamily="18" charset="0"/>
              </a:rPr>
              <a:t>It plays a vital role in the distribution of human population.</a:t>
            </a:r>
          </a:p>
          <a:p>
            <a:pPr lvl="0" algn="just">
              <a:lnSpc>
                <a:spcPct val="150000"/>
              </a:lnSpc>
              <a:buFont typeface="Wingdings" pitchFamily="2" charset="2"/>
              <a:buChar char="ü"/>
            </a:pPr>
            <a:endParaRPr lang="en-US" sz="2800" dirty="0" smtClean="0"/>
          </a:p>
          <a:p>
            <a:pPr algn="just">
              <a:lnSpc>
                <a:spcPct val="150000"/>
              </a:lnSpc>
              <a:buFont typeface="Wingdings" pitchFamily="2" charset="2"/>
              <a:buChar char="ü"/>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272</a:t>
            </a:fld>
            <a:endParaRPr lang="en-US" dirty="0"/>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Migration; Nature, Rules and Measures …Cont’d</a:t>
            </a:r>
            <a:endParaRPr lang="en-US" sz="2800" dirty="0"/>
          </a:p>
        </p:txBody>
      </p:sp>
      <p:sp>
        <p:nvSpPr>
          <p:cNvPr id="3" name="Content Placeholder 2"/>
          <p:cNvSpPr>
            <a:spLocks noGrp="1"/>
          </p:cNvSpPr>
          <p:nvPr>
            <p:ph idx="1"/>
          </p:nvPr>
        </p:nvSpPr>
        <p:spPr>
          <a:xfrm>
            <a:off x="457200" y="1142984"/>
            <a:ext cx="8229600" cy="5429288"/>
          </a:xfrm>
        </p:spPr>
        <p:txBody>
          <a:bodyPr>
            <a:normAutofit lnSpcReduction="10000"/>
          </a:bodyPr>
          <a:lstStyle/>
          <a:p>
            <a:pPr lvl="0" algn="just">
              <a:lnSpc>
                <a:spcPct val="150000"/>
              </a:lnSpc>
              <a:buNone/>
            </a:pPr>
            <a:r>
              <a:rPr lang="en-US" sz="2800" dirty="0" smtClean="0">
                <a:latin typeface="Baskerville Old Face" pitchFamily="18" charset="0"/>
              </a:rPr>
              <a:t>   </a:t>
            </a:r>
            <a:r>
              <a:rPr lang="en-US" sz="2800" b="1" dirty="0" smtClean="0">
                <a:latin typeface="Baskerville Old Face" pitchFamily="18" charset="0"/>
              </a:rPr>
              <a:t>…..Some of the important indicators of this influence are:-cont’d</a:t>
            </a:r>
          </a:p>
          <a:p>
            <a:pPr lvl="0" algn="just">
              <a:lnSpc>
                <a:spcPct val="150000"/>
              </a:lnSpc>
              <a:buFont typeface="Wingdings" pitchFamily="2" charset="2"/>
              <a:buChar char="ü"/>
            </a:pPr>
            <a:r>
              <a:rPr lang="en-US" sz="2800" dirty="0" smtClean="0">
                <a:solidFill>
                  <a:srgbClr val="FF0000"/>
                </a:solidFill>
                <a:latin typeface="Baskerville Old Face" pitchFamily="18" charset="0"/>
              </a:rPr>
              <a:t> It may be considered as a symptom of basic social change </a:t>
            </a:r>
            <a:r>
              <a:rPr lang="en-US" sz="2800" dirty="0" smtClean="0">
                <a:latin typeface="Baskerville Old Face" pitchFamily="18" charset="0"/>
              </a:rPr>
              <a:t>by way of analyzing the pull factors of the area of destination and push factor in the area of origin.</a:t>
            </a:r>
          </a:p>
          <a:p>
            <a:pPr lvl="0" algn="just">
              <a:lnSpc>
                <a:spcPct val="150000"/>
              </a:lnSpc>
              <a:buNone/>
            </a:pPr>
            <a:endParaRPr lang="en-US" sz="2800" dirty="0" smtClean="0">
              <a:latin typeface="Baskerville Old Face" pitchFamily="18" charset="0"/>
            </a:endParaRPr>
          </a:p>
          <a:p>
            <a:pPr algn="just">
              <a:lnSpc>
                <a:spcPct val="150000"/>
              </a:lnSpc>
              <a:buFont typeface="Wingdings" pitchFamily="2" charset="2"/>
              <a:buChar char="ü"/>
            </a:pPr>
            <a:r>
              <a:rPr lang="en-US" sz="2800" dirty="0" smtClean="0">
                <a:solidFill>
                  <a:srgbClr val="FF0000"/>
                </a:solidFill>
                <a:latin typeface="Baskerville Old Face" pitchFamily="18" charset="0"/>
              </a:rPr>
              <a:t>It can be considered as means of </a:t>
            </a:r>
            <a:r>
              <a:rPr lang="en-US" sz="2800" b="1" dirty="0" smtClean="0">
                <a:solidFill>
                  <a:srgbClr val="FF0000"/>
                </a:solidFill>
                <a:latin typeface="Baskerville Old Face" pitchFamily="18" charset="0"/>
              </a:rPr>
              <a:t>cultural diffusion &amp; social interaction </a:t>
            </a:r>
            <a:r>
              <a:rPr lang="en-US" sz="2800" dirty="0" smtClean="0">
                <a:solidFill>
                  <a:srgbClr val="FF0000"/>
                </a:solidFill>
                <a:latin typeface="Baskerville Old Face" pitchFamily="18" charset="0"/>
              </a:rPr>
              <a:t>etc. </a:t>
            </a:r>
          </a:p>
          <a:p>
            <a:pPr lvl="0" algn="just">
              <a:lnSpc>
                <a:spcPct val="150000"/>
              </a:lnSpc>
              <a:buNone/>
            </a:pPr>
            <a:endParaRPr lang="en-US" sz="2800" dirty="0" smtClean="0">
              <a:latin typeface="Baskerville Old Face" pitchFamily="18" charset="0"/>
            </a:endParaRPr>
          </a:p>
          <a:p>
            <a:pPr lvl="0" algn="just">
              <a:lnSpc>
                <a:spcPct val="150000"/>
              </a:lnSpc>
              <a:buFont typeface="Wingdings" pitchFamily="2" charset="2"/>
              <a:buChar char="ü"/>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273</a:t>
            </a:fld>
            <a:endParaRPr lang="en-US" dirty="0"/>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r>
              <a:rPr lang="en-US" sz="4000" b="1" dirty="0" smtClean="0">
                <a:latin typeface="Baskerville Old Face" pitchFamily="18" charset="0"/>
              </a:rPr>
              <a:t>Types of Migration</a:t>
            </a:r>
            <a:endParaRPr lang="en-US" sz="4000" dirty="0">
              <a:latin typeface="Baskerville Old Face" pitchFamily="18" charset="0"/>
            </a:endParaRPr>
          </a:p>
        </p:txBody>
      </p:sp>
      <p:sp>
        <p:nvSpPr>
          <p:cNvPr id="3" name="Content Placeholder 2"/>
          <p:cNvSpPr>
            <a:spLocks noGrp="1"/>
          </p:cNvSpPr>
          <p:nvPr>
            <p:ph idx="1"/>
          </p:nvPr>
        </p:nvSpPr>
        <p:spPr>
          <a:xfrm>
            <a:off x="357158" y="1142984"/>
            <a:ext cx="8429684" cy="5072098"/>
          </a:xfrm>
        </p:spPr>
        <p:txBody>
          <a:bodyPr>
            <a:normAutofit/>
          </a:bodyPr>
          <a:lstStyle/>
          <a:p>
            <a:pPr algn="just">
              <a:lnSpc>
                <a:spcPct val="150000"/>
              </a:lnSpc>
            </a:pPr>
            <a:r>
              <a:rPr lang="en-US" dirty="0" smtClean="0">
                <a:solidFill>
                  <a:srgbClr val="FF0000"/>
                </a:solidFill>
                <a:latin typeface="Baskerville Old Face" pitchFamily="18" charset="0"/>
              </a:rPr>
              <a:t>Demographers use different bases (criteria) to classify migratory movements of people into different groups.</a:t>
            </a:r>
          </a:p>
          <a:p>
            <a:pPr algn="just">
              <a:lnSpc>
                <a:spcPct val="150000"/>
              </a:lnSpc>
            </a:pPr>
            <a:r>
              <a:rPr lang="en-US" sz="2800" b="1" dirty="0" smtClean="0">
                <a:latin typeface="Baskerville Old Face" pitchFamily="18" charset="0"/>
              </a:rPr>
              <a:t>Thus, there are various types of migration. </a:t>
            </a:r>
            <a:r>
              <a:rPr lang="en-US" sz="2800" u="sng" dirty="0" smtClean="0">
                <a:latin typeface="Baskerville Old Face" pitchFamily="18" charset="0"/>
              </a:rPr>
              <a:t>But, the most important basis of classification</a:t>
            </a:r>
            <a:r>
              <a:rPr lang="en-US" sz="2800" dirty="0" smtClean="0">
                <a:latin typeface="Baskerville Old Face" pitchFamily="18" charset="0"/>
              </a:rPr>
              <a:t> is </a:t>
            </a:r>
            <a:r>
              <a:rPr lang="en-US" sz="2800" b="1" dirty="0" smtClean="0">
                <a:latin typeface="Baskerville Old Face" pitchFamily="18" charset="0"/>
              </a:rPr>
              <a:t>'</a:t>
            </a:r>
            <a:r>
              <a:rPr lang="en-US" sz="2800" b="1" u="sng" dirty="0" smtClean="0">
                <a:solidFill>
                  <a:srgbClr val="FF0000"/>
                </a:solidFill>
                <a:latin typeface="Baskerville Old Face" pitchFamily="18" charset="0"/>
              </a:rPr>
              <a:t>area</a:t>
            </a:r>
            <a:r>
              <a:rPr lang="en-US" sz="2800" dirty="0" smtClean="0">
                <a:latin typeface="Baskerville Old Face" pitchFamily="18" charset="0"/>
              </a:rPr>
              <a:t>' or </a:t>
            </a:r>
            <a:r>
              <a:rPr lang="en-US" sz="2800" b="1" u="sng" dirty="0" smtClean="0">
                <a:solidFill>
                  <a:srgbClr val="FF0000"/>
                </a:solidFill>
                <a:latin typeface="Baskerville Old Face" pitchFamily="18" charset="0"/>
              </a:rPr>
              <a:t>'space'</a:t>
            </a:r>
            <a:r>
              <a:rPr lang="en-US" sz="2800" u="sng" dirty="0" smtClean="0">
                <a:solidFill>
                  <a:srgbClr val="FF0000"/>
                </a:solidFill>
                <a:latin typeface="Baskerville Old Face" pitchFamily="18" charset="0"/>
              </a:rPr>
              <a:t>, </a:t>
            </a:r>
            <a:r>
              <a:rPr lang="en-US" sz="2800" b="1" u="sng" dirty="0" smtClean="0">
                <a:solidFill>
                  <a:srgbClr val="FF0000"/>
                </a:solidFill>
                <a:latin typeface="Baskerville Old Face" pitchFamily="18" charset="0"/>
              </a:rPr>
              <a:t>time,</a:t>
            </a:r>
            <a:r>
              <a:rPr lang="en-US" sz="2800" dirty="0" smtClean="0">
                <a:latin typeface="Baskerville Old Face" pitchFamily="18" charset="0"/>
              </a:rPr>
              <a:t> </a:t>
            </a:r>
            <a:r>
              <a:rPr lang="en-US" sz="2800" b="1" u="sng" dirty="0" smtClean="0">
                <a:solidFill>
                  <a:srgbClr val="FF0000"/>
                </a:solidFill>
                <a:latin typeface="Baskerville Old Face" pitchFamily="18" charset="0"/>
              </a:rPr>
              <a:t>economic reasons</a:t>
            </a:r>
            <a:r>
              <a:rPr lang="en-US" sz="2800" dirty="0" smtClean="0">
                <a:latin typeface="Baskerville Old Face" pitchFamily="18" charset="0"/>
              </a:rPr>
              <a:t>, </a:t>
            </a:r>
            <a:r>
              <a:rPr lang="en-US" sz="2800" b="1" u="sng" dirty="0" smtClean="0">
                <a:solidFill>
                  <a:srgbClr val="FF0000"/>
                </a:solidFill>
                <a:latin typeface="Baskerville Old Face" pitchFamily="18" charset="0"/>
              </a:rPr>
              <a:t>distance</a:t>
            </a:r>
            <a:r>
              <a:rPr lang="en-US" sz="2800" b="1" dirty="0" smtClean="0">
                <a:latin typeface="Baskerville Old Face" pitchFamily="18" charset="0"/>
              </a:rPr>
              <a:t>,</a:t>
            </a:r>
            <a:r>
              <a:rPr lang="en-US" sz="2800" dirty="0" smtClean="0">
                <a:latin typeface="Baskerville Old Face" pitchFamily="18" charset="0"/>
              </a:rPr>
              <a:t> </a:t>
            </a:r>
            <a:r>
              <a:rPr lang="en-US" sz="2800" b="1" u="sng" dirty="0" smtClean="0">
                <a:solidFill>
                  <a:srgbClr val="FF0000"/>
                </a:solidFill>
                <a:latin typeface="Baskerville Old Face" pitchFamily="18" charset="0"/>
              </a:rPr>
              <a:t>causes and motivation.</a:t>
            </a:r>
            <a:endParaRPr lang="en-US" sz="2800" b="1" u="sng"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274</a:t>
            </a:fld>
            <a:endParaRPr lang="en-US" dirty="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r>
              <a:rPr lang="en-US" sz="2800" b="1" dirty="0" smtClean="0">
                <a:latin typeface="Baskerville Old Face" pitchFamily="18" charset="0"/>
              </a:rPr>
              <a:t>Types of Migration…..Cont’d</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229600" cy="5214974"/>
          </a:xfrm>
        </p:spPr>
        <p:txBody>
          <a:bodyPr>
            <a:normAutofit fontScale="92500" lnSpcReduction="20000"/>
          </a:bodyPr>
          <a:lstStyle/>
          <a:p>
            <a:pPr algn="just">
              <a:lnSpc>
                <a:spcPct val="150000"/>
              </a:lnSpc>
            </a:pPr>
            <a:r>
              <a:rPr lang="en-US" sz="2800" dirty="0" smtClean="0">
                <a:latin typeface="Baskerville Old Face" pitchFamily="18" charset="0"/>
              </a:rPr>
              <a:t>Based on this method, it is possible to identify the following major types of migration.</a:t>
            </a:r>
          </a:p>
          <a:p>
            <a:pPr algn="just">
              <a:lnSpc>
                <a:spcPct val="150000"/>
              </a:lnSpc>
              <a:buFont typeface="Wingdings" pitchFamily="2" charset="2"/>
              <a:buChar char="q"/>
            </a:pPr>
            <a:r>
              <a:rPr lang="en-US" sz="2800" b="1" i="1" dirty="0" smtClean="0"/>
              <a:t>  Based on 'distance'</a:t>
            </a:r>
            <a:endParaRPr lang="en-US" sz="2800" dirty="0" smtClean="0"/>
          </a:p>
          <a:p>
            <a:pPr lvl="0" algn="just">
              <a:lnSpc>
                <a:spcPct val="150000"/>
              </a:lnSpc>
              <a:buFont typeface="Wingdings" pitchFamily="2" charset="2"/>
              <a:buChar char="ü"/>
            </a:pPr>
            <a:r>
              <a:rPr lang="en-US" sz="2800" dirty="0" smtClean="0">
                <a:solidFill>
                  <a:srgbClr val="FF0000"/>
                </a:solidFill>
              </a:rPr>
              <a:t>          Long distance migration</a:t>
            </a:r>
          </a:p>
          <a:p>
            <a:pPr lvl="0" algn="just">
              <a:lnSpc>
                <a:spcPct val="150000"/>
              </a:lnSpc>
              <a:buFont typeface="Wingdings" pitchFamily="2" charset="2"/>
              <a:buChar char="ü"/>
            </a:pPr>
            <a:r>
              <a:rPr lang="en-US" sz="2800" dirty="0" smtClean="0">
                <a:solidFill>
                  <a:srgbClr val="FF0000"/>
                </a:solidFill>
              </a:rPr>
              <a:t>          Short distance migration</a:t>
            </a:r>
          </a:p>
          <a:p>
            <a:pPr>
              <a:buFont typeface="Wingdings" pitchFamily="2" charset="2"/>
              <a:buChar char="q"/>
            </a:pPr>
            <a:r>
              <a:rPr lang="en-US" sz="2800" b="1" i="1" dirty="0" smtClean="0"/>
              <a:t>Based on 'duration' </a:t>
            </a:r>
            <a:endParaRPr lang="en-US" sz="2800" dirty="0" smtClean="0"/>
          </a:p>
          <a:p>
            <a:pPr lvl="0" algn="just">
              <a:lnSpc>
                <a:spcPct val="160000"/>
              </a:lnSpc>
              <a:buFont typeface="Wingdings" pitchFamily="2" charset="2"/>
              <a:buChar char="ü"/>
            </a:pPr>
            <a:r>
              <a:rPr lang="en-US" sz="2800" dirty="0" smtClean="0">
                <a:solidFill>
                  <a:srgbClr val="FF0000"/>
                </a:solidFill>
              </a:rPr>
              <a:t>      Permanent migration: the migration involves a 	permanent change in residence</a:t>
            </a:r>
          </a:p>
          <a:p>
            <a:pPr lvl="0" algn="just">
              <a:lnSpc>
                <a:spcPct val="160000"/>
              </a:lnSpc>
              <a:buFont typeface="Wingdings" pitchFamily="2" charset="2"/>
              <a:buChar char="ü"/>
            </a:pPr>
            <a:r>
              <a:rPr lang="en-US" sz="2800" dirty="0" smtClean="0">
                <a:solidFill>
                  <a:srgbClr val="FF0000"/>
                </a:solidFill>
              </a:rPr>
              <a:t>       Temporary migration:</a:t>
            </a:r>
          </a:p>
          <a:p>
            <a:pPr lvl="0" algn="just">
              <a:lnSpc>
                <a:spcPct val="150000"/>
              </a:lnSpc>
              <a:buFont typeface="Wingdings" pitchFamily="2" charset="2"/>
              <a:buChar char="ü"/>
            </a:pPr>
            <a:endParaRPr lang="en-US" sz="2800" dirty="0" smtClean="0"/>
          </a:p>
          <a:p>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275</a:t>
            </a:fld>
            <a:endParaRPr lang="en-US" dirty="0"/>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2800" b="1" dirty="0" smtClean="0">
                <a:latin typeface="Baskerville Old Face" pitchFamily="18" charset="0"/>
              </a:rPr>
              <a:t>Types of Migration…..Cont’d</a:t>
            </a:r>
            <a:endParaRPr lang="en-US" sz="2800" dirty="0"/>
          </a:p>
        </p:txBody>
      </p:sp>
      <p:sp>
        <p:nvSpPr>
          <p:cNvPr id="3" name="Content Placeholder 2"/>
          <p:cNvSpPr>
            <a:spLocks noGrp="1"/>
          </p:cNvSpPr>
          <p:nvPr>
            <p:ph idx="1"/>
          </p:nvPr>
        </p:nvSpPr>
        <p:spPr>
          <a:xfrm>
            <a:off x="457200" y="1142984"/>
            <a:ext cx="8229600" cy="4983179"/>
          </a:xfrm>
        </p:spPr>
        <p:txBody>
          <a:bodyPr>
            <a:normAutofit fontScale="77500" lnSpcReduction="20000"/>
          </a:bodyPr>
          <a:lstStyle/>
          <a:p>
            <a:pPr>
              <a:buFont typeface="Wingdings" pitchFamily="2" charset="2"/>
              <a:buChar char="q"/>
            </a:pPr>
            <a:r>
              <a:rPr lang="en-US" b="1" dirty="0" smtClean="0"/>
              <a:t>Based on direction </a:t>
            </a:r>
            <a:endParaRPr lang="en-US" dirty="0" smtClean="0"/>
          </a:p>
          <a:p>
            <a:pPr lvl="0">
              <a:lnSpc>
                <a:spcPct val="160000"/>
              </a:lnSpc>
              <a:buNone/>
            </a:pPr>
            <a:r>
              <a:rPr lang="en-US" b="1" dirty="0" smtClean="0"/>
              <a:t>A.  In-migration </a:t>
            </a:r>
          </a:p>
          <a:p>
            <a:pPr lvl="0" algn="just">
              <a:lnSpc>
                <a:spcPct val="160000"/>
              </a:lnSpc>
            </a:pPr>
            <a:r>
              <a:rPr lang="en-US" dirty="0" smtClean="0"/>
              <a:t>refers to the residential </a:t>
            </a:r>
            <a:r>
              <a:rPr lang="en-US" dirty="0" smtClean="0">
                <a:solidFill>
                  <a:srgbClr val="FF0000"/>
                </a:solidFill>
              </a:rPr>
              <a:t>migration of persons to an area of destination</a:t>
            </a:r>
            <a:r>
              <a:rPr lang="en-US" dirty="0" smtClean="0"/>
              <a:t>; the area of destination is the area or community where the migration ended.</a:t>
            </a:r>
          </a:p>
          <a:p>
            <a:pPr algn="just">
              <a:lnSpc>
                <a:spcPct val="160000"/>
              </a:lnSpc>
              <a:buNone/>
            </a:pPr>
            <a:r>
              <a:rPr lang="en-US" b="1" dirty="0" smtClean="0"/>
              <a:t>B. Out-migration </a:t>
            </a:r>
          </a:p>
          <a:p>
            <a:pPr algn="just">
              <a:lnSpc>
                <a:spcPct val="160000"/>
              </a:lnSpc>
            </a:pPr>
            <a:r>
              <a:rPr lang="en-US" dirty="0" smtClean="0">
                <a:solidFill>
                  <a:srgbClr val="FF0000"/>
                </a:solidFill>
              </a:rPr>
              <a:t>refers to the migration of persons from an area of origin</a:t>
            </a:r>
            <a:r>
              <a:rPr lang="en-US" dirty="0" smtClean="0"/>
              <a:t>. </a:t>
            </a:r>
            <a:r>
              <a:rPr lang="en-US" b="1" dirty="0" smtClean="0">
                <a:solidFill>
                  <a:srgbClr val="FF0000"/>
                </a:solidFill>
              </a:rPr>
              <a:t>The area of </a:t>
            </a:r>
            <a:r>
              <a:rPr lang="en-US" dirty="0" smtClean="0"/>
              <a:t>origin is the area or community </a:t>
            </a:r>
            <a:r>
              <a:rPr lang="en-US" b="1" dirty="0" smtClean="0">
                <a:solidFill>
                  <a:srgbClr val="FF0000"/>
                </a:solidFill>
              </a:rPr>
              <a:t>where the migration began</a:t>
            </a:r>
            <a:r>
              <a:rPr lang="en-US" dirty="0" smtClean="0">
                <a:solidFill>
                  <a:srgbClr val="FF0000"/>
                </a:solidFill>
              </a:rPr>
              <a:t>, and. </a:t>
            </a:r>
          </a:p>
          <a:p>
            <a:pPr lvl="0" algn="just"/>
            <a:endParaRPr lang="en-US" dirty="0" smtClean="0"/>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276</a:t>
            </a:fld>
            <a:endParaRPr lang="en-US" dirty="0"/>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a:bodyPr>
          <a:lstStyle/>
          <a:p>
            <a:r>
              <a:rPr lang="en-US" sz="2800" b="1" dirty="0" smtClean="0">
                <a:latin typeface="Baskerville Old Face" pitchFamily="18" charset="0"/>
              </a:rPr>
              <a:t>Types of Migration…..Cont’d</a:t>
            </a:r>
            <a:endParaRPr lang="en-US" sz="2800" dirty="0">
              <a:latin typeface="Baskerville Old Face" pitchFamily="18" charset="0"/>
            </a:endParaRPr>
          </a:p>
        </p:txBody>
      </p:sp>
      <p:sp>
        <p:nvSpPr>
          <p:cNvPr id="3" name="Content Placeholder 2"/>
          <p:cNvSpPr>
            <a:spLocks noGrp="1"/>
          </p:cNvSpPr>
          <p:nvPr>
            <p:ph idx="1"/>
          </p:nvPr>
        </p:nvSpPr>
        <p:spPr>
          <a:xfrm>
            <a:off x="457200" y="1071546"/>
            <a:ext cx="8258204" cy="5054617"/>
          </a:xfrm>
        </p:spPr>
        <p:txBody>
          <a:bodyPr/>
          <a:lstStyle/>
          <a:p>
            <a:r>
              <a:rPr lang="en-US" sz="2800" b="1" dirty="0" smtClean="0">
                <a:latin typeface="Baskerville Old Face" pitchFamily="18" charset="0"/>
              </a:rPr>
              <a:t>Based on direction….Cont’d </a:t>
            </a:r>
          </a:p>
          <a:p>
            <a:pPr lvl="0" algn="just">
              <a:lnSpc>
                <a:spcPct val="150000"/>
              </a:lnSpc>
              <a:buNone/>
            </a:pPr>
            <a:r>
              <a:rPr lang="en-US" sz="2800" b="1" dirty="0" smtClean="0"/>
              <a:t>C. Return migration</a:t>
            </a:r>
          </a:p>
          <a:p>
            <a:pPr lvl="0" algn="just">
              <a:lnSpc>
                <a:spcPct val="150000"/>
              </a:lnSpc>
            </a:pPr>
            <a:r>
              <a:rPr lang="en-US" sz="2800" b="1" dirty="0" smtClean="0">
                <a:solidFill>
                  <a:srgbClr val="FF0000"/>
                </a:solidFill>
                <a:latin typeface="Baskerville Old Face" pitchFamily="18" charset="0"/>
              </a:rPr>
              <a:t> is the migration of persons back to their area of origin at some time </a:t>
            </a:r>
            <a:r>
              <a:rPr lang="en-US" sz="2800" dirty="0" smtClean="0">
                <a:latin typeface="Baskerville Old Face" pitchFamily="18" charset="0"/>
              </a:rPr>
              <a:t>after their initial out-migration.</a:t>
            </a:r>
          </a:p>
          <a:p>
            <a:pPr lvl="0" algn="just">
              <a:lnSpc>
                <a:spcPct val="150000"/>
              </a:lnSpc>
            </a:pPr>
            <a:r>
              <a:rPr lang="en-US" sz="2800" b="1" dirty="0" smtClean="0">
                <a:solidFill>
                  <a:srgbClr val="00B050"/>
                </a:solidFill>
                <a:latin typeface="Baskerville Old Face" pitchFamily="18" charset="0"/>
              </a:rPr>
              <a:t>'Area' (space) criterion classification is most widely known and </a:t>
            </a:r>
            <a:r>
              <a:rPr lang="en-US" sz="2800" b="1" u="sng" dirty="0" smtClean="0">
                <a:solidFill>
                  <a:srgbClr val="00B050"/>
                </a:solidFill>
                <a:latin typeface="Baskerville Old Face" pitchFamily="18" charset="0"/>
              </a:rPr>
              <a:t>its demographic effect is very significant.</a:t>
            </a:r>
          </a:p>
          <a:p>
            <a:pPr lvl="0" algn="just">
              <a:lnSpc>
                <a:spcPct val="150000"/>
              </a:lnSpc>
              <a:buNone/>
            </a:pPr>
            <a:endParaRPr lang="en-US" sz="2800" b="1" u="sng" dirty="0" smtClean="0">
              <a:solidFill>
                <a:srgbClr val="00B050"/>
              </a:solidFill>
            </a:endParaRPr>
          </a:p>
          <a:p>
            <a:pPr lvl="0" algn="just">
              <a:lnSpc>
                <a:spcPct val="150000"/>
              </a:lnSpc>
            </a:pPr>
            <a:endParaRPr lang="en-US" sz="2800" b="1" dirty="0" smtClean="0">
              <a:solidFill>
                <a:srgbClr val="FFC000"/>
              </a:solidFill>
            </a:endParaRPr>
          </a:p>
          <a:p>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277</a:t>
            </a:fld>
            <a:endParaRPr lang="en-US" dirty="0"/>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Types of Migration…..Cont’d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5143536"/>
          </a:xfrm>
        </p:spPr>
        <p:txBody>
          <a:bodyPr>
            <a:normAutofit fontScale="92500" lnSpcReduction="20000"/>
          </a:bodyPr>
          <a:lstStyle/>
          <a:p>
            <a:pPr>
              <a:buFont typeface="Wingdings" pitchFamily="2" charset="2"/>
              <a:buChar char="q"/>
            </a:pPr>
            <a:r>
              <a:rPr lang="en-US" b="1" dirty="0" smtClean="0">
                <a:latin typeface="Baskerville Old Face" pitchFamily="18" charset="0"/>
              </a:rPr>
              <a:t>  </a:t>
            </a:r>
            <a:r>
              <a:rPr lang="en-US" b="1" dirty="0" smtClean="0"/>
              <a:t>Based on  'Area' (space) criterion </a:t>
            </a:r>
          </a:p>
          <a:p>
            <a:pPr marL="514350" indent="-514350">
              <a:buAutoNum type="alphaUcPeriod"/>
            </a:pPr>
            <a:r>
              <a:rPr lang="en-US" b="1" dirty="0" smtClean="0"/>
              <a:t>International migration:</a:t>
            </a:r>
          </a:p>
          <a:p>
            <a:pPr marL="514350" indent="-514350" algn="just">
              <a:lnSpc>
                <a:spcPct val="150000"/>
              </a:lnSpc>
            </a:pPr>
            <a:r>
              <a:rPr lang="en-US" sz="3000" dirty="0" smtClean="0">
                <a:solidFill>
                  <a:srgbClr val="FF0000"/>
                </a:solidFill>
                <a:latin typeface="Baskerville Old Face" pitchFamily="18" charset="0"/>
              </a:rPr>
              <a:t>  it refers to the kind of movement </a:t>
            </a:r>
            <a:r>
              <a:rPr lang="en-US" sz="3000" b="1" dirty="0" smtClean="0">
                <a:solidFill>
                  <a:srgbClr val="FF0000"/>
                </a:solidFill>
                <a:latin typeface="Baskerville Old Face" pitchFamily="18" charset="0"/>
              </a:rPr>
              <a:t>across</a:t>
            </a:r>
            <a:r>
              <a:rPr lang="en-US" sz="3000" dirty="0" smtClean="0">
                <a:solidFill>
                  <a:srgbClr val="FF0000"/>
                </a:solidFill>
                <a:latin typeface="Baskerville Old Face" pitchFamily="18" charset="0"/>
              </a:rPr>
              <a:t> </a:t>
            </a:r>
            <a:r>
              <a:rPr lang="en-US" sz="3000" u="sng" dirty="0" smtClean="0">
                <a:solidFill>
                  <a:srgbClr val="FF0000"/>
                </a:solidFill>
                <a:latin typeface="Baskerville Old Face" pitchFamily="18" charset="0"/>
              </a:rPr>
              <a:t>the international boundary.</a:t>
            </a:r>
          </a:p>
          <a:p>
            <a:pPr marL="514350" indent="-514350" algn="just">
              <a:lnSpc>
                <a:spcPct val="150000"/>
              </a:lnSpc>
            </a:pPr>
            <a:r>
              <a:rPr lang="en-US" sz="3000" dirty="0" smtClean="0">
                <a:solidFill>
                  <a:srgbClr val="00B050"/>
                </a:solidFill>
                <a:latin typeface="Baskerville Old Face" pitchFamily="18" charset="0"/>
              </a:rPr>
              <a:t>It may be inter-continental or inter a-continental, in forms</a:t>
            </a:r>
            <a:r>
              <a:rPr lang="en-US" sz="3000" dirty="0" smtClean="0">
                <a:latin typeface="Baskerville Old Face" pitchFamily="18" charset="0"/>
              </a:rPr>
              <a:t>.</a:t>
            </a:r>
            <a:endParaRPr lang="en-US" sz="3000" dirty="0" smtClean="0">
              <a:solidFill>
                <a:srgbClr val="FF0000"/>
              </a:solidFill>
              <a:latin typeface="Baskerville Old Face" pitchFamily="18" charset="0"/>
            </a:endParaRPr>
          </a:p>
          <a:p>
            <a:pPr marL="514350" indent="-514350" algn="just">
              <a:lnSpc>
                <a:spcPct val="150000"/>
              </a:lnSpc>
            </a:pPr>
            <a:r>
              <a:rPr lang="en-US" sz="3000" dirty="0" smtClean="0">
                <a:latin typeface="Baskerville Old Face" pitchFamily="18" charset="0"/>
              </a:rPr>
              <a:t>This could be either between continents (e.g. between </a:t>
            </a:r>
            <a:r>
              <a:rPr lang="en-US" sz="3000" dirty="0" smtClean="0">
                <a:solidFill>
                  <a:srgbClr val="FF0000"/>
                </a:solidFill>
                <a:latin typeface="Baskerville Old Face" pitchFamily="18" charset="0"/>
              </a:rPr>
              <a:t>Africa and Europe</a:t>
            </a:r>
            <a:r>
              <a:rPr lang="en-US" sz="3000" dirty="0" smtClean="0">
                <a:latin typeface="Baskerville Old Face" pitchFamily="18" charset="0"/>
              </a:rPr>
              <a:t>) or within the same continent (e.g. between</a:t>
            </a:r>
            <a:r>
              <a:rPr lang="en-US" sz="3000" dirty="0" smtClean="0">
                <a:solidFill>
                  <a:srgbClr val="FF0000"/>
                </a:solidFill>
                <a:latin typeface="Baskerville Old Face" pitchFamily="18" charset="0"/>
              </a:rPr>
              <a:t> Ethiopia and Kenya, etc</a:t>
            </a:r>
            <a:r>
              <a:rPr lang="en-US" sz="3000" dirty="0" smtClean="0">
                <a:latin typeface="Baskerville Old Face" pitchFamily="18" charset="0"/>
              </a:rPr>
              <a:t>). </a:t>
            </a:r>
            <a:endParaRPr lang="en-US" sz="3000" dirty="0" smtClean="0">
              <a:solidFill>
                <a:srgbClr val="FF0000"/>
              </a:solidFill>
              <a:latin typeface="Baskerville Old Face" pitchFamily="18" charset="0"/>
            </a:endParaRPr>
          </a:p>
          <a:p>
            <a:pPr marL="514350" indent="-514350" algn="just">
              <a:lnSpc>
                <a:spcPct val="150000"/>
              </a:lnSpc>
            </a:pPr>
            <a:endParaRPr lang="en-US" sz="2800" b="1"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278</a:t>
            </a:fld>
            <a:endParaRPr lang="en-US" dirty="0"/>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2800" b="1" dirty="0" smtClean="0">
                <a:latin typeface="Baskerville Old Face" pitchFamily="18" charset="0"/>
              </a:rPr>
              <a:t>Types of Migration…..Cont’d</a:t>
            </a:r>
            <a:endParaRPr lang="en-US" sz="2800" dirty="0"/>
          </a:p>
        </p:txBody>
      </p:sp>
      <p:sp>
        <p:nvSpPr>
          <p:cNvPr id="3" name="Content Placeholder 2"/>
          <p:cNvSpPr>
            <a:spLocks noGrp="1"/>
          </p:cNvSpPr>
          <p:nvPr>
            <p:ph idx="1"/>
          </p:nvPr>
        </p:nvSpPr>
        <p:spPr>
          <a:xfrm>
            <a:off x="457200" y="1071546"/>
            <a:ext cx="8401080" cy="5054617"/>
          </a:xfrm>
        </p:spPr>
        <p:txBody>
          <a:bodyPr>
            <a:noAutofit/>
          </a:bodyPr>
          <a:lstStyle/>
          <a:p>
            <a:r>
              <a:rPr lang="en-US" sz="2800" b="1" dirty="0" smtClean="0">
                <a:latin typeface="Baskerville Old Face" pitchFamily="18" charset="0"/>
              </a:rPr>
              <a:t>Based on  'Area' (space) criterion….Cont’d</a:t>
            </a:r>
          </a:p>
          <a:p>
            <a:pPr>
              <a:buNone/>
            </a:pPr>
            <a:r>
              <a:rPr lang="en-US" sz="2800" b="1" dirty="0" smtClean="0">
                <a:latin typeface="Baskerville Old Face" pitchFamily="18" charset="0"/>
              </a:rPr>
              <a:t> B. Internal migration or</a:t>
            </a:r>
            <a:r>
              <a:rPr lang="en-US" sz="2800" dirty="0" smtClean="0">
                <a:latin typeface="Baskerville Old Face" pitchFamily="18" charset="0"/>
              </a:rPr>
              <a:t> </a:t>
            </a:r>
            <a:r>
              <a:rPr lang="en-US" sz="2800" b="1" dirty="0" smtClean="0">
                <a:latin typeface="Baskerville Old Face" pitchFamily="18" charset="0"/>
              </a:rPr>
              <a:t>domestic migration: </a:t>
            </a:r>
          </a:p>
          <a:p>
            <a:pPr algn="just">
              <a:lnSpc>
                <a:spcPct val="150000"/>
              </a:lnSpc>
            </a:pPr>
            <a:r>
              <a:rPr lang="en-US" sz="2800" dirty="0" smtClean="0">
                <a:solidFill>
                  <a:srgbClr val="FF0000"/>
                </a:solidFill>
                <a:latin typeface="Baskerville Old Face" pitchFamily="18" charset="0"/>
              </a:rPr>
              <a:t>   it takes place </a:t>
            </a:r>
            <a:r>
              <a:rPr lang="en-US" sz="2800" b="1" u="sng" dirty="0" smtClean="0">
                <a:solidFill>
                  <a:srgbClr val="FF0000"/>
                </a:solidFill>
                <a:latin typeface="Baskerville Old Face" pitchFamily="18" charset="0"/>
              </a:rPr>
              <a:t>within</a:t>
            </a:r>
            <a:r>
              <a:rPr lang="en-US" sz="2800" dirty="0" smtClean="0">
                <a:solidFill>
                  <a:srgbClr val="FF0000"/>
                </a:solidFill>
                <a:latin typeface="Baskerville Old Face" pitchFamily="18" charset="0"/>
              </a:rPr>
              <a:t> the territorial limit of a  	country. </a:t>
            </a:r>
          </a:p>
          <a:p>
            <a:pPr algn="just">
              <a:lnSpc>
                <a:spcPct val="150000"/>
              </a:lnSpc>
            </a:pPr>
            <a:r>
              <a:rPr lang="en-US" sz="2800" dirty="0" smtClean="0">
                <a:latin typeface="Baskerville Old Face" pitchFamily="18" charset="0"/>
              </a:rPr>
              <a:t>e.g. </a:t>
            </a:r>
            <a:r>
              <a:rPr lang="en-US" sz="2800" dirty="0" smtClean="0">
                <a:solidFill>
                  <a:srgbClr val="00B0F0"/>
                </a:solidFill>
                <a:latin typeface="Baskerville Old Face" pitchFamily="18" charset="0"/>
              </a:rPr>
              <a:t>The movement of people from Northern Ethiopia to Central and Southern Ethiopia and vice versa.</a:t>
            </a:r>
          </a:p>
          <a:p>
            <a:pPr algn="just">
              <a:lnSpc>
                <a:spcPct val="150000"/>
              </a:lnSpc>
            </a:pPr>
            <a:r>
              <a:rPr lang="en-US" sz="2800" dirty="0" smtClean="0">
                <a:latin typeface="Baskerville Old Face" pitchFamily="18" charset="0"/>
              </a:rPr>
              <a:t>  Based on the direction of movement, internal migration   has various forms.</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279</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Geography and Other Related Disciplines…..Cont’d</a:t>
            </a:r>
            <a:endParaRPr lang="en-US" sz="2800" dirty="0">
              <a:latin typeface="Baskerville Old Face" pitchFamily="18" charset="0"/>
            </a:endParaRPr>
          </a:p>
        </p:txBody>
      </p:sp>
      <p:sp>
        <p:nvSpPr>
          <p:cNvPr id="3" name="Content Placeholder 2"/>
          <p:cNvSpPr>
            <a:spLocks noGrp="1"/>
          </p:cNvSpPr>
          <p:nvPr>
            <p:ph idx="1"/>
          </p:nvPr>
        </p:nvSpPr>
        <p:spPr/>
        <p:txBody>
          <a:bodyPr/>
          <a:lstStyle/>
          <a:p>
            <a:pPr>
              <a:buNone/>
            </a:pPr>
            <a:r>
              <a:rPr lang="en-US" b="1" i="1" dirty="0" smtClean="0"/>
              <a:t> Anthropology…..Cont’d</a:t>
            </a:r>
          </a:p>
          <a:p>
            <a:pPr algn="just">
              <a:lnSpc>
                <a:spcPct val="150000"/>
              </a:lnSpc>
            </a:pPr>
            <a:r>
              <a:rPr lang="en-US" sz="2800" dirty="0" smtClean="0">
                <a:latin typeface="Baskerville Old Face" pitchFamily="18" charset="0"/>
              </a:rPr>
              <a:t>it is the study of human species and their various diversities (Socio-cultural, linguistic, physical, and archaeological) across time. </a:t>
            </a:r>
            <a:endParaRPr lang="en-US" sz="2800" b="1" i="1" dirty="0" smtClean="0">
              <a:latin typeface="Baskerville Old Face" pitchFamily="18" charset="0"/>
            </a:endParaRP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28</a:t>
            </a:fld>
            <a:endParaRPr lang="en-US" dirty="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Types of Migration…..Cont’d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329642" cy="5072098"/>
          </a:xfrm>
        </p:spPr>
        <p:txBody>
          <a:bodyPr>
            <a:normAutofit fontScale="92500"/>
          </a:bodyPr>
          <a:lstStyle/>
          <a:p>
            <a:r>
              <a:rPr lang="en-US" sz="2800" b="1" dirty="0" smtClean="0">
                <a:latin typeface="Baskerville Old Face" pitchFamily="18" charset="0"/>
              </a:rPr>
              <a:t>Internal migration or</a:t>
            </a:r>
            <a:r>
              <a:rPr lang="en-US" sz="2800" dirty="0" smtClean="0">
                <a:latin typeface="Baskerville Old Face" pitchFamily="18" charset="0"/>
              </a:rPr>
              <a:t> </a:t>
            </a:r>
            <a:r>
              <a:rPr lang="en-US" sz="2800" b="1" dirty="0" smtClean="0">
                <a:latin typeface="Baskerville Old Face" pitchFamily="18" charset="0"/>
              </a:rPr>
              <a:t>domestic migration…Cont’d</a:t>
            </a:r>
          </a:p>
          <a:p>
            <a:pPr algn="just">
              <a:lnSpc>
                <a:spcPct val="150000"/>
              </a:lnSpc>
            </a:pPr>
            <a:r>
              <a:rPr lang="en-US" sz="2800" dirty="0" smtClean="0">
                <a:latin typeface="Baskerville Old Face" pitchFamily="18" charset="0"/>
              </a:rPr>
              <a:t>Hence, </a:t>
            </a:r>
            <a:r>
              <a:rPr lang="en-US" sz="2800" dirty="0" smtClean="0">
                <a:solidFill>
                  <a:srgbClr val="7030A0"/>
                </a:solidFill>
                <a:latin typeface="Baskerville Old Face" pitchFamily="18" charset="0"/>
              </a:rPr>
              <a:t>based on 'direction' of movement, internal migration can be divided in to four sub-categories</a:t>
            </a:r>
            <a:r>
              <a:rPr lang="en-US" sz="2800" dirty="0" smtClean="0">
                <a:latin typeface="Baskerville Old Face" pitchFamily="18" charset="0"/>
              </a:rPr>
              <a:t>. These are:-</a:t>
            </a:r>
            <a:r>
              <a:rPr lang="en-US" sz="2800" dirty="0" smtClean="0"/>
              <a:t> </a:t>
            </a:r>
          </a:p>
          <a:p>
            <a:pPr algn="just">
              <a:lnSpc>
                <a:spcPct val="150000"/>
              </a:lnSpc>
              <a:buNone/>
            </a:pPr>
            <a:r>
              <a:rPr lang="en-US" sz="2800" dirty="0" smtClean="0"/>
              <a:t>        1.   Rural - urban migration </a:t>
            </a:r>
          </a:p>
          <a:p>
            <a:pPr algn="just">
              <a:lnSpc>
                <a:spcPct val="150000"/>
              </a:lnSpc>
              <a:buNone/>
            </a:pPr>
            <a:r>
              <a:rPr lang="en-US" sz="2800" dirty="0" smtClean="0">
                <a:latin typeface="Baskerville Old Face" pitchFamily="18" charset="0"/>
              </a:rPr>
              <a:t>       2.    </a:t>
            </a:r>
            <a:r>
              <a:rPr lang="en-US" sz="2800" dirty="0" smtClean="0"/>
              <a:t>Rural - rural migration </a:t>
            </a:r>
          </a:p>
          <a:p>
            <a:pPr algn="just">
              <a:lnSpc>
                <a:spcPct val="150000"/>
              </a:lnSpc>
              <a:buNone/>
            </a:pPr>
            <a:r>
              <a:rPr lang="en-US" sz="2800" dirty="0" smtClean="0">
                <a:latin typeface="Baskerville Old Face" pitchFamily="18" charset="0"/>
              </a:rPr>
              <a:t>       3.  </a:t>
            </a:r>
            <a:r>
              <a:rPr lang="en-US" sz="2800" dirty="0" smtClean="0"/>
              <a:t>Urban - urban migration</a:t>
            </a:r>
          </a:p>
          <a:p>
            <a:pPr lvl="0" algn="just">
              <a:lnSpc>
                <a:spcPct val="150000"/>
              </a:lnSpc>
              <a:buNone/>
            </a:pPr>
            <a:r>
              <a:rPr lang="en-US" sz="2800" dirty="0" smtClean="0"/>
              <a:t>       4. .  Urban - rural migration</a:t>
            </a:r>
          </a:p>
          <a:p>
            <a:pPr algn="just">
              <a:lnSpc>
                <a:spcPct val="150000"/>
              </a:lnSpc>
              <a:buNone/>
            </a:pPr>
            <a:endParaRPr lang="en-US" sz="2800" dirty="0" smtClean="0"/>
          </a:p>
          <a:p>
            <a:pPr algn="just">
              <a:lnSpc>
                <a:spcPct val="150000"/>
              </a:lnSpc>
              <a:buNone/>
            </a:pPr>
            <a:endParaRPr lang="en-US" sz="2800" dirty="0" smtClean="0">
              <a:latin typeface="Baskerville Old Face" pitchFamily="18" charset="0"/>
            </a:endParaRPr>
          </a:p>
          <a:p>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280</a:t>
            </a:fld>
            <a:endParaRPr lang="en-US" dirty="0"/>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US" sz="2800" b="1" dirty="0" smtClean="0">
                <a:latin typeface="Baskerville Old Face" pitchFamily="18" charset="0"/>
              </a:rPr>
              <a:t>Types of Migration…..Cont’d</a:t>
            </a:r>
            <a:endParaRPr lang="en-US" sz="2800" dirty="0"/>
          </a:p>
        </p:txBody>
      </p:sp>
      <p:sp>
        <p:nvSpPr>
          <p:cNvPr id="3" name="Content Placeholder 2"/>
          <p:cNvSpPr>
            <a:spLocks noGrp="1"/>
          </p:cNvSpPr>
          <p:nvPr>
            <p:ph idx="1"/>
          </p:nvPr>
        </p:nvSpPr>
        <p:spPr>
          <a:xfrm>
            <a:off x="457200" y="928670"/>
            <a:ext cx="8229600" cy="5715040"/>
          </a:xfrm>
        </p:spPr>
        <p:txBody>
          <a:bodyPr>
            <a:normAutofit fontScale="85000" lnSpcReduction="10000"/>
          </a:bodyPr>
          <a:lstStyle/>
          <a:p>
            <a:r>
              <a:rPr lang="en-US" sz="3000" b="1" dirty="0" smtClean="0">
                <a:latin typeface="Baskerville Old Face" pitchFamily="18" charset="0"/>
              </a:rPr>
              <a:t>Internal migration or</a:t>
            </a:r>
            <a:r>
              <a:rPr lang="en-US" sz="3000" dirty="0" smtClean="0">
                <a:latin typeface="Baskerville Old Face" pitchFamily="18" charset="0"/>
              </a:rPr>
              <a:t> </a:t>
            </a:r>
            <a:r>
              <a:rPr lang="en-US" sz="3000" b="1" dirty="0" smtClean="0">
                <a:latin typeface="Baskerville Old Face" pitchFamily="18" charset="0"/>
              </a:rPr>
              <a:t>domestic migration…Cont’d</a:t>
            </a:r>
          </a:p>
          <a:p>
            <a:pPr algn="just">
              <a:lnSpc>
                <a:spcPct val="150000"/>
              </a:lnSpc>
              <a:buFont typeface="Wingdings" pitchFamily="2" charset="2"/>
              <a:buChar char="ü"/>
            </a:pPr>
            <a:r>
              <a:rPr lang="en-US" sz="3000" b="1" dirty="0" smtClean="0">
                <a:solidFill>
                  <a:srgbClr val="FF0000"/>
                </a:solidFill>
                <a:latin typeface="Baskerville Old Face" pitchFamily="18" charset="0"/>
              </a:rPr>
              <a:t>It is well known that, rural – urban migration is the very manifestation of developing economy </a:t>
            </a:r>
            <a:r>
              <a:rPr lang="en-US" sz="3000" dirty="0" smtClean="0">
                <a:latin typeface="Baskerville Old Face" pitchFamily="18" charset="0"/>
              </a:rPr>
              <a:t>and it has its own unique effect both in the country side and in the city.</a:t>
            </a:r>
          </a:p>
          <a:p>
            <a:pPr algn="just">
              <a:lnSpc>
                <a:spcPct val="150000"/>
              </a:lnSpc>
              <a:buFont typeface="Wingdings" pitchFamily="2" charset="2"/>
              <a:buChar char="Ø"/>
            </a:pPr>
            <a:r>
              <a:rPr lang="en-US" sz="3000" dirty="0" smtClean="0">
                <a:latin typeface="Baskerville Old Face" pitchFamily="18" charset="0"/>
              </a:rPr>
              <a:t> </a:t>
            </a:r>
            <a:r>
              <a:rPr lang="en-US" sz="3000" b="1" dirty="0" smtClean="0">
                <a:latin typeface="Baskerville Old Face" pitchFamily="18" charset="0"/>
              </a:rPr>
              <a:t>some of the effects in the country side, include</a:t>
            </a:r>
          </a:p>
          <a:p>
            <a:pPr algn="just">
              <a:lnSpc>
                <a:spcPct val="150000"/>
              </a:lnSpc>
              <a:buNone/>
            </a:pPr>
            <a:r>
              <a:rPr lang="en-US" sz="3000" dirty="0" smtClean="0">
                <a:latin typeface="Baskerville Old Face" pitchFamily="18" charset="0"/>
              </a:rPr>
              <a:t>                </a:t>
            </a:r>
            <a:r>
              <a:rPr lang="en-US" sz="3000" dirty="0" smtClean="0">
                <a:solidFill>
                  <a:srgbClr val="FF0000"/>
                </a:solidFill>
                <a:latin typeface="Baskerville Old Face" pitchFamily="18" charset="0"/>
              </a:rPr>
              <a:t>-   Decrease in working labor force, </a:t>
            </a:r>
          </a:p>
          <a:p>
            <a:pPr algn="just">
              <a:lnSpc>
                <a:spcPct val="150000"/>
              </a:lnSpc>
              <a:buNone/>
            </a:pPr>
            <a:r>
              <a:rPr lang="en-US" sz="3000" dirty="0" smtClean="0">
                <a:solidFill>
                  <a:srgbClr val="FF0000"/>
                </a:solidFill>
                <a:latin typeface="Baskerville Old Face" pitchFamily="18" charset="0"/>
              </a:rPr>
              <a:t>                -   decrease in agricultural production, </a:t>
            </a:r>
          </a:p>
          <a:p>
            <a:pPr algn="just">
              <a:lnSpc>
                <a:spcPct val="150000"/>
              </a:lnSpc>
              <a:buNone/>
            </a:pPr>
            <a:r>
              <a:rPr lang="en-US" sz="3000" dirty="0" smtClean="0">
                <a:solidFill>
                  <a:srgbClr val="FF0000"/>
                </a:solidFill>
                <a:latin typeface="Baskerville Old Face" pitchFamily="18" charset="0"/>
              </a:rPr>
              <a:t>                -  feminization of the rural population and negative 		impacts   on children's education are</a:t>
            </a:r>
            <a:endParaRPr lang="en-US" sz="3000" b="1" dirty="0" smtClean="0">
              <a:solidFill>
                <a:srgbClr val="FF000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281</a:t>
            </a:fld>
            <a:endParaRPr lang="en-US" dirty="0"/>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US" sz="2800" b="1" dirty="0" smtClean="0">
                <a:latin typeface="Baskerville Old Face" pitchFamily="18" charset="0"/>
              </a:rPr>
              <a:t>Types of Migration…..Cont’d</a:t>
            </a:r>
            <a:endParaRPr lang="en-US" sz="2800" dirty="0"/>
          </a:p>
        </p:txBody>
      </p:sp>
      <p:sp>
        <p:nvSpPr>
          <p:cNvPr id="3" name="Content Placeholder 2"/>
          <p:cNvSpPr>
            <a:spLocks noGrp="1"/>
          </p:cNvSpPr>
          <p:nvPr>
            <p:ph idx="1"/>
          </p:nvPr>
        </p:nvSpPr>
        <p:spPr>
          <a:xfrm>
            <a:off x="428596" y="928670"/>
            <a:ext cx="8229600" cy="5929330"/>
          </a:xfrm>
        </p:spPr>
        <p:txBody>
          <a:bodyPr>
            <a:normAutofit lnSpcReduction="10000"/>
          </a:bodyPr>
          <a:lstStyle/>
          <a:p>
            <a:pPr algn="just"/>
            <a:r>
              <a:rPr lang="en-US" sz="2800" b="1" dirty="0" smtClean="0">
                <a:latin typeface="Baskerville Old Face" pitchFamily="18" charset="0"/>
              </a:rPr>
              <a:t>Internal migration or</a:t>
            </a:r>
            <a:r>
              <a:rPr lang="en-US" sz="2800" dirty="0" smtClean="0">
                <a:latin typeface="Baskerville Old Face" pitchFamily="18" charset="0"/>
              </a:rPr>
              <a:t> </a:t>
            </a:r>
            <a:r>
              <a:rPr lang="en-US" sz="2800" b="1" dirty="0" smtClean="0">
                <a:latin typeface="Baskerville Old Face" pitchFamily="18" charset="0"/>
              </a:rPr>
              <a:t>domestic migration…Cont’d</a:t>
            </a:r>
          </a:p>
          <a:p>
            <a:pPr algn="just">
              <a:lnSpc>
                <a:spcPct val="150000"/>
              </a:lnSpc>
            </a:pPr>
            <a:r>
              <a:rPr lang="en-US" sz="2800" b="1" u="sng" dirty="0" smtClean="0">
                <a:solidFill>
                  <a:srgbClr val="FF0000"/>
                </a:solidFill>
                <a:latin typeface="Baskerville Old Face" pitchFamily="18" charset="0"/>
              </a:rPr>
              <a:t>On the other hand </a:t>
            </a:r>
          </a:p>
          <a:p>
            <a:pPr algn="just">
              <a:lnSpc>
                <a:spcPct val="150000"/>
              </a:lnSpc>
              <a:buNone/>
            </a:pPr>
            <a:r>
              <a:rPr lang="en-US" sz="2800" dirty="0" smtClean="0">
                <a:latin typeface="Baskerville Old Face" pitchFamily="18" charset="0"/>
              </a:rPr>
              <a:t>          - rapid city population increases, </a:t>
            </a:r>
          </a:p>
          <a:p>
            <a:pPr algn="just">
              <a:lnSpc>
                <a:spcPct val="150000"/>
              </a:lnSpc>
              <a:buNone/>
            </a:pPr>
            <a:r>
              <a:rPr lang="en-US" sz="2800" dirty="0" smtClean="0">
                <a:solidFill>
                  <a:srgbClr val="FF0000"/>
                </a:solidFill>
                <a:latin typeface="Baskerville Old Face" pitchFamily="18" charset="0"/>
              </a:rPr>
              <a:t>          - shortage of houses and other resources</a:t>
            </a:r>
            <a:r>
              <a:rPr lang="en-US" sz="2800" dirty="0" smtClean="0">
                <a:latin typeface="Baskerville Old Face" pitchFamily="18" charset="0"/>
              </a:rPr>
              <a:t>, dull 	social 	life, </a:t>
            </a:r>
          </a:p>
          <a:p>
            <a:pPr algn="just">
              <a:lnSpc>
                <a:spcPct val="150000"/>
              </a:lnSpc>
              <a:buNone/>
            </a:pPr>
            <a:r>
              <a:rPr lang="en-US" sz="2800" dirty="0" smtClean="0">
                <a:solidFill>
                  <a:srgbClr val="FF0000"/>
                </a:solidFill>
                <a:latin typeface="Baskerville Old Face" pitchFamily="18" charset="0"/>
              </a:rPr>
              <a:t>         - sever pollution and increase in juvenile   	delinquency</a:t>
            </a:r>
            <a:r>
              <a:rPr lang="en-US" sz="2800" dirty="0" smtClean="0">
                <a:latin typeface="Baskerville Old Face" pitchFamily="18" charset="0"/>
              </a:rPr>
              <a:t> are some of the problems that can be 	associated with mass movement of rural people to 	the cities.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282</a:t>
            </a:fld>
            <a:endParaRPr lang="en-US" dirty="0"/>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71570"/>
          </a:xfrm>
        </p:spPr>
        <p:txBody>
          <a:bodyPr>
            <a:normAutofit/>
          </a:bodyPr>
          <a:lstStyle/>
          <a:p>
            <a:pPr algn="l"/>
            <a:r>
              <a:rPr lang="en-US" sz="2800" b="1" dirty="0" smtClean="0">
                <a:latin typeface="Baskerville Old Face" pitchFamily="18" charset="0"/>
              </a:rPr>
              <a:t>          Types of Migration…..Cont’d</a:t>
            </a:r>
            <a:endParaRPr lang="en-US" sz="2800" dirty="0"/>
          </a:p>
        </p:txBody>
      </p:sp>
      <p:sp>
        <p:nvSpPr>
          <p:cNvPr id="3" name="Content Placeholder 2"/>
          <p:cNvSpPr>
            <a:spLocks noGrp="1"/>
          </p:cNvSpPr>
          <p:nvPr>
            <p:ph idx="1"/>
          </p:nvPr>
        </p:nvSpPr>
        <p:spPr>
          <a:xfrm>
            <a:off x="457200" y="1571612"/>
            <a:ext cx="8229600" cy="4554551"/>
          </a:xfrm>
        </p:spPr>
        <p:txBody>
          <a:bodyPr/>
          <a:lstStyle/>
          <a:p>
            <a:pPr algn="just">
              <a:lnSpc>
                <a:spcPct val="150000"/>
              </a:lnSpc>
            </a:pPr>
            <a:endParaRPr lang="en-US" sz="2800" dirty="0" smtClean="0">
              <a:solidFill>
                <a:srgbClr val="FF0000"/>
              </a:solidFill>
              <a:latin typeface="Baskerville Old Face" pitchFamily="18" charset="0"/>
            </a:endParaRPr>
          </a:p>
          <a:p>
            <a:pPr algn="just">
              <a:lnSpc>
                <a:spcPct val="150000"/>
              </a:lnSpc>
            </a:pPr>
            <a:r>
              <a:rPr lang="en-US" sz="2800" dirty="0" smtClean="0">
                <a:solidFill>
                  <a:srgbClr val="FF0000"/>
                </a:solidFill>
                <a:latin typeface="Baskerville Old Face" pitchFamily="18" charset="0"/>
              </a:rPr>
              <a:t>The rural - urban and rural-rural migrations are the main feature of more developing regions</a:t>
            </a:r>
            <a:r>
              <a:rPr lang="en-US" sz="2800" dirty="0" smtClean="0">
                <a:latin typeface="Baskerville Old Face" pitchFamily="18" charset="0"/>
              </a:rPr>
              <a:t>, </a:t>
            </a:r>
          </a:p>
          <a:p>
            <a:pPr algn="just">
              <a:lnSpc>
                <a:spcPct val="150000"/>
              </a:lnSpc>
            </a:pPr>
            <a:r>
              <a:rPr lang="en-US" u="sng" dirty="0" smtClean="0">
                <a:latin typeface="Baskerville Old Face" pitchFamily="18" charset="0"/>
              </a:rPr>
              <a:t>whereas,</a:t>
            </a:r>
            <a:r>
              <a:rPr lang="en-US" sz="2800" dirty="0" smtClean="0">
                <a:latin typeface="Baskerville Old Face" pitchFamily="18" charset="0"/>
              </a:rPr>
              <a:t> </a:t>
            </a:r>
            <a:r>
              <a:rPr lang="en-US" sz="2800" dirty="0" smtClean="0">
                <a:solidFill>
                  <a:srgbClr val="FF0000"/>
                </a:solidFill>
                <a:latin typeface="Baskerville Old Face" pitchFamily="18" charset="0"/>
              </a:rPr>
              <a:t>the inter-urban migration is the characteristic feature of more developed regions.</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283</a:t>
            </a:fld>
            <a:endParaRPr lang="en-US" dirty="0"/>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284</a:t>
            </a:fld>
            <a:endParaRPr lang="en-US" dirty="0"/>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en-US" sz="4000" b="1" dirty="0" smtClean="0">
                <a:latin typeface="Baskerville Old Face" pitchFamily="18" charset="0"/>
              </a:rPr>
              <a:t>Factors (</a:t>
            </a:r>
            <a:r>
              <a:rPr lang="en-GB" sz="4000" b="1" dirty="0" smtClean="0"/>
              <a:t>Causes )</a:t>
            </a:r>
            <a:r>
              <a:rPr lang="en-GB" sz="4000" dirty="0" smtClean="0"/>
              <a:t> </a:t>
            </a:r>
            <a:r>
              <a:rPr lang="en-US" sz="4000" b="1" dirty="0" smtClean="0">
                <a:latin typeface="Baskerville Old Face" pitchFamily="18" charset="0"/>
              </a:rPr>
              <a:t>for Migration</a:t>
            </a:r>
            <a:endParaRPr lang="en-US" sz="4000" dirty="0">
              <a:latin typeface="Baskerville Old Face" pitchFamily="18" charset="0"/>
            </a:endParaRPr>
          </a:p>
        </p:txBody>
      </p:sp>
      <p:sp>
        <p:nvSpPr>
          <p:cNvPr id="3" name="Content Placeholder 2"/>
          <p:cNvSpPr>
            <a:spLocks noGrp="1"/>
          </p:cNvSpPr>
          <p:nvPr>
            <p:ph idx="1"/>
          </p:nvPr>
        </p:nvSpPr>
        <p:spPr>
          <a:xfrm>
            <a:off x="457200" y="857232"/>
            <a:ext cx="8229600" cy="5786478"/>
          </a:xfrm>
        </p:spPr>
        <p:txBody>
          <a:bodyPr>
            <a:normAutofit fontScale="40000" lnSpcReduction="20000"/>
          </a:bodyPr>
          <a:lstStyle/>
          <a:p>
            <a:pPr algn="just">
              <a:lnSpc>
                <a:spcPct val="170000"/>
              </a:lnSpc>
            </a:pPr>
            <a:r>
              <a:rPr lang="en-US" sz="5900" dirty="0" smtClean="0">
                <a:latin typeface="Baskerville Old Face" pitchFamily="18" charset="0"/>
              </a:rPr>
              <a:t>migration is the outcome of two sets of forces </a:t>
            </a:r>
            <a:r>
              <a:rPr lang="en-US" sz="5900" dirty="0" smtClean="0">
                <a:solidFill>
                  <a:srgbClr val="FF0000"/>
                </a:solidFill>
                <a:latin typeface="Baskerville Old Face" pitchFamily="18" charset="0"/>
              </a:rPr>
              <a:t>(push and pull factors).</a:t>
            </a:r>
          </a:p>
          <a:p>
            <a:pPr algn="just">
              <a:lnSpc>
                <a:spcPct val="170000"/>
              </a:lnSpc>
            </a:pPr>
            <a:r>
              <a:rPr lang="en-US" sz="5900" dirty="0" smtClean="0">
                <a:solidFill>
                  <a:srgbClr val="FF0000"/>
                </a:solidFill>
                <a:latin typeface="Baskerville Old Face" pitchFamily="18" charset="0"/>
              </a:rPr>
              <a:t>Push</a:t>
            </a:r>
            <a:r>
              <a:rPr lang="en-US" sz="5900" dirty="0" smtClean="0">
                <a:latin typeface="Baskerville Old Face" pitchFamily="18" charset="0"/>
              </a:rPr>
              <a:t> forces work in the </a:t>
            </a:r>
            <a:r>
              <a:rPr lang="en-US" sz="5900" dirty="0" smtClean="0">
                <a:solidFill>
                  <a:srgbClr val="FF0000"/>
                </a:solidFill>
                <a:latin typeface="Baskerville Old Face" pitchFamily="18" charset="0"/>
              </a:rPr>
              <a:t>migrant’s home </a:t>
            </a:r>
            <a:r>
              <a:rPr lang="en-US" sz="5900" dirty="0" smtClean="0">
                <a:latin typeface="Baskerville Old Face" pitchFamily="18" charset="0"/>
              </a:rPr>
              <a:t>area </a:t>
            </a:r>
            <a:r>
              <a:rPr lang="en-US" sz="5900" u="sng" dirty="0" smtClean="0">
                <a:latin typeface="Baskerville Old Face" pitchFamily="18" charset="0"/>
              </a:rPr>
              <a:t>while</a:t>
            </a:r>
            <a:r>
              <a:rPr lang="en-US" sz="5900" dirty="0" smtClean="0">
                <a:latin typeface="Baskerville Old Face" pitchFamily="18" charset="0"/>
              </a:rPr>
              <a:t> </a:t>
            </a:r>
            <a:r>
              <a:rPr lang="en-US" sz="5900" dirty="0" smtClean="0">
                <a:solidFill>
                  <a:srgbClr val="FF0000"/>
                </a:solidFill>
                <a:latin typeface="Baskerville Old Face" pitchFamily="18" charset="0"/>
              </a:rPr>
              <a:t>pull</a:t>
            </a:r>
            <a:r>
              <a:rPr lang="en-US" sz="5900" dirty="0" smtClean="0">
                <a:latin typeface="Baskerville Old Face" pitchFamily="18" charset="0"/>
              </a:rPr>
              <a:t> forces are those which attract the </a:t>
            </a:r>
            <a:r>
              <a:rPr lang="en-US" sz="5900" dirty="0" smtClean="0">
                <a:solidFill>
                  <a:srgbClr val="FF0000"/>
                </a:solidFill>
                <a:latin typeface="Baskerville Old Face" pitchFamily="18" charset="0"/>
              </a:rPr>
              <a:t>migrant to a particular destination. </a:t>
            </a:r>
          </a:p>
          <a:p>
            <a:pPr algn="just">
              <a:lnSpc>
                <a:spcPct val="170000"/>
              </a:lnSpc>
            </a:pPr>
            <a:r>
              <a:rPr lang="en-US" sz="5900" dirty="0" smtClean="0">
                <a:latin typeface="Baskerville Old Face" pitchFamily="18" charset="0"/>
              </a:rPr>
              <a:t>These two set of factors are related with the</a:t>
            </a:r>
          </a:p>
          <a:p>
            <a:pPr algn="just">
              <a:lnSpc>
                <a:spcPct val="170000"/>
              </a:lnSpc>
            </a:pPr>
            <a:r>
              <a:rPr lang="en-US" sz="5900" dirty="0" smtClean="0">
                <a:latin typeface="Baskerville Old Face" pitchFamily="18" charset="0"/>
              </a:rPr>
              <a:t>          physical, </a:t>
            </a:r>
          </a:p>
          <a:p>
            <a:pPr algn="just">
              <a:lnSpc>
                <a:spcPct val="170000"/>
              </a:lnSpc>
            </a:pPr>
            <a:r>
              <a:rPr lang="en-US" sz="5900" dirty="0" smtClean="0">
                <a:latin typeface="Baskerville Old Face" pitchFamily="18" charset="0"/>
              </a:rPr>
              <a:t>           economic, </a:t>
            </a:r>
          </a:p>
          <a:p>
            <a:pPr algn="just">
              <a:lnSpc>
                <a:spcPct val="170000"/>
              </a:lnSpc>
            </a:pPr>
            <a:r>
              <a:rPr lang="en-US" sz="5900" dirty="0" smtClean="0">
                <a:latin typeface="Baskerville Old Face" pitchFamily="18" charset="0"/>
              </a:rPr>
              <a:t>          and political conditions of areas of origin as well as   	destination </a:t>
            </a:r>
            <a:endParaRPr lang="en-US" sz="5900" dirty="0" smtClean="0">
              <a:solidFill>
                <a:srgbClr val="FF0000"/>
              </a:solidFill>
              <a:latin typeface="Baskerville Old Face" pitchFamily="18" charset="0"/>
            </a:endParaRPr>
          </a:p>
          <a:p>
            <a:pPr algn="just">
              <a:lnSpc>
                <a:spcPct val="150000"/>
              </a:lnSpc>
            </a:pPr>
            <a:endParaRPr lang="en-US"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285</a:t>
            </a:fld>
            <a:endParaRPr lang="en-US" dirty="0"/>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Factors (</a:t>
            </a:r>
            <a:r>
              <a:rPr lang="en-GB" sz="2800" b="1" dirty="0" smtClean="0">
                <a:latin typeface="Baskerville Old Face" pitchFamily="18" charset="0"/>
              </a:rPr>
              <a:t>Causes )</a:t>
            </a:r>
            <a:r>
              <a:rPr lang="en-GB" sz="2800" dirty="0" smtClean="0">
                <a:latin typeface="Baskerville Old Face" pitchFamily="18" charset="0"/>
              </a:rPr>
              <a:t> </a:t>
            </a:r>
            <a:r>
              <a:rPr lang="en-US" sz="2800" b="1" dirty="0" smtClean="0">
                <a:latin typeface="Baskerville Old Face" pitchFamily="18" charset="0"/>
              </a:rPr>
              <a:t>for Migration…..Cont’d</a:t>
            </a:r>
            <a:endParaRPr lang="en-US" sz="2800" dirty="0">
              <a:latin typeface="Baskerville Old Face" pitchFamily="18"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286</a:t>
            </a:fld>
            <a:endParaRPr lang="en-US" dirty="0"/>
          </a:p>
        </p:txBody>
      </p:sp>
      <p:sp>
        <p:nvSpPr>
          <p:cNvPr id="7" name="Content Placeholder 6"/>
          <p:cNvSpPr>
            <a:spLocks noGrp="1"/>
          </p:cNvSpPr>
          <p:nvPr>
            <p:ph idx="1"/>
          </p:nvPr>
        </p:nvSpPr>
        <p:spPr>
          <a:xfrm>
            <a:off x="357158" y="1285860"/>
            <a:ext cx="8229600" cy="4668839"/>
          </a:xfrm>
        </p:spPr>
        <p:txBody>
          <a:bodyPr>
            <a:normAutofit/>
          </a:bodyPr>
          <a:lstStyle/>
          <a:p>
            <a:endParaRPr lang="en-US" dirty="0" smtClean="0"/>
          </a:p>
          <a:p>
            <a:endParaRPr lang="en-US" dirty="0"/>
          </a:p>
        </p:txBody>
      </p:sp>
      <p:graphicFrame>
        <p:nvGraphicFramePr>
          <p:cNvPr id="8" name="Table 7"/>
          <p:cNvGraphicFramePr>
            <a:graphicFrameLocks noGrp="1"/>
          </p:cNvGraphicFramePr>
          <p:nvPr/>
        </p:nvGraphicFramePr>
        <p:xfrm>
          <a:off x="214282" y="1785926"/>
          <a:ext cx="8643966" cy="4643470"/>
        </p:xfrm>
        <a:graphic>
          <a:graphicData uri="http://schemas.openxmlformats.org/drawingml/2006/table">
            <a:tbl>
              <a:tblPr/>
              <a:tblGrid>
                <a:gridCol w="2547332"/>
                <a:gridCol w="3048317"/>
                <a:gridCol w="3048317"/>
              </a:tblGrid>
              <a:tr h="464347">
                <a:tc rowSpan="2">
                  <a:txBody>
                    <a:bodyPr/>
                    <a:lstStyle/>
                    <a:p>
                      <a:pPr algn="just">
                        <a:lnSpc>
                          <a:spcPct val="150000"/>
                        </a:lnSpc>
                        <a:spcAft>
                          <a:spcPts val="0"/>
                        </a:spcAft>
                      </a:pPr>
                      <a:r>
                        <a:rPr lang="en-US" sz="2400" b="1" dirty="0">
                          <a:latin typeface="Times New Roman"/>
                          <a:ea typeface="Times New Roman"/>
                          <a:cs typeface="Times New Roman"/>
                        </a:rPr>
                        <a:t>Conditions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2000" b="1" dirty="0">
                          <a:latin typeface="Times New Roman"/>
                          <a:ea typeface="Times New Roman"/>
                          <a:cs typeface="Times New Roman"/>
                        </a:rPr>
                        <a:t>Factors of Migration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64347">
                <a:tc vMerge="1">
                  <a:txBody>
                    <a:bodyPr/>
                    <a:lstStyle/>
                    <a:p>
                      <a:endParaRPr lang="en-US"/>
                    </a:p>
                  </a:txBody>
                  <a:tcPr/>
                </a:tc>
                <a:tc>
                  <a:txBody>
                    <a:bodyPr/>
                    <a:lstStyle/>
                    <a:p>
                      <a:pPr algn="just">
                        <a:lnSpc>
                          <a:spcPct val="150000"/>
                        </a:lnSpc>
                        <a:spcAft>
                          <a:spcPts val="0"/>
                        </a:spcAft>
                      </a:pPr>
                      <a:r>
                        <a:rPr lang="en-US" sz="2000" b="1">
                          <a:latin typeface="Times New Roman"/>
                          <a:ea typeface="Times New Roman"/>
                          <a:cs typeface="Times New Roman"/>
                        </a:rPr>
                        <a:t>Push </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b="1" dirty="0">
                          <a:latin typeface="Times New Roman"/>
                          <a:ea typeface="Times New Roman"/>
                          <a:cs typeface="Times New Roman"/>
                        </a:rPr>
                        <a:t>Pull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042">
                <a:tc>
                  <a:txBody>
                    <a:bodyPr/>
                    <a:lstStyle/>
                    <a:p>
                      <a:pPr algn="just">
                        <a:lnSpc>
                          <a:spcPct val="150000"/>
                        </a:lnSpc>
                        <a:spcAft>
                          <a:spcPts val="0"/>
                        </a:spcAft>
                      </a:pPr>
                      <a:r>
                        <a:rPr lang="en-US" sz="2400" dirty="0">
                          <a:latin typeface="Times New Roman"/>
                          <a:ea typeface="Times New Roman"/>
                          <a:cs typeface="Times New Roman"/>
                        </a:rPr>
                        <a:t>Physical</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a:latin typeface="Times New Roman"/>
                          <a:ea typeface="Times New Roman"/>
                          <a:cs typeface="Times New Roman"/>
                        </a:rPr>
                        <a:t>Inaccessibility </a:t>
                      </a:r>
                      <a:endParaRPr lang="en-US" sz="2000">
                        <a:latin typeface="Calibri"/>
                        <a:ea typeface="Calibri"/>
                        <a:cs typeface="Times New Roman"/>
                      </a:endParaRPr>
                    </a:p>
                    <a:p>
                      <a:pPr algn="just">
                        <a:lnSpc>
                          <a:spcPct val="150000"/>
                        </a:lnSpc>
                        <a:spcAft>
                          <a:spcPts val="0"/>
                        </a:spcAft>
                      </a:pPr>
                      <a:r>
                        <a:rPr lang="en-US" sz="2000">
                          <a:latin typeface="Times New Roman"/>
                          <a:ea typeface="Times New Roman"/>
                          <a:cs typeface="Times New Roman"/>
                        </a:rPr>
                        <a:t>Harsh climate </a:t>
                      </a:r>
                      <a:endParaRPr lang="en-US" sz="2000">
                        <a:latin typeface="Calibri"/>
                        <a:ea typeface="Calibri"/>
                        <a:cs typeface="Times New Roman"/>
                      </a:endParaRPr>
                    </a:p>
                    <a:p>
                      <a:pPr algn="just">
                        <a:lnSpc>
                          <a:spcPct val="150000"/>
                        </a:lnSpc>
                        <a:spcAft>
                          <a:spcPts val="0"/>
                        </a:spcAft>
                      </a:pPr>
                      <a:r>
                        <a:rPr lang="en-US" sz="2000">
                          <a:latin typeface="Times New Roman"/>
                          <a:ea typeface="Times New Roman"/>
                          <a:cs typeface="Times New Roman"/>
                        </a:rPr>
                        <a:t>Natural disaster </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dirty="0">
                          <a:latin typeface="Times New Roman"/>
                          <a:ea typeface="Times New Roman"/>
                          <a:cs typeface="Times New Roman"/>
                        </a:rPr>
                        <a:t>   Scenic quality</a:t>
                      </a:r>
                      <a:endParaRPr lang="en-US" sz="2000" dirty="0">
                        <a:latin typeface="Calibri"/>
                        <a:ea typeface="Calibri"/>
                        <a:cs typeface="Times New Roman"/>
                      </a:endParaRPr>
                    </a:p>
                    <a:p>
                      <a:pPr algn="just">
                        <a:lnSpc>
                          <a:spcPct val="150000"/>
                        </a:lnSpc>
                        <a:spcAft>
                          <a:spcPts val="0"/>
                        </a:spcAft>
                      </a:pPr>
                      <a:r>
                        <a:rPr lang="en-US" sz="2000" dirty="0">
                          <a:latin typeface="Times New Roman"/>
                          <a:ea typeface="Times New Roman"/>
                          <a:cs typeface="Times New Roman"/>
                        </a:rPr>
                        <a:t>   Fertile soils </a:t>
                      </a:r>
                      <a:endParaRPr lang="en-US" sz="2000" dirty="0">
                        <a:latin typeface="Calibri"/>
                        <a:ea typeface="Calibri"/>
                        <a:cs typeface="Times New Roman"/>
                      </a:endParaRPr>
                    </a:p>
                    <a:p>
                      <a:pPr algn="just">
                        <a:lnSpc>
                          <a:spcPct val="150000"/>
                        </a:lnSpc>
                        <a:spcAft>
                          <a:spcPts val="0"/>
                        </a:spcAft>
                      </a:pPr>
                      <a:r>
                        <a:rPr lang="en-US" sz="2000" dirty="0">
                          <a:latin typeface="Times New Roman"/>
                          <a:ea typeface="Times New Roman"/>
                          <a:cs typeface="Times New Roman"/>
                        </a:rPr>
                        <a:t>   Lack of natural hazards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34">
                <a:tc>
                  <a:txBody>
                    <a:bodyPr/>
                    <a:lstStyle/>
                    <a:p>
                      <a:pPr algn="just">
                        <a:lnSpc>
                          <a:spcPct val="150000"/>
                        </a:lnSpc>
                        <a:spcAft>
                          <a:spcPts val="0"/>
                        </a:spcAft>
                      </a:pPr>
                      <a:r>
                        <a:rPr lang="en-US" sz="2400" dirty="0">
                          <a:latin typeface="Times New Roman"/>
                          <a:ea typeface="Times New Roman"/>
                          <a:cs typeface="Times New Roman"/>
                        </a:rPr>
                        <a:t>Economic: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dirty="0">
                          <a:latin typeface="Times New Roman"/>
                          <a:ea typeface="Times New Roman"/>
                          <a:cs typeface="Times New Roman"/>
                        </a:rPr>
                        <a:t>Unemployment </a:t>
                      </a:r>
                      <a:endParaRPr lang="en-US" sz="2000" dirty="0">
                        <a:latin typeface="Calibri"/>
                        <a:ea typeface="Calibri"/>
                        <a:cs typeface="Times New Roman"/>
                      </a:endParaRPr>
                    </a:p>
                    <a:p>
                      <a:pPr algn="just">
                        <a:lnSpc>
                          <a:spcPct val="150000"/>
                        </a:lnSpc>
                        <a:spcAft>
                          <a:spcPts val="0"/>
                        </a:spcAft>
                      </a:pPr>
                      <a:r>
                        <a:rPr lang="en-US" sz="2000" dirty="0">
                          <a:latin typeface="Times New Roman"/>
                          <a:ea typeface="Times New Roman"/>
                          <a:cs typeface="Times New Roman"/>
                        </a:rPr>
                        <a:t>Poverty </a:t>
                      </a:r>
                      <a:endParaRPr lang="en-US" sz="2000" dirty="0">
                        <a:latin typeface="Calibri"/>
                        <a:ea typeface="Calibri"/>
                        <a:cs typeface="Times New Roman"/>
                      </a:endParaRPr>
                    </a:p>
                    <a:p>
                      <a:pPr algn="just">
                        <a:lnSpc>
                          <a:spcPct val="150000"/>
                        </a:lnSpc>
                        <a:spcAft>
                          <a:spcPts val="0"/>
                        </a:spcAft>
                      </a:pPr>
                      <a:r>
                        <a:rPr lang="en-US" sz="2000" dirty="0">
                          <a:latin typeface="Times New Roman"/>
                          <a:ea typeface="Times New Roman"/>
                          <a:cs typeface="Times New Roman"/>
                        </a:rPr>
                        <a:t>High rents </a:t>
                      </a:r>
                      <a:endParaRPr lang="en-US" sz="2000" dirty="0">
                        <a:latin typeface="Calibri"/>
                        <a:ea typeface="Calibri"/>
                        <a:cs typeface="Times New Roman"/>
                      </a:endParaRPr>
                    </a:p>
                    <a:p>
                      <a:pPr algn="just">
                        <a:lnSpc>
                          <a:spcPct val="150000"/>
                        </a:lnSpc>
                        <a:spcAft>
                          <a:spcPts val="0"/>
                        </a:spcAft>
                      </a:pPr>
                      <a:r>
                        <a:rPr lang="en-US" sz="2000" dirty="0">
                          <a:latin typeface="Times New Roman"/>
                          <a:ea typeface="Times New Roman"/>
                          <a:cs typeface="Times New Roman"/>
                        </a:rPr>
                        <a:t>Heavy taxes </a:t>
                      </a:r>
                      <a:endParaRPr lang="en-US" sz="2000" dirty="0">
                        <a:latin typeface="Calibri"/>
                        <a:ea typeface="Calibri"/>
                        <a:cs typeface="Times New Roman"/>
                      </a:endParaRPr>
                    </a:p>
                    <a:p>
                      <a:pPr algn="just">
                        <a:lnSpc>
                          <a:spcPct val="150000"/>
                        </a:lnSpc>
                        <a:spcAft>
                          <a:spcPts val="0"/>
                        </a:spcAft>
                      </a:pPr>
                      <a:r>
                        <a:rPr lang="en-US" sz="2000" dirty="0">
                          <a:latin typeface="Times New Roman"/>
                          <a:ea typeface="Times New Roman"/>
                          <a:cs typeface="Times New Roman"/>
                        </a:rPr>
                        <a:t>High living costs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dirty="0">
                          <a:latin typeface="Times New Roman"/>
                          <a:ea typeface="Times New Roman"/>
                          <a:cs typeface="Times New Roman"/>
                        </a:rPr>
                        <a:t>Good wages </a:t>
                      </a:r>
                      <a:endParaRPr lang="en-US" sz="2000" dirty="0">
                        <a:latin typeface="Calibri"/>
                        <a:ea typeface="Calibri"/>
                        <a:cs typeface="Times New Roman"/>
                      </a:endParaRPr>
                    </a:p>
                    <a:p>
                      <a:pPr algn="just">
                        <a:lnSpc>
                          <a:spcPct val="150000"/>
                        </a:lnSpc>
                        <a:spcAft>
                          <a:spcPts val="0"/>
                        </a:spcAft>
                      </a:pPr>
                      <a:r>
                        <a:rPr lang="en-US" sz="2000" dirty="0">
                          <a:latin typeface="Times New Roman"/>
                          <a:ea typeface="Times New Roman"/>
                          <a:cs typeface="Times New Roman"/>
                        </a:rPr>
                        <a:t>Promotion (fair taxation)</a:t>
                      </a:r>
                      <a:endParaRPr lang="en-US" sz="2000" dirty="0">
                        <a:latin typeface="Calibri"/>
                        <a:ea typeface="Calibri"/>
                        <a:cs typeface="Times New Roman"/>
                      </a:endParaRPr>
                    </a:p>
                    <a:p>
                      <a:pPr algn="just">
                        <a:lnSpc>
                          <a:spcPct val="150000"/>
                        </a:lnSpc>
                        <a:spcAft>
                          <a:spcPts val="0"/>
                        </a:spcAft>
                      </a:pPr>
                      <a:r>
                        <a:rPr lang="en-US" sz="2000" dirty="0">
                          <a:latin typeface="Times New Roman"/>
                          <a:ea typeface="Times New Roman"/>
                          <a:cs typeface="Times New Roman"/>
                        </a:rPr>
                        <a:t>Resource availability</a:t>
                      </a:r>
                      <a:endParaRPr lang="en-US" sz="2000" dirty="0">
                        <a:latin typeface="Calibri"/>
                        <a:ea typeface="Calibri"/>
                        <a:cs typeface="Times New Roman"/>
                      </a:endParaRPr>
                    </a:p>
                    <a:p>
                      <a:pPr algn="just">
                        <a:lnSpc>
                          <a:spcPct val="150000"/>
                        </a:lnSpc>
                        <a:spcAft>
                          <a:spcPts val="0"/>
                        </a:spcAft>
                      </a:pPr>
                      <a:r>
                        <a:rPr lang="en-US" sz="2000" dirty="0">
                          <a:latin typeface="Times New Roman"/>
                          <a:ea typeface="Times New Roman"/>
                          <a:cs typeface="Times New Roman"/>
                        </a:rPr>
                        <a:t>Low living costs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428760"/>
          </a:xfrm>
        </p:spPr>
        <p:txBody>
          <a:bodyPr>
            <a:normAutofit fontScale="90000"/>
          </a:bodyPr>
          <a:lstStyle/>
          <a:p>
            <a:r>
              <a:rPr lang="en-US" sz="3600" b="1" dirty="0" smtClean="0">
                <a:latin typeface="Baskerville Old Face" pitchFamily="18" charset="0"/>
              </a:rPr>
              <a:t>Factors (</a:t>
            </a:r>
            <a:r>
              <a:rPr lang="en-GB" sz="3600" b="1" dirty="0" smtClean="0">
                <a:latin typeface="Baskerville Old Face" pitchFamily="18" charset="0"/>
              </a:rPr>
              <a:t>Causes )</a:t>
            </a:r>
            <a:r>
              <a:rPr lang="en-GB" sz="3600" dirty="0" smtClean="0">
                <a:latin typeface="Baskerville Old Face" pitchFamily="18" charset="0"/>
              </a:rPr>
              <a:t> </a:t>
            </a:r>
            <a:r>
              <a:rPr lang="en-US" sz="3600" b="1" dirty="0" smtClean="0">
                <a:latin typeface="Baskerville Old Face" pitchFamily="18" charset="0"/>
              </a:rPr>
              <a:t>for Migration…..Cont’d</a:t>
            </a:r>
            <a:br>
              <a:rPr lang="en-US" sz="3600" b="1" dirty="0" smtClean="0">
                <a:latin typeface="Baskerville Old Face" pitchFamily="18" charset="0"/>
              </a:rPr>
            </a:br>
            <a:r>
              <a:rPr lang="en-US" sz="2800" b="1" dirty="0" smtClean="0">
                <a:latin typeface="Baskerville Old Face" pitchFamily="18" charset="0"/>
              </a:rPr>
              <a:t/>
            </a:r>
            <a:br>
              <a:rPr lang="en-US" sz="2800" b="1" dirty="0" smtClean="0">
                <a:latin typeface="Baskerville Old Face" pitchFamily="18" charset="0"/>
              </a:rPr>
            </a:br>
            <a:r>
              <a:rPr lang="en-US" sz="2800" b="1" i="1" dirty="0" smtClean="0"/>
              <a:t>Push and pull factors of migration</a:t>
            </a:r>
            <a:endParaRPr lang="en-US" sz="2800" dirty="0">
              <a:latin typeface="Baskerville Old Face" pitchFamily="18"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287</a:t>
            </a:fld>
            <a:endParaRPr lang="en-US" dirty="0"/>
          </a:p>
        </p:txBody>
      </p:sp>
      <p:sp>
        <p:nvSpPr>
          <p:cNvPr id="7" name="Content Placeholder 6"/>
          <p:cNvSpPr>
            <a:spLocks noGrp="1"/>
          </p:cNvSpPr>
          <p:nvPr>
            <p:ph idx="1"/>
          </p:nvPr>
        </p:nvSpPr>
        <p:spPr>
          <a:xfrm>
            <a:off x="357158" y="1285860"/>
            <a:ext cx="8229600" cy="4668839"/>
          </a:xfrm>
        </p:spPr>
        <p:txBody>
          <a:bodyPr>
            <a:normAutofit/>
          </a:bodyPr>
          <a:lstStyle/>
          <a:p>
            <a:endParaRPr lang="en-US" dirty="0" smtClean="0"/>
          </a:p>
          <a:p>
            <a:endParaRPr lang="en-US" dirty="0"/>
          </a:p>
        </p:txBody>
      </p:sp>
      <p:graphicFrame>
        <p:nvGraphicFramePr>
          <p:cNvPr id="8" name="Table 7"/>
          <p:cNvGraphicFramePr>
            <a:graphicFrameLocks noGrp="1"/>
          </p:cNvGraphicFramePr>
          <p:nvPr/>
        </p:nvGraphicFramePr>
        <p:xfrm>
          <a:off x="214282" y="1818800"/>
          <a:ext cx="8643966" cy="4896348"/>
        </p:xfrm>
        <a:graphic>
          <a:graphicData uri="http://schemas.openxmlformats.org/drawingml/2006/table">
            <a:tbl>
              <a:tblPr/>
              <a:tblGrid>
                <a:gridCol w="2547332"/>
                <a:gridCol w="3048317"/>
                <a:gridCol w="3048317"/>
              </a:tblGrid>
              <a:tr h="464347">
                <a:tc rowSpan="2">
                  <a:txBody>
                    <a:bodyPr/>
                    <a:lstStyle/>
                    <a:p>
                      <a:pPr algn="just">
                        <a:lnSpc>
                          <a:spcPct val="150000"/>
                        </a:lnSpc>
                        <a:spcAft>
                          <a:spcPts val="0"/>
                        </a:spcAft>
                      </a:pPr>
                      <a:r>
                        <a:rPr lang="en-US" sz="2400" b="1" dirty="0">
                          <a:latin typeface="Times New Roman"/>
                          <a:ea typeface="Times New Roman"/>
                          <a:cs typeface="Times New Roman"/>
                        </a:rPr>
                        <a:t>Conditions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2000" b="1" dirty="0">
                          <a:latin typeface="Times New Roman"/>
                          <a:ea typeface="Times New Roman"/>
                          <a:cs typeface="Times New Roman"/>
                        </a:rPr>
                        <a:t>Factors of </a:t>
                      </a:r>
                      <a:r>
                        <a:rPr lang="en-US" sz="2000" b="1" dirty="0" smtClean="0">
                          <a:latin typeface="Times New Roman"/>
                          <a:ea typeface="Times New Roman"/>
                          <a:cs typeface="Times New Roman"/>
                        </a:rPr>
                        <a:t>Migration….Cont’d</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64347">
                <a:tc vMerge="1">
                  <a:txBody>
                    <a:bodyPr/>
                    <a:lstStyle/>
                    <a:p>
                      <a:endParaRPr lang="en-US"/>
                    </a:p>
                  </a:txBody>
                  <a:tcPr/>
                </a:tc>
                <a:tc>
                  <a:txBody>
                    <a:bodyPr/>
                    <a:lstStyle/>
                    <a:p>
                      <a:pPr algn="just">
                        <a:lnSpc>
                          <a:spcPct val="150000"/>
                        </a:lnSpc>
                        <a:spcAft>
                          <a:spcPts val="0"/>
                        </a:spcAft>
                      </a:pPr>
                      <a:r>
                        <a:rPr lang="en-US" sz="2000" b="1">
                          <a:latin typeface="Times New Roman"/>
                          <a:ea typeface="Times New Roman"/>
                          <a:cs typeface="Times New Roman"/>
                        </a:rPr>
                        <a:t>Push </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b="1" dirty="0">
                          <a:latin typeface="Times New Roman"/>
                          <a:ea typeface="Times New Roman"/>
                          <a:cs typeface="Times New Roman"/>
                        </a:rPr>
                        <a:t>Pull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042">
                <a:tc>
                  <a:txBody>
                    <a:bodyPr/>
                    <a:lstStyle/>
                    <a:p>
                      <a:pPr algn="just">
                        <a:lnSpc>
                          <a:spcPct val="150000"/>
                        </a:lnSpc>
                        <a:spcAft>
                          <a:spcPts val="0"/>
                        </a:spcAft>
                      </a:pPr>
                      <a:r>
                        <a:rPr lang="en-US" sz="2400" kern="1200" dirty="0" smtClean="0">
                          <a:solidFill>
                            <a:schemeClr val="tx1"/>
                          </a:solidFill>
                          <a:latin typeface="Baskerville Old Face" pitchFamily="18" charset="0"/>
                          <a:ea typeface="+mn-ea"/>
                          <a:cs typeface="+mn-cs"/>
                        </a:rPr>
                        <a:t>Social</a:t>
                      </a:r>
                      <a:endParaRPr lang="en-US" sz="2400" dirty="0">
                        <a:latin typeface="Baskerville Old Fac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dirty="0">
                          <a:latin typeface="Baskerville Old Face" pitchFamily="18" charset="0"/>
                          <a:ea typeface="Times New Roman"/>
                          <a:cs typeface="Times New Roman"/>
                        </a:rPr>
                        <a:t>Discrimination</a:t>
                      </a:r>
                      <a:endParaRPr lang="en-US" sz="2400" dirty="0">
                        <a:latin typeface="Baskerville Old Face" pitchFamily="18" charset="0"/>
                        <a:ea typeface="Calibri"/>
                        <a:cs typeface="Times New Roman"/>
                      </a:endParaRPr>
                    </a:p>
                    <a:p>
                      <a:pPr algn="just">
                        <a:lnSpc>
                          <a:spcPct val="150000"/>
                        </a:lnSpc>
                        <a:spcAft>
                          <a:spcPts val="0"/>
                        </a:spcAft>
                      </a:pPr>
                      <a:r>
                        <a:rPr lang="en-US" sz="2400" dirty="0">
                          <a:latin typeface="Baskerville Old Face" pitchFamily="18" charset="0"/>
                          <a:ea typeface="Times New Roman"/>
                          <a:cs typeface="Times New Roman"/>
                        </a:rPr>
                        <a:t>Lack of housing</a:t>
                      </a:r>
                      <a:endParaRPr lang="en-US" sz="2400" dirty="0">
                        <a:latin typeface="Baskerville Old Face" pitchFamily="18" charset="0"/>
                        <a:ea typeface="Calibri"/>
                        <a:cs typeface="Times New Roman"/>
                      </a:endParaRPr>
                    </a:p>
                    <a:p>
                      <a:pPr algn="just">
                        <a:lnSpc>
                          <a:spcPct val="150000"/>
                        </a:lnSpc>
                        <a:spcAft>
                          <a:spcPts val="0"/>
                        </a:spcAft>
                      </a:pPr>
                      <a:r>
                        <a:rPr lang="en-US" sz="2400" dirty="0">
                          <a:latin typeface="Baskerville Old Face" pitchFamily="18" charset="0"/>
                          <a:ea typeface="Times New Roman"/>
                          <a:cs typeface="Times New Roman"/>
                        </a:rPr>
                        <a:t>Bereavement</a:t>
                      </a:r>
                      <a:endParaRPr lang="en-US" sz="2400" dirty="0">
                        <a:latin typeface="Baskerville Old Face" pitchFamily="18" charset="0"/>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dirty="0">
                          <a:latin typeface="Baskerville Old Face" pitchFamily="18" charset="0"/>
                          <a:ea typeface="Times New Roman"/>
                          <a:cs typeface="Times New Roman"/>
                        </a:rPr>
                        <a:t>Good welfare services</a:t>
                      </a:r>
                      <a:endParaRPr lang="en-US" sz="2400" dirty="0">
                        <a:latin typeface="Baskerville Old Face" pitchFamily="18" charset="0"/>
                        <a:ea typeface="Calibri"/>
                        <a:cs typeface="Times New Roman"/>
                      </a:endParaRPr>
                    </a:p>
                    <a:p>
                      <a:pPr algn="just">
                        <a:lnSpc>
                          <a:spcPct val="150000"/>
                        </a:lnSpc>
                        <a:spcAft>
                          <a:spcPts val="0"/>
                        </a:spcAft>
                      </a:pPr>
                      <a:r>
                        <a:rPr lang="en-US" sz="2400" dirty="0">
                          <a:latin typeface="Baskerville Old Face" pitchFamily="18" charset="0"/>
                          <a:ea typeface="Times New Roman"/>
                          <a:cs typeface="Times New Roman"/>
                        </a:rPr>
                        <a:t>Relatives and friends</a:t>
                      </a:r>
                      <a:endParaRPr lang="en-US" sz="2400" dirty="0">
                        <a:latin typeface="Baskerville Old Face" pitchFamily="18" charset="0"/>
                        <a:ea typeface="Calibri"/>
                        <a:cs typeface="Times New Roman"/>
                      </a:endParaRPr>
                    </a:p>
                    <a:p>
                      <a:pPr algn="just">
                        <a:lnSpc>
                          <a:spcPct val="150000"/>
                        </a:lnSpc>
                        <a:spcAft>
                          <a:spcPts val="0"/>
                        </a:spcAft>
                      </a:pPr>
                      <a:r>
                        <a:rPr lang="en-US" sz="2400" dirty="0">
                          <a:latin typeface="Baskerville Old Face" pitchFamily="18" charset="0"/>
                          <a:ea typeface="Times New Roman"/>
                          <a:cs typeface="Times New Roman"/>
                        </a:rPr>
                        <a:t>Marriage</a:t>
                      </a:r>
                      <a:endParaRPr lang="en-US" sz="2400" dirty="0">
                        <a:latin typeface="Baskerville Old Face" pitchFamily="18" charset="0"/>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34">
                <a:tc>
                  <a:txBody>
                    <a:bodyPr/>
                    <a:lstStyle/>
                    <a:p>
                      <a:pPr algn="just">
                        <a:lnSpc>
                          <a:spcPct val="150000"/>
                        </a:lnSpc>
                        <a:spcAft>
                          <a:spcPts val="0"/>
                        </a:spcAft>
                      </a:pPr>
                      <a:r>
                        <a:rPr lang="en-US" sz="2400" kern="1200" dirty="0" smtClean="0">
                          <a:solidFill>
                            <a:schemeClr val="tx1"/>
                          </a:solidFill>
                          <a:latin typeface="Baskerville Old Face" pitchFamily="18" charset="0"/>
                          <a:ea typeface="+mn-ea"/>
                          <a:cs typeface="+mn-cs"/>
                        </a:rPr>
                        <a:t>Political</a:t>
                      </a:r>
                      <a:endParaRPr lang="en-US" sz="2400" dirty="0">
                        <a:latin typeface="Baskerville Old Face"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dirty="0">
                          <a:latin typeface="Baskerville Old Face" pitchFamily="18" charset="0"/>
                          <a:ea typeface="Times New Roman"/>
                          <a:cs typeface="Times New Roman"/>
                        </a:rPr>
                        <a:t>Civic unrest</a:t>
                      </a:r>
                      <a:endParaRPr lang="en-US" sz="2400" dirty="0">
                        <a:latin typeface="Baskerville Old Face" pitchFamily="18" charset="0"/>
                        <a:ea typeface="Calibri"/>
                        <a:cs typeface="Times New Roman"/>
                      </a:endParaRPr>
                    </a:p>
                    <a:p>
                      <a:pPr algn="just">
                        <a:lnSpc>
                          <a:spcPct val="150000"/>
                        </a:lnSpc>
                        <a:spcAft>
                          <a:spcPts val="0"/>
                        </a:spcAft>
                      </a:pPr>
                      <a:r>
                        <a:rPr lang="en-US" sz="2400" dirty="0" smtClean="0">
                          <a:latin typeface="Baskerville Old Face" pitchFamily="18" charset="0"/>
                          <a:ea typeface="Times New Roman"/>
                          <a:cs typeface="Times New Roman"/>
                        </a:rPr>
                        <a:t>Persecution</a:t>
                      </a:r>
                    </a:p>
                    <a:p>
                      <a:pPr algn="just">
                        <a:lnSpc>
                          <a:spcPct val="150000"/>
                        </a:lnSpc>
                        <a:spcAft>
                          <a:spcPts val="0"/>
                        </a:spcAft>
                      </a:pPr>
                      <a:r>
                        <a:rPr lang="en-US" sz="2400" kern="1200" dirty="0" smtClean="0">
                          <a:solidFill>
                            <a:schemeClr val="tx1"/>
                          </a:solidFill>
                          <a:latin typeface="Baskerville Old Face" pitchFamily="18" charset="0"/>
                          <a:ea typeface="+mn-ea"/>
                          <a:cs typeface="+mn-cs"/>
                        </a:rPr>
                        <a:t>Planning decision</a:t>
                      </a:r>
                      <a:endParaRPr lang="en-US" sz="2400" dirty="0">
                        <a:latin typeface="Baskerville Old Face" pitchFamily="18" charset="0"/>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dirty="0">
                          <a:latin typeface="Baskerville Old Face" pitchFamily="18" charset="0"/>
                          <a:ea typeface="Times New Roman"/>
                          <a:cs typeface="Times New Roman"/>
                        </a:rPr>
                        <a:t>Freedom of speech</a:t>
                      </a:r>
                      <a:endParaRPr lang="en-US" sz="2400" dirty="0">
                        <a:latin typeface="Baskerville Old Face" pitchFamily="18" charset="0"/>
                        <a:ea typeface="Calibri"/>
                        <a:cs typeface="Times New Roman"/>
                      </a:endParaRPr>
                    </a:p>
                    <a:p>
                      <a:pPr algn="just">
                        <a:lnSpc>
                          <a:spcPct val="150000"/>
                        </a:lnSpc>
                        <a:spcAft>
                          <a:spcPts val="0"/>
                        </a:spcAft>
                      </a:pPr>
                      <a:r>
                        <a:rPr lang="en-US" sz="2400" dirty="0" smtClean="0">
                          <a:latin typeface="Baskerville Old Face" pitchFamily="18" charset="0"/>
                          <a:ea typeface="Times New Roman"/>
                          <a:cs typeface="Times New Roman"/>
                        </a:rPr>
                        <a:t>Propaganda</a:t>
                      </a:r>
                    </a:p>
                    <a:p>
                      <a:pPr algn="just">
                        <a:lnSpc>
                          <a:spcPct val="150000"/>
                        </a:lnSpc>
                        <a:spcAft>
                          <a:spcPts val="0"/>
                        </a:spcAft>
                      </a:pPr>
                      <a:r>
                        <a:rPr lang="en-US" sz="2400" kern="1200" dirty="0" smtClean="0">
                          <a:solidFill>
                            <a:schemeClr val="tx1"/>
                          </a:solidFill>
                          <a:latin typeface="Baskerville Old Face" pitchFamily="18" charset="0"/>
                          <a:ea typeface="+mn-ea"/>
                          <a:cs typeface="+mn-cs"/>
                        </a:rPr>
                        <a:t>Political asylum</a:t>
                      </a:r>
                      <a:endParaRPr lang="en-US" sz="2400" dirty="0">
                        <a:latin typeface="Baskerville Old Face" pitchFamily="18" charset="0"/>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atrix OCRA" pitchFamily="33" charset="0"/>
              </a:rPr>
              <a:t>Laws of Migration </a:t>
            </a:r>
            <a:endParaRPr lang="en-US" sz="4000" dirty="0">
              <a:latin typeface="Aatrix OCRA" pitchFamily="33" charset="0"/>
            </a:endParaRPr>
          </a:p>
        </p:txBody>
      </p:sp>
      <p:sp>
        <p:nvSpPr>
          <p:cNvPr id="3" name="Content Placeholder 2"/>
          <p:cNvSpPr>
            <a:spLocks noGrp="1"/>
          </p:cNvSpPr>
          <p:nvPr>
            <p:ph idx="1"/>
          </p:nvPr>
        </p:nvSpPr>
        <p:spPr>
          <a:xfrm>
            <a:off x="428596" y="1214422"/>
            <a:ext cx="8229600" cy="5072098"/>
          </a:xfrm>
        </p:spPr>
        <p:txBody>
          <a:bodyPr>
            <a:normAutofit fontScale="85000" lnSpcReduction="10000"/>
          </a:bodyPr>
          <a:lstStyle/>
          <a:p>
            <a:pPr lvl="0" algn="just">
              <a:lnSpc>
                <a:spcPct val="150000"/>
              </a:lnSpc>
            </a:pPr>
            <a:r>
              <a:rPr lang="en-US" sz="2800" dirty="0" smtClean="0">
                <a:latin typeface="Baskerville Old Face" pitchFamily="18" charset="0"/>
              </a:rPr>
              <a:t>different writers tried to set out some laws of migration. Here under, we will see some of them</a:t>
            </a:r>
            <a:r>
              <a:rPr lang="en-US" sz="2800" b="1" dirty="0" smtClean="0">
                <a:latin typeface="Baskerville Old Face" pitchFamily="18" charset="0"/>
              </a:rPr>
              <a:t>.</a:t>
            </a:r>
          </a:p>
          <a:p>
            <a:pPr lvl="0" algn="just">
              <a:lnSpc>
                <a:spcPct val="150000"/>
              </a:lnSpc>
              <a:buNone/>
            </a:pPr>
            <a:r>
              <a:rPr lang="en-US" sz="2800" b="1" dirty="0" smtClean="0">
                <a:latin typeface="Baskerville Old Face" pitchFamily="18" charset="0"/>
              </a:rPr>
              <a:t>     </a:t>
            </a:r>
            <a:r>
              <a:rPr lang="en-US" sz="3000" b="1" u="sng" dirty="0" smtClean="0"/>
              <a:t>I. Raven Stein’s Laws of migration </a:t>
            </a:r>
          </a:p>
          <a:p>
            <a:pPr lvl="0" algn="just">
              <a:lnSpc>
                <a:spcPct val="150000"/>
              </a:lnSpc>
              <a:buFontTx/>
              <a:buChar char="-"/>
            </a:pPr>
            <a:r>
              <a:rPr lang="en-US" sz="2800" dirty="0" smtClean="0">
                <a:solidFill>
                  <a:srgbClr val="FF0000"/>
                </a:solidFill>
              </a:rPr>
              <a:t>Raven stein came up with his "laws" of migration in the 1880s based on studies carried out in the UK.  </a:t>
            </a:r>
            <a:r>
              <a:rPr lang="en-US" sz="2800" dirty="0" smtClean="0"/>
              <a:t>The laws are as follows</a:t>
            </a:r>
          </a:p>
          <a:p>
            <a:pPr algn="just">
              <a:lnSpc>
                <a:spcPct val="150000"/>
              </a:lnSpc>
              <a:buFont typeface="Wingdings" pitchFamily="2" charset="2"/>
              <a:buChar char="Ø"/>
            </a:pPr>
            <a:r>
              <a:rPr lang="en-US" sz="2800" dirty="0" smtClean="0"/>
              <a:t>        The greatest body of migrants travel short distances. </a:t>
            </a:r>
          </a:p>
          <a:p>
            <a:pPr algn="just">
              <a:lnSpc>
                <a:spcPct val="150000"/>
              </a:lnSpc>
              <a:buFont typeface="Wingdings" pitchFamily="2" charset="2"/>
              <a:buChar char="Ø"/>
            </a:pPr>
            <a:r>
              <a:rPr lang="en-US" sz="2800" dirty="0" smtClean="0"/>
              <a:t>       This produces currents directed towards great    	commercial centers. </a:t>
            </a:r>
          </a:p>
          <a:p>
            <a:pPr lvl="0" algn="just">
              <a:lnSpc>
                <a:spcPct val="150000"/>
              </a:lnSpc>
              <a:buFont typeface="Wingdings" pitchFamily="2" charset="2"/>
              <a:buChar char="Ø"/>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288</a:t>
            </a:fld>
            <a:endParaRPr lang="en-US" dirty="0"/>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Laws of Migration…..Cont’d </a:t>
            </a:r>
            <a:endParaRPr lang="en-US" sz="2800" dirty="0">
              <a:latin typeface="Baskerville Old Face" pitchFamily="18" charset="0"/>
            </a:endParaRPr>
          </a:p>
        </p:txBody>
      </p:sp>
      <p:sp>
        <p:nvSpPr>
          <p:cNvPr id="3" name="Content Placeholder 2"/>
          <p:cNvSpPr>
            <a:spLocks noGrp="1"/>
          </p:cNvSpPr>
          <p:nvPr>
            <p:ph idx="1"/>
          </p:nvPr>
        </p:nvSpPr>
        <p:spPr>
          <a:xfrm>
            <a:off x="457200" y="1071546"/>
            <a:ext cx="8329642" cy="5357850"/>
          </a:xfrm>
        </p:spPr>
        <p:txBody>
          <a:bodyPr>
            <a:normAutofit lnSpcReduction="10000"/>
          </a:bodyPr>
          <a:lstStyle/>
          <a:p>
            <a:r>
              <a:rPr lang="en-US" b="1" dirty="0" smtClean="0">
                <a:latin typeface="Baskerville Old Face" pitchFamily="18" charset="0"/>
              </a:rPr>
              <a:t> </a:t>
            </a:r>
            <a:r>
              <a:rPr lang="en-US" b="1" dirty="0" smtClean="0"/>
              <a:t>I. Raven Stein’s Laws of migration ….Cont’d</a:t>
            </a:r>
          </a:p>
          <a:p>
            <a:pPr lvl="0" algn="just">
              <a:lnSpc>
                <a:spcPct val="150000"/>
              </a:lnSpc>
              <a:buFont typeface="Wingdings" pitchFamily="2" charset="2"/>
              <a:buChar char="Ø"/>
            </a:pPr>
            <a:r>
              <a:rPr lang="en-US" sz="2800" dirty="0" smtClean="0">
                <a:latin typeface="Baskerville Old Face" pitchFamily="18" charset="0"/>
              </a:rPr>
              <a:t>    Each current has a compensating counter-current in the opposite direction. </a:t>
            </a:r>
          </a:p>
          <a:p>
            <a:pPr algn="just">
              <a:lnSpc>
                <a:spcPct val="150000"/>
              </a:lnSpc>
              <a:buFont typeface="Wingdings" pitchFamily="2" charset="2"/>
              <a:buChar char="Ø"/>
            </a:pPr>
            <a:r>
              <a:rPr lang="en-US" sz="2800" dirty="0" smtClean="0">
                <a:latin typeface="Baskerville Old Face" pitchFamily="18" charset="0"/>
              </a:rPr>
              <a:t>  Both currents display similar characteristics </a:t>
            </a:r>
          </a:p>
          <a:p>
            <a:pPr algn="just">
              <a:lnSpc>
                <a:spcPct val="150000"/>
              </a:lnSpc>
              <a:buFont typeface="Wingdings" pitchFamily="2" charset="2"/>
              <a:buChar char="Ø"/>
            </a:pPr>
            <a:r>
              <a:rPr lang="en-US" sz="2800" dirty="0" smtClean="0">
                <a:latin typeface="Baskerville Old Face" pitchFamily="18" charset="0"/>
              </a:rPr>
              <a:t>  Long distance movements are directed towards great commercial centers. </a:t>
            </a:r>
          </a:p>
          <a:p>
            <a:pPr algn="just">
              <a:lnSpc>
                <a:spcPct val="150000"/>
              </a:lnSpc>
              <a:buFont typeface="Wingdings" pitchFamily="2" charset="2"/>
              <a:buChar char="Ø"/>
            </a:pPr>
            <a:r>
              <a:rPr lang="en-US" sz="2800" dirty="0" smtClean="0">
                <a:latin typeface="Baskerville Old Face" pitchFamily="18" charset="0"/>
              </a:rPr>
              <a:t>  People in urban areas migrate less than   people in areas. </a:t>
            </a:r>
          </a:p>
          <a:p>
            <a:pPr lvl="0" algn="just">
              <a:buNone/>
            </a:pPr>
            <a:endParaRPr lang="en-US" dirty="0" smtClean="0">
              <a:latin typeface="Baskerville Old Face" pitchFamily="18" charset="0"/>
            </a:endParaRP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289</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Geography and Other Related Disciplines…..Cont’d</a:t>
            </a:r>
            <a:endParaRPr lang="en-US" sz="2800" dirty="0"/>
          </a:p>
        </p:txBody>
      </p:sp>
      <p:sp>
        <p:nvSpPr>
          <p:cNvPr id="3" name="Content Placeholder 2"/>
          <p:cNvSpPr>
            <a:spLocks noGrp="1"/>
          </p:cNvSpPr>
          <p:nvPr>
            <p:ph idx="1"/>
          </p:nvPr>
        </p:nvSpPr>
        <p:spPr/>
        <p:txBody>
          <a:bodyPr/>
          <a:lstStyle/>
          <a:p>
            <a:pPr>
              <a:buNone/>
            </a:pPr>
            <a:r>
              <a:rPr lang="en-US" b="1" dirty="0" smtClean="0"/>
              <a:t>5. History</a:t>
            </a:r>
            <a:r>
              <a:rPr lang="en-US" dirty="0" smtClean="0"/>
              <a:t>- </a:t>
            </a:r>
          </a:p>
          <a:p>
            <a:pPr algn="just">
              <a:lnSpc>
                <a:spcPct val="150000"/>
              </a:lnSpc>
            </a:pPr>
            <a:r>
              <a:rPr lang="en-US" dirty="0" smtClean="0">
                <a:latin typeface="Baskerville Old Face" pitchFamily="18" charset="0"/>
              </a:rPr>
              <a:t>history treats human population in temporal perspective;</a:t>
            </a:r>
          </a:p>
          <a:p>
            <a:pPr algn="just">
              <a:lnSpc>
                <a:spcPct val="150000"/>
              </a:lnSpc>
            </a:pPr>
            <a:r>
              <a:rPr lang="en-US" dirty="0" smtClean="0">
                <a:solidFill>
                  <a:srgbClr val="FF0000"/>
                </a:solidFill>
                <a:latin typeface="Baskerville Old Face" pitchFamily="18" charset="0"/>
              </a:rPr>
              <a:t> hence it employs chronological approach while geography does it in spatial context.</a:t>
            </a:r>
            <a:endParaRPr lang="en-US"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29</a:t>
            </a:fld>
            <a:endParaRPr lang="en-US" dirty="0"/>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Laws of Migration </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229600" cy="5429288"/>
          </a:xfrm>
        </p:spPr>
        <p:txBody>
          <a:bodyPr/>
          <a:lstStyle/>
          <a:p>
            <a:pPr>
              <a:buNone/>
            </a:pPr>
            <a:r>
              <a:rPr lang="en-US" b="1" dirty="0" smtClean="0">
                <a:latin typeface="Baskerville Old Face" pitchFamily="18" charset="0"/>
              </a:rPr>
              <a:t> </a:t>
            </a:r>
            <a:r>
              <a:rPr lang="en-US" b="1" dirty="0" smtClean="0"/>
              <a:t>I. </a:t>
            </a:r>
            <a:r>
              <a:rPr lang="en-US" sz="2800" b="1" dirty="0" smtClean="0">
                <a:latin typeface="Baskerville Old Face" pitchFamily="18" charset="0"/>
              </a:rPr>
              <a:t>Raven Stein’s Laws of migration ….Cont’d</a:t>
            </a:r>
          </a:p>
          <a:p>
            <a:pPr lvl="0" algn="just">
              <a:lnSpc>
                <a:spcPct val="150000"/>
              </a:lnSpc>
              <a:buFont typeface="Wingdings" pitchFamily="2" charset="2"/>
              <a:buChar char="Ø"/>
            </a:pPr>
            <a:r>
              <a:rPr lang="en-US" sz="2800" dirty="0" smtClean="0">
                <a:latin typeface="Baskerville Old Face" pitchFamily="18" charset="0"/>
              </a:rPr>
              <a:t> </a:t>
            </a:r>
            <a:r>
              <a:rPr lang="en-US" sz="2800" dirty="0" smtClean="0">
                <a:solidFill>
                  <a:srgbClr val="FF0000"/>
                </a:solidFill>
                <a:latin typeface="Baskerville Old Face" pitchFamily="18" charset="0"/>
              </a:rPr>
              <a:t>Males migrate more over long distances and females migrate more over short distances. </a:t>
            </a:r>
          </a:p>
          <a:p>
            <a:pPr algn="just">
              <a:lnSpc>
                <a:spcPct val="150000"/>
              </a:lnSpc>
              <a:buFont typeface="Wingdings" pitchFamily="2" charset="2"/>
              <a:buChar char="Ø"/>
            </a:pPr>
            <a:r>
              <a:rPr lang="en-US" sz="2800" dirty="0" smtClean="0">
                <a:solidFill>
                  <a:srgbClr val="FF0000"/>
                </a:solidFill>
                <a:latin typeface="Baskerville Old Face" pitchFamily="18" charset="0"/>
              </a:rPr>
              <a:t>Most migrants are between 20-34 years of age. </a:t>
            </a:r>
          </a:p>
          <a:p>
            <a:pPr algn="just">
              <a:lnSpc>
                <a:spcPct val="150000"/>
              </a:lnSpc>
              <a:buFont typeface="Wingdings" pitchFamily="2" charset="2"/>
              <a:buChar char="Ø"/>
            </a:pPr>
            <a:r>
              <a:rPr lang="en-US" sz="2800" dirty="0" smtClean="0">
                <a:solidFill>
                  <a:srgbClr val="FF0000"/>
                </a:solidFill>
                <a:latin typeface="Baskerville Old Face" pitchFamily="18" charset="0"/>
              </a:rPr>
              <a:t>People mainly move for economic reasons. </a:t>
            </a:r>
          </a:p>
          <a:p>
            <a:pPr algn="just">
              <a:lnSpc>
                <a:spcPct val="150000"/>
              </a:lnSpc>
              <a:buFont typeface="Wingdings" pitchFamily="2" charset="2"/>
              <a:buChar char="Ø"/>
            </a:pPr>
            <a:r>
              <a:rPr lang="en-US" sz="2800" dirty="0" smtClean="0">
                <a:solidFill>
                  <a:srgbClr val="FF0000"/>
                </a:solidFill>
                <a:latin typeface="Baskerville Old Face" pitchFamily="18" charset="0"/>
              </a:rPr>
              <a:t>Urban housing development is inadequate for the influx of migrants, so, ghettoes/shanties is formed</a:t>
            </a:r>
          </a:p>
          <a:p>
            <a:pPr lvl="0" algn="just">
              <a:lnSpc>
                <a:spcPct val="150000"/>
              </a:lnSpc>
              <a:buNone/>
            </a:pPr>
            <a:endParaRPr lang="en-US" sz="2800" dirty="0" smtClean="0"/>
          </a:p>
          <a:p>
            <a:pPr>
              <a:buNone/>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290</a:t>
            </a:fld>
            <a:endParaRPr lang="en-US" dirty="0"/>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Laws of Migration </a:t>
            </a:r>
            <a:endParaRPr lang="en-US" sz="2800" b="1" dirty="0"/>
          </a:p>
        </p:txBody>
      </p:sp>
      <p:sp>
        <p:nvSpPr>
          <p:cNvPr id="3" name="Content Placeholder 2"/>
          <p:cNvSpPr>
            <a:spLocks noGrp="1"/>
          </p:cNvSpPr>
          <p:nvPr>
            <p:ph idx="1"/>
          </p:nvPr>
        </p:nvSpPr>
        <p:spPr>
          <a:xfrm>
            <a:off x="457200" y="1071546"/>
            <a:ext cx="8401080" cy="5054617"/>
          </a:xfrm>
        </p:spPr>
        <p:txBody>
          <a:bodyPr>
            <a:normAutofit/>
          </a:bodyPr>
          <a:lstStyle/>
          <a:p>
            <a:pPr lvl="0">
              <a:buNone/>
            </a:pPr>
            <a:r>
              <a:rPr lang="en-US" b="1" dirty="0" smtClean="0"/>
              <a:t>  </a:t>
            </a:r>
            <a:r>
              <a:rPr lang="en-US" sz="2800" b="1" dirty="0" smtClean="0">
                <a:latin typeface="Baskerville Old Face" pitchFamily="18" charset="0"/>
              </a:rPr>
              <a:t>II. </a:t>
            </a:r>
            <a:r>
              <a:rPr lang="en-US" sz="2800" b="1" u="sng" dirty="0" err="1" smtClean="0">
                <a:latin typeface="Baskerville Old Face" pitchFamily="18" charset="0"/>
              </a:rPr>
              <a:t>Zipf's</a:t>
            </a:r>
            <a:r>
              <a:rPr lang="en-US" sz="2800" b="1" u="sng" dirty="0" smtClean="0">
                <a:latin typeface="Baskerville Old Face" pitchFamily="18" charset="0"/>
              </a:rPr>
              <a:t> Inverse Distance Law </a:t>
            </a:r>
          </a:p>
          <a:p>
            <a:pPr>
              <a:buFont typeface="Wingdings" pitchFamily="2" charset="2"/>
              <a:buChar char="Ø"/>
            </a:pPr>
            <a:r>
              <a:rPr lang="en-US" sz="2800" dirty="0" smtClean="0">
                <a:solidFill>
                  <a:srgbClr val="FF0000"/>
                </a:solidFill>
              </a:rPr>
              <a:t>The volume of migrants decreases with distance from the origin.</a:t>
            </a:r>
          </a:p>
          <a:p>
            <a:pPr>
              <a:buNone/>
            </a:pPr>
            <a:r>
              <a:rPr lang="en-US" sz="2800" b="1" dirty="0" smtClean="0"/>
              <a:t>III. Stouffer's Law of Intervening Distances </a:t>
            </a:r>
          </a:p>
          <a:p>
            <a:pPr algn="just">
              <a:lnSpc>
                <a:spcPct val="150000"/>
              </a:lnSpc>
              <a:buFont typeface="Wingdings" pitchFamily="2" charset="2"/>
              <a:buChar char="Ø"/>
            </a:pPr>
            <a:r>
              <a:rPr lang="en-US" sz="2800" b="1" dirty="0" smtClean="0">
                <a:solidFill>
                  <a:srgbClr val="FF0000"/>
                </a:solidFill>
              </a:rPr>
              <a:t> </a:t>
            </a:r>
            <a:r>
              <a:rPr lang="en-US" sz="2800" dirty="0" smtClean="0">
                <a:solidFill>
                  <a:srgbClr val="FF0000"/>
                </a:solidFill>
                <a:latin typeface="Baskerville Old Face" pitchFamily="18" charset="0"/>
              </a:rPr>
              <a:t>the number of migrant moving from one town (X) to another (Y)</a:t>
            </a:r>
            <a:r>
              <a:rPr lang="en-US" sz="2800" dirty="0" smtClean="0">
                <a:latin typeface="Baskerville Old Face" pitchFamily="18" charset="0"/>
              </a:rPr>
              <a:t> is directly related to the opportunities available at Y but inversely proportional to the number of intervening opportunities between X and Y. </a:t>
            </a:r>
          </a:p>
          <a:p>
            <a:pPr>
              <a:buNone/>
            </a:pPr>
            <a:endParaRPr lang="en-US" sz="2800" dirty="0" smtClean="0">
              <a:solidFill>
                <a:srgbClr val="FF0000"/>
              </a:solidFill>
            </a:endParaRPr>
          </a:p>
          <a:p>
            <a:pPr lvl="0">
              <a:buNone/>
            </a:pPr>
            <a:endParaRPr lang="en-US" sz="2800" b="1" u="sng" dirty="0" smtClean="0">
              <a:latin typeface="Baskerville Old Face" pitchFamily="18" charset="0"/>
            </a:endParaRPr>
          </a:p>
          <a:p>
            <a:pPr lvl="0">
              <a:buNone/>
            </a:pPr>
            <a:endParaRPr lang="en-US" dirty="0" smtClean="0">
              <a:solidFill>
                <a:srgbClr val="FFC000"/>
              </a:solidFill>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291</a:t>
            </a:fld>
            <a:endParaRPr lang="en-US" dirty="0"/>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292</a:t>
            </a:fld>
            <a:endParaRPr lang="en-US" dirty="0"/>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Old Face" pitchFamily="18" charset="0"/>
              </a:rPr>
              <a:t>Measures of Migration</a:t>
            </a:r>
            <a:endParaRPr lang="en-US"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lnSpcReduction="10000"/>
          </a:bodyPr>
          <a:lstStyle/>
          <a:p>
            <a:pPr algn="just">
              <a:lnSpc>
                <a:spcPct val="150000"/>
              </a:lnSpc>
            </a:pPr>
            <a:r>
              <a:rPr lang="en-US" sz="2800" b="1" dirty="0" smtClean="0">
                <a:latin typeface="Baskerville Old Face" pitchFamily="18" charset="0"/>
              </a:rPr>
              <a:t>- </a:t>
            </a:r>
            <a:r>
              <a:rPr lang="en-US" sz="2800" dirty="0" smtClean="0">
                <a:solidFill>
                  <a:srgbClr val="FF0000"/>
                </a:solidFill>
                <a:latin typeface="Baskerville Old Face" pitchFamily="18" charset="0"/>
              </a:rPr>
              <a:t>just like the other two components of population change,</a:t>
            </a:r>
            <a:r>
              <a:rPr lang="en-US" sz="2800" dirty="0" smtClean="0">
                <a:latin typeface="Baskerville Old Face" pitchFamily="18" charset="0"/>
              </a:rPr>
              <a:t> </a:t>
            </a:r>
            <a:r>
              <a:rPr lang="en-US" sz="2800" dirty="0" smtClean="0">
                <a:solidFill>
                  <a:srgbClr val="FF0000"/>
                </a:solidFill>
                <a:latin typeface="Baskerville Old Face" pitchFamily="18" charset="0"/>
              </a:rPr>
              <a:t>migration is also a measurable concept. </a:t>
            </a:r>
          </a:p>
          <a:p>
            <a:pPr lvl="0" algn="just">
              <a:lnSpc>
                <a:spcPct val="150000"/>
              </a:lnSpc>
            </a:pPr>
            <a:r>
              <a:rPr lang="en-US" sz="2800" dirty="0" smtClean="0">
                <a:solidFill>
                  <a:srgbClr val="FF0000"/>
                </a:solidFill>
              </a:rPr>
              <a:t>The most common measures of migration are </a:t>
            </a:r>
            <a:r>
              <a:rPr lang="en-US" sz="2800" dirty="0" smtClean="0"/>
              <a:t>given below:</a:t>
            </a:r>
          </a:p>
          <a:p>
            <a:pPr lvl="0" algn="just">
              <a:lnSpc>
                <a:spcPct val="150000"/>
              </a:lnSpc>
              <a:buNone/>
            </a:pPr>
            <a:r>
              <a:rPr lang="en-US" sz="2800" dirty="0" smtClean="0">
                <a:solidFill>
                  <a:srgbClr val="FF0000"/>
                </a:solidFill>
              </a:rPr>
              <a:t>        A.   </a:t>
            </a:r>
            <a:r>
              <a:rPr lang="en-US" sz="2800" b="1" dirty="0" smtClean="0">
                <a:solidFill>
                  <a:srgbClr val="FF0000"/>
                </a:solidFill>
              </a:rPr>
              <a:t>Immigration rate</a:t>
            </a:r>
          </a:p>
          <a:p>
            <a:pPr lvl="0" algn="just">
              <a:lnSpc>
                <a:spcPct val="150000"/>
              </a:lnSpc>
              <a:buNone/>
            </a:pPr>
            <a:r>
              <a:rPr lang="en-US" sz="2800" b="1" dirty="0" smtClean="0">
                <a:solidFill>
                  <a:srgbClr val="FF0000"/>
                </a:solidFill>
              </a:rPr>
              <a:t>        B.  Emigration rate</a:t>
            </a:r>
          </a:p>
          <a:p>
            <a:pPr lvl="0" algn="just">
              <a:lnSpc>
                <a:spcPct val="150000"/>
              </a:lnSpc>
              <a:buNone/>
            </a:pPr>
            <a:r>
              <a:rPr lang="en-US" sz="2800" b="1" dirty="0" smtClean="0">
                <a:solidFill>
                  <a:srgbClr val="FF0000"/>
                </a:solidFill>
              </a:rPr>
              <a:t>        C. Net Migration Rate (NMR):</a:t>
            </a:r>
            <a:r>
              <a:rPr lang="en-US" sz="2800" dirty="0" smtClean="0">
                <a:solidFill>
                  <a:srgbClr val="FF0000"/>
                </a:solidFill>
              </a:rPr>
              <a:t> </a:t>
            </a:r>
          </a:p>
          <a:p>
            <a:pPr lvl="0" algn="just">
              <a:lnSpc>
                <a:spcPct val="150000"/>
              </a:lnSpc>
              <a:buNone/>
            </a:pPr>
            <a:endParaRPr lang="en-US" sz="2800" dirty="0" smtClean="0"/>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293</a:t>
            </a:fld>
            <a:endParaRPr lang="en-US" dirty="0"/>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Migration….Cont’d</a:t>
            </a:r>
            <a:endParaRPr lang="en-US" sz="2800" dirty="0"/>
          </a:p>
        </p:txBody>
      </p:sp>
      <p:sp>
        <p:nvSpPr>
          <p:cNvPr id="3" name="Content Placeholder 2"/>
          <p:cNvSpPr>
            <a:spLocks noGrp="1"/>
          </p:cNvSpPr>
          <p:nvPr>
            <p:ph idx="1"/>
          </p:nvPr>
        </p:nvSpPr>
        <p:spPr>
          <a:xfrm>
            <a:off x="457200" y="1285860"/>
            <a:ext cx="8229600" cy="4840303"/>
          </a:xfrm>
        </p:spPr>
        <p:txBody>
          <a:bodyPr/>
          <a:lstStyle/>
          <a:p>
            <a:pPr lvl="0">
              <a:buNone/>
            </a:pPr>
            <a:r>
              <a:rPr lang="en-US" b="1" dirty="0" smtClean="0"/>
              <a:t> </a:t>
            </a:r>
          </a:p>
          <a:p>
            <a:pPr lvl="0">
              <a:buNone/>
            </a:pPr>
            <a:r>
              <a:rPr lang="en-US" b="1" dirty="0" smtClean="0"/>
              <a:t>A . Immigration rate</a:t>
            </a:r>
            <a:endParaRPr lang="en-US" sz="2800" dirty="0" smtClean="0">
              <a:solidFill>
                <a:srgbClr val="FF0000"/>
              </a:solidFill>
              <a:latin typeface="Baskerville Old Face" pitchFamily="18" charset="0"/>
            </a:endParaRPr>
          </a:p>
          <a:p>
            <a:pPr lvl="0" algn="just">
              <a:lnSpc>
                <a:spcPct val="150000"/>
              </a:lnSpc>
            </a:pPr>
            <a:r>
              <a:rPr lang="en-US" sz="2800" dirty="0" smtClean="0">
                <a:solidFill>
                  <a:srgbClr val="FF0000"/>
                </a:solidFill>
                <a:latin typeface="Baskerville Old Face" pitchFamily="18" charset="0"/>
              </a:rPr>
              <a:t>it is the number of people arriving at a destination per 1000 population at that destination in a given year.</a:t>
            </a:r>
          </a:p>
          <a:p>
            <a:pPr lvl="0" algn="just">
              <a:lnSpc>
                <a:spcPct val="150000"/>
              </a:lnSpc>
              <a:buNone/>
            </a:pPr>
            <a:endParaRPr lang="en-US" sz="2800" dirty="0" smtClean="0">
              <a:solidFill>
                <a:srgbClr val="FF0000"/>
              </a:solidFill>
              <a:latin typeface="Baskerville Old Face" pitchFamily="18" charset="0"/>
            </a:endParaRPr>
          </a:p>
          <a:p>
            <a:r>
              <a:rPr lang="en-US" sz="2800" dirty="0" smtClean="0">
                <a:solidFill>
                  <a:srgbClr val="00B0F0"/>
                </a:solidFill>
                <a:latin typeface="Baskerville Old Face" pitchFamily="18" charset="0"/>
              </a:rPr>
              <a:t>Immigration rate = </a:t>
            </a:r>
            <a:r>
              <a:rPr lang="en-US" sz="2800" u="sng" dirty="0" smtClean="0">
                <a:solidFill>
                  <a:srgbClr val="00B0F0"/>
                </a:solidFill>
                <a:latin typeface="Baskerville Old Face" pitchFamily="18" charset="0"/>
              </a:rPr>
              <a:t>Number of immigrants </a:t>
            </a:r>
            <a:r>
              <a:rPr lang="en-US" sz="2800" dirty="0" smtClean="0">
                <a:solidFill>
                  <a:srgbClr val="00B0F0"/>
                </a:solidFill>
                <a:latin typeface="Baskerville Old Face" pitchFamily="18" charset="0"/>
                <a:sym typeface="Symbol"/>
              </a:rPr>
              <a:t> 1.000</a:t>
            </a:r>
          </a:p>
          <a:p>
            <a:pPr>
              <a:buNone/>
            </a:pPr>
            <a:r>
              <a:rPr lang="en-US" sz="2800" dirty="0" smtClean="0">
                <a:solidFill>
                  <a:srgbClr val="00B0F0"/>
                </a:solidFill>
                <a:latin typeface="Baskerville Old Face" pitchFamily="18" charset="0"/>
                <a:sym typeface="Symbol"/>
              </a:rPr>
              <a:t>                                   Total population at destination</a:t>
            </a:r>
            <a:endParaRPr lang="en-US" sz="2800" dirty="0" smtClean="0">
              <a:solidFill>
                <a:srgbClr val="00B0F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294</a:t>
            </a:fld>
            <a:endParaRPr lang="en-US" dirty="0"/>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Migration….Cont’d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lstStyle/>
          <a:p>
            <a:pPr lvl="0">
              <a:buNone/>
            </a:pPr>
            <a:r>
              <a:rPr lang="en-US" b="1" dirty="0" smtClean="0"/>
              <a:t> b. Emigration rate </a:t>
            </a:r>
          </a:p>
          <a:p>
            <a:pPr lvl="0" algn="just">
              <a:lnSpc>
                <a:spcPct val="150000"/>
              </a:lnSpc>
            </a:pPr>
            <a:r>
              <a:rPr lang="en-US" sz="2800" dirty="0" smtClean="0">
                <a:latin typeface="Baskerville Old Face" pitchFamily="18" charset="0"/>
              </a:rPr>
              <a:t>it is the number of </a:t>
            </a:r>
            <a:r>
              <a:rPr lang="en-US" sz="2800" dirty="0" smtClean="0">
                <a:solidFill>
                  <a:srgbClr val="FF0000"/>
                </a:solidFill>
                <a:latin typeface="Baskerville Old Face" pitchFamily="18" charset="0"/>
              </a:rPr>
              <a:t>emigrants departing an area of origin per 1000 population of the area of origin in a given year.</a:t>
            </a:r>
          </a:p>
          <a:p>
            <a:pPr lvl="0" algn="just"/>
            <a:r>
              <a:rPr lang="en-US" dirty="0" smtClean="0">
                <a:solidFill>
                  <a:srgbClr val="00B0F0"/>
                </a:solidFill>
                <a:latin typeface="Baskerville Old Face" pitchFamily="18" charset="0"/>
              </a:rPr>
              <a:t>Emigration</a:t>
            </a:r>
            <a:r>
              <a:rPr lang="en-US" sz="2800" dirty="0" smtClean="0">
                <a:solidFill>
                  <a:srgbClr val="00B0F0"/>
                </a:solidFill>
                <a:latin typeface="Baskerville Old Face" pitchFamily="18" charset="0"/>
              </a:rPr>
              <a:t> = </a:t>
            </a:r>
            <a:r>
              <a:rPr lang="en-US" u="sng" dirty="0" smtClean="0">
                <a:solidFill>
                  <a:srgbClr val="00B0F0"/>
                </a:solidFill>
                <a:latin typeface="Baskerville Old Face" pitchFamily="18" charset="0"/>
              </a:rPr>
              <a:t>Number of Emigrants </a:t>
            </a:r>
            <a:r>
              <a:rPr lang="en-US" dirty="0" smtClean="0">
                <a:solidFill>
                  <a:srgbClr val="00B0F0"/>
                </a:solidFill>
                <a:latin typeface="Baskerville Old Face" pitchFamily="18" charset="0"/>
                <a:sym typeface="Symbol"/>
              </a:rPr>
              <a:t>  1.000</a:t>
            </a:r>
          </a:p>
          <a:p>
            <a:pPr lvl="0" algn="just">
              <a:buNone/>
            </a:pPr>
            <a:r>
              <a:rPr lang="en-US" dirty="0" smtClean="0">
                <a:solidFill>
                  <a:srgbClr val="00B0F0"/>
                </a:solidFill>
                <a:latin typeface="Baskerville Old Face" pitchFamily="18" charset="0"/>
                <a:sym typeface="Symbol"/>
              </a:rPr>
              <a:t>                        Total population of Origin</a:t>
            </a:r>
            <a:endParaRPr lang="en-US" dirty="0" smtClean="0">
              <a:solidFill>
                <a:srgbClr val="00B0F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295</a:t>
            </a:fld>
            <a:endParaRPr lang="en-US" dirty="0"/>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Measures of Migration….Cont’d</a:t>
            </a:r>
            <a:endParaRPr lang="en-US" sz="2800" dirty="0">
              <a:latin typeface="Baskerville Old Face" pitchFamily="18" charset="0"/>
            </a:endParaRPr>
          </a:p>
        </p:txBody>
      </p:sp>
      <p:sp>
        <p:nvSpPr>
          <p:cNvPr id="3" name="Content Placeholder 2"/>
          <p:cNvSpPr>
            <a:spLocks noGrp="1"/>
          </p:cNvSpPr>
          <p:nvPr>
            <p:ph idx="1"/>
          </p:nvPr>
        </p:nvSpPr>
        <p:spPr>
          <a:xfrm>
            <a:off x="285720" y="1214422"/>
            <a:ext cx="8501122" cy="4911741"/>
          </a:xfrm>
        </p:spPr>
        <p:txBody>
          <a:bodyPr>
            <a:normAutofit/>
          </a:bodyPr>
          <a:lstStyle/>
          <a:p>
            <a:pPr lvl="0">
              <a:buNone/>
            </a:pPr>
            <a:r>
              <a:rPr lang="en-US" dirty="0" smtClean="0">
                <a:latin typeface="Baskerville Old Face" pitchFamily="18" charset="0"/>
              </a:rPr>
              <a:t>C </a:t>
            </a:r>
            <a:r>
              <a:rPr lang="en-US" b="1" dirty="0" smtClean="0"/>
              <a:t>Net Migration Rate (NMR)</a:t>
            </a:r>
          </a:p>
          <a:p>
            <a:pPr lvl="0" algn="just">
              <a:lnSpc>
                <a:spcPct val="150000"/>
              </a:lnSpc>
            </a:pPr>
            <a:r>
              <a:rPr lang="en-US" sz="2800" dirty="0" smtClean="0">
                <a:solidFill>
                  <a:srgbClr val="FF0000"/>
                </a:solidFill>
                <a:latin typeface="Baskerville Old Face" pitchFamily="18" charset="0"/>
              </a:rPr>
              <a:t> shows the net effect of immigration and emigration on an area's population</a:t>
            </a:r>
            <a:r>
              <a:rPr lang="en-US" sz="2800" dirty="0" smtClean="0">
                <a:latin typeface="Baskerville Old Face" pitchFamily="18" charset="0"/>
              </a:rPr>
              <a:t>, </a:t>
            </a:r>
          </a:p>
          <a:p>
            <a:pPr lvl="0" algn="just">
              <a:lnSpc>
                <a:spcPct val="150000"/>
              </a:lnSpc>
            </a:pPr>
            <a:r>
              <a:rPr lang="en-US" sz="2800" dirty="0" smtClean="0">
                <a:solidFill>
                  <a:srgbClr val="00B0F0"/>
                </a:solidFill>
                <a:latin typeface="Baskerville Old Face" pitchFamily="18" charset="0"/>
              </a:rPr>
              <a:t>expressed as an increase or decrease per 1000 population of the area in a given year.</a:t>
            </a:r>
          </a:p>
          <a:p>
            <a:pPr lvl="0" algn="just">
              <a:lnSpc>
                <a:spcPct val="150000"/>
              </a:lnSpc>
            </a:pPr>
            <a:r>
              <a:rPr lang="en-US" sz="2800" dirty="0" smtClean="0">
                <a:solidFill>
                  <a:srgbClr val="00B0F0"/>
                </a:solidFill>
                <a:latin typeface="Baskerville Old Face" pitchFamily="18" charset="0"/>
              </a:rPr>
              <a:t>NMR = </a:t>
            </a:r>
            <a:r>
              <a:rPr lang="en-US" sz="2400" u="sng" dirty="0" smtClean="0">
                <a:solidFill>
                  <a:srgbClr val="00B0F0"/>
                </a:solidFill>
                <a:latin typeface="Baskerville Old Face" pitchFamily="18" charset="0"/>
              </a:rPr>
              <a:t>Number of Immigrant – Number of emigrants </a:t>
            </a:r>
            <a:r>
              <a:rPr lang="en-US" sz="2400" dirty="0" smtClean="0">
                <a:solidFill>
                  <a:srgbClr val="00B0F0"/>
                </a:solidFill>
                <a:latin typeface="Baskerville Old Face" pitchFamily="18" charset="0"/>
                <a:sym typeface="Symbol"/>
              </a:rPr>
              <a:t> 1.000</a:t>
            </a:r>
          </a:p>
          <a:p>
            <a:pPr lvl="0" algn="just">
              <a:lnSpc>
                <a:spcPct val="150000"/>
              </a:lnSpc>
              <a:buNone/>
            </a:pPr>
            <a:r>
              <a:rPr lang="en-US" sz="2400" dirty="0" smtClean="0">
                <a:solidFill>
                  <a:srgbClr val="00B0F0"/>
                </a:solidFill>
                <a:latin typeface="Baskerville Old Face" pitchFamily="18" charset="0"/>
                <a:sym typeface="Symbol"/>
              </a:rPr>
              <a:t>                         Total population </a:t>
            </a:r>
            <a:endParaRPr lang="en-US" sz="2400" dirty="0" smtClean="0">
              <a:solidFill>
                <a:srgbClr val="00B0F0"/>
              </a:solidFill>
              <a:latin typeface="Baskerville Old Face" pitchFamily="18" charset="0"/>
            </a:endParaRPr>
          </a:p>
          <a:p>
            <a:pPr lvl="0" algn="just">
              <a:lnSpc>
                <a:spcPct val="150000"/>
              </a:lnSpc>
            </a:pPr>
            <a:endParaRPr lang="en-US" sz="2800" dirty="0" smtClean="0">
              <a:solidFill>
                <a:srgbClr val="00B0F0"/>
              </a:solidFill>
              <a:latin typeface="Baskerville Old Face" pitchFamily="18" charset="0"/>
            </a:endParaRPr>
          </a:p>
          <a:p>
            <a:pPr>
              <a:buNone/>
            </a:pPr>
            <a:endParaRPr lang="en-US"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296</a:t>
            </a:fld>
            <a:endParaRPr lang="en-US" dirty="0"/>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297</a:t>
            </a:fld>
            <a:endParaRPr lang="en-US" dirty="0"/>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Old Face" pitchFamily="18" charset="0"/>
              </a:rPr>
              <a:t>Consequence of Migration</a:t>
            </a:r>
            <a:endParaRPr lang="en-US" dirty="0">
              <a:latin typeface="Baskerville Old Face" pitchFamily="18" charset="0"/>
            </a:endParaRPr>
          </a:p>
        </p:txBody>
      </p:sp>
      <p:sp>
        <p:nvSpPr>
          <p:cNvPr id="3" name="Content Placeholder 2"/>
          <p:cNvSpPr>
            <a:spLocks noGrp="1"/>
          </p:cNvSpPr>
          <p:nvPr>
            <p:ph idx="1"/>
          </p:nvPr>
        </p:nvSpPr>
        <p:spPr>
          <a:xfrm>
            <a:off x="457200" y="1285860"/>
            <a:ext cx="8229600" cy="5572140"/>
          </a:xfrm>
        </p:spPr>
        <p:txBody>
          <a:bodyPr>
            <a:normAutofit fontScale="92500" lnSpcReduction="20000"/>
          </a:bodyPr>
          <a:lstStyle/>
          <a:p>
            <a:pPr algn="just">
              <a:lnSpc>
                <a:spcPct val="150000"/>
              </a:lnSpc>
            </a:pPr>
            <a:r>
              <a:rPr lang="en-US" sz="2800" dirty="0" smtClean="0">
                <a:latin typeface="Baskerville Old Face" pitchFamily="18" charset="0"/>
              </a:rPr>
              <a:t>It has widely been recognized that </a:t>
            </a:r>
            <a:r>
              <a:rPr lang="en-US" sz="2800" u="sng" dirty="0" smtClean="0">
                <a:solidFill>
                  <a:srgbClr val="FF0000"/>
                </a:solidFill>
                <a:latin typeface="Baskerville Old Face" pitchFamily="18" charset="0"/>
              </a:rPr>
              <a:t>migration affects, the area of out migration</a:t>
            </a:r>
            <a:r>
              <a:rPr lang="en-US" sz="2800" dirty="0" smtClean="0">
                <a:solidFill>
                  <a:srgbClr val="FF0000"/>
                </a:solidFill>
                <a:latin typeface="Baskerville Old Face" pitchFamily="18" charset="0"/>
              </a:rPr>
              <a:t> (origin), </a:t>
            </a:r>
            <a:r>
              <a:rPr lang="en-US" sz="2800" u="sng" dirty="0" smtClean="0">
                <a:solidFill>
                  <a:srgbClr val="FF0000"/>
                </a:solidFill>
                <a:latin typeface="Baskerville Old Face" pitchFamily="18" charset="0"/>
              </a:rPr>
              <a:t>immigration</a:t>
            </a:r>
            <a:r>
              <a:rPr lang="en-US" sz="2800" dirty="0" smtClean="0">
                <a:solidFill>
                  <a:srgbClr val="FF0000"/>
                </a:solidFill>
                <a:latin typeface="Baskerville Old Face" pitchFamily="18" charset="0"/>
              </a:rPr>
              <a:t> (destination) and </a:t>
            </a:r>
            <a:r>
              <a:rPr lang="en-US" sz="2800" u="sng" dirty="0" smtClean="0">
                <a:solidFill>
                  <a:srgbClr val="FF0000"/>
                </a:solidFill>
                <a:latin typeface="Baskerville Old Face" pitchFamily="18" charset="0"/>
              </a:rPr>
              <a:t>the migrants themselves in different dimensions. </a:t>
            </a:r>
          </a:p>
          <a:p>
            <a:pPr algn="just">
              <a:lnSpc>
                <a:spcPct val="150000"/>
              </a:lnSpc>
              <a:buNone/>
            </a:pPr>
            <a:r>
              <a:rPr lang="en-US" sz="2800" b="1" dirty="0" smtClean="0">
                <a:latin typeface="Baskerville Old Face" pitchFamily="18" charset="0"/>
              </a:rPr>
              <a:t>   1. Demographic Consequence</a:t>
            </a:r>
            <a:r>
              <a:rPr lang="en-US" sz="2800" dirty="0" smtClean="0">
                <a:latin typeface="Baskerville Old Face" pitchFamily="18" charset="0"/>
              </a:rPr>
              <a:t> </a:t>
            </a:r>
          </a:p>
          <a:p>
            <a:pPr lvl="0" algn="just">
              <a:lnSpc>
                <a:spcPct val="150000"/>
              </a:lnSpc>
            </a:pPr>
            <a:r>
              <a:rPr lang="en-US" sz="3000" dirty="0" smtClean="0">
                <a:latin typeface="Baskerville Old Face" pitchFamily="18" charset="0"/>
              </a:rPr>
              <a:t> Changes in the </a:t>
            </a:r>
            <a:r>
              <a:rPr lang="en-US" sz="3000" b="1" u="sng" dirty="0" smtClean="0">
                <a:latin typeface="Baskerville Old Face" pitchFamily="18" charset="0"/>
              </a:rPr>
              <a:t>numbers </a:t>
            </a:r>
            <a:r>
              <a:rPr lang="en-US" sz="3000" dirty="0" smtClean="0">
                <a:latin typeface="Baskerville Old Face" pitchFamily="18" charset="0"/>
              </a:rPr>
              <a:t>and </a:t>
            </a:r>
            <a:r>
              <a:rPr lang="en-US" sz="3000" b="1" u="sng" dirty="0" smtClean="0">
                <a:latin typeface="Baskerville Old Face" pitchFamily="18" charset="0"/>
              </a:rPr>
              <a:t>distribution of people    with in a region are changed.</a:t>
            </a:r>
          </a:p>
          <a:p>
            <a:pPr algn="just">
              <a:lnSpc>
                <a:spcPct val="150000"/>
              </a:lnSpc>
            </a:pPr>
            <a:r>
              <a:rPr lang="en-US" sz="3000" b="1" dirty="0" smtClean="0">
                <a:latin typeface="Baskerville Old Face" pitchFamily="18" charset="0"/>
              </a:rPr>
              <a:t> Age</a:t>
            </a:r>
            <a:r>
              <a:rPr lang="en-US" sz="3000" dirty="0" smtClean="0">
                <a:latin typeface="Baskerville Old Face" pitchFamily="18" charset="0"/>
              </a:rPr>
              <a:t>, </a:t>
            </a:r>
            <a:r>
              <a:rPr lang="en-US" sz="3000" b="1" dirty="0" smtClean="0">
                <a:latin typeface="Baskerville Old Face" pitchFamily="18" charset="0"/>
              </a:rPr>
              <a:t>sex,</a:t>
            </a:r>
            <a:r>
              <a:rPr lang="en-US" sz="3000" dirty="0" smtClean="0">
                <a:latin typeface="Baskerville Old Face" pitchFamily="18" charset="0"/>
              </a:rPr>
              <a:t> </a:t>
            </a:r>
            <a:r>
              <a:rPr lang="en-US" sz="3000" b="1" dirty="0" smtClean="0">
                <a:latin typeface="Baskerville Old Face" pitchFamily="18" charset="0"/>
              </a:rPr>
              <a:t>literacy</a:t>
            </a:r>
            <a:r>
              <a:rPr lang="en-US" sz="3000" dirty="0" smtClean="0">
                <a:latin typeface="Baskerville Old Face" pitchFamily="18" charset="0"/>
              </a:rPr>
              <a:t> rate experience </a:t>
            </a:r>
            <a:r>
              <a:rPr lang="en-US" sz="3000" b="1" u="sng" dirty="0" smtClean="0">
                <a:latin typeface="Baskerville Old Face" pitchFamily="18" charset="0"/>
              </a:rPr>
              <a:t>are also significant numerical change.        </a:t>
            </a:r>
          </a:p>
          <a:p>
            <a:pPr algn="just">
              <a:lnSpc>
                <a:spcPct val="150000"/>
              </a:lnSpc>
            </a:pPr>
            <a:r>
              <a:rPr lang="en-US" sz="3000" dirty="0" smtClean="0">
                <a:latin typeface="Baskerville Old Face" pitchFamily="18" charset="0"/>
              </a:rPr>
              <a:t> Creation of ghettoes (</a:t>
            </a:r>
            <a:r>
              <a:rPr lang="en-US" sz="3000" dirty="0" err="1" smtClean="0">
                <a:latin typeface="Baskerville Old Face" pitchFamily="18" charset="0"/>
              </a:rPr>
              <a:t>cohrt</a:t>
            </a:r>
            <a:r>
              <a:rPr lang="en-US" sz="3000" dirty="0" smtClean="0">
                <a:latin typeface="Baskerville Old Face" pitchFamily="18" charset="0"/>
              </a:rPr>
              <a:t>) in urban areas </a:t>
            </a:r>
          </a:p>
          <a:p>
            <a:pPr lvl="0" algn="just">
              <a:lnSpc>
                <a:spcPct val="150000"/>
              </a:lnSpc>
            </a:pPr>
            <a:endParaRPr lang="en-US" sz="2800" dirty="0" smtClean="0"/>
          </a:p>
          <a:p>
            <a:pPr algn="just">
              <a:lnSpc>
                <a:spcPct val="150000"/>
              </a:lnSpc>
            </a:pPr>
            <a:endParaRPr lang="en-US" sz="2800" dirty="0" smtClean="0">
              <a:latin typeface="Baskerville Old Face" pitchFamily="18" charset="0"/>
            </a:endParaRPr>
          </a:p>
          <a:p>
            <a:pPr algn="just">
              <a:lnSpc>
                <a:spcPct val="150000"/>
              </a:lnSpc>
            </a:pPr>
            <a:endParaRPr lang="en-US" sz="2800" u="sng"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298</a:t>
            </a:fld>
            <a:endParaRPr lang="en-US" dirty="0"/>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US" sz="2800" b="1" dirty="0" smtClean="0">
                <a:latin typeface="Baskerville Old Face" pitchFamily="18" charset="0"/>
              </a:rPr>
              <a:t>Consequence of Migration….Cont’d</a:t>
            </a:r>
            <a:endParaRPr lang="en-US" sz="2800" dirty="0">
              <a:latin typeface="Baskerville Old Face" pitchFamily="18" charset="0"/>
            </a:endParaRPr>
          </a:p>
        </p:txBody>
      </p:sp>
      <p:sp>
        <p:nvSpPr>
          <p:cNvPr id="3" name="Content Placeholder 2"/>
          <p:cNvSpPr>
            <a:spLocks noGrp="1"/>
          </p:cNvSpPr>
          <p:nvPr>
            <p:ph idx="1"/>
          </p:nvPr>
        </p:nvSpPr>
        <p:spPr>
          <a:xfrm>
            <a:off x="457200" y="1500174"/>
            <a:ext cx="8229600" cy="4625989"/>
          </a:xfrm>
        </p:spPr>
        <p:txBody>
          <a:bodyPr>
            <a:normAutofit fontScale="92500" lnSpcReduction="20000"/>
          </a:bodyPr>
          <a:lstStyle/>
          <a:p>
            <a:pPr>
              <a:buNone/>
            </a:pPr>
            <a:r>
              <a:rPr lang="en-US" sz="2800" b="1" dirty="0" smtClean="0">
                <a:latin typeface="Baskerville Old Face" pitchFamily="18" charset="0"/>
              </a:rPr>
              <a:t>2. Social Consequences </a:t>
            </a:r>
            <a:endParaRPr lang="en-US" sz="2800" dirty="0" smtClean="0">
              <a:latin typeface="Baskerville Old Face" pitchFamily="18" charset="0"/>
            </a:endParaRPr>
          </a:p>
          <a:p>
            <a:pPr lvl="0" algn="just">
              <a:lnSpc>
                <a:spcPct val="150000"/>
              </a:lnSpc>
            </a:pPr>
            <a:r>
              <a:rPr lang="en-US" sz="2800" dirty="0" smtClean="0">
                <a:solidFill>
                  <a:srgbClr val="FF0000"/>
                </a:solidFill>
                <a:latin typeface="Baskerville Old Face" pitchFamily="18" charset="0"/>
              </a:rPr>
              <a:t>Increases animosity(hostility) between people of different culture.</a:t>
            </a:r>
          </a:p>
          <a:p>
            <a:pPr algn="just">
              <a:lnSpc>
                <a:spcPct val="150000"/>
              </a:lnSpc>
            </a:pPr>
            <a:r>
              <a:rPr lang="en-US" sz="2800" dirty="0" smtClean="0">
                <a:solidFill>
                  <a:srgbClr val="FF0000"/>
                </a:solidFill>
              </a:rPr>
              <a:t>Migration brings different people together leading to conflict </a:t>
            </a:r>
          </a:p>
          <a:p>
            <a:pPr algn="just">
              <a:lnSpc>
                <a:spcPct val="150000"/>
              </a:lnSpc>
            </a:pPr>
            <a:r>
              <a:rPr lang="en-US" sz="2800" dirty="0" smtClean="0">
                <a:solidFill>
                  <a:srgbClr val="FF0000"/>
                </a:solidFill>
              </a:rPr>
              <a:t>Rural-urban migration creates ghettoes(the place were poor people live )  in cities </a:t>
            </a:r>
          </a:p>
          <a:p>
            <a:pPr lvl="0" algn="just">
              <a:lnSpc>
                <a:spcPct val="150000"/>
              </a:lnSpc>
              <a:buNone/>
            </a:pPr>
            <a:r>
              <a:rPr lang="en-US" sz="2800" dirty="0" smtClean="0">
                <a:latin typeface="Baskerville Old Face" pitchFamily="18" charset="0"/>
              </a:rPr>
              <a:t>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299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Times New Roman" pitchFamily="18" charset="0"/>
                <a:cs typeface="Times New Roman" pitchFamily="18" charset="0"/>
              </a:rPr>
              <a:t>Course </a:t>
            </a:r>
            <a:r>
              <a:rPr lang="en-IN" b="1" spc="-100" dirty="0" smtClean="0">
                <a:ln w="3200">
                  <a:solidFill>
                    <a:srgbClr val="444D26">
                      <a:shade val="75000"/>
                      <a:alpha val="25000"/>
                    </a:srgbClr>
                  </a:solidFill>
                  <a:prstDash val="solid"/>
                  <a:round/>
                </a:ln>
                <a:effectLst>
                  <a:innerShdw blurRad="50800" dist="25400" dir="13500000">
                    <a:prstClr val="black">
                      <a:alpha val="70000"/>
                    </a:prstClr>
                  </a:innerShdw>
                </a:effectLst>
                <a:latin typeface="Times New Roman" pitchFamily="18" charset="0"/>
                <a:cs typeface="Times New Roman" pitchFamily="18" charset="0"/>
              </a:rPr>
              <a:t>objectives... Cont’d</a:t>
            </a:r>
            <a:endParaRPr lang="en-US" dirty="0"/>
          </a:p>
        </p:txBody>
      </p:sp>
      <p:sp>
        <p:nvSpPr>
          <p:cNvPr id="3" name="Content Placeholder 2"/>
          <p:cNvSpPr>
            <a:spLocks noGrp="1"/>
          </p:cNvSpPr>
          <p:nvPr>
            <p:ph idx="1"/>
          </p:nvPr>
        </p:nvSpPr>
        <p:spPr>
          <a:xfrm>
            <a:off x="357158" y="1357298"/>
            <a:ext cx="8572560" cy="5000660"/>
          </a:xfrm>
        </p:spPr>
        <p:txBody>
          <a:bodyPr>
            <a:normAutofit fontScale="85000" lnSpcReduction="10000"/>
          </a:bodyPr>
          <a:lstStyle/>
          <a:p>
            <a:pPr lvl="0" algn="just">
              <a:lnSpc>
                <a:spcPct val="150000"/>
              </a:lnSpc>
              <a:buFont typeface="Wingdings" pitchFamily="2" charset="2"/>
              <a:buChar char="Ø"/>
            </a:pPr>
            <a:r>
              <a:rPr lang="en-GB" dirty="0" smtClean="0"/>
              <a:t> Recognize the </a:t>
            </a:r>
            <a:r>
              <a:rPr lang="en-GB" u="sng" dirty="0" smtClean="0">
                <a:solidFill>
                  <a:srgbClr val="FF0000"/>
                </a:solidFill>
              </a:rPr>
              <a:t>dynamics of population change </a:t>
            </a:r>
            <a:r>
              <a:rPr lang="en-GB" dirty="0" smtClean="0"/>
              <a:t>and </a:t>
            </a:r>
            <a:r>
              <a:rPr lang="en-GB" dirty="0" smtClean="0">
                <a:solidFill>
                  <a:srgbClr val="FF0000"/>
                </a:solidFill>
              </a:rPr>
              <a:t>their implication on population size</a:t>
            </a:r>
          </a:p>
          <a:p>
            <a:pPr algn="just">
              <a:lnSpc>
                <a:spcPct val="150000"/>
              </a:lnSpc>
              <a:buFont typeface="Wingdings" pitchFamily="2" charset="2"/>
              <a:buChar char="Ø"/>
            </a:pPr>
            <a:r>
              <a:rPr lang="en-GB" dirty="0" smtClean="0"/>
              <a:t>Understand the </a:t>
            </a:r>
            <a:r>
              <a:rPr lang="en-GB" dirty="0" smtClean="0">
                <a:solidFill>
                  <a:srgbClr val="FF0000"/>
                </a:solidFill>
              </a:rPr>
              <a:t>various theories of population and their application in the real world</a:t>
            </a:r>
            <a:endParaRPr lang="en-US" dirty="0" smtClean="0">
              <a:solidFill>
                <a:srgbClr val="FF0000"/>
              </a:solidFill>
            </a:endParaRPr>
          </a:p>
          <a:p>
            <a:pPr algn="just">
              <a:lnSpc>
                <a:spcPct val="150000"/>
              </a:lnSpc>
              <a:buFont typeface="Wingdings" pitchFamily="2" charset="2"/>
              <a:buChar char="Ø"/>
            </a:pPr>
            <a:r>
              <a:rPr lang="en-GB" dirty="0" smtClean="0"/>
              <a:t>Understand the population-environment nexus.</a:t>
            </a:r>
            <a:endParaRPr lang="en-US" dirty="0" smtClean="0"/>
          </a:p>
          <a:p>
            <a:pPr lvl="0" algn="just">
              <a:lnSpc>
                <a:spcPct val="150000"/>
              </a:lnSpc>
              <a:buFont typeface="Wingdings" pitchFamily="2" charset="2"/>
              <a:buChar char="Ø"/>
            </a:pPr>
            <a:r>
              <a:rPr lang="en-GB" dirty="0" smtClean="0">
                <a:solidFill>
                  <a:srgbClr val="FF0000"/>
                </a:solidFill>
              </a:rPr>
              <a:t> Identify the types of population policies </a:t>
            </a:r>
            <a:r>
              <a:rPr lang="en-GB" dirty="0" smtClean="0"/>
              <a:t>being implemented by different countries of the world including  Ethiopia.</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Geography and Other Related Disciplines…..Cont’d</a:t>
            </a:r>
            <a:endParaRPr lang="en-US" sz="2800" dirty="0"/>
          </a:p>
        </p:txBody>
      </p:sp>
      <p:sp>
        <p:nvSpPr>
          <p:cNvPr id="3" name="Content Placeholder 2"/>
          <p:cNvSpPr>
            <a:spLocks noGrp="1"/>
          </p:cNvSpPr>
          <p:nvPr>
            <p:ph idx="1"/>
          </p:nvPr>
        </p:nvSpPr>
        <p:spPr>
          <a:xfrm>
            <a:off x="457200" y="1357298"/>
            <a:ext cx="8229600" cy="4768865"/>
          </a:xfrm>
        </p:spPr>
        <p:txBody>
          <a:bodyPr>
            <a:normAutofit/>
          </a:bodyPr>
          <a:lstStyle/>
          <a:p>
            <a:pPr>
              <a:buNone/>
            </a:pPr>
            <a:r>
              <a:rPr lang="en-US" b="1" i="1" dirty="0" smtClean="0"/>
              <a:t>6. Economics: </a:t>
            </a:r>
            <a:r>
              <a:rPr lang="en-US" dirty="0" smtClean="0"/>
              <a:t> </a:t>
            </a:r>
          </a:p>
          <a:p>
            <a:pPr algn="just">
              <a:lnSpc>
                <a:spcPct val="150000"/>
              </a:lnSpc>
            </a:pPr>
            <a:r>
              <a:rPr lang="en-US" sz="2800" dirty="0" smtClean="0">
                <a:latin typeface="Baskerville Old Face" pitchFamily="18" charset="0"/>
              </a:rPr>
              <a:t>the main thrust here is the </a:t>
            </a:r>
            <a:r>
              <a:rPr lang="en-US" sz="2800" dirty="0" smtClean="0">
                <a:solidFill>
                  <a:srgbClr val="FF0000"/>
                </a:solidFill>
                <a:latin typeface="Baskerville Old Face" pitchFamily="18" charset="0"/>
              </a:rPr>
              <a:t>economic implications of people. </a:t>
            </a:r>
          </a:p>
          <a:p>
            <a:pPr algn="just">
              <a:lnSpc>
                <a:spcPct val="150000"/>
              </a:lnSpc>
            </a:pPr>
            <a:r>
              <a:rPr lang="en-US" sz="2800" dirty="0" smtClean="0">
                <a:solidFill>
                  <a:srgbClr val="FF0000"/>
                </a:solidFill>
                <a:latin typeface="Baskerville Old Face" pitchFamily="18" charset="0"/>
              </a:rPr>
              <a:t>Hence, the population resources relationship is a vital issue without considering the space-population relationship as its basis.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30</a:t>
            </a:fld>
            <a:endParaRPr lang="en-US" dirty="0"/>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US" sz="2800" b="1" dirty="0" smtClean="0">
                <a:latin typeface="Baskerville Old Face" pitchFamily="18" charset="0"/>
              </a:rPr>
              <a:t>Consequence of Migration….Cont’d</a:t>
            </a:r>
            <a:endParaRPr lang="en-US" sz="2800" dirty="0"/>
          </a:p>
        </p:txBody>
      </p:sp>
      <p:sp>
        <p:nvSpPr>
          <p:cNvPr id="3" name="Content Placeholder 2"/>
          <p:cNvSpPr>
            <a:spLocks noGrp="1"/>
          </p:cNvSpPr>
          <p:nvPr>
            <p:ph idx="1"/>
          </p:nvPr>
        </p:nvSpPr>
        <p:spPr>
          <a:xfrm>
            <a:off x="457200" y="1071546"/>
            <a:ext cx="8472518" cy="5786454"/>
          </a:xfrm>
        </p:spPr>
        <p:txBody>
          <a:bodyPr>
            <a:normAutofit lnSpcReduction="10000"/>
          </a:bodyPr>
          <a:lstStyle/>
          <a:p>
            <a:pPr lvl="0">
              <a:buNone/>
            </a:pPr>
            <a:r>
              <a:rPr lang="en-US" b="1" dirty="0" smtClean="0"/>
              <a:t>3</a:t>
            </a:r>
            <a:r>
              <a:rPr lang="en-US" sz="2800" b="1" dirty="0" smtClean="0">
                <a:latin typeface="Baskerville Old Face" pitchFamily="18" charset="0"/>
              </a:rPr>
              <a:t>. Economic Consequences</a:t>
            </a:r>
          </a:p>
          <a:p>
            <a:pPr algn="just">
              <a:lnSpc>
                <a:spcPct val="150000"/>
              </a:lnSpc>
            </a:pPr>
            <a:r>
              <a:rPr lang="en-US" sz="2800" dirty="0" smtClean="0">
                <a:solidFill>
                  <a:srgbClr val="FF0000"/>
                </a:solidFill>
                <a:latin typeface="Baskerville Old Face" pitchFamily="18" charset="0"/>
              </a:rPr>
              <a:t>This depends on the 'quality" of the migrants and the economic needs of the origin and the destination </a:t>
            </a:r>
            <a:r>
              <a:rPr lang="en-US" sz="2800" dirty="0" smtClean="0">
                <a:latin typeface="Baskerville Old Face" pitchFamily="18" charset="0"/>
              </a:rPr>
              <a:t>quality refers to skills, age, educational attainment, health etc.</a:t>
            </a:r>
          </a:p>
          <a:p>
            <a:pPr algn="just">
              <a:lnSpc>
                <a:spcPct val="150000"/>
              </a:lnSpc>
              <a:buNone/>
            </a:pPr>
            <a:r>
              <a:rPr lang="en-US" sz="2800" dirty="0" smtClean="0">
                <a:latin typeface="Baskerville Old Face" pitchFamily="18" charset="0"/>
              </a:rPr>
              <a:t>  </a:t>
            </a:r>
          </a:p>
          <a:p>
            <a:pPr lvl="0" algn="just">
              <a:lnSpc>
                <a:spcPct val="150000"/>
              </a:lnSpc>
            </a:pPr>
            <a:r>
              <a:rPr lang="en-US" sz="2800" dirty="0" smtClean="0">
                <a:solidFill>
                  <a:srgbClr val="FF0000"/>
                </a:solidFill>
                <a:latin typeface="Baskerville Old Face" pitchFamily="18" charset="0"/>
              </a:rPr>
              <a:t>In over populated areas, emigration is beneficial b/</a:t>
            </a:r>
            <a:r>
              <a:rPr lang="en-US" sz="2800" dirty="0" err="1" smtClean="0">
                <a:solidFill>
                  <a:srgbClr val="FF0000"/>
                </a:solidFill>
                <a:latin typeface="Baskerville Old Face" pitchFamily="18" charset="0"/>
              </a:rPr>
              <a:t>ce</a:t>
            </a:r>
            <a:r>
              <a:rPr lang="en-US" sz="2800" dirty="0" smtClean="0">
                <a:solidFill>
                  <a:srgbClr val="FF0000"/>
                </a:solidFill>
                <a:latin typeface="Baskerville Old Face" pitchFamily="18" charset="0"/>
              </a:rPr>
              <a:t> it reduces the pressure on the land </a:t>
            </a:r>
            <a:r>
              <a:rPr lang="en-US" sz="2800" dirty="0" smtClean="0">
                <a:latin typeface="Baskerville Old Face" pitchFamily="18" charset="0"/>
              </a:rPr>
              <a:t>while in under populated areas, emigration may slow down development. </a:t>
            </a:r>
          </a:p>
          <a:p>
            <a:pPr algn="just">
              <a:lnSpc>
                <a:spcPct val="150000"/>
              </a:lnSpc>
            </a:pPr>
            <a:endParaRPr lang="en-US" sz="2800" dirty="0" smtClean="0">
              <a:latin typeface="Baskerville Old Face" pitchFamily="18" charset="0"/>
            </a:endParaRPr>
          </a:p>
          <a:p>
            <a:pPr lvl="0"/>
            <a:endParaRPr lang="en-US" dirty="0" smtClean="0"/>
          </a:p>
        </p:txBody>
      </p:sp>
      <p:sp>
        <p:nvSpPr>
          <p:cNvPr id="5" name="Slide Number Placeholder 4"/>
          <p:cNvSpPr>
            <a:spLocks noGrp="1"/>
          </p:cNvSpPr>
          <p:nvPr>
            <p:ph type="sldNum" sz="quarter" idx="12"/>
          </p:nvPr>
        </p:nvSpPr>
        <p:spPr/>
        <p:txBody>
          <a:bodyPr/>
          <a:lstStyle/>
          <a:p>
            <a:fld id="{884C9F44-8474-4EB8-895B-098C9F96557C}" type="slidenum">
              <a:rPr lang="en-US" smtClean="0"/>
              <a:pPr/>
              <a:t>300</a:t>
            </a:fld>
            <a:endParaRPr lang="en-US" dirty="0"/>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428760"/>
          </a:xfrm>
        </p:spPr>
        <p:txBody>
          <a:bodyPr>
            <a:noAutofit/>
          </a:bodyPr>
          <a:lstStyle/>
          <a:p>
            <a:pPr lvl="1" algn="ctr" rtl="0">
              <a:spcBef>
                <a:spcPct val="0"/>
              </a:spcBef>
            </a:pPr>
            <a:r>
              <a:rPr lang="en-US" sz="4000" b="1" dirty="0" smtClean="0">
                <a:latin typeface="Baskerville Old Face" pitchFamily="18" charset="0"/>
              </a:rPr>
              <a:t>3.4 Population </a:t>
            </a:r>
            <a:r>
              <a:rPr lang="en-US" sz="4000" b="1" dirty="0">
                <a:latin typeface="Baskerville Old Face" pitchFamily="18" charset="0"/>
              </a:rPr>
              <a:t>Growth Rate, Doubling Time and Projections</a:t>
            </a:r>
            <a:r>
              <a:rPr lang="en-US" sz="2800" dirty="0">
                <a:latin typeface="Baskerville Old Face" pitchFamily="18" charset="0"/>
              </a:rPr>
              <a:t/>
            </a:r>
            <a:br>
              <a:rPr lang="en-US" sz="2800" dirty="0">
                <a:latin typeface="Baskerville Old Face" pitchFamily="18" charset="0"/>
              </a:rPr>
            </a:br>
            <a:endParaRPr lang="en-US" sz="2800" dirty="0">
              <a:latin typeface="Baskerville Old Face" pitchFamily="18" charset="0"/>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sz="2800" dirty="0" smtClean="0">
                <a:latin typeface="Baskerville Old Face" pitchFamily="18" charset="0"/>
              </a:rPr>
              <a:t>In the foregoing section</a:t>
            </a:r>
            <a:r>
              <a:rPr lang="en-US" sz="2800" b="1" dirty="0" smtClean="0">
                <a:latin typeface="Baskerville Old Face" pitchFamily="18" charset="0"/>
              </a:rPr>
              <a:t>, </a:t>
            </a:r>
            <a:r>
              <a:rPr lang="en-US" sz="2800" b="1" dirty="0" smtClean="0">
                <a:solidFill>
                  <a:srgbClr val="FF0000"/>
                </a:solidFill>
                <a:latin typeface="Baskerville Old Face" pitchFamily="18" charset="0"/>
              </a:rPr>
              <a:t>we have covered the patterns and trends of world population growth</a:t>
            </a:r>
            <a:r>
              <a:rPr lang="en-US" sz="2800" b="1" dirty="0" smtClean="0">
                <a:latin typeface="Baskerville Old Face" pitchFamily="18" charset="0"/>
              </a:rPr>
              <a:t>. </a:t>
            </a:r>
            <a:r>
              <a:rPr lang="en-US" sz="2800" i="1" dirty="0" smtClean="0">
                <a:solidFill>
                  <a:srgbClr val="FF0000"/>
                </a:solidFill>
                <a:latin typeface="Baskerville Old Face" pitchFamily="18" charset="0"/>
              </a:rPr>
              <a:t>We know that population change is positive or negative change in the number of inhabitants of a given place during a period of time. </a:t>
            </a:r>
          </a:p>
          <a:p>
            <a:pPr algn="just">
              <a:lnSpc>
                <a:spcPct val="150000"/>
              </a:lnSpc>
            </a:pPr>
            <a:r>
              <a:rPr lang="en-US" sz="2800" dirty="0" smtClean="0"/>
              <a:t>Thus, population growth is a </a:t>
            </a:r>
            <a:r>
              <a:rPr lang="en-US" sz="2800" dirty="0" smtClean="0">
                <a:solidFill>
                  <a:srgbClr val="FF0000"/>
                </a:solidFill>
              </a:rPr>
              <a:t>combined outcome of </a:t>
            </a:r>
            <a:r>
              <a:rPr lang="en-US" sz="2800" b="1" u="sng" dirty="0" smtClean="0">
                <a:solidFill>
                  <a:srgbClr val="FF0000"/>
                </a:solidFill>
              </a:rPr>
              <a:t>fertility</a:t>
            </a:r>
            <a:r>
              <a:rPr lang="en-US" sz="2800" dirty="0" smtClean="0">
                <a:solidFill>
                  <a:srgbClr val="FF0000"/>
                </a:solidFill>
              </a:rPr>
              <a:t>, </a:t>
            </a:r>
            <a:r>
              <a:rPr lang="en-US" sz="2800" b="1" u="sng" dirty="0" smtClean="0">
                <a:solidFill>
                  <a:srgbClr val="FF0000"/>
                </a:solidFill>
              </a:rPr>
              <a:t>mortality</a:t>
            </a:r>
            <a:r>
              <a:rPr lang="en-US" sz="2800" dirty="0" smtClean="0">
                <a:solidFill>
                  <a:srgbClr val="FF0000"/>
                </a:solidFill>
              </a:rPr>
              <a:t> and </a:t>
            </a:r>
            <a:r>
              <a:rPr lang="en-US" sz="2800" b="1" u="sng" dirty="0" smtClean="0">
                <a:solidFill>
                  <a:srgbClr val="FF0000"/>
                </a:solidFill>
              </a:rPr>
              <a:t>migration</a:t>
            </a:r>
            <a:r>
              <a:rPr lang="en-US" sz="2800" dirty="0" smtClean="0"/>
              <a:t>. </a:t>
            </a: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301</a:t>
            </a:fld>
            <a:endParaRPr lang="en-US" dirty="0"/>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p>
        </p:txBody>
      </p:sp>
      <p:sp>
        <p:nvSpPr>
          <p:cNvPr id="3" name="Content Placeholder 2"/>
          <p:cNvSpPr>
            <a:spLocks noGrp="1"/>
          </p:cNvSpPr>
          <p:nvPr>
            <p:ph idx="1"/>
          </p:nvPr>
        </p:nvSpPr>
        <p:spPr>
          <a:xfrm>
            <a:off x="457200" y="1357298"/>
            <a:ext cx="8229600" cy="5143536"/>
          </a:xfrm>
        </p:spPr>
        <p:txBody>
          <a:bodyPr>
            <a:normAutofit lnSpcReduction="10000"/>
          </a:bodyPr>
          <a:lstStyle/>
          <a:p>
            <a:pPr marL="514350" indent="-514350">
              <a:lnSpc>
                <a:spcPct val="150000"/>
              </a:lnSpc>
              <a:buAutoNum type="arabicPeriod"/>
            </a:pPr>
            <a:r>
              <a:rPr lang="en-US" sz="2800" b="1" dirty="0" smtClean="0">
                <a:latin typeface="Baskerville Old Face" pitchFamily="18" charset="0"/>
              </a:rPr>
              <a:t>Measures of population growth: - </a:t>
            </a:r>
          </a:p>
          <a:p>
            <a:pPr marL="514350" indent="-514350" algn="just">
              <a:lnSpc>
                <a:spcPct val="150000"/>
              </a:lnSpc>
            </a:pPr>
            <a:r>
              <a:rPr lang="en-US" sz="2800" dirty="0" smtClean="0">
                <a:solidFill>
                  <a:srgbClr val="FF0000"/>
                </a:solidFill>
                <a:latin typeface="Baskerville Old Face" pitchFamily="18" charset="0"/>
              </a:rPr>
              <a:t>population growth refers to </a:t>
            </a:r>
            <a:r>
              <a:rPr lang="en-US" sz="2800" b="1" dirty="0" smtClean="0">
                <a:solidFill>
                  <a:srgbClr val="FF0000"/>
                </a:solidFill>
                <a:latin typeface="Baskerville Old Face" pitchFamily="18" charset="0"/>
              </a:rPr>
              <a:t>positive</a:t>
            </a:r>
            <a:r>
              <a:rPr lang="en-US" sz="2800" dirty="0" smtClean="0">
                <a:solidFill>
                  <a:srgbClr val="FF0000"/>
                </a:solidFill>
                <a:latin typeface="Baskerville Old Face" pitchFamily="18" charset="0"/>
              </a:rPr>
              <a:t> or </a:t>
            </a:r>
            <a:r>
              <a:rPr lang="en-US" sz="2800" b="1" dirty="0" smtClean="0">
                <a:solidFill>
                  <a:srgbClr val="FF0000"/>
                </a:solidFill>
                <a:latin typeface="Baskerville Old Face" pitchFamily="18" charset="0"/>
              </a:rPr>
              <a:t>negative</a:t>
            </a:r>
            <a:r>
              <a:rPr lang="en-US" sz="2800" dirty="0" smtClean="0">
                <a:solidFill>
                  <a:srgbClr val="FF0000"/>
                </a:solidFill>
                <a:latin typeface="Baskerville Old Face" pitchFamily="18" charset="0"/>
              </a:rPr>
              <a:t> change in the number of inhabitants of a given place during a period of time.</a:t>
            </a:r>
          </a:p>
          <a:p>
            <a:pPr marL="514350" indent="-514350" algn="just">
              <a:lnSpc>
                <a:spcPct val="150000"/>
              </a:lnSpc>
            </a:pPr>
            <a:r>
              <a:rPr lang="en-US" sz="2800" dirty="0" smtClean="0">
                <a:latin typeface="Baskerville Old Face" pitchFamily="18" charset="0"/>
              </a:rPr>
              <a:t>It is a measurable concept, and </a:t>
            </a:r>
            <a:r>
              <a:rPr lang="en-US" sz="2800" b="1" u="sng" dirty="0" smtClean="0">
                <a:solidFill>
                  <a:srgbClr val="FF0000"/>
                </a:solidFill>
                <a:latin typeface="Baskerville Old Face" pitchFamily="18" charset="0"/>
              </a:rPr>
              <a:t>growth rate</a:t>
            </a:r>
            <a:r>
              <a:rPr lang="en-US" sz="2800" b="1" dirty="0" smtClean="0">
                <a:latin typeface="Baskerville Old Face" pitchFamily="18" charset="0"/>
              </a:rPr>
              <a:t> </a:t>
            </a:r>
            <a:r>
              <a:rPr lang="en-US" sz="2800" dirty="0" smtClean="0">
                <a:latin typeface="Baskerville Old Face" pitchFamily="18" charset="0"/>
              </a:rPr>
              <a:t>is widely used method.</a:t>
            </a:r>
          </a:p>
          <a:p>
            <a:pPr marL="514350" indent="-514350" algn="just">
              <a:lnSpc>
                <a:spcPct val="150000"/>
              </a:lnSpc>
            </a:pPr>
            <a:r>
              <a:rPr lang="en-US" sz="2800" i="1" dirty="0" smtClean="0">
                <a:latin typeface="Baskerville Old Face" pitchFamily="18" charset="0"/>
              </a:rPr>
              <a:t>Thus, growth rate is the combined effect of </a:t>
            </a:r>
            <a:r>
              <a:rPr lang="en-US" sz="2800" b="1" i="1" dirty="0" smtClean="0">
                <a:solidFill>
                  <a:srgbClr val="FF0000"/>
                </a:solidFill>
                <a:latin typeface="Baskerville Old Face" pitchFamily="18" charset="0"/>
              </a:rPr>
              <a:t>natural increase and net migration rate</a:t>
            </a:r>
            <a:r>
              <a:rPr lang="en-US" sz="2800" i="1" dirty="0" smtClean="0">
                <a:latin typeface="Baskerville Old Face" pitchFamily="18" charset="0"/>
              </a:rPr>
              <a:t>.</a:t>
            </a:r>
            <a:endParaRPr lang="en-US" sz="2800" i="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302</a:t>
            </a:fld>
            <a:endParaRPr lang="en-US" dirty="0"/>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p>
        </p:txBody>
      </p:sp>
      <p:sp>
        <p:nvSpPr>
          <p:cNvPr id="3" name="Content Placeholder 2"/>
          <p:cNvSpPr>
            <a:spLocks noGrp="1"/>
          </p:cNvSpPr>
          <p:nvPr>
            <p:ph idx="1"/>
          </p:nvPr>
        </p:nvSpPr>
        <p:spPr>
          <a:xfrm>
            <a:off x="285720" y="1428736"/>
            <a:ext cx="8401080" cy="4697427"/>
          </a:xfrm>
        </p:spPr>
        <p:txBody>
          <a:bodyPr>
            <a:normAutofit/>
          </a:bodyPr>
          <a:lstStyle/>
          <a:p>
            <a:r>
              <a:rPr lang="en-US" sz="2800" b="1" dirty="0" smtClean="0">
                <a:latin typeface="Baskerville Old Face" pitchFamily="18" charset="0"/>
              </a:rPr>
              <a:t>Measures of population growth……Cont’d</a:t>
            </a:r>
          </a:p>
          <a:p>
            <a:pPr lvl="0"/>
            <a:r>
              <a:rPr lang="en-US" sz="2800" dirty="0" smtClean="0">
                <a:solidFill>
                  <a:srgbClr val="FF0000"/>
                </a:solidFill>
              </a:rPr>
              <a:t>Growth rate can be calculated as: </a:t>
            </a:r>
          </a:p>
          <a:p>
            <a:pPr>
              <a:buNone/>
            </a:pPr>
            <a:r>
              <a:rPr lang="en-US" sz="2800" dirty="0" smtClean="0"/>
              <a:t>	</a:t>
            </a:r>
          </a:p>
          <a:p>
            <a:r>
              <a:rPr lang="en-US" sz="2800" b="1" dirty="0" smtClean="0">
                <a:solidFill>
                  <a:srgbClr val="FF0000"/>
                </a:solidFill>
                <a:latin typeface="Baskerville Old Face" pitchFamily="18" charset="0"/>
              </a:rPr>
              <a:t>GR= CBR – CDR ± NMR   where, GR = Growth rate, </a:t>
            </a:r>
          </a:p>
          <a:p>
            <a:endParaRPr lang="en-US" sz="2800" dirty="0" smtClean="0"/>
          </a:p>
          <a:p>
            <a:pPr>
              <a:buNone/>
            </a:pPr>
            <a:r>
              <a:rPr lang="en-US" sz="2800" dirty="0" smtClean="0"/>
              <a:t>          -  CBR = Crude birth rate,  </a:t>
            </a:r>
          </a:p>
          <a:p>
            <a:pPr>
              <a:buNone/>
            </a:pPr>
            <a:r>
              <a:rPr lang="en-US" sz="2800" dirty="0" smtClean="0"/>
              <a:t>          - CDR = crude death rate and </a:t>
            </a:r>
          </a:p>
          <a:p>
            <a:pPr>
              <a:buNone/>
            </a:pPr>
            <a:r>
              <a:rPr lang="en-US" sz="2800" dirty="0" smtClean="0"/>
              <a:t>          -  NMR = net migration rate.</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303</a:t>
            </a:fld>
            <a:endParaRPr lang="en-US" dirty="0"/>
          </a:p>
        </p:txBody>
      </p:sp>
      <p:cxnSp>
        <p:nvCxnSpPr>
          <p:cNvPr id="7" name="Straight Connector 6"/>
          <p:cNvCxnSpPr/>
          <p:nvPr/>
        </p:nvCxnSpPr>
        <p:spPr>
          <a:xfrm>
            <a:off x="500034" y="2786058"/>
            <a:ext cx="8143932" cy="1588"/>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a:endCxn id="3" idx="3"/>
          </p:cNvCxnSpPr>
          <p:nvPr/>
        </p:nvCxnSpPr>
        <p:spPr>
          <a:xfrm flipV="1">
            <a:off x="571472" y="3777450"/>
            <a:ext cx="8115328" cy="874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5400000">
            <a:off x="72200" y="3285330"/>
            <a:ext cx="1000132" cy="158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rot="5400000">
            <a:off x="8144694" y="3285330"/>
            <a:ext cx="1000132"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p>
        </p:txBody>
      </p:sp>
      <p:sp>
        <p:nvSpPr>
          <p:cNvPr id="3" name="Content Placeholder 2"/>
          <p:cNvSpPr>
            <a:spLocks noGrp="1"/>
          </p:cNvSpPr>
          <p:nvPr>
            <p:ph idx="1"/>
          </p:nvPr>
        </p:nvSpPr>
        <p:spPr>
          <a:xfrm>
            <a:off x="457200" y="1357298"/>
            <a:ext cx="8229600" cy="4768865"/>
          </a:xfrm>
        </p:spPr>
        <p:txBody>
          <a:bodyPr>
            <a:normAutofit fontScale="92500" lnSpcReduction="20000"/>
          </a:bodyPr>
          <a:lstStyle/>
          <a:p>
            <a:r>
              <a:rPr lang="en-US" sz="2800" b="1" dirty="0" smtClean="0">
                <a:latin typeface="Baskerville Old Face" pitchFamily="18" charset="0"/>
              </a:rPr>
              <a:t>Measures of population growth……Cont’d</a:t>
            </a:r>
          </a:p>
          <a:p>
            <a:pPr algn="just">
              <a:lnSpc>
                <a:spcPct val="150000"/>
              </a:lnSpc>
            </a:pPr>
            <a:r>
              <a:rPr lang="en-US" sz="3000" b="1" dirty="0" smtClean="0">
                <a:solidFill>
                  <a:srgbClr val="FF0000"/>
                </a:solidFill>
                <a:latin typeface="Baskerville Old Face" pitchFamily="18" charset="0"/>
              </a:rPr>
              <a:t>Natural increase is the difference between the crude birth and crude death rates during a year</a:t>
            </a:r>
            <a:r>
              <a:rPr lang="en-US" sz="3000" dirty="0" smtClean="0">
                <a:solidFill>
                  <a:srgbClr val="FF0000"/>
                </a:solidFill>
                <a:latin typeface="Baskerville Old Face" pitchFamily="18" charset="0"/>
              </a:rPr>
              <a:t>; </a:t>
            </a:r>
            <a:r>
              <a:rPr lang="en-US" sz="3000" i="1" dirty="0" smtClean="0">
                <a:latin typeface="Baskerville Old Face" pitchFamily="18" charset="0"/>
              </a:rPr>
              <a:t>rate of natural increase does not take into account sex and age structure of a population, as a result, it is sometimes said to be an imperfect approximation of growth rate. </a:t>
            </a:r>
          </a:p>
          <a:p>
            <a:endParaRPr lang="en-US" sz="3000" dirty="0" smtClean="0">
              <a:latin typeface="Baskerville Old Face" pitchFamily="18" charset="0"/>
            </a:endParaRPr>
          </a:p>
          <a:p>
            <a:r>
              <a:rPr lang="en-US" sz="3000" dirty="0" smtClean="0">
                <a:latin typeface="Baskerville Old Face" pitchFamily="18" charset="0"/>
              </a:rPr>
              <a:t>It is calculated as:      RNI = CBR - CDR where,</a:t>
            </a:r>
          </a:p>
          <a:p>
            <a:pPr>
              <a:buNone/>
            </a:pPr>
            <a:r>
              <a:rPr lang="en-US" sz="3000" dirty="0" smtClean="0">
                <a:latin typeface="Baskerville Old Face" pitchFamily="18" charset="0"/>
              </a:rPr>
              <a:t> 				      RNI = rate of natural increase</a:t>
            </a:r>
            <a:endParaRPr lang="en-US" sz="30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304</a:t>
            </a:fld>
            <a:endParaRPr lang="en-US"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r>
              <a:rPr lang="en-US" sz="2800" b="1" dirty="0" smtClean="0">
                <a:latin typeface="Baskerville Old Face" pitchFamily="18" charset="0"/>
              </a:rPr>
              <a:t>Population Growth Rate, Doubling Time and Projections  …… Cont’d</a:t>
            </a:r>
            <a:endParaRPr lang="en-US" sz="2800" dirty="0"/>
          </a:p>
        </p:txBody>
      </p:sp>
      <p:sp>
        <p:nvSpPr>
          <p:cNvPr id="3" name="Content Placeholder 2"/>
          <p:cNvSpPr>
            <a:spLocks noGrp="1"/>
          </p:cNvSpPr>
          <p:nvPr>
            <p:ph idx="1"/>
          </p:nvPr>
        </p:nvSpPr>
        <p:spPr>
          <a:xfrm>
            <a:off x="457200" y="1357298"/>
            <a:ext cx="8229600" cy="5000660"/>
          </a:xfrm>
        </p:spPr>
        <p:txBody>
          <a:bodyPr>
            <a:normAutofit lnSpcReduction="10000"/>
          </a:bodyPr>
          <a:lstStyle/>
          <a:p>
            <a:pPr marL="514350" indent="-514350" algn="just">
              <a:lnSpc>
                <a:spcPct val="150000"/>
              </a:lnSpc>
              <a:buAutoNum type="arabicParenBoth"/>
            </a:pPr>
            <a:r>
              <a:rPr lang="en-US" b="1" u="sng" dirty="0" smtClean="0"/>
              <a:t>Growth rate</a:t>
            </a:r>
            <a:r>
              <a:rPr lang="en-US" b="1" dirty="0" smtClean="0"/>
              <a:t> </a:t>
            </a:r>
            <a:r>
              <a:rPr lang="en-US" sz="2800" b="1" dirty="0" smtClean="0">
                <a:latin typeface="Baskerville Old Face" pitchFamily="18" charset="0"/>
              </a:rPr>
              <a:t>- </a:t>
            </a:r>
            <a:r>
              <a:rPr lang="en-US" sz="2800" b="1" dirty="0" smtClean="0">
                <a:solidFill>
                  <a:srgbClr val="FF0000"/>
                </a:solidFill>
                <a:latin typeface="Baskerville Old Face" pitchFamily="18" charset="0"/>
              </a:rPr>
              <a:t>is determined through using birth, death and migration rates.</a:t>
            </a:r>
          </a:p>
          <a:p>
            <a:pPr marL="514350" indent="-514350" algn="just">
              <a:lnSpc>
                <a:spcPct val="150000"/>
              </a:lnSpc>
            </a:pPr>
            <a:r>
              <a:rPr lang="en-US" sz="2800" dirty="0" smtClean="0">
                <a:latin typeface="Baskerville Old Face" pitchFamily="18" charset="0"/>
              </a:rPr>
              <a:t> There are different methods to measure population growth.</a:t>
            </a:r>
          </a:p>
          <a:p>
            <a:pPr marL="514350" indent="-514350" algn="just">
              <a:lnSpc>
                <a:spcPct val="150000"/>
              </a:lnSpc>
              <a:buNone/>
            </a:pPr>
            <a:r>
              <a:rPr lang="en-US" sz="2800" dirty="0" smtClean="0">
                <a:latin typeface="Baskerville Old Face" pitchFamily="18" charset="0"/>
              </a:rPr>
              <a:t>           a) </a:t>
            </a:r>
            <a:r>
              <a:rPr lang="en-US" sz="2800" dirty="0" smtClean="0">
                <a:solidFill>
                  <a:srgbClr val="FF0000"/>
                </a:solidFill>
                <a:latin typeface="Baskerville Old Face" pitchFamily="18" charset="0"/>
              </a:rPr>
              <a:t>Component Method</a:t>
            </a:r>
          </a:p>
          <a:p>
            <a:pPr marL="514350" indent="-514350" algn="just">
              <a:lnSpc>
                <a:spcPct val="150000"/>
              </a:lnSpc>
              <a:buNone/>
            </a:pPr>
            <a:r>
              <a:rPr lang="en-US" sz="2800" dirty="0" smtClean="0">
                <a:latin typeface="Baskerville Old Face" pitchFamily="18" charset="0"/>
              </a:rPr>
              <a:t>           b) </a:t>
            </a:r>
            <a:r>
              <a:rPr lang="en-US" sz="2800" dirty="0" smtClean="0">
                <a:solidFill>
                  <a:srgbClr val="FF0000"/>
                </a:solidFill>
                <a:latin typeface="Baskerville Old Face" pitchFamily="18" charset="0"/>
              </a:rPr>
              <a:t>Arithmetic Method </a:t>
            </a:r>
          </a:p>
          <a:p>
            <a:pPr marL="514350" indent="-514350" algn="just">
              <a:lnSpc>
                <a:spcPct val="150000"/>
              </a:lnSpc>
              <a:buNone/>
            </a:pPr>
            <a:r>
              <a:rPr lang="en-US" sz="2800" dirty="0" smtClean="0">
                <a:latin typeface="Baskerville Old Face" pitchFamily="18" charset="0"/>
              </a:rPr>
              <a:t>          (c)  </a:t>
            </a:r>
            <a:r>
              <a:rPr lang="en-US" sz="2800" dirty="0" smtClean="0">
                <a:solidFill>
                  <a:srgbClr val="FF0000"/>
                </a:solidFill>
                <a:latin typeface="Baskerville Old Face" pitchFamily="18" charset="0"/>
              </a:rPr>
              <a:t>Geometric Method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305</a:t>
            </a:fld>
            <a:endParaRPr lang="en-US"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4840303"/>
          </a:xfrm>
        </p:spPr>
        <p:txBody>
          <a:bodyPr>
            <a:normAutofit lnSpcReduction="10000"/>
          </a:bodyPr>
          <a:lstStyle/>
          <a:p>
            <a:r>
              <a:rPr lang="en-US" sz="2800" b="1" dirty="0" smtClean="0">
                <a:latin typeface="Baskerville Old Face" pitchFamily="18" charset="0"/>
              </a:rPr>
              <a:t>Growth rate </a:t>
            </a:r>
            <a:r>
              <a:rPr lang="en-US" sz="2800" dirty="0" smtClean="0">
                <a:latin typeface="Baskerville Old Face" pitchFamily="18" charset="0"/>
              </a:rPr>
              <a:t>….. Cont’d</a:t>
            </a:r>
          </a:p>
          <a:p>
            <a:r>
              <a:rPr lang="en-US" sz="2800" b="1" dirty="0" smtClean="0">
                <a:solidFill>
                  <a:srgbClr val="FF0000"/>
                </a:solidFill>
              </a:rPr>
              <a:t>A)</a:t>
            </a:r>
            <a:r>
              <a:rPr lang="en-US" sz="2800" b="1" dirty="0" smtClean="0"/>
              <a:t> </a:t>
            </a:r>
            <a:r>
              <a:rPr lang="en-US" sz="2800" b="1" dirty="0" smtClean="0">
                <a:solidFill>
                  <a:srgbClr val="FF0000"/>
                </a:solidFill>
              </a:rPr>
              <a:t>Component Method-</a:t>
            </a:r>
          </a:p>
          <a:p>
            <a:pPr>
              <a:lnSpc>
                <a:spcPct val="150000"/>
              </a:lnSpc>
            </a:pPr>
            <a:r>
              <a:rPr lang="en-US" sz="2800" dirty="0" smtClean="0">
                <a:solidFill>
                  <a:srgbClr val="FF0000"/>
                </a:solidFill>
                <a:latin typeface="Baskerville Old Face" pitchFamily="18" charset="0"/>
              </a:rPr>
              <a:t> </a:t>
            </a:r>
            <a:r>
              <a:rPr lang="en-US" sz="2800" dirty="0" smtClean="0">
                <a:latin typeface="Baskerville Old Face" pitchFamily="18" charset="0"/>
              </a:rPr>
              <a:t>in this method the component of population change are considered and expresses as follow.</a:t>
            </a:r>
          </a:p>
          <a:p>
            <a:pPr>
              <a:buNone/>
            </a:pPr>
            <a:r>
              <a:rPr lang="en-US" sz="2800" dirty="0" smtClean="0">
                <a:solidFill>
                  <a:srgbClr val="00B0F0"/>
                </a:solidFill>
                <a:latin typeface="Baskerville Old Face" pitchFamily="18" charset="0"/>
              </a:rPr>
              <a:t>    R=   </a:t>
            </a:r>
            <a:r>
              <a:rPr lang="en-US" sz="2800" u="sng" dirty="0" smtClean="0">
                <a:solidFill>
                  <a:srgbClr val="00B0F0"/>
                </a:solidFill>
                <a:latin typeface="Baskerville Old Face" pitchFamily="18" charset="0"/>
              </a:rPr>
              <a:t>(B-D) + (I- E)  of  </a:t>
            </a:r>
            <a:r>
              <a:rPr lang="en-US" sz="2800" dirty="0" smtClean="0">
                <a:solidFill>
                  <a:srgbClr val="00B0F0"/>
                </a:solidFill>
                <a:latin typeface="Baskerville Old Face" pitchFamily="18" charset="0"/>
                <a:sym typeface="Symbol"/>
              </a:rPr>
              <a:t>  100</a:t>
            </a:r>
          </a:p>
          <a:p>
            <a:pPr>
              <a:buNone/>
            </a:pPr>
            <a:r>
              <a:rPr lang="en-US" sz="2800" dirty="0" smtClean="0">
                <a:solidFill>
                  <a:srgbClr val="00B0F0"/>
                </a:solidFill>
                <a:latin typeface="Baskerville Old Face" pitchFamily="18" charset="0"/>
                <a:sym typeface="Symbol"/>
              </a:rPr>
              <a:t>              Total population </a:t>
            </a:r>
          </a:p>
          <a:p>
            <a:r>
              <a:rPr lang="en-US" sz="2800" dirty="0" smtClean="0"/>
              <a:t>where,  </a:t>
            </a:r>
          </a:p>
          <a:p>
            <a:pPr>
              <a:buNone/>
            </a:pPr>
            <a:r>
              <a:rPr lang="en-US" sz="2800" dirty="0" smtClean="0"/>
              <a:t>  r  =  growth rate,  B  =  crude birth rate, D  =  crude death rate, I =  immigration rate and      E= emigration </a:t>
            </a:r>
          </a:p>
          <a:p>
            <a:pPr>
              <a:buNone/>
            </a:pPr>
            <a:endParaRPr lang="en-US" sz="2800" dirty="0" smtClean="0">
              <a:solidFill>
                <a:srgbClr val="00B0F0"/>
              </a:solidFill>
              <a:latin typeface="Baskerville Old Face" pitchFamily="18" charset="0"/>
            </a:endParaRPr>
          </a:p>
          <a:p>
            <a:endParaRPr lang="en-US" sz="2800" b="1"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306</a:t>
            </a:fld>
            <a:endParaRPr lang="en-US"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929222"/>
          </a:xfrm>
        </p:spPr>
        <p:txBody>
          <a:bodyPr>
            <a:normAutofit/>
          </a:bodyPr>
          <a:lstStyle/>
          <a:p>
            <a:r>
              <a:rPr lang="en-US" sz="2800" b="1" dirty="0" smtClean="0">
                <a:solidFill>
                  <a:srgbClr val="FF0000"/>
                </a:solidFill>
                <a:latin typeface="Baskerville Old Face" pitchFamily="18" charset="0"/>
              </a:rPr>
              <a:t>Component Method….Cont’d</a:t>
            </a:r>
          </a:p>
          <a:p>
            <a:pPr algn="just">
              <a:lnSpc>
                <a:spcPct val="150000"/>
              </a:lnSpc>
            </a:pPr>
            <a:r>
              <a:rPr lang="en-US" sz="2800" b="1" u="sng" dirty="0" smtClean="0">
                <a:latin typeface="Baskerville Old Face" pitchFamily="18" charset="0"/>
              </a:rPr>
              <a:t>Example </a:t>
            </a:r>
            <a:r>
              <a:rPr lang="en-US" sz="2800" dirty="0" smtClean="0">
                <a:latin typeface="Baskerville Old Face" pitchFamily="18" charset="0"/>
              </a:rPr>
              <a:t>: In 1980 – Hypothetical country “X” has crude birth rate of 46 and crude death rate 19</a:t>
            </a:r>
            <a:r>
              <a:rPr lang="en-US" sz="2800" baseline="-25000" dirty="0" smtClean="0">
                <a:latin typeface="Baskerville Old Face" pitchFamily="18" charset="0"/>
              </a:rPr>
              <a:t> </a:t>
            </a:r>
            <a:r>
              <a:rPr lang="en-US" sz="2800" dirty="0" smtClean="0">
                <a:latin typeface="Baskerville Old Face" pitchFamily="18" charset="0"/>
              </a:rPr>
              <a:t>.  In the same period, net migration rate was 0.4%, then calculate population growth rate for the hypothetical country in the specified years. </a:t>
            </a:r>
          </a:p>
          <a:p>
            <a:pPr algn="just">
              <a:lnSpc>
                <a:spcPct val="150000"/>
              </a:lnSpc>
            </a:pP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307</a:t>
            </a:fld>
            <a:endParaRPr lang="en-US" dirty="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697427"/>
          </a:xfrm>
        </p:spPr>
        <p:txBody>
          <a:bodyPr/>
          <a:lstStyle/>
          <a:p>
            <a:r>
              <a:rPr lang="en-US" b="1" dirty="0" smtClean="0">
                <a:solidFill>
                  <a:srgbClr val="FF0000"/>
                </a:solidFill>
                <a:latin typeface="Baskerville Old Face" pitchFamily="18" charset="0"/>
              </a:rPr>
              <a:t>Component Method….Cont’d</a:t>
            </a:r>
          </a:p>
          <a:p>
            <a:pPr>
              <a:buNone/>
            </a:pPr>
            <a:r>
              <a:rPr lang="en-US" dirty="0" smtClean="0">
                <a:latin typeface="Baskerville Old Face" pitchFamily="18" charset="0"/>
              </a:rPr>
              <a:t>S</a:t>
            </a:r>
            <a:r>
              <a:rPr lang="en-US" u="sng" dirty="0" smtClean="0">
                <a:latin typeface="Baskerville Old Face" pitchFamily="18" charset="0"/>
              </a:rPr>
              <a:t>olutio</a:t>
            </a:r>
            <a:r>
              <a:rPr lang="en-US" dirty="0" smtClean="0">
                <a:latin typeface="Baskerville Old Face" pitchFamily="18" charset="0"/>
              </a:rPr>
              <a:t>n  </a:t>
            </a:r>
            <a:r>
              <a:rPr lang="en-US" sz="2800" dirty="0" smtClean="0">
                <a:latin typeface="Baskerville Old Face" pitchFamily="18" charset="0"/>
              </a:rPr>
              <a:t>Given Crude birth rate  46</a:t>
            </a:r>
          </a:p>
          <a:p>
            <a:pPr>
              <a:buNone/>
            </a:pPr>
            <a:r>
              <a:rPr lang="en-US" sz="2800" dirty="0" smtClean="0">
                <a:latin typeface="Baskerville Old Face" pitchFamily="18" charset="0"/>
              </a:rPr>
              <a:t>                Crude death rate             19</a:t>
            </a:r>
          </a:p>
          <a:p>
            <a:pPr>
              <a:buNone/>
            </a:pPr>
            <a:r>
              <a:rPr lang="en-US" sz="2800" dirty="0" smtClean="0">
                <a:latin typeface="Baskerville Old Face" pitchFamily="18" charset="0"/>
              </a:rPr>
              <a:t>                net migration                  0.4</a:t>
            </a:r>
          </a:p>
          <a:p>
            <a:r>
              <a:rPr lang="en-US" sz="2800" dirty="0" smtClean="0"/>
              <a:t> GR  =    CBR  -  CDR  ±  NMR = </a:t>
            </a:r>
          </a:p>
          <a:p>
            <a:pPr>
              <a:buNone/>
            </a:pPr>
            <a:endParaRPr lang="en-US" sz="2800" dirty="0" smtClean="0"/>
          </a:p>
          <a:p>
            <a:pPr>
              <a:buFont typeface="Wingdings" pitchFamily="2" charset="2"/>
              <a:buChar char="Ø"/>
            </a:pPr>
            <a:r>
              <a:rPr lang="en-US" sz="2800" b="1" dirty="0" smtClean="0">
                <a:solidFill>
                  <a:srgbClr val="FF0000"/>
                </a:solidFill>
              </a:rPr>
              <a:t>          46%  -  19%  +  0.4%  =   4.6  -  1.9  +  0.4</a:t>
            </a:r>
          </a:p>
          <a:p>
            <a:pPr>
              <a:buNone/>
            </a:pPr>
            <a:r>
              <a:rPr lang="en-US" sz="2800" b="1" dirty="0" smtClean="0">
                <a:solidFill>
                  <a:srgbClr val="FF0000"/>
                </a:solidFill>
              </a:rPr>
              <a:t>		 =   2.7 + 0.4  = </a:t>
            </a:r>
            <a:r>
              <a:rPr lang="en-US" sz="2800" dirty="0" smtClean="0">
                <a:solidFill>
                  <a:srgbClr val="FF0000"/>
                </a:solidFill>
              </a:rPr>
              <a:t>  </a:t>
            </a:r>
            <a:r>
              <a:rPr lang="en-US" sz="2800" b="1" u="dbl" dirty="0" smtClean="0">
                <a:solidFill>
                  <a:srgbClr val="FF0000"/>
                </a:solidFill>
              </a:rPr>
              <a:t>3.1  %</a:t>
            </a: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308</a:t>
            </a:fld>
            <a:endParaRPr lang="en-US" dirty="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697427"/>
          </a:xfrm>
        </p:spPr>
        <p:txBody>
          <a:bodyPr>
            <a:normAutofit fontScale="92500" lnSpcReduction="10000"/>
          </a:bodyPr>
          <a:lstStyle/>
          <a:p>
            <a:pPr>
              <a:buNone/>
            </a:pPr>
            <a:r>
              <a:rPr lang="en-US" b="1" dirty="0" smtClean="0"/>
              <a:t>B) Arithmetic Method</a:t>
            </a:r>
          </a:p>
          <a:p>
            <a:pPr algn="just">
              <a:lnSpc>
                <a:spcPct val="150000"/>
              </a:lnSpc>
            </a:pPr>
            <a:r>
              <a:rPr lang="en-US" b="1" dirty="0" smtClean="0"/>
              <a:t> </a:t>
            </a:r>
            <a:r>
              <a:rPr lang="en-US" sz="2800" dirty="0" smtClean="0">
                <a:solidFill>
                  <a:srgbClr val="FF0000"/>
                </a:solidFill>
                <a:latin typeface="Baskerville Old Face" pitchFamily="18" charset="0"/>
              </a:rPr>
              <a:t>is the other method of measuring population growth, when data is available for first and last census. </a:t>
            </a:r>
          </a:p>
          <a:p>
            <a:pPr algn="just"/>
            <a:r>
              <a:rPr lang="en-US" sz="2800" dirty="0" smtClean="0">
                <a:solidFill>
                  <a:srgbClr val="00B0F0"/>
                </a:solidFill>
                <a:latin typeface="Baskerville Old Face" pitchFamily="18" charset="0"/>
              </a:rPr>
              <a:t>Thus,   r = </a:t>
            </a:r>
            <a:r>
              <a:rPr lang="en-US" sz="2800" u="sng" dirty="0" smtClean="0">
                <a:solidFill>
                  <a:srgbClr val="00B0F0"/>
                </a:solidFill>
                <a:latin typeface="Baskerville Old Face" pitchFamily="18" charset="0"/>
              </a:rPr>
              <a:t>p2- p1</a:t>
            </a:r>
            <a:r>
              <a:rPr lang="en-US" sz="2800" dirty="0" smtClean="0">
                <a:solidFill>
                  <a:srgbClr val="00B0F0"/>
                </a:solidFill>
                <a:latin typeface="Baskerville Old Face" pitchFamily="18" charset="0"/>
              </a:rPr>
              <a:t>   </a:t>
            </a:r>
            <a:r>
              <a:rPr lang="en-US" sz="2800" dirty="0" smtClean="0">
                <a:solidFill>
                  <a:srgbClr val="00B0F0"/>
                </a:solidFill>
                <a:latin typeface="Baskerville Old Face" pitchFamily="18" charset="0"/>
                <a:sym typeface="Symbol"/>
              </a:rPr>
              <a:t> 100</a:t>
            </a:r>
          </a:p>
          <a:p>
            <a:pPr algn="just">
              <a:buNone/>
            </a:pPr>
            <a:r>
              <a:rPr lang="en-US" sz="2800" dirty="0" smtClean="0">
                <a:solidFill>
                  <a:srgbClr val="00B0F0"/>
                </a:solidFill>
                <a:latin typeface="Baskerville Old Face" pitchFamily="18" charset="0"/>
                <a:sym typeface="Symbol"/>
              </a:rPr>
              <a:t>                     np1</a:t>
            </a:r>
          </a:p>
          <a:p>
            <a:r>
              <a:rPr lang="en-US" sz="2800" dirty="0" smtClean="0">
                <a:latin typeface="Baskerville Old Face" pitchFamily="18" charset="0"/>
              </a:rPr>
              <a:t>Where, r = rate of population increase in percent,   </a:t>
            </a:r>
          </a:p>
          <a:p>
            <a:r>
              <a:rPr lang="en-US" sz="2800" dirty="0" smtClean="0">
                <a:latin typeface="Baskerville Old Face" pitchFamily="18" charset="0"/>
              </a:rPr>
              <a:t>p</a:t>
            </a:r>
            <a:r>
              <a:rPr lang="en-US" sz="2800" baseline="-25000" dirty="0" smtClean="0">
                <a:latin typeface="Baskerville Old Face" pitchFamily="18" charset="0"/>
              </a:rPr>
              <a:t>1 = </a:t>
            </a:r>
            <a:r>
              <a:rPr lang="en-US" sz="2800" dirty="0" smtClean="0">
                <a:latin typeface="Baskerville Old Face" pitchFamily="18" charset="0"/>
              </a:rPr>
              <a:t>population at the first census, </a:t>
            </a:r>
          </a:p>
          <a:p>
            <a:r>
              <a:rPr lang="en-US" sz="2800" dirty="0" smtClean="0">
                <a:latin typeface="Baskerville Old Face" pitchFamily="18" charset="0"/>
              </a:rPr>
              <a:t> P</a:t>
            </a:r>
            <a:r>
              <a:rPr lang="en-US" sz="2800" baseline="-25000" dirty="0" smtClean="0">
                <a:latin typeface="Baskerville Old Face" pitchFamily="18" charset="0"/>
              </a:rPr>
              <a:t>2</a:t>
            </a:r>
            <a:r>
              <a:rPr lang="en-US" sz="2800" dirty="0" smtClean="0">
                <a:latin typeface="Baskerville Old Face" pitchFamily="18" charset="0"/>
              </a:rPr>
              <a:t> = population at the recent census, 	</a:t>
            </a:r>
          </a:p>
          <a:p>
            <a:r>
              <a:rPr lang="en-US" sz="2800" dirty="0" smtClean="0">
                <a:latin typeface="Baskerville Old Face" pitchFamily="18" charset="0"/>
              </a:rPr>
              <a:t>n = time gap between two census. </a:t>
            </a:r>
            <a:endParaRPr lang="en-US" sz="2800" dirty="0">
              <a:solidFill>
                <a:srgbClr val="00B0F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309</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214422"/>
          </a:xfrm>
        </p:spPr>
        <p:txBody>
          <a:bodyPr>
            <a:normAutofit/>
          </a:bodyPr>
          <a:lstStyle/>
          <a:p>
            <a:r>
              <a:rPr lang="en-US" sz="2800" b="1" dirty="0" smtClean="0">
                <a:latin typeface="Baskerville Old Face" pitchFamily="18" charset="0"/>
              </a:rPr>
              <a:t>Population Geography and Other Related Disciplines…..Cont’d</a:t>
            </a:r>
            <a:endParaRPr lang="en-US" sz="2800" dirty="0">
              <a:latin typeface="Baskerville Old Face" pitchFamily="18" charset="0"/>
            </a:endParaRPr>
          </a:p>
        </p:txBody>
      </p:sp>
      <p:sp>
        <p:nvSpPr>
          <p:cNvPr id="3" name="Content Placeholder 2"/>
          <p:cNvSpPr>
            <a:spLocks noGrp="1"/>
          </p:cNvSpPr>
          <p:nvPr>
            <p:ph idx="1"/>
          </p:nvPr>
        </p:nvSpPr>
        <p:spPr>
          <a:xfrm>
            <a:off x="457200" y="1357298"/>
            <a:ext cx="8229600" cy="5500702"/>
          </a:xfrm>
        </p:spPr>
        <p:txBody>
          <a:bodyPr>
            <a:normAutofit fontScale="92500" lnSpcReduction="10000"/>
          </a:bodyPr>
          <a:lstStyle/>
          <a:p>
            <a:pPr>
              <a:buNone/>
            </a:pPr>
            <a:r>
              <a:rPr lang="en-US" b="1" i="1" dirty="0" smtClean="0"/>
              <a:t>7. Political Science: </a:t>
            </a:r>
          </a:p>
          <a:p>
            <a:pPr algn="just">
              <a:lnSpc>
                <a:spcPct val="170000"/>
              </a:lnSpc>
            </a:pPr>
            <a:r>
              <a:rPr lang="en-US" sz="2800" dirty="0" smtClean="0">
                <a:latin typeface="Baskerville Old Face" pitchFamily="18" charset="0"/>
              </a:rPr>
              <a:t>the main thrust of political scientists is </a:t>
            </a:r>
            <a:r>
              <a:rPr lang="en-US" sz="2800" dirty="0" smtClean="0">
                <a:solidFill>
                  <a:srgbClr val="FF0000"/>
                </a:solidFill>
                <a:latin typeface="Baskerville Old Face" pitchFamily="18" charset="0"/>
              </a:rPr>
              <a:t>the political implication of people. </a:t>
            </a:r>
          </a:p>
          <a:p>
            <a:pPr algn="just">
              <a:lnSpc>
                <a:spcPct val="170000"/>
              </a:lnSpc>
            </a:pPr>
            <a:r>
              <a:rPr lang="en-US" sz="3000" dirty="0" smtClean="0">
                <a:latin typeface="Baskerville Old Face" pitchFamily="18" charset="0"/>
              </a:rPr>
              <a:t>N.B. </a:t>
            </a:r>
            <a:r>
              <a:rPr lang="en-US" sz="3000" dirty="0" smtClean="0">
                <a:solidFill>
                  <a:srgbClr val="FF0000"/>
                </a:solidFill>
                <a:latin typeface="Baskerville Old Face" pitchFamily="18" charset="0"/>
              </a:rPr>
              <a:t>The difference in the study of human population by geographers or other </a:t>
            </a:r>
            <a:r>
              <a:rPr lang="en-US" sz="3000" b="1" u="sng" dirty="0" smtClean="0">
                <a:solidFill>
                  <a:srgbClr val="FF0000"/>
                </a:solidFill>
                <a:latin typeface="Baskerville Old Face" pitchFamily="18" charset="0"/>
              </a:rPr>
              <a:t>social scientists lies in their approaches of studies. </a:t>
            </a:r>
            <a:r>
              <a:rPr lang="en-US" sz="3000" dirty="0" smtClean="0">
                <a:solidFill>
                  <a:srgbClr val="00B050"/>
                </a:solidFill>
                <a:latin typeface="Baskerville Old Face" pitchFamily="18" charset="0"/>
              </a:rPr>
              <a:t>Population geography differs from others in that it threats human population in the context of spatial variation. </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31</a:t>
            </a:fld>
            <a:endParaRPr lang="en-US" dirty="0"/>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p>
        </p:txBody>
      </p:sp>
      <p:sp>
        <p:nvSpPr>
          <p:cNvPr id="3" name="Content Placeholder 2"/>
          <p:cNvSpPr>
            <a:spLocks noGrp="1"/>
          </p:cNvSpPr>
          <p:nvPr>
            <p:ph idx="1"/>
          </p:nvPr>
        </p:nvSpPr>
        <p:spPr>
          <a:xfrm>
            <a:off x="0" y="1600200"/>
            <a:ext cx="9144000" cy="4829196"/>
          </a:xfrm>
        </p:spPr>
        <p:txBody>
          <a:bodyPr/>
          <a:lstStyle/>
          <a:p>
            <a:pPr marL="514350" indent="-514350">
              <a:buAutoNum type="alphaLcParenBoth" startAt="3"/>
            </a:pPr>
            <a:r>
              <a:rPr lang="en-US" b="1" dirty="0" smtClean="0"/>
              <a:t>Geometric Method.</a:t>
            </a:r>
          </a:p>
          <a:p>
            <a:pPr marL="514350" indent="-514350" algn="just"/>
            <a:r>
              <a:rPr lang="en-US" sz="2800" dirty="0" smtClean="0">
                <a:latin typeface="Baskerville Old Face" pitchFamily="18" charset="0"/>
              </a:rPr>
              <a:t>is frequently used method of computing rate of population increase. </a:t>
            </a:r>
          </a:p>
          <a:p>
            <a:pPr marL="514350" indent="-514350" algn="just"/>
            <a:r>
              <a:rPr lang="en-US" sz="2800" dirty="0" smtClean="0"/>
              <a:t>the important point is during data collection geographic area covered in both counts has to</a:t>
            </a:r>
            <a:r>
              <a:rPr lang="en-US" sz="2800" u="sng" dirty="0" smtClean="0"/>
              <a:t> be identical</a:t>
            </a:r>
            <a:r>
              <a:rPr lang="en-US" sz="2800" dirty="0" smtClean="0"/>
              <a:t>, thus,</a:t>
            </a:r>
          </a:p>
          <a:p>
            <a:pPr marL="514350" indent="-514350" algn="just"/>
            <a:r>
              <a:rPr lang="en-US" sz="2800" dirty="0" smtClean="0"/>
              <a:t> it is given by the formula. r =    x 100 </a:t>
            </a:r>
            <a:r>
              <a:rPr lang="en-US" sz="3600" dirty="0" smtClean="0"/>
              <a:t>[</a:t>
            </a:r>
            <a:r>
              <a:rPr lang="en-US" sz="2800" dirty="0" smtClean="0"/>
              <a:t> t      </a:t>
            </a:r>
            <a:r>
              <a:rPr lang="en-US" sz="2800" u="sng" dirty="0" smtClean="0"/>
              <a:t>p1</a:t>
            </a:r>
            <a:r>
              <a:rPr lang="en-US" sz="2800" dirty="0" smtClean="0"/>
              <a:t>   - 1] </a:t>
            </a:r>
            <a:r>
              <a:rPr lang="en-US" sz="2800" dirty="0" smtClean="0">
                <a:sym typeface="Symbol"/>
              </a:rPr>
              <a:t></a:t>
            </a:r>
            <a:r>
              <a:rPr lang="en-US" sz="2800" dirty="0" smtClean="0"/>
              <a:t>1OO</a:t>
            </a:r>
          </a:p>
          <a:p>
            <a:pPr marL="4057650" lvl="8" indent="-514350" algn="just"/>
            <a:r>
              <a:rPr lang="en-US" sz="1600" dirty="0" smtClean="0">
                <a:latin typeface="Baskerville Old Face" pitchFamily="18" charset="0"/>
              </a:rPr>
              <a:t>                                                     </a:t>
            </a:r>
            <a:r>
              <a:rPr lang="en-US" sz="2800" dirty="0" smtClean="0">
                <a:latin typeface="Baskerville Old Face" pitchFamily="18" charset="0"/>
              </a:rPr>
              <a:t>P0</a:t>
            </a:r>
          </a:p>
          <a:p>
            <a:pPr marL="4057650" lvl="8" indent="-514350">
              <a:buNone/>
            </a:pPr>
            <a:endParaRPr lang="en-US" sz="2800" dirty="0" smtClean="0">
              <a:latin typeface="Baskerville Old Face" pitchFamily="18" charset="0"/>
            </a:endParaRPr>
          </a:p>
          <a:p>
            <a:pPr marL="4057650" lvl="8" indent="-514350" algn="just"/>
            <a:endParaRPr lang="en-US" sz="2800" dirty="0" smtClean="0">
              <a:latin typeface="Baskerville Old Face" pitchFamily="18" charset="0"/>
            </a:endParaRPr>
          </a:p>
          <a:p>
            <a:pPr marL="4057650" lvl="8" indent="-514350" algn="just">
              <a:buNone/>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310</a:t>
            </a:fld>
            <a:endParaRPr lang="en-US" dirty="0"/>
          </a:p>
        </p:txBody>
      </p:sp>
      <p:cxnSp>
        <p:nvCxnSpPr>
          <p:cNvPr id="7" name="Elbow Connector 6"/>
          <p:cNvCxnSpPr/>
          <p:nvPr/>
        </p:nvCxnSpPr>
        <p:spPr>
          <a:xfrm flipV="1">
            <a:off x="6143636" y="4286256"/>
            <a:ext cx="1143008" cy="428628"/>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p>
        </p:txBody>
      </p:sp>
      <p:sp>
        <p:nvSpPr>
          <p:cNvPr id="3" name="Content Placeholder 2"/>
          <p:cNvSpPr>
            <a:spLocks noGrp="1"/>
          </p:cNvSpPr>
          <p:nvPr>
            <p:ph idx="1"/>
          </p:nvPr>
        </p:nvSpPr>
        <p:spPr/>
        <p:txBody>
          <a:bodyPr/>
          <a:lstStyle/>
          <a:p>
            <a:r>
              <a:rPr lang="en-US" dirty="0" smtClean="0"/>
              <a:t> </a:t>
            </a:r>
            <a:r>
              <a:rPr lang="en-US" sz="2800" dirty="0" smtClean="0">
                <a:latin typeface="Baskerville Old Face" pitchFamily="18" charset="0"/>
              </a:rPr>
              <a:t>Where,</a:t>
            </a:r>
          </a:p>
          <a:p>
            <a:r>
              <a:rPr lang="en-US" sz="2800" dirty="0" smtClean="0">
                <a:latin typeface="Baskerville Old Face" pitchFamily="18" charset="0"/>
              </a:rPr>
              <a:t>      r = annual rate of increase in percent;   </a:t>
            </a:r>
          </a:p>
          <a:p>
            <a:r>
              <a:rPr lang="en-US" sz="2800" dirty="0" smtClean="0">
                <a:latin typeface="Baskerville Old Face" pitchFamily="18" charset="0"/>
              </a:rPr>
              <a:t>      P</a:t>
            </a:r>
            <a:r>
              <a:rPr lang="en-US" sz="2800" baseline="-25000" dirty="0" smtClean="0">
                <a:latin typeface="Baskerville Old Face" pitchFamily="18" charset="0"/>
              </a:rPr>
              <a:t>0</a:t>
            </a:r>
            <a:r>
              <a:rPr lang="en-US" sz="2800" dirty="0" smtClean="0">
                <a:latin typeface="Baskerville Old Face" pitchFamily="18" charset="0"/>
              </a:rPr>
              <a:t> = population at beginning,    </a:t>
            </a:r>
          </a:p>
          <a:p>
            <a:r>
              <a:rPr lang="en-US" sz="2800" dirty="0" smtClean="0">
                <a:latin typeface="Baskerville Old Face" pitchFamily="18" charset="0"/>
              </a:rPr>
              <a:t>     P</a:t>
            </a:r>
            <a:r>
              <a:rPr lang="en-US" sz="2800" baseline="-25000" dirty="0" smtClean="0">
                <a:latin typeface="Baskerville Old Face" pitchFamily="18" charset="0"/>
              </a:rPr>
              <a:t>1</a:t>
            </a:r>
            <a:r>
              <a:rPr lang="en-US" sz="2800" dirty="0" smtClean="0">
                <a:latin typeface="Baskerville Old Face" pitchFamily="18" charset="0"/>
              </a:rPr>
              <a:t> = population at the end and</a:t>
            </a:r>
          </a:p>
          <a:p>
            <a:r>
              <a:rPr lang="en-US" sz="2800" dirty="0" smtClean="0">
                <a:latin typeface="Baskerville Old Face" pitchFamily="18" charset="0"/>
              </a:rPr>
              <a:t>     t = time.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311</a:t>
            </a:fld>
            <a:endParaRPr lang="en-US"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312</a:t>
            </a:fld>
            <a:endParaRPr lang="en-US" dirty="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697427"/>
          </a:xfrm>
        </p:spPr>
        <p:txBody>
          <a:bodyPr/>
          <a:lstStyle/>
          <a:p>
            <a:pPr>
              <a:buNone/>
            </a:pPr>
            <a:r>
              <a:rPr lang="en-US" b="1" dirty="0" smtClean="0"/>
              <a:t>   2- </a:t>
            </a:r>
            <a:r>
              <a:rPr lang="en-US" b="1" u="sng" dirty="0" smtClean="0">
                <a:solidFill>
                  <a:srgbClr val="FF0000"/>
                </a:solidFill>
              </a:rPr>
              <a:t>Population Estimates</a:t>
            </a:r>
            <a:r>
              <a:rPr lang="en-US" b="1" u="sng" dirty="0" smtClean="0"/>
              <a:t>/</a:t>
            </a:r>
            <a:r>
              <a:rPr lang="en-US" b="1" u="sng" dirty="0" smtClean="0">
                <a:latin typeface="Baskerville Old Face" pitchFamily="18" charset="0"/>
              </a:rPr>
              <a:t>Projection</a:t>
            </a:r>
            <a:r>
              <a:rPr lang="en-US" b="1" dirty="0" smtClean="0"/>
              <a:t> </a:t>
            </a:r>
          </a:p>
          <a:p>
            <a:pPr algn="just">
              <a:lnSpc>
                <a:spcPct val="150000"/>
              </a:lnSpc>
            </a:pPr>
            <a:r>
              <a:rPr lang="en-US" sz="2800" b="1" dirty="0" smtClean="0">
                <a:solidFill>
                  <a:srgbClr val="FF0000"/>
                </a:solidFill>
                <a:latin typeface="Baskerville Old Face" pitchFamily="18" charset="0"/>
              </a:rPr>
              <a:t>one can estimate the population size of a given country </a:t>
            </a:r>
            <a:r>
              <a:rPr lang="en-US" sz="2800" b="1" u="sng" dirty="0" smtClean="0">
                <a:solidFill>
                  <a:srgbClr val="FF0000"/>
                </a:solidFill>
                <a:latin typeface="Baskerville Old Face" pitchFamily="18" charset="0"/>
              </a:rPr>
              <a:t>between two censuses</a:t>
            </a:r>
            <a:r>
              <a:rPr lang="en-US" sz="2800" b="1" dirty="0" smtClean="0">
                <a:latin typeface="Baskerville Old Face" pitchFamily="18" charset="0"/>
              </a:rPr>
              <a:t>, </a:t>
            </a:r>
            <a:r>
              <a:rPr lang="en-US" sz="2800" b="1" u="sng" dirty="0" smtClean="0">
                <a:solidFill>
                  <a:srgbClr val="FF0000"/>
                </a:solidFill>
                <a:latin typeface="Baskerville Old Face" pitchFamily="18" charset="0"/>
              </a:rPr>
              <a:t>after census </a:t>
            </a:r>
            <a:r>
              <a:rPr lang="en-US" sz="2800" dirty="0" smtClean="0">
                <a:solidFill>
                  <a:srgbClr val="0070C0"/>
                </a:solidFill>
                <a:latin typeface="Baskerville Old Face" pitchFamily="18" charset="0"/>
              </a:rPr>
              <a:t>and </a:t>
            </a:r>
            <a:r>
              <a:rPr lang="en-US" sz="2800" b="1" u="sng" dirty="0" smtClean="0">
                <a:solidFill>
                  <a:srgbClr val="FF0000"/>
                </a:solidFill>
                <a:latin typeface="Baskerville Old Face" pitchFamily="18" charset="0"/>
              </a:rPr>
              <a:t>prior to the census if certain population size is known. </a:t>
            </a:r>
          </a:p>
          <a:p>
            <a:pPr algn="just">
              <a:lnSpc>
                <a:spcPct val="150000"/>
              </a:lnSpc>
              <a:buNone/>
            </a:pPr>
            <a:r>
              <a:rPr lang="en-US" sz="2800" b="1" dirty="0" smtClean="0"/>
              <a:t>(A) </a:t>
            </a:r>
            <a:r>
              <a:rPr lang="en-US" sz="2800" b="1" dirty="0" smtClean="0">
                <a:solidFill>
                  <a:srgbClr val="FF0000"/>
                </a:solidFill>
              </a:rPr>
              <a:t>- Inter – censual Estimates: </a:t>
            </a:r>
            <a:r>
              <a:rPr lang="en-US" sz="2800" dirty="0" smtClean="0"/>
              <a:t>this is a method which is used to estimate a population between two census year. </a:t>
            </a:r>
            <a:endParaRPr lang="en-US" sz="2800" b="1" dirty="0">
              <a:solidFill>
                <a:srgbClr val="0070C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313</a:t>
            </a:fld>
            <a:endParaRPr lang="en-US"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Autofit/>
          </a:bodyPr>
          <a:lstStyle/>
          <a:p>
            <a:r>
              <a:rPr lang="en-US" sz="2800" b="1" dirty="0" smtClean="0">
                <a:latin typeface="Baskerville Old Face" pitchFamily="18" charset="0"/>
              </a:rPr>
              <a:t>Population Growth Rate, Doubling Time and Projections  …… Cont’d</a:t>
            </a:r>
            <a:endParaRPr lang="en-US" sz="2800" dirty="0"/>
          </a:p>
        </p:txBody>
      </p:sp>
      <p:sp>
        <p:nvSpPr>
          <p:cNvPr id="3" name="Content Placeholder 2"/>
          <p:cNvSpPr>
            <a:spLocks noGrp="1"/>
          </p:cNvSpPr>
          <p:nvPr>
            <p:ph idx="1"/>
          </p:nvPr>
        </p:nvSpPr>
        <p:spPr>
          <a:xfrm>
            <a:off x="457200" y="1428736"/>
            <a:ext cx="8229600" cy="5143536"/>
          </a:xfrm>
        </p:spPr>
        <p:txBody>
          <a:bodyPr>
            <a:normAutofit fontScale="92500" lnSpcReduction="20000"/>
          </a:bodyPr>
          <a:lstStyle/>
          <a:p>
            <a:r>
              <a:rPr lang="en-US" sz="2800" dirty="0" smtClean="0">
                <a:latin typeface="Baskerville Old Face" pitchFamily="18" charset="0"/>
              </a:rPr>
              <a:t>It can be calculated as: </a:t>
            </a:r>
          </a:p>
          <a:p>
            <a:r>
              <a:rPr lang="en-US" sz="2800" dirty="0" smtClean="0">
                <a:solidFill>
                  <a:srgbClr val="00B0F0"/>
                </a:solidFill>
                <a:latin typeface="Baskerville Old Face" pitchFamily="18" charset="0"/>
              </a:rPr>
              <a:t>Pt =Po + ( Pn - Po)  t</a:t>
            </a:r>
          </a:p>
          <a:p>
            <a:pPr>
              <a:buNone/>
            </a:pPr>
            <a:r>
              <a:rPr lang="en-US" sz="2800" dirty="0" smtClean="0">
                <a:solidFill>
                  <a:srgbClr val="00B0F0"/>
                </a:solidFill>
                <a:latin typeface="Baskerville Old Face" pitchFamily="18" charset="0"/>
              </a:rPr>
              <a:t>                                   n</a:t>
            </a:r>
          </a:p>
          <a:p>
            <a:pPr>
              <a:buNone/>
            </a:pPr>
            <a:r>
              <a:rPr lang="en-US" sz="2800" dirty="0" smtClean="0">
                <a:solidFill>
                  <a:srgbClr val="00B0F0"/>
                </a:solidFill>
                <a:latin typeface="Baskerville Old Face" pitchFamily="18" charset="0"/>
              </a:rPr>
              <a:t>  </a:t>
            </a:r>
            <a:r>
              <a:rPr lang="en-US" sz="2800" dirty="0" smtClean="0"/>
              <a:t> Where </a:t>
            </a:r>
          </a:p>
          <a:p>
            <a:pPr>
              <a:lnSpc>
                <a:spcPct val="150000"/>
              </a:lnSpc>
              <a:buNone/>
            </a:pPr>
            <a:r>
              <a:rPr lang="en-US" sz="3000" dirty="0" smtClean="0">
                <a:latin typeface="Baskerville Old Face" pitchFamily="18" charset="0"/>
              </a:rPr>
              <a:t>   Pt = Population in question at time,  </a:t>
            </a:r>
          </a:p>
          <a:p>
            <a:pPr>
              <a:lnSpc>
                <a:spcPct val="150000"/>
              </a:lnSpc>
              <a:buNone/>
            </a:pPr>
            <a:r>
              <a:rPr lang="en-US" sz="3000" dirty="0" smtClean="0">
                <a:latin typeface="Baskerville Old Face" pitchFamily="18" charset="0"/>
              </a:rPr>
              <a:t>   P</a:t>
            </a:r>
            <a:r>
              <a:rPr lang="en-US" sz="3000" baseline="-25000" dirty="0" smtClean="0">
                <a:latin typeface="Baskerville Old Face" pitchFamily="18" charset="0"/>
              </a:rPr>
              <a:t>o </a:t>
            </a:r>
            <a:r>
              <a:rPr lang="en-US" sz="3000" dirty="0" smtClean="0">
                <a:latin typeface="Baskerville Old Face" pitchFamily="18" charset="0"/>
              </a:rPr>
              <a:t>  = Beginning population</a:t>
            </a:r>
          </a:p>
          <a:p>
            <a:pPr>
              <a:lnSpc>
                <a:spcPct val="150000"/>
              </a:lnSpc>
              <a:buNone/>
            </a:pPr>
            <a:r>
              <a:rPr lang="en-US" sz="3000" dirty="0" smtClean="0">
                <a:latin typeface="Baskerville Old Face" pitchFamily="18" charset="0"/>
              </a:rPr>
              <a:t>   P</a:t>
            </a:r>
            <a:r>
              <a:rPr lang="en-US" sz="3000" baseline="-25000" dirty="0" smtClean="0">
                <a:latin typeface="Baskerville Old Face" pitchFamily="18" charset="0"/>
              </a:rPr>
              <a:t>n</a:t>
            </a:r>
            <a:r>
              <a:rPr lang="en-US" sz="3000" dirty="0" smtClean="0">
                <a:latin typeface="Baskerville Old Face" pitchFamily="18" charset="0"/>
              </a:rPr>
              <a:t>   = Population at later census,        </a:t>
            </a:r>
          </a:p>
          <a:p>
            <a:pPr>
              <a:lnSpc>
                <a:spcPct val="150000"/>
              </a:lnSpc>
              <a:buNone/>
            </a:pPr>
            <a:r>
              <a:rPr lang="en-US" sz="3000" dirty="0" smtClean="0">
                <a:latin typeface="Baskerville Old Face" pitchFamily="18" charset="0"/>
              </a:rPr>
              <a:t>    t = time interval between P</a:t>
            </a:r>
            <a:r>
              <a:rPr lang="en-US" sz="3000" baseline="-25000" dirty="0" smtClean="0">
                <a:latin typeface="Baskerville Old Face" pitchFamily="18" charset="0"/>
              </a:rPr>
              <a:t>o</a:t>
            </a:r>
            <a:r>
              <a:rPr lang="en-US" sz="3000" dirty="0" smtClean="0">
                <a:latin typeface="Baskerville Old Face" pitchFamily="18" charset="0"/>
              </a:rPr>
              <a:t> and Pn</a:t>
            </a:r>
            <a:r>
              <a:rPr lang="en-US" sz="3000" baseline="-25000" dirty="0" smtClean="0">
                <a:latin typeface="Baskerville Old Face" pitchFamily="18" charset="0"/>
              </a:rPr>
              <a:t> </a:t>
            </a:r>
            <a:r>
              <a:rPr lang="en-US" sz="3000" dirty="0" smtClean="0">
                <a:latin typeface="Baskerville Old Face" pitchFamily="18" charset="0"/>
              </a:rPr>
              <a:t> </a:t>
            </a:r>
          </a:p>
          <a:p>
            <a:pPr>
              <a:lnSpc>
                <a:spcPct val="150000"/>
              </a:lnSpc>
              <a:buNone/>
            </a:pPr>
            <a:r>
              <a:rPr lang="en-US" sz="3000" dirty="0" smtClean="0">
                <a:latin typeface="Baskerville Old Face" pitchFamily="18" charset="0"/>
              </a:rPr>
              <a:t>   n = time elapsed between two census period. </a:t>
            </a:r>
            <a:endParaRPr lang="en-US" sz="3000" dirty="0" smtClean="0">
              <a:solidFill>
                <a:srgbClr val="00B0F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314</a:t>
            </a:fld>
            <a:endParaRPr lang="en-US" dirty="0"/>
          </a:p>
        </p:txBody>
      </p:sp>
      <p:cxnSp>
        <p:nvCxnSpPr>
          <p:cNvPr id="7" name="Straight Connector 6"/>
          <p:cNvCxnSpPr/>
          <p:nvPr/>
        </p:nvCxnSpPr>
        <p:spPr>
          <a:xfrm>
            <a:off x="3143240" y="2214554"/>
            <a:ext cx="57150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697427"/>
          </a:xfrm>
        </p:spPr>
        <p:txBody>
          <a:bodyPr/>
          <a:lstStyle/>
          <a:p>
            <a:pPr algn="just">
              <a:lnSpc>
                <a:spcPct val="150000"/>
              </a:lnSpc>
            </a:pPr>
            <a:r>
              <a:rPr lang="en-US" sz="2800" b="1" u="sng" dirty="0" smtClean="0">
                <a:latin typeface="Baskerville Old Face" pitchFamily="18" charset="0"/>
              </a:rPr>
              <a:t>Example</a:t>
            </a:r>
            <a:r>
              <a:rPr lang="en-US" sz="2800" b="1" dirty="0" smtClean="0">
                <a:latin typeface="Baskerville Old Face" pitchFamily="18" charset="0"/>
              </a:rPr>
              <a:t> : </a:t>
            </a:r>
            <a:r>
              <a:rPr lang="en-US" sz="2800" dirty="0" smtClean="0">
                <a:solidFill>
                  <a:srgbClr val="FF0000"/>
                </a:solidFill>
                <a:latin typeface="Baskerville Old Face" pitchFamily="18" charset="0"/>
              </a:rPr>
              <a:t>The population of country “x” was 60 million in 1960 and it reached to 66 million in 1970, then estimate the 1964 population of the hypothetical country. </a:t>
            </a:r>
          </a:p>
          <a:p>
            <a:r>
              <a:rPr lang="en-US" sz="2800" dirty="0" smtClean="0">
                <a:solidFill>
                  <a:srgbClr val="00B0F0"/>
                </a:solidFill>
                <a:latin typeface="Baskerville Old Face" pitchFamily="18" charset="0"/>
              </a:rPr>
              <a:t>Pt =Po + ( Pn - Po)  t</a:t>
            </a:r>
          </a:p>
          <a:p>
            <a:pPr>
              <a:buNone/>
            </a:pPr>
            <a:r>
              <a:rPr lang="en-US" sz="2800" dirty="0" smtClean="0">
                <a:solidFill>
                  <a:srgbClr val="00B0F0"/>
                </a:solidFill>
                <a:latin typeface="Baskerville Old Face" pitchFamily="18" charset="0"/>
              </a:rPr>
              <a:t>                                   n</a:t>
            </a:r>
          </a:p>
          <a:p>
            <a:pPr algn="just">
              <a:lnSpc>
                <a:spcPct val="150000"/>
              </a:lnSpc>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315</a:t>
            </a:fld>
            <a:endParaRPr lang="en-US" dirty="0"/>
          </a:p>
        </p:txBody>
      </p:sp>
      <p:cxnSp>
        <p:nvCxnSpPr>
          <p:cNvPr id="7" name="Straight Connector 6"/>
          <p:cNvCxnSpPr/>
          <p:nvPr/>
        </p:nvCxnSpPr>
        <p:spPr>
          <a:xfrm>
            <a:off x="3500430" y="4572008"/>
            <a:ext cx="71438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457200" y="1357298"/>
            <a:ext cx="8401080" cy="4768865"/>
          </a:xfrm>
        </p:spPr>
        <p:txBody>
          <a:bodyPr>
            <a:normAutofit lnSpcReduction="10000"/>
          </a:bodyPr>
          <a:lstStyle/>
          <a:p>
            <a:r>
              <a:rPr lang="en-US" sz="2800" dirty="0" smtClean="0"/>
              <a:t>Given  - 	Population …………. 1960…..….60 Million</a:t>
            </a:r>
          </a:p>
          <a:p>
            <a:pPr>
              <a:buNone/>
            </a:pPr>
            <a:r>
              <a:rPr lang="en-US" sz="2800" dirty="0" smtClean="0"/>
              <a:t>                      Population……………1970………66Million</a:t>
            </a:r>
          </a:p>
          <a:p>
            <a:pPr>
              <a:buNone/>
            </a:pPr>
            <a:r>
              <a:rPr lang="en-US" sz="2800" dirty="0" smtClean="0"/>
              <a:t>                      Estimate population of 1964………  ?</a:t>
            </a:r>
          </a:p>
          <a:p>
            <a:r>
              <a:rPr lang="en-US" sz="2800" dirty="0" smtClean="0">
                <a:solidFill>
                  <a:srgbClr val="00B0F0"/>
                </a:solidFill>
                <a:latin typeface="Baskerville Old Face" pitchFamily="18" charset="0"/>
              </a:rPr>
              <a:t>    Pt =Po + ( Pn - Po)  t</a:t>
            </a:r>
          </a:p>
          <a:p>
            <a:pPr>
              <a:buNone/>
            </a:pPr>
            <a:r>
              <a:rPr lang="en-US" sz="2800" dirty="0" smtClean="0">
                <a:solidFill>
                  <a:srgbClr val="00B0F0"/>
                </a:solidFill>
                <a:latin typeface="Baskerville Old Face" pitchFamily="18" charset="0"/>
              </a:rPr>
              <a:t>                                       n</a:t>
            </a:r>
          </a:p>
          <a:p>
            <a:pPr>
              <a:buFont typeface="Wingdings" pitchFamily="2" charset="2"/>
              <a:buChar char="Ø"/>
            </a:pPr>
            <a:r>
              <a:rPr lang="en-US" sz="2800" dirty="0" smtClean="0"/>
              <a:t> Pt =60 +(66-60)  4    = 60+(6) 4       60+0.6 =60  +  </a:t>
            </a:r>
            <a:r>
              <a:rPr lang="en-US" sz="2800" b="1" u="sng" dirty="0" smtClean="0"/>
              <a:t>2.4</a:t>
            </a:r>
          </a:p>
          <a:p>
            <a:pPr>
              <a:buNone/>
            </a:pPr>
            <a:r>
              <a:rPr lang="en-US" sz="2800" dirty="0" smtClean="0"/>
              <a:t>                                 10                    6</a:t>
            </a:r>
          </a:p>
          <a:p>
            <a:r>
              <a:rPr lang="en-US" sz="2800" dirty="0" smtClean="0">
                <a:solidFill>
                  <a:srgbClr val="FF0000"/>
                </a:solidFill>
                <a:latin typeface="Baskerville Old Face" pitchFamily="18" charset="0"/>
              </a:rPr>
              <a:t> Thus, the population of 1964 is </a:t>
            </a:r>
            <a:r>
              <a:rPr lang="en-US" sz="2800" u="dbl" dirty="0" smtClean="0">
                <a:solidFill>
                  <a:srgbClr val="FF0000"/>
                </a:solidFill>
                <a:latin typeface="Baskerville Old Face" pitchFamily="18" charset="0"/>
              </a:rPr>
              <a:t>62,4000,000</a:t>
            </a:r>
            <a:r>
              <a:rPr lang="en-US" sz="2800" dirty="0" smtClean="0">
                <a:solidFill>
                  <a:srgbClr val="FF0000"/>
                </a:solidFill>
                <a:latin typeface="Baskerville Old Face" pitchFamily="18" charset="0"/>
              </a:rPr>
              <a:t>  </a:t>
            </a:r>
            <a:r>
              <a:rPr lang="en-US" sz="2800" dirty="0" smtClean="0"/>
              <a:t>(60,000,000  +  2,400,000).</a:t>
            </a:r>
          </a:p>
          <a:p>
            <a:pPr>
              <a:buNone/>
            </a:pPr>
            <a:r>
              <a:rPr lang="en-US" sz="2800" dirty="0" smtClean="0"/>
              <a:t>  </a:t>
            </a: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316</a:t>
            </a:fld>
            <a:endParaRPr lang="en-US" dirty="0"/>
          </a:p>
        </p:txBody>
      </p:sp>
      <p:cxnSp>
        <p:nvCxnSpPr>
          <p:cNvPr id="7" name="Straight Connector 6"/>
          <p:cNvCxnSpPr/>
          <p:nvPr/>
        </p:nvCxnSpPr>
        <p:spPr>
          <a:xfrm>
            <a:off x="3929058" y="3357562"/>
            <a:ext cx="500066" cy="1588"/>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214678" y="4071942"/>
            <a:ext cx="428628" cy="1588"/>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072066" y="4143380"/>
            <a:ext cx="571504"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457200" y="1357298"/>
            <a:ext cx="8472518" cy="4768865"/>
          </a:xfrm>
        </p:spPr>
        <p:txBody>
          <a:bodyPr>
            <a:normAutofit fontScale="92500" lnSpcReduction="20000"/>
          </a:bodyPr>
          <a:lstStyle/>
          <a:p>
            <a:pPr>
              <a:lnSpc>
                <a:spcPct val="160000"/>
              </a:lnSpc>
            </a:pPr>
            <a:r>
              <a:rPr lang="en-US" sz="3000" b="1" dirty="0" smtClean="0">
                <a:latin typeface="Baskerville Old Face" pitchFamily="18" charset="0"/>
              </a:rPr>
              <a:t>(</a:t>
            </a:r>
            <a:r>
              <a:rPr lang="en-US" sz="3000" b="1" dirty="0" smtClean="0">
                <a:solidFill>
                  <a:srgbClr val="FF0000"/>
                </a:solidFill>
                <a:latin typeface="Baskerville Old Face" pitchFamily="18" charset="0"/>
              </a:rPr>
              <a:t>B)  Post censual estimates: </a:t>
            </a:r>
          </a:p>
          <a:p>
            <a:pPr algn="just">
              <a:lnSpc>
                <a:spcPct val="160000"/>
              </a:lnSpc>
              <a:buFont typeface="Wingdings" pitchFamily="2" charset="2"/>
              <a:buChar char="ü"/>
            </a:pPr>
            <a:r>
              <a:rPr lang="en-US" sz="3000" dirty="0" smtClean="0">
                <a:solidFill>
                  <a:srgbClr val="FF0000"/>
                </a:solidFill>
                <a:latin typeface="Baskerville Old Face" pitchFamily="18" charset="0"/>
              </a:rPr>
              <a:t>it is a method in which we estimate population size after census. </a:t>
            </a:r>
          </a:p>
          <a:p>
            <a:pPr algn="just">
              <a:lnSpc>
                <a:spcPct val="160000"/>
              </a:lnSpc>
              <a:buFont typeface="Wingdings" pitchFamily="2" charset="2"/>
              <a:buChar char="ü"/>
            </a:pPr>
            <a:r>
              <a:rPr lang="en-US" sz="3000" dirty="0" smtClean="0">
                <a:latin typeface="Baskerville Old Face" pitchFamily="18" charset="0"/>
              </a:rPr>
              <a:t>There are various techniques that are important to determine population size after census </a:t>
            </a:r>
          </a:p>
          <a:p>
            <a:pPr algn="just">
              <a:lnSpc>
                <a:spcPct val="160000"/>
              </a:lnSpc>
              <a:buNone/>
            </a:pPr>
            <a:r>
              <a:rPr lang="en-US" sz="3000" b="1" dirty="0" smtClean="0">
                <a:latin typeface="Baskerville Old Face" pitchFamily="18" charset="0"/>
              </a:rPr>
              <a:t>            1/ Component method: -</a:t>
            </a:r>
            <a:r>
              <a:rPr lang="en-US" sz="3000" dirty="0" smtClean="0">
                <a:latin typeface="Baskerville Old Face" pitchFamily="18" charset="0"/>
              </a:rPr>
              <a:t> It is based on birth, death &amp; migration data. </a:t>
            </a:r>
          </a:p>
          <a:p>
            <a:pPr algn="just">
              <a:buFont typeface="Wingdings" pitchFamily="2" charset="2"/>
              <a:buChar char="ü"/>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317</a:t>
            </a:fld>
            <a:endParaRPr lang="en-US" dirty="0"/>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697427"/>
          </a:xfrm>
        </p:spPr>
        <p:txBody>
          <a:bodyPr>
            <a:normAutofit fontScale="85000" lnSpcReduction="20000"/>
          </a:bodyPr>
          <a:lstStyle/>
          <a:p>
            <a:r>
              <a:rPr lang="en-US" b="1" dirty="0" smtClean="0">
                <a:solidFill>
                  <a:srgbClr val="FF0000"/>
                </a:solidFill>
                <a:latin typeface="Baskerville Old Face" pitchFamily="18" charset="0"/>
              </a:rPr>
              <a:t>Post censual estimates:…….Cont’d</a:t>
            </a:r>
          </a:p>
          <a:p>
            <a:pPr>
              <a:buNone/>
            </a:pPr>
            <a:r>
              <a:rPr lang="en-US" dirty="0" smtClean="0"/>
              <a:t>         </a:t>
            </a:r>
          </a:p>
          <a:p>
            <a:pPr>
              <a:buNone/>
            </a:pPr>
            <a:r>
              <a:rPr lang="en-US" dirty="0" smtClean="0"/>
              <a:t>           P</a:t>
            </a:r>
            <a:r>
              <a:rPr lang="en-US" baseline="-25000" dirty="0" smtClean="0"/>
              <a:t>n</a:t>
            </a:r>
            <a:r>
              <a:rPr lang="en-US" dirty="0" smtClean="0"/>
              <a:t> = Po + B - D + I - E</a:t>
            </a:r>
          </a:p>
          <a:p>
            <a:endParaRPr lang="en-US" dirty="0" smtClean="0"/>
          </a:p>
          <a:p>
            <a:r>
              <a:rPr lang="en-US" dirty="0" smtClean="0"/>
              <a:t>Where,</a:t>
            </a:r>
          </a:p>
          <a:p>
            <a:r>
              <a:rPr lang="en-US" dirty="0" smtClean="0"/>
              <a:t>   Pn = Population size to be known, </a:t>
            </a:r>
          </a:p>
          <a:p>
            <a:r>
              <a:rPr lang="en-US" dirty="0" smtClean="0"/>
              <a:t>   Po =  Population at the beginning,</a:t>
            </a:r>
          </a:p>
          <a:p>
            <a:r>
              <a:rPr lang="en-US" dirty="0" smtClean="0"/>
              <a:t>   I  = immigrants</a:t>
            </a:r>
          </a:p>
          <a:p>
            <a:r>
              <a:rPr lang="en-US" dirty="0" smtClean="0"/>
              <a:t>   B   = number of births,</a:t>
            </a:r>
          </a:p>
          <a:p>
            <a:r>
              <a:rPr lang="en-US" dirty="0" smtClean="0"/>
              <a:t>   D = number of deaths and </a:t>
            </a:r>
          </a:p>
          <a:p>
            <a:r>
              <a:rPr lang="en-US" dirty="0" smtClean="0"/>
              <a:t>   E= number of emigrants.</a:t>
            </a:r>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318</a:t>
            </a:fld>
            <a:endParaRPr lang="en-US" dirty="0"/>
          </a:p>
        </p:txBody>
      </p:sp>
      <p:cxnSp>
        <p:nvCxnSpPr>
          <p:cNvPr id="7" name="Straight Connector 6"/>
          <p:cNvCxnSpPr/>
          <p:nvPr/>
        </p:nvCxnSpPr>
        <p:spPr>
          <a:xfrm>
            <a:off x="1214414" y="2214554"/>
            <a:ext cx="4286280" cy="1588"/>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214414" y="3000372"/>
            <a:ext cx="4214842" cy="1588"/>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rot="5400000">
            <a:off x="750861" y="2606669"/>
            <a:ext cx="928694" cy="1588"/>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rot="5400000">
            <a:off x="5108182" y="2607066"/>
            <a:ext cx="785818" cy="794"/>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p>
        </p:txBody>
      </p:sp>
      <p:sp>
        <p:nvSpPr>
          <p:cNvPr id="3" name="Content Placeholder 2"/>
          <p:cNvSpPr>
            <a:spLocks noGrp="1"/>
          </p:cNvSpPr>
          <p:nvPr>
            <p:ph idx="1"/>
          </p:nvPr>
        </p:nvSpPr>
        <p:spPr>
          <a:xfrm>
            <a:off x="214282" y="1357298"/>
            <a:ext cx="8643998" cy="4768865"/>
          </a:xfrm>
        </p:spPr>
        <p:txBody>
          <a:bodyPr>
            <a:normAutofit/>
          </a:bodyPr>
          <a:lstStyle/>
          <a:p>
            <a:pPr algn="just">
              <a:lnSpc>
                <a:spcPct val="150000"/>
              </a:lnSpc>
            </a:pPr>
            <a:r>
              <a:rPr lang="en-US" sz="2800" b="1" dirty="0" smtClean="0">
                <a:solidFill>
                  <a:srgbClr val="FF0000"/>
                </a:solidFill>
                <a:latin typeface="Baskerville Old Face" pitchFamily="18" charset="0"/>
              </a:rPr>
              <a:t>Post censual estimates:…….Cont’d</a:t>
            </a:r>
            <a:endParaRPr lang="en-US" sz="2800" b="1" u="sng" dirty="0" smtClean="0">
              <a:latin typeface="Baskerville Old Face" pitchFamily="18" charset="0"/>
            </a:endParaRPr>
          </a:p>
          <a:p>
            <a:pPr algn="just">
              <a:lnSpc>
                <a:spcPct val="150000"/>
              </a:lnSpc>
            </a:pPr>
            <a:r>
              <a:rPr lang="en-US" sz="2800" b="1" u="sng" dirty="0" smtClean="0">
                <a:latin typeface="Baskerville Old Face" pitchFamily="18" charset="0"/>
              </a:rPr>
              <a:t>Example</a:t>
            </a:r>
            <a:r>
              <a:rPr lang="en-US" sz="2800" b="1" dirty="0" smtClean="0">
                <a:latin typeface="Baskerville Old Face" pitchFamily="18" charset="0"/>
              </a:rPr>
              <a:t>: </a:t>
            </a:r>
            <a:r>
              <a:rPr lang="en-US" sz="2800" dirty="0" smtClean="0">
                <a:latin typeface="Baskerville Old Face" pitchFamily="18" charset="0"/>
              </a:rPr>
              <a:t> Assume that country “A” has a population of 20 million in 1980 and births and deaths of 600,000 and 200,000 respectively. The total number of immigrants in the same period was 100,000 and that of emigrant was 60,000, then estimate the 1981 population of country “A” using </a:t>
            </a:r>
            <a:r>
              <a:rPr lang="en-US" sz="2800" dirty="0" smtClean="0">
                <a:solidFill>
                  <a:srgbClr val="FF0000"/>
                </a:solidFill>
                <a:latin typeface="Baskerville Old Face" pitchFamily="18" charset="0"/>
              </a:rPr>
              <a:t>component method</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319</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rmAutofit fontScale="90000"/>
          </a:bodyPr>
          <a:lstStyle/>
          <a:p>
            <a:r>
              <a:rPr lang="en-US" b="1" dirty="0" smtClean="0"/>
              <a:t/>
            </a:r>
            <a:br>
              <a:rPr lang="en-US" b="1" dirty="0" smtClean="0"/>
            </a:br>
            <a:r>
              <a:rPr lang="en-US" b="1" dirty="0" smtClean="0">
                <a:latin typeface="Footlight MT Light" pitchFamily="18" charset="0"/>
              </a:rPr>
              <a:t>1.3 Sources and uses of population data</a:t>
            </a:r>
            <a:r>
              <a:rPr lang="en-US" dirty="0" smtClean="0"/>
              <a:t/>
            </a:r>
            <a:br>
              <a:rPr lang="en-US" dirty="0" smtClean="0"/>
            </a:br>
            <a:endParaRPr lang="en-US" dirty="0"/>
          </a:p>
        </p:txBody>
      </p:sp>
      <p:sp>
        <p:nvSpPr>
          <p:cNvPr id="3" name="Content Placeholder 2"/>
          <p:cNvSpPr>
            <a:spLocks noGrp="1"/>
          </p:cNvSpPr>
          <p:nvPr>
            <p:ph idx="1"/>
          </p:nvPr>
        </p:nvSpPr>
        <p:spPr>
          <a:xfrm>
            <a:off x="457200" y="1785926"/>
            <a:ext cx="8229600" cy="4572032"/>
          </a:xfrm>
        </p:spPr>
        <p:txBody>
          <a:bodyPr>
            <a:normAutofit/>
          </a:bodyPr>
          <a:lstStyle/>
          <a:p>
            <a:pPr algn="just">
              <a:lnSpc>
                <a:spcPct val="150000"/>
              </a:lnSpc>
            </a:pPr>
            <a:r>
              <a:rPr lang="en-US" sz="2800" dirty="0" smtClean="0">
                <a:solidFill>
                  <a:srgbClr val="FF0000"/>
                </a:solidFill>
                <a:latin typeface="Baskerville Old Face" pitchFamily="18" charset="0"/>
              </a:rPr>
              <a:t>Human population is therefore, the leading creature that plays a great role in this world</a:t>
            </a:r>
          </a:p>
          <a:p>
            <a:pPr algn="just">
              <a:lnSpc>
                <a:spcPct val="150000"/>
              </a:lnSpc>
            </a:pPr>
            <a:r>
              <a:rPr lang="en-US" sz="2800" b="1" dirty="0" smtClean="0">
                <a:solidFill>
                  <a:srgbClr val="FF0000"/>
                </a:solidFill>
              </a:rPr>
              <a:t>demographic data are important in providing factual basis for decisions on </a:t>
            </a:r>
            <a:r>
              <a:rPr lang="en-US" sz="2800" dirty="0" smtClean="0"/>
              <a:t>matters of </a:t>
            </a:r>
            <a:r>
              <a:rPr lang="en-US" sz="2800" u="sng" dirty="0" smtClean="0">
                <a:solidFill>
                  <a:srgbClr val="FF0000"/>
                </a:solidFill>
              </a:rPr>
              <a:t>public policy </a:t>
            </a:r>
            <a:r>
              <a:rPr lang="en-US" sz="2800" dirty="0" smtClean="0"/>
              <a:t>and </a:t>
            </a:r>
            <a:r>
              <a:rPr lang="en-US" sz="2800" u="sng" dirty="0" smtClean="0">
                <a:solidFill>
                  <a:srgbClr val="FF0000"/>
                </a:solidFill>
              </a:rPr>
              <a:t>action concerning social </a:t>
            </a:r>
            <a:r>
              <a:rPr lang="en-US" sz="2800" dirty="0" smtClean="0"/>
              <a:t>and </a:t>
            </a:r>
            <a:r>
              <a:rPr lang="en-US" sz="2800" u="sng" dirty="0" smtClean="0">
                <a:solidFill>
                  <a:srgbClr val="FF0000"/>
                </a:solidFill>
              </a:rPr>
              <a:t>economic affairs. </a:t>
            </a:r>
            <a:endParaRPr lang="en-US" sz="2800" u="sng" dirty="0">
              <a:solidFill>
                <a:srgbClr val="FF0000"/>
              </a:solidFill>
              <a:latin typeface="Agency FB" pitchFamily="34"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32</a:t>
            </a:fld>
            <a:endParaRPr lang="en-US" dirty="0"/>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500034" y="1500174"/>
            <a:ext cx="8358246" cy="4768865"/>
          </a:xfrm>
        </p:spPr>
        <p:txBody>
          <a:bodyPr>
            <a:normAutofit fontScale="92500" lnSpcReduction="20000"/>
          </a:bodyPr>
          <a:lstStyle/>
          <a:p>
            <a:r>
              <a:rPr lang="en-US" b="1" u="sng" dirty="0" smtClean="0"/>
              <a:t>Solution:   </a:t>
            </a:r>
          </a:p>
          <a:p>
            <a:r>
              <a:rPr lang="en-US" sz="2800" dirty="0" smtClean="0">
                <a:latin typeface="Baskerville Old Face" pitchFamily="18" charset="0"/>
              </a:rPr>
              <a:t>Given   Pn </a:t>
            </a:r>
            <a:r>
              <a:rPr lang="en-US" sz="2800" b="1" dirty="0" smtClean="0">
                <a:latin typeface="Baskerville Old Face" pitchFamily="18" charset="0"/>
              </a:rPr>
              <a:t>20</a:t>
            </a:r>
            <a:r>
              <a:rPr lang="en-US" sz="2800" dirty="0" smtClean="0">
                <a:latin typeface="Baskerville Old Face" pitchFamily="18" charset="0"/>
              </a:rPr>
              <a:t>.million 1980</a:t>
            </a:r>
          </a:p>
          <a:p>
            <a:r>
              <a:rPr lang="en-US" sz="2800" dirty="0" smtClean="0">
                <a:latin typeface="Baskerville Old Face" pitchFamily="18" charset="0"/>
              </a:rPr>
              <a:t> Birth  </a:t>
            </a:r>
            <a:r>
              <a:rPr lang="en-US" sz="2800" b="1" dirty="0" smtClean="0">
                <a:latin typeface="Baskerville Old Face" pitchFamily="18" charset="0"/>
              </a:rPr>
              <a:t>600,000</a:t>
            </a:r>
            <a:r>
              <a:rPr lang="en-US" sz="2800" dirty="0" smtClean="0">
                <a:latin typeface="Baskerville Old Face" pitchFamily="18" charset="0"/>
              </a:rPr>
              <a:t>  Death </a:t>
            </a:r>
            <a:r>
              <a:rPr lang="en-US" sz="2800" b="1" dirty="0" smtClean="0">
                <a:latin typeface="Baskerville Old Face" pitchFamily="18" charset="0"/>
              </a:rPr>
              <a:t>200,000</a:t>
            </a:r>
            <a:r>
              <a:rPr lang="en-US" sz="2800" dirty="0" smtClean="0">
                <a:latin typeface="Baskerville Old Face" pitchFamily="18" charset="0"/>
              </a:rPr>
              <a:t> Immigrant </a:t>
            </a:r>
            <a:r>
              <a:rPr lang="en-US" sz="2800" b="1" dirty="0" smtClean="0">
                <a:latin typeface="Baskerville Old Face" pitchFamily="18" charset="0"/>
              </a:rPr>
              <a:t>100,000</a:t>
            </a:r>
            <a:r>
              <a:rPr lang="en-US" sz="2800" dirty="0" smtClean="0">
                <a:latin typeface="Baskerville Old Face" pitchFamily="18" charset="0"/>
              </a:rPr>
              <a:t> Emigrant </a:t>
            </a:r>
            <a:r>
              <a:rPr lang="en-US" sz="2800" b="1" dirty="0" smtClean="0">
                <a:latin typeface="Baskerville Old Face" pitchFamily="18" charset="0"/>
              </a:rPr>
              <a:t>60,000</a:t>
            </a:r>
            <a:endParaRPr lang="en-US" b="1" dirty="0" smtClean="0"/>
          </a:p>
          <a:p>
            <a:r>
              <a:rPr lang="en-US" dirty="0" smtClean="0">
                <a:solidFill>
                  <a:srgbClr val="FF0000"/>
                </a:solidFill>
              </a:rPr>
              <a:t>P</a:t>
            </a:r>
            <a:r>
              <a:rPr lang="en-US" baseline="-25000" dirty="0" smtClean="0">
                <a:solidFill>
                  <a:srgbClr val="FF0000"/>
                </a:solidFill>
              </a:rPr>
              <a:t>n</a:t>
            </a:r>
            <a:r>
              <a:rPr lang="en-US" dirty="0" smtClean="0">
                <a:solidFill>
                  <a:srgbClr val="FF0000"/>
                </a:solidFill>
              </a:rPr>
              <a:t>  =  P</a:t>
            </a:r>
            <a:r>
              <a:rPr lang="en-US" baseline="-25000" dirty="0" smtClean="0">
                <a:solidFill>
                  <a:srgbClr val="FF0000"/>
                </a:solidFill>
              </a:rPr>
              <a:t>o</a:t>
            </a:r>
            <a:r>
              <a:rPr lang="en-US" dirty="0" smtClean="0">
                <a:solidFill>
                  <a:srgbClr val="FF0000"/>
                </a:solidFill>
              </a:rPr>
              <a:t>  +  B – D  + I – E</a:t>
            </a:r>
            <a:endParaRPr lang="en-US" sz="2800" dirty="0" smtClean="0">
              <a:solidFill>
                <a:srgbClr val="FF0000"/>
              </a:solidFill>
            </a:endParaRPr>
          </a:p>
          <a:p>
            <a:pPr>
              <a:buNone/>
            </a:pPr>
            <a:r>
              <a:rPr lang="en-US" sz="2800" dirty="0" smtClean="0"/>
              <a:t>=  2,000,000  + 600,000 – 200,000  + 100,000 – 60,000.</a:t>
            </a:r>
          </a:p>
          <a:p>
            <a:pPr>
              <a:buNone/>
            </a:pPr>
            <a:r>
              <a:rPr lang="en-US" sz="2800" dirty="0" smtClean="0"/>
              <a:t>	      =  2600,000  -  200,000  + 40,000</a:t>
            </a:r>
          </a:p>
          <a:p>
            <a:pPr>
              <a:buNone/>
            </a:pPr>
            <a:r>
              <a:rPr lang="en-US" sz="2800" dirty="0" smtClean="0"/>
              <a:t>	       =  2400,000 +  40,000</a:t>
            </a:r>
          </a:p>
          <a:p>
            <a:pPr>
              <a:buNone/>
            </a:pPr>
            <a:r>
              <a:rPr lang="en-US" sz="2800" dirty="0" smtClean="0"/>
              <a:t>	   		=  </a:t>
            </a:r>
            <a:r>
              <a:rPr lang="en-US" sz="2800" u="dbl" dirty="0" smtClean="0"/>
              <a:t>2,440,000</a:t>
            </a:r>
          </a:p>
          <a:p>
            <a:pPr>
              <a:buNone/>
            </a:pPr>
            <a:endParaRPr lang="en-US" sz="2800" dirty="0" smtClean="0"/>
          </a:p>
          <a:p>
            <a:pPr algn="just">
              <a:buFont typeface="Wingdings" pitchFamily="2" charset="2"/>
              <a:buChar char="Ø"/>
            </a:pPr>
            <a:r>
              <a:rPr lang="en-US" sz="2800" dirty="0" smtClean="0">
                <a:solidFill>
                  <a:srgbClr val="FF0000"/>
                </a:solidFill>
              </a:rPr>
              <a:t>The total number of population of a country X in 1981 is 2,440,000</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320</a:t>
            </a:fld>
            <a:endParaRPr lang="en-US" dirty="0"/>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p>
        </p:txBody>
      </p:sp>
      <p:sp>
        <p:nvSpPr>
          <p:cNvPr id="3" name="Content Placeholder 2"/>
          <p:cNvSpPr>
            <a:spLocks noGrp="1"/>
          </p:cNvSpPr>
          <p:nvPr>
            <p:ph idx="1"/>
          </p:nvPr>
        </p:nvSpPr>
        <p:spPr>
          <a:xfrm>
            <a:off x="457200" y="1285860"/>
            <a:ext cx="8258204" cy="5286412"/>
          </a:xfrm>
        </p:spPr>
        <p:txBody>
          <a:bodyPr>
            <a:normAutofit fontScale="47500" lnSpcReduction="20000"/>
          </a:bodyPr>
          <a:lstStyle/>
          <a:p>
            <a:pPr algn="just">
              <a:lnSpc>
                <a:spcPct val="170000"/>
              </a:lnSpc>
            </a:pPr>
            <a:r>
              <a:rPr lang="en-US" sz="4000" b="1" dirty="0" smtClean="0">
                <a:latin typeface="Baskerville Old Face" pitchFamily="18" charset="0"/>
              </a:rPr>
              <a:t>2/   </a:t>
            </a:r>
            <a:r>
              <a:rPr lang="en-US" sz="5900" b="1" dirty="0" smtClean="0">
                <a:latin typeface="Baskerville Old Face" pitchFamily="18" charset="0"/>
              </a:rPr>
              <a:t>Geometric Method:</a:t>
            </a:r>
            <a:r>
              <a:rPr lang="en-US" sz="5900" dirty="0" smtClean="0">
                <a:latin typeface="Baskerville Old Face" pitchFamily="18" charset="0"/>
              </a:rPr>
              <a:t> this method is the most widely used ones and it assumes as   population continues to grow at a constant percentage “r” each year. </a:t>
            </a:r>
          </a:p>
          <a:p>
            <a:pPr>
              <a:lnSpc>
                <a:spcPct val="170000"/>
              </a:lnSpc>
            </a:pPr>
            <a:r>
              <a:rPr lang="en-US" sz="4000" dirty="0" smtClean="0">
                <a:solidFill>
                  <a:srgbClr val="FF0000"/>
                </a:solidFill>
                <a:latin typeface="Baskerville Old Face" pitchFamily="18" charset="0"/>
              </a:rPr>
              <a:t>	P</a:t>
            </a:r>
            <a:r>
              <a:rPr lang="en-US" sz="4000" baseline="-25000" dirty="0" smtClean="0">
                <a:solidFill>
                  <a:srgbClr val="FF0000"/>
                </a:solidFill>
                <a:latin typeface="Baskerville Old Face" pitchFamily="18" charset="0"/>
              </a:rPr>
              <a:t>n</a:t>
            </a:r>
            <a:r>
              <a:rPr lang="en-US" sz="4000" dirty="0" smtClean="0">
                <a:solidFill>
                  <a:srgbClr val="FF0000"/>
                </a:solidFill>
                <a:latin typeface="Baskerville Old Face" pitchFamily="18" charset="0"/>
              </a:rPr>
              <a:t>  =  P</a:t>
            </a:r>
            <a:r>
              <a:rPr lang="en-US" sz="4000" baseline="-25000" dirty="0" smtClean="0">
                <a:solidFill>
                  <a:srgbClr val="FF0000"/>
                </a:solidFill>
                <a:latin typeface="Baskerville Old Face" pitchFamily="18" charset="0"/>
              </a:rPr>
              <a:t>o</a:t>
            </a:r>
            <a:r>
              <a:rPr lang="en-US" sz="4000" dirty="0" smtClean="0">
                <a:solidFill>
                  <a:srgbClr val="FF0000"/>
                </a:solidFill>
                <a:latin typeface="Baskerville Old Face" pitchFamily="18" charset="0"/>
              </a:rPr>
              <a:t> (1 + r) </a:t>
            </a:r>
            <a:r>
              <a:rPr lang="en-US" sz="4000" baseline="30000" dirty="0" smtClean="0">
                <a:solidFill>
                  <a:srgbClr val="FF0000"/>
                </a:solidFill>
                <a:latin typeface="Baskerville Old Face" pitchFamily="18" charset="0"/>
              </a:rPr>
              <a:t>t</a:t>
            </a:r>
            <a:r>
              <a:rPr lang="en-US" sz="4000" dirty="0" smtClean="0">
                <a:solidFill>
                  <a:srgbClr val="FF0000"/>
                </a:solidFill>
                <a:latin typeface="Baskerville Old Face" pitchFamily="18" charset="0"/>
              </a:rPr>
              <a:t>  </a:t>
            </a:r>
          </a:p>
          <a:p>
            <a:pPr>
              <a:lnSpc>
                <a:spcPct val="170000"/>
              </a:lnSpc>
            </a:pPr>
            <a:r>
              <a:rPr lang="en-US" sz="4000" dirty="0" smtClean="0">
                <a:latin typeface="Baskerville Old Face" pitchFamily="18" charset="0"/>
              </a:rPr>
              <a:t> Where, </a:t>
            </a:r>
          </a:p>
          <a:p>
            <a:pPr>
              <a:lnSpc>
                <a:spcPct val="170000"/>
              </a:lnSpc>
            </a:pPr>
            <a:r>
              <a:rPr lang="en-US" sz="4000" dirty="0" smtClean="0">
                <a:latin typeface="Baskerville Old Face" pitchFamily="18" charset="0"/>
              </a:rPr>
              <a:t>      P</a:t>
            </a:r>
            <a:r>
              <a:rPr lang="en-US" sz="4000" baseline="-25000" dirty="0" smtClean="0">
                <a:latin typeface="Baskerville Old Face" pitchFamily="18" charset="0"/>
              </a:rPr>
              <a:t>n</a:t>
            </a:r>
            <a:r>
              <a:rPr lang="en-US" sz="4000" dirty="0" smtClean="0">
                <a:latin typeface="Baskerville Old Face" pitchFamily="18" charset="0"/>
              </a:rPr>
              <a:t>  =  population size to be estimated,    </a:t>
            </a:r>
          </a:p>
          <a:p>
            <a:pPr>
              <a:lnSpc>
                <a:spcPct val="170000"/>
              </a:lnSpc>
            </a:pPr>
            <a:r>
              <a:rPr lang="en-US" sz="4000" dirty="0" smtClean="0">
                <a:latin typeface="Baskerville Old Face" pitchFamily="18" charset="0"/>
              </a:rPr>
              <a:t>      P</a:t>
            </a:r>
            <a:r>
              <a:rPr lang="en-US" sz="4000" baseline="-25000" dirty="0" smtClean="0">
                <a:latin typeface="Baskerville Old Face" pitchFamily="18" charset="0"/>
              </a:rPr>
              <a:t>o</a:t>
            </a:r>
            <a:r>
              <a:rPr lang="en-US" sz="4000" dirty="0" smtClean="0">
                <a:latin typeface="Baskerville Old Face" pitchFamily="18" charset="0"/>
              </a:rPr>
              <a:t>  =  initial population,  </a:t>
            </a:r>
          </a:p>
          <a:p>
            <a:pPr>
              <a:lnSpc>
                <a:spcPct val="170000"/>
              </a:lnSpc>
            </a:pPr>
            <a:r>
              <a:rPr lang="en-US" sz="4000" dirty="0" smtClean="0">
                <a:latin typeface="Baskerville Old Face" pitchFamily="18" charset="0"/>
              </a:rPr>
              <a:t>      r  =  rate of population growth and  </a:t>
            </a:r>
          </a:p>
          <a:p>
            <a:pPr>
              <a:lnSpc>
                <a:spcPct val="170000"/>
              </a:lnSpc>
            </a:pPr>
            <a:r>
              <a:rPr lang="en-US" sz="4000" dirty="0" smtClean="0">
                <a:latin typeface="Baskerville Old Face" pitchFamily="18" charset="0"/>
              </a:rPr>
              <a:t>      t  =  time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321</a:t>
            </a:fld>
            <a:endParaRPr lang="en-US" dirty="0"/>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fontScale="92500" lnSpcReduction="20000"/>
          </a:bodyPr>
          <a:lstStyle/>
          <a:p>
            <a:pPr>
              <a:lnSpc>
                <a:spcPct val="150000"/>
              </a:lnSpc>
              <a:buNone/>
            </a:pPr>
            <a:r>
              <a:rPr lang="en-US" b="1" dirty="0" smtClean="0">
                <a:solidFill>
                  <a:srgbClr val="FF0000"/>
                </a:solidFill>
              </a:rPr>
              <a:t>  C-  </a:t>
            </a:r>
            <a:r>
              <a:rPr lang="en-US" sz="3000" b="1" dirty="0" smtClean="0">
                <a:solidFill>
                  <a:srgbClr val="FF0000"/>
                </a:solidFill>
                <a:latin typeface="Baskerville Old Face" pitchFamily="18" charset="0"/>
              </a:rPr>
              <a:t>Pre – </a:t>
            </a:r>
            <a:r>
              <a:rPr lang="en-US" sz="3000" b="1" dirty="0" err="1" smtClean="0">
                <a:solidFill>
                  <a:srgbClr val="FF0000"/>
                </a:solidFill>
                <a:latin typeface="Baskerville Old Face" pitchFamily="18" charset="0"/>
              </a:rPr>
              <a:t>Censal</a:t>
            </a:r>
            <a:r>
              <a:rPr lang="en-US" sz="3000" b="1" dirty="0" smtClean="0">
                <a:solidFill>
                  <a:srgbClr val="FF0000"/>
                </a:solidFill>
                <a:latin typeface="Baskerville Old Face" pitchFamily="18" charset="0"/>
              </a:rPr>
              <a:t> Estimates</a:t>
            </a:r>
          </a:p>
          <a:p>
            <a:pPr algn="just">
              <a:lnSpc>
                <a:spcPct val="150000"/>
              </a:lnSpc>
            </a:pPr>
            <a:r>
              <a:rPr lang="en-US" sz="2800" dirty="0" smtClean="0">
                <a:solidFill>
                  <a:srgbClr val="FF0000"/>
                </a:solidFill>
                <a:latin typeface="Baskerville Old Face" pitchFamily="18" charset="0"/>
              </a:rPr>
              <a:t>This method estimates population prior to census if the current population size is known. </a:t>
            </a:r>
            <a:r>
              <a:rPr lang="en-US" sz="2800" dirty="0" smtClean="0">
                <a:latin typeface="Baskerville Old Face" pitchFamily="18" charset="0"/>
              </a:rPr>
              <a:t>This can be calculated as:               Log arthmic Method </a:t>
            </a:r>
          </a:p>
          <a:p>
            <a:pPr algn="just">
              <a:buNone/>
            </a:pPr>
            <a:r>
              <a:rPr lang="en-US" sz="3000" dirty="0" smtClean="0">
                <a:solidFill>
                  <a:srgbClr val="00B0F0"/>
                </a:solidFill>
                <a:latin typeface="Baskerville Old Face" pitchFamily="18" charset="0"/>
              </a:rPr>
              <a:t>                         P1 =     P2</a:t>
            </a:r>
          </a:p>
          <a:p>
            <a:pPr algn="just">
              <a:buNone/>
            </a:pPr>
            <a:r>
              <a:rPr lang="en-US" sz="3000" dirty="0" smtClean="0">
                <a:solidFill>
                  <a:srgbClr val="00B0F0"/>
                </a:solidFill>
                <a:latin typeface="Baskerville Old Face" pitchFamily="18" charset="0"/>
              </a:rPr>
              <a:t>                                     ( 1+r) t </a:t>
            </a:r>
          </a:p>
          <a:p>
            <a:pPr algn="just"/>
            <a:endParaRPr lang="en-US" sz="2800" dirty="0" smtClean="0">
              <a:latin typeface="Baskerville Old Face" pitchFamily="18" charset="0"/>
            </a:endParaRPr>
          </a:p>
          <a:p>
            <a:pPr algn="just"/>
            <a:r>
              <a:rPr lang="en-US" sz="2800" dirty="0" smtClean="0">
                <a:latin typeface="Baskerville Old Face" pitchFamily="18" charset="0"/>
              </a:rPr>
              <a:t> Where  P1= initial population   p2= The later population </a:t>
            </a:r>
          </a:p>
          <a:p>
            <a:pPr algn="just">
              <a:buNone/>
            </a:pPr>
            <a:r>
              <a:rPr lang="en-US" sz="2800" dirty="0" smtClean="0">
                <a:latin typeface="Baskerville Old Face" pitchFamily="18" charset="0"/>
              </a:rPr>
              <a:t>                   r= growth rate                t= time </a:t>
            </a:r>
          </a:p>
          <a:p>
            <a:pPr algn="just">
              <a:buNone/>
            </a:pPr>
            <a:r>
              <a:rPr lang="en-US" sz="2800" dirty="0" smtClean="0">
                <a:latin typeface="Baskerville Old Face" pitchFamily="18" charset="0"/>
              </a:rPr>
              <a:t>                   </a:t>
            </a:r>
          </a:p>
          <a:p>
            <a:pPr algn="just">
              <a:buNone/>
            </a:pPr>
            <a:endParaRPr lang="en-US" sz="1800" dirty="0" smtClean="0">
              <a:latin typeface="Baskerville Old Face" pitchFamily="18" charset="0"/>
            </a:endParaRPr>
          </a:p>
          <a:p>
            <a:pPr>
              <a:lnSpc>
                <a:spcPct val="150000"/>
              </a:lnSpc>
              <a:buNone/>
            </a:pPr>
            <a:endParaRPr lang="en-US" sz="2800" dirty="0" smtClean="0">
              <a:solidFill>
                <a:srgbClr val="FF0000"/>
              </a:solidFill>
              <a:latin typeface="Baskerville Old Face" pitchFamily="18" charset="0"/>
            </a:endParaRP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322</a:t>
            </a:fld>
            <a:endParaRPr lang="en-US" dirty="0"/>
          </a:p>
        </p:txBody>
      </p:sp>
      <p:cxnSp>
        <p:nvCxnSpPr>
          <p:cNvPr id="7" name="Straight Connector 6"/>
          <p:cNvCxnSpPr/>
          <p:nvPr/>
        </p:nvCxnSpPr>
        <p:spPr>
          <a:xfrm>
            <a:off x="3571868" y="3929066"/>
            <a:ext cx="8572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14546" y="3429000"/>
            <a:ext cx="3286148"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p>
        </p:txBody>
      </p:sp>
      <p:sp>
        <p:nvSpPr>
          <p:cNvPr id="3" name="Content Placeholder 2"/>
          <p:cNvSpPr>
            <a:spLocks noGrp="1"/>
          </p:cNvSpPr>
          <p:nvPr>
            <p:ph idx="1"/>
          </p:nvPr>
        </p:nvSpPr>
        <p:spPr>
          <a:xfrm>
            <a:off x="457200" y="1285860"/>
            <a:ext cx="8229600" cy="4840303"/>
          </a:xfrm>
        </p:spPr>
        <p:txBody>
          <a:bodyPr>
            <a:normAutofit fontScale="85000" lnSpcReduction="10000"/>
          </a:bodyPr>
          <a:lstStyle/>
          <a:p>
            <a:r>
              <a:rPr lang="en-US" sz="3300" b="1" dirty="0" smtClean="0">
                <a:solidFill>
                  <a:srgbClr val="FF0000"/>
                </a:solidFill>
                <a:latin typeface="Baskerville Old Face" pitchFamily="18" charset="0"/>
              </a:rPr>
              <a:t>Pre –</a:t>
            </a:r>
            <a:r>
              <a:rPr lang="en-US" sz="3300" b="1" dirty="0" err="1" smtClean="0">
                <a:solidFill>
                  <a:srgbClr val="FF0000"/>
                </a:solidFill>
                <a:latin typeface="Baskerville Old Face" pitchFamily="18" charset="0"/>
              </a:rPr>
              <a:t>Censal</a:t>
            </a:r>
            <a:r>
              <a:rPr lang="en-US" sz="3300" b="1" dirty="0" smtClean="0">
                <a:solidFill>
                  <a:srgbClr val="FF0000"/>
                </a:solidFill>
                <a:latin typeface="Baskerville Old Face" pitchFamily="18" charset="0"/>
              </a:rPr>
              <a:t> Estimates …..Cont’d</a:t>
            </a:r>
          </a:p>
          <a:p>
            <a:pPr algn="just">
              <a:lnSpc>
                <a:spcPct val="150000"/>
              </a:lnSpc>
            </a:pPr>
            <a:r>
              <a:rPr lang="en-US" sz="3300" b="1" u="sng" dirty="0" smtClean="0">
                <a:latin typeface="Baskerville Old Face" pitchFamily="18" charset="0"/>
              </a:rPr>
              <a:t>Example: </a:t>
            </a:r>
            <a:r>
              <a:rPr lang="en-US" sz="3300" dirty="0" smtClean="0">
                <a:latin typeface="Baskerville Old Face" pitchFamily="18" charset="0"/>
              </a:rPr>
              <a:t>The population of Ethiopia was 56 million in 1980. Assume that annual growth rate is 3%, what was the population of Ethiopia in 1970. </a:t>
            </a:r>
          </a:p>
          <a:p>
            <a:pPr algn="just">
              <a:lnSpc>
                <a:spcPct val="150000"/>
              </a:lnSpc>
            </a:pPr>
            <a:r>
              <a:rPr lang="en-US" sz="3300" dirty="0" smtClean="0">
                <a:latin typeface="Baskerville Old Face" pitchFamily="18" charset="0"/>
              </a:rPr>
              <a:t>   Given - population of Ethiopia </a:t>
            </a:r>
            <a:r>
              <a:rPr lang="en-US" sz="3300" dirty="0" smtClean="0">
                <a:solidFill>
                  <a:srgbClr val="FF0000"/>
                </a:solidFill>
                <a:latin typeface="Baskerville Old Face" pitchFamily="18" charset="0"/>
              </a:rPr>
              <a:t>56 </a:t>
            </a:r>
            <a:r>
              <a:rPr lang="en-US" sz="3300" dirty="0" smtClean="0">
                <a:latin typeface="Baskerville Old Face" pitchFamily="18" charset="0"/>
              </a:rPr>
              <a:t>million </a:t>
            </a:r>
          </a:p>
          <a:p>
            <a:pPr algn="just">
              <a:lnSpc>
                <a:spcPct val="150000"/>
              </a:lnSpc>
              <a:buNone/>
            </a:pPr>
            <a:r>
              <a:rPr lang="en-US" sz="3300" dirty="0" smtClean="0">
                <a:latin typeface="Baskerville Old Face" pitchFamily="18" charset="0"/>
              </a:rPr>
              <a:t>                 - Annual growth rate       </a:t>
            </a:r>
            <a:r>
              <a:rPr lang="en-US" sz="3300" dirty="0" smtClean="0">
                <a:solidFill>
                  <a:srgbClr val="FF0000"/>
                </a:solidFill>
                <a:latin typeface="Baskerville Old Face" pitchFamily="18" charset="0"/>
              </a:rPr>
              <a:t>3 %</a:t>
            </a:r>
          </a:p>
          <a:p>
            <a:pPr algn="just">
              <a:lnSpc>
                <a:spcPct val="150000"/>
              </a:lnSpc>
              <a:buNone/>
            </a:pPr>
            <a:r>
              <a:rPr lang="en-US" sz="3300" dirty="0" smtClean="0">
                <a:latin typeface="Baskerville Old Face" pitchFamily="18" charset="0"/>
              </a:rPr>
              <a:t>             - what was the population size of Ethiopia </a:t>
            </a:r>
            <a:r>
              <a:rPr lang="en-US" sz="3300" dirty="0" smtClean="0">
                <a:solidFill>
                  <a:srgbClr val="FF0000"/>
                </a:solidFill>
                <a:latin typeface="Baskerville Old Face" pitchFamily="18" charset="0"/>
              </a:rPr>
              <a:t>1970 ?</a:t>
            </a:r>
          </a:p>
          <a:p>
            <a:endParaRPr lang="en-US" sz="2800" dirty="0" smtClean="0"/>
          </a:p>
          <a:p>
            <a:endParaRPr lang="en-US" sz="2800" b="1" dirty="0" smtClean="0">
              <a:solidFill>
                <a:srgbClr val="FF0000"/>
              </a:solidFill>
              <a:latin typeface="Baskerville Old Face" pitchFamily="18" charset="0"/>
            </a:endParaRPr>
          </a:p>
          <a:p>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323</a:t>
            </a:fld>
            <a:endParaRPr lang="en-US" dirty="0"/>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Growth Rate, Doubling Time and Projections  …… Cont’d</a:t>
            </a:r>
            <a:endParaRPr lang="en-US" sz="2800" dirty="0">
              <a:latin typeface="Baskerville Old Face" pitchFamily="18" charset="0"/>
            </a:endParaRPr>
          </a:p>
        </p:txBody>
      </p:sp>
      <p:sp>
        <p:nvSpPr>
          <p:cNvPr id="3" name="Content Placeholder 2"/>
          <p:cNvSpPr>
            <a:spLocks noGrp="1"/>
          </p:cNvSpPr>
          <p:nvPr>
            <p:ph idx="1"/>
          </p:nvPr>
        </p:nvSpPr>
        <p:spPr>
          <a:xfrm>
            <a:off x="390698" y="1240919"/>
            <a:ext cx="8229600" cy="5286412"/>
          </a:xfrm>
        </p:spPr>
        <p:txBody>
          <a:bodyPr>
            <a:normAutofit fontScale="77500" lnSpcReduction="20000"/>
          </a:bodyPr>
          <a:lstStyle/>
          <a:p>
            <a:r>
              <a:rPr lang="en-US" b="1" u="sng" dirty="0" smtClean="0"/>
              <a:t>Solution </a:t>
            </a:r>
            <a:r>
              <a:rPr lang="en-US" b="1" u="sng" dirty="0" smtClean="0">
                <a:solidFill>
                  <a:srgbClr val="002060"/>
                </a:solidFill>
              </a:rPr>
              <a:t>:</a:t>
            </a:r>
            <a:r>
              <a:rPr lang="en-US" b="1" dirty="0" smtClean="0">
                <a:solidFill>
                  <a:srgbClr val="002060"/>
                </a:solidFill>
              </a:rPr>
              <a:t>   </a:t>
            </a:r>
            <a:r>
              <a:rPr lang="en-US" dirty="0" smtClean="0">
                <a:solidFill>
                  <a:srgbClr val="002060"/>
                </a:solidFill>
                <a:latin typeface="Baskerville Old Face" pitchFamily="18" charset="0"/>
              </a:rPr>
              <a:t>    P1 </a:t>
            </a:r>
            <a:r>
              <a:rPr lang="en-US" sz="2800" dirty="0" smtClean="0">
                <a:solidFill>
                  <a:srgbClr val="002060"/>
                </a:solidFill>
                <a:latin typeface="Baskerville Old Face" pitchFamily="18" charset="0"/>
              </a:rPr>
              <a:t>=     P2</a:t>
            </a:r>
          </a:p>
          <a:p>
            <a:pPr algn="just">
              <a:buNone/>
            </a:pPr>
            <a:r>
              <a:rPr lang="en-US" sz="2800" dirty="0" smtClean="0">
                <a:solidFill>
                  <a:srgbClr val="002060"/>
                </a:solidFill>
                <a:latin typeface="Baskerville Old Face" pitchFamily="18" charset="0"/>
              </a:rPr>
              <a:t>                                        ( 1+r) t</a:t>
            </a:r>
          </a:p>
          <a:p>
            <a:pPr algn="just">
              <a:lnSpc>
                <a:spcPct val="120000"/>
              </a:lnSpc>
              <a:buNone/>
            </a:pPr>
            <a:r>
              <a:rPr lang="en-US" sz="2800" dirty="0" smtClean="0">
                <a:solidFill>
                  <a:srgbClr val="002060"/>
                </a:solidFill>
                <a:latin typeface="Baskerville Old Face" pitchFamily="18" charset="0"/>
              </a:rPr>
              <a:t>      </a:t>
            </a:r>
            <a:r>
              <a:rPr lang="en-US" sz="3300" dirty="0" smtClean="0">
                <a:solidFill>
                  <a:srgbClr val="002060"/>
                </a:solidFill>
                <a:latin typeface="Baskerville Old Face" pitchFamily="18" charset="0"/>
              </a:rPr>
              <a:t>=        56, 000, 000</a:t>
            </a:r>
          </a:p>
          <a:p>
            <a:pPr algn="just">
              <a:lnSpc>
                <a:spcPct val="120000"/>
              </a:lnSpc>
              <a:buNone/>
            </a:pPr>
            <a:r>
              <a:rPr lang="en-US" sz="3300" dirty="0" smtClean="0">
                <a:solidFill>
                  <a:srgbClr val="002060"/>
                </a:solidFill>
                <a:latin typeface="Baskerville Old Face" pitchFamily="18" charset="0"/>
              </a:rPr>
              <a:t>               ( 1 + 3    ) 10</a:t>
            </a:r>
          </a:p>
          <a:p>
            <a:pPr algn="just">
              <a:lnSpc>
                <a:spcPct val="120000"/>
              </a:lnSpc>
              <a:buNone/>
            </a:pPr>
            <a:r>
              <a:rPr lang="en-US" sz="3300" dirty="0" smtClean="0">
                <a:solidFill>
                  <a:srgbClr val="002060"/>
                </a:solidFill>
                <a:latin typeface="Baskerville Old Face" pitchFamily="18" charset="0"/>
              </a:rPr>
              <a:t>                     100</a:t>
            </a:r>
          </a:p>
          <a:p>
            <a:pPr algn="just">
              <a:lnSpc>
                <a:spcPct val="120000"/>
              </a:lnSpc>
              <a:buNone/>
            </a:pPr>
            <a:r>
              <a:rPr lang="en-US" sz="3300" dirty="0" smtClean="0">
                <a:solidFill>
                  <a:srgbClr val="002060"/>
                </a:solidFill>
                <a:latin typeface="Baskerville Old Face" pitchFamily="18" charset="0"/>
              </a:rPr>
              <a:t>       =     56,000,000 </a:t>
            </a:r>
          </a:p>
          <a:p>
            <a:pPr algn="just">
              <a:lnSpc>
                <a:spcPct val="120000"/>
              </a:lnSpc>
              <a:buNone/>
            </a:pPr>
            <a:r>
              <a:rPr lang="en-US" sz="3300" dirty="0" smtClean="0">
                <a:solidFill>
                  <a:srgbClr val="002060"/>
                </a:solidFill>
                <a:latin typeface="Baskerville Old Face" pitchFamily="18" charset="0"/>
              </a:rPr>
              <a:t>              1+ 0.03  ) </a:t>
            </a:r>
            <a:r>
              <a:rPr lang="en-US" sz="3300" baseline="30000" dirty="0" smtClean="0">
                <a:solidFill>
                  <a:srgbClr val="002060"/>
                </a:solidFill>
                <a:latin typeface="Baskerville Old Face" pitchFamily="18" charset="0"/>
              </a:rPr>
              <a:t>10</a:t>
            </a:r>
            <a:r>
              <a:rPr lang="en-US" sz="3300" dirty="0" smtClean="0">
                <a:solidFill>
                  <a:srgbClr val="002060"/>
                </a:solidFill>
                <a:latin typeface="Baskerville Old Face" pitchFamily="18" charset="0"/>
              </a:rPr>
              <a:t> </a:t>
            </a:r>
          </a:p>
          <a:p>
            <a:pPr algn="just">
              <a:lnSpc>
                <a:spcPct val="120000"/>
              </a:lnSpc>
              <a:buNone/>
            </a:pPr>
            <a:r>
              <a:rPr lang="en-US" sz="3300" dirty="0" smtClean="0">
                <a:solidFill>
                  <a:srgbClr val="002060"/>
                </a:solidFill>
                <a:latin typeface="Baskerville Old Face" pitchFamily="18" charset="0"/>
              </a:rPr>
              <a:t>      = </a:t>
            </a:r>
            <a:r>
              <a:rPr lang="en-US" sz="3300" u="sng" dirty="0" smtClean="0">
                <a:solidFill>
                  <a:srgbClr val="002060"/>
                </a:solidFill>
                <a:latin typeface="Baskerville Old Face" pitchFamily="18" charset="0"/>
              </a:rPr>
              <a:t>56,000,000</a:t>
            </a:r>
          </a:p>
          <a:p>
            <a:pPr algn="just">
              <a:lnSpc>
                <a:spcPct val="120000"/>
              </a:lnSpc>
              <a:buNone/>
            </a:pPr>
            <a:r>
              <a:rPr lang="en-US" sz="3300" dirty="0" smtClean="0">
                <a:solidFill>
                  <a:srgbClr val="002060"/>
                </a:solidFill>
                <a:latin typeface="Baskerville Old Face" pitchFamily="18" charset="0"/>
              </a:rPr>
              <a:t>           (1.03)10</a:t>
            </a:r>
          </a:p>
          <a:p>
            <a:pPr algn="just">
              <a:lnSpc>
                <a:spcPct val="120000"/>
              </a:lnSpc>
              <a:buNone/>
            </a:pPr>
            <a:r>
              <a:rPr lang="en-US" sz="3300" dirty="0" smtClean="0">
                <a:solidFill>
                  <a:srgbClr val="002060"/>
                </a:solidFill>
                <a:latin typeface="Baskerville Old Face" pitchFamily="18" charset="0"/>
              </a:rPr>
              <a:t>      = 56,000,000                 </a:t>
            </a:r>
            <a:r>
              <a:rPr lang="en-US" sz="3300" u="sng" dirty="0" smtClean="0">
                <a:solidFill>
                  <a:srgbClr val="002060"/>
                </a:solidFill>
                <a:latin typeface="Baskerville Old Face" pitchFamily="18" charset="0"/>
              </a:rPr>
              <a:t>=  </a:t>
            </a:r>
            <a:r>
              <a:rPr lang="en-US" sz="3300" u="sng" dirty="0" smtClean="0">
                <a:solidFill>
                  <a:srgbClr val="FF0000"/>
                </a:solidFill>
                <a:latin typeface="Baskerville Old Face" pitchFamily="18" charset="0"/>
              </a:rPr>
              <a:t>41.666,767</a:t>
            </a:r>
          </a:p>
          <a:p>
            <a:pPr algn="just">
              <a:lnSpc>
                <a:spcPct val="120000"/>
              </a:lnSpc>
              <a:buNone/>
            </a:pPr>
            <a:r>
              <a:rPr lang="en-US" sz="3300" dirty="0" smtClean="0">
                <a:solidFill>
                  <a:srgbClr val="002060"/>
                </a:solidFill>
                <a:latin typeface="Baskerville Old Face" pitchFamily="18" charset="0"/>
              </a:rPr>
              <a:t>          1.3439 </a:t>
            </a: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324</a:t>
            </a:fld>
            <a:endParaRPr lang="en-US" dirty="0"/>
          </a:p>
        </p:txBody>
      </p:sp>
      <p:cxnSp>
        <p:nvCxnSpPr>
          <p:cNvPr id="7" name="Straight Connector 6"/>
          <p:cNvCxnSpPr/>
          <p:nvPr/>
        </p:nvCxnSpPr>
        <p:spPr>
          <a:xfrm>
            <a:off x="3214678" y="1571612"/>
            <a:ext cx="928694" cy="1588"/>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142976" y="2428868"/>
            <a:ext cx="2571768" cy="1588"/>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143108" y="2857496"/>
            <a:ext cx="500066" cy="1588"/>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071538" y="3857628"/>
            <a:ext cx="2571768" cy="1588"/>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142976" y="5786454"/>
            <a:ext cx="1643074"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325</a:t>
            </a:fld>
            <a:endParaRPr lang="en-US" dirty="0"/>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229600" cy="1368412"/>
          </a:xfrm>
        </p:spPr>
        <p:txBody>
          <a:bodyPr>
            <a:normAutofit fontScale="90000"/>
          </a:bodyPr>
          <a:lstStyle/>
          <a:p>
            <a:r>
              <a:rPr lang="en-US" b="1" dirty="0" smtClean="0">
                <a:latin typeface="Baskerville Old Face" pitchFamily="18" charset="0"/>
              </a:rPr>
              <a:t/>
            </a:r>
            <a:br>
              <a:rPr lang="en-US" b="1" dirty="0" smtClean="0">
                <a:latin typeface="Baskerville Old Face" pitchFamily="18" charset="0"/>
              </a:rPr>
            </a:br>
            <a:r>
              <a:rPr lang="en-US" b="1" dirty="0" smtClean="0">
                <a:latin typeface="Baskerville Old Face" pitchFamily="18" charset="0"/>
              </a:rPr>
              <a:t>3- Population Projection and Doubling Time.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829196"/>
          </a:xfrm>
        </p:spPr>
        <p:txBody>
          <a:bodyPr>
            <a:normAutofit/>
          </a:bodyPr>
          <a:lstStyle/>
          <a:p>
            <a:pPr algn="just">
              <a:lnSpc>
                <a:spcPct val="150000"/>
              </a:lnSpc>
            </a:pPr>
            <a:r>
              <a:rPr lang="en-US" sz="2800" b="1" dirty="0" smtClean="0">
                <a:solidFill>
                  <a:srgbClr val="FF0000"/>
                </a:solidFill>
                <a:latin typeface="Baskerville Old Face" pitchFamily="18" charset="0"/>
              </a:rPr>
              <a:t>The prediction of population size based on the present rates of fertility, mortality, and migration and with the present age- sex structure is called population projection. </a:t>
            </a:r>
          </a:p>
          <a:p>
            <a:pPr algn="just">
              <a:lnSpc>
                <a:spcPct val="150000"/>
              </a:lnSpc>
            </a:pPr>
            <a:r>
              <a:rPr lang="en-US" sz="2800" b="1" dirty="0" smtClean="0"/>
              <a:t>Doubling time –</a:t>
            </a:r>
            <a:r>
              <a:rPr lang="en-US" sz="2800" dirty="0" smtClean="0"/>
              <a:t> </a:t>
            </a:r>
            <a:r>
              <a:rPr lang="en-US" sz="2800" dirty="0" smtClean="0">
                <a:solidFill>
                  <a:srgbClr val="FF0000"/>
                </a:solidFill>
              </a:rPr>
              <a:t>is a period or time taken for a population to double itself. </a:t>
            </a:r>
          </a:p>
          <a:p>
            <a:pPr algn="just">
              <a:lnSpc>
                <a:spcPct val="150000"/>
              </a:lnSpc>
            </a:pPr>
            <a:r>
              <a:rPr lang="en-US" sz="2800" dirty="0" smtClean="0"/>
              <a:t>Hence, </a:t>
            </a:r>
            <a:r>
              <a:rPr lang="en-US" sz="2800" dirty="0" smtClean="0">
                <a:solidFill>
                  <a:srgbClr val="FF0000"/>
                </a:solidFill>
              </a:rPr>
              <a:t>the time taken is expressed in </a:t>
            </a:r>
            <a:r>
              <a:rPr lang="en-US" sz="2800" b="1" dirty="0" smtClean="0">
                <a:solidFill>
                  <a:srgbClr val="FF0000"/>
                </a:solidFill>
              </a:rPr>
              <a:t>years. </a:t>
            </a: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326</a:t>
            </a:fld>
            <a:endParaRPr lang="en-US" dirty="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b="1" dirty="0" smtClean="0">
                <a:latin typeface="Baskerville Old Face" pitchFamily="18" charset="0"/>
              </a:rPr>
              <a:t>Population Projection and Doubling Time.</a:t>
            </a:r>
            <a:endParaRPr lang="en-US" sz="2800" dirty="0"/>
          </a:p>
        </p:txBody>
      </p:sp>
      <p:sp>
        <p:nvSpPr>
          <p:cNvPr id="3" name="Content Placeholder 2"/>
          <p:cNvSpPr>
            <a:spLocks noGrp="1"/>
          </p:cNvSpPr>
          <p:nvPr>
            <p:ph idx="1"/>
          </p:nvPr>
        </p:nvSpPr>
        <p:spPr>
          <a:xfrm>
            <a:off x="457200" y="1214422"/>
            <a:ext cx="8329642" cy="5072098"/>
          </a:xfrm>
        </p:spPr>
        <p:txBody>
          <a:bodyPr>
            <a:normAutofit fontScale="70000" lnSpcReduction="20000"/>
          </a:bodyPr>
          <a:lstStyle/>
          <a:p>
            <a:r>
              <a:rPr lang="en-US" sz="3600" dirty="0" smtClean="0">
                <a:latin typeface="Baskerville Old Face" pitchFamily="18" charset="0"/>
              </a:rPr>
              <a:t>Doubling time….Cont’d</a:t>
            </a:r>
          </a:p>
          <a:p>
            <a:pPr algn="just">
              <a:lnSpc>
                <a:spcPct val="150000"/>
              </a:lnSpc>
            </a:pPr>
            <a:r>
              <a:rPr lang="en-US" sz="4000" dirty="0" smtClean="0">
                <a:solidFill>
                  <a:srgbClr val="FF0000"/>
                </a:solidFill>
                <a:latin typeface="Baskerville Old Face" pitchFamily="18" charset="0"/>
              </a:rPr>
              <a:t>According to the current growth ( 1.3%)  today’s world population is projected to double in a period of 54 years from the year 2002.</a:t>
            </a:r>
          </a:p>
          <a:p>
            <a:pPr algn="just">
              <a:lnSpc>
                <a:spcPct val="150000"/>
              </a:lnSpc>
            </a:pPr>
            <a:r>
              <a:rPr lang="en-US" sz="3300" dirty="0" smtClean="0">
                <a:latin typeface="Baskerville Old Face" pitchFamily="18" charset="0"/>
              </a:rPr>
              <a:t>Thus, doubling duration is expressed as:</a:t>
            </a:r>
          </a:p>
          <a:p>
            <a:pPr algn="just"/>
            <a:r>
              <a:rPr lang="en-US" sz="3300" dirty="0" smtClean="0">
                <a:latin typeface="Baskerville Old Face" pitchFamily="18" charset="0"/>
              </a:rPr>
              <a:t>DD = </a:t>
            </a:r>
            <a:r>
              <a:rPr lang="en-US" sz="3300" u="sng" dirty="0" smtClean="0">
                <a:latin typeface="Baskerville Old Face" pitchFamily="18" charset="0"/>
              </a:rPr>
              <a:t>70 </a:t>
            </a:r>
          </a:p>
          <a:p>
            <a:pPr algn="just">
              <a:buNone/>
            </a:pPr>
            <a:r>
              <a:rPr lang="en-US" sz="3300" dirty="0" smtClean="0">
                <a:latin typeface="Baskerville Old Face" pitchFamily="18" charset="0"/>
              </a:rPr>
              <a:t>             GR</a:t>
            </a:r>
          </a:p>
          <a:p>
            <a:pPr algn="just">
              <a:buNone/>
            </a:pPr>
            <a:r>
              <a:rPr lang="en-US" sz="3300" dirty="0" smtClean="0">
                <a:latin typeface="Baskerville Old Face" pitchFamily="18" charset="0"/>
              </a:rPr>
              <a:t>    where,</a:t>
            </a:r>
          </a:p>
          <a:p>
            <a:pPr algn="just"/>
            <a:r>
              <a:rPr lang="en-US" sz="3300" dirty="0" smtClean="0">
                <a:latin typeface="Baskerville Old Face" pitchFamily="18" charset="0"/>
              </a:rPr>
              <a:t>     DD  =  doubling duration, </a:t>
            </a:r>
          </a:p>
          <a:p>
            <a:pPr algn="just"/>
            <a:r>
              <a:rPr lang="en-US" sz="3300" dirty="0" smtClean="0">
                <a:latin typeface="Baskerville Old Face" pitchFamily="18" charset="0"/>
              </a:rPr>
              <a:t>     GR  =  growth rate and </a:t>
            </a:r>
          </a:p>
          <a:p>
            <a:pPr algn="just"/>
            <a:r>
              <a:rPr lang="en-US" sz="3300" dirty="0" smtClean="0">
                <a:latin typeface="Baskerville Old Face" pitchFamily="18" charset="0"/>
              </a:rPr>
              <a:t>     70   =  the constant.</a:t>
            </a:r>
            <a:r>
              <a:rPr lang="en-US" sz="3300" b="1" dirty="0" smtClean="0">
                <a:latin typeface="Baskerville Old Face" pitchFamily="18" charset="0"/>
              </a:rPr>
              <a:t>	</a:t>
            </a:r>
            <a:endParaRPr lang="en-US" sz="3300" dirty="0" smtClean="0">
              <a:latin typeface="Baskerville Old Face" pitchFamily="18" charset="0"/>
            </a:endParaRPr>
          </a:p>
          <a:p>
            <a:pPr algn="just">
              <a:buNone/>
            </a:pPr>
            <a:endParaRPr lang="en-US" sz="2800" dirty="0" smtClean="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327</a:t>
            </a:fld>
            <a:endParaRPr lang="en-US" dirty="0"/>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Projection and Doubling Time</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5072098"/>
          </a:xfrm>
        </p:spPr>
        <p:txBody>
          <a:bodyPr>
            <a:normAutofit fontScale="92500" lnSpcReduction="20000"/>
          </a:bodyPr>
          <a:lstStyle/>
          <a:p>
            <a:pPr algn="just">
              <a:lnSpc>
                <a:spcPct val="150000"/>
              </a:lnSpc>
            </a:pPr>
            <a:r>
              <a:rPr lang="en-US" b="1" u="sng" dirty="0" smtClean="0"/>
              <a:t>Example</a:t>
            </a:r>
            <a:r>
              <a:rPr lang="en-US" b="1" dirty="0" smtClean="0"/>
              <a:t>: </a:t>
            </a:r>
            <a:r>
              <a:rPr lang="en-US" sz="2800" dirty="0" smtClean="0">
                <a:latin typeface="Baskerville Old Face" pitchFamily="18" charset="0"/>
              </a:rPr>
              <a:t>The population of the world in 2002 was 6.23 billion. The rate of population growth in the same year was 1.3%.  If this rate is continues for the future calculate the doubling duration. </a:t>
            </a:r>
          </a:p>
          <a:p>
            <a:pPr algn="just">
              <a:lnSpc>
                <a:spcPct val="150000"/>
              </a:lnSpc>
            </a:pPr>
            <a:r>
              <a:rPr lang="en-US" sz="2800" b="1" u="sng" dirty="0" smtClean="0"/>
              <a:t>Solution</a:t>
            </a:r>
            <a:endParaRPr lang="en-US" sz="2800" dirty="0" smtClean="0"/>
          </a:p>
          <a:p>
            <a:pPr algn="just">
              <a:lnSpc>
                <a:spcPct val="150000"/>
              </a:lnSpc>
            </a:pPr>
            <a:r>
              <a:rPr lang="en-US" sz="2800" dirty="0" smtClean="0">
                <a:latin typeface="Baskerville Old Face" pitchFamily="18" charset="0"/>
              </a:rPr>
              <a:t>DD  = </a:t>
            </a:r>
            <a:r>
              <a:rPr lang="en-US" sz="2800" u="sng" dirty="0" smtClean="0">
                <a:latin typeface="Baskerville Old Face" pitchFamily="18" charset="0"/>
              </a:rPr>
              <a:t>70    </a:t>
            </a:r>
            <a:r>
              <a:rPr lang="en-US" sz="2800" dirty="0" smtClean="0">
                <a:solidFill>
                  <a:srgbClr val="FF0000"/>
                </a:solidFill>
                <a:latin typeface="Baskerville Old Face" pitchFamily="18" charset="0"/>
              </a:rPr>
              <a:t>53,846</a:t>
            </a:r>
            <a:endParaRPr lang="en-US" sz="2800" u="sng" dirty="0" smtClean="0">
              <a:solidFill>
                <a:srgbClr val="FF0000"/>
              </a:solidFill>
              <a:latin typeface="Baskerville Old Face" pitchFamily="18" charset="0"/>
            </a:endParaRPr>
          </a:p>
          <a:p>
            <a:pPr>
              <a:buNone/>
            </a:pPr>
            <a:r>
              <a:rPr lang="en-US" dirty="0" smtClean="0"/>
              <a:t>              </a:t>
            </a:r>
            <a:r>
              <a:rPr lang="en-US" dirty="0" smtClean="0">
                <a:latin typeface="Baskerville Old Face" pitchFamily="18" charset="0"/>
              </a:rPr>
              <a:t>1.3</a:t>
            </a:r>
          </a:p>
          <a:p>
            <a:pPr algn="just">
              <a:buFont typeface="Wingdings" pitchFamily="2" charset="2"/>
              <a:buChar char="ü"/>
            </a:pPr>
            <a:r>
              <a:rPr lang="en-US" dirty="0" smtClean="0">
                <a:solidFill>
                  <a:srgbClr val="FF0000"/>
                </a:solidFill>
                <a:latin typeface="Baskerville Old Face" pitchFamily="18" charset="0"/>
              </a:rPr>
              <a:t> 53,846 year this tell us that if the world population continues to grow with 1.3 per year it will double after  54 year. </a:t>
            </a:r>
            <a:endParaRPr lang="en-US"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328</a:t>
            </a:fld>
            <a:endParaRPr lang="en-US" dirty="0"/>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Projection and Doubling Time</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401080" cy="4911741"/>
          </a:xfrm>
        </p:spPr>
        <p:txBody>
          <a:bodyPr/>
          <a:lstStyle/>
          <a:p>
            <a:pPr algn="just">
              <a:lnSpc>
                <a:spcPct val="150000"/>
              </a:lnSpc>
            </a:pPr>
            <a:r>
              <a:rPr lang="en-US" sz="2800" dirty="0" smtClean="0">
                <a:solidFill>
                  <a:srgbClr val="FF0000"/>
                </a:solidFill>
                <a:latin typeface="Baskerville Old Face" pitchFamily="18" charset="0"/>
              </a:rPr>
              <a:t>Doubling time in developing countries is shorter (due to high population growth rate) than that of the developed countries</a:t>
            </a:r>
            <a:r>
              <a:rPr lang="en-US" sz="2800" dirty="0" smtClean="0">
                <a:latin typeface="Baskerville Old Face" pitchFamily="18" charset="0"/>
              </a:rPr>
              <a:t> which are characterized by low rate of population increase.</a:t>
            </a:r>
            <a:r>
              <a:rPr lang="en-US" sz="2800" b="1" dirty="0" smtClean="0">
                <a:latin typeface="Baskerville Old Face" pitchFamily="18" charset="0"/>
              </a:rPr>
              <a:t> </a:t>
            </a: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329</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r>
              <a:rPr lang="en-US" sz="2800" b="1" dirty="0" smtClean="0">
                <a:latin typeface="Footlight MT Light" pitchFamily="18" charset="0"/>
              </a:rPr>
              <a:t>Sources and uses of population data…Cont’d</a:t>
            </a:r>
            <a:endParaRPr lang="en-US" sz="2800" dirty="0"/>
          </a:p>
        </p:txBody>
      </p:sp>
      <p:sp>
        <p:nvSpPr>
          <p:cNvPr id="3" name="Content Placeholder 2"/>
          <p:cNvSpPr>
            <a:spLocks noGrp="1"/>
          </p:cNvSpPr>
          <p:nvPr>
            <p:ph idx="1"/>
          </p:nvPr>
        </p:nvSpPr>
        <p:spPr>
          <a:xfrm>
            <a:off x="457200" y="1214422"/>
            <a:ext cx="8401080" cy="5357850"/>
          </a:xfrm>
        </p:spPr>
        <p:txBody>
          <a:bodyPr>
            <a:normAutofit lnSpcReduction="10000"/>
          </a:bodyPr>
          <a:lstStyle/>
          <a:p>
            <a:pPr algn="just">
              <a:lnSpc>
                <a:spcPct val="150000"/>
              </a:lnSpc>
            </a:pPr>
            <a:r>
              <a:rPr lang="en-US" sz="2800" dirty="0" smtClean="0">
                <a:latin typeface="Arial Nova Cond Light" pitchFamily="34" charset="0"/>
              </a:rPr>
              <a:t>These data can be processed to indicate present and future requirements of the population in terms of the types and extent of social needs of the </a:t>
            </a:r>
            <a:r>
              <a:rPr lang="en-US" sz="2800" dirty="0" smtClean="0">
                <a:solidFill>
                  <a:srgbClr val="FF0000"/>
                </a:solidFill>
                <a:latin typeface="Arial Nova Cond Light" pitchFamily="34" charset="0"/>
              </a:rPr>
              <a:t>society such as health, education and employment</a:t>
            </a:r>
          </a:p>
          <a:p>
            <a:pPr algn="just">
              <a:lnSpc>
                <a:spcPct val="150000"/>
              </a:lnSpc>
            </a:pPr>
            <a:r>
              <a:rPr lang="en-US" sz="2800" dirty="0" smtClean="0"/>
              <a:t>The major sources of demographic data include: </a:t>
            </a:r>
          </a:p>
          <a:p>
            <a:pPr lvl="0"/>
            <a:r>
              <a:rPr lang="en-US" sz="2800" dirty="0" smtClean="0">
                <a:solidFill>
                  <a:srgbClr val="FF0000"/>
                </a:solidFill>
              </a:rPr>
              <a:t>          Census</a:t>
            </a:r>
          </a:p>
          <a:p>
            <a:pPr lvl="0"/>
            <a:r>
              <a:rPr lang="en-US" sz="2800" dirty="0" smtClean="0">
                <a:solidFill>
                  <a:srgbClr val="FF0000"/>
                </a:solidFill>
              </a:rPr>
              <a:t>         Registration of vital events (Records)</a:t>
            </a:r>
          </a:p>
          <a:p>
            <a:pPr lvl="0"/>
            <a:r>
              <a:rPr lang="en-US" sz="2800" dirty="0" smtClean="0">
                <a:solidFill>
                  <a:srgbClr val="FF0000"/>
                </a:solidFill>
              </a:rPr>
              <a:t>        Sample Surveys</a:t>
            </a:r>
          </a:p>
          <a:p>
            <a:pPr lvl="0"/>
            <a:r>
              <a:rPr lang="en-US" sz="2800" dirty="0" smtClean="0">
                <a:solidFill>
                  <a:srgbClr val="FF0000"/>
                </a:solidFill>
              </a:rPr>
              <a:t>        Ad-hoc demographic studies</a:t>
            </a:r>
          </a:p>
          <a:p>
            <a:pPr algn="just">
              <a:lnSpc>
                <a:spcPct val="150000"/>
              </a:lnSpc>
            </a:pPr>
            <a:endParaRPr lang="en-US" sz="2800" dirty="0" smtClean="0"/>
          </a:p>
          <a:p>
            <a:pPr algn="just">
              <a:lnSpc>
                <a:spcPct val="150000"/>
              </a:lnSpc>
              <a:buNone/>
            </a:pPr>
            <a:endParaRPr lang="en-US" sz="2800" dirty="0">
              <a:solidFill>
                <a:srgbClr val="FF0000"/>
              </a:solidFill>
              <a:latin typeface="Arial Nova Cond Light" pitchFamily="34"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33</a:t>
            </a:fld>
            <a:endParaRPr lang="en-US" dirty="0"/>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330</a:t>
            </a:fld>
            <a:endParaRPr lang="en-US" dirty="0"/>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42984"/>
            <a:ext cx="8229600" cy="1500198"/>
          </a:xfrm>
        </p:spPr>
        <p:txBody>
          <a:bodyPr/>
          <a:lstStyle/>
          <a:p>
            <a:r>
              <a:rPr lang="en-US" b="1" dirty="0" smtClean="0">
                <a:latin typeface="Baskerville Old Face" pitchFamily="18" charset="0"/>
              </a:rPr>
              <a:t>Chapter Four</a:t>
            </a:r>
            <a:endParaRPr lang="en-US" dirty="0">
              <a:latin typeface="Baskerville Old Face" pitchFamily="18" charset="0"/>
            </a:endParaRPr>
          </a:p>
        </p:txBody>
      </p:sp>
      <p:sp>
        <p:nvSpPr>
          <p:cNvPr id="3" name="Content Placeholder 2"/>
          <p:cNvSpPr>
            <a:spLocks noGrp="1"/>
          </p:cNvSpPr>
          <p:nvPr>
            <p:ph idx="1"/>
          </p:nvPr>
        </p:nvSpPr>
        <p:spPr>
          <a:xfrm>
            <a:off x="785786" y="2714620"/>
            <a:ext cx="7901014" cy="2928958"/>
          </a:xfrm>
        </p:spPr>
        <p:txBody>
          <a:bodyPr>
            <a:normAutofit/>
          </a:bodyPr>
          <a:lstStyle/>
          <a:p>
            <a:r>
              <a:rPr lang="en-US" sz="4800" b="1" dirty="0" smtClean="0">
                <a:latin typeface="Baskerville Old Face" pitchFamily="18" charset="0"/>
              </a:rPr>
              <a:t>   Population Composition</a:t>
            </a:r>
            <a:endParaRPr lang="en-US" sz="4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331</a:t>
            </a:fld>
            <a:endParaRPr lang="en-US" dirty="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928694"/>
          </a:xfrm>
        </p:spPr>
        <p:txBody>
          <a:bodyPr>
            <a:normAutofit/>
          </a:bodyPr>
          <a:lstStyle/>
          <a:p>
            <a:pPr algn="l"/>
            <a:r>
              <a:rPr lang="en-US" sz="2800" b="1" dirty="0" smtClean="0">
                <a:solidFill>
                  <a:srgbClr val="FF0000"/>
                </a:solidFill>
                <a:latin typeface="Baskerville Old Face" pitchFamily="18" charset="0"/>
              </a:rPr>
              <a:t>Population Composition</a:t>
            </a:r>
            <a:endParaRPr lang="en-US" sz="2800" dirty="0">
              <a:solidFill>
                <a:srgbClr val="FF0000"/>
              </a:solidFill>
              <a:latin typeface="Baskerville Old Face" pitchFamily="18" charset="0"/>
            </a:endParaRPr>
          </a:p>
        </p:txBody>
      </p:sp>
      <p:sp>
        <p:nvSpPr>
          <p:cNvPr id="3" name="Content Placeholder 2"/>
          <p:cNvSpPr>
            <a:spLocks noGrp="1"/>
          </p:cNvSpPr>
          <p:nvPr>
            <p:ph idx="1"/>
          </p:nvPr>
        </p:nvSpPr>
        <p:spPr>
          <a:xfrm>
            <a:off x="457200" y="1000108"/>
            <a:ext cx="8229600" cy="5126055"/>
          </a:xfrm>
        </p:spPr>
        <p:txBody>
          <a:bodyPr>
            <a:normAutofit fontScale="92500" lnSpcReduction="10000"/>
          </a:bodyPr>
          <a:lstStyle/>
          <a:p>
            <a:pPr algn="just">
              <a:lnSpc>
                <a:spcPct val="150000"/>
              </a:lnSpc>
            </a:pPr>
            <a:r>
              <a:rPr lang="en-US" dirty="0" smtClean="0"/>
              <a:t>“</a:t>
            </a:r>
            <a:r>
              <a:rPr lang="en-US" b="1" dirty="0" smtClean="0"/>
              <a:t>Population composition</a:t>
            </a:r>
            <a:r>
              <a:rPr lang="en-US" dirty="0" smtClean="0"/>
              <a:t>” </a:t>
            </a:r>
            <a:r>
              <a:rPr lang="en-US" b="1" dirty="0" smtClean="0">
                <a:solidFill>
                  <a:srgbClr val="FF0000"/>
                </a:solidFill>
              </a:rPr>
              <a:t>refers to the characteristics of a particular group of people. </a:t>
            </a:r>
          </a:p>
          <a:p>
            <a:pPr algn="just">
              <a:lnSpc>
                <a:spcPct val="150000"/>
              </a:lnSpc>
            </a:pPr>
            <a:r>
              <a:rPr lang="en-US" b="1" dirty="0" smtClean="0"/>
              <a:t>It encompass a wide varieties of elements </a:t>
            </a:r>
          </a:p>
          <a:p>
            <a:pPr algn="just">
              <a:lnSpc>
                <a:spcPct val="150000"/>
              </a:lnSpc>
              <a:buNone/>
            </a:pPr>
            <a:r>
              <a:rPr lang="en-US" b="1" dirty="0" smtClean="0"/>
              <a:t>   like     </a:t>
            </a:r>
            <a:r>
              <a:rPr lang="en-US" dirty="0" smtClean="0"/>
              <a:t>- </a:t>
            </a:r>
            <a:r>
              <a:rPr lang="en-US" dirty="0" smtClean="0">
                <a:solidFill>
                  <a:srgbClr val="FF0000"/>
                </a:solidFill>
              </a:rPr>
              <a:t>age </a:t>
            </a:r>
          </a:p>
          <a:p>
            <a:pPr algn="just">
              <a:lnSpc>
                <a:spcPct val="150000"/>
              </a:lnSpc>
              <a:buNone/>
            </a:pPr>
            <a:r>
              <a:rPr lang="en-US" dirty="0" smtClean="0">
                <a:solidFill>
                  <a:srgbClr val="FF0000"/>
                </a:solidFill>
              </a:rPr>
              <a:t>             - sex composition, </a:t>
            </a:r>
          </a:p>
          <a:p>
            <a:pPr algn="just">
              <a:lnSpc>
                <a:spcPct val="150000"/>
              </a:lnSpc>
              <a:buNone/>
            </a:pPr>
            <a:r>
              <a:rPr lang="en-US" dirty="0" smtClean="0">
                <a:solidFill>
                  <a:srgbClr val="FF0000"/>
                </a:solidFill>
              </a:rPr>
              <a:t>              - marital status, </a:t>
            </a:r>
          </a:p>
          <a:p>
            <a:pPr algn="just">
              <a:lnSpc>
                <a:spcPct val="150000"/>
              </a:lnSpc>
              <a:buNone/>
            </a:pPr>
            <a:r>
              <a:rPr lang="en-US" dirty="0" smtClean="0">
                <a:solidFill>
                  <a:srgbClr val="FF0000"/>
                </a:solidFill>
              </a:rPr>
              <a:t>              - socio-economic composition etc,</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332</a:t>
            </a:fld>
            <a:endParaRPr lang="en-US" dirty="0"/>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84C9F44-8474-4EB8-895B-098C9F96557C}" type="slidenum">
              <a:rPr lang="en-US" smtClean="0"/>
              <a:pPr/>
              <a:t>333</a:t>
            </a:fld>
            <a:endParaRPr lang="en-US" dirty="0"/>
          </a:p>
        </p:txBody>
      </p:sp>
      <p:sp>
        <p:nvSpPr>
          <p:cNvPr id="4" name="Rectangle 3"/>
          <p:cNvSpPr/>
          <p:nvPr/>
        </p:nvSpPr>
        <p:spPr>
          <a:xfrm>
            <a:off x="714348" y="642918"/>
            <a:ext cx="8143932" cy="6278642"/>
          </a:xfrm>
          <a:prstGeom prst="rect">
            <a:avLst/>
          </a:prstGeom>
        </p:spPr>
        <p:txBody>
          <a:bodyPr wrap="square">
            <a:spAutoFit/>
          </a:bodyPr>
          <a:lstStyle/>
          <a:p>
            <a:pPr algn="just">
              <a:lnSpc>
                <a:spcPct val="150000"/>
              </a:lnSpc>
              <a:buFont typeface="Wingdings" pitchFamily="2" charset="2"/>
              <a:buChar char="ü"/>
            </a:pPr>
            <a:r>
              <a:rPr lang="en-US" sz="2800" b="1" dirty="0" smtClean="0">
                <a:solidFill>
                  <a:srgbClr val="FF0000"/>
                </a:solidFill>
                <a:latin typeface="Baskerville Old Face" pitchFamily="18" charset="0"/>
              </a:rPr>
              <a:t>Population Composition …….	Cont’d</a:t>
            </a:r>
          </a:p>
          <a:p>
            <a:pPr algn="just">
              <a:lnSpc>
                <a:spcPct val="150000"/>
              </a:lnSpc>
              <a:buFont typeface="Wingdings" pitchFamily="2" charset="2"/>
              <a:buChar char="ü"/>
            </a:pPr>
            <a:r>
              <a:rPr lang="en-US" sz="2800" b="1" dirty="0" smtClean="0">
                <a:latin typeface="Baskerville Old Face" pitchFamily="18" charset="0"/>
              </a:rPr>
              <a:t>among the various elements of population composition </a:t>
            </a:r>
            <a:r>
              <a:rPr lang="en-US" sz="2800" dirty="0" smtClean="0">
                <a:latin typeface="Baskerville Old Face" pitchFamily="18" charset="0"/>
              </a:rPr>
              <a:t> </a:t>
            </a:r>
            <a:r>
              <a:rPr lang="en-US" sz="2800" dirty="0" smtClean="0">
                <a:solidFill>
                  <a:srgbClr val="FF0000"/>
                </a:solidFill>
                <a:latin typeface="Baskerville Old Face" pitchFamily="18" charset="0"/>
              </a:rPr>
              <a:t>sex</a:t>
            </a:r>
            <a:r>
              <a:rPr lang="en-US" sz="2800" dirty="0" smtClean="0">
                <a:latin typeface="Baskerville Old Face" pitchFamily="18" charset="0"/>
              </a:rPr>
              <a:t>, </a:t>
            </a:r>
            <a:r>
              <a:rPr lang="en-US" sz="2800" dirty="0" smtClean="0">
                <a:solidFill>
                  <a:srgbClr val="FF0000"/>
                </a:solidFill>
                <a:latin typeface="Baskerville Old Face" pitchFamily="18" charset="0"/>
              </a:rPr>
              <a:t>age</a:t>
            </a:r>
            <a:r>
              <a:rPr lang="en-US" sz="2800" dirty="0" smtClean="0">
                <a:latin typeface="Baskerville Old Face" pitchFamily="18" charset="0"/>
              </a:rPr>
              <a:t> and </a:t>
            </a:r>
            <a:r>
              <a:rPr lang="en-US" sz="2800" dirty="0" smtClean="0">
                <a:solidFill>
                  <a:srgbClr val="FF0000"/>
                </a:solidFill>
                <a:latin typeface="Baskerville Old Face" pitchFamily="18" charset="0"/>
              </a:rPr>
              <a:t>economic composition </a:t>
            </a:r>
            <a:r>
              <a:rPr lang="en-US" sz="2800" dirty="0" smtClean="0">
                <a:latin typeface="Baskerville Old Face" pitchFamily="18" charset="0"/>
              </a:rPr>
              <a:t>are commonly used by population analysts </a:t>
            </a:r>
          </a:p>
          <a:p>
            <a:pPr algn="just">
              <a:lnSpc>
                <a:spcPct val="150000"/>
              </a:lnSpc>
              <a:buFont typeface="Wingdings" pitchFamily="2" charset="2"/>
              <a:buChar char="ü"/>
            </a:pPr>
            <a:r>
              <a:rPr lang="en-US" sz="2800" b="1" dirty="0" smtClean="0">
                <a:solidFill>
                  <a:srgbClr val="FF0000"/>
                </a:solidFill>
                <a:latin typeface="Baskerville Old Face" pitchFamily="18" charset="0"/>
              </a:rPr>
              <a:t>The age and the sex structure of the population as the most important demographic characteristics </a:t>
            </a:r>
            <a:r>
              <a:rPr lang="en-US" sz="2800" dirty="0" smtClean="0">
                <a:solidFill>
                  <a:srgbClr val="FF0000"/>
                </a:solidFill>
                <a:latin typeface="Baskerville Old Face" pitchFamily="18" charset="0"/>
              </a:rPr>
              <a:t>and income </a:t>
            </a:r>
            <a:r>
              <a:rPr lang="en-US" sz="2800" i="1" dirty="0" smtClean="0">
                <a:latin typeface="Baskerville Old Face" pitchFamily="18" charset="0"/>
              </a:rPr>
              <a:t>as an important economic attributes are captured by a census of a population. </a:t>
            </a:r>
          </a:p>
          <a:p>
            <a:pPr algn="just">
              <a:lnSpc>
                <a:spcPct val="150000"/>
              </a:lnSpc>
            </a:pPr>
            <a:endParaRPr lang="en-US" sz="2800" dirty="0" smtClean="0">
              <a:latin typeface="Baskerville Old Face" pitchFamily="18" charset="0"/>
            </a:endParaRPr>
          </a:p>
          <a:p>
            <a:pPr algn="just">
              <a:buFont typeface="Wingdings" pitchFamily="2" charset="2"/>
              <a:buChar char="ü"/>
            </a:pPr>
            <a:endParaRPr lang="en-US" sz="2400" dirty="0"/>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askerville Old Face" pitchFamily="18" charset="0"/>
              </a:rPr>
              <a:t/>
            </a:r>
            <a:br>
              <a:rPr lang="en-US" b="1" dirty="0" smtClean="0">
                <a:latin typeface="Baskerville Old Face" pitchFamily="18" charset="0"/>
              </a:rPr>
            </a:br>
            <a:r>
              <a:rPr lang="en-US" b="1" dirty="0" smtClean="0">
                <a:latin typeface="Baskerville Old Face" pitchFamily="18" charset="0"/>
              </a:rPr>
              <a:t>4.1 Age and Sex Structure</a:t>
            </a:r>
            <a:r>
              <a:rPr lang="en-US" dirty="0" smtClean="0">
                <a:latin typeface="Baskerville Old Face" pitchFamily="18" charset="0"/>
              </a:rPr>
              <a:t/>
            </a:r>
            <a:br>
              <a:rPr lang="en-US" dirty="0" smtClean="0">
                <a:latin typeface="Baskerville Old Face" pitchFamily="18" charset="0"/>
              </a:rPr>
            </a:br>
            <a:endParaRPr lang="en-US" dirty="0">
              <a:latin typeface="Baskerville Old Face" pitchFamily="18" charset="0"/>
            </a:endParaRPr>
          </a:p>
        </p:txBody>
      </p:sp>
      <p:sp>
        <p:nvSpPr>
          <p:cNvPr id="3" name="Content Placeholder 2"/>
          <p:cNvSpPr>
            <a:spLocks noGrp="1"/>
          </p:cNvSpPr>
          <p:nvPr>
            <p:ph idx="1"/>
          </p:nvPr>
        </p:nvSpPr>
        <p:spPr>
          <a:xfrm>
            <a:off x="285720" y="1142984"/>
            <a:ext cx="8401080" cy="4983179"/>
          </a:xfrm>
        </p:spPr>
        <p:txBody>
          <a:bodyPr>
            <a:normAutofit/>
          </a:bodyPr>
          <a:lstStyle/>
          <a:p>
            <a:pPr>
              <a:lnSpc>
                <a:spcPct val="150000"/>
              </a:lnSpc>
            </a:pPr>
            <a:r>
              <a:rPr lang="en-US" sz="2800" b="1" dirty="0" smtClean="0">
                <a:latin typeface="Baskerville Old Face" pitchFamily="18" charset="0"/>
              </a:rPr>
              <a:t>Why we study age-sex structure/composition? </a:t>
            </a:r>
            <a:r>
              <a:rPr lang="en-US" sz="2800" dirty="0" smtClean="0">
                <a:solidFill>
                  <a:schemeClr val="tx2"/>
                </a:solidFill>
                <a:latin typeface="Baskerville Old Face" pitchFamily="18" charset="0"/>
              </a:rPr>
              <a:t>Because sex and age structure significantly affect:</a:t>
            </a:r>
          </a:p>
          <a:p>
            <a:pPr>
              <a:lnSpc>
                <a:spcPct val="150000"/>
              </a:lnSpc>
            </a:pPr>
            <a:r>
              <a:rPr lang="en-US" sz="2800" dirty="0" smtClean="0">
                <a:solidFill>
                  <a:srgbClr val="FF0000"/>
                </a:solidFill>
                <a:latin typeface="Baskerville Old Face" pitchFamily="18" charset="0"/>
              </a:rPr>
              <a:t>Birth and death rates                       - GDP</a:t>
            </a:r>
          </a:p>
          <a:p>
            <a:pPr lvl="0">
              <a:lnSpc>
                <a:spcPct val="150000"/>
              </a:lnSpc>
            </a:pPr>
            <a:r>
              <a:rPr lang="en-US" sz="2800" dirty="0" smtClean="0">
                <a:solidFill>
                  <a:srgbClr val="FF0000"/>
                </a:solidFill>
                <a:latin typeface="Baskerville Old Face" pitchFamily="18" charset="0"/>
              </a:rPr>
              <a:t> Migration tendency                         - Man power</a:t>
            </a:r>
          </a:p>
          <a:p>
            <a:pPr lvl="0">
              <a:lnSpc>
                <a:spcPct val="150000"/>
              </a:lnSpc>
            </a:pPr>
            <a:r>
              <a:rPr lang="en-US" sz="2800" dirty="0" smtClean="0">
                <a:solidFill>
                  <a:srgbClr val="FF0000"/>
                </a:solidFill>
                <a:latin typeface="Baskerville Old Face" pitchFamily="18" charset="0"/>
              </a:rPr>
              <a:t> Marital status                                   - Planning for social services, etc. </a:t>
            </a:r>
          </a:p>
          <a:p>
            <a:pPr>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334</a:t>
            </a:fld>
            <a:endParaRPr lang="en-US" dirty="0"/>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4.1.1) Age Composition </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401080" cy="4983179"/>
          </a:xfrm>
        </p:spPr>
        <p:txBody>
          <a:bodyPr>
            <a:normAutofit fontScale="92500" lnSpcReduction="20000"/>
          </a:bodyPr>
          <a:lstStyle/>
          <a:p>
            <a:pPr algn="just">
              <a:lnSpc>
                <a:spcPct val="150000"/>
              </a:lnSpc>
            </a:pPr>
            <a:r>
              <a:rPr lang="en-US" sz="2800" b="1" dirty="0" smtClean="0">
                <a:latin typeface="Baskerville Old Face" pitchFamily="18" charset="0"/>
              </a:rPr>
              <a:t>It is important to measure potentials of </a:t>
            </a:r>
            <a:r>
              <a:rPr lang="en-US" sz="2800" dirty="0" smtClean="0">
                <a:latin typeface="Baskerville Old Face" pitchFamily="18" charset="0"/>
              </a:rPr>
              <a:t>(</a:t>
            </a:r>
            <a:r>
              <a:rPr lang="en-US" sz="2800" dirty="0" smtClean="0">
                <a:solidFill>
                  <a:srgbClr val="FF0000"/>
                </a:solidFill>
                <a:latin typeface="Baskerville Old Face" pitchFamily="18" charset="0"/>
              </a:rPr>
              <a:t>school, voting, and workforce population</a:t>
            </a:r>
            <a:r>
              <a:rPr lang="en-US" sz="2800" dirty="0" smtClean="0">
                <a:latin typeface="Baskerville Old Face" pitchFamily="18" charset="0"/>
              </a:rPr>
              <a:t>), and also for the study of </a:t>
            </a:r>
            <a:r>
              <a:rPr lang="en-US" sz="2800" dirty="0" smtClean="0">
                <a:solidFill>
                  <a:srgbClr val="FF0000"/>
                </a:solidFill>
                <a:latin typeface="Baskerville Old Face" pitchFamily="18" charset="0"/>
              </a:rPr>
              <a:t>mortality, fertility, dependency ratio </a:t>
            </a:r>
            <a:r>
              <a:rPr lang="en-US" sz="2800" dirty="0" smtClean="0">
                <a:latin typeface="Baskerville Old Face" pitchFamily="18" charset="0"/>
              </a:rPr>
              <a:t>etc.</a:t>
            </a:r>
          </a:p>
          <a:p>
            <a:pPr algn="just">
              <a:lnSpc>
                <a:spcPct val="150000"/>
              </a:lnSpc>
            </a:pPr>
            <a:r>
              <a:rPr lang="en-US" sz="2800" dirty="0" smtClean="0">
                <a:latin typeface="Baskerville Old Face" pitchFamily="18" charset="0"/>
              </a:rPr>
              <a:t>That are imperative for </a:t>
            </a:r>
            <a:r>
              <a:rPr lang="en-US" sz="2800" b="1" dirty="0" smtClean="0">
                <a:solidFill>
                  <a:srgbClr val="FF0000"/>
                </a:solidFill>
                <a:latin typeface="Baskerville Old Face" pitchFamily="18" charset="0"/>
              </a:rPr>
              <a:t>socio-economic planning </a:t>
            </a:r>
            <a:r>
              <a:rPr lang="en-US" sz="2800" dirty="0" smtClean="0">
                <a:latin typeface="Baskerville Old Face" pitchFamily="18" charset="0"/>
              </a:rPr>
              <a:t>and </a:t>
            </a:r>
            <a:r>
              <a:rPr lang="en-US" sz="2800" b="1" dirty="0" smtClean="0">
                <a:solidFill>
                  <a:srgbClr val="FF0000"/>
                </a:solidFill>
                <a:latin typeface="Baskerville Old Face" pitchFamily="18" charset="0"/>
              </a:rPr>
              <a:t>future population projections etc. </a:t>
            </a:r>
          </a:p>
          <a:p>
            <a:pPr algn="just">
              <a:lnSpc>
                <a:spcPct val="150000"/>
              </a:lnSpc>
            </a:pPr>
            <a:r>
              <a:rPr lang="en-US" sz="2800" dirty="0" smtClean="0">
                <a:solidFill>
                  <a:srgbClr val="FF0000"/>
                </a:solidFill>
                <a:latin typeface="Baskerville Old Face" pitchFamily="18" charset="0"/>
              </a:rPr>
              <a:t>The proportions of children and older persons have much to do with the balance of national expenditures.</a:t>
            </a:r>
            <a:r>
              <a:rPr lang="en-US" sz="2800" dirty="0" smtClean="0"/>
              <a:t> on schools, childcare, immunization and reproductive health, on old-age social security systems public pension. </a:t>
            </a:r>
            <a:endParaRPr lang="en-US" sz="2800" dirty="0" smtClean="0">
              <a:solidFill>
                <a:srgbClr val="FF0000"/>
              </a:solidFill>
              <a:latin typeface="Baskerville Old Face" pitchFamily="18" charset="0"/>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335</a:t>
            </a:fld>
            <a:endParaRPr lang="en-US" dirty="0"/>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Old Face" pitchFamily="18" charset="0"/>
              </a:rPr>
              <a:t>Age Composition</a:t>
            </a:r>
            <a:endParaRPr lang="en-US" dirty="0"/>
          </a:p>
        </p:txBody>
      </p:sp>
      <p:sp>
        <p:nvSpPr>
          <p:cNvPr id="3" name="Content Placeholder 2"/>
          <p:cNvSpPr>
            <a:spLocks noGrp="1"/>
          </p:cNvSpPr>
          <p:nvPr>
            <p:ph idx="1"/>
          </p:nvPr>
        </p:nvSpPr>
        <p:spPr>
          <a:xfrm>
            <a:off x="457200" y="1428736"/>
            <a:ext cx="8229600" cy="4697427"/>
          </a:xfrm>
        </p:spPr>
        <p:txBody>
          <a:bodyPr/>
          <a:lstStyle/>
          <a:p>
            <a:pPr algn="just">
              <a:lnSpc>
                <a:spcPct val="150000"/>
              </a:lnSpc>
            </a:pPr>
            <a:r>
              <a:rPr lang="en-US" sz="2800" dirty="0" smtClean="0">
                <a:solidFill>
                  <a:srgbClr val="FF0000"/>
                </a:solidFill>
                <a:latin typeface="Baskerville Old Face" pitchFamily="18" charset="0"/>
              </a:rPr>
              <a:t>There are three methods of analyzing age composition. </a:t>
            </a:r>
          </a:p>
          <a:p>
            <a:pPr algn="just">
              <a:lnSpc>
                <a:spcPct val="150000"/>
              </a:lnSpc>
            </a:pPr>
            <a:r>
              <a:rPr lang="en-US" sz="2800" dirty="0" smtClean="0">
                <a:latin typeface="Baskerville Old Face" pitchFamily="18" charset="0"/>
              </a:rPr>
              <a:t>      age groups, </a:t>
            </a:r>
          </a:p>
          <a:p>
            <a:pPr algn="just">
              <a:lnSpc>
                <a:spcPct val="150000"/>
              </a:lnSpc>
            </a:pPr>
            <a:r>
              <a:rPr lang="en-US" sz="2800" dirty="0" smtClean="0">
                <a:latin typeface="Baskerville Old Face" pitchFamily="18" charset="0"/>
              </a:rPr>
              <a:t>     the age pyramids (population pyramid) </a:t>
            </a:r>
          </a:p>
          <a:p>
            <a:pPr algn="just">
              <a:lnSpc>
                <a:spcPct val="150000"/>
              </a:lnSpc>
            </a:pPr>
            <a:r>
              <a:rPr lang="en-US" sz="2800" dirty="0" smtClean="0">
                <a:latin typeface="Baskerville Old Face" pitchFamily="18" charset="0"/>
              </a:rPr>
              <a:t>     and the age indices.</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336</a:t>
            </a:fld>
            <a:endParaRPr lang="en-US" dirty="0"/>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Age Composition</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fontScale="92500" lnSpcReduction="20000"/>
          </a:bodyPr>
          <a:lstStyle/>
          <a:p>
            <a:pPr marL="514350" lvl="0" indent="-514350" algn="just">
              <a:lnSpc>
                <a:spcPct val="150000"/>
              </a:lnSpc>
              <a:buAutoNum type="arabicPeriod"/>
            </a:pPr>
            <a:r>
              <a:rPr lang="en-US" sz="2800" b="1" u="sng" dirty="0" smtClean="0">
                <a:solidFill>
                  <a:srgbClr val="FF0000"/>
                </a:solidFill>
                <a:latin typeface="Baskerville Old Face" pitchFamily="18" charset="0"/>
              </a:rPr>
              <a:t>Age groups </a:t>
            </a:r>
          </a:p>
          <a:p>
            <a:pPr marL="514350" indent="-514350" algn="just">
              <a:lnSpc>
                <a:spcPct val="150000"/>
              </a:lnSpc>
            </a:pPr>
            <a:r>
              <a:rPr lang="en-US" sz="3000" dirty="0" smtClean="0">
                <a:solidFill>
                  <a:srgbClr val="FF0000"/>
                </a:solidFill>
                <a:latin typeface="Baskerville Old Face" pitchFamily="18" charset="0"/>
              </a:rPr>
              <a:t>A population’s age structure has a great deal to do with how that population lives.</a:t>
            </a:r>
            <a:endParaRPr lang="en-US" sz="3000" b="1" u="sng" dirty="0" smtClean="0">
              <a:solidFill>
                <a:srgbClr val="FF0000"/>
              </a:solidFill>
              <a:latin typeface="Baskerville Old Face" pitchFamily="18" charset="0"/>
            </a:endParaRPr>
          </a:p>
          <a:p>
            <a:pPr lvl="0" algn="just">
              <a:lnSpc>
                <a:spcPct val="150000"/>
              </a:lnSpc>
            </a:pPr>
            <a:r>
              <a:rPr lang="en-US" sz="3000" b="1" dirty="0" smtClean="0">
                <a:latin typeface="Baskerville Old Face" pitchFamily="18" charset="0"/>
              </a:rPr>
              <a:t>- </a:t>
            </a:r>
            <a:r>
              <a:rPr lang="en-US" sz="3000" dirty="0" smtClean="0">
                <a:solidFill>
                  <a:srgbClr val="FF0000"/>
                </a:solidFill>
                <a:latin typeface="Baskerville Old Face" pitchFamily="18" charset="0"/>
              </a:rPr>
              <a:t>classifying population into different age-groups</a:t>
            </a:r>
          </a:p>
          <a:p>
            <a:pPr lvl="0" algn="just">
              <a:lnSpc>
                <a:spcPct val="150000"/>
              </a:lnSpc>
            </a:pPr>
            <a:r>
              <a:rPr lang="en-US" sz="3000" b="1" dirty="0" smtClean="0">
                <a:solidFill>
                  <a:srgbClr val="FF0000"/>
                </a:solidFill>
                <a:latin typeface="Baskerville Old Face" pitchFamily="18" charset="0"/>
              </a:rPr>
              <a:t>it allows regional comparison with the help of choropleth maps. </a:t>
            </a:r>
          </a:p>
          <a:p>
            <a:pPr lvl="0" algn="just">
              <a:lnSpc>
                <a:spcPct val="150000"/>
              </a:lnSpc>
            </a:pPr>
            <a:r>
              <a:rPr lang="en-US" sz="3000" b="1" i="1" u="sng" dirty="0" smtClean="0">
                <a:latin typeface="Baskerville Old Face" pitchFamily="18" charset="0"/>
              </a:rPr>
              <a:t>Population is classified into three broad age groups </a:t>
            </a:r>
            <a:r>
              <a:rPr lang="en-US" sz="3000" dirty="0" smtClean="0">
                <a:latin typeface="Baskerville Old Face" pitchFamily="18" charset="0"/>
              </a:rPr>
              <a:t>as indicated below: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337</a:t>
            </a:fld>
            <a:endParaRPr lang="en-US" dirty="0"/>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Age Composition</a:t>
            </a:r>
            <a:endParaRPr lang="en-US" sz="3200" dirty="0">
              <a:latin typeface="Baskerville Old Face" pitchFamily="18" charset="0"/>
            </a:endParaRPr>
          </a:p>
        </p:txBody>
      </p:sp>
      <p:graphicFrame>
        <p:nvGraphicFramePr>
          <p:cNvPr id="6" name="Content Placeholder 5"/>
          <p:cNvGraphicFramePr>
            <a:graphicFrameLocks noGrp="1"/>
          </p:cNvGraphicFramePr>
          <p:nvPr>
            <p:ph idx="1"/>
          </p:nvPr>
        </p:nvGraphicFramePr>
        <p:xfrm>
          <a:off x="357158" y="2214554"/>
          <a:ext cx="8358246" cy="3840480"/>
        </p:xfrm>
        <a:graphic>
          <a:graphicData uri="http://schemas.openxmlformats.org/drawingml/2006/table">
            <a:tbl>
              <a:tblPr firstRow="1" bandRow="1">
                <a:tableStyleId>{5C22544A-7EE6-4342-B048-85BDC9FD1C3A}</a:tableStyleId>
              </a:tblPr>
              <a:tblGrid>
                <a:gridCol w="4286280"/>
                <a:gridCol w="4071966"/>
              </a:tblGrid>
              <a:tr h="0">
                <a:tc>
                  <a:txBody>
                    <a:bodyPr/>
                    <a:lstStyle/>
                    <a:p>
                      <a:pPr algn="ctr">
                        <a:lnSpc>
                          <a:spcPct val="150000"/>
                        </a:lnSpc>
                        <a:spcAft>
                          <a:spcPts val="0"/>
                        </a:spcAft>
                      </a:pPr>
                      <a:r>
                        <a:rPr lang="en-US" sz="2400" b="1" dirty="0">
                          <a:solidFill>
                            <a:srgbClr val="FFFFFF"/>
                          </a:solidFill>
                          <a:highlight>
                            <a:srgbClr val="000000"/>
                          </a:highlight>
                          <a:latin typeface="Times New Roman"/>
                          <a:ea typeface="Calibri"/>
                          <a:cs typeface="Times New Roman"/>
                        </a:rPr>
                        <a:t>Age groups</a:t>
                      </a:r>
                      <a:endParaRPr lang="en-US" sz="2400" dirty="0">
                        <a:latin typeface="Calibri"/>
                        <a:ea typeface="Calibri"/>
                        <a:cs typeface="Times New Roman"/>
                      </a:endParaRPr>
                    </a:p>
                  </a:txBody>
                  <a:tcPr marL="68580" marR="68580" marT="0" marB="0"/>
                </a:tc>
                <a:tc>
                  <a:txBody>
                    <a:bodyPr/>
                    <a:lstStyle/>
                    <a:p>
                      <a:pPr algn="ctr">
                        <a:lnSpc>
                          <a:spcPct val="150000"/>
                        </a:lnSpc>
                        <a:spcAft>
                          <a:spcPts val="0"/>
                        </a:spcAft>
                      </a:pPr>
                      <a:r>
                        <a:rPr lang="en-US" sz="2400" b="1">
                          <a:solidFill>
                            <a:srgbClr val="FFFFFF"/>
                          </a:solidFill>
                          <a:highlight>
                            <a:srgbClr val="000000"/>
                          </a:highlight>
                          <a:latin typeface="Times New Roman"/>
                          <a:ea typeface="Calibri"/>
                          <a:cs typeface="Times New Roman"/>
                        </a:rPr>
                        <a:t>Type of population</a:t>
                      </a:r>
                      <a:endParaRPr lang="en-US" sz="2400">
                        <a:latin typeface="Calibri"/>
                        <a:ea typeface="Calibri"/>
                        <a:cs typeface="Times New Roman"/>
                      </a:endParaRPr>
                    </a:p>
                  </a:txBody>
                  <a:tcPr marL="68580" marR="68580" marT="0" marB="0"/>
                </a:tc>
              </a:tr>
              <a:tr h="785814">
                <a:tc>
                  <a:txBody>
                    <a:bodyPr/>
                    <a:lstStyle/>
                    <a:p>
                      <a:pPr algn="just">
                        <a:lnSpc>
                          <a:spcPct val="150000"/>
                        </a:lnSpc>
                        <a:spcAft>
                          <a:spcPts val="0"/>
                        </a:spcAft>
                      </a:pPr>
                      <a:r>
                        <a:rPr lang="en-US" sz="2400" b="1" dirty="0">
                          <a:latin typeface="Times New Roman"/>
                          <a:ea typeface="Calibri"/>
                          <a:cs typeface="Times New Roman"/>
                        </a:rPr>
                        <a:t>Under 15</a:t>
                      </a:r>
                      <a:endParaRPr lang="en-US" sz="2400" dirty="0">
                        <a:latin typeface="Calibri"/>
                        <a:ea typeface="Calibri"/>
                        <a:cs typeface="Times New Roman"/>
                      </a:endParaRPr>
                    </a:p>
                  </a:txBody>
                  <a:tcPr marL="68580" marR="68580" marT="0" marB="0"/>
                </a:tc>
                <a:tc>
                  <a:txBody>
                    <a:bodyPr/>
                    <a:lstStyle/>
                    <a:p>
                      <a:pPr algn="just">
                        <a:lnSpc>
                          <a:spcPct val="150000"/>
                        </a:lnSpc>
                        <a:spcAft>
                          <a:spcPts val="0"/>
                        </a:spcAft>
                      </a:pPr>
                      <a:r>
                        <a:rPr lang="en-US" sz="2400">
                          <a:latin typeface="Times New Roman"/>
                          <a:ea typeface="Calibri"/>
                          <a:cs typeface="Times New Roman"/>
                        </a:rPr>
                        <a:t>young(economically inefficient group)</a:t>
                      </a:r>
                      <a:endParaRPr lang="en-US" sz="2400">
                        <a:latin typeface="Calibri"/>
                        <a:ea typeface="Calibri"/>
                        <a:cs typeface="Times New Roman"/>
                      </a:endParaRPr>
                    </a:p>
                  </a:txBody>
                  <a:tcPr marL="68580" marR="68580" marT="0" marB="0"/>
                </a:tc>
              </a:tr>
              <a:tr h="785814">
                <a:tc>
                  <a:txBody>
                    <a:bodyPr/>
                    <a:lstStyle/>
                    <a:p>
                      <a:pPr algn="just">
                        <a:lnSpc>
                          <a:spcPct val="150000"/>
                        </a:lnSpc>
                        <a:spcAft>
                          <a:spcPts val="0"/>
                        </a:spcAft>
                      </a:pPr>
                      <a:r>
                        <a:rPr lang="en-US" sz="2400" b="1" dirty="0">
                          <a:latin typeface="Times New Roman"/>
                          <a:ea typeface="Calibri"/>
                          <a:cs typeface="Times New Roman"/>
                        </a:rPr>
                        <a:t>15-64</a:t>
                      </a:r>
                      <a:endParaRPr lang="en-US" sz="2400" dirty="0">
                        <a:latin typeface="Calibri"/>
                        <a:ea typeface="Calibri"/>
                        <a:cs typeface="Times New Roman"/>
                      </a:endParaRPr>
                    </a:p>
                  </a:txBody>
                  <a:tcPr marL="68580" marR="68580" marT="0" marB="0"/>
                </a:tc>
                <a:tc>
                  <a:txBody>
                    <a:bodyPr/>
                    <a:lstStyle/>
                    <a:p>
                      <a:pPr algn="just">
                        <a:lnSpc>
                          <a:spcPct val="150000"/>
                        </a:lnSpc>
                        <a:spcAft>
                          <a:spcPts val="0"/>
                        </a:spcAft>
                      </a:pPr>
                      <a:r>
                        <a:rPr lang="en-US" sz="2400" dirty="0">
                          <a:latin typeface="Times New Roman"/>
                          <a:ea typeface="Calibri"/>
                          <a:cs typeface="Times New Roman"/>
                        </a:rPr>
                        <a:t>adult (economic active people or group)</a:t>
                      </a:r>
                      <a:endParaRPr lang="en-US" sz="2400" dirty="0">
                        <a:latin typeface="Calibri"/>
                        <a:ea typeface="Calibri"/>
                        <a:cs typeface="Times New Roman"/>
                      </a:endParaRPr>
                    </a:p>
                  </a:txBody>
                  <a:tcPr marL="68580" marR="68580" marT="0" marB="0"/>
                </a:tc>
              </a:tr>
              <a:tr h="785814">
                <a:tc>
                  <a:txBody>
                    <a:bodyPr/>
                    <a:lstStyle/>
                    <a:p>
                      <a:pPr algn="just">
                        <a:lnSpc>
                          <a:spcPct val="150000"/>
                        </a:lnSpc>
                        <a:spcAft>
                          <a:spcPts val="0"/>
                        </a:spcAft>
                      </a:pPr>
                      <a:r>
                        <a:rPr lang="en-US" sz="2400" b="1" dirty="0">
                          <a:latin typeface="Times New Roman"/>
                          <a:ea typeface="Calibri"/>
                          <a:cs typeface="Times New Roman"/>
                        </a:rPr>
                        <a:t>65 and over</a:t>
                      </a:r>
                      <a:endParaRPr lang="en-US" sz="2400" dirty="0">
                        <a:latin typeface="Calibri"/>
                        <a:ea typeface="Calibri"/>
                        <a:cs typeface="Times New Roman"/>
                      </a:endParaRPr>
                    </a:p>
                  </a:txBody>
                  <a:tcPr marL="68580" marR="68580" marT="0" marB="0"/>
                </a:tc>
                <a:tc>
                  <a:txBody>
                    <a:bodyPr/>
                    <a:lstStyle/>
                    <a:p>
                      <a:pPr algn="just">
                        <a:lnSpc>
                          <a:spcPct val="150000"/>
                        </a:lnSpc>
                        <a:spcAft>
                          <a:spcPts val="0"/>
                        </a:spcAft>
                      </a:pPr>
                      <a:r>
                        <a:rPr lang="en-US" sz="2400" dirty="0">
                          <a:latin typeface="Times New Roman"/>
                          <a:ea typeface="Calibri"/>
                          <a:cs typeface="Times New Roman"/>
                        </a:rPr>
                        <a:t>old (economically inefficient people or group)</a:t>
                      </a:r>
                      <a:endParaRPr lang="en-US" sz="2400" dirty="0">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C9F44-8474-4EB8-895B-098C9F96557C}" type="slidenum">
              <a:rPr lang="en-US" smtClean="0"/>
              <a:pPr/>
              <a:t>338</a:t>
            </a:fld>
            <a:endParaRPr lang="en-US" dirty="0"/>
          </a:p>
        </p:txBody>
      </p:sp>
      <p:sp>
        <p:nvSpPr>
          <p:cNvPr id="7" name="Rectangle 6"/>
          <p:cNvSpPr/>
          <p:nvPr/>
        </p:nvSpPr>
        <p:spPr>
          <a:xfrm>
            <a:off x="0" y="1142984"/>
            <a:ext cx="8786842" cy="954107"/>
          </a:xfrm>
          <a:prstGeom prst="rect">
            <a:avLst/>
          </a:prstGeom>
        </p:spPr>
        <p:txBody>
          <a:bodyPr wrap="square">
            <a:spAutoFit/>
          </a:bodyPr>
          <a:lstStyle/>
          <a:p>
            <a:pPr lvl="2" algn="just">
              <a:buFont typeface="Wingdings" pitchFamily="2" charset="2"/>
              <a:buChar char="ü"/>
            </a:pPr>
            <a:r>
              <a:rPr lang="en-US" sz="2800" dirty="0" smtClean="0">
                <a:latin typeface="Baskerville Old Face" pitchFamily="18" charset="0"/>
              </a:rPr>
              <a:t>Population is classified </a:t>
            </a:r>
            <a:r>
              <a:rPr lang="en-US" sz="2800" dirty="0" smtClean="0">
                <a:solidFill>
                  <a:srgbClr val="FF0000"/>
                </a:solidFill>
                <a:latin typeface="Baskerville Old Face" pitchFamily="18" charset="0"/>
              </a:rPr>
              <a:t>into three broad age groups as indicated below</a:t>
            </a:r>
            <a:endParaRPr lang="en-US" sz="2800" dirty="0">
              <a:solidFill>
                <a:srgbClr val="FF0000"/>
              </a:solidFill>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a:bodyPr>
          <a:lstStyle/>
          <a:p>
            <a:r>
              <a:rPr lang="en-US" sz="2800" b="1" dirty="0" smtClean="0">
                <a:latin typeface="Baskerville Old Face" pitchFamily="18" charset="0"/>
              </a:rPr>
              <a:t>Age Composition</a:t>
            </a:r>
            <a:endParaRPr lang="en-US" sz="2800" dirty="0">
              <a:latin typeface="Baskerville Old Face" pitchFamily="18" charset="0"/>
            </a:endParaRPr>
          </a:p>
        </p:txBody>
      </p:sp>
      <p:sp>
        <p:nvSpPr>
          <p:cNvPr id="3" name="Content Placeholder 2"/>
          <p:cNvSpPr>
            <a:spLocks noGrp="1"/>
          </p:cNvSpPr>
          <p:nvPr>
            <p:ph idx="1"/>
          </p:nvPr>
        </p:nvSpPr>
        <p:spPr>
          <a:xfrm>
            <a:off x="357158" y="1071546"/>
            <a:ext cx="8501122" cy="5429288"/>
          </a:xfrm>
        </p:spPr>
        <p:txBody>
          <a:bodyPr>
            <a:normAutofit lnSpcReduction="10000"/>
          </a:bodyPr>
          <a:lstStyle/>
          <a:p>
            <a:pPr algn="just">
              <a:lnSpc>
                <a:spcPct val="150000"/>
              </a:lnSpc>
            </a:pPr>
            <a:r>
              <a:rPr lang="en-US" sz="2800" dirty="0" smtClean="0">
                <a:solidFill>
                  <a:srgbClr val="FF0000"/>
                </a:solidFill>
                <a:latin typeface="Baskerville Old Face" pitchFamily="18" charset="0"/>
              </a:rPr>
              <a:t>Each of these three age groups vary in proportion across countries and regions,</a:t>
            </a:r>
            <a:r>
              <a:rPr lang="en-US" sz="2800" dirty="0" smtClean="0">
                <a:latin typeface="Baskerville Old Face" pitchFamily="18" charset="0"/>
              </a:rPr>
              <a:t> this is due to the variation in socio-economic and demographic developments of different societies</a:t>
            </a:r>
          </a:p>
          <a:p>
            <a:pPr algn="just">
              <a:lnSpc>
                <a:spcPct val="160000"/>
              </a:lnSpc>
            </a:pPr>
            <a:r>
              <a:rPr lang="en-US" sz="2800" dirty="0" smtClean="0">
                <a:solidFill>
                  <a:srgbClr val="FF0000"/>
                </a:solidFill>
              </a:rPr>
              <a:t>The </a:t>
            </a:r>
            <a:r>
              <a:rPr lang="en-US" sz="2800" b="1" i="1" dirty="0" smtClean="0">
                <a:solidFill>
                  <a:srgbClr val="FF0000"/>
                </a:solidFill>
              </a:rPr>
              <a:t>concentration of young age population</a:t>
            </a:r>
            <a:r>
              <a:rPr lang="en-US" sz="2800" dirty="0" smtClean="0">
                <a:solidFill>
                  <a:srgbClr val="FF0000"/>
                </a:solidFill>
              </a:rPr>
              <a:t> is directly related to fertility patterns of the country, </a:t>
            </a:r>
          </a:p>
          <a:p>
            <a:pPr algn="just">
              <a:lnSpc>
                <a:spcPct val="160000"/>
              </a:lnSpc>
            </a:pPr>
            <a:r>
              <a:rPr lang="en-US" sz="2800" dirty="0" smtClean="0"/>
              <a:t>Thus, there is </a:t>
            </a:r>
            <a:r>
              <a:rPr lang="en-US" sz="2800" dirty="0" smtClean="0">
                <a:solidFill>
                  <a:srgbClr val="FF0000"/>
                </a:solidFill>
              </a:rPr>
              <a:t>high young population in LDCs than MDCs.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339</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Footlight MT Light" pitchFamily="18" charset="0"/>
              </a:rPr>
              <a:t>Sources and uses of population data…Cont’d</a:t>
            </a:r>
            <a:endParaRPr lang="en-US" sz="2800" dirty="0"/>
          </a:p>
        </p:txBody>
      </p:sp>
      <p:sp>
        <p:nvSpPr>
          <p:cNvPr id="3" name="Content Placeholder 2"/>
          <p:cNvSpPr>
            <a:spLocks noGrp="1"/>
          </p:cNvSpPr>
          <p:nvPr>
            <p:ph idx="1"/>
          </p:nvPr>
        </p:nvSpPr>
        <p:spPr>
          <a:xfrm>
            <a:off x="457200" y="1285860"/>
            <a:ext cx="8229600" cy="4840303"/>
          </a:xfrm>
        </p:spPr>
        <p:txBody>
          <a:bodyPr>
            <a:normAutofit lnSpcReduction="10000"/>
          </a:bodyPr>
          <a:lstStyle/>
          <a:p>
            <a:pPr>
              <a:lnSpc>
                <a:spcPct val="150000"/>
              </a:lnSpc>
              <a:buNone/>
            </a:pPr>
            <a:r>
              <a:rPr lang="en-US" b="1" u="sng" dirty="0" smtClean="0"/>
              <a:t>a) Census</a:t>
            </a:r>
            <a:r>
              <a:rPr lang="en-US" dirty="0" smtClean="0"/>
              <a:t> :</a:t>
            </a:r>
            <a:r>
              <a:rPr lang="en-US" sz="2800" dirty="0" smtClean="0"/>
              <a:t>has a long history and taking started nearly     		6000 years ago: </a:t>
            </a:r>
          </a:p>
          <a:p>
            <a:pPr algn="just">
              <a:lnSpc>
                <a:spcPct val="150000"/>
              </a:lnSpc>
              <a:buNone/>
            </a:pPr>
            <a:r>
              <a:rPr lang="en-US" sz="2800" dirty="0" smtClean="0"/>
              <a:t>      -</a:t>
            </a:r>
            <a:r>
              <a:rPr lang="en-US" sz="2600" dirty="0" smtClean="0">
                <a:latin typeface="Constantia" pitchFamily="18" charset="0"/>
              </a:rPr>
              <a:t>Babylonians are said to be the pioneers in the field, followed later on by other civilizations, including the Persian, Greeks, Romans and the various Chinese dynasties; particular section of the community were enumerated mostly males for </a:t>
            </a:r>
            <a:r>
              <a:rPr lang="en-US" sz="2600" dirty="0" smtClean="0">
                <a:solidFill>
                  <a:srgbClr val="FF0000"/>
                </a:solidFill>
                <a:latin typeface="Constantia" pitchFamily="18" charset="0"/>
              </a:rPr>
              <a:t>identification of military aged group in the early civilization census</a:t>
            </a:r>
            <a:endParaRPr lang="en-US" sz="2600" dirty="0">
              <a:solidFill>
                <a:srgbClr val="FF0000"/>
              </a:solidFill>
              <a:latin typeface="Constantia"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34</a:t>
            </a:fld>
            <a:endParaRPr lang="en-US" dirty="0"/>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Age Composition</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5643578"/>
          </a:xfrm>
        </p:spPr>
        <p:txBody>
          <a:bodyPr>
            <a:normAutofit fontScale="92500" lnSpcReduction="20000"/>
          </a:bodyPr>
          <a:lstStyle/>
          <a:p>
            <a:r>
              <a:rPr lang="en-US" sz="2800" b="1" dirty="0" smtClean="0">
                <a:solidFill>
                  <a:srgbClr val="FF0000"/>
                </a:solidFill>
                <a:latin typeface="Baskerville Old Face" pitchFamily="18" charset="0"/>
              </a:rPr>
              <a:t>Working age group</a:t>
            </a:r>
            <a:r>
              <a:rPr lang="en-US" sz="2800" dirty="0" smtClean="0">
                <a:solidFill>
                  <a:srgbClr val="FF0000"/>
                </a:solidFill>
                <a:latin typeface="Baskerville Old Face" pitchFamily="18" charset="0"/>
              </a:rPr>
              <a:t> </a:t>
            </a:r>
          </a:p>
          <a:p>
            <a:pPr algn="just">
              <a:lnSpc>
                <a:spcPct val="160000"/>
              </a:lnSpc>
            </a:pPr>
            <a:r>
              <a:rPr lang="en-US" sz="3000" dirty="0" smtClean="0">
                <a:latin typeface="Baskerville Old Face" pitchFamily="18" charset="0"/>
              </a:rPr>
              <a:t>is economically as well as biologically productive and demographically the most mobile.</a:t>
            </a:r>
          </a:p>
          <a:p>
            <a:pPr algn="just">
              <a:lnSpc>
                <a:spcPct val="160000"/>
              </a:lnSpc>
            </a:pPr>
            <a:r>
              <a:rPr lang="en-US" sz="3000" b="1" dirty="0" smtClean="0">
                <a:latin typeface="Baskerville Old Face" pitchFamily="18" charset="0"/>
              </a:rPr>
              <a:t>This group of population carries the burden of </a:t>
            </a:r>
            <a:r>
              <a:rPr lang="en-US" sz="3000" dirty="0" smtClean="0">
                <a:solidFill>
                  <a:srgbClr val="FF0000"/>
                </a:solidFill>
                <a:latin typeface="Baskerville Old Face" pitchFamily="18" charset="0"/>
              </a:rPr>
              <a:t>feeding</a:t>
            </a:r>
            <a:r>
              <a:rPr lang="en-US" sz="3000" dirty="0" smtClean="0">
                <a:latin typeface="Baskerville Old Face" pitchFamily="18" charset="0"/>
              </a:rPr>
              <a:t>, </a:t>
            </a:r>
            <a:r>
              <a:rPr lang="en-US" sz="3000" dirty="0" smtClean="0">
                <a:solidFill>
                  <a:srgbClr val="FF0000"/>
                </a:solidFill>
                <a:latin typeface="Baskerville Old Face" pitchFamily="18" charset="0"/>
              </a:rPr>
              <a:t>clothing</a:t>
            </a:r>
            <a:r>
              <a:rPr lang="en-US" sz="3000" dirty="0" smtClean="0">
                <a:latin typeface="Baskerville Old Face" pitchFamily="18" charset="0"/>
              </a:rPr>
              <a:t> and </a:t>
            </a:r>
            <a:r>
              <a:rPr lang="en-US" sz="3000" dirty="0" smtClean="0">
                <a:solidFill>
                  <a:srgbClr val="FF0000"/>
                </a:solidFill>
                <a:latin typeface="Baskerville Old Face" pitchFamily="18" charset="0"/>
              </a:rPr>
              <a:t>educating</a:t>
            </a:r>
            <a:r>
              <a:rPr lang="en-US" sz="3000" dirty="0" smtClean="0">
                <a:latin typeface="Baskerville Old Face" pitchFamily="18" charset="0"/>
              </a:rPr>
              <a:t> </a:t>
            </a:r>
            <a:r>
              <a:rPr lang="en-US" sz="3000" b="1" dirty="0" smtClean="0">
                <a:latin typeface="Baskerville Old Face" pitchFamily="18" charset="0"/>
              </a:rPr>
              <a:t>other two groups of population.</a:t>
            </a:r>
          </a:p>
          <a:p>
            <a:pPr algn="just">
              <a:lnSpc>
                <a:spcPct val="160000"/>
              </a:lnSpc>
            </a:pPr>
            <a:r>
              <a:rPr lang="en-US" sz="3000" dirty="0" smtClean="0">
                <a:latin typeface="Baskerville Old Face" pitchFamily="18" charset="0"/>
              </a:rPr>
              <a:t>The </a:t>
            </a:r>
            <a:r>
              <a:rPr lang="en-US" sz="3000" dirty="0" smtClean="0">
                <a:solidFill>
                  <a:srgbClr val="FF0000"/>
                </a:solidFill>
                <a:latin typeface="Baskerville Old Face" pitchFamily="18" charset="0"/>
              </a:rPr>
              <a:t>more developed region have high proportion of adult age group than that of the less developed ones. </a:t>
            </a:r>
            <a:r>
              <a:rPr lang="en-US" sz="3000" dirty="0" smtClean="0">
                <a:latin typeface="Baskerville Old Face" pitchFamily="18" charset="0"/>
              </a:rPr>
              <a:t>16-35 young adult 35-64 old adult.</a:t>
            </a:r>
            <a:endParaRPr lang="en-US" sz="30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340</a:t>
            </a:fld>
            <a:endParaRPr lang="en-US" dirty="0"/>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Age Composition</a:t>
            </a:r>
            <a:endParaRPr lang="en-US" sz="2800" b="1" dirty="0">
              <a:latin typeface="Baskerville Old Face" pitchFamily="18" charset="0"/>
            </a:endParaRPr>
          </a:p>
        </p:txBody>
      </p:sp>
      <p:sp>
        <p:nvSpPr>
          <p:cNvPr id="3" name="Content Placeholder 2"/>
          <p:cNvSpPr>
            <a:spLocks noGrp="1"/>
          </p:cNvSpPr>
          <p:nvPr>
            <p:ph idx="1"/>
          </p:nvPr>
        </p:nvSpPr>
        <p:spPr>
          <a:xfrm>
            <a:off x="500034" y="1142984"/>
            <a:ext cx="8229600" cy="5357850"/>
          </a:xfrm>
        </p:spPr>
        <p:txBody>
          <a:bodyPr>
            <a:normAutofit/>
          </a:bodyPr>
          <a:lstStyle/>
          <a:p>
            <a:r>
              <a:rPr lang="en-US" b="1" i="1" dirty="0" smtClean="0">
                <a:solidFill>
                  <a:srgbClr val="FF0000"/>
                </a:solidFill>
                <a:latin typeface="Baskerville Old Face" pitchFamily="18" charset="0"/>
              </a:rPr>
              <a:t>Old age groups</a:t>
            </a:r>
            <a:r>
              <a:rPr lang="en-US" dirty="0" smtClean="0">
                <a:solidFill>
                  <a:srgbClr val="FF0000"/>
                </a:solidFill>
                <a:latin typeface="Baskerville Old Face" pitchFamily="18" charset="0"/>
              </a:rPr>
              <a:t> </a:t>
            </a:r>
          </a:p>
          <a:p>
            <a:pPr algn="just">
              <a:lnSpc>
                <a:spcPct val="160000"/>
              </a:lnSpc>
            </a:pPr>
            <a:r>
              <a:rPr lang="en-US" sz="2800" dirty="0" smtClean="0">
                <a:latin typeface="Baskerville Old Face" pitchFamily="18" charset="0"/>
              </a:rPr>
              <a:t>are </a:t>
            </a:r>
            <a:r>
              <a:rPr lang="en-US" sz="2800" dirty="0" smtClean="0">
                <a:solidFill>
                  <a:srgbClr val="FF0000"/>
                </a:solidFill>
                <a:latin typeface="Baskerville Old Face" pitchFamily="18" charset="0"/>
              </a:rPr>
              <a:t>economically inefficient and don’t contribute to fertility specifically women.</a:t>
            </a:r>
            <a:r>
              <a:rPr lang="en-US" sz="2800" dirty="0" smtClean="0">
                <a:latin typeface="Baskerville Old Face" pitchFamily="18" charset="0"/>
              </a:rPr>
              <a:t> </a:t>
            </a:r>
          </a:p>
          <a:p>
            <a:pPr algn="just">
              <a:lnSpc>
                <a:spcPct val="160000"/>
              </a:lnSpc>
            </a:pPr>
            <a:r>
              <a:rPr lang="en-US" sz="2800" dirty="0" smtClean="0">
                <a:solidFill>
                  <a:srgbClr val="FF0000"/>
                </a:solidFill>
                <a:latin typeface="Baskerville Old Face" pitchFamily="18" charset="0"/>
              </a:rPr>
              <a:t>The number of females in this age group is more than that of males </a:t>
            </a:r>
            <a:r>
              <a:rPr lang="en-US" sz="2800" dirty="0" smtClean="0">
                <a:latin typeface="Baskerville Old Face" pitchFamily="18" charset="0"/>
              </a:rPr>
              <a:t>because in most countries of the world, male mortality is higher than that of female</a:t>
            </a:r>
          </a:p>
        </p:txBody>
      </p:sp>
      <p:sp>
        <p:nvSpPr>
          <p:cNvPr id="5" name="Slide Number Placeholder 4"/>
          <p:cNvSpPr>
            <a:spLocks noGrp="1"/>
          </p:cNvSpPr>
          <p:nvPr>
            <p:ph type="sldNum" sz="quarter" idx="12"/>
          </p:nvPr>
        </p:nvSpPr>
        <p:spPr/>
        <p:txBody>
          <a:bodyPr/>
          <a:lstStyle/>
          <a:p>
            <a:fld id="{884C9F44-8474-4EB8-895B-098C9F96557C}" type="slidenum">
              <a:rPr lang="en-US" smtClean="0"/>
              <a:pPr/>
              <a:t>341</a:t>
            </a:fld>
            <a:endParaRPr lang="en-US" dirty="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Age Composition</a:t>
            </a:r>
            <a:endParaRPr lang="en-US" sz="2800" dirty="0"/>
          </a:p>
        </p:txBody>
      </p:sp>
      <p:sp>
        <p:nvSpPr>
          <p:cNvPr id="3" name="Content Placeholder 2"/>
          <p:cNvSpPr>
            <a:spLocks noGrp="1"/>
          </p:cNvSpPr>
          <p:nvPr>
            <p:ph idx="1"/>
          </p:nvPr>
        </p:nvSpPr>
        <p:spPr>
          <a:xfrm>
            <a:off x="457200" y="1142984"/>
            <a:ext cx="8229600" cy="5357850"/>
          </a:xfrm>
        </p:spPr>
        <p:txBody>
          <a:bodyPr/>
          <a:lstStyle/>
          <a:p>
            <a:r>
              <a:rPr lang="en-US" b="1" i="1" dirty="0" smtClean="0">
                <a:solidFill>
                  <a:srgbClr val="FF0000"/>
                </a:solidFill>
                <a:latin typeface="Baskerville Old Face" pitchFamily="18" charset="0"/>
              </a:rPr>
              <a:t>Old age groups……Cont’d</a:t>
            </a:r>
            <a:r>
              <a:rPr lang="en-US" dirty="0" smtClean="0">
                <a:solidFill>
                  <a:srgbClr val="FF0000"/>
                </a:solidFill>
                <a:latin typeface="Baskerville Old Face" pitchFamily="18" charset="0"/>
              </a:rPr>
              <a:t> </a:t>
            </a:r>
          </a:p>
          <a:p>
            <a:pPr algn="just">
              <a:lnSpc>
                <a:spcPct val="150000"/>
              </a:lnSpc>
            </a:pPr>
            <a:r>
              <a:rPr lang="en-US" sz="2800" b="1" dirty="0" smtClean="0">
                <a:latin typeface="Baskerville Old Face" pitchFamily="18" charset="0"/>
              </a:rPr>
              <a:t>the number of female population is larger than male population at global scale. </a:t>
            </a:r>
            <a:endParaRPr lang="en-US" sz="2800" b="1" dirty="0" smtClean="0">
              <a:solidFill>
                <a:srgbClr val="FF0000"/>
              </a:solidFill>
              <a:latin typeface="Baskerville Old Face" pitchFamily="18" charset="0"/>
            </a:endParaRPr>
          </a:p>
          <a:p>
            <a:pPr algn="just">
              <a:lnSpc>
                <a:spcPct val="150000"/>
              </a:lnSpc>
            </a:pPr>
            <a:r>
              <a:rPr lang="en-US" sz="2800" dirty="0" smtClean="0">
                <a:solidFill>
                  <a:srgbClr val="FF0000"/>
                </a:solidFill>
                <a:latin typeface="Baskerville Old Face" pitchFamily="18" charset="0"/>
              </a:rPr>
              <a:t>The more developed regions/countries show </a:t>
            </a:r>
            <a:r>
              <a:rPr lang="en-US" sz="2800" b="1" dirty="0" smtClean="0">
                <a:solidFill>
                  <a:srgbClr val="FF0000"/>
                </a:solidFill>
                <a:latin typeface="Baskerville Old Face" pitchFamily="18" charset="0"/>
              </a:rPr>
              <a:t>much higher proportions of older persons than the less developed regions/countries. </a:t>
            </a: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342</a:t>
            </a:fld>
            <a:endParaRPr lang="en-US" dirty="0"/>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US" sz="2800" b="1" dirty="0" smtClean="0">
                <a:latin typeface="Baskerville Old Face" pitchFamily="18" charset="0"/>
              </a:rPr>
              <a:t>Age Composition</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229600" cy="5429288"/>
          </a:xfrm>
        </p:spPr>
        <p:txBody>
          <a:bodyPr>
            <a:normAutofit fontScale="92500" lnSpcReduction="10000"/>
          </a:bodyPr>
          <a:lstStyle/>
          <a:p>
            <a:pPr>
              <a:buNone/>
            </a:pPr>
            <a:r>
              <a:rPr lang="en-US" dirty="0" smtClean="0">
                <a:solidFill>
                  <a:srgbClr val="FF0000"/>
                </a:solidFill>
              </a:rPr>
              <a:t>2).  </a:t>
            </a:r>
            <a:r>
              <a:rPr lang="en-US" u="sng" dirty="0" smtClean="0">
                <a:solidFill>
                  <a:srgbClr val="FF0000"/>
                </a:solidFill>
              </a:rPr>
              <a:t> Population- pyramid</a:t>
            </a:r>
            <a:r>
              <a:rPr lang="en-US" dirty="0" smtClean="0">
                <a:solidFill>
                  <a:srgbClr val="FF0000"/>
                </a:solidFill>
              </a:rPr>
              <a:t> </a:t>
            </a:r>
          </a:p>
          <a:p>
            <a:pPr algn="just">
              <a:lnSpc>
                <a:spcPct val="150000"/>
              </a:lnSpc>
            </a:pPr>
            <a:r>
              <a:rPr lang="en-US" sz="2800" i="1" dirty="0" smtClean="0">
                <a:latin typeface="Baskerville Old Face" pitchFamily="18" charset="0"/>
              </a:rPr>
              <a:t>Population pyramid </a:t>
            </a:r>
            <a:r>
              <a:rPr lang="en-US" sz="2800" dirty="0" smtClean="0">
                <a:latin typeface="Baskerville Old Face" pitchFamily="18" charset="0"/>
              </a:rPr>
              <a:t>generally </a:t>
            </a:r>
            <a:r>
              <a:rPr lang="en-US" sz="2800" dirty="0" smtClean="0">
                <a:solidFill>
                  <a:srgbClr val="FF0000"/>
                </a:solidFill>
                <a:latin typeface="Baskerville Old Face" pitchFamily="18" charset="0"/>
              </a:rPr>
              <a:t>is a graphic method to show the age and sex composition of a population.</a:t>
            </a:r>
          </a:p>
          <a:p>
            <a:pPr algn="just">
              <a:lnSpc>
                <a:spcPct val="150000"/>
              </a:lnSpc>
            </a:pPr>
            <a:r>
              <a:rPr lang="en-US" sz="2800" dirty="0" smtClean="0">
                <a:solidFill>
                  <a:srgbClr val="FF0000"/>
                </a:solidFill>
                <a:latin typeface="Baskerville Old Face" pitchFamily="18" charset="0"/>
              </a:rPr>
              <a:t> </a:t>
            </a:r>
            <a:r>
              <a:rPr lang="en-US" sz="2800" dirty="0" smtClean="0">
                <a:latin typeface="Baskerville Old Face" pitchFamily="18" charset="0"/>
              </a:rPr>
              <a:t>It is the representation of </a:t>
            </a:r>
            <a:r>
              <a:rPr lang="en-US" sz="2800" b="1" dirty="0" smtClean="0">
                <a:solidFill>
                  <a:srgbClr val="FF0000"/>
                </a:solidFill>
                <a:latin typeface="Baskerville Old Face" pitchFamily="18" charset="0"/>
              </a:rPr>
              <a:t>age</a:t>
            </a:r>
            <a:r>
              <a:rPr lang="en-US" sz="2800" dirty="0" smtClean="0">
                <a:latin typeface="Baskerville Old Face" pitchFamily="18" charset="0"/>
              </a:rPr>
              <a:t> and </a:t>
            </a:r>
            <a:r>
              <a:rPr lang="en-US" sz="2800" b="1" dirty="0" smtClean="0">
                <a:solidFill>
                  <a:srgbClr val="FF0000"/>
                </a:solidFill>
                <a:latin typeface="Baskerville Old Face" pitchFamily="18" charset="0"/>
              </a:rPr>
              <a:t>sex</a:t>
            </a:r>
            <a:r>
              <a:rPr lang="en-US" sz="2800" dirty="0" smtClean="0">
                <a:latin typeface="Baskerville Old Face" pitchFamily="18" charset="0"/>
              </a:rPr>
              <a:t> of a population along a horizontal bar and vertical axis, </a:t>
            </a:r>
            <a:r>
              <a:rPr lang="en-US" sz="2800" dirty="0" smtClean="0"/>
              <a:t>age groups presents at a regular interval, usually 5 years</a:t>
            </a:r>
          </a:p>
          <a:p>
            <a:pPr algn="just">
              <a:lnSpc>
                <a:spcPct val="150000"/>
              </a:lnSpc>
            </a:pPr>
            <a:r>
              <a:rPr lang="en-US" sz="2800" b="1" dirty="0" smtClean="0">
                <a:solidFill>
                  <a:srgbClr val="FF0000"/>
                </a:solidFill>
              </a:rPr>
              <a:t>The horizontal axis of the pyramid represents the population of females or males separately </a:t>
            </a:r>
            <a:r>
              <a:rPr lang="en-US" sz="2800" dirty="0" smtClean="0">
                <a:solidFill>
                  <a:srgbClr val="FF0000"/>
                </a:solidFill>
              </a:rPr>
              <a:t>while </a:t>
            </a:r>
            <a:r>
              <a:rPr lang="en-US" sz="2800" i="1" dirty="0" smtClean="0">
                <a:solidFill>
                  <a:srgbClr val="FF0000"/>
                </a:solidFill>
              </a:rPr>
              <a:t>the vertical axis shows the age groups.  </a:t>
            </a:r>
            <a:endParaRPr lang="en-US" sz="2800" i="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343</a:t>
            </a:fld>
            <a:endParaRPr lang="en-US" dirty="0"/>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857256"/>
          </a:xfrm>
        </p:spPr>
        <p:txBody>
          <a:bodyPr>
            <a:normAutofit/>
          </a:bodyPr>
          <a:lstStyle/>
          <a:p>
            <a:r>
              <a:rPr lang="en-US" sz="3200" b="1" dirty="0" smtClean="0">
                <a:latin typeface="Baskerville Old Face" pitchFamily="18" charset="0"/>
              </a:rPr>
              <a:t>Age Composition</a:t>
            </a:r>
            <a:endParaRPr lang="en-US" sz="3200" dirty="0">
              <a:latin typeface="Baskerville Old Face" pitchFamily="18" charset="0"/>
            </a:endParaRPr>
          </a:p>
        </p:txBody>
      </p:sp>
      <p:sp>
        <p:nvSpPr>
          <p:cNvPr id="3" name="Content Placeholder 2"/>
          <p:cNvSpPr>
            <a:spLocks noGrp="1"/>
          </p:cNvSpPr>
          <p:nvPr>
            <p:ph idx="1"/>
          </p:nvPr>
        </p:nvSpPr>
        <p:spPr>
          <a:xfrm>
            <a:off x="457200" y="1000108"/>
            <a:ext cx="8229600" cy="5857892"/>
          </a:xfrm>
        </p:spPr>
        <p:txBody>
          <a:bodyPr>
            <a:normAutofit fontScale="85000" lnSpcReduction="20000"/>
          </a:bodyPr>
          <a:lstStyle/>
          <a:p>
            <a:pPr>
              <a:buNone/>
            </a:pPr>
            <a:r>
              <a:rPr lang="en-US" dirty="0" smtClean="0">
                <a:solidFill>
                  <a:srgbClr val="FF0000"/>
                </a:solidFill>
              </a:rPr>
              <a:t>  </a:t>
            </a:r>
            <a:r>
              <a:rPr lang="en-US" u="sng" dirty="0" smtClean="0">
                <a:solidFill>
                  <a:srgbClr val="FF0000"/>
                </a:solidFill>
              </a:rPr>
              <a:t> Population- pyramid </a:t>
            </a:r>
            <a:r>
              <a:rPr lang="en-US" dirty="0" smtClean="0">
                <a:solidFill>
                  <a:srgbClr val="FF0000"/>
                </a:solidFill>
              </a:rPr>
              <a:t>…C</a:t>
            </a:r>
            <a:r>
              <a:rPr lang="en-US" sz="2800" dirty="0" smtClean="0">
                <a:solidFill>
                  <a:srgbClr val="FF0000"/>
                </a:solidFill>
              </a:rPr>
              <a:t>ont’d</a:t>
            </a:r>
          </a:p>
          <a:p>
            <a:pPr algn="just">
              <a:lnSpc>
                <a:spcPct val="150000"/>
              </a:lnSpc>
            </a:pPr>
            <a:r>
              <a:rPr lang="en-US" sz="3300" dirty="0" smtClean="0">
                <a:latin typeface="Baskerville Old Face" pitchFamily="18" charset="0"/>
              </a:rPr>
              <a:t>The shape of a pyramid </a:t>
            </a:r>
            <a:r>
              <a:rPr lang="en-US" sz="3300" dirty="0" smtClean="0">
                <a:solidFill>
                  <a:srgbClr val="FF0000"/>
                </a:solidFill>
                <a:latin typeface="Baskerville Old Face" pitchFamily="18" charset="0"/>
              </a:rPr>
              <a:t>varies from country to country depending upon economic development of a country</a:t>
            </a:r>
            <a:r>
              <a:rPr lang="en-US" sz="3300" dirty="0" smtClean="0">
                <a:latin typeface="Baskerville Old Face" pitchFamily="18" charset="0"/>
              </a:rPr>
              <a:t>. </a:t>
            </a:r>
          </a:p>
          <a:p>
            <a:pPr algn="just">
              <a:lnSpc>
                <a:spcPct val="150000"/>
              </a:lnSpc>
            </a:pPr>
            <a:r>
              <a:rPr lang="en-US" sz="3300" dirty="0" smtClean="0">
                <a:latin typeface="Baskerville Old Face" pitchFamily="18" charset="0"/>
              </a:rPr>
              <a:t>In addition, from the population pyramid one can determine whether the population is </a:t>
            </a:r>
            <a:r>
              <a:rPr lang="en-US" sz="3300" u="sng" dirty="0" smtClean="0">
                <a:solidFill>
                  <a:srgbClr val="FF0000"/>
                </a:solidFill>
                <a:latin typeface="Baskerville Old Face" pitchFamily="18" charset="0"/>
              </a:rPr>
              <a:t>growing, stagnant</a:t>
            </a:r>
            <a:r>
              <a:rPr lang="en-US" sz="3300" dirty="0" smtClean="0">
                <a:solidFill>
                  <a:srgbClr val="FF0000"/>
                </a:solidFill>
                <a:latin typeface="Baskerville Old Face" pitchFamily="18" charset="0"/>
              </a:rPr>
              <a:t> or to </a:t>
            </a:r>
            <a:r>
              <a:rPr lang="en-US" sz="3300" u="sng" dirty="0" smtClean="0">
                <a:solidFill>
                  <a:srgbClr val="FF0000"/>
                </a:solidFill>
                <a:latin typeface="Baskerville Old Face" pitchFamily="18" charset="0"/>
              </a:rPr>
              <a:t>decline</a:t>
            </a:r>
            <a:r>
              <a:rPr lang="en-US" sz="3300" dirty="0" smtClean="0">
                <a:solidFill>
                  <a:srgbClr val="FF0000"/>
                </a:solidFill>
                <a:latin typeface="Baskerville Old Face" pitchFamily="18" charset="0"/>
              </a:rPr>
              <a:t>. </a:t>
            </a:r>
          </a:p>
          <a:p>
            <a:pPr algn="just">
              <a:lnSpc>
                <a:spcPct val="150000"/>
              </a:lnSpc>
            </a:pPr>
            <a:r>
              <a:rPr lang="en-US" sz="3300" dirty="0" smtClean="0">
                <a:solidFill>
                  <a:srgbClr val="FF0000"/>
                </a:solidFill>
                <a:latin typeface="Baskerville Old Face" pitchFamily="18" charset="0"/>
              </a:rPr>
              <a:t>The population of less developing countries is characterized by  high birth rate and relatively high death rate, </a:t>
            </a:r>
            <a:r>
              <a:rPr lang="en-US" sz="3300" dirty="0" smtClean="0">
                <a:latin typeface="Baskerville Old Face" pitchFamily="18" charset="0"/>
              </a:rPr>
              <a:t>thus, their </a:t>
            </a:r>
            <a:r>
              <a:rPr lang="en-US" sz="3300" u="sng" dirty="0" smtClean="0">
                <a:latin typeface="Baskerville Old Face" pitchFamily="18" charset="0"/>
              </a:rPr>
              <a:t>pyramid  have very broad base and steeply sloping sides</a:t>
            </a:r>
            <a:endParaRPr lang="en-US" sz="3300" u="sng" dirty="0" smtClean="0">
              <a:solidFill>
                <a:srgbClr val="FF0000"/>
              </a:solidFill>
              <a:latin typeface="Baskerville Old Face" pitchFamily="18" charset="0"/>
            </a:endParaRPr>
          </a:p>
          <a:p>
            <a:pPr>
              <a:buNone/>
            </a:pPr>
            <a:endParaRPr lang="en-US" sz="33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344</a:t>
            </a:fld>
            <a:endParaRPr lang="en-US" dirty="0"/>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en-US" sz="2800" b="1" dirty="0" smtClean="0">
                <a:latin typeface="Baskerville Old Face" pitchFamily="18" charset="0"/>
              </a:rPr>
              <a:t>Age Composition</a:t>
            </a:r>
            <a:endParaRPr lang="en-US" sz="2800" dirty="0">
              <a:latin typeface="Baskerville Old Face" pitchFamily="18" charset="0"/>
            </a:endParaRPr>
          </a:p>
        </p:txBody>
      </p:sp>
      <p:sp>
        <p:nvSpPr>
          <p:cNvPr id="3" name="Content Placeholder 2"/>
          <p:cNvSpPr>
            <a:spLocks noGrp="1"/>
          </p:cNvSpPr>
          <p:nvPr>
            <p:ph idx="1"/>
          </p:nvPr>
        </p:nvSpPr>
        <p:spPr>
          <a:xfrm>
            <a:off x="428596" y="1142984"/>
            <a:ext cx="8372476" cy="5429288"/>
          </a:xfrm>
        </p:spPr>
        <p:txBody>
          <a:bodyPr>
            <a:normAutofit lnSpcReduction="10000"/>
          </a:bodyPr>
          <a:lstStyle/>
          <a:p>
            <a:pPr algn="just">
              <a:lnSpc>
                <a:spcPct val="150000"/>
              </a:lnSpc>
            </a:pPr>
            <a:r>
              <a:rPr lang="en-US" sz="2800" u="sng" dirty="0" smtClean="0">
                <a:solidFill>
                  <a:srgbClr val="FF0000"/>
                </a:solidFill>
                <a:latin typeface="Baskerville Old Face" pitchFamily="18" charset="0"/>
              </a:rPr>
              <a:t>Population- pyramid </a:t>
            </a:r>
            <a:r>
              <a:rPr lang="en-US" sz="2800" dirty="0" smtClean="0">
                <a:solidFill>
                  <a:srgbClr val="FF0000"/>
                </a:solidFill>
                <a:latin typeface="Baskerville Old Face" pitchFamily="18" charset="0"/>
              </a:rPr>
              <a:t>…Cont’d</a:t>
            </a:r>
            <a:endParaRPr lang="en-US" sz="2800" dirty="0" smtClean="0">
              <a:latin typeface="Baskerville Old Face" pitchFamily="18" charset="0"/>
            </a:endParaRPr>
          </a:p>
          <a:p>
            <a:pPr algn="just">
              <a:lnSpc>
                <a:spcPct val="160000"/>
              </a:lnSpc>
            </a:pPr>
            <a:r>
              <a:rPr lang="en-US" sz="2800" dirty="0" smtClean="0">
                <a:latin typeface="Baskerville Old Face" pitchFamily="18" charset="0"/>
              </a:rPr>
              <a:t>which indicates a large proportion of child and small proportion of old people. </a:t>
            </a:r>
          </a:p>
          <a:p>
            <a:pPr algn="just">
              <a:lnSpc>
                <a:spcPct val="160000"/>
              </a:lnSpc>
            </a:pPr>
            <a:r>
              <a:rPr lang="en-US" sz="2800" dirty="0" smtClean="0"/>
              <a:t>By contrast, </a:t>
            </a:r>
            <a:r>
              <a:rPr lang="en-US" sz="2800" dirty="0" smtClean="0">
                <a:solidFill>
                  <a:srgbClr val="FF0000"/>
                </a:solidFill>
              </a:rPr>
              <a:t>countries which are economically advanced may have rectangular in shape, with a slight sloping at the peak</a:t>
            </a:r>
            <a:r>
              <a:rPr lang="en-US" sz="2800" dirty="0" smtClean="0"/>
              <a:t>, which indicates lower percentage of young and higher percentage of adults and the elderly population.</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345</a:t>
            </a:fld>
            <a:endParaRPr lang="en-US" dirty="0"/>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Age Composition</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229600" cy="4983179"/>
          </a:xfrm>
        </p:spPr>
        <p:txBody>
          <a:bodyPr/>
          <a:lstStyle/>
          <a:p>
            <a:r>
              <a:rPr lang="en-US" u="sng" dirty="0" smtClean="0">
                <a:solidFill>
                  <a:srgbClr val="FF0000"/>
                </a:solidFill>
                <a:latin typeface="Baskerville Old Face" pitchFamily="18" charset="0"/>
              </a:rPr>
              <a:t>Population- pyramid </a:t>
            </a:r>
            <a:r>
              <a:rPr lang="en-US" dirty="0" smtClean="0">
                <a:solidFill>
                  <a:srgbClr val="FF0000"/>
                </a:solidFill>
                <a:latin typeface="Baskerville Old Face" pitchFamily="18" charset="0"/>
              </a:rPr>
              <a:t>…Cont’d</a:t>
            </a:r>
            <a:endParaRPr lang="en-US" dirty="0" smtClean="0"/>
          </a:p>
          <a:p>
            <a:endParaRPr lang="en-US" dirty="0" smtClean="0"/>
          </a:p>
          <a:p>
            <a:r>
              <a:rPr lang="en-US" dirty="0" smtClean="0">
                <a:latin typeface="Baskerville Old Face" pitchFamily="18" charset="0"/>
              </a:rPr>
              <a:t>Population pyramid may </a:t>
            </a:r>
            <a:r>
              <a:rPr lang="en-US" i="1" dirty="0" smtClean="0">
                <a:latin typeface="Baskerville Old Face" pitchFamily="18" charset="0"/>
              </a:rPr>
              <a:t>take three forms: </a:t>
            </a:r>
          </a:p>
          <a:p>
            <a:pPr marL="514350" lvl="0" indent="-514350" algn="just">
              <a:lnSpc>
                <a:spcPct val="150000"/>
              </a:lnSpc>
              <a:buAutoNum type="alphaUcPeriod"/>
            </a:pPr>
            <a:r>
              <a:rPr lang="en-US" sz="2800" b="1" dirty="0" smtClean="0">
                <a:latin typeface="Baskerville Old Face" pitchFamily="18" charset="0"/>
              </a:rPr>
              <a:t>        Progressive (Expansive) Population Pyramid</a:t>
            </a:r>
          </a:p>
          <a:p>
            <a:pPr marL="514350" indent="-514350" algn="just">
              <a:lnSpc>
                <a:spcPct val="150000"/>
              </a:lnSpc>
              <a:buFont typeface="Arial" pitchFamily="34" charset="0"/>
              <a:buAutoNum type="alphaUcPeriod"/>
            </a:pPr>
            <a:r>
              <a:rPr lang="en-US" sz="2800" b="1" dirty="0" smtClean="0">
                <a:latin typeface="Baskerville Old Face" pitchFamily="18" charset="0"/>
              </a:rPr>
              <a:t>        Stationary Population Pyramid</a:t>
            </a:r>
          </a:p>
          <a:p>
            <a:pPr marL="514350" indent="-514350" algn="just">
              <a:lnSpc>
                <a:spcPct val="150000"/>
              </a:lnSpc>
              <a:buFont typeface="Arial" pitchFamily="34" charset="0"/>
              <a:buAutoNum type="alphaUcPeriod"/>
            </a:pPr>
            <a:r>
              <a:rPr lang="en-US" sz="2800" b="1" dirty="0" smtClean="0">
                <a:latin typeface="Baskerville Old Face" pitchFamily="18" charset="0"/>
              </a:rPr>
              <a:t>        Regressive (Constrictive) Population Pyramid </a:t>
            </a:r>
          </a:p>
          <a:p>
            <a:pPr marL="514350" indent="-514350">
              <a:buFont typeface="Arial" pitchFamily="34" charset="0"/>
              <a:buAutoNum type="alphaUcPeriod"/>
            </a:pPr>
            <a:endParaRPr lang="en-US" dirty="0" smtClean="0"/>
          </a:p>
          <a:p>
            <a:pPr marL="514350" lvl="0" indent="-514350">
              <a:buAutoNum type="alphaUcPeriod"/>
            </a:pP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346</a:t>
            </a:fld>
            <a:endParaRPr lang="en-US" dirty="0"/>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Age Composition</a:t>
            </a:r>
            <a:endParaRPr lang="en-US" sz="2800" dirty="0"/>
          </a:p>
        </p:txBody>
      </p:sp>
      <p:sp>
        <p:nvSpPr>
          <p:cNvPr id="3" name="Content Placeholder 2"/>
          <p:cNvSpPr>
            <a:spLocks noGrp="1"/>
          </p:cNvSpPr>
          <p:nvPr>
            <p:ph idx="1"/>
          </p:nvPr>
        </p:nvSpPr>
        <p:spPr>
          <a:xfrm>
            <a:off x="457200" y="1071546"/>
            <a:ext cx="8229600" cy="5054617"/>
          </a:xfrm>
        </p:spPr>
        <p:txBody>
          <a:bodyPr/>
          <a:lstStyle/>
          <a:p>
            <a:pPr>
              <a:buNone/>
            </a:pPr>
            <a:r>
              <a:rPr lang="en-US" b="1" dirty="0" smtClean="0">
                <a:latin typeface="Baskerville Old Face" pitchFamily="18" charset="0"/>
              </a:rPr>
              <a:t>A. Progressive (Expansive) Population Pyramid</a:t>
            </a:r>
            <a:endParaRPr lang="en-US" dirty="0" smtClean="0"/>
          </a:p>
          <a:p>
            <a:pPr algn="just">
              <a:lnSpc>
                <a:spcPct val="150000"/>
              </a:lnSpc>
            </a:pPr>
            <a:r>
              <a:rPr lang="en-US" sz="2800" dirty="0" smtClean="0">
                <a:latin typeface="Baskerville Old Face" pitchFamily="18" charset="0"/>
              </a:rPr>
              <a:t>Progressive </a:t>
            </a:r>
            <a:r>
              <a:rPr lang="en-US" sz="2800" b="1" dirty="0" smtClean="0">
                <a:latin typeface="Baskerville Old Face" pitchFamily="18" charset="0"/>
              </a:rPr>
              <a:t>population pyramid is featured by broad base and narrow top </a:t>
            </a:r>
            <a:r>
              <a:rPr lang="en-US" sz="2800" u="sng" dirty="0" smtClean="0">
                <a:latin typeface="Baskerville Old Face" pitchFamily="18" charset="0"/>
              </a:rPr>
              <a:t>which indicates </a:t>
            </a:r>
            <a:r>
              <a:rPr lang="en-US" sz="2800" u="sng" dirty="0" smtClean="0">
                <a:solidFill>
                  <a:srgbClr val="FF0000"/>
                </a:solidFill>
                <a:latin typeface="Baskerville Old Face" pitchFamily="18" charset="0"/>
              </a:rPr>
              <a:t>large birth rate</a:t>
            </a:r>
            <a:r>
              <a:rPr lang="en-US" sz="2800" u="sng" dirty="0" smtClean="0">
                <a:latin typeface="Baskerville Old Face" pitchFamily="18" charset="0"/>
              </a:rPr>
              <a:t>, and </a:t>
            </a:r>
            <a:r>
              <a:rPr lang="en-US" sz="2800" u="sng" dirty="0" smtClean="0">
                <a:solidFill>
                  <a:srgbClr val="FF0000"/>
                </a:solidFill>
                <a:latin typeface="Baskerville Old Face" pitchFamily="18" charset="0"/>
              </a:rPr>
              <a:t>high death rates</a:t>
            </a:r>
            <a:r>
              <a:rPr lang="en-US" sz="2800" dirty="0" smtClean="0">
                <a:solidFill>
                  <a:srgbClr val="FF0000"/>
                </a:solidFill>
                <a:latin typeface="Baskerville Old Face" pitchFamily="18" charset="0"/>
              </a:rPr>
              <a:t> </a:t>
            </a:r>
            <a:r>
              <a:rPr lang="en-US" sz="2800" dirty="0" smtClean="0">
                <a:latin typeface="Baskerville Old Face" pitchFamily="18" charset="0"/>
              </a:rPr>
              <a:t>and hence triangular shaped structure</a:t>
            </a:r>
            <a:r>
              <a:rPr lang="en-US" dirty="0" smtClean="0">
                <a:latin typeface="Baskerville Old Face" pitchFamily="18" charset="0"/>
              </a:rPr>
              <a:t>. </a:t>
            </a:r>
          </a:p>
          <a:p>
            <a:pPr algn="just">
              <a:lnSpc>
                <a:spcPct val="150000"/>
              </a:lnSpc>
            </a:pPr>
            <a:r>
              <a:rPr lang="en-US" dirty="0" smtClean="0">
                <a:solidFill>
                  <a:srgbClr val="FF0000"/>
                </a:solidFill>
                <a:latin typeface="Baskerville Old Face" pitchFamily="18" charset="0"/>
              </a:rPr>
              <a:t>This pyramid represents </a:t>
            </a:r>
            <a:r>
              <a:rPr lang="en-US" b="1" dirty="0" smtClean="0">
                <a:solidFill>
                  <a:srgbClr val="FF0000"/>
                </a:solidFill>
                <a:latin typeface="Baskerville Old Face" pitchFamily="18" charset="0"/>
              </a:rPr>
              <a:t>greater numbers of people in the younger age categories</a:t>
            </a:r>
            <a:r>
              <a:rPr lang="en-US" b="1" dirty="0" smtClean="0">
                <a:latin typeface="Baskerville Old Face" pitchFamily="18" charset="0"/>
              </a:rPr>
              <a:t> </a:t>
            </a:r>
            <a:endParaRPr lang="en-US" b="1"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347</a:t>
            </a:fld>
            <a:endParaRPr lang="en-US" dirty="0"/>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US" sz="2800" b="1" dirty="0" smtClean="0">
                <a:latin typeface="Baskerville Old Face" pitchFamily="18" charset="0"/>
              </a:rPr>
              <a:t>Age Composition</a:t>
            </a:r>
            <a:endParaRPr lang="en-US" sz="2800" dirty="0">
              <a:latin typeface="Baskerville Old Face" pitchFamily="18" charset="0"/>
            </a:endParaRPr>
          </a:p>
        </p:txBody>
      </p:sp>
      <p:sp>
        <p:nvSpPr>
          <p:cNvPr id="3" name="Content Placeholder 2"/>
          <p:cNvSpPr>
            <a:spLocks noGrp="1"/>
          </p:cNvSpPr>
          <p:nvPr>
            <p:ph idx="1"/>
          </p:nvPr>
        </p:nvSpPr>
        <p:spPr>
          <a:xfrm>
            <a:off x="457200" y="928670"/>
            <a:ext cx="8229600" cy="5197493"/>
          </a:xfrm>
        </p:spPr>
        <p:txBody>
          <a:bodyPr>
            <a:normAutofit/>
          </a:bodyPr>
          <a:lstStyle/>
          <a:p>
            <a:r>
              <a:rPr lang="en-US" sz="2800" b="1" dirty="0" smtClean="0">
                <a:latin typeface="Baskerville Old Face" pitchFamily="18" charset="0"/>
              </a:rPr>
              <a:t>Progressive (Expansive) Population Pyramid….Cont’d</a:t>
            </a:r>
          </a:p>
          <a:p>
            <a:endParaRPr lang="en-US" sz="2800" b="1" dirty="0" smtClean="0">
              <a:latin typeface="Baskerville Old Face" pitchFamily="18"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348</a:t>
            </a:fld>
            <a:endParaRPr lang="en-US" dirty="0"/>
          </a:p>
        </p:txBody>
      </p:sp>
      <p:pic>
        <p:nvPicPr>
          <p:cNvPr id="6" name="Picture 5"/>
          <p:cNvPicPr/>
          <p:nvPr/>
        </p:nvPicPr>
        <p:blipFill>
          <a:blip r:embed="rId2"/>
          <a:srcRect/>
          <a:stretch>
            <a:fillRect/>
          </a:stretch>
        </p:blipFill>
        <p:spPr bwMode="auto">
          <a:xfrm>
            <a:off x="785786" y="1643050"/>
            <a:ext cx="7500990" cy="2928958"/>
          </a:xfrm>
          <a:prstGeom prst="rect">
            <a:avLst/>
          </a:prstGeom>
          <a:noFill/>
          <a:ln w="9525">
            <a:noFill/>
            <a:miter lim="800000"/>
            <a:headEnd/>
            <a:tailEnd/>
          </a:ln>
        </p:spPr>
      </p:pic>
      <p:sp>
        <p:nvSpPr>
          <p:cNvPr id="7" name="Rectangle 6"/>
          <p:cNvSpPr/>
          <p:nvPr/>
        </p:nvSpPr>
        <p:spPr>
          <a:xfrm>
            <a:off x="714348" y="4572008"/>
            <a:ext cx="8215370" cy="2677656"/>
          </a:xfrm>
          <a:prstGeom prst="rect">
            <a:avLst/>
          </a:prstGeom>
        </p:spPr>
        <p:txBody>
          <a:bodyPr wrap="square">
            <a:spAutoFit/>
          </a:bodyPr>
          <a:lstStyle/>
          <a:p>
            <a:pPr algn="just">
              <a:buFont typeface="Wingdings" pitchFamily="2" charset="2"/>
              <a:buChar char="ü"/>
            </a:pPr>
            <a:r>
              <a:rPr lang="en-US" sz="2800" dirty="0" smtClean="0">
                <a:solidFill>
                  <a:srgbClr val="FF0000"/>
                </a:solidFill>
                <a:latin typeface="Baskerville Old Face" pitchFamily="18" charset="0"/>
              </a:rPr>
              <a:t>is typical of many developing countries where birth rates are high, </a:t>
            </a:r>
            <a:r>
              <a:rPr lang="en-US" sz="2800" dirty="0" smtClean="0">
                <a:latin typeface="Baskerville Old Face" pitchFamily="18" charset="0"/>
              </a:rPr>
              <a:t>but conditions are harsh, and </a:t>
            </a:r>
            <a:r>
              <a:rPr lang="en-US" sz="2800" dirty="0" smtClean="0">
                <a:solidFill>
                  <a:srgbClr val="FF0000"/>
                </a:solidFill>
                <a:latin typeface="Baskerville Old Face" pitchFamily="18" charset="0"/>
              </a:rPr>
              <a:t>life expectancy is short.</a:t>
            </a:r>
            <a:r>
              <a:rPr lang="en-US" sz="2800" dirty="0" smtClean="0">
                <a:latin typeface="Baskerville Old Face" pitchFamily="18" charset="0"/>
              </a:rPr>
              <a:t> </a:t>
            </a:r>
          </a:p>
          <a:p>
            <a:pPr algn="just">
              <a:buFont typeface="Wingdings" pitchFamily="2" charset="2"/>
              <a:buChar char="ü"/>
            </a:pPr>
            <a:r>
              <a:rPr lang="en-CA" sz="2800" dirty="0" smtClean="0">
                <a:effectLst>
                  <a:outerShdw blurRad="50800" dist="38100" algn="tr" rotWithShape="0">
                    <a:prstClr val="black">
                      <a:alpha val="40000"/>
                    </a:prstClr>
                  </a:outerShdw>
                </a:effectLst>
              </a:rPr>
              <a:t>This indicates a </a:t>
            </a:r>
            <a:r>
              <a:rPr lang="en-CA" sz="2800" dirty="0" smtClean="0">
                <a:solidFill>
                  <a:srgbClr val="FF0000"/>
                </a:solidFill>
                <a:effectLst>
                  <a:outerShdw blurRad="50800" dist="38100" algn="tr" rotWithShape="0">
                    <a:prstClr val="black">
                      <a:alpha val="40000"/>
                    </a:prstClr>
                  </a:outerShdw>
                </a:effectLst>
              </a:rPr>
              <a:t>high birth rate </a:t>
            </a:r>
            <a:r>
              <a:rPr lang="en-CA" sz="2800" dirty="0" smtClean="0">
                <a:effectLst>
                  <a:outerShdw blurRad="50800" dist="38100" algn="tr" rotWithShape="0">
                    <a:prstClr val="black">
                      <a:alpha val="40000"/>
                    </a:prstClr>
                  </a:outerShdw>
                </a:effectLst>
              </a:rPr>
              <a:t>and an </a:t>
            </a:r>
            <a:r>
              <a:rPr lang="en-CA" sz="2800" dirty="0" smtClean="0">
                <a:solidFill>
                  <a:srgbClr val="FF0000"/>
                </a:solidFill>
                <a:effectLst>
                  <a:outerShdw blurRad="50800" dist="38100" algn="tr" rotWithShape="0">
                    <a:prstClr val="black">
                      <a:alpha val="40000"/>
                    </a:prstClr>
                  </a:outerShdw>
                </a:effectLst>
              </a:rPr>
              <a:t>expanding population.</a:t>
            </a:r>
            <a:endParaRPr lang="en-US" sz="2800" dirty="0" smtClean="0">
              <a:solidFill>
                <a:srgbClr val="FF0000"/>
              </a:solidFill>
            </a:endParaRPr>
          </a:p>
          <a:p>
            <a:pPr algn="just">
              <a:buFont typeface="Wingdings" pitchFamily="2" charset="2"/>
              <a:buChar char="ü"/>
            </a:pPr>
            <a:endParaRPr lang="en-US" sz="2800" dirty="0">
              <a:latin typeface="Baskerville Old Face" pitchFamily="18" charset="0"/>
            </a:endParaRP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a:bodyPr>
          <a:lstStyle/>
          <a:p>
            <a:r>
              <a:rPr lang="en-US" sz="2800" b="1" dirty="0" smtClean="0">
                <a:latin typeface="Baskerville Old Face" pitchFamily="18" charset="0"/>
              </a:rPr>
              <a:t>Age Composition</a:t>
            </a:r>
            <a:endParaRPr lang="en-US" sz="2800" dirty="0"/>
          </a:p>
        </p:txBody>
      </p:sp>
      <p:sp>
        <p:nvSpPr>
          <p:cNvPr id="3" name="Content Placeholder 2"/>
          <p:cNvSpPr>
            <a:spLocks noGrp="1"/>
          </p:cNvSpPr>
          <p:nvPr>
            <p:ph idx="1"/>
          </p:nvPr>
        </p:nvSpPr>
        <p:spPr>
          <a:xfrm>
            <a:off x="457200" y="928670"/>
            <a:ext cx="8229600" cy="5929330"/>
          </a:xfrm>
        </p:spPr>
        <p:txBody>
          <a:bodyPr>
            <a:normAutofit/>
          </a:bodyPr>
          <a:lstStyle/>
          <a:p>
            <a:r>
              <a:rPr lang="en-US" b="1" dirty="0" smtClean="0"/>
              <a:t>B.</a:t>
            </a:r>
            <a:r>
              <a:rPr lang="en-US" dirty="0" smtClean="0"/>
              <a:t> </a:t>
            </a:r>
            <a:r>
              <a:rPr lang="en-US" b="1" dirty="0" smtClean="0"/>
              <a:t>Stationary Population Pyramid</a:t>
            </a: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r>
              <a:rPr lang="en-US" sz="2800" dirty="0" smtClean="0">
                <a:latin typeface="Baskerville Old Face" pitchFamily="18" charset="0"/>
              </a:rPr>
              <a:t>This pyramid indicates </a:t>
            </a:r>
            <a:r>
              <a:rPr lang="en-US" sz="2800" dirty="0" smtClean="0">
                <a:solidFill>
                  <a:srgbClr val="FF0000"/>
                </a:solidFill>
                <a:latin typeface="Baskerville Old Face" pitchFamily="18" charset="0"/>
              </a:rPr>
              <a:t>low population growth where old and young elements are so balanced and take shape of more or less square</a:t>
            </a:r>
          </a:p>
          <a:p>
            <a:pPr algn="just"/>
            <a:r>
              <a:rPr lang="en-US" dirty="0" smtClean="0">
                <a:solidFill>
                  <a:srgbClr val="FF0000"/>
                </a:solidFill>
                <a:latin typeface="Baskerville Old Face" pitchFamily="18" charset="0"/>
              </a:rPr>
              <a:t>It typically reveals the population of developed countries</a:t>
            </a:r>
            <a:r>
              <a:rPr lang="en-US" dirty="0" smtClean="0"/>
              <a:t>. </a:t>
            </a:r>
          </a:p>
          <a:p>
            <a:pPr algn="just"/>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349</a:t>
            </a:fld>
            <a:endParaRPr lang="en-US" dirty="0"/>
          </a:p>
        </p:txBody>
      </p:sp>
      <p:pic>
        <p:nvPicPr>
          <p:cNvPr id="6" name="Picture 5" descr="Description: https://encrypted-tbn0.gstatic.com/images?q=tbn:ANd9GcTe_US4u5UeCNl52EfGs5dd7n9voYQIXdeRN_KC2jyui_p0PnUq"/>
          <p:cNvPicPr/>
          <p:nvPr/>
        </p:nvPicPr>
        <p:blipFill>
          <a:blip r:embed="rId2"/>
          <a:srcRect/>
          <a:stretch>
            <a:fillRect/>
          </a:stretch>
        </p:blipFill>
        <p:spPr bwMode="auto">
          <a:xfrm>
            <a:off x="2214546" y="1500174"/>
            <a:ext cx="5214974"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Footlight MT Light" pitchFamily="18" charset="0"/>
              </a:rPr>
              <a:t>Sources and uses of population data…Cont’d</a:t>
            </a:r>
            <a:endParaRPr lang="en-US" sz="2800" dirty="0"/>
          </a:p>
        </p:txBody>
      </p:sp>
      <p:sp>
        <p:nvSpPr>
          <p:cNvPr id="3" name="Content Placeholder 2"/>
          <p:cNvSpPr>
            <a:spLocks noGrp="1"/>
          </p:cNvSpPr>
          <p:nvPr>
            <p:ph idx="1"/>
          </p:nvPr>
        </p:nvSpPr>
        <p:spPr>
          <a:xfrm>
            <a:off x="428596" y="1285860"/>
            <a:ext cx="8229600" cy="4668839"/>
          </a:xfrm>
        </p:spPr>
        <p:txBody>
          <a:bodyPr/>
          <a:lstStyle/>
          <a:p>
            <a:pPr algn="just"/>
            <a:r>
              <a:rPr lang="en-US" b="1" u="sng" dirty="0" smtClean="0"/>
              <a:t>Census  </a:t>
            </a:r>
            <a:r>
              <a:rPr lang="en-US" b="1" dirty="0" smtClean="0"/>
              <a:t>….</a:t>
            </a:r>
            <a:r>
              <a:rPr lang="en-US" dirty="0" smtClean="0"/>
              <a:t> </a:t>
            </a:r>
          </a:p>
          <a:p>
            <a:pPr algn="just">
              <a:lnSpc>
                <a:spcPct val="150000"/>
              </a:lnSpc>
              <a:buNone/>
            </a:pPr>
            <a:r>
              <a:rPr lang="en-US" dirty="0" smtClean="0"/>
              <a:t>	- But modern censuses were first held in the    	17</a:t>
            </a:r>
            <a:r>
              <a:rPr lang="en-US" baseline="30000" dirty="0" smtClean="0"/>
              <a:t>th</a:t>
            </a:r>
            <a:r>
              <a:rPr lang="en-US" dirty="0" smtClean="0"/>
              <a:t> century. </a:t>
            </a:r>
          </a:p>
          <a:p>
            <a:pPr algn="just">
              <a:lnSpc>
                <a:spcPct val="150000"/>
              </a:lnSpc>
              <a:buNone/>
            </a:pPr>
            <a:r>
              <a:rPr lang="en-US" dirty="0" smtClean="0"/>
              <a:t>    - By the end of </a:t>
            </a:r>
            <a:r>
              <a:rPr lang="en-US" b="1" dirty="0" smtClean="0">
                <a:solidFill>
                  <a:srgbClr val="FF0000"/>
                </a:solidFill>
              </a:rPr>
              <a:t>eighteenth</a:t>
            </a:r>
            <a:r>
              <a:rPr lang="en-US" dirty="0" smtClean="0"/>
              <a:t> and beginning of the </a:t>
            </a:r>
            <a:r>
              <a:rPr lang="en-US" b="1" dirty="0" smtClean="0">
                <a:solidFill>
                  <a:srgbClr val="FF0000"/>
                </a:solidFill>
              </a:rPr>
              <a:t>nineteenth</a:t>
            </a:r>
            <a:r>
              <a:rPr lang="en-US" dirty="0" smtClean="0"/>
              <a:t> </a:t>
            </a:r>
            <a:r>
              <a:rPr lang="en-US" u="sng" dirty="0" smtClean="0">
                <a:solidFill>
                  <a:srgbClr val="FF0000"/>
                </a:solidFill>
              </a:rPr>
              <a:t>century many countries had held their first censuses.</a:t>
            </a:r>
            <a:endParaRPr lang="en-US" u="sng" dirty="0">
              <a:solidFill>
                <a:srgbClr val="FF0000"/>
              </a:solidFill>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35</a:t>
            </a:fld>
            <a:endParaRPr lang="en-US" dirty="0"/>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1142984"/>
          </a:xfrm>
        </p:spPr>
        <p:txBody>
          <a:bodyPr/>
          <a:lstStyle/>
          <a:p>
            <a:r>
              <a:rPr lang="en-US" dirty="0" smtClean="0"/>
              <a:t>Stationary Population Pyramid……. Cont’d</a:t>
            </a:r>
            <a:endParaRPr lang="en-US" dirty="0"/>
          </a:p>
        </p:txBody>
      </p:sp>
      <p:sp>
        <p:nvSpPr>
          <p:cNvPr id="3" name="Content Placeholder 2"/>
          <p:cNvSpPr>
            <a:spLocks noGrp="1"/>
          </p:cNvSpPr>
          <p:nvPr>
            <p:ph idx="1"/>
          </p:nvPr>
        </p:nvSpPr>
        <p:spPr/>
        <p:txBody>
          <a:bodyPr>
            <a:normAutofit fontScale="70000" lnSpcReduction="20000"/>
          </a:bodyPr>
          <a:lstStyle/>
          <a:p>
            <a:pPr algn="just">
              <a:lnSpc>
                <a:spcPct val="150000"/>
              </a:lnSpc>
            </a:pPr>
            <a:r>
              <a:rPr lang="en-US" dirty="0" smtClean="0">
                <a:latin typeface="Baskerville Old Face" pitchFamily="18" charset="0"/>
              </a:rPr>
              <a:t>A stationary pyramid shows </a:t>
            </a:r>
            <a:r>
              <a:rPr lang="en-US" dirty="0" smtClean="0">
                <a:solidFill>
                  <a:srgbClr val="FF0000"/>
                </a:solidFill>
                <a:latin typeface="Baskerville Old Face" pitchFamily="18" charset="0"/>
              </a:rPr>
              <a:t>roughly equal numbers of people in all age categories, with a tapering towards the older age categories. </a:t>
            </a:r>
          </a:p>
          <a:p>
            <a:pPr algn="just">
              <a:lnSpc>
                <a:spcPct val="150000"/>
              </a:lnSpc>
            </a:pPr>
            <a:r>
              <a:rPr lang="en-US" dirty="0" smtClean="0">
                <a:latin typeface="Baskerville Old Face" pitchFamily="18" charset="0"/>
              </a:rPr>
              <a:t>Countries such as </a:t>
            </a:r>
            <a:r>
              <a:rPr lang="en-US" b="1" u="sng" dirty="0" smtClean="0">
                <a:solidFill>
                  <a:srgbClr val="FF0000"/>
                </a:solidFill>
                <a:latin typeface="Baskerville Old Face" pitchFamily="18" charset="0"/>
              </a:rPr>
              <a:t>Sweden</a:t>
            </a:r>
            <a:r>
              <a:rPr lang="en-US" dirty="0" smtClean="0">
                <a:solidFill>
                  <a:srgbClr val="FF0000"/>
                </a:solidFill>
                <a:latin typeface="Baskerville Old Face" pitchFamily="18" charset="0"/>
              </a:rPr>
              <a:t> show stationary age categories </a:t>
            </a:r>
            <a:r>
              <a:rPr lang="en-US" dirty="0" smtClean="0">
                <a:latin typeface="Baskerville Old Face" pitchFamily="18" charset="0"/>
              </a:rPr>
              <a:t>because of relatively low, constant birth rates, and a high quality of life. </a:t>
            </a:r>
          </a:p>
          <a:p>
            <a:pPr algn="just">
              <a:lnSpc>
                <a:spcPct val="150000"/>
              </a:lnSpc>
            </a:pPr>
            <a:r>
              <a:rPr lang="en-CA" dirty="0" smtClean="0">
                <a:effectLst>
                  <a:outerShdw blurRad="50800" dist="38100" algn="tr" rotWithShape="0">
                    <a:prstClr val="black">
                      <a:alpha val="40000"/>
                    </a:prstClr>
                  </a:outerShdw>
                </a:effectLst>
              </a:rPr>
              <a:t>An age-sex structure that indicates no or very little population growth. </a:t>
            </a:r>
          </a:p>
          <a:p>
            <a:pPr algn="just">
              <a:lnSpc>
                <a:spcPct val="150000"/>
              </a:lnSpc>
            </a:pPr>
            <a:r>
              <a:rPr lang="en-CA" dirty="0" smtClean="0">
                <a:effectLst>
                  <a:outerShdw blurRad="50800" dist="38100" algn="tr" rotWithShape="0">
                    <a:prstClr val="black">
                      <a:alpha val="40000"/>
                    </a:prstClr>
                  </a:outerShdw>
                </a:effectLst>
              </a:rPr>
              <a:t>The pyramid is characterized by relatively straight sides.</a:t>
            </a:r>
            <a:endParaRPr lang="en-US" dirty="0" smtClean="0">
              <a:solidFill>
                <a:srgbClr val="FF0000"/>
              </a:solidFill>
              <a:latin typeface="Baskerville Old Face" pitchFamily="18" charset="0"/>
            </a:endParaRPr>
          </a:p>
          <a:p>
            <a:endParaRPr lang="en-US" dirty="0"/>
          </a:p>
        </p:txBody>
      </p:sp>
      <p:sp>
        <p:nvSpPr>
          <p:cNvPr id="4" name="Text Placeholder 3"/>
          <p:cNvSpPr>
            <a:spLocks noGrp="1"/>
          </p:cNvSpPr>
          <p:nvPr>
            <p:ph type="body" sz="half" idx="2"/>
          </p:nvPr>
        </p:nvSpPr>
        <p:spPr>
          <a:xfrm>
            <a:off x="285720" y="1435100"/>
            <a:ext cx="3179793" cy="4691063"/>
          </a:xfrm>
        </p:spPr>
        <p:txBody>
          <a:bodyPr/>
          <a:lstStyle/>
          <a:p>
            <a:endParaRPr lang="en-US" dirty="0"/>
          </a:p>
        </p:txBody>
      </p:sp>
      <p:sp>
        <p:nvSpPr>
          <p:cNvPr id="6" name="Slide Number Placeholder 5"/>
          <p:cNvSpPr>
            <a:spLocks noGrp="1"/>
          </p:cNvSpPr>
          <p:nvPr>
            <p:ph type="sldNum" sz="quarter" idx="12"/>
          </p:nvPr>
        </p:nvSpPr>
        <p:spPr/>
        <p:txBody>
          <a:bodyPr/>
          <a:lstStyle/>
          <a:p>
            <a:fld id="{884C9F44-8474-4EB8-895B-098C9F96557C}" type="slidenum">
              <a:rPr lang="en-US" smtClean="0"/>
              <a:pPr/>
              <a:t>350</a:t>
            </a:fld>
            <a:endParaRPr lang="en-US" dirty="0"/>
          </a:p>
        </p:txBody>
      </p:sp>
      <p:pic>
        <p:nvPicPr>
          <p:cNvPr id="7" name="Picture 6" descr="Description: https://encrypted-tbn0.gstatic.com/images?q=tbn:ANd9GcTe_US4u5UeCNl52EfGs5dd7n9voYQIXdeRN_KC2jyui_p0PnUq"/>
          <p:cNvPicPr/>
          <p:nvPr/>
        </p:nvPicPr>
        <p:blipFill>
          <a:blip r:embed="rId2"/>
          <a:srcRect/>
          <a:stretch>
            <a:fillRect/>
          </a:stretch>
        </p:blipFill>
        <p:spPr bwMode="auto">
          <a:xfrm>
            <a:off x="285720" y="2214554"/>
            <a:ext cx="3071834"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US" sz="2800" b="1" dirty="0" smtClean="0">
                <a:latin typeface="Baskerville Old Face" pitchFamily="18" charset="0"/>
              </a:rPr>
              <a:t>Age Composition</a:t>
            </a:r>
            <a:endParaRPr lang="en-US" sz="2800" dirty="0"/>
          </a:p>
        </p:txBody>
      </p:sp>
      <p:sp>
        <p:nvSpPr>
          <p:cNvPr id="3" name="Content Placeholder 2"/>
          <p:cNvSpPr>
            <a:spLocks noGrp="1"/>
          </p:cNvSpPr>
          <p:nvPr>
            <p:ph idx="1"/>
          </p:nvPr>
        </p:nvSpPr>
        <p:spPr>
          <a:xfrm>
            <a:off x="457200" y="1000108"/>
            <a:ext cx="8229600" cy="5643602"/>
          </a:xfrm>
        </p:spPr>
        <p:txBody>
          <a:bodyPr>
            <a:normAutofit fontScale="77500" lnSpcReduction="20000"/>
          </a:bodyPr>
          <a:lstStyle/>
          <a:p>
            <a:pPr algn="just"/>
            <a:r>
              <a:rPr lang="en-US" b="1" dirty="0" smtClean="0"/>
              <a:t>C</a:t>
            </a:r>
            <a:r>
              <a:rPr lang="en-US" sz="2800" b="1" dirty="0" smtClean="0">
                <a:latin typeface="Baskerville Old Face" pitchFamily="18" charset="0"/>
              </a:rPr>
              <a:t>. </a:t>
            </a:r>
            <a:r>
              <a:rPr lang="en-US" b="1" dirty="0" smtClean="0">
                <a:latin typeface="Baskerville Old Face" pitchFamily="18" charset="0"/>
              </a:rPr>
              <a:t>Regressive (Constrictive) Population Pyramid </a:t>
            </a:r>
            <a:endParaRPr lang="en-US"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70000"/>
              </a:lnSpc>
            </a:pPr>
            <a:r>
              <a:rPr lang="en-US" sz="3300" dirty="0" smtClean="0">
                <a:latin typeface="Baskerville Old Face" pitchFamily="18" charset="0"/>
              </a:rPr>
              <a:t>A constrictive pyramid has </a:t>
            </a:r>
            <a:r>
              <a:rPr lang="en-US" sz="3300" dirty="0" smtClean="0">
                <a:solidFill>
                  <a:srgbClr val="FF0000"/>
                </a:solidFill>
                <a:latin typeface="Baskerville Old Face" pitchFamily="18" charset="0"/>
              </a:rPr>
              <a:t>fewer people in the </a:t>
            </a:r>
            <a:r>
              <a:rPr lang="en-US" sz="3300" b="1" dirty="0" smtClean="0">
                <a:solidFill>
                  <a:srgbClr val="FF0000"/>
                </a:solidFill>
                <a:latin typeface="Baskerville Old Face" pitchFamily="18" charset="0"/>
              </a:rPr>
              <a:t>younger age categories</a:t>
            </a:r>
            <a:r>
              <a:rPr lang="en-US" sz="3300" dirty="0" smtClean="0">
                <a:solidFill>
                  <a:srgbClr val="FF0000"/>
                </a:solidFill>
                <a:latin typeface="Baskerville Old Face" pitchFamily="18" charset="0"/>
              </a:rPr>
              <a:t>, and has been typical of </a:t>
            </a:r>
            <a:r>
              <a:rPr lang="en-US" sz="3300" b="1" dirty="0" smtClean="0">
                <a:solidFill>
                  <a:srgbClr val="FF0000"/>
                </a:solidFill>
                <a:latin typeface="Baskerville Old Face" pitchFamily="18" charset="0"/>
              </a:rPr>
              <a:t>U.S</a:t>
            </a:r>
          </a:p>
          <a:p>
            <a:pPr algn="just">
              <a:lnSpc>
                <a:spcPct val="170000"/>
              </a:lnSpc>
            </a:pPr>
            <a:r>
              <a:rPr lang="en-US" sz="3300" dirty="0" smtClean="0">
                <a:solidFill>
                  <a:srgbClr val="FF0000"/>
                </a:solidFill>
                <a:latin typeface="Baskerville Old Face" pitchFamily="18" charset="0"/>
              </a:rPr>
              <a:t>The structure has a fairly wide top with a </a:t>
            </a:r>
            <a:r>
              <a:rPr lang="en-US" sz="3300" b="1" dirty="0" smtClean="0">
                <a:solidFill>
                  <a:srgbClr val="FF0000"/>
                </a:solidFill>
                <a:latin typeface="Baskerville Old Face" pitchFamily="18" charset="0"/>
              </a:rPr>
              <a:t>bulging middle and narrow base. </a:t>
            </a:r>
            <a:endParaRPr lang="en-US" sz="33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351</a:t>
            </a:fld>
            <a:endParaRPr lang="en-US" dirty="0"/>
          </a:p>
        </p:txBody>
      </p:sp>
      <p:pic>
        <p:nvPicPr>
          <p:cNvPr id="6" name="Picture 5"/>
          <p:cNvPicPr/>
          <p:nvPr/>
        </p:nvPicPr>
        <p:blipFill>
          <a:blip r:embed="rId2"/>
          <a:srcRect/>
          <a:stretch>
            <a:fillRect/>
          </a:stretch>
        </p:blipFill>
        <p:spPr bwMode="auto">
          <a:xfrm>
            <a:off x="1071538" y="1500174"/>
            <a:ext cx="7072362"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US" sz="2800" b="1" dirty="0" smtClean="0">
                <a:latin typeface="Baskerville Old Face" pitchFamily="18" charset="0"/>
              </a:rPr>
              <a:t>Age Composition</a:t>
            </a:r>
            <a:endParaRPr lang="en-US" sz="2800" dirty="0"/>
          </a:p>
        </p:txBody>
      </p:sp>
      <p:sp>
        <p:nvSpPr>
          <p:cNvPr id="3" name="Text Placeholder 2"/>
          <p:cNvSpPr>
            <a:spLocks noGrp="1"/>
          </p:cNvSpPr>
          <p:nvPr>
            <p:ph type="body" idx="1"/>
          </p:nvPr>
        </p:nvSpPr>
        <p:spPr>
          <a:xfrm>
            <a:off x="428596" y="714356"/>
            <a:ext cx="4040188" cy="785818"/>
          </a:xfrm>
        </p:spPr>
        <p:txBody>
          <a:bodyPr>
            <a:normAutofit lnSpcReduction="10000"/>
          </a:bodyPr>
          <a:lstStyle/>
          <a:p>
            <a:r>
              <a:rPr lang="en-US" dirty="0" smtClean="0">
                <a:latin typeface="Baskerville Old Face" pitchFamily="18" charset="0"/>
              </a:rPr>
              <a:t>Regressive (Constrictive) Population Pyramid…..Cont’d</a:t>
            </a:r>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884C9F44-8474-4EB8-895B-098C9F96557C}" type="slidenum">
              <a:rPr lang="en-US" smtClean="0"/>
              <a:pPr/>
              <a:t>352</a:t>
            </a:fld>
            <a:endParaRPr lang="en-US" dirty="0"/>
          </a:p>
        </p:txBody>
      </p:sp>
      <p:pic>
        <p:nvPicPr>
          <p:cNvPr id="9" name="Content Placeholder 8"/>
          <p:cNvPicPr>
            <a:picLocks noGrp="1"/>
          </p:cNvPicPr>
          <p:nvPr>
            <p:ph sz="half" idx="2"/>
          </p:nvPr>
        </p:nvPicPr>
        <p:blipFill>
          <a:blip r:embed="rId2"/>
          <a:srcRect/>
          <a:stretch>
            <a:fillRect/>
          </a:stretch>
        </p:blipFill>
        <p:spPr bwMode="auto">
          <a:xfrm>
            <a:off x="0" y="1714488"/>
            <a:ext cx="3571868" cy="2643205"/>
          </a:xfrm>
          <a:prstGeom prst="rect">
            <a:avLst/>
          </a:prstGeom>
          <a:noFill/>
          <a:ln w="9525">
            <a:noFill/>
            <a:miter lim="800000"/>
            <a:headEnd/>
            <a:tailEnd/>
          </a:ln>
        </p:spPr>
      </p:pic>
      <p:sp>
        <p:nvSpPr>
          <p:cNvPr id="11" name="Text Placeholder 4"/>
          <p:cNvSpPr>
            <a:spLocks noGrp="1"/>
          </p:cNvSpPr>
          <p:nvPr>
            <p:ph sz="quarter" idx="4"/>
          </p:nvPr>
        </p:nvSpPr>
        <p:spPr>
          <a:xfrm>
            <a:off x="3214688" y="1357313"/>
            <a:ext cx="5643562" cy="4768850"/>
          </a:xfrm>
        </p:spPr>
        <p:txBody>
          <a:bodyPr/>
          <a:lstStyle/>
          <a:p>
            <a:pPr algn="just">
              <a:lnSpc>
                <a:spcPct val="150000"/>
              </a:lnSpc>
            </a:pPr>
            <a:r>
              <a:rPr lang="en-US" sz="2800" dirty="0" smtClean="0">
                <a:solidFill>
                  <a:srgbClr val="FF0000"/>
                </a:solidFill>
                <a:latin typeface="Baskerville Old Face" pitchFamily="18" charset="0"/>
              </a:rPr>
              <a:t>The birth rate is low </a:t>
            </a:r>
            <a:r>
              <a:rPr lang="en-US" sz="2800" dirty="0" smtClean="0">
                <a:latin typeface="Baskerville Old Face" pitchFamily="18" charset="0"/>
              </a:rPr>
              <a:t>and hence the narrow base, more adults.</a:t>
            </a:r>
          </a:p>
          <a:p>
            <a:pPr algn="just">
              <a:lnSpc>
                <a:spcPct val="150000"/>
              </a:lnSpc>
            </a:pPr>
            <a:r>
              <a:rPr lang="en-US" sz="2800" dirty="0" smtClean="0">
                <a:latin typeface="Baskerville Old Face" pitchFamily="18" charset="0"/>
              </a:rPr>
              <a:t>This structure shows decreasing population.</a:t>
            </a:r>
          </a:p>
          <a:p>
            <a:pPr algn="just">
              <a:lnSpc>
                <a:spcPct val="150000"/>
              </a:lnSpc>
            </a:pPr>
            <a:r>
              <a:rPr lang="en-US" sz="2800" dirty="0" smtClean="0">
                <a:latin typeface="Baskerville Old Face" pitchFamily="18" charset="0"/>
              </a:rPr>
              <a:t>Generally, a </a:t>
            </a:r>
            <a:r>
              <a:rPr lang="en-US" sz="2800" dirty="0" smtClean="0">
                <a:solidFill>
                  <a:srgbClr val="FF0000"/>
                </a:solidFill>
                <a:latin typeface="Baskerville Old Face" pitchFamily="18" charset="0"/>
              </a:rPr>
              <a:t>large proportion of people in the younger age groups. </a:t>
            </a:r>
          </a:p>
          <a:p>
            <a:pPr algn="just">
              <a:lnSpc>
                <a:spcPct val="150000"/>
              </a:lnSpc>
            </a:pPr>
            <a:endParaRPr lang="en-US" sz="2800" dirty="0" smtClean="0">
              <a:solidFill>
                <a:srgbClr val="FF0000"/>
              </a:solidFill>
              <a:latin typeface="Baskerville Old Face" pitchFamily="18" charset="0"/>
            </a:endParaRPr>
          </a:p>
          <a:p>
            <a:pPr algn="just">
              <a:lnSpc>
                <a:spcPct val="150000"/>
              </a:lnSpc>
            </a:pPr>
            <a:endParaRPr lang="en-US" sz="2800" dirty="0" smtClean="0">
              <a:latin typeface="Baskerville Old Face" pitchFamily="18" charset="0"/>
            </a:endParaRPr>
          </a:p>
          <a:p>
            <a:endParaRPr lang="en-US" dirty="0"/>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normAutofit/>
          </a:bodyPr>
          <a:lstStyle/>
          <a:p>
            <a:r>
              <a:rPr lang="en-US" sz="2800" b="1" dirty="0" smtClean="0">
                <a:latin typeface="Baskerville Old Face" pitchFamily="18" charset="0"/>
              </a:rPr>
              <a:t>Age Composition</a:t>
            </a:r>
            <a:endParaRPr lang="en-US" sz="2800" dirty="0"/>
          </a:p>
        </p:txBody>
      </p:sp>
      <p:sp>
        <p:nvSpPr>
          <p:cNvPr id="3" name="Content Placeholder 2"/>
          <p:cNvSpPr>
            <a:spLocks noGrp="1"/>
          </p:cNvSpPr>
          <p:nvPr>
            <p:ph idx="1"/>
          </p:nvPr>
        </p:nvSpPr>
        <p:spPr>
          <a:xfrm>
            <a:off x="428596" y="714356"/>
            <a:ext cx="8229600" cy="6143644"/>
          </a:xfrm>
        </p:spPr>
        <p:txBody>
          <a:bodyPr>
            <a:noAutofit/>
          </a:bodyPr>
          <a:lstStyle/>
          <a:p>
            <a:pPr algn="just">
              <a:lnSpc>
                <a:spcPct val="150000"/>
              </a:lnSpc>
            </a:pPr>
            <a:r>
              <a:rPr lang="en-US" sz="2800" dirty="0" smtClean="0">
                <a:latin typeface="Baskerville Old Face" pitchFamily="18" charset="0"/>
              </a:rPr>
              <a:t>High-fertility countries of </a:t>
            </a:r>
            <a:r>
              <a:rPr lang="en-US" sz="2800" dirty="0" smtClean="0">
                <a:solidFill>
                  <a:srgbClr val="FF0000"/>
                </a:solidFill>
                <a:latin typeface="Baskerville Old Face" pitchFamily="18" charset="0"/>
              </a:rPr>
              <a:t>Africa with large proportions of young adults and children are examples. </a:t>
            </a:r>
          </a:p>
          <a:p>
            <a:pPr algn="just">
              <a:lnSpc>
                <a:spcPct val="150000"/>
              </a:lnSpc>
            </a:pPr>
            <a:r>
              <a:rPr lang="en-US" sz="2800" dirty="0" smtClean="0">
                <a:solidFill>
                  <a:srgbClr val="FF0000"/>
                </a:solidFill>
                <a:latin typeface="Baskerville Old Face" pitchFamily="18" charset="0"/>
              </a:rPr>
              <a:t>Other populations are relatively old, such as many countries in Europe &amp; Japan. </a:t>
            </a:r>
          </a:p>
          <a:p>
            <a:pPr algn="just">
              <a:lnSpc>
                <a:spcPct val="160000"/>
              </a:lnSpc>
            </a:pPr>
            <a:r>
              <a:rPr lang="en-US" sz="2800" dirty="0" smtClean="0">
                <a:solidFill>
                  <a:srgbClr val="FF0000"/>
                </a:solidFill>
                <a:latin typeface="Baskerville Old Face" pitchFamily="18" charset="0"/>
              </a:rPr>
              <a:t>These two types of populations have markedly different age compositions</a:t>
            </a:r>
            <a:r>
              <a:rPr lang="en-US" sz="2800" dirty="0" smtClean="0">
                <a:latin typeface="Baskerville Old Face" pitchFamily="18" charset="0"/>
              </a:rPr>
              <a:t>; as a consequence, they also have different proportions of the population in the labor force ,school e.t.c</a:t>
            </a:r>
          </a:p>
          <a:p>
            <a:pPr algn="just">
              <a:lnSpc>
                <a:spcPct val="160000"/>
              </a:lnSpc>
              <a:buNone/>
            </a:pPr>
            <a:endParaRPr lang="en-US" sz="2800" dirty="0" smtClean="0">
              <a:latin typeface="Baskerville Old Face" pitchFamily="18" charset="0"/>
            </a:endParaRPr>
          </a:p>
          <a:p>
            <a:pPr algn="just">
              <a:lnSpc>
                <a:spcPct val="160000"/>
              </a:lnSpc>
            </a:pPr>
            <a:endParaRPr lang="en-US" sz="2800" dirty="0" smtClean="0">
              <a:latin typeface="Baskerville Old Face" pitchFamily="18" charset="0"/>
            </a:endParaRPr>
          </a:p>
          <a:p>
            <a:pPr algn="just">
              <a:lnSpc>
                <a:spcPct val="160000"/>
              </a:lnSpc>
            </a:pPr>
            <a:endParaRPr lang="en-US" sz="2800" dirty="0" smtClean="0">
              <a:latin typeface="Baskerville Old Face" pitchFamily="18" charset="0"/>
            </a:endParaRPr>
          </a:p>
          <a:p>
            <a:pPr algn="just">
              <a:lnSpc>
                <a:spcPct val="16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353</a:t>
            </a:fld>
            <a:endParaRPr lang="en-US" dirty="0"/>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Age Composition</a:t>
            </a:r>
            <a:endParaRPr lang="en-US" sz="2800" dirty="0"/>
          </a:p>
        </p:txBody>
      </p:sp>
      <p:sp>
        <p:nvSpPr>
          <p:cNvPr id="3" name="Content Placeholder 2"/>
          <p:cNvSpPr>
            <a:spLocks noGrp="1"/>
          </p:cNvSpPr>
          <p:nvPr>
            <p:ph idx="1"/>
          </p:nvPr>
        </p:nvSpPr>
        <p:spPr>
          <a:xfrm>
            <a:off x="285720" y="785794"/>
            <a:ext cx="8329642" cy="6072206"/>
          </a:xfrm>
        </p:spPr>
        <p:txBody>
          <a:bodyPr>
            <a:normAutofit fontScale="85000" lnSpcReduction="10000"/>
          </a:bodyPr>
          <a:lstStyle/>
          <a:p>
            <a:pPr>
              <a:lnSpc>
                <a:spcPct val="170000"/>
              </a:lnSpc>
            </a:pPr>
            <a:r>
              <a:rPr lang="en-US" b="1" dirty="0" smtClean="0"/>
              <a:t>3) </a:t>
            </a:r>
            <a:r>
              <a:rPr lang="en-US" sz="2800" b="1" dirty="0" smtClean="0"/>
              <a:t>The Age Indices</a:t>
            </a:r>
          </a:p>
          <a:p>
            <a:pPr algn="just">
              <a:lnSpc>
                <a:spcPct val="160000"/>
              </a:lnSpc>
            </a:pPr>
            <a:r>
              <a:rPr lang="en-US" sz="3300" b="1" dirty="0" smtClean="0">
                <a:solidFill>
                  <a:srgbClr val="FF0000"/>
                </a:solidFill>
                <a:latin typeface="Baskerville Old Face" pitchFamily="18" charset="0"/>
              </a:rPr>
              <a:t>is simply the computation of dependency ratio</a:t>
            </a:r>
            <a:r>
              <a:rPr lang="en-US" sz="3300" dirty="0" smtClean="0">
                <a:solidFill>
                  <a:srgbClr val="FF0000"/>
                </a:solidFill>
                <a:latin typeface="Baskerville Old Face" pitchFamily="18" charset="0"/>
              </a:rPr>
              <a:t> which is relevant for the purpose of man power planning, population growth analysis, migration analysis, etc</a:t>
            </a:r>
            <a:r>
              <a:rPr lang="en-US" sz="3300" b="1" dirty="0" smtClean="0">
                <a:solidFill>
                  <a:srgbClr val="FF0000"/>
                </a:solidFill>
                <a:latin typeface="Baskerville Old Face" pitchFamily="18" charset="0"/>
              </a:rPr>
              <a:t>.</a:t>
            </a:r>
          </a:p>
          <a:p>
            <a:pPr algn="just">
              <a:lnSpc>
                <a:spcPct val="160000"/>
              </a:lnSpc>
            </a:pPr>
            <a:r>
              <a:rPr lang="en-US" sz="3300" dirty="0" smtClean="0">
                <a:latin typeface="Baskerville Old Face" pitchFamily="18" charset="0"/>
              </a:rPr>
              <a:t>Basically, </a:t>
            </a:r>
            <a:r>
              <a:rPr lang="en-US" sz="3300" b="1" dirty="0" smtClean="0">
                <a:solidFill>
                  <a:srgbClr val="FF0000"/>
                </a:solidFill>
                <a:latin typeface="Baskerville Old Face" pitchFamily="18" charset="0"/>
              </a:rPr>
              <a:t>there are three types of dependency ratio. </a:t>
            </a:r>
            <a:r>
              <a:rPr lang="en-US" sz="3300" dirty="0" smtClean="0">
                <a:latin typeface="Baskerville Old Face" pitchFamily="18" charset="0"/>
              </a:rPr>
              <a:t>These are:  1.    Age dependency ratio</a:t>
            </a:r>
          </a:p>
          <a:p>
            <a:pPr lvl="0">
              <a:lnSpc>
                <a:spcPct val="160000"/>
              </a:lnSpc>
              <a:buNone/>
            </a:pPr>
            <a:r>
              <a:rPr lang="en-US" sz="3300" dirty="0" smtClean="0">
                <a:latin typeface="Baskerville Old Face" pitchFamily="18" charset="0"/>
              </a:rPr>
              <a:t>                       2.   Young dependency ratio</a:t>
            </a:r>
          </a:p>
          <a:p>
            <a:pPr lvl="0">
              <a:lnSpc>
                <a:spcPct val="160000"/>
              </a:lnSpc>
              <a:buNone/>
            </a:pPr>
            <a:r>
              <a:rPr lang="en-US" sz="3300" dirty="0" smtClean="0">
                <a:latin typeface="Baskerville Old Face" pitchFamily="18" charset="0"/>
              </a:rPr>
              <a:t>                       3.    Old age index. </a:t>
            </a:r>
          </a:p>
          <a:p>
            <a:pPr algn="just">
              <a:lnSpc>
                <a:spcPct val="150000"/>
              </a:lnSpc>
            </a:pPr>
            <a:endParaRPr lang="en-US" sz="2800" dirty="0" smtClean="0"/>
          </a:p>
          <a:p>
            <a:pPr algn="just">
              <a:lnSpc>
                <a:spcPct val="150000"/>
              </a:lnSpc>
            </a:pP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354</a:t>
            </a:fld>
            <a:endParaRPr lang="en-US" dirty="0"/>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Age Composition</a:t>
            </a:r>
            <a:endParaRPr lang="en-US" sz="2800" dirty="0"/>
          </a:p>
        </p:txBody>
      </p:sp>
      <p:sp>
        <p:nvSpPr>
          <p:cNvPr id="3" name="Content Placeholder 2"/>
          <p:cNvSpPr>
            <a:spLocks noGrp="1"/>
          </p:cNvSpPr>
          <p:nvPr>
            <p:ph idx="1"/>
          </p:nvPr>
        </p:nvSpPr>
        <p:spPr>
          <a:xfrm>
            <a:off x="457200" y="1142984"/>
            <a:ext cx="8472518" cy="5286412"/>
          </a:xfrm>
        </p:spPr>
        <p:txBody>
          <a:bodyPr>
            <a:normAutofit/>
          </a:bodyPr>
          <a:lstStyle/>
          <a:p>
            <a:r>
              <a:rPr lang="en-US" dirty="0" smtClean="0">
                <a:latin typeface="Baskerville Old Face" pitchFamily="18" charset="0"/>
              </a:rPr>
              <a:t>1.    Age dependency ratio.</a:t>
            </a:r>
          </a:p>
          <a:p>
            <a:pPr algn="just">
              <a:lnSpc>
                <a:spcPct val="150000"/>
              </a:lnSpc>
            </a:pPr>
            <a:r>
              <a:rPr lang="en-US" sz="2800" dirty="0" smtClean="0"/>
              <a:t>The </a:t>
            </a:r>
            <a:r>
              <a:rPr lang="en-US" sz="2800" b="1" i="1" dirty="0" smtClean="0"/>
              <a:t>age-dependency ratio</a:t>
            </a:r>
            <a:r>
              <a:rPr lang="en-US" sz="2800" dirty="0" smtClean="0"/>
              <a:t> </a:t>
            </a:r>
            <a:r>
              <a:rPr lang="en-US" sz="2800" dirty="0" smtClean="0">
                <a:solidFill>
                  <a:srgbClr val="FF0000"/>
                </a:solidFill>
              </a:rPr>
              <a:t>is the ratio of people in the “dependent” ages (</a:t>
            </a:r>
            <a:r>
              <a:rPr lang="en-US" sz="2800" b="1" dirty="0" smtClean="0">
                <a:solidFill>
                  <a:srgbClr val="FF0000"/>
                </a:solidFill>
                <a:latin typeface="Baskerville Old Face" pitchFamily="18" charset="0"/>
              </a:rPr>
              <a:t>those under age 15 and ages 65and older)</a:t>
            </a:r>
            <a:r>
              <a:rPr lang="en-US" sz="2800" b="1" dirty="0" smtClean="0">
                <a:latin typeface="Baskerville Old Face" pitchFamily="18" charset="0"/>
              </a:rPr>
              <a:t> </a:t>
            </a:r>
            <a:r>
              <a:rPr lang="en-US" sz="2800" dirty="0" smtClean="0"/>
              <a:t>to those in the </a:t>
            </a:r>
            <a:r>
              <a:rPr lang="en-US" sz="2800" dirty="0" smtClean="0">
                <a:solidFill>
                  <a:srgbClr val="FF0000"/>
                </a:solidFill>
              </a:rPr>
              <a:t>“economically productive” </a:t>
            </a:r>
            <a:r>
              <a:rPr lang="en-US" sz="2800" dirty="0" smtClean="0"/>
              <a:t>ages (</a:t>
            </a:r>
            <a:r>
              <a:rPr lang="en-US" sz="2800" b="1" dirty="0" smtClean="0">
                <a:solidFill>
                  <a:srgbClr val="FF0000"/>
                </a:solidFill>
              </a:rPr>
              <a:t>15 to 64 years</a:t>
            </a:r>
            <a:r>
              <a:rPr lang="en-US" sz="2800" dirty="0" smtClean="0"/>
              <a:t>) in a population.</a:t>
            </a:r>
          </a:p>
          <a:p>
            <a:pPr algn="just">
              <a:lnSpc>
                <a:spcPct val="150000"/>
              </a:lnSpc>
            </a:pPr>
            <a:r>
              <a:rPr lang="en-US" sz="2800" dirty="0" smtClean="0">
                <a:latin typeface="Baskerville Old Face" pitchFamily="18" charset="0"/>
              </a:rPr>
              <a:t>The age-dependency ratio is often </a:t>
            </a:r>
            <a:r>
              <a:rPr lang="en-US" sz="2800" b="1" dirty="0" smtClean="0">
                <a:solidFill>
                  <a:srgbClr val="FF0000"/>
                </a:solidFill>
                <a:latin typeface="Baskerville Old Face" pitchFamily="18" charset="0"/>
              </a:rPr>
              <a:t>used as indicators of the economic burden the productive portion of a population </a:t>
            </a: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355</a:t>
            </a:fld>
            <a:endParaRPr lang="en-US" dirty="0"/>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Age Composition</a:t>
            </a:r>
            <a:endParaRPr lang="en-US" sz="2800" dirty="0"/>
          </a:p>
        </p:txBody>
      </p:sp>
      <p:sp>
        <p:nvSpPr>
          <p:cNvPr id="3" name="Content Placeholder 2"/>
          <p:cNvSpPr>
            <a:spLocks noGrp="1"/>
          </p:cNvSpPr>
          <p:nvPr>
            <p:ph idx="1"/>
          </p:nvPr>
        </p:nvSpPr>
        <p:spPr>
          <a:xfrm>
            <a:off x="214282" y="1000108"/>
            <a:ext cx="8715436" cy="5429288"/>
          </a:xfrm>
        </p:spPr>
        <p:txBody>
          <a:bodyPr/>
          <a:lstStyle/>
          <a:p>
            <a:r>
              <a:rPr lang="en-US" dirty="0" smtClean="0">
                <a:latin typeface="Baskerville Old Face" pitchFamily="18" charset="0"/>
              </a:rPr>
              <a:t> </a:t>
            </a:r>
            <a:r>
              <a:rPr lang="en-US" sz="2800" b="1" dirty="0" smtClean="0">
                <a:latin typeface="Baskerville Old Face" pitchFamily="18" charset="0"/>
              </a:rPr>
              <a:t>Age dependency ratio….Cont’d</a:t>
            </a:r>
          </a:p>
          <a:p>
            <a:pPr algn="just">
              <a:lnSpc>
                <a:spcPct val="150000"/>
              </a:lnSpc>
            </a:pPr>
            <a:r>
              <a:rPr lang="en-US" sz="2800" dirty="0" smtClean="0">
                <a:solidFill>
                  <a:srgbClr val="FF0000"/>
                </a:solidFill>
                <a:latin typeface="Baskerville Old Face" pitchFamily="18" charset="0"/>
              </a:rPr>
              <a:t>Countries with </a:t>
            </a:r>
            <a:r>
              <a:rPr lang="en-US" sz="2800" b="1" dirty="0" smtClean="0">
                <a:solidFill>
                  <a:srgbClr val="FF0000"/>
                </a:solidFill>
                <a:latin typeface="Baskerville Old Face" pitchFamily="18" charset="0"/>
              </a:rPr>
              <a:t>very high birth rates </a:t>
            </a:r>
            <a:r>
              <a:rPr lang="en-US" sz="2800" dirty="0" smtClean="0">
                <a:solidFill>
                  <a:srgbClr val="FF0000"/>
                </a:solidFill>
                <a:latin typeface="Baskerville Old Face" pitchFamily="18" charset="0"/>
              </a:rPr>
              <a:t>usually have the highest age-dependency ratios </a:t>
            </a:r>
            <a:r>
              <a:rPr lang="en-US" sz="2800" dirty="0" smtClean="0">
                <a:latin typeface="Baskerville Old Face" pitchFamily="18" charset="0"/>
              </a:rPr>
              <a:t>because of the large proportion of children in the population.</a:t>
            </a:r>
          </a:p>
          <a:p>
            <a:pPr algn="just"/>
            <a:r>
              <a:rPr lang="en-US" sz="2800" dirty="0" smtClean="0">
                <a:latin typeface="Baskerville Old Face" pitchFamily="18" charset="0"/>
              </a:rPr>
              <a:t>Age dependency ratio =  </a:t>
            </a:r>
            <a:r>
              <a:rPr lang="en-US" sz="2800" u="sng" dirty="0" smtClean="0">
                <a:latin typeface="Baskerville Old Face" pitchFamily="18" charset="0"/>
              </a:rPr>
              <a:t>Dependet population  </a:t>
            </a:r>
            <a:r>
              <a:rPr lang="en-US" sz="2800" dirty="0" smtClean="0">
                <a:latin typeface="Baskerville Old Face" pitchFamily="18" charset="0"/>
                <a:sym typeface="Symbol"/>
              </a:rPr>
              <a:t></a:t>
            </a:r>
            <a:r>
              <a:rPr lang="en-US" sz="2800" dirty="0" smtClean="0">
                <a:latin typeface="Baskerville Old Face" pitchFamily="18" charset="0"/>
              </a:rPr>
              <a:t> 100</a:t>
            </a:r>
          </a:p>
          <a:p>
            <a:pPr algn="just">
              <a:buNone/>
            </a:pPr>
            <a:r>
              <a:rPr lang="en-US" sz="2800" dirty="0" smtClean="0">
                <a:latin typeface="Baskerville Old Face" pitchFamily="18" charset="0"/>
              </a:rPr>
              <a:t>                                           Independent population</a:t>
            </a:r>
          </a:p>
          <a:p>
            <a:pPr algn="just">
              <a:buNone/>
            </a:pPr>
            <a:r>
              <a:rPr lang="en-US" sz="2800" dirty="0" smtClean="0">
                <a:latin typeface="Baskerville Old Face" pitchFamily="18" charset="0"/>
              </a:rPr>
              <a:t>   </a:t>
            </a:r>
          </a:p>
          <a:p>
            <a:pPr algn="just">
              <a:buNone/>
            </a:pPr>
            <a:r>
              <a:rPr lang="en-US" sz="2800" dirty="0" smtClean="0">
                <a:latin typeface="Baskerville Old Face" pitchFamily="18" charset="0"/>
              </a:rPr>
              <a:t>  </a:t>
            </a:r>
            <a:r>
              <a:rPr lang="en-US" sz="2400" dirty="0" smtClean="0">
                <a:latin typeface="Baskerville Old Face" pitchFamily="18" charset="0"/>
              </a:rPr>
              <a:t>=   </a:t>
            </a:r>
            <a:r>
              <a:rPr lang="en-US" sz="2400" u="sng" dirty="0" smtClean="0">
                <a:latin typeface="Baskerville Old Face" pitchFamily="18" charset="0"/>
              </a:rPr>
              <a:t>Number of children under 15 + Number of elderly &gt; 65  </a:t>
            </a:r>
            <a:r>
              <a:rPr lang="en-US" sz="2400" u="sng" dirty="0" smtClean="0">
                <a:latin typeface="Baskerville Old Face" pitchFamily="18" charset="0"/>
                <a:sym typeface="Symbol"/>
              </a:rPr>
              <a:t></a:t>
            </a:r>
            <a:r>
              <a:rPr lang="en-US" sz="2400" u="sng" dirty="0" smtClean="0">
                <a:latin typeface="Baskerville Old Face" pitchFamily="18" charset="0"/>
              </a:rPr>
              <a:t> 100  </a:t>
            </a:r>
          </a:p>
          <a:p>
            <a:pPr algn="just">
              <a:lnSpc>
                <a:spcPct val="150000"/>
              </a:lnSpc>
              <a:buNone/>
            </a:pPr>
            <a:r>
              <a:rPr lang="en-US" sz="2400" dirty="0" smtClean="0">
                <a:latin typeface="Baskerville Old Face" pitchFamily="18" charset="0"/>
              </a:rPr>
              <a:t>                   Number of adult 15 -64</a:t>
            </a:r>
          </a:p>
          <a:p>
            <a:pPr algn="just">
              <a:lnSpc>
                <a:spcPct val="150000"/>
              </a:lnSpc>
            </a:pPr>
            <a:endParaRPr lang="en-US" sz="2800" b="1"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356</a:t>
            </a:fld>
            <a:endParaRPr lang="en-US" dirty="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229600" cy="1000108"/>
          </a:xfrm>
        </p:spPr>
        <p:txBody>
          <a:bodyPr>
            <a:normAutofit/>
          </a:bodyPr>
          <a:lstStyle/>
          <a:p>
            <a:r>
              <a:rPr lang="en-US" sz="2800" b="1" dirty="0" smtClean="0">
                <a:latin typeface="Baskerville Old Face" pitchFamily="18" charset="0"/>
              </a:rPr>
              <a:t>Age Composition</a:t>
            </a:r>
            <a:endParaRPr lang="en-US" sz="2800" dirty="0"/>
          </a:p>
        </p:txBody>
      </p:sp>
      <p:sp>
        <p:nvSpPr>
          <p:cNvPr id="3" name="Content Placeholder 2"/>
          <p:cNvSpPr>
            <a:spLocks noGrp="1"/>
          </p:cNvSpPr>
          <p:nvPr>
            <p:ph idx="1"/>
          </p:nvPr>
        </p:nvSpPr>
        <p:spPr>
          <a:xfrm>
            <a:off x="457200" y="785794"/>
            <a:ext cx="8401080" cy="5857916"/>
          </a:xfrm>
        </p:spPr>
        <p:txBody>
          <a:bodyPr>
            <a:normAutofit fontScale="70000" lnSpcReduction="20000"/>
          </a:bodyPr>
          <a:lstStyle/>
          <a:p>
            <a:r>
              <a:rPr lang="en-US" sz="3600" b="1" dirty="0" smtClean="0">
                <a:latin typeface="Baskerville Old Face" pitchFamily="18" charset="0"/>
              </a:rPr>
              <a:t>Age dependency ratio….Cont’d</a:t>
            </a:r>
          </a:p>
          <a:p>
            <a:r>
              <a:rPr lang="en-US" sz="4000" b="1" u="sng" dirty="0" smtClean="0">
                <a:latin typeface="Baskerville Old Face" pitchFamily="18" charset="0"/>
              </a:rPr>
              <a:t>Exercise </a:t>
            </a:r>
          </a:p>
          <a:p>
            <a:pPr algn="just">
              <a:lnSpc>
                <a:spcPct val="160000"/>
              </a:lnSpc>
              <a:buFont typeface="Wingdings" pitchFamily="2" charset="2"/>
              <a:buChar char="v"/>
            </a:pPr>
            <a:r>
              <a:rPr lang="en-GB" sz="4000" dirty="0" smtClean="0">
                <a:latin typeface="Baskerville Old Face" pitchFamily="18" charset="0"/>
              </a:rPr>
              <a:t>a hypothetical country </a:t>
            </a:r>
            <a:r>
              <a:rPr lang="en-GB" sz="4000" dirty="0" smtClean="0">
                <a:solidFill>
                  <a:srgbClr val="FF0000"/>
                </a:solidFill>
                <a:latin typeface="Baskerville Old Face" pitchFamily="18" charset="0"/>
              </a:rPr>
              <a:t>has 20 million populations</a:t>
            </a:r>
            <a:r>
              <a:rPr lang="en-GB" sz="4000" dirty="0" smtClean="0">
                <a:latin typeface="Baskerville Old Face" pitchFamily="18" charset="0"/>
              </a:rPr>
              <a:t> out of which,  </a:t>
            </a:r>
            <a:r>
              <a:rPr lang="en-GB" sz="4000" dirty="0" smtClean="0">
                <a:solidFill>
                  <a:srgbClr val="00B0F0"/>
                </a:solidFill>
                <a:latin typeface="Baskerville Old Face" pitchFamily="18" charset="0"/>
              </a:rPr>
              <a:t>6 million and 2 million are under 15 yrs of age and above 65 yrs of age respective</a:t>
            </a:r>
            <a:r>
              <a:rPr lang="en-GB" sz="4000" dirty="0" smtClean="0">
                <a:latin typeface="Baskerville Old Face" pitchFamily="18" charset="0"/>
              </a:rPr>
              <a:t>. Calculate age dependency ratio. ?</a:t>
            </a:r>
          </a:p>
          <a:p>
            <a:pPr algn="just">
              <a:lnSpc>
                <a:spcPct val="160000"/>
              </a:lnSpc>
            </a:pPr>
            <a:r>
              <a:rPr lang="en-GB" sz="3600" u="sng" dirty="0" smtClean="0">
                <a:latin typeface="Baskerville Old Face" pitchFamily="18" charset="0"/>
              </a:rPr>
              <a:t>Solution </a:t>
            </a:r>
          </a:p>
          <a:p>
            <a:pPr algn="just">
              <a:lnSpc>
                <a:spcPct val="160000"/>
              </a:lnSpc>
            </a:pPr>
            <a:r>
              <a:rPr lang="en-GB" sz="3100" u="sng" dirty="0" smtClean="0">
                <a:latin typeface="Baskerville Old Face" pitchFamily="18" charset="0"/>
              </a:rPr>
              <a:t>6 Million + 2 Million  </a:t>
            </a:r>
            <a:r>
              <a:rPr lang="en-GB" sz="3100" dirty="0" smtClean="0">
                <a:latin typeface="Baskerville Old Face" pitchFamily="18" charset="0"/>
              </a:rPr>
              <a:t> </a:t>
            </a:r>
            <a:r>
              <a:rPr lang="en-GB" sz="3100" dirty="0" smtClean="0">
                <a:latin typeface="Baskerville Old Face" pitchFamily="18" charset="0"/>
                <a:sym typeface="Symbol"/>
              </a:rPr>
              <a:t> 100    </a:t>
            </a:r>
            <a:r>
              <a:rPr lang="en-GB" sz="3100" u="sng" dirty="0" smtClean="0">
                <a:latin typeface="Baskerville Old Face" pitchFamily="18" charset="0"/>
                <a:sym typeface="Symbol"/>
              </a:rPr>
              <a:t>= 8 million   </a:t>
            </a:r>
            <a:r>
              <a:rPr lang="en-GB" sz="3100" dirty="0" smtClean="0">
                <a:latin typeface="Baskerville Old Face" pitchFamily="18" charset="0"/>
                <a:sym typeface="Symbol"/>
              </a:rPr>
              <a:t> 100 =</a:t>
            </a:r>
            <a:r>
              <a:rPr lang="en-GB" sz="3100" b="1" u="sng" dirty="0" smtClean="0">
                <a:latin typeface="Baskerville Old Face" pitchFamily="18" charset="0"/>
                <a:sym typeface="Symbol"/>
              </a:rPr>
              <a:t>66.7</a:t>
            </a:r>
            <a:endParaRPr lang="en-GB" sz="3100" b="1" u="sng" dirty="0" smtClean="0">
              <a:latin typeface="Baskerville Old Face" pitchFamily="18" charset="0"/>
            </a:endParaRPr>
          </a:p>
          <a:p>
            <a:pPr algn="just">
              <a:lnSpc>
                <a:spcPct val="160000"/>
              </a:lnSpc>
              <a:buNone/>
            </a:pPr>
            <a:r>
              <a:rPr lang="en-GB" sz="3100" dirty="0" smtClean="0">
                <a:latin typeface="Baskerville Old Face" pitchFamily="18" charset="0"/>
              </a:rPr>
              <a:t>      12 Million                             12 Million </a:t>
            </a:r>
          </a:p>
          <a:p>
            <a:pPr algn="just">
              <a:lnSpc>
                <a:spcPct val="160000"/>
              </a:lnSpc>
              <a:buFont typeface="Wingdings" pitchFamily="2" charset="2"/>
              <a:buChar char="ü"/>
            </a:pPr>
            <a:r>
              <a:rPr lang="en-GB" sz="3100" dirty="0" smtClean="0">
                <a:solidFill>
                  <a:srgbClr val="FF0000"/>
                </a:solidFill>
                <a:latin typeface="Baskerville Old Face" pitchFamily="18" charset="0"/>
              </a:rPr>
              <a:t>66.7 dependets per 100 Working population </a:t>
            </a:r>
          </a:p>
          <a:p>
            <a:pPr algn="just">
              <a:lnSpc>
                <a:spcPct val="110000"/>
              </a:lnSpc>
              <a:buNone/>
            </a:pPr>
            <a:endParaRPr lang="en-GB" sz="2800" dirty="0" smtClean="0">
              <a:latin typeface="Baskerville Old Face" pitchFamily="18" charset="0"/>
            </a:endParaRPr>
          </a:p>
          <a:p>
            <a:pPr algn="just">
              <a:lnSpc>
                <a:spcPct val="150000"/>
              </a:lnSpc>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357</a:t>
            </a:fld>
            <a:endParaRPr lang="en-US" dirty="0"/>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Age Composition</a:t>
            </a:r>
            <a:endParaRPr lang="en-US" sz="2800" dirty="0"/>
          </a:p>
        </p:txBody>
      </p:sp>
      <p:sp>
        <p:nvSpPr>
          <p:cNvPr id="3" name="Content Placeholder 2"/>
          <p:cNvSpPr>
            <a:spLocks noGrp="1"/>
          </p:cNvSpPr>
          <p:nvPr>
            <p:ph idx="1"/>
          </p:nvPr>
        </p:nvSpPr>
        <p:spPr>
          <a:xfrm>
            <a:off x="457200" y="1142984"/>
            <a:ext cx="8229600" cy="5357850"/>
          </a:xfrm>
        </p:spPr>
        <p:txBody>
          <a:bodyPr>
            <a:noAutofit/>
          </a:bodyPr>
          <a:lstStyle/>
          <a:p>
            <a:pPr lvl="0" algn="just">
              <a:lnSpc>
                <a:spcPct val="150000"/>
              </a:lnSpc>
              <a:buFont typeface="Wingdings" pitchFamily="2" charset="2"/>
              <a:buChar char="Ø"/>
            </a:pPr>
            <a:r>
              <a:rPr lang="en-US" sz="2400" dirty="0" smtClean="0">
                <a:latin typeface="Baskerville Old Face" pitchFamily="18" charset="0"/>
              </a:rPr>
              <a:t>The age-dependency ratio is sometimes </a:t>
            </a:r>
            <a:r>
              <a:rPr lang="en-US" sz="2400" b="1" i="1" dirty="0" smtClean="0">
                <a:latin typeface="Baskerville Old Face" pitchFamily="18" charset="0"/>
              </a:rPr>
              <a:t>divided into </a:t>
            </a:r>
            <a:r>
              <a:rPr lang="en-US" sz="2400" b="1" i="1" dirty="0" smtClean="0">
                <a:solidFill>
                  <a:srgbClr val="FF0000"/>
                </a:solidFill>
                <a:latin typeface="Baskerville Old Face" pitchFamily="18" charset="0"/>
              </a:rPr>
              <a:t>old-age dependency</a:t>
            </a:r>
            <a:r>
              <a:rPr lang="en-US" sz="2400" dirty="0" smtClean="0">
                <a:solidFill>
                  <a:srgbClr val="FF0000"/>
                </a:solidFill>
                <a:latin typeface="Baskerville Old Face" pitchFamily="18" charset="0"/>
              </a:rPr>
              <a:t> (the ratio of people ages 65 and older to those ages 15 to 64).</a:t>
            </a:r>
          </a:p>
          <a:p>
            <a:pPr lvl="0" algn="just">
              <a:lnSpc>
                <a:spcPct val="150000"/>
              </a:lnSpc>
            </a:pPr>
            <a:r>
              <a:rPr lang="en-US" sz="2400" i="1" dirty="0" smtClean="0">
                <a:solidFill>
                  <a:srgbClr val="FF0000"/>
                </a:solidFill>
                <a:latin typeface="Baskerville Old Face" pitchFamily="18" charset="0"/>
              </a:rPr>
              <a:t>Oldage -dependency ratio  </a:t>
            </a:r>
            <a:r>
              <a:rPr lang="en-US" sz="2400" i="1" u="sng" dirty="0" smtClean="0">
                <a:latin typeface="Baskerville Old Face" pitchFamily="18" charset="0"/>
              </a:rPr>
              <a:t>Pop&gt;64 yrs of Age </a:t>
            </a:r>
            <a:r>
              <a:rPr lang="en-US" sz="2400" i="1" dirty="0" smtClean="0">
                <a:latin typeface="Baskerville Old Face" pitchFamily="18" charset="0"/>
              </a:rPr>
              <a:t>  </a:t>
            </a:r>
            <a:r>
              <a:rPr lang="en-US" sz="2400" i="1" dirty="0" smtClean="0">
                <a:latin typeface="Baskerville Old Face" pitchFamily="18" charset="0"/>
                <a:sym typeface="Symbol"/>
              </a:rPr>
              <a:t></a:t>
            </a:r>
            <a:r>
              <a:rPr lang="en-US" sz="2400" i="1" dirty="0" smtClean="0">
                <a:latin typeface="Baskerville Old Face" pitchFamily="18" charset="0"/>
              </a:rPr>
              <a:t> 100</a:t>
            </a:r>
          </a:p>
          <a:p>
            <a:pPr algn="just">
              <a:lnSpc>
                <a:spcPct val="150000"/>
              </a:lnSpc>
              <a:buNone/>
            </a:pPr>
            <a:r>
              <a:rPr lang="en-US" sz="2400" dirty="0" smtClean="0">
                <a:latin typeface="Baskerville Old Face" pitchFamily="18" charset="0"/>
              </a:rPr>
              <a:t>                                           Pop15-64 yrs of age</a:t>
            </a:r>
          </a:p>
          <a:p>
            <a:pPr algn="just">
              <a:lnSpc>
                <a:spcPct val="150000"/>
              </a:lnSpc>
              <a:buFont typeface="Wingdings" pitchFamily="2" charset="2"/>
              <a:buChar char="Ø"/>
            </a:pPr>
            <a:r>
              <a:rPr lang="en-US" sz="2400" dirty="0" smtClean="0">
                <a:solidFill>
                  <a:srgbClr val="FF0000"/>
                </a:solidFill>
                <a:latin typeface="Baskerville Old Face" pitchFamily="18" charset="0"/>
              </a:rPr>
              <a:t>Young dependency (the ratio of people under age 15 to those ages 15 to 64).</a:t>
            </a:r>
          </a:p>
          <a:p>
            <a:pPr algn="just">
              <a:lnSpc>
                <a:spcPct val="150000"/>
              </a:lnSpc>
            </a:pPr>
            <a:r>
              <a:rPr lang="en-US" sz="2400" dirty="0" smtClean="0">
                <a:solidFill>
                  <a:srgbClr val="FF0000"/>
                </a:solidFill>
                <a:latin typeface="Baskerville Old Face" pitchFamily="18" charset="0"/>
              </a:rPr>
              <a:t>Young- age dependency ratio  </a:t>
            </a:r>
            <a:r>
              <a:rPr lang="en-US" sz="2400" u="sng" dirty="0" err="1" smtClean="0">
                <a:latin typeface="Baskerville Old Face" pitchFamily="18" charset="0"/>
              </a:rPr>
              <a:t>PoP</a:t>
            </a:r>
            <a:r>
              <a:rPr lang="en-US" sz="2400" u="sng" dirty="0" smtClean="0">
                <a:latin typeface="Baskerville Old Face" pitchFamily="18" charset="0"/>
              </a:rPr>
              <a:t> &lt; age 15 yrs of age   </a:t>
            </a:r>
            <a:r>
              <a:rPr lang="en-US" sz="2400" dirty="0" smtClean="0">
                <a:latin typeface="Baskerville Old Face" pitchFamily="18" charset="0"/>
                <a:sym typeface="Symbol"/>
              </a:rPr>
              <a:t>  100</a:t>
            </a:r>
          </a:p>
          <a:p>
            <a:pPr algn="just">
              <a:lnSpc>
                <a:spcPct val="150000"/>
              </a:lnSpc>
              <a:buNone/>
            </a:pPr>
            <a:r>
              <a:rPr lang="en-US" sz="2400" dirty="0" smtClean="0">
                <a:latin typeface="Baskerville Old Face" pitchFamily="18" charset="0"/>
                <a:sym typeface="Symbol"/>
              </a:rPr>
              <a:t>                                                     Pop 15- 64 yrs of  age </a:t>
            </a:r>
            <a:endParaRPr lang="en-US" sz="2400" dirty="0" smtClean="0">
              <a:latin typeface="Baskerville Old Face" pitchFamily="18" charset="0"/>
            </a:endParaRPr>
          </a:p>
          <a:p>
            <a:pPr>
              <a:lnSpc>
                <a:spcPct val="150000"/>
              </a:lnSpc>
              <a:buNone/>
            </a:pPr>
            <a:endParaRPr lang="en-US" sz="2800" dirty="0" smtClean="0">
              <a:latin typeface="Baskerville Old Face" pitchFamily="18" charset="0"/>
            </a:endParaRPr>
          </a:p>
          <a:p>
            <a:pPr>
              <a:lnSpc>
                <a:spcPct val="150000"/>
              </a:lnSpc>
              <a:buNone/>
            </a:pPr>
            <a:r>
              <a:rPr lang="en-US" sz="2800" dirty="0" smtClean="0">
                <a:latin typeface="Baskerville Old Face" pitchFamily="18" charset="0"/>
              </a:rPr>
              <a:t>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358</a:t>
            </a:fld>
            <a:endParaRPr lang="en-US" dirty="0"/>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8"/>
          </a:xfrm>
        </p:spPr>
        <p:txBody>
          <a:bodyPr>
            <a:normAutofit fontScale="90000"/>
          </a:bodyPr>
          <a:lstStyle/>
          <a:p>
            <a:r>
              <a:rPr lang="en-US" sz="2800" b="1" dirty="0" smtClean="0"/>
              <a:t/>
            </a:r>
            <a:br>
              <a:rPr lang="en-US" sz="2800" b="1" dirty="0" smtClean="0"/>
            </a:br>
            <a:r>
              <a:rPr lang="en-US" b="1" dirty="0" smtClean="0">
                <a:latin typeface="Baskerville Old Face" pitchFamily="18" charset="0"/>
              </a:rPr>
              <a:t>4.1.2. Sex composition</a:t>
            </a:r>
            <a:r>
              <a:rPr lang="en-US" dirty="0" smtClean="0"/>
              <a:t/>
            </a:r>
            <a:br>
              <a:rPr lang="en-US" dirty="0" smtClean="0"/>
            </a:br>
            <a:endParaRPr lang="en-US" dirty="0"/>
          </a:p>
        </p:txBody>
      </p:sp>
      <p:sp>
        <p:nvSpPr>
          <p:cNvPr id="3" name="Content Placeholder 2"/>
          <p:cNvSpPr>
            <a:spLocks noGrp="1"/>
          </p:cNvSpPr>
          <p:nvPr>
            <p:ph idx="1"/>
          </p:nvPr>
        </p:nvSpPr>
        <p:spPr>
          <a:xfrm>
            <a:off x="285720" y="1285860"/>
            <a:ext cx="8572560" cy="4840303"/>
          </a:xfrm>
        </p:spPr>
        <p:txBody>
          <a:bodyPr>
            <a:normAutofit/>
          </a:bodyPr>
          <a:lstStyle/>
          <a:p>
            <a:pPr algn="just">
              <a:lnSpc>
                <a:spcPct val="150000"/>
              </a:lnSpc>
            </a:pPr>
            <a:r>
              <a:rPr lang="en-US" sz="2800" b="1" dirty="0" smtClean="0">
                <a:latin typeface="Baskerville Old Face" pitchFamily="18" charset="0"/>
              </a:rPr>
              <a:t>Sex composition is also important characteristics of population </a:t>
            </a:r>
            <a:r>
              <a:rPr lang="en-US" sz="2800" dirty="0" smtClean="0">
                <a:solidFill>
                  <a:srgbClr val="FF0000"/>
                </a:solidFill>
                <a:latin typeface="Baskerville Old Face" pitchFamily="18" charset="0"/>
              </a:rPr>
              <a:t>to </a:t>
            </a:r>
            <a:r>
              <a:rPr lang="en-US" sz="2800" u="sng" dirty="0" smtClean="0">
                <a:solidFill>
                  <a:srgbClr val="FF0000"/>
                </a:solidFill>
                <a:latin typeface="Baskerville Old Face" pitchFamily="18" charset="0"/>
              </a:rPr>
              <a:t>determine rate of fertility </a:t>
            </a:r>
            <a:r>
              <a:rPr lang="en-US" sz="2800" dirty="0" smtClean="0">
                <a:solidFill>
                  <a:srgbClr val="FF0000"/>
                </a:solidFill>
                <a:latin typeface="Baskerville Old Face" pitchFamily="18" charset="0"/>
              </a:rPr>
              <a:t>and </a:t>
            </a:r>
            <a:r>
              <a:rPr lang="en-US" sz="2800" i="1" u="sng" dirty="0" smtClean="0">
                <a:solidFill>
                  <a:srgbClr val="FF0000"/>
                </a:solidFill>
                <a:latin typeface="Baskerville Old Face" pitchFamily="18" charset="0"/>
              </a:rPr>
              <a:t>their contribution to economic development of the co</a:t>
            </a:r>
            <a:r>
              <a:rPr lang="en-US" sz="2800" dirty="0" smtClean="0">
                <a:solidFill>
                  <a:srgbClr val="FF0000"/>
                </a:solidFill>
                <a:latin typeface="Baskerville Old Face" pitchFamily="18" charset="0"/>
              </a:rPr>
              <a:t>untry. </a:t>
            </a:r>
          </a:p>
          <a:p>
            <a:pPr algn="just">
              <a:lnSpc>
                <a:spcPct val="150000"/>
              </a:lnSpc>
              <a:buNone/>
            </a:pPr>
            <a:endParaRPr lang="en-US" sz="2800" dirty="0" smtClean="0">
              <a:solidFill>
                <a:srgbClr val="FF0000"/>
              </a:solidFill>
              <a:latin typeface="Baskerville Old Face" pitchFamily="18" charset="0"/>
            </a:endParaRPr>
          </a:p>
          <a:p>
            <a:pPr algn="just">
              <a:lnSpc>
                <a:spcPct val="150000"/>
              </a:lnSpc>
            </a:pPr>
            <a:r>
              <a:rPr lang="en-US" sz="2800" b="1" dirty="0" smtClean="0">
                <a:solidFill>
                  <a:srgbClr val="FF0000"/>
                </a:solidFill>
                <a:latin typeface="Baskerville Old Face" pitchFamily="18" charset="0"/>
              </a:rPr>
              <a:t>Sex composition of the human population is one of the basic demographic characteristics, which is extremely vital </a:t>
            </a:r>
            <a:r>
              <a:rPr lang="en-US" sz="2800" dirty="0" smtClean="0"/>
              <a:t>for any meaningful demographic analysis.</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359</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Footlight MT Light" pitchFamily="18" charset="0"/>
                <a:cs typeface="Farsi Simple Bold" pitchFamily="2" charset="-78"/>
              </a:rPr>
              <a:t>Sources and uses of population data…Cont’d</a:t>
            </a:r>
            <a:endParaRPr lang="en-US" sz="2800" dirty="0">
              <a:cs typeface="Farsi Simple Bold" pitchFamily="2" charset="-78"/>
            </a:endParaRPr>
          </a:p>
        </p:txBody>
      </p:sp>
      <p:sp>
        <p:nvSpPr>
          <p:cNvPr id="3" name="Content Placeholder 2"/>
          <p:cNvSpPr>
            <a:spLocks noGrp="1"/>
          </p:cNvSpPr>
          <p:nvPr>
            <p:ph idx="1"/>
          </p:nvPr>
        </p:nvSpPr>
        <p:spPr>
          <a:xfrm>
            <a:off x="457200" y="1214422"/>
            <a:ext cx="8401080" cy="5357850"/>
          </a:xfrm>
        </p:spPr>
        <p:txBody>
          <a:bodyPr>
            <a:normAutofit lnSpcReduction="10000"/>
          </a:bodyPr>
          <a:lstStyle/>
          <a:p>
            <a:r>
              <a:rPr lang="en-US" b="1" u="sng" dirty="0" smtClean="0"/>
              <a:t>Census  </a:t>
            </a:r>
            <a:r>
              <a:rPr lang="en-US" b="1" dirty="0" smtClean="0"/>
              <a:t>….</a:t>
            </a:r>
          </a:p>
          <a:p>
            <a:pPr algn="just">
              <a:buFont typeface="Wingdings" pitchFamily="2" charset="2"/>
              <a:buChar char="ü"/>
            </a:pPr>
            <a:r>
              <a:rPr lang="en-US" dirty="0" smtClean="0"/>
              <a:t> </a:t>
            </a:r>
            <a:r>
              <a:rPr lang="en-US" sz="2800" dirty="0" smtClean="0"/>
              <a:t>Census most referred to be </a:t>
            </a:r>
            <a:r>
              <a:rPr lang="en-US" sz="2800" b="1" dirty="0" smtClean="0"/>
              <a:t>population and housing census</a:t>
            </a:r>
            <a:r>
              <a:rPr lang="en-US" sz="2800" dirty="0" smtClean="0"/>
              <a:t>. </a:t>
            </a:r>
          </a:p>
          <a:p>
            <a:pPr algn="just">
              <a:buNone/>
            </a:pPr>
            <a:endParaRPr lang="en-US" sz="2800" dirty="0" smtClean="0"/>
          </a:p>
          <a:p>
            <a:pPr algn="just">
              <a:buNone/>
            </a:pPr>
            <a:r>
              <a:rPr lang="en-US" sz="2800" dirty="0" smtClean="0"/>
              <a:t>	NB. The United Nations defines a population census as in (UN, 1958). </a:t>
            </a:r>
          </a:p>
          <a:p>
            <a:pPr algn="just">
              <a:lnSpc>
                <a:spcPct val="150000"/>
              </a:lnSpc>
              <a:buNone/>
            </a:pPr>
            <a:r>
              <a:rPr lang="en-US" sz="2800" dirty="0" smtClean="0"/>
              <a:t>   “ 	the total process of </a:t>
            </a:r>
            <a:r>
              <a:rPr lang="en-US" sz="2800" dirty="0" smtClean="0">
                <a:solidFill>
                  <a:srgbClr val="FF0000"/>
                </a:solidFill>
              </a:rPr>
              <a:t>collecting,</a:t>
            </a:r>
            <a:r>
              <a:rPr lang="en-US" sz="2800" dirty="0" smtClean="0"/>
              <a:t> </a:t>
            </a:r>
            <a:r>
              <a:rPr lang="en-US" sz="2800" dirty="0" smtClean="0">
                <a:solidFill>
                  <a:srgbClr val="FF0000"/>
                </a:solidFill>
              </a:rPr>
              <a:t>compiling,</a:t>
            </a:r>
            <a:r>
              <a:rPr lang="en-US" sz="2800" dirty="0" smtClean="0"/>
              <a:t> and      	</a:t>
            </a:r>
            <a:r>
              <a:rPr lang="en-US" sz="2800" dirty="0" smtClean="0">
                <a:solidFill>
                  <a:srgbClr val="FF0000"/>
                </a:solidFill>
              </a:rPr>
              <a:t>publishing demographic</a:t>
            </a:r>
            <a:r>
              <a:rPr lang="en-US" sz="2800" dirty="0" smtClean="0"/>
              <a:t>, </a:t>
            </a:r>
            <a:r>
              <a:rPr lang="en-US" sz="2800" dirty="0" smtClean="0">
                <a:solidFill>
                  <a:srgbClr val="FF0000"/>
                </a:solidFill>
              </a:rPr>
              <a:t>economic,</a:t>
            </a:r>
            <a:r>
              <a:rPr lang="en-US" sz="2800" dirty="0" smtClean="0"/>
              <a:t> </a:t>
            </a:r>
            <a:r>
              <a:rPr lang="en-US" sz="2800" dirty="0" smtClean="0">
                <a:solidFill>
                  <a:srgbClr val="FF0000"/>
                </a:solidFill>
              </a:rPr>
              <a:t>and social   	data</a:t>
            </a:r>
            <a:r>
              <a:rPr lang="en-US" sz="2800" dirty="0" smtClean="0"/>
              <a:t> pertaining to a specific time to all persons in 	a country or delimited part of a country”</a:t>
            </a:r>
            <a:endParaRPr lang="en-US" dirty="0" smtClean="0"/>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36</a:t>
            </a:fld>
            <a:endParaRPr lang="en-US" dirty="0"/>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Sex composition…..Cont’d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a:bodyPr>
          <a:lstStyle/>
          <a:p>
            <a:pPr algn="just">
              <a:lnSpc>
                <a:spcPct val="150000"/>
              </a:lnSpc>
            </a:pPr>
            <a:r>
              <a:rPr lang="en-US" sz="2800" i="1" dirty="0" smtClean="0">
                <a:solidFill>
                  <a:srgbClr val="FF0000"/>
                </a:solidFill>
                <a:latin typeface="Baskerville Old Face" pitchFamily="18" charset="0"/>
              </a:rPr>
              <a:t>Sex ratio</a:t>
            </a:r>
            <a:r>
              <a:rPr lang="en-US" sz="2800" dirty="0" smtClean="0">
                <a:solidFill>
                  <a:srgbClr val="FF0000"/>
                </a:solidFill>
                <a:latin typeface="Baskerville Old Face" pitchFamily="18" charset="0"/>
              </a:rPr>
              <a:t> defined here as the number of females per 100 males in the population.</a:t>
            </a:r>
          </a:p>
          <a:p>
            <a:pPr algn="just">
              <a:lnSpc>
                <a:spcPct val="150000"/>
              </a:lnSpc>
            </a:pPr>
            <a:r>
              <a:rPr lang="en-US" sz="2800" b="1" i="1" dirty="0" smtClean="0"/>
              <a:t>Sex ratio </a:t>
            </a:r>
            <a:r>
              <a:rPr lang="en-US" sz="2800" b="1" dirty="0" smtClean="0">
                <a:latin typeface="Baskerville Old Face" pitchFamily="18" charset="0"/>
              </a:rPr>
              <a:t>is an important social indicator to measure the extent of prevailing </a:t>
            </a:r>
            <a:r>
              <a:rPr lang="en-US" sz="2800" dirty="0" smtClean="0">
                <a:solidFill>
                  <a:srgbClr val="FF0000"/>
                </a:solidFill>
                <a:latin typeface="Baskerville Old Face" pitchFamily="18" charset="0"/>
              </a:rPr>
              <a:t>equity between males and females </a:t>
            </a:r>
          </a:p>
          <a:p>
            <a:pPr algn="just">
              <a:lnSpc>
                <a:spcPct val="150000"/>
              </a:lnSpc>
            </a:pPr>
            <a:r>
              <a:rPr lang="en-US" sz="2800" dirty="0" smtClean="0">
                <a:latin typeface="Baskerville Old Face" pitchFamily="18" charset="0"/>
              </a:rPr>
              <a:t>in a society and influences directly the incidence of </a:t>
            </a:r>
            <a:r>
              <a:rPr lang="en-US" sz="2800" dirty="0" smtClean="0">
                <a:solidFill>
                  <a:srgbClr val="FF0000"/>
                </a:solidFill>
                <a:latin typeface="Baskerville Old Face" pitchFamily="18" charset="0"/>
              </a:rPr>
              <a:t>marriage, birth, migration, economic activities</a:t>
            </a:r>
            <a:r>
              <a:rPr lang="en-US" sz="2800" dirty="0" smtClean="0">
                <a:latin typeface="Baskerville Old Face" pitchFamily="18" charset="0"/>
              </a:rPr>
              <a:t>, etc.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360</a:t>
            </a:fld>
            <a:endParaRPr lang="en-US" dirty="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Sex composition…..Cont’d</a:t>
            </a:r>
            <a:endParaRPr lang="en-US" sz="2800" dirty="0">
              <a:latin typeface="Baskerville Old Face" pitchFamily="18" charset="0"/>
            </a:endParaRPr>
          </a:p>
        </p:txBody>
      </p:sp>
      <p:sp>
        <p:nvSpPr>
          <p:cNvPr id="3" name="Content Placeholder 2"/>
          <p:cNvSpPr>
            <a:spLocks noGrp="1"/>
          </p:cNvSpPr>
          <p:nvPr>
            <p:ph idx="1"/>
          </p:nvPr>
        </p:nvSpPr>
        <p:spPr>
          <a:xfrm>
            <a:off x="457200" y="1071546"/>
            <a:ext cx="8229600" cy="5286412"/>
          </a:xfrm>
        </p:spPr>
        <p:txBody>
          <a:bodyPr>
            <a:normAutofit fontScale="92500" lnSpcReduction="20000"/>
          </a:bodyPr>
          <a:lstStyle/>
          <a:p>
            <a:pPr algn="just">
              <a:lnSpc>
                <a:spcPct val="150000"/>
              </a:lnSpc>
            </a:pPr>
            <a:r>
              <a:rPr lang="en-US" sz="2800" dirty="0" smtClean="0">
                <a:solidFill>
                  <a:srgbClr val="FF0000"/>
                </a:solidFill>
                <a:latin typeface="Baskerville Old Face" pitchFamily="18" charset="0"/>
              </a:rPr>
              <a:t>Sex ratio measures the balance between </a:t>
            </a:r>
            <a:r>
              <a:rPr lang="en-US" sz="2800" b="1" dirty="0" smtClean="0">
                <a:solidFill>
                  <a:srgbClr val="FF0000"/>
                </a:solidFill>
                <a:latin typeface="Baskerville Old Face" pitchFamily="18" charset="0"/>
              </a:rPr>
              <a:t>male</a:t>
            </a:r>
            <a:r>
              <a:rPr lang="en-US" sz="2800" dirty="0" smtClean="0">
                <a:solidFill>
                  <a:srgbClr val="FF0000"/>
                </a:solidFill>
                <a:latin typeface="Baskerville Old Face" pitchFamily="18" charset="0"/>
              </a:rPr>
              <a:t> and </a:t>
            </a:r>
            <a:r>
              <a:rPr lang="en-US" sz="2800" b="1" dirty="0" smtClean="0">
                <a:solidFill>
                  <a:srgbClr val="FF0000"/>
                </a:solidFill>
                <a:latin typeface="Baskerville Old Face" pitchFamily="18" charset="0"/>
              </a:rPr>
              <a:t>female population</a:t>
            </a:r>
            <a:r>
              <a:rPr lang="en-US" sz="2800" dirty="0" smtClean="0">
                <a:solidFill>
                  <a:srgbClr val="FF0000"/>
                </a:solidFill>
                <a:latin typeface="Baskerville Old Face" pitchFamily="18" charset="0"/>
              </a:rPr>
              <a:t>.  </a:t>
            </a:r>
          </a:p>
          <a:p>
            <a:pPr algn="just">
              <a:lnSpc>
                <a:spcPct val="150000"/>
              </a:lnSpc>
            </a:pPr>
            <a:r>
              <a:rPr lang="en-US" sz="2800" b="1" dirty="0" smtClean="0"/>
              <a:t>Sex ratio:</a:t>
            </a:r>
            <a:r>
              <a:rPr lang="en-US" sz="2800" dirty="0" smtClean="0"/>
              <a:t> </a:t>
            </a:r>
            <a:r>
              <a:rPr lang="en-US" sz="2800" dirty="0" smtClean="0">
                <a:solidFill>
                  <a:srgbClr val="FF0000"/>
                </a:solidFill>
                <a:latin typeface="Baskerville Old Face" pitchFamily="18" charset="0"/>
              </a:rPr>
              <a:t>The sex ratio is the ratio of males to females in the population (normalized to 100).</a:t>
            </a:r>
          </a:p>
          <a:p>
            <a:pPr algn="just">
              <a:buFont typeface="Wingdings" pitchFamily="2" charset="2"/>
              <a:buChar char="Ø"/>
            </a:pPr>
            <a:r>
              <a:rPr lang="en-US" sz="2800" dirty="0" smtClean="0">
                <a:latin typeface="Baskerville Old Face" pitchFamily="18" charset="0"/>
              </a:rPr>
              <a:t> Sex-Ratio  = </a:t>
            </a:r>
            <a:r>
              <a:rPr lang="en-US" sz="2800" u="sng" dirty="0" smtClean="0">
                <a:latin typeface="Baskerville Old Face" pitchFamily="18" charset="0"/>
              </a:rPr>
              <a:t>Male   population</a:t>
            </a:r>
            <a:r>
              <a:rPr lang="en-US" sz="2800" dirty="0" smtClean="0">
                <a:latin typeface="Baskerville Old Face" pitchFamily="18" charset="0"/>
              </a:rPr>
              <a:t>    </a:t>
            </a:r>
            <a:r>
              <a:rPr lang="en-US" sz="2800" dirty="0" smtClean="0">
                <a:latin typeface="Baskerville Old Face" pitchFamily="18" charset="0"/>
                <a:sym typeface="Symbol"/>
              </a:rPr>
              <a:t> 100</a:t>
            </a:r>
          </a:p>
          <a:p>
            <a:pPr algn="just">
              <a:buNone/>
            </a:pPr>
            <a:r>
              <a:rPr lang="en-US" sz="2800" dirty="0" smtClean="0">
                <a:latin typeface="Baskerville Old Face" pitchFamily="18" charset="0"/>
                <a:sym typeface="Symbol"/>
              </a:rPr>
              <a:t>                         Female population </a:t>
            </a:r>
            <a:endParaRPr lang="en-US" sz="2800" dirty="0" smtClean="0">
              <a:latin typeface="Baskerville Old Face" pitchFamily="18" charset="0"/>
            </a:endParaRPr>
          </a:p>
          <a:p>
            <a:pPr algn="just">
              <a:lnSpc>
                <a:spcPct val="150000"/>
              </a:lnSpc>
              <a:buFont typeface="Wingdings" pitchFamily="2" charset="2"/>
              <a:buChar char="ü"/>
            </a:pPr>
            <a:r>
              <a:rPr lang="en-GB" sz="2800" dirty="0" smtClean="0"/>
              <a:t>   When sex ratio is </a:t>
            </a:r>
            <a:r>
              <a:rPr lang="en-GB" sz="2800" dirty="0" smtClean="0">
                <a:solidFill>
                  <a:srgbClr val="FF0000"/>
                </a:solidFill>
              </a:rPr>
              <a:t>greater than 100 </a:t>
            </a:r>
            <a:r>
              <a:rPr lang="en-GB" sz="2800" dirty="0" smtClean="0"/>
              <a:t>it indicates </a:t>
            </a:r>
            <a:r>
              <a:rPr lang="en-GB" sz="2800" u="sng" dirty="0" smtClean="0">
                <a:solidFill>
                  <a:srgbClr val="FF0000"/>
                </a:solidFill>
              </a:rPr>
              <a:t>larger proportion of males than females.</a:t>
            </a:r>
          </a:p>
          <a:p>
            <a:pPr algn="just">
              <a:lnSpc>
                <a:spcPct val="150000"/>
              </a:lnSpc>
              <a:buFont typeface="Wingdings" pitchFamily="2" charset="2"/>
              <a:buChar char="ü"/>
            </a:pPr>
            <a:r>
              <a:rPr lang="en-GB" sz="2800" dirty="0" smtClean="0"/>
              <a:t> and if it is </a:t>
            </a:r>
            <a:r>
              <a:rPr lang="en-GB" sz="2800" dirty="0" smtClean="0">
                <a:solidFill>
                  <a:srgbClr val="FF0000"/>
                </a:solidFill>
              </a:rPr>
              <a:t>less than 100 </a:t>
            </a:r>
            <a:r>
              <a:rPr lang="en-GB" sz="2800" dirty="0" smtClean="0"/>
              <a:t>it entails </a:t>
            </a:r>
            <a:r>
              <a:rPr lang="en-GB" sz="2800" u="sng" dirty="0" smtClean="0">
                <a:solidFill>
                  <a:srgbClr val="FF0000"/>
                </a:solidFill>
              </a:rPr>
              <a:t>larger proportion of females than males</a:t>
            </a:r>
            <a:endParaRPr lang="en-US" sz="2800" u="sng" dirty="0" smtClean="0">
              <a:solidFill>
                <a:srgbClr val="FF0000"/>
              </a:solidFill>
            </a:endParaRPr>
          </a:p>
          <a:p>
            <a:pPr algn="just">
              <a:lnSpc>
                <a:spcPct val="150000"/>
              </a:lnSpc>
            </a:pPr>
            <a:endParaRPr lang="en-US" sz="2800" dirty="0" smtClean="0">
              <a:solidFill>
                <a:srgbClr val="FF0000"/>
              </a:solidFill>
              <a:latin typeface="Baskerville Old Face" pitchFamily="18" charset="0"/>
            </a:endParaRP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361</a:t>
            </a:fld>
            <a:endParaRPr lang="en-US" dirty="0"/>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Sex composition…..Cont’d</a:t>
            </a:r>
            <a:endParaRPr lang="en-US" sz="2800" dirty="0"/>
          </a:p>
        </p:txBody>
      </p:sp>
      <p:sp>
        <p:nvSpPr>
          <p:cNvPr id="3" name="Content Placeholder 2"/>
          <p:cNvSpPr>
            <a:spLocks noGrp="1"/>
          </p:cNvSpPr>
          <p:nvPr>
            <p:ph idx="1"/>
          </p:nvPr>
        </p:nvSpPr>
        <p:spPr>
          <a:xfrm>
            <a:off x="285720" y="1214422"/>
            <a:ext cx="8401080" cy="5214974"/>
          </a:xfrm>
        </p:spPr>
        <p:txBody>
          <a:bodyPr>
            <a:normAutofit fontScale="92500"/>
          </a:bodyPr>
          <a:lstStyle/>
          <a:p>
            <a:pPr algn="just">
              <a:lnSpc>
                <a:spcPct val="150000"/>
              </a:lnSpc>
            </a:pPr>
            <a:r>
              <a:rPr lang="en-US" sz="2800" dirty="0" smtClean="0">
                <a:latin typeface="Baskerville Old Face" pitchFamily="18" charset="0"/>
              </a:rPr>
              <a:t>Example, 2007 CSA report of country reveal that 7,425,918 and 7,503,630 are male and females respectively in SNNPR, then compute sex ratio of the region by that year</a:t>
            </a:r>
            <a:r>
              <a:rPr lang="en-US" dirty="0" smtClean="0"/>
              <a:t>. </a:t>
            </a:r>
          </a:p>
          <a:p>
            <a:pPr algn="just">
              <a:lnSpc>
                <a:spcPct val="150000"/>
              </a:lnSpc>
            </a:pPr>
            <a:r>
              <a:rPr lang="en-US" dirty="0" smtClean="0"/>
              <a:t> </a:t>
            </a:r>
            <a:r>
              <a:rPr lang="en-US" u="sng" dirty="0" smtClean="0"/>
              <a:t>7,425,918</a:t>
            </a:r>
            <a:r>
              <a:rPr lang="en-US" dirty="0" smtClean="0"/>
              <a:t>   </a:t>
            </a:r>
            <a:r>
              <a:rPr lang="en-US" sz="2800" dirty="0" smtClean="0">
                <a:latin typeface="Baskerville Old Face" pitchFamily="18" charset="0"/>
                <a:sym typeface="Symbol"/>
              </a:rPr>
              <a:t> 100 =</a:t>
            </a:r>
            <a:r>
              <a:rPr lang="en-US" sz="2800" b="1" dirty="0" smtClean="0">
                <a:solidFill>
                  <a:srgbClr val="FF0000"/>
                </a:solidFill>
                <a:latin typeface="Baskerville Old Face" pitchFamily="18" charset="0"/>
                <a:sym typeface="Symbol"/>
              </a:rPr>
              <a:t> 98.9</a:t>
            </a:r>
            <a:endParaRPr lang="en-US" b="1" dirty="0" smtClean="0">
              <a:solidFill>
                <a:srgbClr val="FF0000"/>
              </a:solidFill>
            </a:endParaRPr>
          </a:p>
          <a:p>
            <a:pPr>
              <a:lnSpc>
                <a:spcPct val="150000"/>
              </a:lnSpc>
              <a:buNone/>
            </a:pPr>
            <a:r>
              <a:rPr lang="en-US" dirty="0" smtClean="0"/>
              <a:t>    7,503,630</a:t>
            </a:r>
          </a:p>
          <a:p>
            <a:pPr algn="just">
              <a:lnSpc>
                <a:spcPct val="150000"/>
              </a:lnSpc>
              <a:buFont typeface="Wingdings" pitchFamily="2" charset="2"/>
              <a:buChar char="Ø"/>
            </a:pPr>
            <a:r>
              <a:rPr lang="en-US" sz="3000" dirty="0" smtClean="0">
                <a:latin typeface="Baskerville Old Face" pitchFamily="18" charset="0"/>
              </a:rPr>
              <a:t>sex ratio of SNNPR  is the number of female slight larger  than male. male, 99 male to 100 female </a:t>
            </a: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362</a:t>
            </a:fld>
            <a:endParaRPr lang="en-US" dirty="0"/>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buFont typeface="Wingdings" pitchFamily="2" charset="2"/>
              <a:buChar char="Ø"/>
            </a:pPr>
            <a:r>
              <a:rPr lang="en-US" sz="3200" dirty="0" smtClean="0">
                <a:latin typeface="Baskerville Old Face" pitchFamily="18" charset="0"/>
              </a:rPr>
              <a:t>Beyond these variables, population is also characterized by:</a:t>
            </a:r>
            <a:endParaRPr lang="en-US" sz="3200" dirty="0">
              <a:latin typeface="Baskerville Old Face" pitchFamily="18" charset="0"/>
            </a:endParaRPr>
          </a:p>
        </p:txBody>
      </p:sp>
      <p:sp>
        <p:nvSpPr>
          <p:cNvPr id="3" name="Content Placeholder 2"/>
          <p:cNvSpPr>
            <a:spLocks noGrp="1"/>
          </p:cNvSpPr>
          <p:nvPr>
            <p:ph idx="1"/>
          </p:nvPr>
        </p:nvSpPr>
        <p:spPr>
          <a:xfrm>
            <a:off x="357158" y="1571612"/>
            <a:ext cx="8229600" cy="5000660"/>
          </a:xfrm>
        </p:spPr>
        <p:txBody>
          <a:bodyPr>
            <a:normAutofit lnSpcReduction="10000"/>
          </a:bodyPr>
          <a:lstStyle/>
          <a:p>
            <a:r>
              <a:rPr lang="en-US" sz="2800" b="1" dirty="0" smtClean="0">
                <a:latin typeface="Baskerville Old Face" pitchFamily="18" charset="0"/>
              </a:rPr>
              <a:t>Family and household size</a:t>
            </a:r>
          </a:p>
          <a:p>
            <a:pPr algn="just">
              <a:lnSpc>
                <a:spcPct val="150000"/>
              </a:lnSpc>
            </a:pPr>
            <a:r>
              <a:rPr lang="en-US" sz="2800" dirty="0" smtClean="0">
                <a:latin typeface="Baskerville Old Face" pitchFamily="18" charset="0"/>
              </a:rPr>
              <a:t>family size of </a:t>
            </a:r>
            <a:r>
              <a:rPr lang="en-US" sz="2800" b="1" u="sng" dirty="0" smtClean="0">
                <a:solidFill>
                  <a:srgbClr val="FF0000"/>
                </a:solidFill>
                <a:latin typeface="Baskerville Old Face" pitchFamily="18" charset="0"/>
              </a:rPr>
              <a:t>greater than six</a:t>
            </a:r>
            <a:r>
              <a:rPr lang="en-US" sz="2800" dirty="0" smtClean="0">
                <a:latin typeface="Baskerville Old Face" pitchFamily="18" charset="0"/>
              </a:rPr>
              <a:t>, </a:t>
            </a:r>
            <a:r>
              <a:rPr lang="en-US" sz="2800" b="1" u="sng" dirty="0" smtClean="0">
                <a:solidFill>
                  <a:srgbClr val="FF0000"/>
                </a:solidFill>
                <a:latin typeface="Baskerville Old Face" pitchFamily="18" charset="0"/>
              </a:rPr>
              <a:t>three to six </a:t>
            </a:r>
            <a:r>
              <a:rPr lang="en-US" sz="2800" dirty="0" smtClean="0">
                <a:latin typeface="Baskerville Old Face" pitchFamily="18" charset="0"/>
              </a:rPr>
              <a:t>and </a:t>
            </a:r>
            <a:r>
              <a:rPr lang="en-US" sz="2800" b="1" u="sng" dirty="0" smtClean="0">
                <a:solidFill>
                  <a:srgbClr val="FF0000"/>
                </a:solidFill>
                <a:latin typeface="Baskerville Old Face" pitchFamily="18" charset="0"/>
              </a:rPr>
              <a:t>less than three</a:t>
            </a:r>
            <a:r>
              <a:rPr lang="en-US" sz="2800" dirty="0" smtClean="0">
                <a:latin typeface="Baskerville Old Face" pitchFamily="18" charset="0"/>
              </a:rPr>
              <a:t> referred to be large family size, medium family size and small family size respectively. </a:t>
            </a:r>
          </a:p>
          <a:p>
            <a:pPr algn="just">
              <a:lnSpc>
                <a:spcPct val="150000"/>
              </a:lnSpc>
            </a:pPr>
            <a:r>
              <a:rPr lang="en-US" sz="2800" dirty="0" smtClean="0">
                <a:solidFill>
                  <a:srgbClr val="FF0000"/>
                </a:solidFill>
                <a:latin typeface="Baskerville Old Face" pitchFamily="18" charset="0"/>
              </a:rPr>
              <a:t>Large family size is the salient feature of less developing world </a:t>
            </a:r>
          </a:p>
          <a:p>
            <a:pPr algn="just">
              <a:lnSpc>
                <a:spcPct val="150000"/>
              </a:lnSpc>
            </a:pPr>
            <a:r>
              <a:rPr lang="en-US" sz="2800" dirty="0" smtClean="0">
                <a:latin typeface="Baskerville Old Face" pitchFamily="18" charset="0"/>
              </a:rPr>
              <a:t>whereas </a:t>
            </a:r>
            <a:r>
              <a:rPr lang="en-US" sz="2800" dirty="0" smtClean="0">
                <a:solidFill>
                  <a:srgbClr val="FF0000"/>
                </a:solidFill>
                <a:latin typeface="Baskerville Old Face" pitchFamily="18" charset="0"/>
              </a:rPr>
              <a:t>most commonly </a:t>
            </a:r>
            <a:r>
              <a:rPr lang="en-US" sz="2800" b="1" dirty="0" smtClean="0">
                <a:solidFill>
                  <a:srgbClr val="FF0000"/>
                </a:solidFill>
                <a:latin typeface="Baskerville Old Face" pitchFamily="18" charset="0"/>
              </a:rPr>
              <a:t>small family representing </a:t>
            </a:r>
            <a:r>
              <a:rPr lang="en-US" sz="2800" dirty="0" smtClean="0">
                <a:solidFill>
                  <a:srgbClr val="FF0000"/>
                </a:solidFill>
                <a:latin typeface="Baskerville Old Face" pitchFamily="18" charset="0"/>
              </a:rPr>
              <a:t>developed world.</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363</a:t>
            </a:fld>
            <a:endParaRPr lang="en-US" dirty="0"/>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29600" cy="5786478"/>
          </a:xfrm>
        </p:spPr>
        <p:txBody>
          <a:bodyPr>
            <a:normAutofit fontScale="32500" lnSpcReduction="20000"/>
          </a:bodyPr>
          <a:lstStyle/>
          <a:p>
            <a:pPr algn="just">
              <a:lnSpc>
                <a:spcPct val="150000"/>
              </a:lnSpc>
            </a:pPr>
            <a:r>
              <a:rPr lang="en-US" sz="5900" b="1" dirty="0" smtClean="0">
                <a:latin typeface="Baskerville Old Face" pitchFamily="18" charset="0"/>
              </a:rPr>
              <a:t>Family and household size…… Cont’d</a:t>
            </a:r>
            <a:endParaRPr lang="en-US" sz="5900" dirty="0" smtClean="0">
              <a:latin typeface="Baskerville Old Face" pitchFamily="18" charset="0"/>
            </a:endParaRPr>
          </a:p>
          <a:p>
            <a:pPr algn="just">
              <a:lnSpc>
                <a:spcPct val="160000"/>
              </a:lnSpc>
            </a:pPr>
            <a:r>
              <a:rPr lang="en-US" sz="7000" b="1" dirty="0" smtClean="0">
                <a:solidFill>
                  <a:srgbClr val="FF0000"/>
                </a:solidFill>
                <a:latin typeface="Baskerville Old Face" pitchFamily="18" charset="0"/>
              </a:rPr>
              <a:t>But now a day around the world, there is tendency of having small family size </a:t>
            </a:r>
            <a:r>
              <a:rPr lang="en-US" sz="7000" dirty="0" smtClean="0">
                <a:latin typeface="Baskerville Old Face" pitchFamily="18" charset="0"/>
              </a:rPr>
              <a:t>due to shortage of agricultural land, and increased awareness about the effects of large family size. </a:t>
            </a:r>
          </a:p>
          <a:p>
            <a:pPr>
              <a:lnSpc>
                <a:spcPct val="160000"/>
              </a:lnSpc>
            </a:pPr>
            <a:r>
              <a:rPr lang="en-US" sz="7400" b="1" dirty="0" smtClean="0"/>
              <a:t>Marital status</a:t>
            </a:r>
          </a:p>
          <a:p>
            <a:pPr algn="just">
              <a:lnSpc>
                <a:spcPct val="160000"/>
              </a:lnSpc>
            </a:pPr>
            <a:r>
              <a:rPr lang="en-US" sz="7400" dirty="0" smtClean="0"/>
              <a:t> </a:t>
            </a:r>
            <a:r>
              <a:rPr lang="en-US" sz="7400" dirty="0" smtClean="0">
                <a:latin typeface="Baskerville Old Face" pitchFamily="18" charset="0"/>
              </a:rPr>
              <a:t>based this, population can categorized as </a:t>
            </a:r>
          </a:p>
          <a:p>
            <a:pPr algn="just">
              <a:lnSpc>
                <a:spcPct val="160000"/>
              </a:lnSpc>
            </a:pPr>
            <a:r>
              <a:rPr lang="en-US" sz="7400" dirty="0" smtClean="0">
                <a:latin typeface="Baskerville Old Face" pitchFamily="18" charset="0"/>
              </a:rPr>
              <a:t>        single, </a:t>
            </a:r>
          </a:p>
          <a:p>
            <a:pPr algn="just">
              <a:lnSpc>
                <a:spcPct val="160000"/>
              </a:lnSpc>
            </a:pPr>
            <a:r>
              <a:rPr lang="en-US" sz="7400" dirty="0" smtClean="0">
                <a:latin typeface="Baskerville Old Face" pitchFamily="18" charset="0"/>
              </a:rPr>
              <a:t>       married, </a:t>
            </a:r>
          </a:p>
          <a:p>
            <a:pPr algn="just">
              <a:lnSpc>
                <a:spcPct val="160000"/>
              </a:lnSpc>
            </a:pPr>
            <a:r>
              <a:rPr lang="en-US" sz="7400" dirty="0" smtClean="0">
                <a:latin typeface="Baskerville Old Face" pitchFamily="18" charset="0"/>
              </a:rPr>
              <a:t>       widow, </a:t>
            </a:r>
          </a:p>
          <a:p>
            <a:pPr algn="just">
              <a:lnSpc>
                <a:spcPct val="160000"/>
              </a:lnSpc>
            </a:pPr>
            <a:r>
              <a:rPr lang="en-US" sz="7400" dirty="0" smtClean="0">
                <a:latin typeface="Baskerville Old Face" pitchFamily="18" charset="0"/>
              </a:rPr>
              <a:t>     divorced. </a:t>
            </a:r>
          </a:p>
          <a:p>
            <a:pPr algn="just"/>
            <a:endParaRPr lang="en-US" sz="3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364</a:t>
            </a:fld>
            <a:endParaRPr lang="en-US" dirty="0"/>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12"/>
          </a:xfrm>
        </p:spPr>
        <p:txBody>
          <a:bodyPr>
            <a:normAutofit/>
          </a:bodyPr>
          <a:lstStyle/>
          <a:p>
            <a:r>
              <a:rPr lang="en-US" sz="2800" b="1" dirty="0" smtClean="0"/>
              <a:t>Marital status</a:t>
            </a:r>
            <a:br>
              <a:rPr lang="en-US" sz="2800" b="1" dirty="0" smtClean="0"/>
            </a:br>
            <a:endParaRPr lang="en-US" sz="2800" dirty="0"/>
          </a:p>
        </p:txBody>
      </p:sp>
      <p:sp>
        <p:nvSpPr>
          <p:cNvPr id="3" name="Content Placeholder 2"/>
          <p:cNvSpPr>
            <a:spLocks noGrp="1"/>
          </p:cNvSpPr>
          <p:nvPr>
            <p:ph idx="1"/>
          </p:nvPr>
        </p:nvSpPr>
        <p:spPr>
          <a:xfrm>
            <a:off x="457200" y="1071546"/>
            <a:ext cx="8229600" cy="5500726"/>
          </a:xfrm>
        </p:spPr>
        <p:txBody>
          <a:bodyPr>
            <a:normAutofit fontScale="85000" lnSpcReduction="10000"/>
          </a:bodyPr>
          <a:lstStyle/>
          <a:p>
            <a:pPr algn="just">
              <a:lnSpc>
                <a:spcPct val="160000"/>
              </a:lnSpc>
            </a:pPr>
            <a:r>
              <a:rPr lang="en-US" sz="3300" b="1" dirty="0" smtClean="0">
                <a:solidFill>
                  <a:srgbClr val="FF0000"/>
                </a:solidFill>
                <a:latin typeface="Baskerville Old Face" pitchFamily="18" charset="0"/>
              </a:rPr>
              <a:t>Most significant portions of young age population who have never got married are included under </a:t>
            </a:r>
            <a:r>
              <a:rPr lang="en-US" sz="3300" b="1" u="sng" dirty="0" smtClean="0">
                <a:solidFill>
                  <a:srgbClr val="FF0000"/>
                </a:solidFill>
                <a:latin typeface="Baskerville Old Face" pitchFamily="18" charset="0"/>
              </a:rPr>
              <a:t>single </a:t>
            </a:r>
            <a:r>
              <a:rPr lang="en-US" sz="3300" dirty="0" smtClean="0">
                <a:latin typeface="Baskerville Old Face" pitchFamily="18" charset="0"/>
              </a:rPr>
              <a:t>including children below their legal marriage age, adults and celibates. </a:t>
            </a:r>
          </a:p>
          <a:p>
            <a:pPr algn="just">
              <a:lnSpc>
                <a:spcPct val="160000"/>
              </a:lnSpc>
            </a:pPr>
            <a:r>
              <a:rPr lang="en-US" sz="3300" dirty="0" smtClean="0">
                <a:latin typeface="Baskerville Old Face" pitchFamily="18" charset="0"/>
              </a:rPr>
              <a:t>Married ones include the section of country’s population who are under the bondage in the form of spouses </a:t>
            </a:r>
            <a:r>
              <a:rPr lang="en-US" sz="3300" dirty="0" smtClean="0">
                <a:solidFill>
                  <a:srgbClr val="FF0000"/>
                </a:solidFill>
                <a:latin typeface="Baskerville Old Face" pitchFamily="18" charset="0"/>
              </a:rPr>
              <a:t>(husband and wife) which have significant contribution of fertility rate of a given region</a:t>
            </a:r>
            <a:r>
              <a:rPr lang="en-US" dirty="0" smtClean="0">
                <a:solidFill>
                  <a:srgbClr val="FF0000"/>
                </a:solidFill>
              </a:rPr>
              <a:t>. </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365</a:t>
            </a:fld>
            <a:endParaRPr lang="en-US" dirty="0"/>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Marital status</a:t>
            </a:r>
            <a:endParaRPr lang="en-US" sz="2800" dirty="0">
              <a:latin typeface="Baskerville Old Face" pitchFamily="18" charset="0"/>
            </a:endParaRPr>
          </a:p>
        </p:txBody>
      </p:sp>
      <p:sp>
        <p:nvSpPr>
          <p:cNvPr id="3" name="Content Placeholder 2"/>
          <p:cNvSpPr>
            <a:spLocks noGrp="1"/>
          </p:cNvSpPr>
          <p:nvPr>
            <p:ph idx="1"/>
          </p:nvPr>
        </p:nvSpPr>
        <p:spPr>
          <a:xfrm>
            <a:off x="285720" y="1214422"/>
            <a:ext cx="8715436" cy="5357849"/>
          </a:xfrm>
        </p:spPr>
        <p:txBody>
          <a:bodyPr>
            <a:normAutofit/>
          </a:bodyPr>
          <a:lstStyle/>
          <a:p>
            <a:pPr>
              <a:buFont typeface="Wingdings" pitchFamily="2" charset="2"/>
              <a:buChar char="q"/>
            </a:pPr>
            <a:r>
              <a:rPr lang="en-US" dirty="0" smtClean="0"/>
              <a:t> </a:t>
            </a:r>
            <a:r>
              <a:rPr lang="en-US" sz="2800" dirty="0" smtClean="0">
                <a:latin typeface="Baskerville Old Face" pitchFamily="18" charset="0"/>
              </a:rPr>
              <a:t>Marriage can be one of the three forms</a:t>
            </a:r>
          </a:p>
          <a:p>
            <a:pPr lvl="0" algn="just">
              <a:lnSpc>
                <a:spcPct val="150000"/>
              </a:lnSpc>
              <a:buNone/>
            </a:pPr>
            <a:r>
              <a:rPr lang="en-US" sz="3000" dirty="0" smtClean="0">
                <a:latin typeface="Baskerville Old Face" pitchFamily="18" charset="0"/>
              </a:rPr>
              <a:t>    A. </a:t>
            </a:r>
            <a:r>
              <a:rPr lang="en-US" sz="2800" dirty="0" smtClean="0">
                <a:solidFill>
                  <a:srgbClr val="FF0000"/>
                </a:solidFill>
                <a:latin typeface="Baskerville Old Face" pitchFamily="18" charset="0"/>
              </a:rPr>
              <a:t>Monogamy:</a:t>
            </a:r>
            <a:r>
              <a:rPr lang="en-US" sz="2800" dirty="0" smtClean="0">
                <a:latin typeface="Baskerville Old Face" pitchFamily="18" charset="0"/>
              </a:rPr>
              <a:t> a bond between one man 			to one woman</a:t>
            </a:r>
          </a:p>
          <a:p>
            <a:pPr lvl="0" algn="just">
              <a:lnSpc>
                <a:spcPct val="150000"/>
              </a:lnSpc>
              <a:buNone/>
            </a:pPr>
            <a:r>
              <a:rPr lang="en-US" sz="2800" dirty="0" smtClean="0">
                <a:latin typeface="Baskerville Old Face" pitchFamily="18" charset="0"/>
              </a:rPr>
              <a:t>    B. </a:t>
            </a:r>
            <a:r>
              <a:rPr lang="en-US" sz="2800" dirty="0" smtClean="0">
                <a:solidFill>
                  <a:srgbClr val="FF0000"/>
                </a:solidFill>
                <a:latin typeface="Baskerville Old Face" pitchFamily="18" charset="0"/>
              </a:rPr>
              <a:t>Polygamy:</a:t>
            </a:r>
            <a:r>
              <a:rPr lang="en-US" sz="2800" dirty="0" smtClean="0">
                <a:latin typeface="Baskerville Old Face" pitchFamily="18" charset="0"/>
              </a:rPr>
              <a:t> marriage bond of one man to   		more than one women at the same time</a:t>
            </a:r>
          </a:p>
          <a:p>
            <a:pPr lvl="0" algn="just">
              <a:lnSpc>
                <a:spcPct val="150000"/>
              </a:lnSpc>
              <a:buNone/>
            </a:pPr>
            <a:r>
              <a:rPr lang="en-US" sz="2800" dirty="0" smtClean="0">
                <a:latin typeface="Baskerville Old Face" pitchFamily="18" charset="0"/>
              </a:rPr>
              <a:t>    C. </a:t>
            </a:r>
            <a:r>
              <a:rPr lang="en-US" sz="2800" dirty="0" smtClean="0">
                <a:solidFill>
                  <a:srgbClr val="FF0000"/>
                </a:solidFill>
                <a:latin typeface="Baskerville Old Face" pitchFamily="18" charset="0"/>
              </a:rPr>
              <a:t>Polyandry:</a:t>
            </a:r>
            <a:r>
              <a:rPr lang="en-US" sz="2800" dirty="0" smtClean="0">
                <a:latin typeface="Baskerville Old Face" pitchFamily="18" charset="0"/>
              </a:rPr>
              <a:t> marriage of one woman to more 		than one men at the same time</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366</a:t>
            </a:fld>
            <a:endParaRPr lang="en-US" dirty="0"/>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nSpc>
                <a:spcPct val="150000"/>
              </a:lnSpc>
            </a:pPr>
            <a:r>
              <a:rPr lang="en-US" sz="2800" b="1" dirty="0" smtClean="0">
                <a:latin typeface="Baskerville Old Face" pitchFamily="18" charset="0"/>
              </a:rPr>
              <a:t>Marital status</a:t>
            </a:r>
            <a:endParaRPr lang="en-US" sz="2800" dirty="0"/>
          </a:p>
        </p:txBody>
      </p:sp>
      <p:sp>
        <p:nvSpPr>
          <p:cNvPr id="3" name="Content Placeholder 2"/>
          <p:cNvSpPr>
            <a:spLocks noGrp="1"/>
          </p:cNvSpPr>
          <p:nvPr>
            <p:ph idx="1"/>
          </p:nvPr>
        </p:nvSpPr>
        <p:spPr>
          <a:xfrm>
            <a:off x="457200" y="1285860"/>
            <a:ext cx="8229600" cy="4840303"/>
          </a:xfrm>
        </p:spPr>
        <p:txBody>
          <a:bodyPr>
            <a:normAutofit/>
          </a:bodyPr>
          <a:lstStyle/>
          <a:p>
            <a:pPr algn="just">
              <a:lnSpc>
                <a:spcPct val="150000"/>
              </a:lnSpc>
            </a:pPr>
            <a:r>
              <a:rPr lang="en-US" sz="2800" dirty="0" smtClean="0">
                <a:latin typeface="Baskerville Old Face" pitchFamily="18" charset="0"/>
              </a:rPr>
              <a:t>Marriage rates can be calculated to identify the frequency of marriage occur in a given population. </a:t>
            </a:r>
          </a:p>
          <a:p>
            <a:pPr algn="just"/>
            <a:r>
              <a:rPr lang="en-US" sz="2800" i="1" dirty="0" smtClean="0">
                <a:latin typeface="Baskerville Old Face" pitchFamily="18" charset="0"/>
              </a:rPr>
              <a:t>Marriage rate</a:t>
            </a:r>
            <a:r>
              <a:rPr lang="en-US" sz="2800" dirty="0" smtClean="0">
                <a:latin typeface="Baskerville Old Face" pitchFamily="18" charset="0"/>
              </a:rPr>
              <a:t> =</a:t>
            </a:r>
            <a:r>
              <a:rPr lang="en-US" sz="2800" u="sng" dirty="0" smtClean="0">
                <a:latin typeface="Baskerville Old Face" pitchFamily="18" charset="0"/>
              </a:rPr>
              <a:t>Number of marriage</a:t>
            </a:r>
            <a:r>
              <a:rPr lang="en-US" sz="2800" dirty="0" smtClean="0">
                <a:latin typeface="Baskerville Old Face" pitchFamily="18" charset="0"/>
              </a:rPr>
              <a:t>   </a:t>
            </a:r>
            <a:r>
              <a:rPr lang="en-US" sz="2800" dirty="0" smtClean="0">
                <a:latin typeface="Baskerville Old Face" pitchFamily="18" charset="0"/>
                <a:sym typeface="Symbol"/>
              </a:rPr>
              <a:t> 100</a:t>
            </a:r>
          </a:p>
          <a:p>
            <a:pPr algn="just">
              <a:buNone/>
            </a:pPr>
            <a:r>
              <a:rPr lang="en-US" sz="2800" dirty="0" smtClean="0">
                <a:latin typeface="Baskerville Old Face" pitchFamily="18" charset="0"/>
                <a:sym typeface="Symbol"/>
              </a:rPr>
              <a:t>                               Total population </a:t>
            </a:r>
          </a:p>
          <a:p>
            <a:pPr algn="just">
              <a:buNone/>
            </a:pPr>
            <a:r>
              <a:rPr lang="en-US" sz="2800" dirty="0" smtClean="0">
                <a:latin typeface="Baskerville Old Face" pitchFamily="18" charset="0"/>
                <a:sym typeface="Symbol"/>
              </a:rPr>
              <a:t>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367</a:t>
            </a:fld>
            <a:endParaRPr lang="en-US" dirty="0"/>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3200" b="1" dirty="0" smtClean="0">
                <a:latin typeface="Baskerville Old Face" pitchFamily="18" charset="0"/>
              </a:rPr>
              <a:t>Marital status</a:t>
            </a:r>
            <a:endParaRPr lang="en-US" sz="3200" dirty="0"/>
          </a:p>
        </p:txBody>
      </p:sp>
      <p:sp>
        <p:nvSpPr>
          <p:cNvPr id="3" name="Content Placeholder 2"/>
          <p:cNvSpPr>
            <a:spLocks noGrp="1"/>
          </p:cNvSpPr>
          <p:nvPr>
            <p:ph idx="1"/>
          </p:nvPr>
        </p:nvSpPr>
        <p:spPr>
          <a:xfrm>
            <a:off x="457200" y="1000108"/>
            <a:ext cx="8229600" cy="5500726"/>
          </a:xfrm>
        </p:spPr>
        <p:txBody>
          <a:bodyPr>
            <a:normAutofit fontScale="92500"/>
          </a:bodyPr>
          <a:lstStyle/>
          <a:p>
            <a:pPr algn="just">
              <a:lnSpc>
                <a:spcPct val="150000"/>
              </a:lnSpc>
            </a:pPr>
            <a:r>
              <a:rPr lang="en-GB" sz="2800" b="1" dirty="0" smtClean="0">
                <a:latin typeface="Baskerville Old Face" pitchFamily="18" charset="0"/>
              </a:rPr>
              <a:t>Divorced population</a:t>
            </a:r>
            <a:r>
              <a:rPr lang="en-GB" sz="2800" dirty="0" smtClean="0">
                <a:latin typeface="Baskerville Old Face" pitchFamily="18" charset="0"/>
              </a:rPr>
              <a:t> </a:t>
            </a:r>
          </a:p>
          <a:p>
            <a:pPr algn="just">
              <a:lnSpc>
                <a:spcPct val="150000"/>
              </a:lnSpc>
            </a:pPr>
            <a:r>
              <a:rPr lang="en-GB" sz="3000" dirty="0" smtClean="0">
                <a:solidFill>
                  <a:srgbClr val="FF0000"/>
                </a:solidFill>
                <a:latin typeface="Baskerville Old Face" pitchFamily="18" charset="0"/>
              </a:rPr>
              <a:t>is a proportion of population who once got married but legal or formally broken their bond by agreement between two members.  </a:t>
            </a:r>
          </a:p>
          <a:p>
            <a:pPr algn="just">
              <a:lnSpc>
                <a:spcPct val="150000"/>
              </a:lnSpc>
            </a:pPr>
            <a:r>
              <a:rPr lang="en-GB" sz="3000" dirty="0" smtClean="0">
                <a:latin typeface="Baskerville Old Face" pitchFamily="18" charset="0"/>
              </a:rPr>
              <a:t>Otherwise, it is said to be separation (hence, separated population, not divorced).</a:t>
            </a:r>
          </a:p>
          <a:p>
            <a:pPr algn="just">
              <a:lnSpc>
                <a:spcPct val="150000"/>
              </a:lnSpc>
            </a:pPr>
            <a:r>
              <a:rPr lang="en-GB" sz="3000" dirty="0" smtClean="0">
                <a:solidFill>
                  <a:srgbClr val="FF0000"/>
                </a:solidFill>
                <a:latin typeface="Baskerville Old Face" pitchFamily="18" charset="0"/>
              </a:rPr>
              <a:t>The occurrences of divorce among population can be computed as number of divorce per 1000 population.</a:t>
            </a:r>
            <a:endParaRPr lang="en-US" sz="3000" dirty="0" smtClean="0">
              <a:solidFill>
                <a:srgbClr val="FF0000"/>
              </a:solidFill>
              <a:latin typeface="Baskerville Old Face" pitchFamily="18" charset="0"/>
            </a:endParaRPr>
          </a:p>
          <a:p>
            <a:pPr algn="just">
              <a:lnSpc>
                <a:spcPct val="150000"/>
              </a:lnSpc>
            </a:pPr>
            <a:endParaRPr lang="en-US" sz="3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368</a:t>
            </a:fld>
            <a:endParaRPr lang="en-US" dirty="0"/>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Marital status</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229600" cy="5715016"/>
          </a:xfrm>
        </p:spPr>
        <p:txBody>
          <a:bodyPr>
            <a:normAutofit fontScale="62500" lnSpcReduction="20000"/>
          </a:bodyPr>
          <a:lstStyle/>
          <a:p>
            <a:r>
              <a:rPr lang="en-GB" sz="2800" b="1" dirty="0" smtClean="0">
                <a:latin typeface="Baskerville Old Face" pitchFamily="18" charset="0"/>
              </a:rPr>
              <a:t>Divorced population.......Cont’d</a:t>
            </a:r>
          </a:p>
          <a:p>
            <a:pPr>
              <a:lnSpc>
                <a:spcPct val="170000"/>
              </a:lnSpc>
            </a:pPr>
            <a:r>
              <a:rPr lang="en-GB" sz="3600" dirty="0" smtClean="0">
                <a:latin typeface="Baskerville Old Face" pitchFamily="18" charset="0"/>
              </a:rPr>
              <a:t> Divorce –rate = </a:t>
            </a:r>
            <a:r>
              <a:rPr lang="en-GB" sz="3600" u="sng" dirty="0" smtClean="0">
                <a:latin typeface="Baskerville Old Face" pitchFamily="18" charset="0"/>
              </a:rPr>
              <a:t>Number of divorce</a:t>
            </a:r>
            <a:r>
              <a:rPr lang="en-GB" sz="3600" dirty="0" smtClean="0">
                <a:latin typeface="Baskerville Old Face" pitchFamily="18" charset="0"/>
              </a:rPr>
              <a:t>s  </a:t>
            </a:r>
            <a:r>
              <a:rPr lang="en-GB" sz="3600" dirty="0" smtClean="0">
                <a:latin typeface="Baskerville Old Face" pitchFamily="18" charset="0"/>
                <a:sym typeface="Symbol"/>
              </a:rPr>
              <a:t> 1000</a:t>
            </a:r>
          </a:p>
          <a:p>
            <a:pPr>
              <a:lnSpc>
                <a:spcPct val="170000"/>
              </a:lnSpc>
              <a:buNone/>
            </a:pPr>
            <a:r>
              <a:rPr lang="en-GB" sz="3600" dirty="0" smtClean="0">
                <a:latin typeface="Baskerville Old Face" pitchFamily="18" charset="0"/>
                <a:sym typeface="Symbol"/>
              </a:rPr>
              <a:t>                              Total population</a:t>
            </a:r>
          </a:p>
          <a:p>
            <a:pPr>
              <a:lnSpc>
                <a:spcPct val="170000"/>
              </a:lnSpc>
              <a:buNone/>
            </a:pPr>
            <a:r>
              <a:rPr lang="en-GB" sz="3600" dirty="0" smtClean="0">
                <a:latin typeface="Baskerville Old Face" pitchFamily="18" charset="0"/>
                <a:sym typeface="Symbol"/>
              </a:rPr>
              <a:t>  </a:t>
            </a:r>
            <a:r>
              <a:rPr lang="en-US" sz="3600" b="1" dirty="0" smtClean="0">
                <a:latin typeface="Baskerville Old Face" pitchFamily="18" charset="0"/>
              </a:rPr>
              <a:t>Level of income: </a:t>
            </a:r>
          </a:p>
          <a:p>
            <a:pPr marL="514350" indent="-514350" algn="just">
              <a:lnSpc>
                <a:spcPct val="170000"/>
              </a:lnSpc>
            </a:pPr>
            <a:r>
              <a:rPr lang="en-US" sz="3600" dirty="0" smtClean="0">
                <a:solidFill>
                  <a:srgbClr val="FF0000"/>
                </a:solidFill>
                <a:latin typeface="Baskerville Old Face" pitchFamily="18" charset="0"/>
              </a:rPr>
              <a:t>based on the income individual earn per day or month or year there are three group of population with complicated criteria of categorization.</a:t>
            </a:r>
          </a:p>
          <a:p>
            <a:pPr lvl="0">
              <a:lnSpc>
                <a:spcPct val="170000"/>
              </a:lnSpc>
              <a:buFont typeface="Wingdings" pitchFamily="2" charset="2"/>
              <a:buChar char="Ø"/>
            </a:pPr>
            <a:r>
              <a:rPr lang="en-US" sz="3600" dirty="0" smtClean="0">
                <a:latin typeface="Baskerville Old Face" pitchFamily="18" charset="0"/>
              </a:rPr>
              <a:t>        High income earning</a:t>
            </a:r>
          </a:p>
          <a:p>
            <a:pPr lvl="0">
              <a:lnSpc>
                <a:spcPct val="170000"/>
              </a:lnSpc>
              <a:buFont typeface="Wingdings" pitchFamily="2" charset="2"/>
              <a:buChar char="Ø"/>
            </a:pPr>
            <a:r>
              <a:rPr lang="en-US" sz="3600" dirty="0" smtClean="0">
                <a:latin typeface="Baskerville Old Face" pitchFamily="18" charset="0"/>
              </a:rPr>
              <a:t>          Medium income</a:t>
            </a:r>
          </a:p>
          <a:p>
            <a:pPr lvl="0">
              <a:lnSpc>
                <a:spcPct val="170000"/>
              </a:lnSpc>
              <a:buFont typeface="Wingdings" pitchFamily="2" charset="2"/>
              <a:buChar char="Ø"/>
            </a:pPr>
            <a:r>
              <a:rPr lang="en-US" sz="3600" dirty="0" smtClean="0">
                <a:latin typeface="Baskerville Old Face" pitchFamily="18" charset="0"/>
              </a:rPr>
              <a:t>          Low income</a:t>
            </a:r>
          </a:p>
          <a:p>
            <a:pPr marL="514350" indent="-514350" algn="just">
              <a:lnSpc>
                <a:spcPct val="150000"/>
              </a:lnSpc>
            </a:pPr>
            <a:endParaRPr lang="en-GB"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369</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Footlight MT Light" pitchFamily="18" charset="0"/>
                <a:cs typeface="Farsi Simple Bold" pitchFamily="2" charset="-78"/>
              </a:rPr>
              <a:t>Sources and uses of population data…Cont’d</a:t>
            </a:r>
            <a:endParaRPr lang="en-US" sz="2800" dirty="0"/>
          </a:p>
        </p:txBody>
      </p:sp>
      <p:sp>
        <p:nvSpPr>
          <p:cNvPr id="3" name="Content Placeholder 2"/>
          <p:cNvSpPr>
            <a:spLocks noGrp="1"/>
          </p:cNvSpPr>
          <p:nvPr>
            <p:ph idx="1"/>
          </p:nvPr>
        </p:nvSpPr>
        <p:spPr>
          <a:xfrm>
            <a:off x="457200" y="1285860"/>
            <a:ext cx="8229600" cy="5143536"/>
          </a:xfrm>
        </p:spPr>
        <p:txBody>
          <a:bodyPr/>
          <a:lstStyle/>
          <a:p>
            <a:r>
              <a:rPr lang="en-US" b="1" u="sng" dirty="0" smtClean="0"/>
              <a:t>Census  </a:t>
            </a:r>
            <a:r>
              <a:rPr lang="en-US" b="1" dirty="0" smtClean="0"/>
              <a:t>….</a:t>
            </a:r>
          </a:p>
          <a:p>
            <a:pPr algn="just">
              <a:lnSpc>
                <a:spcPct val="150000"/>
              </a:lnSpc>
            </a:pPr>
            <a:r>
              <a:rPr lang="en-US" sz="2800" dirty="0" smtClean="0">
                <a:solidFill>
                  <a:srgbClr val="FF0000"/>
                </a:solidFill>
                <a:latin typeface="Book Antiqua" pitchFamily="18" charset="0"/>
              </a:rPr>
              <a:t>census is defined as an enumeration or complete population count at a point in time within a specified geographical area.</a:t>
            </a:r>
          </a:p>
          <a:p>
            <a:pPr algn="just">
              <a:lnSpc>
                <a:spcPct val="150000"/>
              </a:lnSpc>
              <a:buNone/>
            </a:pPr>
            <a:endParaRPr lang="en-US" sz="2800" dirty="0" smtClean="0">
              <a:latin typeface="Book Antiqua" pitchFamily="18" charset="0"/>
            </a:endParaRPr>
          </a:p>
          <a:p>
            <a:pPr algn="just">
              <a:lnSpc>
                <a:spcPct val="150000"/>
              </a:lnSpc>
            </a:pPr>
            <a:r>
              <a:rPr lang="en-US" sz="2800" dirty="0" smtClean="0">
                <a:solidFill>
                  <a:srgbClr val="FF0000"/>
                </a:solidFill>
              </a:rPr>
              <a:t>A census provides more reliable and accurate data if properly enumerated.</a:t>
            </a:r>
          </a:p>
          <a:p>
            <a:pPr algn="just">
              <a:lnSpc>
                <a:spcPct val="150000"/>
              </a:lnSpc>
            </a:pPr>
            <a:endParaRPr lang="en-US" sz="2800" dirty="0" smtClean="0"/>
          </a:p>
          <a:p>
            <a:pPr algn="just">
              <a:lnSpc>
                <a:spcPct val="150000"/>
              </a:lnSpc>
            </a:pPr>
            <a:endParaRPr lang="en-US" sz="2800" b="1" dirty="0" smtClean="0">
              <a:latin typeface="Book Antiqua" pitchFamily="18" charset="0"/>
            </a:endParaRPr>
          </a:p>
          <a:p>
            <a:pPr>
              <a:buNone/>
            </a:pPr>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37</a:t>
            </a:fld>
            <a:endParaRPr lang="en-US" dirty="0"/>
          </a:p>
        </p:txBody>
      </p:sp>
    </p:spTree>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229600" cy="5715040"/>
          </a:xfrm>
        </p:spPr>
        <p:txBody>
          <a:bodyPr>
            <a:normAutofit/>
          </a:bodyPr>
          <a:lstStyle/>
          <a:p>
            <a:pPr>
              <a:buNone/>
            </a:pPr>
            <a:r>
              <a:rPr lang="en-US" b="1" dirty="0" smtClean="0">
                <a:latin typeface="Baskerville Old Face" pitchFamily="18" charset="0"/>
              </a:rPr>
              <a:t>Level of income…..Cont’d</a:t>
            </a:r>
            <a:endParaRPr lang="en-US" dirty="0" smtClean="0"/>
          </a:p>
          <a:p>
            <a:pPr algn="just">
              <a:lnSpc>
                <a:spcPct val="150000"/>
              </a:lnSpc>
            </a:pPr>
            <a:r>
              <a:rPr lang="en-US" sz="2800" dirty="0" smtClean="0">
                <a:latin typeface="Baskerville Old Face" pitchFamily="18" charset="0"/>
              </a:rPr>
              <a:t>Generally, </a:t>
            </a:r>
            <a:r>
              <a:rPr lang="en-US" sz="2800" dirty="0" smtClean="0">
                <a:solidFill>
                  <a:srgbClr val="FF0000"/>
                </a:solidFill>
                <a:latin typeface="Baskerville Old Face" pitchFamily="18" charset="0"/>
              </a:rPr>
              <a:t>less developed countries have population with </a:t>
            </a:r>
            <a:r>
              <a:rPr lang="en-US" sz="2800" b="1" dirty="0" smtClean="0">
                <a:solidFill>
                  <a:srgbClr val="FF0000"/>
                </a:solidFill>
                <a:latin typeface="Baskerville Old Face" pitchFamily="18" charset="0"/>
              </a:rPr>
              <a:t>larger proportion of low income inhabitants </a:t>
            </a:r>
            <a:r>
              <a:rPr lang="en-US" sz="2800" dirty="0" smtClean="0">
                <a:latin typeface="Baskerville Old Face" pitchFamily="18" charset="0"/>
              </a:rPr>
              <a:t>and </a:t>
            </a:r>
            <a:r>
              <a:rPr lang="en-US" sz="2800" b="1" dirty="0" smtClean="0">
                <a:solidFill>
                  <a:srgbClr val="FF0000"/>
                </a:solidFill>
                <a:latin typeface="Baskerville Old Face" pitchFamily="18" charset="0"/>
              </a:rPr>
              <a:t>more developed ones with high income.</a:t>
            </a:r>
          </a:p>
          <a:p>
            <a:pPr algn="just">
              <a:lnSpc>
                <a:spcPct val="150000"/>
              </a:lnSpc>
            </a:pPr>
            <a:r>
              <a:rPr lang="en-US" sz="2800" dirty="0" smtClean="0">
                <a:latin typeface="Baskerville Old Face" pitchFamily="18" charset="0"/>
              </a:rPr>
              <a:t>Overall small percentages of population consume greater percentage of resource and larger proportion of population of the developing world consume very limited amount of resource.</a:t>
            </a: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370</a:t>
            </a:fld>
            <a:endParaRPr lang="en-US" dirty="0"/>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329642" cy="5483245"/>
          </a:xfrm>
        </p:spPr>
        <p:txBody>
          <a:bodyPr>
            <a:normAutofit fontScale="92500" lnSpcReduction="10000"/>
          </a:bodyPr>
          <a:lstStyle/>
          <a:p>
            <a:pPr marL="342900" lvl="1" indent="-342900">
              <a:buFont typeface="Arial" pitchFamily="34" charset="0"/>
              <a:buChar char="•"/>
            </a:pPr>
            <a:r>
              <a:rPr lang="en-US" b="1" dirty="0" smtClean="0"/>
              <a:t>Based on occupation: population can classified as</a:t>
            </a:r>
          </a:p>
          <a:p>
            <a:pPr lvl="0">
              <a:lnSpc>
                <a:spcPct val="150000"/>
              </a:lnSpc>
              <a:buFont typeface="Wingdings" pitchFamily="2" charset="2"/>
              <a:buChar char="Ø"/>
            </a:pPr>
            <a:r>
              <a:rPr lang="en-US" b="1" dirty="0" smtClean="0"/>
              <a:t>        </a:t>
            </a:r>
            <a:r>
              <a:rPr lang="en-US" dirty="0" smtClean="0"/>
              <a:t>Employee Primary economic activities </a:t>
            </a:r>
            <a:endParaRPr lang="en-US" sz="2800" dirty="0" smtClean="0"/>
          </a:p>
          <a:p>
            <a:pPr lvl="0" algn="just">
              <a:lnSpc>
                <a:spcPct val="160000"/>
              </a:lnSpc>
              <a:buFont typeface="Wingdings" pitchFamily="2" charset="2"/>
              <a:buChar char="Ø"/>
            </a:pPr>
            <a:r>
              <a:rPr lang="en-US" sz="3000" dirty="0" smtClean="0"/>
              <a:t>        Employee in secondary economic activities</a:t>
            </a:r>
          </a:p>
          <a:p>
            <a:pPr lvl="0" algn="just">
              <a:lnSpc>
                <a:spcPct val="160000"/>
              </a:lnSpc>
              <a:buFont typeface="Wingdings" pitchFamily="2" charset="2"/>
              <a:buChar char="Ø"/>
            </a:pPr>
            <a:r>
              <a:rPr lang="en-US" sz="3000" dirty="0" smtClean="0"/>
              <a:t>       Employee in tertiary and other economic    	activities</a:t>
            </a:r>
          </a:p>
          <a:p>
            <a:pPr algn="just">
              <a:lnSpc>
                <a:spcPct val="160000"/>
              </a:lnSpc>
              <a:buFont typeface="Wingdings" pitchFamily="2" charset="2"/>
              <a:buChar char="Ø"/>
            </a:pPr>
            <a:r>
              <a:rPr lang="en-US" sz="3000" dirty="0" smtClean="0">
                <a:solidFill>
                  <a:srgbClr val="FF0000"/>
                </a:solidFill>
                <a:latin typeface="Baskerville Old Face" pitchFamily="18" charset="0"/>
              </a:rPr>
              <a:t>     Most developing worlds are still engulfed by   	agrarian though the proportion shows a decline    	in the sector.</a:t>
            </a:r>
          </a:p>
          <a:p>
            <a:pPr marL="342900" lvl="1" indent="-342900">
              <a:buFont typeface="Arial" pitchFamily="34" charset="0"/>
              <a:buChar char="•"/>
            </a:pPr>
            <a:endParaRPr lang="en-US" sz="2400" dirty="0" smtClean="0"/>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371</a:t>
            </a:fld>
            <a:endParaRPr lang="en-US" dirty="0"/>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fontScale="92500" lnSpcReduction="10000"/>
          </a:bodyPr>
          <a:lstStyle/>
          <a:p>
            <a:r>
              <a:rPr lang="en-US" b="1" dirty="0" smtClean="0"/>
              <a:t>Place of residence:</a:t>
            </a:r>
          </a:p>
          <a:p>
            <a:pPr algn="just">
              <a:lnSpc>
                <a:spcPct val="160000"/>
              </a:lnSpc>
              <a:buFont typeface="Wingdings" pitchFamily="2" charset="2"/>
              <a:buChar char="§"/>
            </a:pPr>
            <a:r>
              <a:rPr lang="en-US" b="1" dirty="0" smtClean="0">
                <a:solidFill>
                  <a:srgbClr val="FF0000"/>
                </a:solidFill>
              </a:rPr>
              <a:t> </a:t>
            </a:r>
            <a:r>
              <a:rPr lang="en-US" sz="3000" dirty="0" smtClean="0">
                <a:solidFill>
                  <a:srgbClr val="FF0000"/>
                </a:solidFill>
                <a:latin typeface="Baskerville Old Face" pitchFamily="18" charset="0"/>
              </a:rPr>
              <a:t>based on place of residence, population can be seen into  two broad group </a:t>
            </a:r>
            <a:r>
              <a:rPr lang="en-US" sz="3000" dirty="0" err="1" smtClean="0">
                <a:solidFill>
                  <a:srgbClr val="FF0000"/>
                </a:solidFill>
                <a:latin typeface="Baskerville Old Face" pitchFamily="18" charset="0"/>
              </a:rPr>
              <a:t>i.e</a:t>
            </a:r>
            <a:r>
              <a:rPr lang="en-US" sz="3000" dirty="0" smtClean="0">
                <a:solidFill>
                  <a:srgbClr val="FF0000"/>
                </a:solidFill>
                <a:latin typeface="Baskerville Old Face" pitchFamily="18" charset="0"/>
              </a:rPr>
              <a:t> </a:t>
            </a:r>
          </a:p>
          <a:p>
            <a:pPr algn="just">
              <a:lnSpc>
                <a:spcPct val="160000"/>
              </a:lnSpc>
              <a:buFont typeface="Wingdings" pitchFamily="2" charset="2"/>
              <a:buChar char="Ø"/>
            </a:pPr>
            <a:r>
              <a:rPr lang="en-US" sz="3000" dirty="0" smtClean="0">
                <a:latin typeface="Baskerville Old Face" pitchFamily="18" charset="0"/>
              </a:rPr>
              <a:t>         as urban population and </a:t>
            </a:r>
          </a:p>
          <a:p>
            <a:pPr algn="just">
              <a:lnSpc>
                <a:spcPct val="160000"/>
              </a:lnSpc>
              <a:buFont typeface="Wingdings" pitchFamily="2" charset="2"/>
              <a:buChar char="Ø"/>
            </a:pPr>
            <a:r>
              <a:rPr lang="en-US" sz="3000" dirty="0" smtClean="0">
                <a:latin typeface="Baskerville Old Face" pitchFamily="18" charset="0"/>
              </a:rPr>
              <a:t>         rural population.</a:t>
            </a:r>
          </a:p>
          <a:p>
            <a:pPr algn="just">
              <a:lnSpc>
                <a:spcPct val="160000"/>
              </a:lnSpc>
            </a:pPr>
            <a:r>
              <a:rPr lang="en-US" sz="3000" dirty="0" smtClean="0">
                <a:solidFill>
                  <a:srgbClr val="FF0000"/>
                </a:solidFill>
                <a:latin typeface="Baskerville Old Face" pitchFamily="18" charset="0"/>
              </a:rPr>
              <a:t>Place of residence is also another important character of population clearly differentiating developed and developing world.</a:t>
            </a:r>
            <a:r>
              <a:rPr lang="en-US" dirty="0" smtClean="0">
                <a:solidFill>
                  <a:srgbClr val="FF0000"/>
                </a:solidFill>
                <a:latin typeface="Baskerville Old Face" pitchFamily="18" charset="0"/>
              </a:rPr>
              <a:t> </a:t>
            </a:r>
            <a:endParaRPr lang="en-US"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372</a:t>
            </a:fld>
            <a:endParaRPr lang="en-US" dirty="0"/>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472518" cy="5643602"/>
          </a:xfrm>
        </p:spPr>
        <p:txBody>
          <a:bodyPr/>
          <a:lstStyle/>
          <a:p>
            <a:r>
              <a:rPr lang="en-US" b="1" dirty="0" smtClean="0"/>
              <a:t>Place of residence…..Cont’d</a:t>
            </a:r>
          </a:p>
          <a:p>
            <a:pPr algn="just">
              <a:lnSpc>
                <a:spcPct val="150000"/>
              </a:lnSpc>
            </a:pPr>
            <a:r>
              <a:rPr lang="en-US" sz="2800" dirty="0" smtClean="0">
                <a:solidFill>
                  <a:srgbClr val="FF0000"/>
                </a:solidFill>
                <a:latin typeface="Baskerville Old Face" pitchFamily="18" charset="0"/>
              </a:rPr>
              <a:t>Developed world is characterized by larger proportion of urban population </a:t>
            </a:r>
            <a:r>
              <a:rPr lang="en-US" sz="2800" dirty="0" smtClean="0">
                <a:latin typeface="Baskerville Old Face" pitchFamily="18" charset="0"/>
              </a:rPr>
              <a:t>and the reverse is true in case of developing world with high rate of urbanization.</a:t>
            </a:r>
          </a:p>
          <a:p>
            <a:r>
              <a:rPr lang="en-US" sz="2800" dirty="0" err="1" smtClean="0">
                <a:latin typeface="Baskerville Old Face" pitchFamily="18" charset="0"/>
              </a:rPr>
              <a:t>Percentofurbanpop</a:t>
            </a:r>
            <a:r>
              <a:rPr lang="en-US" sz="2800" dirty="0" smtClean="0">
                <a:latin typeface="Baskerville Old Face" pitchFamily="18" charset="0"/>
              </a:rPr>
              <a:t> = </a:t>
            </a:r>
            <a:r>
              <a:rPr lang="en-US" sz="2800" u="sng" dirty="0" smtClean="0">
                <a:latin typeface="Baskerville Old Face" pitchFamily="18" charset="0"/>
              </a:rPr>
              <a:t>urban dwellers</a:t>
            </a:r>
            <a:r>
              <a:rPr lang="en-US" sz="2800" dirty="0" smtClean="0">
                <a:latin typeface="Baskerville Old Face" pitchFamily="18" charset="0"/>
              </a:rPr>
              <a:t>     </a:t>
            </a:r>
            <a:r>
              <a:rPr lang="en-US" sz="2800" dirty="0" smtClean="0">
                <a:latin typeface="Baskerville Old Face" pitchFamily="18" charset="0"/>
                <a:sym typeface="Symbol"/>
              </a:rPr>
              <a:t> 100</a:t>
            </a:r>
          </a:p>
          <a:p>
            <a:pPr>
              <a:buNone/>
            </a:pPr>
            <a:r>
              <a:rPr lang="en-US" sz="2800" dirty="0" smtClean="0">
                <a:latin typeface="Baskerville Old Face" pitchFamily="18" charset="0"/>
                <a:sym typeface="Symbol"/>
              </a:rPr>
              <a:t>                                      Total Population</a:t>
            </a:r>
          </a:p>
          <a:p>
            <a:pPr>
              <a:buNone/>
            </a:pPr>
            <a:r>
              <a:rPr lang="en-US" sz="2800" dirty="0" smtClean="0">
                <a:latin typeface="Baskerville Old Face" pitchFamily="18" charset="0"/>
              </a:rPr>
              <a:t> </a:t>
            </a:r>
            <a:r>
              <a:rPr lang="en-US" sz="2800" dirty="0" err="1" smtClean="0">
                <a:latin typeface="Baskerville Old Face" pitchFamily="18" charset="0"/>
              </a:rPr>
              <a:t>Percentofruralpop</a:t>
            </a:r>
            <a:r>
              <a:rPr lang="en-US" sz="2800" dirty="0" smtClean="0">
                <a:latin typeface="Baskerville Old Face" pitchFamily="18" charset="0"/>
              </a:rPr>
              <a:t>  =</a:t>
            </a:r>
            <a:r>
              <a:rPr lang="en-US" sz="2800" u="sng" dirty="0" smtClean="0">
                <a:latin typeface="Baskerville Old Face" pitchFamily="18" charset="0"/>
              </a:rPr>
              <a:t>number of rural dweller</a:t>
            </a:r>
            <a:r>
              <a:rPr lang="en-US" sz="2800" dirty="0" smtClean="0">
                <a:latin typeface="Baskerville Old Face" pitchFamily="18" charset="0"/>
              </a:rPr>
              <a:t>s  </a:t>
            </a:r>
            <a:r>
              <a:rPr lang="en-US" sz="2800" dirty="0" smtClean="0">
                <a:latin typeface="Baskerville Old Face" pitchFamily="18" charset="0"/>
                <a:sym typeface="Symbol"/>
              </a:rPr>
              <a:t> 100</a:t>
            </a:r>
          </a:p>
          <a:p>
            <a:pPr>
              <a:buNone/>
            </a:pPr>
            <a:r>
              <a:rPr lang="en-US" sz="2800" dirty="0" smtClean="0">
                <a:latin typeface="Baskerville Old Face" pitchFamily="18" charset="0"/>
                <a:sym typeface="Symbol"/>
              </a:rPr>
              <a:t>                                  Total population</a:t>
            </a:r>
          </a:p>
          <a:p>
            <a:pPr>
              <a:buNone/>
            </a:pPr>
            <a:r>
              <a:rPr lang="en-US" sz="2800" dirty="0" smtClean="0">
                <a:latin typeface="Baskerville Old Face" pitchFamily="18" charset="0"/>
                <a:sym typeface="Symbol"/>
              </a:rPr>
              <a:t> </a:t>
            </a:r>
            <a:r>
              <a:rPr lang="en-US" sz="2400" dirty="0" smtClean="0">
                <a:latin typeface="Baskerville Old Face" pitchFamily="18" charset="0"/>
                <a:sym typeface="Symbol"/>
              </a:rPr>
              <a:t>Urban pop ratio  = </a:t>
            </a:r>
            <a:r>
              <a:rPr lang="en-US" sz="2400" u="sng" dirty="0" smtClean="0">
                <a:latin typeface="Baskerville Old Face" pitchFamily="18" charset="0"/>
                <a:sym typeface="Symbol"/>
              </a:rPr>
              <a:t>number of urban dweller(pop</a:t>
            </a:r>
            <a:r>
              <a:rPr lang="en-US" sz="2400" dirty="0" smtClean="0">
                <a:latin typeface="Baskerville Old Face" pitchFamily="18" charset="0"/>
                <a:sym typeface="Symbol"/>
              </a:rPr>
              <a:t>)       100</a:t>
            </a:r>
          </a:p>
          <a:p>
            <a:pPr>
              <a:buNone/>
            </a:pPr>
            <a:r>
              <a:rPr lang="en-US" sz="2400" dirty="0" smtClean="0">
                <a:latin typeface="Baskerville Old Face" pitchFamily="18" charset="0"/>
                <a:sym typeface="Symbol"/>
              </a:rPr>
              <a:t>                                number of rural dwellers (pop)</a:t>
            </a:r>
          </a:p>
          <a:p>
            <a:pPr>
              <a:buNone/>
            </a:pPr>
            <a:endParaRPr lang="en-US" sz="2800" dirty="0" smtClean="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373</a:t>
            </a:fld>
            <a:endParaRPr lang="en-US" dirty="0"/>
          </a:p>
        </p:txBody>
      </p:sp>
    </p:spTree>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214422"/>
            <a:ext cx="8372476" cy="4429156"/>
          </a:xfrm>
        </p:spPr>
        <p:txBody>
          <a:bodyPr/>
          <a:lstStyle/>
          <a:p>
            <a:pPr algn="just">
              <a:lnSpc>
                <a:spcPct val="150000"/>
              </a:lnSpc>
            </a:pPr>
            <a:r>
              <a:rPr lang="en-US" sz="2800" b="1" dirty="0" smtClean="0">
                <a:latin typeface="Baskerville Old Face" pitchFamily="18" charset="0"/>
                <a:sym typeface="Symbol"/>
              </a:rPr>
              <a:t> Urban pop ratio </a:t>
            </a:r>
            <a:endParaRPr lang="en-GB" sz="2800" b="1" dirty="0" smtClean="0">
              <a:latin typeface="Baskerville Old Face" pitchFamily="18" charset="0"/>
            </a:endParaRPr>
          </a:p>
          <a:p>
            <a:pPr algn="just">
              <a:lnSpc>
                <a:spcPct val="150000"/>
              </a:lnSpc>
            </a:pPr>
            <a:r>
              <a:rPr lang="en-US" sz="2800" b="1" dirty="0" smtClean="0">
                <a:latin typeface="Baskerville Old Face" pitchFamily="18" charset="0"/>
                <a:sym typeface="Symbol"/>
              </a:rPr>
              <a:t>When Urban pop ratio </a:t>
            </a:r>
            <a:r>
              <a:rPr lang="en-GB" sz="2800" b="1" dirty="0" smtClean="0">
                <a:latin typeface="Baskerville Old Face" pitchFamily="18" charset="0"/>
              </a:rPr>
              <a:t>greater </a:t>
            </a:r>
            <a:r>
              <a:rPr lang="en-GB" sz="2800" dirty="0" smtClean="0">
                <a:latin typeface="Baskerville Old Face" pitchFamily="18" charset="0"/>
              </a:rPr>
              <a:t>than 100 reveals larger proportion of urban population and otherwise larger proportion of rural population, but if it equals 100 it indicates equal proportion of rural and urban population.</a:t>
            </a:r>
          </a:p>
          <a:p>
            <a:pPr algn="just">
              <a:lnSpc>
                <a:spcPct val="150000"/>
              </a:lnSpc>
            </a:pPr>
            <a:endParaRPr lang="en-US" sz="2800" dirty="0" smtClean="0">
              <a:latin typeface="Baskerville Old Face" pitchFamily="18" charset="0"/>
            </a:endParaRP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374</a:t>
            </a:fld>
            <a:endParaRPr lang="en-US" dirty="0"/>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Baskerville Old Face" pitchFamily="18" charset="0"/>
              </a:rPr>
              <a:t>In general, demographic situation in less developed and more developed countries can summarized as follow by comparison to each other</a:t>
            </a:r>
            <a:endParaRPr lang="en-US" sz="2800" b="1" dirty="0">
              <a:latin typeface="Baskerville Old Face" pitchFamily="18" charset="0"/>
            </a:endParaRPr>
          </a:p>
        </p:txBody>
      </p:sp>
      <p:sp>
        <p:nvSpPr>
          <p:cNvPr id="3" name="Content Placeholder 2"/>
          <p:cNvSpPr>
            <a:spLocks noGrp="1"/>
          </p:cNvSpPr>
          <p:nvPr>
            <p:ph idx="1"/>
          </p:nvPr>
        </p:nvSpPr>
        <p:spPr>
          <a:xfrm>
            <a:off x="457200" y="1600200"/>
            <a:ext cx="8229600" cy="4829196"/>
          </a:xfrm>
        </p:spPr>
        <p:txBody>
          <a:bodyPr>
            <a:normAutofit lnSpcReduction="10000"/>
          </a:bodyPr>
          <a:lstStyle/>
          <a:p>
            <a:pPr>
              <a:buFont typeface="Wingdings" pitchFamily="2" charset="2"/>
              <a:buChar char="q"/>
            </a:pPr>
            <a:r>
              <a:rPr lang="en-US" sz="2800" b="1" dirty="0" smtClean="0"/>
              <a:t> Demographic situation in less developed world</a:t>
            </a:r>
            <a:r>
              <a:rPr lang="en-US" b="1" dirty="0" smtClean="0"/>
              <a:t>:</a:t>
            </a:r>
          </a:p>
          <a:p>
            <a:pPr lvl="1">
              <a:lnSpc>
                <a:spcPct val="150000"/>
              </a:lnSpc>
              <a:buFont typeface="Wingdings" pitchFamily="2" charset="2"/>
              <a:buChar char="Ø"/>
            </a:pPr>
            <a:r>
              <a:rPr lang="en-US" dirty="0" smtClean="0"/>
              <a:t>High fertility rate/rapid population growth</a:t>
            </a:r>
          </a:p>
          <a:p>
            <a:pPr lvl="1">
              <a:lnSpc>
                <a:spcPct val="150000"/>
              </a:lnSpc>
              <a:buFont typeface="Wingdings" pitchFamily="2" charset="2"/>
              <a:buChar char="Ø"/>
            </a:pPr>
            <a:r>
              <a:rPr lang="en-US" dirty="0" smtClean="0"/>
              <a:t>High but sharply decline mortality rate;</a:t>
            </a:r>
          </a:p>
          <a:p>
            <a:pPr lvl="1">
              <a:lnSpc>
                <a:spcPct val="150000"/>
              </a:lnSpc>
              <a:buFont typeface="Wingdings" pitchFamily="2" charset="2"/>
              <a:buChar char="Ø"/>
            </a:pPr>
            <a:r>
              <a:rPr lang="en-US" dirty="0" smtClean="0"/>
              <a:t>Low life expectancy;</a:t>
            </a:r>
          </a:p>
          <a:p>
            <a:pPr lvl="1">
              <a:lnSpc>
                <a:spcPct val="150000"/>
              </a:lnSpc>
              <a:buFont typeface="Wingdings" pitchFamily="2" charset="2"/>
              <a:buChar char="Ø"/>
            </a:pPr>
            <a:r>
              <a:rPr lang="en-US" dirty="0" smtClean="0"/>
              <a:t>High emigration rate;</a:t>
            </a:r>
          </a:p>
          <a:p>
            <a:pPr lvl="1">
              <a:lnSpc>
                <a:spcPct val="150000"/>
              </a:lnSpc>
              <a:buFont typeface="Wingdings" pitchFamily="2" charset="2"/>
              <a:buChar char="Ø"/>
            </a:pPr>
            <a:r>
              <a:rPr lang="en-US" dirty="0" smtClean="0"/>
              <a:t>Low level of health condition;</a:t>
            </a:r>
          </a:p>
          <a:p>
            <a:pPr lvl="1">
              <a:lnSpc>
                <a:spcPct val="150000"/>
              </a:lnSpc>
              <a:buFont typeface="Wingdings" pitchFamily="2" charset="2"/>
              <a:buChar char="Ø"/>
            </a:pPr>
            <a:r>
              <a:rPr lang="en-US" dirty="0" smtClean="0"/>
              <a:t>High infant mortality rate;</a:t>
            </a:r>
          </a:p>
          <a:p>
            <a:pPr>
              <a:buFont typeface="Wingdings" pitchFamily="2" charset="2"/>
              <a:buChar char="Ø"/>
            </a:pPr>
            <a:endParaRPr lang="en-US" dirty="0" smtClean="0"/>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375</a:t>
            </a:fld>
            <a:endParaRPr lang="en-US" dirty="0"/>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1"/>
            <a:ext cx="8229600" cy="6166229"/>
          </a:xfrm>
        </p:spPr>
        <p:txBody>
          <a:bodyPr>
            <a:normAutofit fontScale="85000" lnSpcReduction="10000"/>
          </a:bodyPr>
          <a:lstStyle/>
          <a:p>
            <a:pPr algn="just"/>
            <a:r>
              <a:rPr lang="en-US" sz="2800" b="1" dirty="0" smtClean="0">
                <a:latin typeface="Baskerville Old Face" pitchFamily="18" charset="0"/>
              </a:rPr>
              <a:t>Demographic situation in less developed world…..Cont’d</a:t>
            </a:r>
          </a:p>
          <a:p>
            <a:pPr lvl="1">
              <a:lnSpc>
                <a:spcPct val="150000"/>
              </a:lnSpc>
              <a:buFont typeface="Wingdings" pitchFamily="2" charset="2"/>
              <a:buChar char="Ø"/>
            </a:pPr>
            <a:r>
              <a:rPr lang="en-US" sz="3000" dirty="0" smtClean="0">
                <a:latin typeface="Baskerville Old Face" pitchFamily="18" charset="0"/>
              </a:rPr>
              <a:t>Wide spread poverty;</a:t>
            </a:r>
          </a:p>
          <a:p>
            <a:pPr lvl="1">
              <a:lnSpc>
                <a:spcPct val="150000"/>
              </a:lnSpc>
              <a:buFont typeface="Wingdings" pitchFamily="2" charset="2"/>
              <a:buChar char="Ø"/>
            </a:pPr>
            <a:r>
              <a:rPr lang="en-US" sz="3000" dirty="0" smtClean="0">
                <a:latin typeface="Baskerville Old Face" pitchFamily="18" charset="0"/>
              </a:rPr>
              <a:t>Majority of population are employed in primary economic activities dominantly agrarian;</a:t>
            </a:r>
          </a:p>
          <a:p>
            <a:pPr lvl="1">
              <a:lnSpc>
                <a:spcPct val="150000"/>
              </a:lnSpc>
              <a:buFont typeface="Wingdings" pitchFamily="2" charset="2"/>
              <a:buChar char="Ø"/>
            </a:pPr>
            <a:r>
              <a:rPr lang="en-US" sz="3000" dirty="0" smtClean="0">
                <a:latin typeface="Baskerville Old Face" pitchFamily="18" charset="0"/>
              </a:rPr>
              <a:t>Low per capita income as well as low overall income;</a:t>
            </a:r>
          </a:p>
          <a:p>
            <a:pPr lvl="1">
              <a:lnSpc>
                <a:spcPct val="150000"/>
              </a:lnSpc>
              <a:buFont typeface="Wingdings" pitchFamily="2" charset="2"/>
              <a:buChar char="Ø"/>
            </a:pPr>
            <a:r>
              <a:rPr lang="en-US" sz="3000" dirty="0" smtClean="0">
                <a:latin typeface="Baskerville Old Face" pitchFamily="18" charset="0"/>
              </a:rPr>
              <a:t>High illiteracy;</a:t>
            </a:r>
          </a:p>
          <a:p>
            <a:pPr lvl="1">
              <a:lnSpc>
                <a:spcPct val="150000"/>
              </a:lnSpc>
              <a:buFont typeface="Wingdings" pitchFamily="2" charset="2"/>
              <a:buChar char="Ø"/>
            </a:pPr>
            <a:r>
              <a:rPr lang="en-US" sz="3000" dirty="0" smtClean="0">
                <a:latin typeface="Baskerville Old Face" pitchFamily="18" charset="0"/>
              </a:rPr>
              <a:t>Low age marriage or prevalence of early marriage;</a:t>
            </a:r>
          </a:p>
          <a:p>
            <a:pPr lvl="1">
              <a:lnSpc>
                <a:spcPct val="150000"/>
              </a:lnSpc>
              <a:buFont typeface="Wingdings" pitchFamily="2" charset="2"/>
              <a:buChar char="Ø"/>
            </a:pPr>
            <a:r>
              <a:rPr lang="en-US" sz="3000" dirty="0" smtClean="0">
                <a:latin typeface="Baskerville Old Face" pitchFamily="18" charset="0"/>
              </a:rPr>
              <a:t>High dependency ratio, child dependency being the leading, but the trend shows it is decline due to late introduction of family planning;</a:t>
            </a:r>
          </a:p>
          <a:p>
            <a:pPr algn="just"/>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376</a:t>
            </a:fld>
            <a:endParaRPr lang="en-US" dirty="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7786742" cy="1143000"/>
          </a:xfrm>
        </p:spPr>
        <p:txBody>
          <a:bodyPr>
            <a:normAutofit fontScale="90000"/>
          </a:bodyPr>
          <a:lstStyle/>
          <a:p>
            <a:r>
              <a:rPr lang="en-US" sz="2800" b="1" dirty="0" smtClean="0">
                <a:latin typeface="Baskerville Old Face" pitchFamily="18" charset="0"/>
              </a:rPr>
              <a:t>Demographic situation in less developed world…..Cont’d</a:t>
            </a:r>
            <a:br>
              <a:rPr lang="en-US" sz="2800" b="1" dirty="0" smtClean="0">
                <a:latin typeface="Baskerville Old Face" pitchFamily="18" charset="0"/>
              </a:rPr>
            </a:br>
            <a:endParaRPr lang="en-US" sz="2800" dirty="0">
              <a:latin typeface="Baskerville Old Face" pitchFamily="18" charset="0"/>
            </a:endParaRPr>
          </a:p>
        </p:txBody>
      </p:sp>
      <p:sp>
        <p:nvSpPr>
          <p:cNvPr id="3" name="Content Placeholder 2"/>
          <p:cNvSpPr>
            <a:spLocks noGrp="1"/>
          </p:cNvSpPr>
          <p:nvPr>
            <p:ph idx="1"/>
          </p:nvPr>
        </p:nvSpPr>
        <p:spPr>
          <a:xfrm>
            <a:off x="285720" y="1285860"/>
            <a:ext cx="8501122" cy="5572140"/>
          </a:xfrm>
        </p:spPr>
        <p:txBody>
          <a:bodyPr>
            <a:normAutofit/>
          </a:bodyPr>
          <a:lstStyle/>
          <a:p>
            <a:pPr lvl="1">
              <a:lnSpc>
                <a:spcPct val="150000"/>
              </a:lnSpc>
              <a:buFont typeface="Wingdings" pitchFamily="2" charset="2"/>
              <a:buChar char="Ø"/>
            </a:pPr>
            <a:r>
              <a:rPr lang="en-US" dirty="0" smtClean="0">
                <a:latin typeface="Baskerville Old Face" pitchFamily="18" charset="0"/>
              </a:rPr>
              <a:t>Low financial capital for expansion of social infrastructures;</a:t>
            </a:r>
          </a:p>
          <a:p>
            <a:pPr lvl="1">
              <a:lnSpc>
                <a:spcPct val="150000"/>
              </a:lnSpc>
              <a:buFont typeface="Wingdings" pitchFamily="2" charset="2"/>
              <a:buChar char="Ø"/>
            </a:pPr>
            <a:r>
              <a:rPr lang="en-US" dirty="0" smtClean="0">
                <a:latin typeface="Baskerville Old Face" pitchFamily="18" charset="0"/>
              </a:rPr>
              <a:t>Wide spread unemployment;</a:t>
            </a:r>
          </a:p>
          <a:p>
            <a:pPr lvl="1">
              <a:lnSpc>
                <a:spcPct val="150000"/>
              </a:lnSpc>
              <a:buFont typeface="Wingdings" pitchFamily="2" charset="2"/>
              <a:buChar char="Ø"/>
            </a:pPr>
            <a:r>
              <a:rPr lang="en-US" dirty="0" smtClean="0">
                <a:latin typeface="Baskerville Old Face" pitchFamily="18" charset="0"/>
              </a:rPr>
              <a:t>Low level of urbanization but high rate of urbanization due to rapidly growing population;</a:t>
            </a:r>
          </a:p>
          <a:p>
            <a:pPr lvl="1">
              <a:lnSpc>
                <a:spcPct val="150000"/>
              </a:lnSpc>
              <a:buFont typeface="Wingdings" pitchFamily="2" charset="2"/>
              <a:buChar char="Ø"/>
            </a:pPr>
            <a:r>
              <a:rPr lang="en-US" dirty="0" smtClean="0">
                <a:latin typeface="Baskerville Old Face" pitchFamily="18" charset="0"/>
              </a:rPr>
              <a:t>Relatively balanced sex ratio;</a:t>
            </a:r>
          </a:p>
          <a:p>
            <a:pPr lvl="1">
              <a:lnSpc>
                <a:spcPct val="150000"/>
              </a:lnSpc>
              <a:buFont typeface="Wingdings" pitchFamily="2" charset="2"/>
              <a:buChar char="Ø"/>
            </a:pPr>
            <a:r>
              <a:rPr lang="en-US" dirty="0" smtClean="0">
                <a:latin typeface="Baskerville Old Face" pitchFamily="18" charset="0"/>
              </a:rPr>
              <a:t>Large family size; etc</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377</a:t>
            </a:fld>
            <a:endParaRPr lang="en-US" dirty="0"/>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latin typeface="Baskerville Old Face" pitchFamily="18" charset="0"/>
              </a:rPr>
              <a:t>Demographic features of more developed world:</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043510"/>
          </a:xfrm>
        </p:spPr>
        <p:txBody>
          <a:bodyPr>
            <a:normAutofit fontScale="92500" lnSpcReduction="20000"/>
          </a:bodyPr>
          <a:lstStyle/>
          <a:p>
            <a:pPr lvl="0">
              <a:lnSpc>
                <a:spcPct val="150000"/>
              </a:lnSpc>
              <a:buFont typeface="Wingdings" pitchFamily="2" charset="2"/>
              <a:buChar char="v"/>
            </a:pPr>
            <a:r>
              <a:rPr lang="en-US" dirty="0" smtClean="0"/>
              <a:t>    Low fertility rate;</a:t>
            </a:r>
          </a:p>
          <a:p>
            <a:pPr lvl="0">
              <a:lnSpc>
                <a:spcPct val="150000"/>
              </a:lnSpc>
              <a:buFont typeface="Wingdings" pitchFamily="2" charset="2"/>
              <a:buChar char="v"/>
            </a:pPr>
            <a:r>
              <a:rPr lang="en-US" dirty="0" smtClean="0"/>
              <a:t>   Stagnant or very low growth of population;</a:t>
            </a:r>
          </a:p>
          <a:p>
            <a:pPr lvl="0">
              <a:lnSpc>
                <a:spcPct val="150000"/>
              </a:lnSpc>
              <a:buFont typeface="Wingdings" pitchFamily="2" charset="2"/>
              <a:buChar char="v"/>
            </a:pPr>
            <a:r>
              <a:rPr lang="en-US" dirty="0" smtClean="0"/>
              <a:t>   Higher age marriage;</a:t>
            </a:r>
          </a:p>
          <a:p>
            <a:pPr lvl="0">
              <a:lnSpc>
                <a:spcPct val="150000"/>
              </a:lnSpc>
              <a:buFont typeface="Wingdings" pitchFamily="2" charset="2"/>
              <a:buChar char="v"/>
            </a:pPr>
            <a:r>
              <a:rPr lang="en-US" dirty="0" smtClean="0"/>
              <a:t>   Higher rate or increasing divorce;</a:t>
            </a:r>
          </a:p>
          <a:p>
            <a:pPr lvl="0">
              <a:lnSpc>
                <a:spcPct val="150000"/>
              </a:lnSpc>
              <a:buFont typeface="Wingdings" pitchFamily="2" charset="2"/>
              <a:buChar char="v"/>
            </a:pPr>
            <a:r>
              <a:rPr lang="en-US" dirty="0" smtClean="0"/>
              <a:t>   Large number of illegitimate children;</a:t>
            </a:r>
          </a:p>
          <a:p>
            <a:pPr lvl="0">
              <a:lnSpc>
                <a:spcPct val="150000"/>
              </a:lnSpc>
              <a:buFont typeface="Wingdings" pitchFamily="2" charset="2"/>
              <a:buChar char="v"/>
            </a:pPr>
            <a:r>
              <a:rPr lang="en-US" dirty="0" smtClean="0"/>
              <a:t>   High immigration rate both legal and illegal; </a:t>
            </a:r>
          </a:p>
          <a:p>
            <a:pPr lvl="0">
              <a:lnSpc>
                <a:spcPct val="150000"/>
              </a:lnSpc>
              <a:buFont typeface="Wingdings" pitchFamily="2" charset="2"/>
              <a:buChar char="v"/>
            </a:pPr>
            <a:r>
              <a:rPr lang="en-US" dirty="0" smtClean="0"/>
              <a:t>  High life expectancy;</a:t>
            </a:r>
          </a:p>
          <a:p>
            <a:pPr>
              <a:lnSpc>
                <a:spcPct val="150000"/>
              </a:lnSpc>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378</a:t>
            </a:fld>
            <a:endParaRPr lang="en-US" dirty="0"/>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0000" lnSpcReduction="20000"/>
          </a:bodyPr>
          <a:lstStyle/>
          <a:p>
            <a:r>
              <a:rPr lang="en-US" sz="2800" b="1" dirty="0" smtClean="0">
                <a:latin typeface="Baskerville Old Face" pitchFamily="18" charset="0"/>
              </a:rPr>
              <a:t>Demographic features of more developed world:</a:t>
            </a:r>
          </a:p>
          <a:p>
            <a:pPr lvl="0">
              <a:lnSpc>
                <a:spcPct val="150000"/>
              </a:lnSpc>
              <a:buFont typeface="Wingdings" pitchFamily="2" charset="2"/>
              <a:buChar char="v"/>
            </a:pPr>
            <a:r>
              <a:rPr lang="en-US" sz="3600" dirty="0" smtClean="0">
                <a:latin typeface="Baskerville Old Face" pitchFamily="18" charset="0"/>
              </a:rPr>
              <a:t>Low age dependency ratio, but highly increasing old age dependency;</a:t>
            </a:r>
          </a:p>
          <a:p>
            <a:pPr lvl="0">
              <a:lnSpc>
                <a:spcPct val="150000"/>
              </a:lnSpc>
              <a:buFont typeface="Wingdings" pitchFamily="2" charset="2"/>
              <a:buChar char="v"/>
            </a:pPr>
            <a:r>
              <a:rPr lang="en-US" sz="3600" dirty="0" smtClean="0">
                <a:latin typeface="Baskerville Old Face" pitchFamily="18" charset="0"/>
              </a:rPr>
              <a:t>Low sex ration or Wider gap between sexes, females being dominant;</a:t>
            </a:r>
          </a:p>
          <a:p>
            <a:pPr lvl="0">
              <a:lnSpc>
                <a:spcPct val="150000"/>
              </a:lnSpc>
              <a:buFont typeface="Wingdings" pitchFamily="2" charset="2"/>
              <a:buChar char="v"/>
            </a:pPr>
            <a:r>
              <a:rPr lang="en-US" sz="3600" dirty="0" smtClean="0">
                <a:latin typeface="Baskerville Old Face" pitchFamily="18" charset="0"/>
              </a:rPr>
              <a:t>High level of urbanization but slow or stagnant rate of urbanization;</a:t>
            </a:r>
          </a:p>
          <a:p>
            <a:pPr lvl="0">
              <a:lnSpc>
                <a:spcPct val="150000"/>
              </a:lnSpc>
              <a:buFont typeface="Wingdings" pitchFamily="2" charset="2"/>
              <a:buChar char="v"/>
            </a:pPr>
            <a:r>
              <a:rPr lang="en-US" sz="3600" dirty="0" smtClean="0">
                <a:latin typeface="Baskerville Old Face" pitchFamily="18" charset="0"/>
              </a:rPr>
              <a:t>Majority of population are employed  in service sectors;</a:t>
            </a:r>
          </a:p>
          <a:p>
            <a:pPr lvl="0">
              <a:lnSpc>
                <a:spcPct val="150000"/>
              </a:lnSpc>
              <a:buFont typeface="Wingdings" pitchFamily="2" charset="2"/>
              <a:buChar char="v"/>
            </a:pPr>
            <a:r>
              <a:rPr lang="en-US" sz="3600" dirty="0" smtClean="0">
                <a:latin typeface="Baskerville Old Face" pitchFamily="18" charset="0"/>
              </a:rPr>
              <a:t>High income per capita;</a:t>
            </a:r>
          </a:p>
          <a:p>
            <a:pPr lvl="0">
              <a:lnSpc>
                <a:spcPct val="150000"/>
              </a:lnSpc>
              <a:buFont typeface="Wingdings" pitchFamily="2" charset="2"/>
              <a:buChar char="v"/>
            </a:pPr>
            <a:r>
              <a:rPr lang="en-US" sz="3600" dirty="0" smtClean="0">
                <a:latin typeface="Baskerville Old Face" pitchFamily="18" charset="0"/>
              </a:rPr>
              <a:t>Small family size;</a:t>
            </a:r>
          </a:p>
          <a:p>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379</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Footlight MT Light" pitchFamily="18" charset="0"/>
                <a:cs typeface="Farsi Simple Bold" pitchFamily="2" charset="-78"/>
              </a:rPr>
              <a:t>Sources and uses of population data…Cont’d</a:t>
            </a:r>
            <a:endParaRPr lang="en-US" sz="2800" dirty="0"/>
          </a:p>
        </p:txBody>
      </p:sp>
      <p:sp>
        <p:nvSpPr>
          <p:cNvPr id="3" name="Content Placeholder 2"/>
          <p:cNvSpPr>
            <a:spLocks noGrp="1"/>
          </p:cNvSpPr>
          <p:nvPr>
            <p:ph idx="1"/>
          </p:nvPr>
        </p:nvSpPr>
        <p:spPr>
          <a:xfrm>
            <a:off x="457200" y="1285860"/>
            <a:ext cx="8229600" cy="4840303"/>
          </a:xfrm>
        </p:spPr>
        <p:txBody>
          <a:bodyPr/>
          <a:lstStyle/>
          <a:p>
            <a:pPr algn="just">
              <a:lnSpc>
                <a:spcPct val="150000"/>
              </a:lnSpc>
            </a:pPr>
            <a:r>
              <a:rPr lang="en-US" dirty="0" smtClean="0">
                <a:solidFill>
                  <a:srgbClr val="FF0000"/>
                </a:solidFill>
                <a:latin typeface="Baskerville Old Face" pitchFamily="18" charset="0"/>
              </a:rPr>
              <a:t>Housing census is </a:t>
            </a:r>
          </a:p>
          <a:p>
            <a:pPr algn="just">
              <a:lnSpc>
                <a:spcPct val="150000"/>
              </a:lnSpc>
            </a:pPr>
            <a:r>
              <a:rPr lang="en-US" dirty="0" smtClean="0">
                <a:latin typeface="Baskerville Old Face" pitchFamily="18" charset="0"/>
              </a:rPr>
              <a:t>“the process of </a:t>
            </a:r>
            <a:r>
              <a:rPr lang="en-US" dirty="0" smtClean="0">
                <a:solidFill>
                  <a:srgbClr val="FF0000"/>
                </a:solidFill>
                <a:latin typeface="Baskerville Old Face" pitchFamily="18" charset="0"/>
              </a:rPr>
              <a:t>collecting, compiling and publishing information on </a:t>
            </a:r>
            <a:r>
              <a:rPr lang="en-US" b="1" dirty="0" smtClean="0">
                <a:solidFill>
                  <a:srgbClr val="FF0000"/>
                </a:solidFill>
                <a:latin typeface="Baskerville Old Face" pitchFamily="18" charset="0"/>
              </a:rPr>
              <a:t>buildings,</a:t>
            </a:r>
            <a:r>
              <a:rPr lang="en-US" dirty="0" smtClean="0">
                <a:solidFill>
                  <a:srgbClr val="FF0000"/>
                </a:solidFill>
                <a:latin typeface="Baskerville Old Face" pitchFamily="18" charset="0"/>
              </a:rPr>
              <a:t> </a:t>
            </a:r>
            <a:r>
              <a:rPr lang="en-US" b="1" dirty="0" smtClean="0">
                <a:solidFill>
                  <a:srgbClr val="FF0000"/>
                </a:solidFill>
                <a:latin typeface="Baskerville Old Face" pitchFamily="18" charset="0"/>
              </a:rPr>
              <a:t>living quarters </a:t>
            </a:r>
            <a:r>
              <a:rPr lang="en-US" dirty="0" smtClean="0">
                <a:solidFill>
                  <a:srgbClr val="FF0000"/>
                </a:solidFill>
                <a:latin typeface="Baskerville Old Face" pitchFamily="18" charset="0"/>
              </a:rPr>
              <a:t>and </a:t>
            </a:r>
            <a:r>
              <a:rPr lang="en-US" b="1" u="sng" dirty="0" smtClean="0">
                <a:solidFill>
                  <a:srgbClr val="FF0000"/>
                </a:solidFill>
                <a:latin typeface="Baskerville Old Face" pitchFamily="18" charset="0"/>
              </a:rPr>
              <a:t>building-related facilities </a:t>
            </a:r>
            <a:r>
              <a:rPr lang="en-US" dirty="0" smtClean="0">
                <a:solidFill>
                  <a:srgbClr val="FF0000"/>
                </a:solidFill>
                <a:latin typeface="Baskerville Old Face" pitchFamily="18" charset="0"/>
              </a:rPr>
              <a:t>such as </a:t>
            </a:r>
            <a:r>
              <a:rPr lang="en-US" b="1" u="sng" dirty="0" smtClean="0">
                <a:solidFill>
                  <a:srgbClr val="FF0000"/>
                </a:solidFill>
                <a:latin typeface="Baskerville Old Face" pitchFamily="18" charset="0"/>
              </a:rPr>
              <a:t>sewage systems</a:t>
            </a:r>
            <a:r>
              <a:rPr lang="en-US" dirty="0" smtClean="0">
                <a:solidFill>
                  <a:srgbClr val="FF0000"/>
                </a:solidFill>
                <a:latin typeface="Baskerville Old Face" pitchFamily="18" charset="0"/>
              </a:rPr>
              <a:t>, </a:t>
            </a:r>
            <a:r>
              <a:rPr lang="en-US" b="1" u="sng" dirty="0" smtClean="0">
                <a:solidFill>
                  <a:srgbClr val="FF0000"/>
                </a:solidFill>
                <a:latin typeface="Baskerville Old Face" pitchFamily="18" charset="0"/>
              </a:rPr>
              <a:t>bathrooms</a:t>
            </a:r>
            <a:r>
              <a:rPr lang="en-US" dirty="0" smtClean="0">
                <a:solidFill>
                  <a:srgbClr val="FF0000"/>
                </a:solidFill>
                <a:latin typeface="Baskerville Old Face" pitchFamily="18" charset="0"/>
              </a:rPr>
              <a:t>, and </a:t>
            </a:r>
            <a:r>
              <a:rPr lang="en-US" b="1" u="sng" dirty="0" smtClean="0">
                <a:solidFill>
                  <a:srgbClr val="FF0000"/>
                </a:solidFill>
                <a:latin typeface="Baskerville Old Face" pitchFamily="18" charset="0"/>
              </a:rPr>
              <a:t>electricity, to name a few” (UN, 1958) .</a:t>
            </a:r>
            <a:r>
              <a:rPr lang="en-US" b="1" u="sng" dirty="0" smtClean="0">
                <a:latin typeface="Baskerville Old Face" pitchFamily="18" charset="0"/>
              </a:rPr>
              <a:t> </a:t>
            </a:r>
            <a:endParaRPr lang="en-US" b="1" u="sng"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38</a:t>
            </a:fld>
            <a:endParaRPr lang="en-US" dirty="0"/>
          </a:p>
        </p:txBody>
      </p:sp>
    </p:spTree>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r>
              <a:rPr lang="en-US" sz="2800" b="1" dirty="0" smtClean="0">
                <a:latin typeface="Baskerville Old Face" pitchFamily="18" charset="0"/>
              </a:rPr>
              <a:t>Demographic features of more developed world:</a:t>
            </a:r>
          </a:p>
          <a:p>
            <a:pPr lvl="0"/>
            <a:endParaRPr lang="en-US" dirty="0" smtClean="0"/>
          </a:p>
          <a:p>
            <a:pPr lvl="0">
              <a:lnSpc>
                <a:spcPct val="150000"/>
              </a:lnSpc>
              <a:buFont typeface="Wingdings" pitchFamily="2" charset="2"/>
              <a:buChar char="v"/>
            </a:pPr>
            <a:r>
              <a:rPr lang="en-US" dirty="0" smtClean="0">
                <a:latin typeface="Baskerville Old Face" pitchFamily="18" charset="0"/>
              </a:rPr>
              <a:t>High income per capita;</a:t>
            </a:r>
          </a:p>
          <a:p>
            <a:pPr lvl="0">
              <a:lnSpc>
                <a:spcPct val="150000"/>
              </a:lnSpc>
              <a:buFont typeface="Wingdings" pitchFamily="2" charset="2"/>
              <a:buChar char="v"/>
            </a:pPr>
            <a:r>
              <a:rPr lang="en-US" dirty="0" smtClean="0">
                <a:latin typeface="Baskerville Old Face" pitchFamily="18" charset="0"/>
              </a:rPr>
              <a:t>Small family size;</a:t>
            </a:r>
            <a:endParaRPr lang="en-US" dirty="0" smtClean="0"/>
          </a:p>
          <a:p>
            <a:pPr lvl="0">
              <a:lnSpc>
                <a:spcPct val="150000"/>
              </a:lnSpc>
              <a:buFont typeface="Wingdings" pitchFamily="2" charset="2"/>
              <a:buChar char="v"/>
            </a:pPr>
            <a:r>
              <a:rPr lang="en-US" dirty="0" smtClean="0"/>
              <a:t>Technological advancement;</a:t>
            </a:r>
          </a:p>
          <a:p>
            <a:pPr lvl="0">
              <a:lnSpc>
                <a:spcPct val="150000"/>
              </a:lnSpc>
              <a:buFont typeface="Wingdings" pitchFamily="2" charset="2"/>
              <a:buChar char="v"/>
            </a:pPr>
            <a:r>
              <a:rPr lang="en-US" dirty="0" smtClean="0"/>
              <a:t>Higher literacy rate; etc</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380</a:t>
            </a:fld>
            <a:endParaRPr lang="en-US" dirty="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36"/>
            <a:ext cx="8229600" cy="1785950"/>
          </a:xfrm>
        </p:spPr>
        <p:txBody>
          <a:bodyPr>
            <a:normAutofit/>
          </a:bodyPr>
          <a:lstStyle/>
          <a:p>
            <a:r>
              <a:rPr lang="en-US" b="1" dirty="0" smtClean="0">
                <a:latin typeface="Baskerville Old Face" pitchFamily="18" charset="0"/>
              </a:rPr>
              <a:t>Chapter Five</a:t>
            </a:r>
            <a:endParaRPr lang="en-US" dirty="0">
              <a:latin typeface="Baskerville Old Face" pitchFamily="18" charset="0"/>
            </a:endParaRPr>
          </a:p>
        </p:txBody>
      </p:sp>
      <p:sp>
        <p:nvSpPr>
          <p:cNvPr id="3" name="Content Placeholder 2"/>
          <p:cNvSpPr>
            <a:spLocks noGrp="1"/>
          </p:cNvSpPr>
          <p:nvPr>
            <p:ph idx="1"/>
          </p:nvPr>
        </p:nvSpPr>
        <p:spPr>
          <a:xfrm>
            <a:off x="457200" y="3143248"/>
            <a:ext cx="8229600" cy="2982915"/>
          </a:xfrm>
        </p:spPr>
        <p:txBody>
          <a:bodyPr>
            <a:normAutofit/>
          </a:bodyPr>
          <a:lstStyle/>
          <a:p>
            <a:r>
              <a:rPr lang="en-US" sz="4400" b="1" dirty="0" smtClean="0">
                <a:latin typeface="Baskerville Old Face" pitchFamily="18" charset="0"/>
              </a:rPr>
              <a:t>Population Theories and Models</a:t>
            </a:r>
            <a:endParaRPr lang="en-US" sz="44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381</a:t>
            </a:fld>
            <a:endParaRPr lang="en-US" dirty="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Population Theories</a:t>
            </a:r>
            <a:endParaRPr lang="en-US" sz="2800" dirty="0"/>
          </a:p>
        </p:txBody>
      </p:sp>
      <p:sp>
        <p:nvSpPr>
          <p:cNvPr id="3" name="Content Placeholder 2"/>
          <p:cNvSpPr>
            <a:spLocks noGrp="1"/>
          </p:cNvSpPr>
          <p:nvPr>
            <p:ph idx="1"/>
          </p:nvPr>
        </p:nvSpPr>
        <p:spPr>
          <a:xfrm>
            <a:off x="457200" y="1285860"/>
            <a:ext cx="8229600" cy="4840303"/>
          </a:xfrm>
        </p:spPr>
        <p:txBody>
          <a:bodyPr>
            <a:noAutofit/>
          </a:bodyPr>
          <a:lstStyle/>
          <a:p>
            <a:pPr algn="just">
              <a:lnSpc>
                <a:spcPct val="150000"/>
              </a:lnSpc>
            </a:pPr>
            <a:r>
              <a:rPr lang="en-US" sz="2400" dirty="0" smtClean="0">
                <a:solidFill>
                  <a:srgbClr val="FF0000"/>
                </a:solidFill>
                <a:latin typeface="Baskerville Old Face" pitchFamily="18" charset="0"/>
              </a:rPr>
              <a:t>Man has been concerned about the nexus between man-resources and </a:t>
            </a:r>
            <a:r>
              <a:rPr lang="en-US" sz="2400" b="1" dirty="0" smtClean="0">
                <a:solidFill>
                  <a:srgbClr val="FF0000"/>
                </a:solidFill>
                <a:latin typeface="Baskerville Old Face" pitchFamily="18" charset="0"/>
              </a:rPr>
              <a:t>population problems since ancient times.</a:t>
            </a:r>
          </a:p>
          <a:p>
            <a:pPr algn="just">
              <a:lnSpc>
                <a:spcPct val="150000"/>
              </a:lnSpc>
            </a:pPr>
            <a:r>
              <a:rPr lang="en-US" sz="2000" dirty="0" smtClean="0">
                <a:latin typeface="Baskerville Old Face" pitchFamily="18" charset="0"/>
              </a:rPr>
              <a:t>From antiquity, statesmen and thinkers have held opinions based on </a:t>
            </a:r>
          </a:p>
          <a:p>
            <a:pPr algn="just">
              <a:lnSpc>
                <a:spcPct val="150000"/>
              </a:lnSpc>
              <a:buFont typeface="Wingdings" pitchFamily="2" charset="2"/>
              <a:buChar char="ü"/>
            </a:pPr>
            <a:r>
              <a:rPr lang="en-US" sz="2000" dirty="0" smtClean="0">
                <a:latin typeface="Baskerville Old Face" pitchFamily="18" charset="0"/>
              </a:rPr>
              <a:t>political, </a:t>
            </a:r>
          </a:p>
          <a:p>
            <a:pPr algn="just">
              <a:lnSpc>
                <a:spcPct val="150000"/>
              </a:lnSpc>
              <a:buFont typeface="Wingdings" pitchFamily="2" charset="2"/>
              <a:buChar char="ü"/>
            </a:pPr>
            <a:r>
              <a:rPr lang="en-US" sz="2000" dirty="0" smtClean="0">
                <a:latin typeface="Baskerville Old Face" pitchFamily="18" charset="0"/>
              </a:rPr>
              <a:t>military, </a:t>
            </a:r>
          </a:p>
          <a:p>
            <a:pPr algn="just">
              <a:lnSpc>
                <a:spcPct val="150000"/>
              </a:lnSpc>
              <a:buFont typeface="Wingdings" pitchFamily="2" charset="2"/>
              <a:buChar char="ü"/>
            </a:pPr>
            <a:r>
              <a:rPr lang="en-US" sz="2000" dirty="0" smtClean="0">
                <a:latin typeface="Baskerville Old Face" pitchFamily="18" charset="0"/>
              </a:rPr>
              <a:t>social, </a:t>
            </a:r>
          </a:p>
          <a:p>
            <a:pPr algn="just">
              <a:lnSpc>
                <a:spcPct val="150000"/>
              </a:lnSpc>
              <a:buFont typeface="Wingdings" pitchFamily="2" charset="2"/>
              <a:buChar char="ü"/>
            </a:pPr>
            <a:r>
              <a:rPr lang="en-US" sz="2000" dirty="0" smtClean="0">
                <a:latin typeface="Baskerville Old Face" pitchFamily="18" charset="0"/>
              </a:rPr>
              <a:t>economic </a:t>
            </a:r>
          </a:p>
          <a:p>
            <a:pPr algn="just">
              <a:lnSpc>
                <a:spcPct val="150000"/>
              </a:lnSpc>
              <a:buFont typeface="Wingdings" pitchFamily="2" charset="2"/>
              <a:buChar char="ü"/>
            </a:pPr>
            <a:r>
              <a:rPr lang="en-US" sz="2000" dirty="0" smtClean="0">
                <a:latin typeface="Baskerville Old Face" pitchFamily="18" charset="0"/>
              </a:rPr>
              <a:t>and environmental considerations about such issues as the most desirable number of people or the </a:t>
            </a:r>
            <a:r>
              <a:rPr lang="en-US" sz="2000" b="1" dirty="0" smtClean="0">
                <a:solidFill>
                  <a:srgbClr val="FF0000"/>
                </a:solidFill>
                <a:latin typeface="Baskerville Old Face" pitchFamily="18" charset="0"/>
              </a:rPr>
              <a:t>need to stimulate </a:t>
            </a:r>
            <a:r>
              <a:rPr lang="en-US" sz="2000" dirty="0" smtClean="0">
                <a:latin typeface="Baskerville Old Face" pitchFamily="18" charset="0"/>
              </a:rPr>
              <a:t>or </a:t>
            </a:r>
            <a:r>
              <a:rPr lang="en-US" sz="2000" b="1" dirty="0" smtClean="0">
                <a:solidFill>
                  <a:srgbClr val="FF0000"/>
                </a:solidFill>
                <a:latin typeface="Baskerville Old Face" pitchFamily="18" charset="0"/>
              </a:rPr>
              <a:t>retard population </a:t>
            </a:r>
            <a:r>
              <a:rPr lang="en-US" sz="2000" dirty="0" smtClean="0">
                <a:latin typeface="Baskerville Old Face" pitchFamily="18" charset="0"/>
              </a:rPr>
              <a:t>growth.</a:t>
            </a:r>
            <a:endParaRPr lang="en-US" sz="20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382</a:t>
            </a:fld>
            <a:endParaRPr lang="en-US" dirty="0"/>
          </a:p>
        </p:txBody>
      </p:sp>
    </p:spTree>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Theories</a:t>
            </a:r>
            <a:endParaRPr lang="en-US" sz="2800" dirty="0"/>
          </a:p>
        </p:txBody>
      </p:sp>
      <p:sp>
        <p:nvSpPr>
          <p:cNvPr id="3" name="Content Placeholder 2"/>
          <p:cNvSpPr>
            <a:spLocks noGrp="1"/>
          </p:cNvSpPr>
          <p:nvPr>
            <p:ph idx="1"/>
          </p:nvPr>
        </p:nvSpPr>
        <p:spPr>
          <a:xfrm>
            <a:off x="457200" y="1214422"/>
            <a:ext cx="8229600" cy="4911741"/>
          </a:xfrm>
        </p:spPr>
        <p:txBody>
          <a:bodyPr>
            <a:normAutofit/>
          </a:bodyPr>
          <a:lstStyle/>
          <a:p>
            <a:pPr algn="just">
              <a:lnSpc>
                <a:spcPct val="150000"/>
              </a:lnSpc>
            </a:pPr>
            <a:r>
              <a:rPr lang="en-US" sz="2800" dirty="0" smtClean="0">
                <a:latin typeface="Baskerville Old Face" pitchFamily="18" charset="0"/>
              </a:rPr>
              <a:t>Although the relationship between </a:t>
            </a:r>
            <a:r>
              <a:rPr lang="en-US" sz="2800" b="1" dirty="0" smtClean="0">
                <a:latin typeface="Baskerville Old Face" pitchFamily="18" charset="0"/>
              </a:rPr>
              <a:t>human population growth </a:t>
            </a:r>
            <a:r>
              <a:rPr lang="en-US" sz="2800" dirty="0" smtClean="0">
                <a:latin typeface="Baskerville Old Face" pitchFamily="18" charset="0"/>
              </a:rPr>
              <a:t>and the </a:t>
            </a:r>
            <a:r>
              <a:rPr lang="en-US" sz="2800" b="1" dirty="0" smtClean="0">
                <a:latin typeface="Baskerville Old Face" pitchFamily="18" charset="0"/>
              </a:rPr>
              <a:t>availability of natural resources </a:t>
            </a:r>
            <a:r>
              <a:rPr lang="en-US" sz="2800" dirty="0" smtClean="0">
                <a:latin typeface="Baskerville Old Face" pitchFamily="18" charset="0"/>
              </a:rPr>
              <a:t>has occupied the minds of many thinkers since early time.</a:t>
            </a:r>
          </a:p>
          <a:p>
            <a:pPr algn="just">
              <a:lnSpc>
                <a:spcPct val="150000"/>
              </a:lnSpc>
            </a:pPr>
            <a:r>
              <a:rPr lang="en-US" sz="2800" dirty="0" smtClean="0">
                <a:solidFill>
                  <a:srgbClr val="FF0000"/>
                </a:solidFill>
              </a:rPr>
              <a:t>a formal and modern population theory was developed in the 18</a:t>
            </a:r>
            <a:r>
              <a:rPr lang="en-US" sz="2800" baseline="30000" dirty="0" smtClean="0">
                <a:solidFill>
                  <a:srgbClr val="FF0000"/>
                </a:solidFill>
              </a:rPr>
              <a:t>th</a:t>
            </a:r>
            <a:r>
              <a:rPr lang="en-US" sz="2800" dirty="0" smtClean="0">
                <a:solidFill>
                  <a:srgbClr val="FF0000"/>
                </a:solidFill>
              </a:rPr>
              <a:t> C. </a:t>
            </a:r>
          </a:p>
          <a:p>
            <a:pPr algn="just">
              <a:lnSpc>
                <a:spcPct val="150000"/>
              </a:lnSpc>
            </a:pPr>
            <a:r>
              <a:rPr lang="en-US" sz="2800" dirty="0" smtClean="0">
                <a:solidFill>
                  <a:srgbClr val="FF0000"/>
                </a:solidFill>
              </a:rPr>
              <a:t>Thomas Robert Malthus </a:t>
            </a:r>
            <a:r>
              <a:rPr lang="en-US" sz="2800" dirty="0" smtClean="0"/>
              <a:t>who for the first time gave a systematic analysis of population and resources.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383</a:t>
            </a:fld>
            <a:endParaRPr lang="en-US" dirty="0"/>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Theories</a:t>
            </a:r>
            <a:endParaRPr lang="en-US" sz="2800" dirty="0">
              <a:latin typeface="Baskerville Old Face" pitchFamily="18" charset="0"/>
            </a:endParaRPr>
          </a:p>
        </p:txBody>
      </p:sp>
      <p:sp>
        <p:nvSpPr>
          <p:cNvPr id="3" name="Content Placeholder 2"/>
          <p:cNvSpPr>
            <a:spLocks noGrp="1"/>
          </p:cNvSpPr>
          <p:nvPr>
            <p:ph idx="1"/>
          </p:nvPr>
        </p:nvSpPr>
        <p:spPr>
          <a:xfrm>
            <a:off x="428596" y="1214422"/>
            <a:ext cx="8229600" cy="4929222"/>
          </a:xfrm>
        </p:spPr>
        <p:txBody>
          <a:bodyPr/>
          <a:lstStyle/>
          <a:p>
            <a:pPr algn="just">
              <a:lnSpc>
                <a:spcPct val="150000"/>
              </a:lnSpc>
              <a:buFont typeface="Wingdings" pitchFamily="2" charset="2"/>
              <a:buChar char="q"/>
            </a:pPr>
            <a:r>
              <a:rPr lang="en-US" dirty="0" smtClean="0">
                <a:latin typeface="Baskerville Old Face" pitchFamily="18" charset="0"/>
              </a:rPr>
              <a:t>Views on population are seen in three broad classes as </a:t>
            </a:r>
          </a:p>
          <a:p>
            <a:pPr lvl="0">
              <a:buNone/>
            </a:pPr>
            <a:r>
              <a:rPr lang="en-US" dirty="0" smtClean="0"/>
              <a:t>                </a:t>
            </a:r>
            <a:r>
              <a:rPr lang="en-US" dirty="0" smtClean="0">
                <a:solidFill>
                  <a:srgbClr val="FF0000"/>
                </a:solidFill>
              </a:rPr>
              <a:t>1, Pre-Malthusian theories </a:t>
            </a:r>
          </a:p>
          <a:p>
            <a:pPr lvl="0">
              <a:buNone/>
            </a:pPr>
            <a:r>
              <a:rPr lang="en-US" dirty="0" smtClean="0">
                <a:solidFill>
                  <a:srgbClr val="FF0000"/>
                </a:solidFill>
              </a:rPr>
              <a:t>                 2, Malthusian theory</a:t>
            </a:r>
          </a:p>
          <a:p>
            <a:pPr lvl="0">
              <a:buNone/>
            </a:pPr>
            <a:r>
              <a:rPr lang="en-US" dirty="0" smtClean="0">
                <a:solidFill>
                  <a:srgbClr val="FF0000"/>
                </a:solidFill>
              </a:rPr>
              <a:t>                 3, Post Malthusian theories</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384</a:t>
            </a:fld>
            <a:endParaRPr lang="en-US" dirty="0"/>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150000"/>
              </a:lnSpc>
            </a:pPr>
            <a:r>
              <a:rPr lang="en-US" b="1" dirty="0" smtClean="0"/>
              <a:t/>
            </a:r>
            <a:br>
              <a:rPr lang="en-US" b="1" dirty="0" smtClean="0"/>
            </a:br>
            <a:r>
              <a:rPr lang="en-US" sz="3600" b="1" dirty="0" smtClean="0">
                <a:solidFill>
                  <a:srgbClr val="FF0000"/>
                </a:solidFill>
                <a:latin typeface="Baskerville Old Face" pitchFamily="18" charset="0"/>
              </a:rPr>
              <a:t>1.Pre-Malthusian</a:t>
            </a:r>
            <a:r>
              <a:rPr lang="en-US" sz="3600" b="1" dirty="0" smtClean="0">
                <a:latin typeface="Baskerville Old Face" pitchFamily="18" charset="0"/>
              </a:rPr>
              <a:t> </a:t>
            </a:r>
            <a:r>
              <a:rPr lang="en-US" sz="3600" b="1" dirty="0" smtClean="0">
                <a:solidFill>
                  <a:srgbClr val="FF0000"/>
                </a:solidFill>
                <a:latin typeface="Baskerville Old Face" pitchFamily="18" charset="0"/>
              </a:rPr>
              <a:t>Theories (Ancient &amp; Medieval Writings on Population)</a:t>
            </a:r>
            <a:r>
              <a:rPr lang="en-US" sz="3100" dirty="0" smtClean="0">
                <a:latin typeface="Baskerville Old Face" pitchFamily="18" charset="0"/>
              </a:rPr>
              <a:t/>
            </a:r>
            <a:br>
              <a:rPr lang="en-US" sz="3100" dirty="0" smtClean="0">
                <a:latin typeface="Baskerville Old Face" pitchFamily="18" charset="0"/>
              </a:rPr>
            </a:br>
            <a:endParaRPr lang="en-US" sz="3100" dirty="0">
              <a:latin typeface="Baskerville Old Face" pitchFamily="18" charset="0"/>
            </a:endParaRPr>
          </a:p>
        </p:txBody>
      </p:sp>
      <p:sp>
        <p:nvSpPr>
          <p:cNvPr id="3" name="Content Placeholder 2"/>
          <p:cNvSpPr>
            <a:spLocks noGrp="1"/>
          </p:cNvSpPr>
          <p:nvPr>
            <p:ph idx="1"/>
          </p:nvPr>
        </p:nvSpPr>
        <p:spPr/>
        <p:txBody>
          <a:bodyPr>
            <a:normAutofit lnSpcReduction="10000"/>
          </a:bodyPr>
          <a:lstStyle/>
          <a:p>
            <a:pPr>
              <a:buNone/>
            </a:pPr>
            <a:r>
              <a:rPr lang="en-US" b="1" dirty="0" smtClean="0"/>
              <a:t>    A</a:t>
            </a:r>
            <a:r>
              <a:rPr lang="en-US" b="1" dirty="0" smtClean="0">
                <a:latin typeface="Modern No. 20" pitchFamily="18" charset="0"/>
              </a:rPr>
              <a:t>. Chinese philosophers</a:t>
            </a:r>
          </a:p>
          <a:p>
            <a:pPr>
              <a:buNone/>
            </a:pPr>
            <a:r>
              <a:rPr lang="en-US" b="1" dirty="0" smtClean="0">
                <a:latin typeface="Modern No. 20" pitchFamily="18" charset="0"/>
              </a:rPr>
              <a:t>    B. Greek philosophers</a:t>
            </a:r>
          </a:p>
          <a:p>
            <a:pPr>
              <a:buNone/>
            </a:pPr>
            <a:r>
              <a:rPr lang="en-US" b="1" dirty="0" smtClean="0">
                <a:latin typeface="Modern No. 20" pitchFamily="18" charset="0"/>
              </a:rPr>
              <a:t>           -  Plato</a:t>
            </a:r>
          </a:p>
          <a:p>
            <a:pPr>
              <a:buNone/>
            </a:pPr>
            <a:r>
              <a:rPr lang="en-US" b="1" dirty="0" smtClean="0">
                <a:latin typeface="Modern No. 20" pitchFamily="18" charset="0"/>
              </a:rPr>
              <a:t>          - Aristotle </a:t>
            </a:r>
          </a:p>
          <a:p>
            <a:pPr>
              <a:buNone/>
            </a:pPr>
            <a:r>
              <a:rPr lang="en-US" b="1" dirty="0" smtClean="0">
                <a:latin typeface="Modern No. 20" pitchFamily="18" charset="0"/>
              </a:rPr>
              <a:t>     C. The Romans view</a:t>
            </a:r>
          </a:p>
          <a:p>
            <a:pPr>
              <a:buNone/>
            </a:pPr>
            <a:r>
              <a:rPr lang="en-US" b="1" dirty="0" smtClean="0">
                <a:latin typeface="Modern No. 20" pitchFamily="18" charset="0"/>
              </a:rPr>
              <a:t>    D. The Christian writers</a:t>
            </a:r>
          </a:p>
          <a:p>
            <a:pPr>
              <a:buNone/>
            </a:pPr>
            <a:r>
              <a:rPr lang="en-US" b="1" dirty="0" smtClean="0">
                <a:latin typeface="Modern No. 20" pitchFamily="18" charset="0"/>
              </a:rPr>
              <a:t>     E. Muslim writers</a:t>
            </a:r>
          </a:p>
          <a:p>
            <a:pPr>
              <a:buNone/>
            </a:pPr>
            <a:r>
              <a:rPr lang="en-US" b="1" dirty="0" smtClean="0">
                <a:latin typeface="Modern No. 20" pitchFamily="18" charset="0"/>
              </a:rPr>
              <a:t>     F. Mercantilists Views    </a:t>
            </a:r>
            <a:endParaRPr lang="en-US" dirty="0">
              <a:latin typeface="Modern No. 20"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385</a:t>
            </a:fld>
            <a:endParaRPr lang="en-US" dirty="0"/>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285884"/>
          </a:xfrm>
        </p:spPr>
        <p:txBody>
          <a:bodyPr>
            <a:normAutofit/>
          </a:bodyPr>
          <a:lstStyle/>
          <a:p>
            <a:pPr algn="l"/>
            <a:r>
              <a:rPr lang="en-US" sz="3200" b="1" dirty="0" smtClean="0"/>
              <a:t> A</a:t>
            </a:r>
            <a:r>
              <a:rPr lang="en-US" sz="3200" b="1" dirty="0" smtClean="0">
                <a:latin typeface="Modern No. 20" pitchFamily="18" charset="0"/>
              </a:rPr>
              <a:t>. Chinese philosophers</a:t>
            </a:r>
            <a:endParaRPr lang="en-US" sz="3200" dirty="0"/>
          </a:p>
        </p:txBody>
      </p:sp>
      <p:sp>
        <p:nvSpPr>
          <p:cNvPr id="3" name="Content Placeholder 2"/>
          <p:cNvSpPr>
            <a:spLocks noGrp="1"/>
          </p:cNvSpPr>
          <p:nvPr>
            <p:ph idx="1"/>
          </p:nvPr>
        </p:nvSpPr>
        <p:spPr>
          <a:xfrm>
            <a:off x="457200" y="1571612"/>
            <a:ext cx="8229600" cy="4554551"/>
          </a:xfrm>
        </p:spPr>
        <p:txBody>
          <a:bodyPr>
            <a:normAutofit/>
          </a:bodyPr>
          <a:lstStyle/>
          <a:p>
            <a:pPr algn="just">
              <a:lnSpc>
                <a:spcPct val="150000"/>
              </a:lnSpc>
            </a:pPr>
            <a:r>
              <a:rPr lang="en-US" sz="2800" b="1" dirty="0" smtClean="0">
                <a:latin typeface="Baskerville Old Face" pitchFamily="18" charset="0"/>
              </a:rPr>
              <a:t>views on population issues </a:t>
            </a:r>
            <a:r>
              <a:rPr lang="en-US" sz="2800" dirty="0" smtClean="0">
                <a:solidFill>
                  <a:srgbClr val="FF0000"/>
                </a:solidFill>
                <a:latin typeface="Baskerville Old Face" pitchFamily="18" charset="0"/>
              </a:rPr>
              <a:t>appear in the works of Confucius </a:t>
            </a:r>
            <a:r>
              <a:rPr lang="en-US" sz="2800" dirty="0" smtClean="0">
                <a:latin typeface="Baskerville Old Face" pitchFamily="18" charset="0"/>
              </a:rPr>
              <a:t>and his school as well as in the works of others ancient Chinese philosophers. </a:t>
            </a:r>
          </a:p>
          <a:p>
            <a:pPr algn="just">
              <a:lnSpc>
                <a:spcPct val="150000"/>
              </a:lnSpc>
            </a:pPr>
            <a:r>
              <a:rPr lang="en-US" sz="2800" dirty="0" smtClean="0"/>
              <a:t>The Chinese philosophers have contributed two basic issues to population thoughts, these are: </a:t>
            </a:r>
            <a:r>
              <a:rPr lang="en-US" sz="2800" dirty="0" smtClean="0">
                <a:solidFill>
                  <a:srgbClr val="FF0000"/>
                </a:solidFill>
              </a:rPr>
              <a:t>optimum population and population checks.</a:t>
            </a:r>
          </a:p>
          <a:p>
            <a:pPr algn="just">
              <a:lnSpc>
                <a:spcPct val="150000"/>
              </a:lnSpc>
            </a:pPr>
            <a:endParaRPr lang="en-US" sz="2800" dirty="0" smtClean="0">
              <a:solidFill>
                <a:srgbClr val="FF0000"/>
              </a:solidFill>
            </a:endParaRPr>
          </a:p>
          <a:p>
            <a:pPr algn="just">
              <a:lnSpc>
                <a:spcPct val="150000"/>
              </a:lnSpc>
            </a:pPr>
            <a:endParaRPr lang="en-US" sz="2800" dirty="0" smtClean="0">
              <a:latin typeface="Baskerville Old Face" pitchFamily="18" charset="0"/>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386</a:t>
            </a:fld>
            <a:endParaRPr lang="en-US" dirty="0"/>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Chinese philosophers</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229600" cy="5429288"/>
          </a:xfrm>
        </p:spPr>
        <p:txBody>
          <a:bodyPr>
            <a:normAutofit fontScale="92500" lnSpcReduction="10000"/>
          </a:bodyPr>
          <a:lstStyle/>
          <a:p>
            <a:pPr algn="just">
              <a:lnSpc>
                <a:spcPct val="150000"/>
              </a:lnSpc>
            </a:pPr>
            <a:r>
              <a:rPr lang="en-US" sz="2800" dirty="0" smtClean="0">
                <a:solidFill>
                  <a:srgbClr val="FF0000"/>
                </a:solidFill>
                <a:latin typeface="Baskerville Old Face" pitchFamily="18" charset="0"/>
              </a:rPr>
              <a:t>Chinese philosophers proposed an ideal balance (proportion) between </a:t>
            </a:r>
            <a:r>
              <a:rPr lang="en-US" sz="2800" b="1" dirty="0" smtClean="0">
                <a:solidFill>
                  <a:srgbClr val="FF0000"/>
                </a:solidFill>
                <a:latin typeface="Baskerville Old Face" pitchFamily="18" charset="0"/>
              </a:rPr>
              <a:t>land</a:t>
            </a:r>
            <a:r>
              <a:rPr lang="en-US" sz="2800" dirty="0" smtClean="0">
                <a:solidFill>
                  <a:srgbClr val="FF0000"/>
                </a:solidFill>
                <a:latin typeface="Baskerville Old Face" pitchFamily="18" charset="0"/>
              </a:rPr>
              <a:t> and </a:t>
            </a:r>
            <a:r>
              <a:rPr lang="en-US" sz="2800" b="1" dirty="0" smtClean="0">
                <a:solidFill>
                  <a:srgbClr val="FF0000"/>
                </a:solidFill>
                <a:latin typeface="Baskerville Old Face" pitchFamily="18" charset="0"/>
              </a:rPr>
              <a:t>population</a:t>
            </a:r>
            <a:r>
              <a:rPr lang="en-US" sz="2800" dirty="0" smtClean="0">
                <a:solidFill>
                  <a:srgbClr val="FF0000"/>
                </a:solidFill>
                <a:latin typeface="Baskerville Old Face" pitchFamily="18" charset="0"/>
              </a:rPr>
              <a:t> </a:t>
            </a:r>
            <a:r>
              <a:rPr lang="en-US" sz="2800" dirty="0" smtClean="0">
                <a:latin typeface="Baskerville Old Face" pitchFamily="18" charset="0"/>
              </a:rPr>
              <a:t>and they assumed the </a:t>
            </a:r>
            <a:r>
              <a:rPr lang="en-US" sz="2800" i="1" dirty="0" smtClean="0">
                <a:latin typeface="Baskerville Old Face" pitchFamily="18" charset="0"/>
              </a:rPr>
              <a:t>deviation</a:t>
            </a:r>
            <a:r>
              <a:rPr lang="en-US" sz="2800" dirty="0" smtClean="0">
                <a:latin typeface="Baskerville Old Face" pitchFamily="18" charset="0"/>
              </a:rPr>
              <a:t> of the two would create poverty and environmental degradation.</a:t>
            </a:r>
          </a:p>
          <a:p>
            <a:pPr algn="just">
              <a:lnSpc>
                <a:spcPct val="150000"/>
              </a:lnSpc>
            </a:pPr>
            <a:r>
              <a:rPr lang="en-US" sz="2800" dirty="0" smtClean="0">
                <a:latin typeface="Baskerville Old Face" pitchFamily="18" charset="0"/>
              </a:rPr>
              <a:t>They </a:t>
            </a:r>
            <a:r>
              <a:rPr lang="en-US" sz="2800" dirty="0" smtClean="0">
                <a:solidFill>
                  <a:srgbClr val="FF0000"/>
                </a:solidFill>
                <a:latin typeface="Baskerville Old Face" pitchFamily="18" charset="0"/>
              </a:rPr>
              <a:t>indicate that all the presence of a country’s resource must be balanced with population size.</a:t>
            </a:r>
          </a:p>
          <a:p>
            <a:pPr algn="just">
              <a:lnSpc>
                <a:spcPct val="150000"/>
              </a:lnSpc>
            </a:pPr>
            <a:r>
              <a:rPr lang="en-US" sz="3000" dirty="0" smtClean="0">
                <a:solidFill>
                  <a:srgbClr val="FFC000"/>
                </a:solidFill>
                <a:latin typeface="Baskerville Old Face" pitchFamily="18" charset="0"/>
              </a:rPr>
              <a:t>They held that government was primary responsible for maintaining such balance by moving people from </a:t>
            </a:r>
            <a:r>
              <a:rPr lang="en-US" sz="3000" b="1" dirty="0" smtClean="0">
                <a:solidFill>
                  <a:srgbClr val="FFC000"/>
                </a:solidFill>
                <a:latin typeface="Baskerville Old Face" pitchFamily="18" charset="0"/>
              </a:rPr>
              <a:t>overpopulated </a:t>
            </a:r>
            <a:r>
              <a:rPr lang="en-US" sz="3000" dirty="0" smtClean="0">
                <a:solidFill>
                  <a:srgbClr val="FFC000"/>
                </a:solidFill>
                <a:latin typeface="Baskerville Old Face" pitchFamily="18" charset="0"/>
              </a:rPr>
              <a:t>to </a:t>
            </a:r>
            <a:r>
              <a:rPr lang="en-US" sz="3000" b="1" dirty="0" smtClean="0">
                <a:solidFill>
                  <a:srgbClr val="FFC000"/>
                </a:solidFill>
                <a:latin typeface="Baskerville Old Face" pitchFamily="18" charset="0"/>
              </a:rPr>
              <a:t>under populated areas</a:t>
            </a:r>
            <a:endParaRPr lang="en-US" sz="3000" b="1" dirty="0">
              <a:solidFill>
                <a:srgbClr val="FFC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387</a:t>
            </a:fld>
            <a:endParaRPr lang="en-US" dirty="0"/>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Chinese philosophers</a:t>
            </a:r>
            <a:endParaRPr lang="en-US" sz="2800" dirty="0">
              <a:latin typeface="Baskerville Old Face" pitchFamily="18" charset="0"/>
            </a:endParaRPr>
          </a:p>
        </p:txBody>
      </p:sp>
      <p:sp>
        <p:nvSpPr>
          <p:cNvPr id="3" name="Content Placeholder 2"/>
          <p:cNvSpPr>
            <a:spLocks noGrp="1"/>
          </p:cNvSpPr>
          <p:nvPr>
            <p:ph idx="1"/>
          </p:nvPr>
        </p:nvSpPr>
        <p:spPr>
          <a:xfrm>
            <a:off x="428596" y="1214422"/>
            <a:ext cx="8229600" cy="5643578"/>
          </a:xfrm>
        </p:spPr>
        <p:txBody>
          <a:bodyPr>
            <a:normAutofit/>
          </a:bodyPr>
          <a:lstStyle/>
          <a:p>
            <a:pPr algn="just">
              <a:lnSpc>
                <a:spcPct val="150000"/>
              </a:lnSpc>
            </a:pPr>
            <a:r>
              <a:rPr lang="en-US" sz="2800" b="1" dirty="0" smtClean="0">
                <a:latin typeface="Baskerville Old Face" pitchFamily="18" charset="0"/>
              </a:rPr>
              <a:t>These philosophers argued that insufficient food supply leads to .</a:t>
            </a:r>
          </a:p>
          <a:p>
            <a:pPr lvl="1" algn="just">
              <a:lnSpc>
                <a:spcPct val="150000"/>
              </a:lnSpc>
              <a:buFont typeface="Wingdings" pitchFamily="2" charset="2"/>
              <a:buChar char="ü"/>
            </a:pPr>
            <a:r>
              <a:rPr lang="en-US" sz="2400" b="1" dirty="0" smtClean="0">
                <a:latin typeface="Baskerville Old Face" pitchFamily="18" charset="0"/>
              </a:rPr>
              <a:t> </a:t>
            </a:r>
            <a:r>
              <a:rPr lang="en-US" dirty="0" smtClean="0">
                <a:latin typeface="Baskerville Old Face" pitchFamily="18" charset="0"/>
              </a:rPr>
              <a:t>high infant mortality, </a:t>
            </a:r>
          </a:p>
          <a:p>
            <a:pPr lvl="1" algn="just">
              <a:lnSpc>
                <a:spcPct val="150000"/>
              </a:lnSpc>
              <a:buFont typeface="Wingdings" pitchFamily="2" charset="2"/>
              <a:buChar char="ü"/>
            </a:pPr>
            <a:r>
              <a:rPr lang="en-US" dirty="0" smtClean="0">
                <a:latin typeface="Baskerville Old Face" pitchFamily="18" charset="0"/>
              </a:rPr>
              <a:t>premature marriage, </a:t>
            </a:r>
          </a:p>
          <a:p>
            <a:pPr lvl="1" algn="just">
              <a:lnSpc>
                <a:spcPct val="150000"/>
              </a:lnSpc>
              <a:buFont typeface="Wingdings" pitchFamily="2" charset="2"/>
              <a:buChar char="ü"/>
            </a:pPr>
            <a:r>
              <a:rPr lang="en-US" dirty="0" smtClean="0">
                <a:latin typeface="Baskerville Old Face" pitchFamily="18" charset="0"/>
              </a:rPr>
              <a:t>environmental degradation,</a:t>
            </a:r>
          </a:p>
          <a:p>
            <a:pPr lvl="1" algn="just">
              <a:lnSpc>
                <a:spcPct val="150000"/>
              </a:lnSpc>
              <a:buFont typeface="Wingdings" pitchFamily="2" charset="2"/>
              <a:buChar char="ü"/>
            </a:pPr>
            <a:r>
              <a:rPr lang="en-US" dirty="0" smtClean="0">
                <a:latin typeface="Baskerville Old Face" pitchFamily="18" charset="0"/>
              </a:rPr>
              <a:t> civil war, and costly marriage ceremonies reducing </a:t>
            </a:r>
            <a:r>
              <a:rPr lang="en-US" dirty="0" smtClean="0">
                <a:solidFill>
                  <a:srgbClr val="FF0000"/>
                </a:solidFill>
                <a:latin typeface="Baskerville Old Face" pitchFamily="18" charset="0"/>
              </a:rPr>
              <a:t>marriage rates ultimately checks population growth</a:t>
            </a:r>
            <a:r>
              <a:rPr lang="en-US" dirty="0" smtClean="0">
                <a:latin typeface="Baskerville Old Face" pitchFamily="18" charset="0"/>
              </a:rPr>
              <a:t>. </a:t>
            </a:r>
            <a:endParaRPr lang="en-US"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388</a:t>
            </a:fld>
            <a:endParaRPr lang="en-US" dirty="0"/>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B. Greek philosophers</a:t>
            </a:r>
            <a:endParaRPr lang="en-US" sz="3200" dirty="0">
              <a:latin typeface="Baskerville Old Face" pitchFamily="18" charset="0"/>
            </a:endParaRPr>
          </a:p>
        </p:txBody>
      </p:sp>
      <p:sp>
        <p:nvSpPr>
          <p:cNvPr id="3" name="Content Placeholder 2"/>
          <p:cNvSpPr>
            <a:spLocks noGrp="1"/>
          </p:cNvSpPr>
          <p:nvPr>
            <p:ph idx="1"/>
          </p:nvPr>
        </p:nvSpPr>
        <p:spPr>
          <a:xfrm>
            <a:off x="457200" y="1071546"/>
            <a:ext cx="8229600" cy="5786454"/>
          </a:xfrm>
        </p:spPr>
        <p:txBody>
          <a:bodyPr>
            <a:normAutofit/>
          </a:bodyPr>
          <a:lstStyle/>
          <a:p>
            <a:pPr algn="just">
              <a:lnSpc>
                <a:spcPct val="160000"/>
              </a:lnSpc>
            </a:pPr>
            <a:r>
              <a:rPr lang="en-US" sz="2800" dirty="0" smtClean="0">
                <a:latin typeface="Baskerville Old Face" pitchFamily="18" charset="0"/>
              </a:rPr>
              <a:t>the writers of ancient Greece were </a:t>
            </a:r>
            <a:r>
              <a:rPr lang="en-US" sz="2800" dirty="0" smtClean="0">
                <a:solidFill>
                  <a:srgbClr val="FFC000"/>
                </a:solidFill>
                <a:latin typeface="Baskerville Old Face" pitchFamily="18" charset="0"/>
              </a:rPr>
              <a:t>more concerned with the formulation of policies and rules for population than with theories about it. </a:t>
            </a:r>
          </a:p>
          <a:p>
            <a:pPr algn="just">
              <a:lnSpc>
                <a:spcPct val="160000"/>
              </a:lnSpc>
            </a:pPr>
            <a:r>
              <a:rPr lang="en-US" sz="2800" dirty="0" smtClean="0">
                <a:solidFill>
                  <a:srgbClr val="FF0000"/>
                </a:solidFill>
                <a:latin typeface="Baskerville Old Face" pitchFamily="18" charset="0"/>
              </a:rPr>
              <a:t>Plato and Aristotle discussed the question of the “optimum” population with respect to the Greek city. </a:t>
            </a:r>
          </a:p>
          <a:p>
            <a:pPr algn="just">
              <a:lnSpc>
                <a:spcPct val="160000"/>
              </a:lnSpc>
            </a:pPr>
            <a:r>
              <a:rPr lang="en-US" sz="2800" dirty="0" smtClean="0">
                <a:latin typeface="Baskerville Old Face" pitchFamily="18" charset="0"/>
              </a:rPr>
              <a:t>They considered the problem of population size not so much in economic terms, but </a:t>
            </a:r>
            <a:r>
              <a:rPr lang="en-US" sz="2800" dirty="0" smtClean="0">
                <a:solidFill>
                  <a:srgbClr val="FF0000"/>
                </a:solidFill>
                <a:latin typeface="Baskerville Old Face" pitchFamily="18" charset="0"/>
              </a:rPr>
              <a:t>more from point of view of </a:t>
            </a:r>
            <a:r>
              <a:rPr lang="en-US" sz="2800" b="1" dirty="0" smtClean="0">
                <a:solidFill>
                  <a:srgbClr val="FF0000"/>
                </a:solidFill>
                <a:latin typeface="Baskerville Old Face" pitchFamily="18" charset="0"/>
              </a:rPr>
              <a:t>defense</a:t>
            </a:r>
            <a:r>
              <a:rPr lang="en-US" sz="2800" dirty="0" smtClean="0">
                <a:solidFill>
                  <a:srgbClr val="FF0000"/>
                </a:solidFill>
                <a:latin typeface="Baskerville Old Face" pitchFamily="18" charset="0"/>
              </a:rPr>
              <a:t>, </a:t>
            </a:r>
            <a:r>
              <a:rPr lang="en-US" sz="2800" b="1" dirty="0" smtClean="0">
                <a:solidFill>
                  <a:srgbClr val="FF0000"/>
                </a:solidFill>
                <a:latin typeface="Baskerville Old Face" pitchFamily="18" charset="0"/>
              </a:rPr>
              <a:t>security</a:t>
            </a:r>
            <a:r>
              <a:rPr lang="en-US" sz="2800" dirty="0" smtClean="0">
                <a:solidFill>
                  <a:srgbClr val="FF0000"/>
                </a:solidFill>
                <a:latin typeface="Baskerville Old Face" pitchFamily="18" charset="0"/>
              </a:rPr>
              <a:t> and </a:t>
            </a:r>
            <a:r>
              <a:rPr lang="en-US" sz="2800" b="1" dirty="0" smtClean="0">
                <a:solidFill>
                  <a:srgbClr val="FF0000"/>
                </a:solidFill>
                <a:latin typeface="Baskerville Old Face" pitchFamily="18" charset="0"/>
              </a:rPr>
              <a:t>Gov't.</a:t>
            </a: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389</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Footlight MT Light" pitchFamily="18" charset="0"/>
                <a:cs typeface="Farsi Simple Bold" pitchFamily="2" charset="-78"/>
              </a:rPr>
              <a:t>Sources and uses of population data…Cont’d</a:t>
            </a:r>
            <a:endParaRPr lang="en-US" sz="2800" dirty="0"/>
          </a:p>
        </p:txBody>
      </p:sp>
      <p:sp>
        <p:nvSpPr>
          <p:cNvPr id="3" name="Content Placeholder 2"/>
          <p:cNvSpPr>
            <a:spLocks noGrp="1"/>
          </p:cNvSpPr>
          <p:nvPr>
            <p:ph idx="1"/>
          </p:nvPr>
        </p:nvSpPr>
        <p:spPr>
          <a:xfrm>
            <a:off x="457200" y="1285860"/>
            <a:ext cx="8229600" cy="4840303"/>
          </a:xfrm>
        </p:spPr>
        <p:txBody>
          <a:bodyPr/>
          <a:lstStyle/>
          <a:p>
            <a:r>
              <a:rPr lang="en-US" dirty="0" smtClean="0">
                <a:latin typeface="Baskerville Old Face" pitchFamily="18" charset="0"/>
              </a:rPr>
              <a:t>Housing census is</a:t>
            </a:r>
          </a:p>
          <a:p>
            <a:pPr algn="just">
              <a:lnSpc>
                <a:spcPct val="150000"/>
              </a:lnSpc>
              <a:buNone/>
            </a:pPr>
            <a:r>
              <a:rPr lang="en-US" dirty="0" smtClean="0">
                <a:latin typeface="Baskerville Old Face" pitchFamily="18" charset="0"/>
              </a:rPr>
              <a:t>     </a:t>
            </a:r>
            <a:r>
              <a:rPr lang="en-US" dirty="0" smtClean="0"/>
              <a:t>. </a:t>
            </a:r>
            <a:r>
              <a:rPr lang="en-US" dirty="0" smtClean="0">
                <a:latin typeface="Baskerville Old Face" pitchFamily="18" charset="0"/>
              </a:rPr>
              <a:t>OR Housing census is the total process of collecting, compiling, evaluating, analyzing and publishing </a:t>
            </a:r>
            <a:r>
              <a:rPr lang="en-US" u="sng" dirty="0" smtClean="0">
                <a:solidFill>
                  <a:srgbClr val="FF0000"/>
                </a:solidFill>
                <a:latin typeface="Baskerville Old Face" pitchFamily="18" charset="0"/>
              </a:rPr>
              <a:t>statistical data pertaining at a specific time to all living quarters and occupants thereof in a country or in a well delimited part of it.</a:t>
            </a:r>
          </a:p>
          <a:p>
            <a:pPr>
              <a:buNone/>
            </a:pPr>
            <a:endParaRPr lang="en-US" dirty="0" smtClean="0">
              <a:latin typeface="Baskerville Old Face" pitchFamily="18" charset="0"/>
            </a:endParaRPr>
          </a:p>
          <a:p>
            <a:pPr>
              <a:buNone/>
            </a:pPr>
            <a:endParaRPr lang="en-US"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39</a:t>
            </a:fld>
            <a:endParaRPr lang="en-US" dirty="0"/>
          </a:p>
        </p:txBody>
      </p:sp>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Greek philosophers……Cont’d</a:t>
            </a:r>
            <a:endParaRPr lang="en-US" sz="2800" dirty="0"/>
          </a:p>
        </p:txBody>
      </p:sp>
      <p:sp>
        <p:nvSpPr>
          <p:cNvPr id="3" name="Content Placeholder 2"/>
          <p:cNvSpPr>
            <a:spLocks noGrp="1"/>
          </p:cNvSpPr>
          <p:nvPr>
            <p:ph idx="1"/>
          </p:nvPr>
        </p:nvSpPr>
        <p:spPr>
          <a:xfrm>
            <a:off x="457200" y="1357298"/>
            <a:ext cx="8229600" cy="4768865"/>
          </a:xfrm>
        </p:spPr>
        <p:txBody>
          <a:bodyPr>
            <a:normAutofit lnSpcReduction="10000"/>
          </a:bodyPr>
          <a:lstStyle/>
          <a:p>
            <a:pPr algn="just">
              <a:lnSpc>
                <a:spcPct val="150000"/>
              </a:lnSpc>
            </a:pPr>
            <a:r>
              <a:rPr lang="en-US" sz="2800" dirty="0" smtClean="0">
                <a:latin typeface="Baskerville Old Face" pitchFamily="18" charset="0"/>
              </a:rPr>
              <a:t>The thought was that </a:t>
            </a:r>
            <a:r>
              <a:rPr lang="en-US" sz="2800" dirty="0" smtClean="0">
                <a:solidFill>
                  <a:srgbClr val="FF0000"/>
                </a:solidFill>
                <a:latin typeface="Baskerville Old Face" pitchFamily="18" charset="0"/>
              </a:rPr>
              <a:t>population should be self-sufficient, and thus possess enough territory to supply its needs .</a:t>
            </a:r>
          </a:p>
          <a:p>
            <a:pPr lvl="2" algn="just">
              <a:lnSpc>
                <a:spcPct val="150000"/>
              </a:lnSpc>
              <a:buFont typeface="Wingdings" pitchFamily="2" charset="2"/>
              <a:buChar char="Ø"/>
            </a:pPr>
            <a:r>
              <a:rPr lang="en-US" sz="2800" b="1" dirty="0" smtClean="0">
                <a:latin typeface="Baskerville Old Face" pitchFamily="18" charset="0"/>
              </a:rPr>
              <a:t>Plato.</a:t>
            </a:r>
          </a:p>
          <a:p>
            <a:pPr algn="just">
              <a:lnSpc>
                <a:spcPct val="150000"/>
              </a:lnSpc>
              <a:buFont typeface="Wingdings" pitchFamily="2" charset="2"/>
              <a:buChar char="Ø"/>
            </a:pPr>
            <a:r>
              <a:rPr lang="en-US" sz="3000" dirty="0" smtClean="0">
                <a:latin typeface="Baskerville Old Face" pitchFamily="18" charset="0"/>
              </a:rPr>
              <a:t>held that if the so-called “highest good” was to be achieved, the city-state should have 5040 citizens as sufficient for requirement of state or </a:t>
            </a:r>
            <a:r>
              <a:rPr lang="en-US" sz="3000" dirty="0" err="1" smtClean="0">
                <a:latin typeface="Baskerville Old Face" pitchFamily="18" charset="0"/>
              </a:rPr>
              <a:t>gov’t</a:t>
            </a:r>
            <a:r>
              <a:rPr lang="en-US" sz="3000" dirty="0" smtClean="0">
                <a:latin typeface="Baskerville Old Face" pitchFamily="18" charset="0"/>
              </a:rPr>
              <a:t>.</a:t>
            </a:r>
            <a:endParaRPr lang="en-US" sz="3000" b="1" dirty="0" smtClean="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390</a:t>
            </a:fld>
            <a:endParaRPr lang="en-US" dirty="0"/>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US" sz="2800" b="1" dirty="0" smtClean="0">
                <a:latin typeface="Baskerville Old Face" pitchFamily="18" charset="0"/>
              </a:rPr>
              <a:t>Greek philosophers……Cont’d</a:t>
            </a:r>
            <a:endParaRPr lang="en-US" sz="2800" dirty="0"/>
          </a:p>
        </p:txBody>
      </p:sp>
      <p:sp>
        <p:nvSpPr>
          <p:cNvPr id="3" name="Content Placeholder 2"/>
          <p:cNvSpPr>
            <a:spLocks noGrp="1"/>
          </p:cNvSpPr>
          <p:nvPr>
            <p:ph idx="1"/>
          </p:nvPr>
        </p:nvSpPr>
        <p:spPr>
          <a:xfrm>
            <a:off x="457200" y="928670"/>
            <a:ext cx="8229600" cy="5929330"/>
          </a:xfrm>
        </p:spPr>
        <p:txBody>
          <a:bodyPr>
            <a:normAutofit fontScale="77500" lnSpcReduction="20000"/>
          </a:bodyPr>
          <a:lstStyle/>
          <a:p>
            <a:pPr marL="342900" lvl="2" indent="-342900"/>
            <a:r>
              <a:rPr lang="en-US" sz="2800" b="1" dirty="0" smtClean="0">
                <a:latin typeface="Baskerville Old Face" pitchFamily="18" charset="0"/>
              </a:rPr>
              <a:t>Plato…..Cont’d</a:t>
            </a:r>
          </a:p>
          <a:p>
            <a:pPr algn="just">
              <a:lnSpc>
                <a:spcPct val="150000"/>
              </a:lnSpc>
            </a:pPr>
            <a:r>
              <a:rPr lang="en-US" sz="3300" dirty="0" smtClean="0">
                <a:solidFill>
                  <a:srgbClr val="FFC000"/>
                </a:solidFill>
                <a:latin typeface="Baskerville Old Face" pitchFamily="18" charset="0"/>
              </a:rPr>
              <a:t>He proposed measures to be taken to maintain desirable number in case of excess or shortage of population from the figure</a:t>
            </a:r>
          </a:p>
          <a:p>
            <a:pPr lvl="1" algn="just">
              <a:lnSpc>
                <a:spcPct val="170000"/>
              </a:lnSpc>
              <a:buFont typeface="Wingdings" pitchFamily="2" charset="2"/>
              <a:buChar char="Ø"/>
            </a:pPr>
            <a:r>
              <a:rPr lang="en-US" sz="3300" dirty="0" smtClean="0">
                <a:solidFill>
                  <a:srgbClr val="FFC000"/>
                </a:solidFill>
                <a:latin typeface="Baskerville Old Face" pitchFamily="18" charset="0"/>
              </a:rPr>
              <a:t>In the case of under-population</a:t>
            </a:r>
            <a:r>
              <a:rPr lang="en-US" sz="3300" dirty="0" smtClean="0">
                <a:latin typeface="Baskerville Old Face" pitchFamily="18" charset="0"/>
              </a:rPr>
              <a:t>, he recommended rewards, advice or rebuke to the young in order to increase birth rate, and, and in migration (immigration). </a:t>
            </a:r>
          </a:p>
          <a:p>
            <a:pPr lvl="1" algn="just">
              <a:lnSpc>
                <a:spcPct val="170000"/>
              </a:lnSpc>
              <a:buFont typeface="Wingdings" pitchFamily="2" charset="2"/>
              <a:buChar char="Ø"/>
            </a:pPr>
            <a:r>
              <a:rPr lang="en-US" sz="3300" dirty="0" smtClean="0">
                <a:solidFill>
                  <a:srgbClr val="FFC000"/>
                </a:solidFill>
                <a:latin typeface="Baskerville Old Face" pitchFamily="18" charset="0"/>
              </a:rPr>
              <a:t>To over-populated areas </a:t>
            </a:r>
            <a:r>
              <a:rPr lang="en-US" sz="3300" dirty="0" smtClean="0">
                <a:latin typeface="Baskerville Old Face" pitchFamily="18" charset="0"/>
              </a:rPr>
              <a:t>he proposed birth control and outmigration. </a:t>
            </a:r>
          </a:p>
          <a:p>
            <a:pPr algn="just">
              <a:lnSpc>
                <a:spcPct val="150000"/>
              </a:lnSpc>
            </a:pPr>
            <a:endParaRPr lang="en-US" sz="2800" dirty="0">
              <a:solidFill>
                <a:srgbClr val="FFC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391</a:t>
            </a:fld>
            <a:endParaRPr lang="en-US" dirty="0"/>
          </a:p>
        </p:txBody>
      </p:sp>
    </p:spTree>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Greek philosophers……Cont’d</a:t>
            </a:r>
            <a:endParaRPr lang="en-US" sz="2800" dirty="0"/>
          </a:p>
        </p:txBody>
      </p:sp>
      <p:sp>
        <p:nvSpPr>
          <p:cNvPr id="3" name="Content Placeholder 2"/>
          <p:cNvSpPr>
            <a:spLocks noGrp="1"/>
          </p:cNvSpPr>
          <p:nvPr>
            <p:ph idx="1"/>
          </p:nvPr>
        </p:nvSpPr>
        <p:spPr>
          <a:xfrm>
            <a:off x="571472" y="1142984"/>
            <a:ext cx="8001056" cy="5357850"/>
          </a:xfrm>
        </p:spPr>
        <p:txBody>
          <a:bodyPr>
            <a:normAutofit fontScale="92500"/>
          </a:bodyPr>
          <a:lstStyle/>
          <a:p>
            <a:pPr lvl="2" algn="just">
              <a:buNone/>
            </a:pPr>
            <a:r>
              <a:rPr lang="en-US" sz="2800" b="1" dirty="0" smtClean="0">
                <a:latin typeface="Baskerville Old Face" pitchFamily="18" charset="0"/>
              </a:rPr>
              <a:t>Aristotle</a:t>
            </a:r>
          </a:p>
          <a:p>
            <a:pPr lvl="2" algn="just">
              <a:lnSpc>
                <a:spcPct val="150000"/>
              </a:lnSpc>
              <a:buFont typeface="Wingdings" pitchFamily="2" charset="2"/>
              <a:buChar char="Ø"/>
            </a:pPr>
            <a:r>
              <a:rPr lang="en-US" sz="2800" dirty="0" smtClean="0">
                <a:latin typeface="Baskerville Old Face" pitchFamily="18" charset="0"/>
              </a:rPr>
              <a:t>stated that size and extent the state should be such as enable the inhabitants to live at once temperately and liberally in enjoyment of leisure. </a:t>
            </a:r>
          </a:p>
          <a:p>
            <a:pPr lvl="2" algn="just">
              <a:lnSpc>
                <a:spcPct val="150000"/>
              </a:lnSpc>
              <a:buFont typeface="Wingdings" pitchFamily="2" charset="2"/>
              <a:buChar char="Ø"/>
            </a:pPr>
            <a:r>
              <a:rPr lang="en-US" sz="2800" b="1" dirty="0" smtClean="0">
                <a:solidFill>
                  <a:srgbClr val="FF0000"/>
                </a:solidFill>
              </a:rPr>
              <a:t>He held that land and property could not be increased as rapidly as the population would grow a</a:t>
            </a:r>
            <a:r>
              <a:rPr lang="en-US" sz="2800" dirty="0" smtClean="0">
                <a:solidFill>
                  <a:srgbClr val="FF0000"/>
                </a:solidFill>
              </a:rPr>
              <a:t>nd </a:t>
            </a:r>
            <a:r>
              <a:rPr lang="en-US" sz="2800" i="1" dirty="0" smtClean="0">
                <a:solidFill>
                  <a:srgbClr val="FF0000"/>
                </a:solidFill>
              </a:rPr>
              <a:t>concluded that an excessive number of inhabitants would breed poverty and social ills. </a:t>
            </a:r>
          </a:p>
          <a:p>
            <a:pPr lvl="2" algn="just">
              <a:lnSpc>
                <a:spcPct val="150000"/>
              </a:lnSpc>
              <a:buFont typeface="Wingdings" pitchFamily="2" charset="2"/>
              <a:buChar char="Ø"/>
            </a:pPr>
            <a:endParaRPr lang="en-US" sz="2800" b="1" i="1" dirty="0" smtClean="0">
              <a:latin typeface="Baskerville Old Face" pitchFamily="18" charset="0"/>
            </a:endParaRPr>
          </a:p>
          <a:p>
            <a:pPr lvl="2">
              <a:buFont typeface="Wingdings" pitchFamily="2" charset="2"/>
              <a:buChar char="Ø"/>
            </a:pPr>
            <a:endParaRPr lang="en-US" sz="2800" b="1" dirty="0" smtClean="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392</a:t>
            </a:fld>
            <a:endParaRPr lang="en-US" dirty="0"/>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Greek philosophers……Cont’d</a:t>
            </a:r>
            <a:endParaRPr lang="en-US" sz="2800" dirty="0"/>
          </a:p>
        </p:txBody>
      </p:sp>
      <p:sp>
        <p:nvSpPr>
          <p:cNvPr id="3" name="Content Placeholder 2"/>
          <p:cNvSpPr>
            <a:spLocks noGrp="1"/>
          </p:cNvSpPr>
          <p:nvPr>
            <p:ph idx="1"/>
          </p:nvPr>
        </p:nvSpPr>
        <p:spPr>
          <a:xfrm>
            <a:off x="457200" y="1214422"/>
            <a:ext cx="8229600" cy="5429288"/>
          </a:xfrm>
        </p:spPr>
        <p:txBody>
          <a:bodyPr>
            <a:normAutofit lnSpcReduction="10000"/>
          </a:bodyPr>
          <a:lstStyle/>
          <a:p>
            <a:pPr marL="342900" lvl="2" indent="-342900">
              <a:buFont typeface="Wingdings" pitchFamily="2" charset="2"/>
              <a:buChar char="Ø"/>
            </a:pPr>
            <a:r>
              <a:rPr lang="en-US" sz="2800" b="1" dirty="0" smtClean="0">
                <a:latin typeface="Baskerville Old Face" pitchFamily="18" charset="0"/>
              </a:rPr>
              <a:t>Aristotle.</a:t>
            </a:r>
          </a:p>
          <a:p>
            <a:pPr marL="342900" lvl="2" indent="-342900" algn="just">
              <a:lnSpc>
                <a:spcPct val="160000"/>
              </a:lnSpc>
              <a:buFont typeface="Wingdings" pitchFamily="2" charset="2"/>
              <a:buChar char="ü"/>
            </a:pPr>
            <a:r>
              <a:rPr lang="en-US" sz="2800" dirty="0" smtClean="0">
                <a:solidFill>
                  <a:srgbClr val="FF0000"/>
                </a:solidFill>
                <a:latin typeface="Baskerville Old Face" pitchFamily="18" charset="0"/>
              </a:rPr>
              <a:t>stated that size and extent the state should be such as enable the inhabitants to live at once temperately and </a:t>
            </a:r>
            <a:r>
              <a:rPr lang="en-US" sz="2800" b="1" dirty="0" smtClean="0">
                <a:solidFill>
                  <a:srgbClr val="FF0000"/>
                </a:solidFill>
                <a:latin typeface="Baskerville Old Face" pitchFamily="18" charset="0"/>
              </a:rPr>
              <a:t>liberally in enjoyment of leisure. </a:t>
            </a:r>
          </a:p>
          <a:p>
            <a:pPr marL="342900" lvl="2" indent="-342900" algn="just">
              <a:lnSpc>
                <a:spcPct val="160000"/>
              </a:lnSpc>
              <a:buFont typeface="Wingdings" pitchFamily="2" charset="2"/>
              <a:buChar char="ü"/>
            </a:pPr>
            <a:r>
              <a:rPr lang="en-US" sz="2800" dirty="0" smtClean="0">
                <a:latin typeface="Baskerville Old Face" pitchFamily="18" charset="0"/>
              </a:rPr>
              <a:t>He held that land and property could not be increased as rapidly as the population would grow and </a:t>
            </a:r>
            <a:r>
              <a:rPr lang="en-US" sz="2800" dirty="0" smtClean="0">
                <a:solidFill>
                  <a:srgbClr val="FF0000"/>
                </a:solidFill>
                <a:latin typeface="Baskerville Old Face" pitchFamily="18" charset="0"/>
              </a:rPr>
              <a:t>concluded that an excessive number of inhabitants would breed poverty and social ills. </a:t>
            </a:r>
          </a:p>
          <a:p>
            <a:pPr marL="342900" lvl="2" indent="-342900">
              <a:buFont typeface="Wingdings" pitchFamily="2" charset="2"/>
              <a:buChar char="ü"/>
            </a:pPr>
            <a:endParaRPr lang="en-US" sz="2800" b="1"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393</a:t>
            </a:fld>
            <a:endParaRPr lang="en-US" dirty="0"/>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C. The Romans view</a:t>
            </a:r>
            <a:endParaRPr lang="en-US" sz="3200" dirty="0">
              <a:latin typeface="Baskerville Old Face" pitchFamily="18" charset="0"/>
            </a:endParaRPr>
          </a:p>
        </p:txBody>
      </p:sp>
      <p:sp>
        <p:nvSpPr>
          <p:cNvPr id="3" name="Content Placeholder 2"/>
          <p:cNvSpPr>
            <a:spLocks noGrp="1"/>
          </p:cNvSpPr>
          <p:nvPr>
            <p:ph idx="1"/>
          </p:nvPr>
        </p:nvSpPr>
        <p:spPr>
          <a:xfrm>
            <a:off x="457200" y="1643050"/>
            <a:ext cx="8229600" cy="4483113"/>
          </a:xfrm>
        </p:spPr>
        <p:txBody>
          <a:bodyPr>
            <a:normAutofit/>
          </a:bodyPr>
          <a:lstStyle/>
          <a:p>
            <a:pPr algn="just">
              <a:lnSpc>
                <a:spcPct val="150000"/>
              </a:lnSpc>
            </a:pPr>
            <a:r>
              <a:rPr lang="en-US" sz="2800" dirty="0" smtClean="0">
                <a:solidFill>
                  <a:srgbClr val="FF0000"/>
                </a:solidFill>
              </a:rPr>
              <a:t>the Romans viewed population question in the perspective of </a:t>
            </a:r>
            <a:r>
              <a:rPr lang="en-US" sz="2800" b="1" dirty="0" smtClean="0"/>
              <a:t>a great empire as a matter of fact for their expansion and military colonization. </a:t>
            </a:r>
          </a:p>
          <a:p>
            <a:pPr algn="just">
              <a:lnSpc>
                <a:spcPct val="150000"/>
              </a:lnSpc>
            </a:pPr>
            <a:r>
              <a:rPr lang="en-US" sz="2800" dirty="0" smtClean="0"/>
              <a:t>They were </a:t>
            </a:r>
            <a:r>
              <a:rPr lang="en-US" sz="2800" dirty="0" smtClean="0">
                <a:solidFill>
                  <a:srgbClr val="FF0000"/>
                </a:solidFill>
              </a:rPr>
              <a:t>less conscious than the Greeks of possible limits to population growth </a:t>
            </a:r>
            <a:r>
              <a:rPr lang="en-US" sz="2800" dirty="0" smtClean="0"/>
              <a:t>and </a:t>
            </a:r>
            <a:r>
              <a:rPr lang="en-US" sz="2800" dirty="0" smtClean="0">
                <a:solidFill>
                  <a:srgbClr val="FF0000"/>
                </a:solidFill>
              </a:rPr>
              <a:t>more alert to its advantages for military and related purposes. </a:t>
            </a:r>
            <a:endParaRPr lang="en-US" sz="2800" b="1" dirty="0" smtClean="0">
              <a:solidFill>
                <a:srgbClr val="FF0000"/>
              </a:solidFill>
            </a:endParaRPr>
          </a:p>
          <a:p>
            <a:pPr algn="just">
              <a:lnSpc>
                <a:spcPct val="150000"/>
              </a:lnSpc>
              <a:buNone/>
            </a:pP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394</a:t>
            </a:fld>
            <a:endParaRPr lang="en-US" dirty="0"/>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150000"/>
              </a:lnSpc>
            </a:pPr>
            <a:r>
              <a:rPr lang="en-US" sz="2800" b="1" dirty="0" smtClean="0">
                <a:latin typeface="Baskerville Old Face" pitchFamily="18" charset="0"/>
              </a:rPr>
              <a:t>The Romans view…….Cont’d</a:t>
            </a:r>
            <a:endParaRPr lang="en-US" sz="2800" dirty="0">
              <a:latin typeface="Baskerville Old Face" pitchFamily="18" charset="0"/>
            </a:endParaRPr>
          </a:p>
        </p:txBody>
      </p:sp>
      <p:sp>
        <p:nvSpPr>
          <p:cNvPr id="3" name="Content Placeholder 2"/>
          <p:cNvSpPr>
            <a:spLocks noGrp="1"/>
          </p:cNvSpPr>
          <p:nvPr>
            <p:ph idx="1"/>
          </p:nvPr>
        </p:nvSpPr>
        <p:spPr>
          <a:xfrm>
            <a:off x="457200" y="1357298"/>
            <a:ext cx="8229600" cy="4768865"/>
          </a:xfrm>
        </p:spPr>
        <p:txBody>
          <a:bodyPr/>
          <a:lstStyle/>
          <a:p>
            <a:pPr algn="just">
              <a:lnSpc>
                <a:spcPct val="150000"/>
              </a:lnSpc>
            </a:pPr>
            <a:r>
              <a:rPr lang="en-US" sz="2800" dirty="0" smtClean="0">
                <a:solidFill>
                  <a:srgbClr val="FF0000"/>
                </a:solidFill>
                <a:latin typeface="Baskerville Old Face" pitchFamily="18" charset="0"/>
              </a:rPr>
              <a:t>Romans writers generally advocated early marriage to increase marriage and birth rates. </a:t>
            </a:r>
          </a:p>
          <a:p>
            <a:pPr algn="just">
              <a:lnSpc>
                <a:spcPct val="150000"/>
              </a:lnSpc>
            </a:pPr>
            <a:r>
              <a:rPr lang="en-US" sz="2800" dirty="0" smtClean="0">
                <a:solidFill>
                  <a:srgbClr val="FF0000"/>
                </a:solidFill>
                <a:latin typeface="Baskerville Old Face" pitchFamily="18" charset="0"/>
              </a:rPr>
              <a:t>They proposed to punish the divorce, unmarried and childless through extra taxation </a:t>
            </a:r>
            <a:r>
              <a:rPr lang="en-US" sz="2800" dirty="0" smtClean="0">
                <a:latin typeface="Baskerville Old Face" pitchFamily="18" charset="0"/>
              </a:rPr>
              <a:t>and </a:t>
            </a:r>
            <a:r>
              <a:rPr lang="en-US" sz="2800" dirty="0" smtClean="0">
                <a:solidFill>
                  <a:srgbClr val="FF0000"/>
                </a:solidFill>
                <a:latin typeface="Baskerville Old Face" pitchFamily="18" charset="0"/>
              </a:rPr>
              <a:t>reward those married and having large family size.</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395</a:t>
            </a:fld>
            <a:endParaRPr lang="en-US" dirty="0"/>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D. The Christian writers</a:t>
            </a:r>
            <a:endParaRPr lang="en-US" sz="3200" dirty="0">
              <a:latin typeface="Baskerville Old Face" pitchFamily="18" charset="0"/>
            </a:endParaRPr>
          </a:p>
        </p:txBody>
      </p:sp>
      <p:sp>
        <p:nvSpPr>
          <p:cNvPr id="3" name="Content Placeholder 2"/>
          <p:cNvSpPr>
            <a:spLocks noGrp="1"/>
          </p:cNvSpPr>
          <p:nvPr>
            <p:ph idx="1"/>
          </p:nvPr>
        </p:nvSpPr>
        <p:spPr>
          <a:xfrm>
            <a:off x="214282" y="1500174"/>
            <a:ext cx="8358246" cy="4786346"/>
          </a:xfrm>
        </p:spPr>
        <p:txBody>
          <a:bodyPr>
            <a:normAutofit fontScale="92500" lnSpcReduction="20000"/>
          </a:bodyPr>
          <a:lstStyle/>
          <a:p>
            <a:pPr algn="just">
              <a:lnSpc>
                <a:spcPct val="170000"/>
              </a:lnSpc>
            </a:pPr>
            <a:r>
              <a:rPr lang="en-US" sz="3000" dirty="0" smtClean="0">
                <a:latin typeface="Baskerville Old Face" pitchFamily="18" charset="0"/>
              </a:rPr>
              <a:t>The Hebrew sacred books placed much emphasis on procreation and multiplication and for this reason unfruitfulness was regarded as a serious misfortune.</a:t>
            </a:r>
          </a:p>
          <a:p>
            <a:pPr algn="just">
              <a:lnSpc>
                <a:spcPct val="170000"/>
              </a:lnSpc>
            </a:pPr>
            <a:r>
              <a:rPr lang="en-US" sz="3000" dirty="0" smtClean="0">
                <a:latin typeface="Baskerville Old Face" pitchFamily="18" charset="0"/>
              </a:rPr>
              <a:t>This </a:t>
            </a:r>
            <a:r>
              <a:rPr lang="en-US" sz="3000" dirty="0" smtClean="0">
                <a:solidFill>
                  <a:srgbClr val="FF0000"/>
                </a:solidFill>
                <a:latin typeface="Baskerville Old Face" pitchFamily="18" charset="0"/>
              </a:rPr>
              <a:t>favored fertility and multiplication</a:t>
            </a:r>
            <a:r>
              <a:rPr lang="en-US" sz="3000" dirty="0" smtClean="0">
                <a:latin typeface="Baskerville Old Face" pitchFamily="18" charset="0"/>
              </a:rPr>
              <a:t>.</a:t>
            </a:r>
          </a:p>
          <a:p>
            <a:pPr algn="just">
              <a:lnSpc>
                <a:spcPct val="170000"/>
              </a:lnSpc>
            </a:pPr>
            <a:r>
              <a:rPr lang="en-US" sz="3000" b="1" dirty="0" smtClean="0">
                <a:latin typeface="Baskerville Old Face" pitchFamily="18" charset="0"/>
              </a:rPr>
              <a:t>Early and mediaeval Christian writers considered questions of</a:t>
            </a:r>
            <a:r>
              <a:rPr lang="en-US" sz="3000" dirty="0" smtClean="0">
                <a:latin typeface="Baskerville Old Face" pitchFamily="18" charset="0"/>
              </a:rPr>
              <a:t> </a:t>
            </a:r>
            <a:r>
              <a:rPr lang="en-US" sz="3000" dirty="0" smtClean="0">
                <a:solidFill>
                  <a:srgbClr val="FF0000"/>
                </a:solidFill>
                <a:latin typeface="Baskerville Old Face" pitchFamily="18" charset="0"/>
              </a:rPr>
              <a:t>population almost entirely from moral, ethical and religious standpoints.</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396</a:t>
            </a:fld>
            <a:endParaRPr lang="en-US" dirty="0"/>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The Christian writers……Cont’d</a:t>
            </a:r>
            <a:endParaRPr lang="en-US" sz="2800" dirty="0"/>
          </a:p>
        </p:txBody>
      </p:sp>
      <p:sp>
        <p:nvSpPr>
          <p:cNvPr id="3" name="Content Placeholder 2"/>
          <p:cNvSpPr>
            <a:spLocks noGrp="1"/>
          </p:cNvSpPr>
          <p:nvPr>
            <p:ph idx="1"/>
          </p:nvPr>
        </p:nvSpPr>
        <p:spPr>
          <a:xfrm>
            <a:off x="457200" y="1285860"/>
            <a:ext cx="8229600" cy="4840303"/>
          </a:xfrm>
        </p:spPr>
        <p:txBody>
          <a:bodyPr>
            <a:normAutofit/>
          </a:bodyPr>
          <a:lstStyle/>
          <a:p>
            <a:pPr algn="just">
              <a:lnSpc>
                <a:spcPct val="150000"/>
              </a:lnSpc>
            </a:pPr>
            <a:r>
              <a:rPr lang="en-US" sz="2800" dirty="0" smtClean="0">
                <a:solidFill>
                  <a:srgbClr val="FF0000"/>
                </a:solidFill>
                <a:latin typeface="Baskerville Old Face" pitchFamily="18" charset="0"/>
              </a:rPr>
              <a:t>They condemn polygamy, birth control because they considered them as sin </a:t>
            </a:r>
            <a:r>
              <a:rPr lang="en-US" sz="2800" dirty="0" smtClean="0">
                <a:latin typeface="Baskerville Old Face" pitchFamily="18" charset="0"/>
              </a:rPr>
              <a:t>and </a:t>
            </a:r>
            <a:r>
              <a:rPr lang="en-US" sz="2800" b="1" i="1" dirty="0" smtClean="0">
                <a:solidFill>
                  <a:srgbClr val="FF0000"/>
                </a:solidFill>
                <a:latin typeface="Baskerville Old Face" pitchFamily="18" charset="0"/>
              </a:rPr>
              <a:t>support monogamy</a:t>
            </a:r>
            <a:r>
              <a:rPr lang="en-US" sz="2800" i="1" dirty="0" smtClean="0">
                <a:solidFill>
                  <a:srgbClr val="FF0000"/>
                </a:solidFill>
                <a:latin typeface="Baskerville Old Face" pitchFamily="18" charset="0"/>
              </a:rPr>
              <a:t>, large family size (too many children, considering it as blessing). </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397</a:t>
            </a:fld>
            <a:endParaRPr lang="en-US" dirty="0"/>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sz="2800" b="1" dirty="0" smtClean="0">
                <a:latin typeface="Baskerville Old Face" pitchFamily="18" charset="0"/>
              </a:rPr>
              <a:t>E. Muslim writers</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5143536"/>
          </a:xfrm>
        </p:spPr>
        <p:txBody>
          <a:bodyPr>
            <a:normAutofit lnSpcReduction="10000"/>
          </a:bodyPr>
          <a:lstStyle/>
          <a:p>
            <a:pPr algn="just">
              <a:lnSpc>
                <a:spcPct val="150000"/>
              </a:lnSpc>
            </a:pPr>
            <a:r>
              <a:rPr lang="en-US" sz="2800" dirty="0" smtClean="0">
                <a:latin typeface="Baskerville Old Face" pitchFamily="18" charset="0"/>
              </a:rPr>
              <a:t>The Arab philosophers particularly </a:t>
            </a:r>
            <a:r>
              <a:rPr lang="en-US" sz="2800" b="1" dirty="0" err="1" smtClean="0">
                <a:latin typeface="Baskerville Old Face" pitchFamily="18" charset="0"/>
              </a:rPr>
              <a:t>Ibn</a:t>
            </a:r>
            <a:r>
              <a:rPr lang="en-US" sz="2800" b="1" dirty="0" smtClean="0">
                <a:latin typeface="Baskerville Old Face" pitchFamily="18" charset="0"/>
              </a:rPr>
              <a:t> </a:t>
            </a:r>
            <a:r>
              <a:rPr lang="en-US" sz="2800" b="1" dirty="0" err="1" smtClean="0">
                <a:latin typeface="Baskerville Old Face" pitchFamily="18" charset="0"/>
              </a:rPr>
              <a:t>Khaldun</a:t>
            </a:r>
            <a:r>
              <a:rPr lang="en-US" sz="2800" b="1" dirty="0" smtClean="0">
                <a:latin typeface="Baskerville Old Face" pitchFamily="18" charset="0"/>
              </a:rPr>
              <a:t> </a:t>
            </a:r>
            <a:r>
              <a:rPr lang="en-US" sz="2800" dirty="0" smtClean="0">
                <a:latin typeface="Baskerville Old Face" pitchFamily="18" charset="0"/>
              </a:rPr>
              <a:t>noted that a </a:t>
            </a:r>
            <a:r>
              <a:rPr lang="en-US" sz="2800" dirty="0" smtClean="0">
                <a:solidFill>
                  <a:srgbClr val="FF0000"/>
                </a:solidFill>
                <a:latin typeface="Baskerville Old Face" pitchFamily="18" charset="0"/>
              </a:rPr>
              <a:t>densely settled population is conducive for innovations</a:t>
            </a:r>
          </a:p>
          <a:p>
            <a:pPr algn="just">
              <a:lnSpc>
                <a:spcPct val="150000"/>
              </a:lnSpc>
              <a:buFont typeface="Wingdings" pitchFamily="2" charset="2"/>
              <a:buChar char="ü"/>
            </a:pPr>
            <a:r>
              <a:rPr lang="en-US" sz="2800" dirty="0" smtClean="0">
                <a:solidFill>
                  <a:srgbClr val="FF0000"/>
                </a:solidFill>
              </a:rPr>
              <a:t>He held that a densely settled population was conducive to higher levels of living since it permitted </a:t>
            </a:r>
          </a:p>
          <a:p>
            <a:pPr lvl="1" algn="just">
              <a:lnSpc>
                <a:spcPct val="150000"/>
              </a:lnSpc>
              <a:buFont typeface="Wingdings" pitchFamily="2" charset="2"/>
              <a:buChar char="ü"/>
            </a:pPr>
            <a:r>
              <a:rPr lang="en-US" sz="2400" dirty="0" smtClean="0"/>
              <a:t>a grater division of labour, </a:t>
            </a:r>
          </a:p>
          <a:p>
            <a:pPr lvl="1" algn="just">
              <a:lnSpc>
                <a:spcPct val="150000"/>
              </a:lnSpc>
              <a:buFont typeface="Wingdings" pitchFamily="2" charset="2"/>
              <a:buChar char="ü"/>
            </a:pPr>
            <a:r>
              <a:rPr lang="en-US" sz="2400" dirty="0" smtClean="0"/>
              <a:t> a more effective use of resources </a:t>
            </a:r>
          </a:p>
          <a:p>
            <a:pPr lvl="1" algn="just">
              <a:lnSpc>
                <a:spcPct val="150000"/>
              </a:lnSpc>
              <a:buFont typeface="Wingdings" pitchFamily="2" charset="2"/>
              <a:buChar char="ü"/>
            </a:pPr>
            <a:r>
              <a:rPr lang="en-US" sz="2400" dirty="0" smtClean="0"/>
              <a:t> military and political security</a:t>
            </a:r>
            <a:endParaRPr lang="en-US" sz="2400" dirty="0" smtClean="0">
              <a:solidFill>
                <a:srgbClr val="FF0000"/>
              </a:solidFill>
              <a:latin typeface="Baskerville Old Face" pitchFamily="18" charset="0"/>
            </a:endParaRPr>
          </a:p>
          <a:p>
            <a:pPr algn="just">
              <a:lnSpc>
                <a:spcPct val="150000"/>
              </a:lnSpc>
            </a:pPr>
            <a:endParaRPr lang="en-US" sz="2800" dirty="0" smtClean="0">
              <a:solidFill>
                <a:srgbClr val="FF0000"/>
              </a:solidFill>
              <a:latin typeface="Baskerville Old Face" pitchFamily="18" charset="0"/>
            </a:endParaRP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398</a:t>
            </a:fld>
            <a:endParaRPr lang="en-US" dirty="0"/>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en-US" sz="2800" b="1" dirty="0" smtClean="0">
                <a:latin typeface="Baskerville Old Face" pitchFamily="18" charset="0"/>
              </a:rPr>
              <a:t>F. Mercantilists Views</a:t>
            </a:r>
            <a:endParaRPr lang="en-US" sz="2800" dirty="0">
              <a:latin typeface="Baskerville Old Face" pitchFamily="18" charset="0"/>
            </a:endParaRPr>
          </a:p>
        </p:txBody>
      </p:sp>
      <p:sp>
        <p:nvSpPr>
          <p:cNvPr id="3" name="Content Placeholder 2"/>
          <p:cNvSpPr>
            <a:spLocks noGrp="1"/>
          </p:cNvSpPr>
          <p:nvPr>
            <p:ph idx="1"/>
          </p:nvPr>
        </p:nvSpPr>
        <p:spPr>
          <a:xfrm>
            <a:off x="428596" y="1000108"/>
            <a:ext cx="8229600" cy="4811715"/>
          </a:xfrm>
        </p:spPr>
        <p:txBody>
          <a:bodyPr/>
          <a:lstStyle/>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399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lstStyle/>
          <a:p>
            <a:r>
              <a:rPr lang="en-GB" b="1" dirty="0" smtClean="0"/>
              <a:t>Chapter One</a:t>
            </a:r>
            <a:r>
              <a:rPr lang="en-GB" dirty="0" smtClean="0"/>
              <a:t>: Introduction</a:t>
            </a:r>
            <a:endParaRPr lang="en-US" dirty="0"/>
          </a:p>
        </p:txBody>
      </p:sp>
      <p:sp>
        <p:nvSpPr>
          <p:cNvPr id="3" name="Content Placeholder 2"/>
          <p:cNvSpPr>
            <a:spLocks noGrp="1"/>
          </p:cNvSpPr>
          <p:nvPr>
            <p:ph idx="1"/>
          </p:nvPr>
        </p:nvSpPr>
        <p:spPr>
          <a:xfrm>
            <a:off x="357158" y="1357298"/>
            <a:ext cx="8572560" cy="5143536"/>
          </a:xfrm>
        </p:spPr>
        <p:txBody>
          <a:bodyPr>
            <a:normAutofit fontScale="92500" lnSpcReduction="10000"/>
          </a:bodyPr>
          <a:lstStyle/>
          <a:p>
            <a:pPr algn="ctr">
              <a:buNone/>
            </a:pPr>
            <a:r>
              <a:rPr lang="en-GB" b="1" dirty="0" smtClean="0"/>
              <a:t>1.Introduction of population Geography and </a:t>
            </a:r>
            <a:r>
              <a:rPr lang="en-US" b="1" dirty="0" smtClean="0"/>
              <a:t>Settlement</a:t>
            </a:r>
            <a:r>
              <a:rPr lang="en-GB" b="1" dirty="0" smtClean="0"/>
              <a:t> &amp; other concepts</a:t>
            </a:r>
            <a:r>
              <a:rPr lang="en-GB" dirty="0" smtClean="0"/>
              <a:t>.</a:t>
            </a:r>
          </a:p>
          <a:p>
            <a:pPr algn="just"/>
            <a:r>
              <a:rPr lang="en-US" dirty="0" smtClean="0">
                <a:solidFill>
                  <a:srgbClr val="00B0F0"/>
                </a:solidFill>
              </a:rPr>
              <a:t>Population in biological view </a:t>
            </a:r>
            <a:r>
              <a:rPr lang="en-US" dirty="0" smtClean="0"/>
              <a:t>refers to a level of organisms group where all </a:t>
            </a:r>
            <a:r>
              <a:rPr lang="en-US" u="sng" dirty="0" smtClean="0">
                <a:solidFill>
                  <a:srgbClr val="FF0000"/>
                </a:solidFill>
              </a:rPr>
              <a:t>organisms are belonging to the same species like a group of ants or plant or insects or human being living together which can mate each other</a:t>
            </a:r>
            <a:r>
              <a:rPr lang="en-US" dirty="0" smtClean="0">
                <a:solidFill>
                  <a:srgbClr val="FF0000"/>
                </a:solidFill>
              </a:rPr>
              <a:t>.</a:t>
            </a:r>
          </a:p>
          <a:p>
            <a:pPr algn="just"/>
            <a:endParaRPr lang="en-US" dirty="0" smtClean="0">
              <a:solidFill>
                <a:srgbClr val="FF0000"/>
              </a:solidFill>
            </a:endParaRPr>
          </a:p>
          <a:p>
            <a:pPr algn="just"/>
            <a:r>
              <a:rPr lang="en-US" b="1" dirty="0" smtClean="0"/>
              <a:t>Hence</a:t>
            </a:r>
            <a:r>
              <a:rPr lang="en-US" dirty="0" smtClean="0"/>
              <a:t>, </a:t>
            </a:r>
            <a:r>
              <a:rPr lang="en-US" dirty="0" smtClean="0">
                <a:solidFill>
                  <a:srgbClr val="FF0000"/>
                </a:solidFill>
              </a:rPr>
              <a:t>a single organism cannot be a population if it is not interactive with those belonging to its species rather it is called organism</a:t>
            </a:r>
            <a:r>
              <a:rPr lang="en-US" dirty="0" smtClean="0"/>
              <a:t>.</a:t>
            </a: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28694"/>
          </a:xfrm>
        </p:spPr>
        <p:txBody>
          <a:bodyPr>
            <a:normAutofit/>
          </a:bodyPr>
          <a:lstStyle/>
          <a:p>
            <a:r>
              <a:rPr lang="en-US" sz="4000" b="1" dirty="0" smtClean="0">
                <a:latin typeface="Baskerville Old Face" pitchFamily="18" charset="0"/>
              </a:rPr>
              <a:t>Essential Features of Census: </a:t>
            </a:r>
            <a:endParaRPr lang="en-US" sz="4000" dirty="0">
              <a:latin typeface="Baskerville Old Face" pitchFamily="18" charset="0"/>
            </a:endParaRPr>
          </a:p>
        </p:txBody>
      </p:sp>
      <p:sp>
        <p:nvSpPr>
          <p:cNvPr id="3" name="Content Placeholder 2"/>
          <p:cNvSpPr>
            <a:spLocks noGrp="1"/>
          </p:cNvSpPr>
          <p:nvPr>
            <p:ph idx="1"/>
          </p:nvPr>
        </p:nvSpPr>
        <p:spPr>
          <a:xfrm>
            <a:off x="457200" y="1214422"/>
            <a:ext cx="8401080" cy="5429288"/>
          </a:xfrm>
        </p:spPr>
        <p:txBody>
          <a:bodyPr>
            <a:normAutofit lnSpcReduction="10000"/>
          </a:bodyPr>
          <a:lstStyle/>
          <a:p>
            <a:pPr algn="just">
              <a:lnSpc>
                <a:spcPct val="150000"/>
              </a:lnSpc>
            </a:pPr>
            <a:r>
              <a:rPr lang="en-US" sz="2800" dirty="0" smtClean="0">
                <a:solidFill>
                  <a:srgbClr val="FF0000"/>
                </a:solidFill>
              </a:rPr>
              <a:t>unlike other sources of data, population census is uniquely characterized by a number of conditions.</a:t>
            </a:r>
          </a:p>
          <a:p>
            <a:pPr algn="just">
              <a:lnSpc>
                <a:spcPct val="150000"/>
              </a:lnSpc>
            </a:pPr>
            <a:r>
              <a:rPr lang="en-US" sz="2400" dirty="0" smtClean="0">
                <a:solidFill>
                  <a:srgbClr val="FF0000"/>
                </a:solidFill>
              </a:rPr>
              <a:t>Some of the most notable salient features of census are the followings                       </a:t>
            </a:r>
            <a:r>
              <a:rPr lang="en-US" sz="2000" dirty="0" err="1" smtClean="0">
                <a:solidFill>
                  <a:srgbClr val="00B050"/>
                </a:solidFill>
                <a:latin typeface="Bodoni MT" pitchFamily="18" charset="0"/>
              </a:rPr>
              <a:t>i</a:t>
            </a:r>
            <a:r>
              <a:rPr lang="en-US" sz="2000" dirty="0" smtClean="0">
                <a:solidFill>
                  <a:srgbClr val="00B050"/>
                </a:solidFill>
                <a:latin typeface="Bodoni MT" pitchFamily="18" charset="0"/>
              </a:rPr>
              <a:t>) Universality</a:t>
            </a:r>
          </a:p>
          <a:p>
            <a:pPr lvl="7" algn="just">
              <a:lnSpc>
                <a:spcPct val="150000"/>
              </a:lnSpc>
              <a:buNone/>
            </a:pPr>
            <a:r>
              <a:rPr lang="en-US" dirty="0" smtClean="0">
                <a:solidFill>
                  <a:srgbClr val="00B050"/>
                </a:solidFill>
                <a:latin typeface="Bodoni MT" pitchFamily="18" charset="0"/>
              </a:rPr>
              <a:t>ii) Periodicity: </a:t>
            </a:r>
          </a:p>
          <a:p>
            <a:pPr algn="just">
              <a:lnSpc>
                <a:spcPct val="150000"/>
              </a:lnSpc>
              <a:buNone/>
            </a:pPr>
            <a:r>
              <a:rPr lang="en-US" sz="2000" dirty="0" smtClean="0">
                <a:solidFill>
                  <a:srgbClr val="00B050"/>
                </a:solidFill>
                <a:latin typeface="Bodoni MT" pitchFamily="18" charset="0"/>
              </a:rPr>
              <a:t>				        iii) Simultaneity</a:t>
            </a:r>
          </a:p>
          <a:p>
            <a:pPr algn="just">
              <a:lnSpc>
                <a:spcPct val="150000"/>
              </a:lnSpc>
              <a:buNone/>
            </a:pPr>
            <a:r>
              <a:rPr lang="en-US" sz="2000" dirty="0" smtClean="0">
                <a:solidFill>
                  <a:srgbClr val="00B050"/>
                </a:solidFill>
                <a:latin typeface="Bodoni MT" pitchFamily="18" charset="0"/>
              </a:rPr>
              <a:t>				        iv) Government Sponsorship</a:t>
            </a:r>
          </a:p>
          <a:p>
            <a:pPr algn="just">
              <a:lnSpc>
                <a:spcPct val="150000"/>
              </a:lnSpc>
              <a:buNone/>
            </a:pPr>
            <a:r>
              <a:rPr lang="en-US" sz="2000" dirty="0" smtClean="0">
                <a:solidFill>
                  <a:srgbClr val="00B050"/>
                </a:solidFill>
                <a:latin typeface="Bodoni MT" pitchFamily="18" charset="0"/>
              </a:rPr>
              <a:t>                                                     v) Defined Territory</a:t>
            </a:r>
          </a:p>
          <a:p>
            <a:pPr algn="just">
              <a:lnSpc>
                <a:spcPct val="150000"/>
              </a:lnSpc>
              <a:buNone/>
            </a:pPr>
            <a:r>
              <a:rPr lang="en-US" sz="2000" dirty="0" smtClean="0">
                <a:solidFill>
                  <a:srgbClr val="00B050"/>
                </a:solidFill>
                <a:latin typeface="Bodoni MT" pitchFamily="18" charset="0"/>
              </a:rPr>
              <a:t>                                                    vi) Expensiveness and </a:t>
            </a:r>
          </a:p>
          <a:p>
            <a:pPr algn="just">
              <a:lnSpc>
                <a:spcPct val="150000"/>
              </a:lnSpc>
              <a:buNone/>
            </a:pPr>
            <a:r>
              <a:rPr lang="en-US" sz="2000" dirty="0" smtClean="0">
                <a:solidFill>
                  <a:srgbClr val="00B050"/>
                </a:solidFill>
                <a:latin typeface="Bodoni MT" pitchFamily="18" charset="0"/>
              </a:rPr>
              <a:t>				        vi) Wider Range of Data</a:t>
            </a:r>
          </a:p>
          <a:p>
            <a:pPr algn="just">
              <a:lnSpc>
                <a:spcPct val="150000"/>
              </a:lnSpc>
              <a:buNone/>
            </a:pPr>
            <a:endParaRPr lang="en-US" sz="2800"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40</a:t>
            </a:fld>
            <a:endParaRPr lang="en-US" dirty="0"/>
          </a:p>
        </p:txBody>
      </p:sp>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989034"/>
          </a:xfrm>
        </p:spPr>
        <p:txBody>
          <a:bodyPr>
            <a:noAutofit/>
          </a:bodyPr>
          <a:lstStyle/>
          <a:p>
            <a:pPr lvl="0"/>
            <a:r>
              <a:rPr lang="en-US" sz="3600" b="1" dirty="0" smtClean="0">
                <a:latin typeface="Baskerville Old Face" pitchFamily="18" charset="0"/>
              </a:rPr>
              <a:t>2. Malthusian Theory</a:t>
            </a:r>
            <a:r>
              <a:rPr lang="en-US" sz="3600" dirty="0" smtClean="0">
                <a:latin typeface="Baskerville Old Face" pitchFamily="18" charset="0"/>
              </a:rPr>
              <a:t/>
            </a:r>
            <a:br>
              <a:rPr lang="en-US" sz="3600" dirty="0" smtClean="0">
                <a:latin typeface="Baskerville Old Face" pitchFamily="18" charset="0"/>
              </a:rPr>
            </a:br>
            <a:endParaRPr lang="en-US" sz="36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a:bodyPr>
          <a:lstStyle/>
          <a:p>
            <a:pPr algn="just">
              <a:lnSpc>
                <a:spcPct val="150000"/>
              </a:lnSpc>
            </a:pPr>
            <a:r>
              <a:rPr lang="en-US" sz="2800" dirty="0" smtClean="0"/>
              <a:t>During the 1700s, there was one man who was very interested in the future of the human population and had an opinion very different than most. </a:t>
            </a:r>
          </a:p>
          <a:p>
            <a:pPr algn="just">
              <a:lnSpc>
                <a:spcPct val="150000"/>
              </a:lnSpc>
            </a:pPr>
            <a:r>
              <a:rPr lang="en-US" sz="2800" dirty="0" smtClean="0"/>
              <a:t>Thomas Malthus, an English philosopher who lived from 1766 to 1834, was </a:t>
            </a:r>
            <a:r>
              <a:rPr lang="en-US" sz="2800" dirty="0" smtClean="0">
                <a:solidFill>
                  <a:srgbClr val="FF0000"/>
                </a:solidFill>
              </a:rPr>
              <a:t>the first man to publicly predict the limits of the human population and how population and well-being are connected. </a:t>
            </a:r>
            <a:endParaRPr lang="en-US" sz="2800"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400</a:t>
            </a:fld>
            <a:endParaRPr lang="en-US" dirty="0"/>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Malthusian Theory……..Cont’d</a:t>
            </a:r>
            <a:endParaRPr lang="en-US" sz="2800" dirty="0">
              <a:latin typeface="Baskerville Old Face" pitchFamily="18" charset="0"/>
            </a:endParaRPr>
          </a:p>
        </p:txBody>
      </p:sp>
      <p:sp>
        <p:nvSpPr>
          <p:cNvPr id="3" name="Content Placeholder 2"/>
          <p:cNvSpPr>
            <a:spLocks noGrp="1"/>
          </p:cNvSpPr>
          <p:nvPr>
            <p:ph idx="1"/>
          </p:nvPr>
        </p:nvSpPr>
        <p:spPr>
          <a:xfrm>
            <a:off x="457200" y="1357298"/>
            <a:ext cx="8229600" cy="4768865"/>
          </a:xfrm>
        </p:spPr>
        <p:txBody>
          <a:bodyPr/>
          <a:lstStyle/>
          <a:p>
            <a:pPr algn="just">
              <a:lnSpc>
                <a:spcPct val="150000"/>
              </a:lnSpc>
            </a:pPr>
            <a:r>
              <a:rPr lang="en-US" sz="2800" dirty="0" smtClean="0">
                <a:latin typeface="Baskerville Old Face" pitchFamily="18" charset="0"/>
              </a:rPr>
              <a:t>In 1798, Malthus wrote </a:t>
            </a:r>
            <a:r>
              <a:rPr lang="en-US" sz="2800" i="1" dirty="0" smtClean="0">
                <a:solidFill>
                  <a:srgbClr val="FF0000"/>
                </a:solidFill>
                <a:latin typeface="Baskerville Old Face" pitchFamily="18" charset="0"/>
              </a:rPr>
              <a:t>An Essay on the Principle of Population</a:t>
            </a:r>
            <a:r>
              <a:rPr lang="en-US" sz="2800" dirty="0" smtClean="0">
                <a:solidFill>
                  <a:srgbClr val="FF0000"/>
                </a:solidFill>
                <a:latin typeface="Baskerville Old Face" pitchFamily="18" charset="0"/>
              </a:rPr>
              <a:t>, </a:t>
            </a:r>
            <a:r>
              <a:rPr lang="en-US" sz="2800" dirty="0" smtClean="0">
                <a:latin typeface="Baskerville Old Face" pitchFamily="18" charset="0"/>
              </a:rPr>
              <a:t>which explained his predictions and changed the view of many people. </a:t>
            </a:r>
          </a:p>
          <a:p>
            <a:pPr algn="just">
              <a:lnSpc>
                <a:spcPct val="150000"/>
              </a:lnSpc>
            </a:pPr>
            <a:r>
              <a:rPr lang="en-US" sz="2800" b="1" dirty="0" smtClean="0">
                <a:solidFill>
                  <a:srgbClr val="FF0000"/>
                </a:solidFill>
              </a:rPr>
              <a:t>Malthus viewed population and food (resource) links based the idea of man’s capacity to reproduce was unlimited,</a:t>
            </a:r>
            <a:r>
              <a:rPr lang="en-US" sz="2800" b="1" dirty="0" smtClean="0"/>
              <a:t> whereas </a:t>
            </a:r>
            <a:r>
              <a:rPr lang="en-US" sz="2800" b="1" dirty="0" smtClean="0">
                <a:solidFill>
                  <a:srgbClr val="FF0000"/>
                </a:solidFill>
              </a:rPr>
              <a:t>that of producing his means of subsistence was limited.</a:t>
            </a:r>
            <a:endParaRPr lang="en-US" sz="2800" b="1" dirty="0" smtClean="0">
              <a:solidFill>
                <a:srgbClr val="FF000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401</a:t>
            </a:fld>
            <a:endParaRPr lang="en-US" dirty="0"/>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Malthusian Theory……..Cont’d</a:t>
            </a:r>
            <a:endParaRPr lang="en-US" sz="2800" dirty="0"/>
          </a:p>
        </p:txBody>
      </p:sp>
      <p:sp>
        <p:nvSpPr>
          <p:cNvPr id="3" name="Content Placeholder 2"/>
          <p:cNvSpPr>
            <a:spLocks noGrp="1"/>
          </p:cNvSpPr>
          <p:nvPr>
            <p:ph idx="1"/>
          </p:nvPr>
        </p:nvSpPr>
        <p:spPr>
          <a:xfrm>
            <a:off x="457200" y="1285860"/>
            <a:ext cx="8472518" cy="4840303"/>
          </a:xfrm>
        </p:spPr>
        <p:txBody>
          <a:bodyPr>
            <a:normAutofit/>
          </a:bodyPr>
          <a:lstStyle/>
          <a:p>
            <a:pPr algn="just">
              <a:lnSpc>
                <a:spcPct val="150000"/>
              </a:lnSpc>
            </a:pPr>
            <a:r>
              <a:rPr lang="en-US" sz="2800" dirty="0" smtClean="0">
                <a:latin typeface="Baskerville Old Face" pitchFamily="18" charset="0"/>
              </a:rPr>
              <a:t>On this basis he proposed that population tends to double itself every twenty-five years, thus, would </a:t>
            </a:r>
            <a:r>
              <a:rPr lang="en-US" sz="2800" dirty="0" smtClean="0">
                <a:solidFill>
                  <a:srgbClr val="FF0000"/>
                </a:solidFill>
                <a:latin typeface="Baskerville Old Face" pitchFamily="18" charset="0"/>
              </a:rPr>
              <a:t>increase in geometric proportions (1, 2, 4, 8, 16, 32, 64, 128, 256 …) </a:t>
            </a:r>
          </a:p>
          <a:p>
            <a:pPr algn="just">
              <a:lnSpc>
                <a:spcPct val="150000"/>
              </a:lnSpc>
            </a:pPr>
            <a:r>
              <a:rPr lang="en-US" sz="2800" dirty="0" smtClean="0">
                <a:latin typeface="Baskerville Old Face" pitchFamily="18" charset="0"/>
              </a:rPr>
              <a:t>while </a:t>
            </a:r>
            <a:r>
              <a:rPr lang="en-US" sz="2800" b="1" dirty="0" smtClean="0">
                <a:solidFill>
                  <a:srgbClr val="FF0000"/>
                </a:solidFill>
                <a:latin typeface="Baskerville Old Face" pitchFamily="18" charset="0"/>
              </a:rPr>
              <a:t>the food resources available</a:t>
            </a:r>
            <a:r>
              <a:rPr lang="en-US" sz="2800" dirty="0" smtClean="0">
                <a:latin typeface="Baskerville Old Face" pitchFamily="18" charset="0"/>
              </a:rPr>
              <a:t> </a:t>
            </a:r>
            <a:r>
              <a:rPr lang="en-US" sz="2800" dirty="0" smtClean="0">
                <a:solidFill>
                  <a:srgbClr val="FF0000"/>
                </a:solidFill>
                <a:latin typeface="Baskerville Old Face" pitchFamily="18" charset="0"/>
              </a:rPr>
              <a:t>for them would increase only in arithmetic proportions(1,2,3,4,5,6,7,8,9,……).</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402</a:t>
            </a:fld>
            <a:endParaRPr lang="en-US" dirty="0"/>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Malthusian Theory……..Cont’d</a:t>
            </a:r>
            <a:endParaRPr lang="en-US" sz="2800" dirty="0"/>
          </a:p>
        </p:txBody>
      </p:sp>
      <p:sp>
        <p:nvSpPr>
          <p:cNvPr id="3" name="Content Placeholder 2"/>
          <p:cNvSpPr>
            <a:spLocks noGrp="1"/>
          </p:cNvSpPr>
          <p:nvPr>
            <p:ph idx="1"/>
          </p:nvPr>
        </p:nvSpPr>
        <p:spPr>
          <a:xfrm>
            <a:off x="457200" y="1285860"/>
            <a:ext cx="8229600" cy="4840303"/>
          </a:xfrm>
        </p:spPr>
        <p:txBody>
          <a:bodyPr>
            <a:normAutofit/>
          </a:bodyPr>
          <a:lstStyle/>
          <a:p>
            <a:pPr algn="just">
              <a:lnSpc>
                <a:spcPct val="150000"/>
              </a:lnSpc>
            </a:pPr>
            <a:r>
              <a:rPr lang="en-US" sz="2800" dirty="0" smtClean="0">
                <a:latin typeface="Baskerville Old Face" pitchFamily="18" charset="0"/>
              </a:rPr>
              <a:t>This implies that a population of one million would double to two million in 25yrs to four million over next 25yrs and so on, but food supply could be expected to progress from one million tons to two million tons in 25 yrs and to three million tons over the next 25yrs.</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403</a:t>
            </a:fld>
            <a:endParaRPr lang="en-US" dirty="0"/>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Malthusian Theory……..Cont’d</a:t>
            </a:r>
            <a:endParaRPr lang="en-US" sz="2800" dirty="0"/>
          </a:p>
        </p:txBody>
      </p:sp>
      <p:sp>
        <p:nvSpPr>
          <p:cNvPr id="3" name="Content Placeholder 2"/>
          <p:cNvSpPr>
            <a:spLocks noGrp="1"/>
          </p:cNvSpPr>
          <p:nvPr>
            <p:ph idx="1"/>
          </p:nvPr>
        </p:nvSpPr>
        <p:spPr>
          <a:xfrm>
            <a:off x="457200" y="1214422"/>
            <a:ext cx="8229600" cy="4911741"/>
          </a:xfrm>
        </p:spPr>
        <p:txBody>
          <a:bodyPr>
            <a:normAutofit/>
          </a:bodyPr>
          <a:lstStyle/>
          <a:p>
            <a:pPr algn="just">
              <a:lnSpc>
                <a:spcPct val="150000"/>
              </a:lnSpc>
            </a:pPr>
            <a:r>
              <a:rPr lang="en-US" sz="2800" dirty="0" smtClean="0">
                <a:solidFill>
                  <a:srgbClr val="FF0000"/>
                </a:solidFill>
                <a:latin typeface="Baskerville Old Face" pitchFamily="18" charset="0"/>
              </a:rPr>
              <a:t>This gap between the rates of increase of population and food supply creates what he termed as ‘</a:t>
            </a:r>
            <a:r>
              <a:rPr lang="en-US" sz="2800" b="1" dirty="0" smtClean="0">
                <a:solidFill>
                  <a:srgbClr val="FF0000"/>
                </a:solidFill>
                <a:latin typeface="Baskerville Old Face" pitchFamily="18" charset="0"/>
              </a:rPr>
              <a:t>positive</a:t>
            </a:r>
            <a:r>
              <a:rPr lang="en-US" sz="2800" dirty="0" smtClean="0">
                <a:solidFill>
                  <a:srgbClr val="FF0000"/>
                </a:solidFill>
                <a:latin typeface="Baskerville Old Face" pitchFamily="18" charset="0"/>
              </a:rPr>
              <a:t>’ conditions such as </a:t>
            </a:r>
          </a:p>
          <a:p>
            <a:pPr lvl="2" algn="just">
              <a:lnSpc>
                <a:spcPct val="150000"/>
              </a:lnSpc>
              <a:buFont typeface="Wingdings" pitchFamily="2" charset="2"/>
              <a:buChar char="ü"/>
            </a:pPr>
            <a:r>
              <a:rPr lang="en-US" sz="2800" dirty="0" smtClean="0">
                <a:latin typeface="Baskerville Old Face" pitchFamily="18" charset="0"/>
              </a:rPr>
              <a:t> wars, </a:t>
            </a:r>
          </a:p>
          <a:p>
            <a:pPr lvl="2" algn="just">
              <a:lnSpc>
                <a:spcPct val="150000"/>
              </a:lnSpc>
              <a:buFont typeface="Wingdings" pitchFamily="2" charset="2"/>
              <a:buChar char="ü"/>
            </a:pPr>
            <a:r>
              <a:rPr lang="en-US" sz="2800" dirty="0" smtClean="0">
                <a:latin typeface="Baskerville Old Face" pitchFamily="18" charset="0"/>
              </a:rPr>
              <a:t>famines and </a:t>
            </a:r>
          </a:p>
          <a:p>
            <a:pPr lvl="2" algn="just">
              <a:lnSpc>
                <a:spcPct val="150000"/>
              </a:lnSpc>
              <a:buFont typeface="Wingdings" pitchFamily="2" charset="2"/>
              <a:buChar char="ü"/>
            </a:pPr>
            <a:r>
              <a:rPr lang="en-US" sz="2800" dirty="0" smtClean="0">
                <a:latin typeface="Baskerville Old Face" pitchFamily="18" charset="0"/>
              </a:rPr>
              <a:t>epidemics that act as checks against overpopulation</a:t>
            </a:r>
            <a:r>
              <a:rPr lang="en-US" sz="2000" dirty="0" smtClean="0">
                <a:latin typeface="Baskerville Old Face" pitchFamily="18" charset="0"/>
              </a:rPr>
              <a:t>. </a:t>
            </a:r>
            <a:endParaRPr lang="en-US" sz="2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404</a:t>
            </a:fld>
            <a:endParaRPr lang="en-US" dirty="0"/>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Malthusian Theory……..Cont’d</a:t>
            </a:r>
            <a:endParaRPr lang="en-US" sz="2800" dirty="0"/>
          </a:p>
        </p:txBody>
      </p:sp>
      <p:sp>
        <p:nvSpPr>
          <p:cNvPr id="3" name="Content Placeholder 2"/>
          <p:cNvSpPr>
            <a:spLocks noGrp="1"/>
          </p:cNvSpPr>
          <p:nvPr>
            <p:ph idx="1"/>
          </p:nvPr>
        </p:nvSpPr>
        <p:spPr>
          <a:xfrm>
            <a:off x="457200" y="1357298"/>
            <a:ext cx="8229600" cy="5500702"/>
          </a:xfrm>
        </p:spPr>
        <p:txBody>
          <a:bodyPr>
            <a:normAutofit fontScale="92500" lnSpcReduction="10000"/>
          </a:bodyPr>
          <a:lstStyle/>
          <a:p>
            <a:pPr algn="just">
              <a:lnSpc>
                <a:spcPct val="150000"/>
              </a:lnSpc>
            </a:pPr>
            <a:r>
              <a:rPr lang="en-US" sz="2800" dirty="0" smtClean="0">
                <a:solidFill>
                  <a:srgbClr val="FF0000"/>
                </a:solidFill>
                <a:latin typeface="Baskerville Old Face" pitchFamily="18" charset="0"/>
              </a:rPr>
              <a:t>He was against the use of birth control methods and abortion to check population. </a:t>
            </a:r>
            <a:r>
              <a:rPr lang="en-US" sz="2800" dirty="0" smtClean="0">
                <a:latin typeface="Baskerville Old Face" pitchFamily="18" charset="0"/>
              </a:rPr>
              <a:t>He suggested some ‘preventive’ checks for overpopulation like prolonged celibacy and late marriage (see the detail below).</a:t>
            </a:r>
          </a:p>
          <a:p>
            <a:pPr algn="just">
              <a:lnSpc>
                <a:spcPct val="160000"/>
              </a:lnSpc>
            </a:pPr>
            <a:r>
              <a:rPr lang="en-US" sz="2800" dirty="0" smtClean="0">
                <a:solidFill>
                  <a:srgbClr val="0070C0"/>
                </a:solidFill>
                <a:latin typeface="Baskerville Old Face" pitchFamily="18" charset="0"/>
              </a:rPr>
              <a:t>Malthus therefore concluded that the population increase should be kept down to the level at which it could be supported by the operation of various checks on population growth, which he categorized as </a:t>
            </a:r>
            <a:r>
              <a:rPr lang="en-US" sz="2800" b="1" dirty="0" smtClean="0">
                <a:solidFill>
                  <a:srgbClr val="0070C0"/>
                </a:solidFill>
                <a:latin typeface="Baskerville Old Face" pitchFamily="18" charset="0"/>
              </a:rPr>
              <a:t>"preventive</a:t>
            </a:r>
            <a:r>
              <a:rPr lang="en-US" sz="2800" dirty="0" smtClean="0">
                <a:solidFill>
                  <a:srgbClr val="0070C0"/>
                </a:solidFill>
                <a:latin typeface="Baskerville Old Face" pitchFamily="18" charset="0"/>
              </a:rPr>
              <a:t>" and "</a:t>
            </a:r>
            <a:r>
              <a:rPr lang="en-US" sz="2800" b="1" dirty="0" smtClean="0">
                <a:solidFill>
                  <a:srgbClr val="0070C0"/>
                </a:solidFill>
                <a:latin typeface="Baskerville Old Face" pitchFamily="18" charset="0"/>
              </a:rPr>
              <a:t>positive</a:t>
            </a:r>
            <a:r>
              <a:rPr lang="en-US" sz="2800" dirty="0" smtClean="0">
                <a:solidFill>
                  <a:srgbClr val="0070C0"/>
                </a:solidFill>
                <a:latin typeface="Baskerville Old Face" pitchFamily="18" charset="0"/>
              </a:rPr>
              <a:t>" checks</a:t>
            </a:r>
            <a:endParaRPr lang="en-US" sz="2800" dirty="0">
              <a:solidFill>
                <a:srgbClr val="0070C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405</a:t>
            </a:fld>
            <a:endParaRPr lang="en-US" dirty="0"/>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Malthusian Theory……..Cont’d</a:t>
            </a:r>
            <a:endParaRPr lang="en-US" sz="2800" dirty="0"/>
          </a:p>
        </p:txBody>
      </p:sp>
      <p:sp>
        <p:nvSpPr>
          <p:cNvPr id="3" name="Content Placeholder 2"/>
          <p:cNvSpPr>
            <a:spLocks noGrp="1"/>
          </p:cNvSpPr>
          <p:nvPr>
            <p:ph idx="1"/>
          </p:nvPr>
        </p:nvSpPr>
        <p:spPr>
          <a:xfrm>
            <a:off x="457200" y="1142984"/>
            <a:ext cx="8229600" cy="4983179"/>
          </a:xfrm>
        </p:spPr>
        <p:txBody>
          <a:bodyPr>
            <a:normAutofit/>
          </a:bodyPr>
          <a:lstStyle/>
          <a:p>
            <a:pPr algn="just">
              <a:lnSpc>
                <a:spcPct val="150000"/>
              </a:lnSpc>
              <a:buFont typeface="Wingdings" pitchFamily="2" charset="2"/>
              <a:buChar char="Ø"/>
            </a:pPr>
            <a:r>
              <a:rPr lang="en-US" b="1" dirty="0" smtClean="0"/>
              <a:t>Preventive checks:</a:t>
            </a:r>
            <a:r>
              <a:rPr lang="en-US" dirty="0" smtClean="0"/>
              <a:t> </a:t>
            </a:r>
            <a:r>
              <a:rPr lang="en-US" sz="2800" dirty="0" smtClean="0">
                <a:latin typeface="Baskerville Old Face" pitchFamily="18" charset="0"/>
              </a:rPr>
              <a:t>voluntary arise from man’s reasoning faculties which enable him to foresee distant consequences and these include moral restraint, which consisted mainly of the </a:t>
            </a:r>
          </a:p>
          <a:p>
            <a:pPr lvl="2" algn="just">
              <a:lnSpc>
                <a:spcPct val="150000"/>
              </a:lnSpc>
              <a:buFont typeface="Wingdings" pitchFamily="2" charset="2"/>
              <a:buChar char="ü"/>
            </a:pPr>
            <a:r>
              <a:rPr lang="en-US" sz="2800" dirty="0" smtClean="0">
                <a:latin typeface="Baskerville Old Face" pitchFamily="18" charset="0"/>
              </a:rPr>
              <a:t>late marriage, </a:t>
            </a:r>
          </a:p>
          <a:p>
            <a:pPr lvl="2" algn="just">
              <a:lnSpc>
                <a:spcPct val="150000"/>
              </a:lnSpc>
              <a:buFont typeface="Wingdings" pitchFamily="2" charset="2"/>
              <a:buChar char="ü"/>
            </a:pPr>
            <a:r>
              <a:rPr lang="en-US" sz="2800" dirty="0" smtClean="0">
                <a:latin typeface="Baskerville Old Face" pitchFamily="18" charset="0"/>
              </a:rPr>
              <a:t>celibacy and prevention of birth of children, </a:t>
            </a:r>
          </a:p>
          <a:p>
            <a:pPr lvl="2" algn="just">
              <a:lnSpc>
                <a:spcPct val="150000"/>
              </a:lnSpc>
              <a:buFont typeface="Wingdings" pitchFamily="2" charset="2"/>
              <a:buChar char="ü"/>
            </a:pPr>
            <a:r>
              <a:rPr lang="en-US" sz="2800" dirty="0" smtClean="0">
                <a:latin typeface="Baskerville Old Face" pitchFamily="18" charset="0"/>
              </a:rPr>
              <a:t>extra-marital sexual relations and prostitution.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406</a:t>
            </a:fld>
            <a:endParaRPr lang="en-US" dirty="0"/>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l"/>
            <a:r>
              <a:rPr lang="en-US" sz="2800" b="1" dirty="0" smtClean="0">
                <a:latin typeface="Baskerville Old Face" pitchFamily="18" charset="0"/>
              </a:rPr>
              <a:t>Malthusian Theory……..Cont’d</a:t>
            </a:r>
            <a:endParaRPr lang="en-US" sz="2800" dirty="0">
              <a:latin typeface="Baskerville Old Face" pitchFamily="18" charset="0"/>
            </a:endParaRPr>
          </a:p>
        </p:txBody>
      </p:sp>
      <p:sp>
        <p:nvSpPr>
          <p:cNvPr id="3" name="Content Placeholder 2"/>
          <p:cNvSpPr>
            <a:spLocks noGrp="1"/>
          </p:cNvSpPr>
          <p:nvPr>
            <p:ph idx="1"/>
          </p:nvPr>
        </p:nvSpPr>
        <p:spPr>
          <a:xfrm>
            <a:off x="457200" y="1071546"/>
            <a:ext cx="8229600" cy="5572164"/>
          </a:xfrm>
        </p:spPr>
        <p:txBody>
          <a:bodyPr>
            <a:normAutofit fontScale="85000" lnSpcReduction="10000"/>
          </a:bodyPr>
          <a:lstStyle/>
          <a:p>
            <a:pPr lvl="1" algn="just">
              <a:lnSpc>
                <a:spcPct val="170000"/>
              </a:lnSpc>
              <a:buFont typeface="Wingdings" pitchFamily="2" charset="2"/>
              <a:buChar char="Ø"/>
            </a:pPr>
            <a:r>
              <a:rPr lang="en-US" sz="3000" b="1" dirty="0" smtClean="0"/>
              <a:t>Positive checks:</a:t>
            </a:r>
            <a:r>
              <a:rPr lang="en-US" sz="3000" dirty="0" smtClean="0"/>
              <a:t> </a:t>
            </a:r>
            <a:r>
              <a:rPr lang="en-US" sz="3000" dirty="0" smtClean="0">
                <a:latin typeface="Baskerville Old Face" pitchFamily="18" charset="0"/>
              </a:rPr>
              <a:t>all factors which contributed in any degree to </a:t>
            </a:r>
            <a:r>
              <a:rPr lang="en-US" sz="3000" dirty="0" smtClean="0">
                <a:solidFill>
                  <a:srgbClr val="FF0000"/>
                </a:solidFill>
                <a:latin typeface="Baskerville Old Face" pitchFamily="18" charset="0"/>
              </a:rPr>
              <a:t>shortening of the normal duration of life (longevity). </a:t>
            </a:r>
          </a:p>
          <a:p>
            <a:pPr lvl="1" algn="just">
              <a:lnSpc>
                <a:spcPct val="170000"/>
              </a:lnSpc>
              <a:buFont typeface="Arial" pitchFamily="34" charset="0"/>
              <a:buChar char="•"/>
            </a:pPr>
            <a:r>
              <a:rPr lang="en-US" sz="3000" dirty="0" smtClean="0"/>
              <a:t>Among them were </a:t>
            </a:r>
            <a:r>
              <a:rPr lang="en-US" sz="3000" dirty="0" smtClean="0">
                <a:solidFill>
                  <a:srgbClr val="FF0000"/>
                </a:solidFill>
              </a:rPr>
              <a:t>epidemics,</a:t>
            </a:r>
            <a:r>
              <a:rPr lang="en-US" sz="3000" dirty="0" smtClean="0"/>
              <a:t> </a:t>
            </a:r>
            <a:r>
              <a:rPr lang="en-US" sz="3000" dirty="0" smtClean="0">
                <a:solidFill>
                  <a:srgbClr val="FF0000"/>
                </a:solidFill>
              </a:rPr>
              <a:t>wars, plague </a:t>
            </a:r>
            <a:r>
              <a:rPr lang="en-US" sz="3000" dirty="0" smtClean="0"/>
              <a:t>and </a:t>
            </a:r>
            <a:r>
              <a:rPr lang="en-US" sz="3000" dirty="0" smtClean="0">
                <a:solidFill>
                  <a:srgbClr val="FF0000"/>
                </a:solidFill>
              </a:rPr>
              <a:t>famine, all manifestations of misery. </a:t>
            </a:r>
          </a:p>
          <a:p>
            <a:pPr lvl="1" algn="just">
              <a:lnSpc>
                <a:spcPct val="170000"/>
              </a:lnSpc>
              <a:buFont typeface="Arial" pitchFamily="34" charset="0"/>
              <a:buChar char="•"/>
            </a:pPr>
            <a:r>
              <a:rPr lang="en-US" sz="3000" dirty="0" smtClean="0"/>
              <a:t>Malthus, the positive check acts more intensively in lower classes, where infant mortality rates are higher and unhealthy conditions are more common. </a:t>
            </a:r>
          </a:p>
          <a:p>
            <a:pPr lvl="1" algn="just">
              <a:lnSpc>
                <a:spcPct val="170000"/>
              </a:lnSpc>
              <a:buFont typeface="Arial" pitchFamily="34" charset="0"/>
              <a:buChar char="•"/>
            </a:pPr>
            <a:endParaRPr lang="en-US"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407</a:t>
            </a:fld>
            <a:endParaRPr lang="en-US" dirty="0"/>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Malthusian Theory……..Cont’d</a:t>
            </a:r>
            <a:endParaRPr lang="en-US" sz="2800" dirty="0"/>
          </a:p>
        </p:txBody>
      </p:sp>
      <p:sp>
        <p:nvSpPr>
          <p:cNvPr id="3" name="Content Placeholder 2"/>
          <p:cNvSpPr>
            <a:spLocks noGrp="1"/>
          </p:cNvSpPr>
          <p:nvPr>
            <p:ph idx="1"/>
          </p:nvPr>
        </p:nvSpPr>
        <p:spPr>
          <a:xfrm>
            <a:off x="457200" y="1214422"/>
            <a:ext cx="8229600" cy="4911741"/>
          </a:xfrm>
        </p:spPr>
        <p:txBody>
          <a:bodyPr>
            <a:normAutofit/>
          </a:bodyPr>
          <a:lstStyle/>
          <a:p>
            <a:pPr algn="just">
              <a:lnSpc>
                <a:spcPct val="150000"/>
              </a:lnSpc>
            </a:pPr>
            <a:r>
              <a:rPr lang="en-US" sz="2800" b="1" dirty="0" smtClean="0">
                <a:solidFill>
                  <a:srgbClr val="FF0000"/>
                </a:solidFill>
                <a:latin typeface="Baskerville Old Face" pitchFamily="18" charset="0"/>
              </a:rPr>
              <a:t>The preventive and positive checks, by controlling population growth, eventually close the mismatch between the level of population and the availability of resources.</a:t>
            </a:r>
            <a:r>
              <a:rPr lang="en-US" sz="2800" b="1" dirty="0" smtClean="0"/>
              <a:t> </a:t>
            </a:r>
            <a:r>
              <a:rPr lang="en-US" sz="2800" dirty="0" smtClean="0"/>
              <a:t>, but the latter at a cost of creating misery and wickedness that cannot be avoided and are beyond the control of men.</a:t>
            </a:r>
          </a:p>
          <a:p>
            <a:pPr algn="just">
              <a:lnSpc>
                <a:spcPct val="150000"/>
              </a:lnSpc>
            </a:pPr>
            <a:endParaRPr lang="en-US" sz="2800" b="1" dirty="0" smtClean="0">
              <a:solidFill>
                <a:srgbClr val="FF0000"/>
              </a:solidFill>
              <a:latin typeface="Baskerville Old Face" pitchFamily="18" charset="0"/>
            </a:endParaRPr>
          </a:p>
          <a:p>
            <a:pPr algn="just">
              <a:lnSpc>
                <a:spcPct val="150000"/>
              </a:lnSpc>
            </a:pPr>
            <a:endParaRPr lang="en-US" sz="2800" b="1" dirty="0" smtClean="0">
              <a:solidFill>
                <a:srgbClr val="FF0000"/>
              </a:solidFill>
              <a:latin typeface="Baskerville Old Face" pitchFamily="18" charset="0"/>
            </a:endParaRPr>
          </a:p>
          <a:p>
            <a:pPr algn="just">
              <a:lnSpc>
                <a:spcPct val="150000"/>
              </a:lnSpc>
            </a:pP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408</a:t>
            </a:fld>
            <a:endParaRPr lang="en-US" dirty="0"/>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US" sz="2800" b="1" dirty="0" smtClean="0">
                <a:latin typeface="Baskerville Old Face" pitchFamily="18" charset="0"/>
              </a:rPr>
              <a:t>Malthusian Theory……..Cont’d</a:t>
            </a:r>
            <a:endParaRPr lang="en-US" sz="2800" dirty="0"/>
          </a:p>
        </p:txBody>
      </p:sp>
      <p:sp>
        <p:nvSpPr>
          <p:cNvPr id="3" name="Content Placeholder 2"/>
          <p:cNvSpPr>
            <a:spLocks noGrp="1"/>
          </p:cNvSpPr>
          <p:nvPr>
            <p:ph idx="1"/>
          </p:nvPr>
        </p:nvSpPr>
        <p:spPr>
          <a:xfrm>
            <a:off x="457200" y="1000108"/>
            <a:ext cx="8258204" cy="5572164"/>
          </a:xfrm>
        </p:spPr>
        <p:txBody>
          <a:bodyPr>
            <a:normAutofit fontScale="85000" lnSpcReduction="20000"/>
          </a:bodyPr>
          <a:lstStyle/>
          <a:p>
            <a:pPr algn="just">
              <a:lnSpc>
                <a:spcPct val="170000"/>
              </a:lnSpc>
            </a:pPr>
            <a:r>
              <a:rPr lang="en-US" sz="3300" dirty="0" smtClean="0">
                <a:latin typeface="Baskerville Old Face" pitchFamily="18" charset="0"/>
              </a:rPr>
              <a:t>He asserted that although these factors operate in every country, in most cases population would increase beyond the means of subsistence (carrying capacity) and results in over population.</a:t>
            </a:r>
          </a:p>
          <a:p>
            <a:pPr algn="just">
              <a:lnSpc>
                <a:spcPct val="170000"/>
              </a:lnSpc>
            </a:pPr>
            <a:r>
              <a:rPr lang="en-US" sz="3300" dirty="0" smtClean="0">
                <a:latin typeface="Baskerville Old Face" pitchFamily="18" charset="0"/>
              </a:rPr>
              <a:t>From a Malthusian perspective technology and environment (considered in terms of land resources) are seen as independent variable that works to determine the dependent variable of population.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409</a:t>
            </a:fld>
            <a:endParaRPr lang="en-US" dirty="0"/>
          </a:p>
        </p:txBody>
      </p:sp>
      <p:cxnSp>
        <p:nvCxnSpPr>
          <p:cNvPr id="7" name="Straight Arrow Connector 6"/>
          <p:cNvCxnSpPr/>
          <p:nvPr/>
        </p:nvCxnSpPr>
        <p:spPr>
          <a:xfrm flipV="1">
            <a:off x="7215206" y="428604"/>
            <a:ext cx="1200152" cy="14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Essential Features of Census….Cont’d</a:t>
            </a:r>
            <a:endParaRPr lang="en-US" sz="2800" dirty="0"/>
          </a:p>
        </p:txBody>
      </p:sp>
      <p:sp>
        <p:nvSpPr>
          <p:cNvPr id="3" name="Content Placeholder 2"/>
          <p:cNvSpPr>
            <a:spLocks noGrp="1"/>
          </p:cNvSpPr>
          <p:nvPr>
            <p:ph idx="1"/>
          </p:nvPr>
        </p:nvSpPr>
        <p:spPr>
          <a:xfrm>
            <a:off x="457200" y="1071546"/>
            <a:ext cx="8472518" cy="5054617"/>
          </a:xfrm>
        </p:spPr>
        <p:txBody>
          <a:bodyPr>
            <a:normAutofit/>
          </a:bodyPr>
          <a:lstStyle/>
          <a:p>
            <a:r>
              <a:rPr lang="en-US" sz="2800" b="1" dirty="0" smtClean="0"/>
              <a:t>I ) Universality</a:t>
            </a:r>
            <a:r>
              <a:rPr lang="en-US" sz="2800" dirty="0" smtClean="0"/>
              <a:t>:</a:t>
            </a:r>
          </a:p>
          <a:p>
            <a:pPr>
              <a:lnSpc>
                <a:spcPct val="150000"/>
              </a:lnSpc>
            </a:pPr>
            <a:r>
              <a:rPr lang="en-US" sz="2800" dirty="0" smtClean="0"/>
              <a:t> it refers to the need to </a:t>
            </a:r>
            <a:r>
              <a:rPr lang="en-US" sz="2800" dirty="0" smtClean="0">
                <a:solidFill>
                  <a:srgbClr val="FF0000"/>
                </a:solidFill>
              </a:rPr>
              <a:t>include every individual and housing quarter in a given area </a:t>
            </a:r>
            <a:r>
              <a:rPr lang="en-US" sz="2800" dirty="0" smtClean="0"/>
              <a:t>or, if sampling is used.</a:t>
            </a:r>
          </a:p>
          <a:p>
            <a:pPr>
              <a:lnSpc>
                <a:spcPct val="150000"/>
              </a:lnSpc>
            </a:pPr>
            <a:r>
              <a:rPr lang="en-US" sz="2800" dirty="0" smtClean="0"/>
              <a:t>the need to give every member of a stratum the same likelihood of inclusion. </a:t>
            </a:r>
          </a:p>
          <a:p>
            <a:pPr>
              <a:lnSpc>
                <a:spcPct val="150000"/>
              </a:lnSpc>
            </a:pPr>
            <a:r>
              <a:rPr lang="en-US" sz="2800" dirty="0" smtClean="0">
                <a:solidFill>
                  <a:srgbClr val="FF0000"/>
                </a:solidFill>
              </a:rPr>
              <a:t>Universality of census implies also that neglecting and duplication are avoided.</a:t>
            </a:r>
          </a:p>
          <a:p>
            <a:pPr>
              <a:lnSpc>
                <a:spcPct val="150000"/>
              </a:lnSpc>
            </a:pPr>
            <a:endParaRPr lang="en-US" sz="2800"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41</a:t>
            </a:fld>
            <a:endParaRPr lang="en-US" dirty="0"/>
          </a:p>
        </p:txBody>
      </p:sp>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785834"/>
          </a:xfrm>
        </p:spPr>
        <p:txBody>
          <a:bodyPr>
            <a:normAutofit/>
          </a:bodyPr>
          <a:lstStyle/>
          <a:p>
            <a:r>
              <a:rPr lang="en-US" sz="2800" b="1" dirty="0" smtClean="0">
                <a:latin typeface="Baskerville Old Face" pitchFamily="18" charset="0"/>
              </a:rPr>
              <a:t>Malthusian Theory……..Cont’d</a:t>
            </a:r>
            <a:endParaRPr lang="en-US" sz="2800" dirty="0"/>
          </a:p>
        </p:txBody>
      </p:sp>
      <p:sp>
        <p:nvSpPr>
          <p:cNvPr id="3" name="Content Placeholder 2"/>
          <p:cNvSpPr>
            <a:spLocks noGrp="1"/>
          </p:cNvSpPr>
          <p:nvPr>
            <p:ph idx="1"/>
          </p:nvPr>
        </p:nvSpPr>
        <p:spPr>
          <a:xfrm>
            <a:off x="428596" y="1142984"/>
            <a:ext cx="8229600" cy="4954591"/>
          </a:xfrm>
        </p:spPr>
        <p:txBody>
          <a:bodyPr/>
          <a:lstStyle/>
          <a:p>
            <a:endParaRPr lang="en-US" dirty="0" smtClean="0"/>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410</a:t>
            </a:fld>
            <a:endParaRPr lang="en-US" dirty="0"/>
          </a:p>
        </p:txBody>
      </p:sp>
      <p:pic>
        <p:nvPicPr>
          <p:cNvPr id="6" name="Picture 5" descr="Description: 'J' Curve - Population Crash Model"/>
          <p:cNvPicPr/>
          <p:nvPr/>
        </p:nvPicPr>
        <p:blipFill>
          <a:blip r:embed="rId2"/>
          <a:srcRect/>
          <a:stretch>
            <a:fillRect/>
          </a:stretch>
        </p:blipFill>
        <p:spPr bwMode="auto">
          <a:xfrm>
            <a:off x="571472" y="2071678"/>
            <a:ext cx="7715304" cy="4357718"/>
          </a:xfrm>
          <a:prstGeom prst="rect">
            <a:avLst/>
          </a:prstGeom>
          <a:noFill/>
          <a:ln w="9525">
            <a:noFill/>
            <a:miter lim="800000"/>
            <a:headEnd/>
            <a:tailEnd/>
          </a:ln>
        </p:spPr>
      </p:pic>
      <p:sp>
        <p:nvSpPr>
          <p:cNvPr id="2050" name="AutoShape 2"/>
          <p:cNvSpPr>
            <a:spLocks noChangeShapeType="1"/>
          </p:cNvSpPr>
          <p:nvPr/>
        </p:nvSpPr>
        <p:spPr bwMode="auto">
          <a:xfrm>
            <a:off x="2214546" y="1500174"/>
            <a:ext cx="5334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49" name="AutoShape 1"/>
          <p:cNvSpPr>
            <a:spLocks noChangeShapeType="1"/>
          </p:cNvSpPr>
          <p:nvPr/>
        </p:nvSpPr>
        <p:spPr bwMode="auto">
          <a:xfrm>
            <a:off x="5072066" y="1571612"/>
            <a:ext cx="85725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428596" y="357166"/>
            <a:ext cx="792961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Technology                        Environment                              Population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Line 6"/>
          <p:cNvSpPr>
            <a:spLocks noChangeShapeType="1"/>
          </p:cNvSpPr>
          <p:nvPr/>
        </p:nvSpPr>
        <p:spPr bwMode="auto">
          <a:xfrm flipH="1">
            <a:off x="3571867" y="3571876"/>
            <a:ext cx="3214710" cy="646116"/>
          </a:xfrm>
          <a:prstGeom prst="line">
            <a:avLst/>
          </a:prstGeom>
          <a:noFill/>
          <a:ln w="57150" cap="sq">
            <a:solidFill>
              <a:srgbClr val="FF6600"/>
            </a:solidFill>
            <a:round/>
            <a:headEnd type="none" w="sm" len="sm"/>
            <a:tailEnd type="triangle" w="lg" len="med"/>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6786578" y="3286124"/>
            <a:ext cx="2791989" cy="954107"/>
          </a:xfrm>
          <a:prstGeom prst="rect">
            <a:avLst/>
          </a:prstGeom>
        </p:spPr>
        <p:txBody>
          <a:bodyPr wrap="square">
            <a:spAutoFit/>
          </a:bodyPr>
          <a:lstStyle/>
          <a:p>
            <a:r>
              <a:rPr lang="en-CA" sz="2800" dirty="0" smtClean="0"/>
              <a:t>Population grows    geometrically</a:t>
            </a:r>
            <a:endParaRPr lang="en-US" sz="2800" dirty="0"/>
          </a:p>
        </p:txBody>
      </p:sp>
      <p:sp>
        <p:nvSpPr>
          <p:cNvPr id="2055" name="Line 8"/>
          <p:cNvSpPr>
            <a:spLocks noChangeShapeType="1"/>
          </p:cNvSpPr>
          <p:nvPr/>
        </p:nvSpPr>
        <p:spPr bwMode="auto">
          <a:xfrm flipH="1" flipV="1">
            <a:off x="4643436" y="2214552"/>
            <a:ext cx="2000265" cy="2428893"/>
          </a:xfrm>
          <a:prstGeom prst="line">
            <a:avLst/>
          </a:prstGeom>
          <a:noFill/>
          <a:ln w="57150" cap="sq">
            <a:solidFill>
              <a:srgbClr val="FF6600"/>
            </a:solidFill>
            <a:round/>
            <a:headEnd type="none" w="sm" len="sm"/>
            <a:tailEnd type="triangle" w="lg" len="med"/>
          </a:ln>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5572132" y="4786322"/>
            <a:ext cx="3000396" cy="954107"/>
          </a:xfrm>
          <a:prstGeom prst="rect">
            <a:avLst/>
          </a:prstGeom>
        </p:spPr>
        <p:txBody>
          <a:bodyPr wrap="square">
            <a:spAutoFit/>
          </a:bodyPr>
          <a:lstStyle/>
          <a:p>
            <a:pPr fontAlgn="base"/>
            <a:r>
              <a:rPr lang="en-CA" sz="2800" dirty="0" smtClean="0">
                <a:latin typeface="Baskerville Old Face" pitchFamily="18" charset="0"/>
              </a:rPr>
              <a:t>Population exceeds carrying capacity…</a:t>
            </a:r>
            <a:endParaRPr lang="en-US" sz="2800" dirty="0">
              <a:latin typeface="Baskerville Old Face" pitchFamily="18" charset="0"/>
            </a:endParaRPr>
          </a:p>
        </p:txBody>
      </p:sp>
      <p:sp>
        <p:nvSpPr>
          <p:cNvPr id="2056" name="Line 10"/>
          <p:cNvSpPr>
            <a:spLocks noChangeShapeType="1"/>
          </p:cNvSpPr>
          <p:nvPr/>
        </p:nvSpPr>
        <p:spPr bwMode="auto">
          <a:xfrm flipV="1">
            <a:off x="3786182" y="4143380"/>
            <a:ext cx="1571635" cy="857256"/>
          </a:xfrm>
          <a:prstGeom prst="line">
            <a:avLst/>
          </a:prstGeom>
          <a:noFill/>
          <a:ln w="57150" cap="sq">
            <a:solidFill>
              <a:srgbClr val="FF6600"/>
            </a:solidFill>
            <a:round/>
            <a:headEnd type="none" w="sm" len="sm"/>
            <a:tailEnd type="triangle" w="lg" len="med"/>
          </a:ln>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1071538" y="5143512"/>
            <a:ext cx="5143536" cy="830997"/>
          </a:xfrm>
          <a:prstGeom prst="rect">
            <a:avLst/>
          </a:prstGeom>
        </p:spPr>
        <p:txBody>
          <a:bodyPr wrap="square">
            <a:spAutoFit/>
          </a:bodyPr>
          <a:lstStyle/>
          <a:p>
            <a:pPr fontAlgn="base"/>
            <a:r>
              <a:rPr lang="en-CA" sz="2400" dirty="0" smtClean="0">
                <a:latin typeface="Baskerville Old Face" pitchFamily="18" charset="0"/>
              </a:rPr>
              <a:t>Population is kept in “check”– preventative and/or positive checks</a:t>
            </a:r>
            <a:endParaRPr lang="en-US" sz="2400" dirty="0">
              <a:latin typeface="Baskerville Old Face" pitchFamily="18" charset="0"/>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131910"/>
          </a:xfrm>
        </p:spPr>
        <p:txBody>
          <a:bodyPr>
            <a:noAutofit/>
          </a:bodyPr>
          <a:lstStyle/>
          <a:p>
            <a:pPr lvl="0">
              <a:lnSpc>
                <a:spcPct val="150000"/>
              </a:lnSpc>
            </a:pPr>
            <a:r>
              <a:rPr lang="en-US" sz="2800" b="1" dirty="0" smtClean="0">
                <a:latin typeface="Baskerville Old Face" pitchFamily="18" charset="0"/>
              </a:rPr>
              <a:t>3. Post Malthusian theories</a:t>
            </a:r>
            <a:r>
              <a:rPr lang="en-US" sz="2800" dirty="0" smtClean="0">
                <a:latin typeface="Baskerville Old Face" pitchFamily="18" charset="0"/>
              </a:rPr>
              <a:t/>
            </a:r>
            <a:br>
              <a:rPr lang="en-US" sz="2800" dirty="0" smtClean="0">
                <a:latin typeface="Baskerville Old Face" pitchFamily="18" charset="0"/>
              </a:rPr>
            </a:br>
            <a:endParaRPr lang="en-US" sz="2800" dirty="0">
              <a:latin typeface="Baskerville Old Face" pitchFamily="18" charset="0"/>
            </a:endParaRPr>
          </a:p>
        </p:txBody>
      </p:sp>
      <p:sp>
        <p:nvSpPr>
          <p:cNvPr id="3" name="Content Placeholder 2"/>
          <p:cNvSpPr>
            <a:spLocks noGrp="1"/>
          </p:cNvSpPr>
          <p:nvPr>
            <p:ph idx="1"/>
          </p:nvPr>
        </p:nvSpPr>
        <p:spPr>
          <a:xfrm>
            <a:off x="457200" y="785794"/>
            <a:ext cx="8229600" cy="5857916"/>
          </a:xfrm>
        </p:spPr>
        <p:txBody>
          <a:bodyPr>
            <a:normAutofit fontScale="85000" lnSpcReduction="20000"/>
          </a:bodyPr>
          <a:lstStyle/>
          <a:p>
            <a:pPr algn="just">
              <a:lnSpc>
                <a:spcPct val="170000"/>
              </a:lnSpc>
            </a:pPr>
            <a:r>
              <a:rPr lang="en-US" sz="3000" dirty="0" smtClean="0">
                <a:solidFill>
                  <a:srgbClr val="FF0000"/>
                </a:solidFill>
                <a:latin typeface="Baskerville Old Face" pitchFamily="18" charset="0"/>
              </a:rPr>
              <a:t>Different views came from different angle after Malthus theory on population.</a:t>
            </a:r>
          </a:p>
          <a:p>
            <a:pPr lvl="0" algn="just">
              <a:lnSpc>
                <a:spcPct val="170000"/>
              </a:lnSpc>
              <a:buNone/>
            </a:pPr>
            <a:r>
              <a:rPr lang="en-US" sz="3000" b="1" dirty="0" smtClean="0">
                <a:latin typeface="Baskerville Old Face" pitchFamily="18" charset="0"/>
              </a:rPr>
              <a:t>1.Neo (new or modern)-Malthusian theories</a:t>
            </a:r>
          </a:p>
          <a:p>
            <a:pPr lvl="0" algn="just">
              <a:lnSpc>
                <a:spcPct val="170000"/>
              </a:lnSpc>
            </a:pPr>
            <a:r>
              <a:rPr lang="en-US" sz="3000" dirty="0" smtClean="0">
                <a:solidFill>
                  <a:srgbClr val="FF0000"/>
                </a:solidFill>
                <a:latin typeface="Baskerville Old Face" pitchFamily="18" charset="0"/>
              </a:rPr>
              <a:t>This writers support the basic </a:t>
            </a:r>
            <a:r>
              <a:rPr lang="en-US" sz="3000" b="1" u="sng" dirty="0" smtClean="0">
                <a:solidFill>
                  <a:srgbClr val="FF0000"/>
                </a:solidFill>
                <a:latin typeface="Baskerville Old Face" pitchFamily="18" charset="0"/>
              </a:rPr>
              <a:t>premise</a:t>
            </a:r>
            <a:r>
              <a:rPr lang="en-US" sz="3000" dirty="0" smtClean="0">
                <a:solidFill>
                  <a:srgbClr val="FF0000"/>
                </a:solidFill>
                <a:latin typeface="Baskerville Old Face" pitchFamily="18" charset="0"/>
              </a:rPr>
              <a:t> of Malthus by advocating massive birth control programs.</a:t>
            </a:r>
          </a:p>
          <a:p>
            <a:pPr lvl="0" algn="just">
              <a:lnSpc>
                <a:spcPct val="170000"/>
              </a:lnSpc>
            </a:pPr>
            <a:r>
              <a:rPr lang="en-US" sz="3000" dirty="0" smtClean="0">
                <a:solidFill>
                  <a:srgbClr val="FF0000"/>
                </a:solidFill>
                <a:latin typeface="Baskerville Old Face" pitchFamily="18" charset="0"/>
              </a:rPr>
              <a:t>Population increase without development will lead to numerous economic, social and environmental problems </a:t>
            </a:r>
            <a:r>
              <a:rPr lang="en-US" sz="3000" dirty="0" smtClean="0">
                <a:latin typeface="Baskerville Old Face" pitchFamily="18" charset="0"/>
              </a:rPr>
              <a:t>they tend to modify and reinterpreted Malthus’s concepts to fit the contemporary situation.</a:t>
            </a:r>
          </a:p>
          <a:p>
            <a:pPr algn="just">
              <a:lnSpc>
                <a:spcPct val="150000"/>
              </a:lnSpc>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411</a:t>
            </a:fld>
            <a:endParaRPr lang="en-US" dirty="0"/>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150000"/>
              </a:lnSpc>
            </a:pPr>
            <a:r>
              <a:rPr lang="en-US" sz="2800" b="1" dirty="0" smtClean="0">
                <a:latin typeface="Baskerville Old Face" pitchFamily="18" charset="0"/>
              </a:rPr>
              <a:t> Post Malthusian theories</a:t>
            </a:r>
            <a:r>
              <a:rPr lang="en-US" sz="2800" dirty="0" smtClean="0">
                <a:latin typeface="Baskerville Old Face" pitchFamily="18" charset="0"/>
              </a:rPr>
              <a:t/>
            </a:r>
            <a:br>
              <a:rPr lang="en-US" sz="2800" dirty="0" smtClean="0">
                <a:latin typeface="Baskerville Old Face" pitchFamily="18" charset="0"/>
              </a:rPr>
            </a:br>
            <a:endParaRPr lang="en-US" sz="2800" dirty="0">
              <a:latin typeface="Baskerville Old Face" pitchFamily="18" charset="0"/>
            </a:endParaRPr>
          </a:p>
        </p:txBody>
      </p:sp>
      <p:sp>
        <p:nvSpPr>
          <p:cNvPr id="3" name="Content Placeholder 2"/>
          <p:cNvSpPr>
            <a:spLocks noGrp="1"/>
          </p:cNvSpPr>
          <p:nvPr>
            <p:ph idx="1"/>
          </p:nvPr>
        </p:nvSpPr>
        <p:spPr>
          <a:xfrm>
            <a:off x="457200" y="1000108"/>
            <a:ext cx="8401080" cy="5429288"/>
          </a:xfrm>
        </p:spPr>
        <p:txBody>
          <a:bodyPr>
            <a:normAutofit/>
          </a:bodyPr>
          <a:lstStyle/>
          <a:p>
            <a:r>
              <a:rPr lang="en-US" sz="2800" b="1" dirty="0" smtClean="0">
                <a:latin typeface="Baskerville Old Face" pitchFamily="18" charset="0"/>
              </a:rPr>
              <a:t>Neo (new or modern)-Malthusian theories…..Cont’d</a:t>
            </a:r>
          </a:p>
          <a:p>
            <a:pPr algn="just">
              <a:lnSpc>
                <a:spcPct val="150000"/>
              </a:lnSpc>
            </a:pPr>
            <a:r>
              <a:rPr lang="en-US" sz="2800" dirty="0" smtClean="0">
                <a:latin typeface="Baskerville Old Face" pitchFamily="18" charset="0"/>
              </a:rPr>
              <a:t>This group of theorist with their view on “limit to growth” published in 1972 </a:t>
            </a:r>
          </a:p>
          <a:p>
            <a:pPr algn="just">
              <a:lnSpc>
                <a:spcPct val="150000"/>
              </a:lnSpc>
            </a:pPr>
            <a:r>
              <a:rPr lang="en-US" sz="2800" dirty="0" smtClean="0">
                <a:latin typeface="Baskerville Old Face" pitchFamily="18" charset="0"/>
              </a:rPr>
              <a:t>suggested based on </a:t>
            </a:r>
            <a:r>
              <a:rPr lang="en-US" sz="2800" dirty="0" smtClean="0">
                <a:solidFill>
                  <a:srgbClr val="FF0000"/>
                </a:solidFill>
                <a:latin typeface="Baskerville Old Face" pitchFamily="18" charset="0"/>
              </a:rPr>
              <a:t>least developed countries that unbalance between population number and resource availability </a:t>
            </a:r>
            <a:r>
              <a:rPr lang="en-US" sz="2800" dirty="0" smtClean="0">
                <a:latin typeface="Baskerville Old Face" pitchFamily="18" charset="0"/>
              </a:rPr>
              <a:t>would only cause poverty, environmental deterioration like climate change, pollutions, land degradation, war, etc.</a:t>
            </a:r>
          </a:p>
          <a:p>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412</a:t>
            </a:fld>
            <a:endParaRPr lang="en-US" dirty="0"/>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l"/>
            <a:r>
              <a:rPr lang="en-US" sz="2800" b="1" dirty="0" smtClean="0">
                <a:latin typeface="Baskerville Old Face" pitchFamily="18" charset="0"/>
              </a:rPr>
              <a:t> Post Malthusian theories</a:t>
            </a:r>
            <a:endParaRPr lang="en-US" sz="2800" dirty="0">
              <a:latin typeface="Baskerville Old Face" pitchFamily="18" charset="0"/>
            </a:endParaRPr>
          </a:p>
        </p:txBody>
      </p:sp>
      <p:sp>
        <p:nvSpPr>
          <p:cNvPr id="3" name="Content Placeholder 2"/>
          <p:cNvSpPr>
            <a:spLocks noGrp="1"/>
          </p:cNvSpPr>
          <p:nvPr>
            <p:ph idx="1"/>
          </p:nvPr>
        </p:nvSpPr>
        <p:spPr>
          <a:xfrm>
            <a:off x="428596" y="857232"/>
            <a:ext cx="8501122" cy="5572164"/>
          </a:xfrm>
        </p:spPr>
        <p:txBody>
          <a:bodyPr>
            <a:noAutofit/>
          </a:bodyPr>
          <a:lstStyle/>
          <a:p>
            <a:pPr algn="just">
              <a:lnSpc>
                <a:spcPct val="170000"/>
              </a:lnSpc>
            </a:pPr>
            <a:r>
              <a:rPr lang="en-US" sz="2800" b="1" dirty="0" smtClean="0">
                <a:solidFill>
                  <a:srgbClr val="FF0000"/>
                </a:solidFill>
                <a:latin typeface="Baskerville Old Face" pitchFamily="18" charset="0"/>
              </a:rPr>
              <a:t>If present growth trends to continue</a:t>
            </a:r>
            <a:r>
              <a:rPr lang="en-US" sz="2800" dirty="0" smtClean="0">
                <a:solidFill>
                  <a:srgbClr val="FF0000"/>
                </a:solidFill>
                <a:latin typeface="Baskerville Old Face" pitchFamily="18" charset="0"/>
              </a:rPr>
              <a:t>, and if associated industrialization, pollution, food production and resource depletion continue unchanged</a:t>
            </a:r>
            <a:r>
              <a:rPr lang="en-US" sz="2800" dirty="0" smtClean="0">
                <a:latin typeface="Baskerville Old Face" pitchFamily="18" charset="0"/>
              </a:rPr>
              <a:t>, the limits to growth on this planet will be reached sometime in the next one hundred years.</a:t>
            </a:r>
          </a:p>
          <a:p>
            <a:pPr algn="just">
              <a:lnSpc>
                <a:spcPct val="170000"/>
              </a:lnSpc>
            </a:pPr>
            <a:r>
              <a:rPr lang="en-US" sz="2800" dirty="0" smtClean="0">
                <a:solidFill>
                  <a:srgbClr val="0070C0"/>
                </a:solidFill>
                <a:latin typeface="Baskerville Old Face" pitchFamily="18" charset="0"/>
              </a:rPr>
              <a:t>The most probable result is expected to be a sudden and uncontrollable decline in population and industrial capacity. </a:t>
            </a:r>
            <a:endParaRPr lang="en-US" sz="2800" dirty="0">
              <a:solidFill>
                <a:srgbClr val="0070C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413</a:t>
            </a:fld>
            <a:endParaRPr lang="en-US" dirty="0"/>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 Post Malthusian theories</a:t>
            </a:r>
            <a:endParaRPr lang="en-US" sz="2800" dirty="0">
              <a:latin typeface="Baskerville Old Face" pitchFamily="18" charset="0"/>
            </a:endParaRPr>
          </a:p>
        </p:txBody>
      </p:sp>
      <p:sp>
        <p:nvSpPr>
          <p:cNvPr id="3" name="Content Placeholder 2"/>
          <p:cNvSpPr>
            <a:spLocks noGrp="1"/>
          </p:cNvSpPr>
          <p:nvPr>
            <p:ph idx="1"/>
          </p:nvPr>
        </p:nvSpPr>
        <p:spPr>
          <a:xfrm>
            <a:off x="285720" y="1214422"/>
            <a:ext cx="8572560" cy="5429288"/>
          </a:xfrm>
        </p:spPr>
        <p:txBody>
          <a:bodyPr>
            <a:normAutofit fontScale="92500" lnSpcReduction="20000"/>
          </a:bodyPr>
          <a:lstStyle/>
          <a:p>
            <a:pPr algn="just"/>
            <a:r>
              <a:rPr lang="en-US" sz="2800" b="1" dirty="0" smtClean="0">
                <a:latin typeface="Baskerville Old Face" pitchFamily="18" charset="0"/>
              </a:rPr>
              <a:t>Neo (new or modern)-Malthusian theories…..Cont’d</a:t>
            </a:r>
          </a:p>
          <a:p>
            <a:pPr algn="just">
              <a:lnSpc>
                <a:spcPct val="150000"/>
              </a:lnSpc>
            </a:pPr>
            <a:r>
              <a:rPr lang="en-US" dirty="0" smtClean="0"/>
              <a:t>  </a:t>
            </a:r>
            <a:r>
              <a:rPr lang="en-US" sz="3000" dirty="0" smtClean="0">
                <a:solidFill>
                  <a:srgbClr val="FF0000"/>
                </a:solidFill>
                <a:latin typeface="Baskerville Old Face" pitchFamily="18" charset="0"/>
              </a:rPr>
              <a:t>However, like Malthus they failed to recognize the ability of humans to respond to situations and innovate and human responses can change situation by inventing </a:t>
            </a:r>
            <a:r>
              <a:rPr lang="en-US" sz="3000" dirty="0" smtClean="0">
                <a:latin typeface="Baskerville Old Face" pitchFamily="18" charset="0"/>
              </a:rPr>
              <a:t>e.g. alternative energy, HYV – High Yield Variety seeds that even support two Asian giants by population (china and India). </a:t>
            </a:r>
          </a:p>
          <a:p>
            <a:pPr algn="just">
              <a:lnSpc>
                <a:spcPct val="150000"/>
              </a:lnSpc>
            </a:pPr>
            <a:r>
              <a:rPr lang="en-US" sz="3000" dirty="0" smtClean="0">
                <a:latin typeface="Baskerville Old Face" pitchFamily="18" charset="0"/>
              </a:rPr>
              <a:t>Therefore, Neo Malthusians are conserved to be direct reflection Malthus view in new 20th century. </a:t>
            </a:r>
            <a:endParaRPr lang="en-US" sz="30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414</a:t>
            </a:fld>
            <a:endParaRPr lang="en-US" dirty="0"/>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 Post Malthusian theories</a:t>
            </a:r>
            <a:endParaRPr lang="en-US" sz="2800" dirty="0"/>
          </a:p>
        </p:txBody>
      </p:sp>
      <p:sp>
        <p:nvSpPr>
          <p:cNvPr id="3" name="Content Placeholder 2"/>
          <p:cNvSpPr>
            <a:spLocks noGrp="1"/>
          </p:cNvSpPr>
          <p:nvPr>
            <p:ph idx="1"/>
          </p:nvPr>
        </p:nvSpPr>
        <p:spPr>
          <a:xfrm>
            <a:off x="457200" y="1214422"/>
            <a:ext cx="8229600" cy="5429288"/>
          </a:xfrm>
        </p:spPr>
        <p:txBody>
          <a:bodyPr>
            <a:normAutofit lnSpcReduction="10000"/>
          </a:bodyPr>
          <a:lstStyle/>
          <a:p>
            <a:pPr lvl="0">
              <a:lnSpc>
                <a:spcPct val="150000"/>
              </a:lnSpc>
              <a:buNone/>
            </a:pPr>
            <a:r>
              <a:rPr lang="en-US" sz="2800" b="1" dirty="0" smtClean="0">
                <a:latin typeface="Baskerville Old Face" pitchFamily="18" charset="0"/>
              </a:rPr>
              <a:t>2.Marxists and socialist population theories</a:t>
            </a:r>
            <a:endParaRPr lang="en-US" sz="2800" dirty="0" smtClean="0">
              <a:latin typeface="Baskerville Old Face" pitchFamily="18" charset="0"/>
            </a:endParaRPr>
          </a:p>
          <a:p>
            <a:pPr algn="just">
              <a:lnSpc>
                <a:spcPct val="160000"/>
              </a:lnSpc>
            </a:pPr>
            <a:r>
              <a:rPr lang="en-US" sz="2800" dirty="0" smtClean="0">
                <a:latin typeface="Baskerville Old Face" pitchFamily="18" charset="0"/>
              </a:rPr>
              <a:t>Marxist analyses of population include the works of </a:t>
            </a:r>
            <a:r>
              <a:rPr lang="en-US" sz="2800" dirty="0" smtClean="0">
                <a:solidFill>
                  <a:srgbClr val="FF0000"/>
                </a:solidFill>
                <a:latin typeface="Baskerville Old Face" pitchFamily="18" charset="0"/>
              </a:rPr>
              <a:t>Karl Marx </a:t>
            </a:r>
            <a:r>
              <a:rPr lang="en-US" sz="2800" dirty="0" smtClean="0">
                <a:latin typeface="Baskerville Old Face" pitchFamily="18" charset="0"/>
              </a:rPr>
              <a:t>and </a:t>
            </a:r>
            <a:r>
              <a:rPr lang="en-US" sz="2800" dirty="0" smtClean="0">
                <a:solidFill>
                  <a:srgbClr val="FF0000"/>
                </a:solidFill>
                <a:latin typeface="Baskerville Old Face" pitchFamily="18" charset="0"/>
              </a:rPr>
              <a:t>Frederic Engle</a:t>
            </a:r>
            <a:r>
              <a:rPr lang="en-US" sz="2800" dirty="0" smtClean="0">
                <a:latin typeface="Baskerville Old Face" pitchFamily="18" charset="0"/>
              </a:rPr>
              <a:t>. </a:t>
            </a:r>
          </a:p>
          <a:p>
            <a:pPr algn="just">
              <a:lnSpc>
                <a:spcPct val="160000"/>
              </a:lnSpc>
            </a:pPr>
            <a:r>
              <a:rPr lang="en-US" sz="2800" dirty="0" smtClean="0">
                <a:latin typeface="Baskerville Old Face" pitchFamily="18" charset="0"/>
              </a:rPr>
              <a:t>Marx in contrast to universal law of population stated that there could be </a:t>
            </a:r>
            <a:r>
              <a:rPr lang="en-US" sz="2800" dirty="0" smtClean="0">
                <a:solidFill>
                  <a:srgbClr val="FF0000"/>
                </a:solidFill>
                <a:latin typeface="Baskerville Old Face" pitchFamily="18" charset="0"/>
              </a:rPr>
              <a:t>no</a:t>
            </a:r>
            <a:r>
              <a:rPr lang="en-US" sz="2800" dirty="0" smtClean="0">
                <a:latin typeface="Baskerville Old Face" pitchFamily="18" charset="0"/>
              </a:rPr>
              <a:t> </a:t>
            </a:r>
            <a:r>
              <a:rPr lang="en-US" sz="2800" dirty="0" smtClean="0">
                <a:solidFill>
                  <a:srgbClr val="FF0000"/>
                </a:solidFill>
                <a:latin typeface="Baskerville Old Face" pitchFamily="18" charset="0"/>
              </a:rPr>
              <a:t>natural general and universal law of population</a:t>
            </a:r>
          </a:p>
          <a:p>
            <a:pPr algn="just">
              <a:lnSpc>
                <a:spcPct val="160000"/>
              </a:lnSpc>
            </a:pPr>
            <a:r>
              <a:rPr lang="en-US" sz="2800" dirty="0" smtClean="0">
                <a:latin typeface="Baskerville Old Face" pitchFamily="18" charset="0"/>
              </a:rPr>
              <a:t>population was determined by the social and economic conditions prevailing in different societies</a:t>
            </a:r>
            <a:r>
              <a:rPr lang="en-US" sz="2800" dirty="0" smtClean="0"/>
              <a:t>.</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415</a:t>
            </a:fld>
            <a:endParaRPr lang="en-US" dirty="0"/>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 Post Malthusian theories</a:t>
            </a:r>
            <a:endParaRPr lang="en-US" sz="2800" dirty="0"/>
          </a:p>
        </p:txBody>
      </p:sp>
      <p:sp>
        <p:nvSpPr>
          <p:cNvPr id="3" name="Content Placeholder 2"/>
          <p:cNvSpPr>
            <a:spLocks noGrp="1"/>
          </p:cNvSpPr>
          <p:nvPr>
            <p:ph idx="1"/>
          </p:nvPr>
        </p:nvSpPr>
        <p:spPr>
          <a:xfrm>
            <a:off x="457200" y="1000108"/>
            <a:ext cx="8229600" cy="5126055"/>
          </a:xfrm>
        </p:spPr>
        <p:txBody>
          <a:bodyPr/>
          <a:lstStyle/>
          <a:p>
            <a:r>
              <a:rPr lang="en-US" sz="2800" b="1" dirty="0" smtClean="0">
                <a:latin typeface="Baskerville Old Face" pitchFamily="18" charset="0"/>
              </a:rPr>
              <a:t>Marxists and socialist population theories….Cont’d</a:t>
            </a:r>
          </a:p>
          <a:p>
            <a:pPr algn="just">
              <a:lnSpc>
                <a:spcPct val="150000"/>
              </a:lnSpc>
            </a:pPr>
            <a:r>
              <a:rPr lang="en-US" sz="2800" dirty="0" smtClean="0">
                <a:latin typeface="Baskerville Old Face" pitchFamily="18" charset="0"/>
              </a:rPr>
              <a:t>He noted that number of births and deaths as well as absolute family size is inversely related to income and hence to the means of subsistence available to different categories of workers. </a:t>
            </a:r>
          </a:p>
          <a:p>
            <a:pPr algn="just">
              <a:lnSpc>
                <a:spcPct val="150000"/>
              </a:lnSpc>
            </a:pPr>
            <a:r>
              <a:rPr lang="en-US" sz="2800" dirty="0" smtClean="0">
                <a:solidFill>
                  <a:srgbClr val="FF0000"/>
                </a:solidFill>
              </a:rPr>
              <a:t>He stated that over-population which is in fact relative, arose from capital accumulation. </a:t>
            </a: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416</a:t>
            </a:fld>
            <a:endParaRPr lang="en-US" dirty="0"/>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pPr algn="l"/>
            <a:r>
              <a:rPr lang="en-US" sz="2800" b="1" dirty="0" smtClean="0">
                <a:latin typeface="Baskerville Old Face" pitchFamily="18" charset="0"/>
              </a:rPr>
              <a:t> Post Malthusian theories</a:t>
            </a:r>
            <a:endParaRPr lang="en-US" sz="2800" dirty="0"/>
          </a:p>
        </p:txBody>
      </p:sp>
      <p:sp>
        <p:nvSpPr>
          <p:cNvPr id="3" name="Content Placeholder 2"/>
          <p:cNvSpPr>
            <a:spLocks noGrp="1"/>
          </p:cNvSpPr>
          <p:nvPr>
            <p:ph idx="1"/>
          </p:nvPr>
        </p:nvSpPr>
        <p:spPr>
          <a:xfrm>
            <a:off x="457200" y="1357298"/>
            <a:ext cx="8229600" cy="5500702"/>
          </a:xfrm>
        </p:spPr>
        <p:txBody>
          <a:bodyPr>
            <a:noAutofit/>
          </a:bodyPr>
          <a:lstStyle/>
          <a:p>
            <a:pPr algn="just">
              <a:lnSpc>
                <a:spcPct val="170000"/>
              </a:lnSpc>
            </a:pPr>
            <a:r>
              <a:rPr lang="en-US" sz="2400" b="1" dirty="0" smtClean="0">
                <a:latin typeface="Baskerville Old Face" pitchFamily="18" charset="0"/>
              </a:rPr>
              <a:t>Marxists and socialist population theories….Cont’d</a:t>
            </a:r>
            <a:endParaRPr lang="en-US" sz="2400" dirty="0" smtClean="0">
              <a:latin typeface="Baskerville Old Face" pitchFamily="18" charset="0"/>
            </a:endParaRPr>
          </a:p>
          <a:p>
            <a:pPr algn="just">
              <a:lnSpc>
                <a:spcPct val="170000"/>
              </a:lnSpc>
            </a:pPr>
            <a:r>
              <a:rPr lang="en-US" sz="2400" dirty="0" smtClean="0">
                <a:latin typeface="Baskerville Old Face" pitchFamily="18" charset="0"/>
              </a:rPr>
              <a:t>`\He suggested that </a:t>
            </a:r>
            <a:r>
              <a:rPr lang="en-US" sz="2400" b="1" dirty="0" smtClean="0">
                <a:solidFill>
                  <a:srgbClr val="FF0000"/>
                </a:solidFill>
                <a:latin typeface="Baskerville Old Face" pitchFamily="18" charset="0"/>
              </a:rPr>
              <a:t>population growth</a:t>
            </a:r>
            <a:r>
              <a:rPr lang="en-US" sz="2400" dirty="0" smtClean="0">
                <a:solidFill>
                  <a:srgbClr val="FF0000"/>
                </a:solidFill>
                <a:latin typeface="Baskerville Old Face" pitchFamily="18" charset="0"/>
              </a:rPr>
              <a:t> is a symptom and not root cause of poverty, resource depletion, pollution and social problems. </a:t>
            </a:r>
          </a:p>
          <a:p>
            <a:pPr>
              <a:buNone/>
            </a:pPr>
            <a:endParaRPr lang="en-US" sz="24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417</a:t>
            </a:fld>
            <a:endParaRPr lang="en-US" dirty="0"/>
          </a:p>
        </p:txBody>
      </p:sp>
    </p:spTree>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 Post Malthusian theories</a:t>
            </a:r>
            <a:endParaRPr lang="en-US" sz="2800" dirty="0"/>
          </a:p>
        </p:txBody>
      </p:sp>
      <p:sp>
        <p:nvSpPr>
          <p:cNvPr id="3" name="Content Placeholder 2"/>
          <p:cNvSpPr>
            <a:spLocks noGrp="1"/>
          </p:cNvSpPr>
          <p:nvPr>
            <p:ph idx="1"/>
          </p:nvPr>
        </p:nvSpPr>
        <p:spPr>
          <a:xfrm>
            <a:off x="428596" y="1142984"/>
            <a:ext cx="8229600" cy="5197493"/>
          </a:xfrm>
        </p:spPr>
        <p:txBody>
          <a:bodyPr>
            <a:normAutofit/>
          </a:bodyPr>
          <a:lstStyle/>
          <a:p>
            <a:pPr algn="just">
              <a:lnSpc>
                <a:spcPct val="150000"/>
              </a:lnSpc>
            </a:pPr>
            <a:r>
              <a:rPr lang="en-US" sz="2800" dirty="0" smtClean="0">
                <a:solidFill>
                  <a:srgbClr val="0070C0"/>
                </a:solidFill>
                <a:latin typeface="Baskerville Old Face" pitchFamily="18" charset="0"/>
              </a:rPr>
              <a:t>Engle on the other hand, maintained that the productive power of mankind was unlimited, </a:t>
            </a:r>
            <a:r>
              <a:rPr lang="en-US" sz="2800" dirty="0" smtClean="0">
                <a:latin typeface="Baskerville Old Face" pitchFamily="18" charset="0"/>
              </a:rPr>
              <a:t>since productivity in general and the land in particular, can increase by the application of capital, labor and science. </a:t>
            </a:r>
            <a:endParaRPr lang="en-US" sz="2800" dirty="0" smtClean="0">
              <a:solidFill>
                <a:srgbClr val="FF0000"/>
              </a:solidFill>
              <a:latin typeface="Baskerville Old Face" pitchFamily="18" charset="0"/>
            </a:endParaRPr>
          </a:p>
          <a:p>
            <a:pPr algn="just">
              <a:lnSpc>
                <a:spcPct val="150000"/>
              </a:lnSpc>
            </a:pPr>
            <a:r>
              <a:rPr lang="en-US" sz="2800" dirty="0" smtClean="0">
                <a:solidFill>
                  <a:srgbClr val="FF0000"/>
                </a:solidFill>
                <a:latin typeface="Baskerville Old Face" pitchFamily="18" charset="0"/>
              </a:rPr>
              <a:t>Thus, he rejected the law of diminishing returns which he considered implicit in Malthus’s writing.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418</a:t>
            </a:fld>
            <a:endParaRPr lang="en-US" dirty="0"/>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500066"/>
          </a:xfrm>
        </p:spPr>
        <p:txBody>
          <a:bodyPr>
            <a:normAutofit fontScale="90000"/>
          </a:bodyPr>
          <a:lstStyle/>
          <a:p>
            <a:pPr algn="l"/>
            <a:r>
              <a:rPr lang="en-US" sz="2800" b="1" dirty="0" smtClean="0">
                <a:latin typeface="Baskerville Old Face" pitchFamily="18" charset="0"/>
              </a:rPr>
              <a:t>Post Malthusian theories</a:t>
            </a:r>
            <a:endParaRPr lang="en-US" sz="2800" dirty="0">
              <a:latin typeface="Baskerville Old Face" pitchFamily="18" charset="0"/>
            </a:endParaRPr>
          </a:p>
        </p:txBody>
      </p:sp>
      <p:sp>
        <p:nvSpPr>
          <p:cNvPr id="3" name="Content Placeholder 2"/>
          <p:cNvSpPr>
            <a:spLocks noGrp="1"/>
          </p:cNvSpPr>
          <p:nvPr>
            <p:ph idx="1"/>
          </p:nvPr>
        </p:nvSpPr>
        <p:spPr>
          <a:xfrm>
            <a:off x="457200" y="714356"/>
            <a:ext cx="8229600" cy="6143644"/>
          </a:xfrm>
        </p:spPr>
        <p:txBody>
          <a:bodyPr>
            <a:noAutofit/>
          </a:bodyPr>
          <a:lstStyle/>
          <a:p>
            <a:pPr lvl="0" algn="just">
              <a:lnSpc>
                <a:spcPct val="150000"/>
              </a:lnSpc>
              <a:buNone/>
            </a:pPr>
            <a:r>
              <a:rPr lang="en-US" sz="2400" b="1" dirty="0" smtClean="0">
                <a:latin typeface="Baskerville Old Face" pitchFamily="18" charset="0"/>
              </a:rPr>
              <a:t>3.Boserup’s theory of population</a:t>
            </a:r>
            <a:endParaRPr lang="en-US" sz="2400" dirty="0" smtClean="0">
              <a:latin typeface="Baskerville Old Face" pitchFamily="18" charset="0"/>
            </a:endParaRPr>
          </a:p>
          <a:p>
            <a:pPr algn="just">
              <a:lnSpc>
                <a:spcPct val="150000"/>
              </a:lnSpc>
            </a:pPr>
            <a:r>
              <a:rPr lang="en-US" sz="2800" dirty="0" smtClean="0">
                <a:solidFill>
                  <a:srgbClr val="FF0000"/>
                </a:solidFill>
                <a:latin typeface="Baskerville Old Face" pitchFamily="18" charset="0"/>
              </a:rPr>
              <a:t>People have resources of knowledge and technology to increase food supply as necessary. Environments have limits that restrict population. </a:t>
            </a:r>
            <a:r>
              <a:rPr lang="en-US" sz="2800" b="1" u="sng" dirty="0" smtClean="0">
                <a:solidFill>
                  <a:srgbClr val="FF0000"/>
                </a:solidFill>
                <a:latin typeface="Baskerville Old Face" pitchFamily="18" charset="0"/>
              </a:rPr>
              <a:t>But these limits can be changed using technologies.</a:t>
            </a:r>
          </a:p>
          <a:p>
            <a:pPr algn="just">
              <a:lnSpc>
                <a:spcPct val="150000"/>
              </a:lnSpc>
            </a:pPr>
            <a:r>
              <a:rPr lang="en-US" sz="2400" dirty="0" smtClean="0">
                <a:latin typeface="Baskerville Old Face" pitchFamily="18" charset="0"/>
              </a:rPr>
              <a:t>Boserup’s focus her attention on exploring the role of population as an independent variable that influences both the development of agricultural technology which, in turn, shapes the productive capacity of resources.</a:t>
            </a:r>
            <a:endParaRPr lang="en-US" sz="2400" b="1" u="sng"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419</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Essential Features of Census….Cont’d</a:t>
            </a:r>
            <a:endParaRPr lang="en-US" sz="2800" dirty="0"/>
          </a:p>
        </p:txBody>
      </p:sp>
      <p:sp>
        <p:nvSpPr>
          <p:cNvPr id="3" name="Content Placeholder 2"/>
          <p:cNvSpPr>
            <a:spLocks noGrp="1"/>
          </p:cNvSpPr>
          <p:nvPr>
            <p:ph idx="1"/>
          </p:nvPr>
        </p:nvSpPr>
        <p:spPr>
          <a:xfrm>
            <a:off x="357158" y="1285860"/>
            <a:ext cx="8329642" cy="5357850"/>
          </a:xfrm>
        </p:spPr>
        <p:txBody>
          <a:bodyPr>
            <a:normAutofit fontScale="85000" lnSpcReduction="10000"/>
          </a:bodyPr>
          <a:lstStyle/>
          <a:p>
            <a:r>
              <a:rPr lang="en-US" sz="2800" b="1" dirty="0" smtClean="0">
                <a:latin typeface="Baskerville Old Face" pitchFamily="18" charset="0"/>
              </a:rPr>
              <a:t>ii) Periodicity</a:t>
            </a:r>
          </a:p>
          <a:p>
            <a:pPr algn="just">
              <a:lnSpc>
                <a:spcPct val="150000"/>
              </a:lnSpc>
            </a:pPr>
            <a:r>
              <a:rPr lang="en-US" sz="2800" dirty="0" smtClean="0"/>
              <a:t>there should be a defined time gap between censuses/ </a:t>
            </a:r>
            <a:r>
              <a:rPr lang="en-US" sz="2800" dirty="0" smtClean="0">
                <a:solidFill>
                  <a:srgbClr val="FF0000"/>
                </a:solidFill>
              </a:rPr>
              <a:t>census is taken at regular defined intervals.</a:t>
            </a:r>
          </a:p>
          <a:p>
            <a:pPr algn="just">
              <a:lnSpc>
                <a:spcPct val="150000"/>
              </a:lnSpc>
            </a:pPr>
            <a:r>
              <a:rPr lang="en-US" sz="2800" dirty="0" smtClean="0">
                <a:solidFill>
                  <a:srgbClr val="FF0000"/>
                </a:solidFill>
              </a:rPr>
              <a:t>A reference period is predetermined for the enumeration and the entire population is counted with reference to that point of time.</a:t>
            </a:r>
          </a:p>
          <a:p>
            <a:pPr algn="just">
              <a:lnSpc>
                <a:spcPct val="150000"/>
              </a:lnSpc>
            </a:pPr>
            <a:r>
              <a:rPr lang="en-US" sz="2800" dirty="0" smtClean="0">
                <a:solidFill>
                  <a:srgbClr val="FF0000"/>
                </a:solidFill>
              </a:rPr>
              <a:t>In several countries including Ethiopia that interval between two successive censuses is ten years </a:t>
            </a:r>
            <a:r>
              <a:rPr lang="en-US" sz="2800" dirty="0" smtClean="0"/>
              <a:t>(decennial).</a:t>
            </a:r>
          </a:p>
          <a:p>
            <a:pPr algn="just">
              <a:lnSpc>
                <a:spcPct val="150000"/>
              </a:lnSpc>
            </a:pPr>
            <a:r>
              <a:rPr lang="en-US" sz="2800" dirty="0" smtClean="0">
                <a:solidFill>
                  <a:srgbClr val="00B0F0"/>
                </a:solidFill>
                <a:latin typeface="Baskerville Old Face" pitchFamily="18" charset="0"/>
              </a:rPr>
              <a:t> In some other countries (e.g. UK and Japan) census is conducted every five years interval.</a:t>
            </a:r>
          </a:p>
          <a:p>
            <a:pPr algn="just">
              <a:lnSpc>
                <a:spcPct val="150000"/>
              </a:lnSpc>
            </a:pPr>
            <a:endParaRPr lang="en-US" sz="2800" b="1"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42</a:t>
            </a:fld>
            <a:endParaRPr lang="en-US" dirty="0"/>
          </a:p>
        </p:txBody>
      </p:sp>
    </p:spTree>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Post Malthusian theories</a:t>
            </a:r>
            <a:endParaRPr lang="en-US" sz="2800" dirty="0"/>
          </a:p>
        </p:txBody>
      </p:sp>
      <p:sp>
        <p:nvSpPr>
          <p:cNvPr id="3" name="Content Placeholder 2"/>
          <p:cNvSpPr>
            <a:spLocks noGrp="1"/>
          </p:cNvSpPr>
          <p:nvPr>
            <p:ph idx="1"/>
          </p:nvPr>
        </p:nvSpPr>
        <p:spPr>
          <a:xfrm>
            <a:off x="457200" y="1214422"/>
            <a:ext cx="8401080" cy="5214974"/>
          </a:xfrm>
        </p:spPr>
        <p:txBody>
          <a:bodyPr>
            <a:normAutofit fontScale="92500"/>
          </a:bodyPr>
          <a:lstStyle/>
          <a:p>
            <a:pPr lvl="0"/>
            <a:r>
              <a:rPr lang="en-US" b="1" dirty="0" smtClean="0">
                <a:latin typeface="Baskerville Old Face" pitchFamily="18" charset="0"/>
              </a:rPr>
              <a:t>Boserup’s theory of population…..Cont’d</a:t>
            </a:r>
            <a:endParaRPr lang="en-US" dirty="0" smtClean="0">
              <a:solidFill>
                <a:srgbClr val="FF0000"/>
              </a:solidFill>
            </a:endParaRPr>
          </a:p>
          <a:p>
            <a:pPr algn="just">
              <a:lnSpc>
                <a:spcPct val="160000"/>
              </a:lnSpc>
            </a:pPr>
            <a:r>
              <a:rPr lang="en-US" dirty="0" smtClean="0">
                <a:solidFill>
                  <a:srgbClr val="FF0000"/>
                </a:solidFill>
              </a:rPr>
              <a:t>Population is not the dependent variable. </a:t>
            </a:r>
            <a:r>
              <a:rPr lang="en-US" sz="2800" dirty="0" smtClean="0">
                <a:latin typeface="Baskerville Old Face" pitchFamily="18" charset="0"/>
              </a:rPr>
              <a:t>It is the independent variable determining agricultural developments.</a:t>
            </a:r>
          </a:p>
          <a:p>
            <a:pPr algn="just">
              <a:lnSpc>
                <a:spcPct val="160000"/>
              </a:lnSpc>
            </a:pPr>
            <a:r>
              <a:rPr lang="en-US" sz="2800" dirty="0" smtClean="0"/>
              <a:t>Thus, Population growth is the trigger for innovation to allow food supply to increase e.g. irrigation, weeding, crop intensification, better seed quality, tools, techniques etc.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420</a:t>
            </a:fld>
            <a:endParaRPr lang="en-US" dirty="0"/>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Post Malthusian theories</a:t>
            </a:r>
            <a:endParaRPr lang="en-US" sz="2800" dirty="0"/>
          </a:p>
        </p:txBody>
      </p:sp>
      <p:sp>
        <p:nvSpPr>
          <p:cNvPr id="3" name="Content Placeholder 2"/>
          <p:cNvSpPr>
            <a:spLocks noGrp="1"/>
          </p:cNvSpPr>
          <p:nvPr>
            <p:ph idx="1"/>
          </p:nvPr>
        </p:nvSpPr>
        <p:spPr>
          <a:xfrm>
            <a:off x="457200" y="1285860"/>
            <a:ext cx="8229600" cy="5572140"/>
          </a:xfrm>
        </p:spPr>
        <p:txBody>
          <a:bodyPr>
            <a:normAutofit/>
          </a:bodyPr>
          <a:lstStyle/>
          <a:p>
            <a:pPr lvl="0"/>
            <a:r>
              <a:rPr lang="en-US" b="1" dirty="0" smtClean="0">
                <a:latin typeface="Baskerville Old Face" pitchFamily="18" charset="0"/>
              </a:rPr>
              <a:t>Boserup’s theory of population…..Cont’d</a:t>
            </a:r>
            <a:endParaRPr lang="en-US" dirty="0" smtClean="0">
              <a:solidFill>
                <a:srgbClr val="FF0000"/>
              </a:solidFill>
            </a:endParaRPr>
          </a:p>
          <a:p>
            <a:pPr algn="just">
              <a:lnSpc>
                <a:spcPct val="150000"/>
              </a:lnSpc>
            </a:pPr>
            <a:r>
              <a:rPr lang="en-US" dirty="0" smtClean="0">
                <a:solidFill>
                  <a:srgbClr val="00B050"/>
                </a:solidFill>
                <a:latin typeface="Baskerville Old Face" pitchFamily="18" charset="0"/>
              </a:rPr>
              <a:t>Boserup approaches the problem of population and resource from opposite direction to Malthus’s.</a:t>
            </a:r>
          </a:p>
          <a:p>
            <a:pPr algn="just">
              <a:lnSpc>
                <a:spcPct val="150000"/>
              </a:lnSpc>
            </a:pPr>
            <a:r>
              <a:rPr lang="en-US" sz="2800" dirty="0" smtClean="0">
                <a:latin typeface="Baskerville Old Face" pitchFamily="18" charset="0"/>
              </a:rPr>
              <a:t>Thus, population changes often have direct effect up on agricultural technology and economic production. </a:t>
            </a:r>
            <a:endParaRPr lang="en-US" sz="2800" dirty="0">
              <a:solidFill>
                <a:srgbClr val="00B05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421</a:t>
            </a:fld>
            <a:endParaRPr lang="en-US" dirty="0"/>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US" sz="2800" b="1" dirty="0" smtClean="0">
                <a:latin typeface="Baskerville Old Face" pitchFamily="18" charset="0"/>
              </a:rPr>
              <a:t>Post Malthusian theories</a:t>
            </a:r>
            <a:endParaRPr lang="en-US" sz="2800" dirty="0"/>
          </a:p>
        </p:txBody>
      </p:sp>
      <p:sp>
        <p:nvSpPr>
          <p:cNvPr id="3" name="Content Placeholder 2"/>
          <p:cNvSpPr>
            <a:spLocks noGrp="1"/>
          </p:cNvSpPr>
          <p:nvPr>
            <p:ph idx="1"/>
          </p:nvPr>
        </p:nvSpPr>
        <p:spPr>
          <a:xfrm>
            <a:off x="457200" y="1214422"/>
            <a:ext cx="8229600" cy="4911741"/>
          </a:xfrm>
        </p:spPr>
        <p:txBody>
          <a:bodyPr/>
          <a:lstStyle/>
          <a:p>
            <a:pPr lvl="0"/>
            <a:r>
              <a:rPr lang="en-US" b="1" dirty="0" smtClean="0">
                <a:latin typeface="Baskerville Old Face" pitchFamily="18" charset="0"/>
              </a:rPr>
              <a:t>Boserup’s theory of population…..Cont’d</a:t>
            </a:r>
            <a:endParaRPr lang="en-US" dirty="0" smtClean="0">
              <a:solidFill>
                <a:srgbClr val="FF0000"/>
              </a:solidFill>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422</a:t>
            </a:fld>
            <a:endParaRPr lang="en-US" dirty="0"/>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Autofit/>
          </a:bodyPr>
          <a:lstStyle/>
          <a:p>
            <a:r>
              <a:rPr lang="en-US" b="1" dirty="0" smtClean="0"/>
              <a:t/>
            </a:r>
            <a:br>
              <a:rPr lang="en-US" b="1" dirty="0" smtClean="0"/>
            </a:br>
            <a:r>
              <a:rPr lang="en-US" b="1" dirty="0" smtClean="0"/>
              <a:t>The Demographic Transition Model</a:t>
            </a:r>
            <a:r>
              <a:rPr lang="en-US" dirty="0" smtClean="0"/>
              <a:t/>
            </a:r>
            <a:br>
              <a:rPr lang="en-US" dirty="0" smtClean="0"/>
            </a:br>
            <a:endParaRPr lang="en-US" dirty="0"/>
          </a:p>
        </p:txBody>
      </p:sp>
      <p:sp>
        <p:nvSpPr>
          <p:cNvPr id="3" name="Content Placeholder 2"/>
          <p:cNvSpPr>
            <a:spLocks noGrp="1"/>
          </p:cNvSpPr>
          <p:nvPr>
            <p:ph idx="1"/>
          </p:nvPr>
        </p:nvSpPr>
        <p:spPr>
          <a:xfrm>
            <a:off x="457200" y="1500174"/>
            <a:ext cx="8229600" cy="5357826"/>
          </a:xfrm>
        </p:spPr>
        <p:txBody>
          <a:bodyPr>
            <a:normAutofit fontScale="92500" lnSpcReduction="20000"/>
          </a:bodyPr>
          <a:lstStyle/>
          <a:p>
            <a:pPr algn="just">
              <a:lnSpc>
                <a:spcPct val="150000"/>
              </a:lnSpc>
            </a:pPr>
            <a:r>
              <a:rPr lang="en-US" sz="3000" dirty="0" smtClean="0"/>
              <a:t>The Demographic Transition Model (DTM) is a popular method for analyzing the </a:t>
            </a:r>
            <a:r>
              <a:rPr lang="en-US" sz="3000" dirty="0" smtClean="0">
                <a:solidFill>
                  <a:srgbClr val="FF0000"/>
                </a:solidFill>
              </a:rPr>
              <a:t>evolution of the world population.</a:t>
            </a:r>
          </a:p>
          <a:p>
            <a:pPr algn="just">
              <a:lnSpc>
                <a:spcPct val="150000"/>
              </a:lnSpc>
            </a:pPr>
            <a:r>
              <a:rPr lang="en-US" sz="3000" dirty="0" smtClean="0">
                <a:solidFill>
                  <a:srgbClr val="FF0000"/>
                </a:solidFill>
              </a:rPr>
              <a:t>It shows the expected changes in </a:t>
            </a:r>
            <a:r>
              <a:rPr lang="en-US" sz="3000" b="1" dirty="0" smtClean="0">
                <a:solidFill>
                  <a:srgbClr val="FF0000"/>
                </a:solidFill>
              </a:rPr>
              <a:t>birth</a:t>
            </a:r>
            <a:r>
              <a:rPr lang="en-US" sz="3000" dirty="0" smtClean="0">
                <a:solidFill>
                  <a:srgbClr val="FF0000"/>
                </a:solidFill>
              </a:rPr>
              <a:t> and </a:t>
            </a:r>
            <a:r>
              <a:rPr lang="en-US" sz="3000" b="1" dirty="0" smtClean="0">
                <a:solidFill>
                  <a:srgbClr val="FF0000"/>
                </a:solidFill>
              </a:rPr>
              <a:t>death</a:t>
            </a:r>
            <a:r>
              <a:rPr lang="en-US" sz="3000" dirty="0" smtClean="0">
                <a:solidFill>
                  <a:srgbClr val="FF0000"/>
                </a:solidFill>
              </a:rPr>
              <a:t> rates over an unspecified time frame. </a:t>
            </a:r>
          </a:p>
          <a:p>
            <a:pPr algn="just">
              <a:lnSpc>
                <a:spcPct val="150000"/>
              </a:lnSpc>
            </a:pPr>
            <a:r>
              <a:rPr lang="en-US" sz="3000" dirty="0" smtClean="0"/>
              <a:t>The DTM is based on the historical experience of Europe, as birth and death rates declined, beginning in the case of those nations in the late-18th and early-19th centuries. </a:t>
            </a:r>
          </a:p>
          <a:p>
            <a:pPr algn="just">
              <a:lnSpc>
                <a:spcPct val="150000"/>
              </a:lnSpc>
            </a:pPr>
            <a:endParaRPr lang="en-US" sz="2800"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423</a:t>
            </a:fld>
            <a:endParaRPr lang="en-US" dirty="0"/>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The Demographic Transition Model….Cont’d</a:t>
            </a:r>
            <a:endParaRPr lang="en-US" sz="2800" dirty="0"/>
          </a:p>
        </p:txBody>
      </p:sp>
      <p:sp>
        <p:nvSpPr>
          <p:cNvPr id="3" name="Content Placeholder 2"/>
          <p:cNvSpPr>
            <a:spLocks noGrp="1"/>
          </p:cNvSpPr>
          <p:nvPr>
            <p:ph idx="1"/>
          </p:nvPr>
        </p:nvSpPr>
        <p:spPr>
          <a:xfrm>
            <a:off x="457200" y="1142984"/>
            <a:ext cx="8229600" cy="5715016"/>
          </a:xfrm>
        </p:spPr>
        <p:txBody>
          <a:bodyPr>
            <a:normAutofit fontScale="85000" lnSpcReduction="10000"/>
          </a:bodyPr>
          <a:lstStyle/>
          <a:p>
            <a:pPr algn="just">
              <a:lnSpc>
                <a:spcPct val="150000"/>
              </a:lnSpc>
            </a:pPr>
            <a:r>
              <a:rPr lang="en-US" sz="3000" dirty="0" smtClean="0">
                <a:solidFill>
                  <a:srgbClr val="FF0000"/>
                </a:solidFill>
                <a:latin typeface="Baskerville Old Face" pitchFamily="18" charset="0"/>
              </a:rPr>
              <a:t>The only variables that are forecast by this model are </a:t>
            </a:r>
            <a:r>
              <a:rPr lang="en-US" sz="3000" b="1" dirty="0" smtClean="0">
                <a:solidFill>
                  <a:srgbClr val="FF0000"/>
                </a:solidFill>
                <a:latin typeface="Baskerville Old Face" pitchFamily="18" charset="0"/>
              </a:rPr>
              <a:t>birth</a:t>
            </a:r>
            <a:r>
              <a:rPr lang="en-US" sz="3000" dirty="0" smtClean="0">
                <a:solidFill>
                  <a:srgbClr val="FF0000"/>
                </a:solidFill>
                <a:latin typeface="Baskerville Old Face" pitchFamily="18" charset="0"/>
              </a:rPr>
              <a:t> and </a:t>
            </a:r>
            <a:r>
              <a:rPr lang="en-US" sz="3000" b="1" dirty="0" smtClean="0">
                <a:solidFill>
                  <a:srgbClr val="FF0000"/>
                </a:solidFill>
                <a:latin typeface="Baskerville Old Face" pitchFamily="18" charset="0"/>
              </a:rPr>
              <a:t>death rates</a:t>
            </a:r>
            <a:r>
              <a:rPr lang="en-US" sz="3000" dirty="0" smtClean="0">
                <a:latin typeface="Baskerville Old Face" pitchFamily="18" charset="0"/>
              </a:rPr>
              <a:t>, </a:t>
            </a:r>
          </a:p>
          <a:p>
            <a:pPr algn="just">
              <a:lnSpc>
                <a:spcPct val="150000"/>
              </a:lnSpc>
            </a:pPr>
            <a:r>
              <a:rPr lang="en-US" sz="3000" dirty="0" smtClean="0">
                <a:latin typeface="Baskerville Old Face" pitchFamily="18" charset="0"/>
              </a:rPr>
              <a:t>but many scientists believe that </a:t>
            </a:r>
            <a:r>
              <a:rPr lang="en-US" sz="3000" b="1" dirty="0" smtClean="0">
                <a:solidFill>
                  <a:srgbClr val="FF0000"/>
                </a:solidFill>
                <a:latin typeface="Baskerville Old Face" pitchFamily="18" charset="0"/>
              </a:rPr>
              <a:t>economic development </a:t>
            </a:r>
            <a:r>
              <a:rPr lang="en-US" sz="3000" dirty="0" smtClean="0">
                <a:solidFill>
                  <a:srgbClr val="FF0000"/>
                </a:solidFill>
                <a:latin typeface="Baskerville Old Face" pitchFamily="18" charset="0"/>
              </a:rPr>
              <a:t>is the major factor causing the birth and death rates to fluctuate.</a:t>
            </a:r>
          </a:p>
          <a:p>
            <a:pPr algn="just">
              <a:lnSpc>
                <a:spcPct val="150000"/>
              </a:lnSpc>
            </a:pPr>
            <a:r>
              <a:rPr lang="en-US" sz="3000" dirty="0" smtClean="0">
                <a:latin typeface="Baskerville Old Face" pitchFamily="18" charset="0"/>
              </a:rPr>
              <a:t>They argue that </a:t>
            </a:r>
            <a:r>
              <a:rPr lang="en-US" sz="3000" dirty="0" smtClean="0">
                <a:solidFill>
                  <a:srgbClr val="FF0000"/>
                </a:solidFill>
                <a:latin typeface="Baskerville Old Face" pitchFamily="18" charset="0"/>
              </a:rPr>
              <a:t>with economic development, people gain better access to birth control; public health and sanitation improves; women become more independent; and food and basic necessities become more plentiful. </a:t>
            </a:r>
          </a:p>
          <a:p>
            <a:pPr algn="just">
              <a:lnSpc>
                <a:spcPct val="150000"/>
              </a:lnSpc>
            </a:pPr>
            <a:endParaRPr lang="en-US" sz="2800" dirty="0" smtClean="0">
              <a:solidFill>
                <a:srgbClr val="FF0000"/>
              </a:solidFill>
              <a:latin typeface="Baskerville Old Face" pitchFamily="18" charset="0"/>
            </a:endParaRP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424</a:t>
            </a:fld>
            <a:endParaRPr lang="en-US" dirty="0"/>
          </a:p>
        </p:txBody>
      </p:sp>
    </p:spTree>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t>The Demographic Transition Model….Cont’d</a:t>
            </a:r>
            <a:endParaRPr lang="en-US" sz="2800" dirty="0"/>
          </a:p>
        </p:txBody>
      </p:sp>
      <p:sp>
        <p:nvSpPr>
          <p:cNvPr id="3" name="Content Placeholder 2"/>
          <p:cNvSpPr>
            <a:spLocks noGrp="1"/>
          </p:cNvSpPr>
          <p:nvPr>
            <p:ph idx="1"/>
          </p:nvPr>
        </p:nvSpPr>
        <p:spPr>
          <a:xfrm>
            <a:off x="457200" y="1142984"/>
            <a:ext cx="8229600" cy="5715016"/>
          </a:xfrm>
        </p:spPr>
        <p:txBody>
          <a:bodyPr>
            <a:normAutofit fontScale="92500" lnSpcReduction="10000"/>
          </a:bodyPr>
          <a:lstStyle/>
          <a:p>
            <a:pPr algn="just">
              <a:lnSpc>
                <a:spcPct val="170000"/>
              </a:lnSpc>
            </a:pPr>
            <a:r>
              <a:rPr lang="en-US" sz="3000" dirty="0" smtClean="0">
                <a:solidFill>
                  <a:srgbClr val="FF0000"/>
                </a:solidFill>
                <a:latin typeface="Baskerville Old Face" pitchFamily="18" charset="0"/>
              </a:rPr>
              <a:t>These improvements, in turn, increase life expectancy and eventually prompt women to have fewer children</a:t>
            </a:r>
            <a:r>
              <a:rPr lang="en-US" sz="3000" dirty="0" smtClean="0">
                <a:latin typeface="Baskerville Old Face" pitchFamily="18" charset="0"/>
              </a:rPr>
              <a:t>. </a:t>
            </a:r>
          </a:p>
          <a:p>
            <a:pPr algn="just">
              <a:lnSpc>
                <a:spcPct val="170000"/>
              </a:lnSpc>
            </a:pPr>
            <a:r>
              <a:rPr lang="en-US" sz="2800" dirty="0" smtClean="0">
                <a:solidFill>
                  <a:srgbClr val="00B050"/>
                </a:solidFill>
              </a:rPr>
              <a:t>What evidence is there to support the theory that economic development leads to a </a:t>
            </a:r>
            <a:r>
              <a:rPr lang="en-US" sz="2800" b="1" dirty="0" smtClean="0">
                <a:solidFill>
                  <a:srgbClr val="00B050"/>
                </a:solidFill>
              </a:rPr>
              <a:t>decline in death </a:t>
            </a:r>
            <a:r>
              <a:rPr lang="en-US" sz="2800" dirty="0" smtClean="0">
                <a:solidFill>
                  <a:srgbClr val="00B050"/>
                </a:solidFill>
              </a:rPr>
              <a:t>and birth rates? </a:t>
            </a:r>
            <a:r>
              <a:rPr lang="en-US" sz="2800" dirty="0" smtClean="0"/>
              <a:t> </a:t>
            </a:r>
          </a:p>
          <a:p>
            <a:pPr algn="just">
              <a:lnSpc>
                <a:spcPct val="170000"/>
              </a:lnSpc>
            </a:pPr>
            <a:r>
              <a:rPr lang="en-US" sz="3000" dirty="0" smtClean="0">
                <a:latin typeface="Baskerville Old Face" pitchFamily="18" charset="0"/>
              </a:rPr>
              <a:t>The model is idealized, composite picture of population change in western and industrialized countries. </a:t>
            </a:r>
            <a:endParaRPr lang="en-US" sz="3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425</a:t>
            </a:fld>
            <a:endParaRPr lang="en-US" dirty="0"/>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The Demographic Transition Model….Cont’d</a:t>
            </a:r>
            <a:endParaRPr lang="en-US" sz="2800" dirty="0"/>
          </a:p>
        </p:txBody>
      </p:sp>
      <p:sp>
        <p:nvSpPr>
          <p:cNvPr id="3" name="Content Placeholder 2"/>
          <p:cNvSpPr>
            <a:spLocks noGrp="1"/>
          </p:cNvSpPr>
          <p:nvPr>
            <p:ph idx="1"/>
          </p:nvPr>
        </p:nvSpPr>
        <p:spPr>
          <a:xfrm>
            <a:off x="457200" y="1214422"/>
            <a:ext cx="8229600" cy="5143536"/>
          </a:xfrm>
        </p:spPr>
        <p:txBody>
          <a:bodyPr>
            <a:normAutofit/>
          </a:bodyPr>
          <a:lstStyle/>
          <a:p>
            <a:pPr algn="just">
              <a:lnSpc>
                <a:spcPct val="150000"/>
              </a:lnSpc>
            </a:pPr>
            <a:r>
              <a:rPr lang="en-US" sz="2800" dirty="0" smtClean="0">
                <a:solidFill>
                  <a:srgbClr val="FF0000"/>
                </a:solidFill>
                <a:latin typeface="Baskerville Old Face" pitchFamily="18" charset="0"/>
              </a:rPr>
              <a:t>It focuses on historical changes in gaps between </a:t>
            </a:r>
            <a:r>
              <a:rPr lang="en-US" sz="2800" b="1" dirty="0" smtClean="0">
                <a:solidFill>
                  <a:srgbClr val="FF0000"/>
                </a:solidFill>
                <a:latin typeface="Baskerville Old Face" pitchFamily="18" charset="0"/>
              </a:rPr>
              <a:t>birth rates </a:t>
            </a:r>
            <a:r>
              <a:rPr lang="en-US" sz="2800" dirty="0" smtClean="0">
                <a:solidFill>
                  <a:srgbClr val="FF0000"/>
                </a:solidFill>
                <a:latin typeface="Baskerville Old Face" pitchFamily="18" charset="0"/>
              </a:rPr>
              <a:t>and </a:t>
            </a:r>
            <a:r>
              <a:rPr lang="en-US" sz="2800" b="1" dirty="0" smtClean="0">
                <a:solidFill>
                  <a:srgbClr val="FF0000"/>
                </a:solidFill>
                <a:latin typeface="Baskerville Old Face" pitchFamily="18" charset="0"/>
              </a:rPr>
              <a:t>death rates. </a:t>
            </a:r>
          </a:p>
          <a:p>
            <a:pPr algn="just">
              <a:lnSpc>
                <a:spcPct val="150000"/>
              </a:lnSpc>
            </a:pPr>
            <a:r>
              <a:rPr lang="en-US" sz="2800" dirty="0" smtClean="0"/>
              <a:t>The changes show “…a transition from a relatively stable demographic regime with high birth rates and death rates to a similarly stable regime with low birth rates and death rates….” This is known as the demographic transition.</a:t>
            </a:r>
          </a:p>
          <a:p>
            <a:pPr algn="just">
              <a:lnSpc>
                <a:spcPct val="150000"/>
              </a:lnSpc>
            </a:pP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426</a:t>
            </a:fld>
            <a:endParaRPr lang="en-US" dirty="0"/>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857256"/>
          </a:xfrm>
        </p:spPr>
        <p:txBody>
          <a:bodyPr>
            <a:normAutofit/>
          </a:bodyPr>
          <a:lstStyle/>
          <a:p>
            <a:pPr algn="just">
              <a:lnSpc>
                <a:spcPct val="150000"/>
              </a:lnSpc>
            </a:pPr>
            <a:r>
              <a:rPr lang="en-US" sz="2800" b="1" dirty="0" smtClean="0">
                <a:latin typeface="Baskerville Old Face" pitchFamily="18" charset="0"/>
              </a:rPr>
              <a:t>The Demographic Transition Model….Cont’d</a:t>
            </a:r>
            <a:endParaRPr lang="en-US" sz="2800" dirty="0">
              <a:latin typeface="Baskerville Old Face" pitchFamily="18" charset="0"/>
            </a:endParaRPr>
          </a:p>
        </p:txBody>
      </p:sp>
      <p:sp>
        <p:nvSpPr>
          <p:cNvPr id="3" name="Content Placeholder 2"/>
          <p:cNvSpPr>
            <a:spLocks noGrp="1"/>
          </p:cNvSpPr>
          <p:nvPr>
            <p:ph idx="1"/>
          </p:nvPr>
        </p:nvSpPr>
        <p:spPr>
          <a:xfrm>
            <a:off x="428596" y="500042"/>
            <a:ext cx="8229600" cy="5715040"/>
          </a:xfrm>
        </p:spPr>
        <p:txBody>
          <a:bodyPr>
            <a:normAutofit/>
          </a:bodyPr>
          <a:lstStyle/>
          <a:p>
            <a:pPr>
              <a:buNone/>
            </a:pPr>
            <a:endParaRPr lang="en-US" sz="2800" dirty="0" smtClean="0"/>
          </a:p>
          <a:p>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427</a:t>
            </a:fld>
            <a:endParaRPr lang="en-US" dirty="0"/>
          </a:p>
        </p:txBody>
      </p:sp>
      <p:pic>
        <p:nvPicPr>
          <p:cNvPr id="6" name="Picture 5"/>
          <p:cNvPicPr/>
          <p:nvPr/>
        </p:nvPicPr>
        <p:blipFill>
          <a:blip r:embed="rId2"/>
          <a:srcRect/>
          <a:stretch>
            <a:fillRect/>
          </a:stretch>
        </p:blipFill>
        <p:spPr bwMode="auto">
          <a:xfrm>
            <a:off x="214282" y="1000108"/>
            <a:ext cx="8929718" cy="5857892"/>
          </a:xfrm>
          <a:prstGeom prst="rect">
            <a:avLst/>
          </a:prstGeom>
          <a:noFill/>
          <a:ln w="9525">
            <a:noFill/>
            <a:miter lim="800000"/>
            <a:headEnd/>
            <a:tailEnd/>
          </a:ln>
        </p:spPr>
      </p:pic>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1214446"/>
          </a:xfrm>
        </p:spPr>
        <p:txBody>
          <a:bodyPr>
            <a:normAutofit/>
          </a:bodyPr>
          <a:lstStyle/>
          <a:p>
            <a:pPr algn="l"/>
            <a:r>
              <a:rPr lang="en-US" sz="2800" b="1" dirty="0" smtClean="0">
                <a:latin typeface="Baskerville Old Face" pitchFamily="18" charset="0"/>
              </a:rPr>
              <a:t>The Demographic Transition Model….Cont’d</a:t>
            </a:r>
            <a:endParaRPr lang="en-US" sz="2800" dirty="0">
              <a:latin typeface="Baskerville Old Face" pitchFamily="18" charset="0"/>
            </a:endParaRPr>
          </a:p>
        </p:txBody>
      </p:sp>
      <p:sp>
        <p:nvSpPr>
          <p:cNvPr id="3" name="Content Placeholder 2"/>
          <p:cNvSpPr>
            <a:spLocks noGrp="1"/>
          </p:cNvSpPr>
          <p:nvPr>
            <p:ph idx="1"/>
          </p:nvPr>
        </p:nvSpPr>
        <p:spPr>
          <a:xfrm>
            <a:off x="428596" y="1714488"/>
            <a:ext cx="8229600" cy="4025897"/>
          </a:xfrm>
        </p:spPr>
        <p:txBody>
          <a:bodyPr>
            <a:normAutofit/>
          </a:bodyPr>
          <a:lstStyle/>
          <a:p>
            <a:pPr algn="just">
              <a:lnSpc>
                <a:spcPct val="150000"/>
              </a:lnSpc>
            </a:pPr>
            <a:endParaRPr lang="en-US" sz="2800" dirty="0" smtClean="0">
              <a:latin typeface="Baskerville Old Face" pitchFamily="18" charset="0"/>
            </a:endParaRPr>
          </a:p>
          <a:p>
            <a:pPr algn="just">
              <a:lnSpc>
                <a:spcPct val="150000"/>
              </a:lnSpc>
            </a:pPr>
            <a:r>
              <a:rPr lang="en-US" sz="2800" dirty="0" smtClean="0">
                <a:latin typeface="Baskerville Old Face" pitchFamily="18" charset="0"/>
              </a:rPr>
              <a:t>The transition took places in stages.</a:t>
            </a:r>
          </a:p>
          <a:p>
            <a:pPr lvl="0" algn="just">
              <a:lnSpc>
                <a:spcPct val="150000"/>
              </a:lnSpc>
            </a:pPr>
            <a:r>
              <a:rPr lang="en-GB" sz="2800" dirty="0" smtClean="0">
                <a:latin typeface="Baskerville Old Face" pitchFamily="18" charset="0"/>
              </a:rPr>
              <a:t>Characteristics of each stage of the classic four-stage DTM.</a:t>
            </a:r>
          </a:p>
          <a:p>
            <a:pPr lvl="0" algn="just">
              <a:lnSpc>
                <a:spcPct val="150000"/>
              </a:lnSpc>
            </a:pPr>
            <a:endParaRPr lang="en-US" sz="2800" dirty="0" smtClean="0">
              <a:latin typeface="Baskerville Old Face" pitchFamily="18" charset="0"/>
            </a:endParaRPr>
          </a:p>
          <a:p>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428</a:t>
            </a:fld>
            <a:endParaRPr lang="en-US" dirty="0"/>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12"/>
          </a:xfrm>
        </p:spPr>
        <p:txBody>
          <a:bodyPr>
            <a:normAutofit fontScale="90000"/>
          </a:bodyPr>
          <a:lstStyle/>
          <a:p>
            <a:pPr algn="l">
              <a:lnSpc>
                <a:spcPct val="150000"/>
              </a:lnSpc>
            </a:pPr>
            <a:r>
              <a:rPr lang="en-US" b="1" dirty="0" smtClean="0"/>
              <a:t/>
            </a:r>
            <a:br>
              <a:rPr lang="en-US" b="1" dirty="0" smtClean="0"/>
            </a:br>
            <a:r>
              <a:rPr lang="en-US" sz="3100" b="1" dirty="0" smtClean="0">
                <a:solidFill>
                  <a:srgbClr val="00B050"/>
                </a:solidFill>
                <a:latin typeface="Baskerville Old Face" pitchFamily="18" charset="0"/>
              </a:rPr>
              <a:t>Stage 1:</a:t>
            </a:r>
            <a:r>
              <a:rPr lang="en-US" sz="3100" dirty="0" smtClean="0">
                <a:latin typeface="Baskerville Old Face" pitchFamily="18" charset="0"/>
              </a:rPr>
              <a:t> </a:t>
            </a:r>
            <a:r>
              <a:rPr lang="en-US" sz="3100" b="1" dirty="0" smtClean="0">
                <a:latin typeface="Baskerville Old Face" pitchFamily="18" charset="0"/>
              </a:rPr>
              <a:t>High Stationary Stage (Europe between pre-history and about 1650)</a:t>
            </a:r>
            <a:r>
              <a:rPr lang="en-US" dirty="0" smtClean="0"/>
              <a:t/>
            </a:r>
            <a:br>
              <a:rPr lang="en-US" dirty="0" smtClean="0"/>
            </a:br>
            <a:endParaRPr lang="en-US" dirty="0"/>
          </a:p>
        </p:txBody>
      </p:sp>
      <p:sp>
        <p:nvSpPr>
          <p:cNvPr id="3" name="Content Placeholder 2"/>
          <p:cNvSpPr>
            <a:spLocks noGrp="1"/>
          </p:cNvSpPr>
          <p:nvPr>
            <p:ph idx="1"/>
          </p:nvPr>
        </p:nvSpPr>
        <p:spPr>
          <a:xfrm>
            <a:off x="457200" y="1785926"/>
            <a:ext cx="8229600" cy="5072074"/>
          </a:xfrm>
        </p:spPr>
        <p:txBody>
          <a:bodyPr>
            <a:normAutofit/>
          </a:bodyPr>
          <a:lstStyle/>
          <a:p>
            <a:pPr algn="just">
              <a:lnSpc>
                <a:spcPct val="150000"/>
              </a:lnSpc>
            </a:pPr>
            <a:r>
              <a:rPr lang="en-US" sz="2800" dirty="0" smtClean="0">
                <a:solidFill>
                  <a:srgbClr val="FF0000"/>
                </a:solidFill>
                <a:latin typeface="Baskerville Old Face" pitchFamily="18" charset="0"/>
              </a:rPr>
              <a:t>This represents the most primitive people where birth and death rates are </a:t>
            </a:r>
            <a:r>
              <a:rPr lang="en-US" sz="2800" b="1" dirty="0" smtClean="0">
                <a:solidFill>
                  <a:srgbClr val="FF0000"/>
                </a:solidFill>
                <a:latin typeface="Baskerville Old Face" pitchFamily="18" charset="0"/>
              </a:rPr>
              <a:t>high </a:t>
            </a:r>
            <a:r>
              <a:rPr lang="en-US" sz="2800" dirty="0" smtClean="0">
                <a:solidFill>
                  <a:srgbClr val="FF0000"/>
                </a:solidFill>
                <a:latin typeface="Baskerville Old Face" pitchFamily="18" charset="0"/>
              </a:rPr>
              <a:t>and </a:t>
            </a:r>
            <a:r>
              <a:rPr lang="en-US" sz="2800" b="1" dirty="0" smtClean="0">
                <a:solidFill>
                  <a:srgbClr val="FF0000"/>
                </a:solidFill>
                <a:latin typeface="Baskerville Old Face" pitchFamily="18" charset="0"/>
              </a:rPr>
              <a:t>fluctuating</a:t>
            </a:r>
            <a:r>
              <a:rPr lang="en-US" sz="2800" dirty="0" smtClean="0">
                <a:solidFill>
                  <a:srgbClr val="FF0000"/>
                </a:solidFill>
                <a:latin typeface="Baskerville Old Face" pitchFamily="18" charset="0"/>
              </a:rPr>
              <a:t>. </a:t>
            </a:r>
          </a:p>
          <a:p>
            <a:pPr algn="just">
              <a:lnSpc>
                <a:spcPct val="150000"/>
              </a:lnSpc>
            </a:pPr>
            <a:r>
              <a:rPr lang="en-US" sz="2800" dirty="0" smtClean="0">
                <a:latin typeface="Baskerville Old Face" pitchFamily="18" charset="0"/>
              </a:rPr>
              <a:t>Death oscillates highly reflecting the impact of recurrent famine, periodic war and epidemics of infectious diseases.</a:t>
            </a:r>
          </a:p>
          <a:p>
            <a:pPr algn="just">
              <a:lnSpc>
                <a:spcPct val="150000"/>
              </a:lnSpc>
            </a:pPr>
            <a:r>
              <a:rPr lang="en-US" sz="2800" dirty="0" smtClean="0">
                <a:latin typeface="Baskerville Old Face" pitchFamily="18" charset="0"/>
              </a:rPr>
              <a:t>High birth rate on the other hand is the result of lack of education and absence of family planning.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429</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Baskerville Old Face" pitchFamily="18" charset="0"/>
              </a:rPr>
              <a:t>Essential Features of Census….Cont’d</a:t>
            </a:r>
            <a:endParaRPr lang="en-US" sz="24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a:bodyPr>
          <a:lstStyle/>
          <a:p>
            <a:endParaRPr lang="en-US" sz="2800" b="1" dirty="0" smtClean="0"/>
          </a:p>
          <a:p>
            <a:pPr>
              <a:buNone/>
            </a:pPr>
            <a:r>
              <a:rPr lang="en-US" sz="2800" b="1" dirty="0" smtClean="0"/>
              <a:t>iii)</a:t>
            </a:r>
            <a:r>
              <a:rPr lang="en-US" sz="2800" dirty="0" smtClean="0"/>
              <a:t> </a:t>
            </a:r>
            <a:r>
              <a:rPr lang="en-US" sz="2800" b="1" dirty="0" smtClean="0"/>
              <a:t>Simultaneity: </a:t>
            </a:r>
          </a:p>
          <a:p>
            <a:pPr>
              <a:lnSpc>
                <a:spcPct val="150000"/>
              </a:lnSpc>
            </a:pPr>
            <a:r>
              <a:rPr lang="en-US" sz="2800" dirty="0" smtClean="0">
                <a:solidFill>
                  <a:srgbClr val="FF0000"/>
                </a:solidFill>
              </a:rPr>
              <a:t>enumeration or conducting counting of each person and living quarter simultaneously. </a:t>
            </a:r>
          </a:p>
          <a:p>
            <a:pPr algn="just">
              <a:lnSpc>
                <a:spcPct val="150000"/>
              </a:lnSpc>
            </a:pPr>
            <a:r>
              <a:rPr lang="en-US" sz="2800" dirty="0" smtClean="0"/>
              <a:t>Or, conducting count of each person and living quarter simultaneously.</a:t>
            </a:r>
          </a:p>
          <a:p>
            <a:pPr>
              <a:lnSpc>
                <a:spcPct val="150000"/>
              </a:lnSpc>
            </a:pPr>
            <a:endParaRPr lang="en-US" sz="2800" dirty="0" smtClean="0"/>
          </a:p>
          <a:p>
            <a:pPr>
              <a:lnSpc>
                <a:spcPct val="150000"/>
              </a:lnSpc>
            </a:pPr>
            <a:endParaRPr lang="en-US" sz="2800"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43</a:t>
            </a:fld>
            <a:endParaRPr lang="en-US" dirty="0"/>
          </a:p>
        </p:txBody>
      </p:sp>
    </p:spTree>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1357322"/>
          </a:xfrm>
        </p:spPr>
        <p:txBody>
          <a:bodyPr>
            <a:normAutofit fontScale="90000"/>
          </a:bodyPr>
          <a:lstStyle/>
          <a:p>
            <a:pPr algn="l">
              <a:buFont typeface="Wingdings" pitchFamily="2" charset="2"/>
              <a:buChar char="§"/>
            </a:pPr>
            <a:r>
              <a:rPr lang="en-US" sz="2800" b="1" dirty="0" smtClean="0">
                <a:solidFill>
                  <a:srgbClr val="00B050"/>
                </a:solidFill>
                <a:latin typeface="Baskerville Old Face" pitchFamily="18" charset="0"/>
              </a:rPr>
              <a:t/>
            </a:r>
            <a:br>
              <a:rPr lang="en-US" sz="2800" b="1" dirty="0" smtClean="0">
                <a:solidFill>
                  <a:srgbClr val="00B050"/>
                </a:solidFill>
                <a:latin typeface="Baskerville Old Face" pitchFamily="18" charset="0"/>
              </a:rPr>
            </a:br>
            <a:r>
              <a:rPr lang="en-US" sz="2800" b="1" dirty="0" smtClean="0">
                <a:solidFill>
                  <a:srgbClr val="00B050"/>
                </a:solidFill>
                <a:latin typeface="Baskerville Old Face" pitchFamily="18" charset="0"/>
              </a:rPr>
              <a:t/>
            </a:r>
            <a:br>
              <a:rPr lang="en-US" sz="2800" b="1" dirty="0" smtClean="0">
                <a:solidFill>
                  <a:srgbClr val="00B050"/>
                </a:solidFill>
                <a:latin typeface="Baskerville Old Face" pitchFamily="18" charset="0"/>
              </a:rPr>
            </a:br>
            <a:r>
              <a:rPr lang="en-US" sz="2800" b="1" dirty="0" smtClean="0">
                <a:solidFill>
                  <a:srgbClr val="00B050"/>
                </a:solidFill>
                <a:latin typeface="Baskerville Old Face" pitchFamily="18" charset="0"/>
              </a:rPr>
              <a:t>Stage 1:</a:t>
            </a:r>
            <a:r>
              <a:rPr lang="en-US" sz="2800" dirty="0" smtClean="0">
                <a:latin typeface="Baskerville Old Face" pitchFamily="18" charset="0"/>
              </a:rPr>
              <a:t> </a:t>
            </a:r>
            <a:r>
              <a:rPr lang="en-US" sz="2800" b="1" dirty="0" smtClean="0">
                <a:latin typeface="Baskerville Old Face" pitchFamily="18" charset="0"/>
              </a:rPr>
              <a:t>High Stationary Stage (Europe between pre-history and about 1650)…..Cont’d</a:t>
            </a:r>
            <a:br>
              <a:rPr lang="en-US" sz="2800" b="1" dirty="0" smtClean="0">
                <a:latin typeface="Baskerville Old Face" pitchFamily="18" charset="0"/>
              </a:rPr>
            </a:br>
            <a:r>
              <a:rPr lang="en-US" sz="2800" b="1" dirty="0" smtClean="0">
                <a:latin typeface="Baskerville Old Face" pitchFamily="18" charset="0"/>
              </a:rPr>
              <a:t/>
            </a:r>
            <a:br>
              <a:rPr lang="en-US" sz="2800" b="1" dirty="0" smtClean="0">
                <a:latin typeface="Baskerville Old Face" pitchFamily="18" charset="0"/>
              </a:rPr>
            </a:br>
            <a:r>
              <a:rPr lang="en-US" sz="2800" b="1" dirty="0" smtClean="0">
                <a:latin typeface="Baskerville Old Face" pitchFamily="18" charset="0"/>
              </a:rPr>
              <a:t>This stage in short is characterized by: </a:t>
            </a:r>
            <a:br>
              <a:rPr lang="en-US" sz="2800" b="1" dirty="0" smtClean="0">
                <a:latin typeface="Baskerville Old Face" pitchFamily="18" charset="0"/>
              </a:rPr>
            </a:br>
            <a:r>
              <a:rPr lang="en-US" sz="2800" b="1" dirty="0" smtClean="0">
                <a:latin typeface="Baskerville Old Face" pitchFamily="18" charset="0"/>
              </a:rPr>
              <a:t/>
            </a:r>
            <a:br>
              <a:rPr lang="en-US" sz="2800" b="1" dirty="0" smtClean="0">
                <a:latin typeface="Baskerville Old Face" pitchFamily="18" charset="0"/>
              </a:rPr>
            </a:br>
            <a:endParaRPr lang="en-US" sz="2800" dirty="0"/>
          </a:p>
        </p:txBody>
      </p:sp>
      <p:sp>
        <p:nvSpPr>
          <p:cNvPr id="3" name="Content Placeholder 2"/>
          <p:cNvSpPr>
            <a:spLocks noGrp="1"/>
          </p:cNvSpPr>
          <p:nvPr>
            <p:ph idx="1"/>
          </p:nvPr>
        </p:nvSpPr>
        <p:spPr>
          <a:xfrm>
            <a:off x="1071538" y="2000240"/>
            <a:ext cx="7858180" cy="5500702"/>
          </a:xfrm>
        </p:spPr>
        <p:txBody>
          <a:bodyPr>
            <a:noAutofit/>
          </a:bodyPr>
          <a:lstStyle/>
          <a:p>
            <a:pPr lvl="0">
              <a:lnSpc>
                <a:spcPct val="160000"/>
              </a:lnSpc>
              <a:buFont typeface="Wingdings" pitchFamily="2" charset="2"/>
              <a:buChar char="ü"/>
            </a:pPr>
            <a:r>
              <a:rPr lang="en-US" sz="2400" dirty="0" smtClean="0"/>
              <a:t>High fertility and mortality rates</a:t>
            </a:r>
          </a:p>
          <a:p>
            <a:pPr lvl="0">
              <a:lnSpc>
                <a:spcPct val="160000"/>
              </a:lnSpc>
              <a:buFont typeface="Wingdings" pitchFamily="2" charset="2"/>
              <a:buChar char="ü"/>
            </a:pPr>
            <a:r>
              <a:rPr lang="en-US" sz="2400" dirty="0" smtClean="0"/>
              <a:t>Lack of family planning</a:t>
            </a:r>
          </a:p>
          <a:p>
            <a:pPr lvl="0">
              <a:lnSpc>
                <a:spcPct val="160000"/>
              </a:lnSpc>
              <a:buFont typeface="Wingdings" pitchFamily="2" charset="2"/>
              <a:buChar char="ü"/>
            </a:pPr>
            <a:r>
              <a:rPr lang="en-US" sz="2400" dirty="0" smtClean="0"/>
              <a:t> Low natural increase resulted a stationary population growth</a:t>
            </a:r>
          </a:p>
          <a:p>
            <a:pPr lvl="0">
              <a:lnSpc>
                <a:spcPct val="160000"/>
              </a:lnSpc>
              <a:buFont typeface="Wingdings" pitchFamily="2" charset="2"/>
              <a:buChar char="ü"/>
            </a:pPr>
            <a:r>
              <a:rPr lang="en-US" sz="2400" dirty="0" smtClean="0"/>
              <a:t>No or little education;</a:t>
            </a:r>
          </a:p>
          <a:p>
            <a:pPr lvl="0">
              <a:lnSpc>
                <a:spcPct val="160000"/>
              </a:lnSpc>
              <a:buFont typeface="Wingdings" pitchFamily="2" charset="2"/>
              <a:buChar char="ü"/>
            </a:pPr>
            <a:r>
              <a:rPr lang="en-US" sz="2400" dirty="0" smtClean="0"/>
              <a:t>Limited population growth;</a:t>
            </a:r>
          </a:p>
          <a:p>
            <a:pPr lvl="0">
              <a:lnSpc>
                <a:spcPct val="160000"/>
              </a:lnSpc>
              <a:buFont typeface="Wingdings" pitchFamily="2" charset="2"/>
              <a:buChar char="ü"/>
            </a:pPr>
            <a:r>
              <a:rPr lang="en-US" sz="2400" dirty="0" smtClean="0"/>
              <a:t>Low income and economy</a:t>
            </a:r>
          </a:p>
          <a:p>
            <a:pPr>
              <a:buNone/>
            </a:pPr>
            <a:r>
              <a:rPr lang="en-US" sz="2800" dirty="0" smtClean="0"/>
              <a:t/>
            </a:r>
            <a:br>
              <a:rPr lang="en-US" sz="2800" dirty="0" smtClean="0"/>
            </a:b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430</a:t>
            </a:fld>
            <a:endParaRPr lang="en-US" dirty="0"/>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8429652" cy="1143000"/>
          </a:xfrm>
        </p:spPr>
        <p:txBody>
          <a:bodyPr>
            <a:normAutofit fontScale="90000"/>
          </a:bodyPr>
          <a:lstStyle/>
          <a:p>
            <a:r>
              <a:rPr lang="en-US" sz="3100" b="1" dirty="0" smtClean="0">
                <a:solidFill>
                  <a:srgbClr val="00B0F0"/>
                </a:solidFill>
                <a:latin typeface="Baskerville Old Face" pitchFamily="18" charset="0"/>
              </a:rPr>
              <a:t>Stage 2:</a:t>
            </a:r>
            <a:r>
              <a:rPr lang="en-US" sz="3100" b="1" dirty="0" smtClean="0">
                <a:latin typeface="Baskerville Old Face" pitchFamily="18" charset="0"/>
              </a:rPr>
              <a:t> Early Expanding Stage</a:t>
            </a:r>
            <a:r>
              <a:rPr lang="en-US" sz="3100" dirty="0" smtClean="0">
                <a:latin typeface="Baskerville Old Face" pitchFamily="18" charset="0"/>
              </a:rPr>
              <a:t> </a:t>
            </a:r>
            <a:r>
              <a:rPr lang="en-US" sz="3100" b="1" dirty="0" smtClean="0">
                <a:latin typeface="Baskerville Old Face" pitchFamily="18" charset="0"/>
              </a:rPr>
              <a:t>(Europe after 1650 up to the early 19th century)</a:t>
            </a:r>
            <a:r>
              <a:rPr lang="en-US" dirty="0" smtClean="0"/>
              <a:t/>
            </a:r>
            <a:br>
              <a:rPr lang="en-US" dirty="0" smtClean="0"/>
            </a:br>
            <a:endParaRPr lang="en-US" dirty="0"/>
          </a:p>
        </p:txBody>
      </p:sp>
      <p:sp>
        <p:nvSpPr>
          <p:cNvPr id="3" name="Content Placeholder 2"/>
          <p:cNvSpPr>
            <a:spLocks noGrp="1"/>
          </p:cNvSpPr>
          <p:nvPr>
            <p:ph idx="1"/>
          </p:nvPr>
        </p:nvSpPr>
        <p:spPr>
          <a:xfrm>
            <a:off x="457200" y="1428736"/>
            <a:ext cx="8229600" cy="4857784"/>
          </a:xfrm>
        </p:spPr>
        <p:txBody>
          <a:bodyPr>
            <a:normAutofit/>
          </a:bodyPr>
          <a:lstStyle/>
          <a:p>
            <a:pPr algn="just">
              <a:lnSpc>
                <a:spcPct val="150000"/>
              </a:lnSpc>
            </a:pPr>
            <a:r>
              <a:rPr lang="en-US" sz="2800" dirty="0" smtClean="0">
                <a:latin typeface="Baskerville Old Face" pitchFamily="18" charset="0"/>
              </a:rPr>
              <a:t>In this stage, </a:t>
            </a:r>
            <a:r>
              <a:rPr lang="en-US" sz="2800" dirty="0" smtClean="0">
                <a:solidFill>
                  <a:srgbClr val="FF0000"/>
                </a:solidFill>
                <a:latin typeface="Baskerville Old Face" pitchFamily="18" charset="0"/>
              </a:rPr>
              <a:t>birth rates remain high, but death rates fall sharply</a:t>
            </a:r>
            <a:r>
              <a:rPr lang="en-US" sz="2800" dirty="0" smtClean="0">
                <a:latin typeface="Baskerville Old Face" pitchFamily="18" charset="0"/>
              </a:rPr>
              <a:t> as a result of improved nutrition, medicine, health care, sanitation and more transport. </a:t>
            </a:r>
          </a:p>
          <a:p>
            <a:pPr algn="just">
              <a:lnSpc>
                <a:spcPct val="150000"/>
              </a:lnSpc>
            </a:pPr>
            <a:r>
              <a:rPr lang="en-US" sz="2800" dirty="0" smtClean="0">
                <a:solidFill>
                  <a:srgbClr val="FF0000"/>
                </a:solidFill>
              </a:rPr>
              <a:t>The difference of birth and death rate resulted in increasing natural increase </a:t>
            </a:r>
            <a:r>
              <a:rPr lang="en-US" sz="2800" dirty="0" smtClean="0"/>
              <a:t>OR population begins to grow rapidly. </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431</a:t>
            </a:fld>
            <a:endParaRPr lang="en-US" dirty="0"/>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F0"/>
                </a:solidFill>
                <a:latin typeface="Baskerville Old Face" pitchFamily="18" charset="0"/>
              </a:rPr>
              <a:t>Stage 2:</a:t>
            </a:r>
            <a:r>
              <a:rPr lang="en-US" sz="2800" b="1" dirty="0" smtClean="0">
                <a:latin typeface="Baskerville Old Face" pitchFamily="18" charset="0"/>
              </a:rPr>
              <a:t> Early Expanding Stage</a:t>
            </a:r>
            <a:r>
              <a:rPr lang="en-US" sz="2800" dirty="0" smtClean="0">
                <a:latin typeface="Baskerville Old Face" pitchFamily="18" charset="0"/>
              </a:rPr>
              <a:t> </a:t>
            </a:r>
            <a:r>
              <a:rPr lang="en-US" sz="2800" b="1" dirty="0" smtClean="0">
                <a:latin typeface="Baskerville Old Face" pitchFamily="18" charset="0"/>
              </a:rPr>
              <a:t>(Europe after 1650 up to the early 19th century)</a:t>
            </a:r>
            <a:endParaRPr lang="en-US" sz="2800" dirty="0">
              <a:latin typeface="Baskerville Old Face" pitchFamily="18" charset="0"/>
            </a:endParaRPr>
          </a:p>
        </p:txBody>
      </p:sp>
      <p:sp>
        <p:nvSpPr>
          <p:cNvPr id="3" name="Content Placeholder 2"/>
          <p:cNvSpPr>
            <a:spLocks noGrp="1"/>
          </p:cNvSpPr>
          <p:nvPr>
            <p:ph idx="1"/>
          </p:nvPr>
        </p:nvSpPr>
        <p:spPr>
          <a:xfrm>
            <a:off x="457200" y="1357298"/>
            <a:ext cx="8229600" cy="5214974"/>
          </a:xfrm>
        </p:spPr>
        <p:txBody>
          <a:bodyPr>
            <a:noAutofit/>
          </a:bodyPr>
          <a:lstStyle/>
          <a:p>
            <a:pPr lvl="0">
              <a:lnSpc>
                <a:spcPct val="170000"/>
              </a:lnSpc>
            </a:pPr>
            <a:r>
              <a:rPr lang="en-US" sz="2400" dirty="0" smtClean="0">
                <a:latin typeface="Baskerville Old Face" pitchFamily="18" charset="0"/>
              </a:rPr>
              <a:t>High birth rate &amp; large family size</a:t>
            </a:r>
          </a:p>
          <a:p>
            <a:pPr lvl="0">
              <a:lnSpc>
                <a:spcPct val="170000"/>
              </a:lnSpc>
            </a:pPr>
            <a:r>
              <a:rPr lang="en-US" sz="2400" dirty="0" smtClean="0">
                <a:latin typeface="Baskerville Old Face" pitchFamily="18" charset="0"/>
              </a:rPr>
              <a:t>Declining mortality </a:t>
            </a:r>
          </a:p>
          <a:p>
            <a:pPr lvl="0">
              <a:lnSpc>
                <a:spcPct val="170000"/>
              </a:lnSpc>
            </a:pPr>
            <a:r>
              <a:rPr lang="en-US" sz="2400" dirty="0" smtClean="0">
                <a:latin typeface="Baskerville Old Face" pitchFamily="18" charset="0"/>
              </a:rPr>
              <a:t>Many young population</a:t>
            </a:r>
          </a:p>
          <a:p>
            <a:pPr lvl="0">
              <a:lnSpc>
                <a:spcPct val="170000"/>
              </a:lnSpc>
            </a:pPr>
            <a:r>
              <a:rPr lang="en-US" sz="2400" dirty="0" smtClean="0">
                <a:latin typeface="Baskerville Old Face" pitchFamily="18" charset="0"/>
              </a:rPr>
              <a:t>Slight modification of health care</a:t>
            </a:r>
          </a:p>
          <a:p>
            <a:pPr lvl="0">
              <a:lnSpc>
                <a:spcPct val="170000"/>
              </a:lnSpc>
            </a:pPr>
            <a:r>
              <a:rPr lang="en-US" sz="2400" dirty="0" smtClean="0">
                <a:latin typeface="Baskerville Old Face" pitchFamily="18" charset="0"/>
              </a:rPr>
              <a:t>Improving sanitations</a:t>
            </a:r>
          </a:p>
          <a:p>
            <a:pPr lvl="0">
              <a:lnSpc>
                <a:spcPct val="170000"/>
              </a:lnSpc>
            </a:pPr>
            <a:r>
              <a:rPr lang="en-US" sz="2400" dirty="0" smtClean="0">
                <a:latin typeface="Baskerville Old Face" pitchFamily="18" charset="0"/>
              </a:rPr>
              <a:t>rapid population growth </a:t>
            </a:r>
          </a:p>
          <a:p>
            <a:pPr lvl="0">
              <a:lnSpc>
                <a:spcPct val="170000"/>
              </a:lnSpc>
            </a:pPr>
            <a:r>
              <a:rPr lang="en-US" sz="2400" dirty="0" smtClean="0">
                <a:latin typeface="Baskerville Old Face" pitchFamily="18" charset="0"/>
              </a:rPr>
              <a:t>Increasing longevity</a:t>
            </a:r>
          </a:p>
          <a:p>
            <a:pPr lvl="0">
              <a:lnSpc>
                <a:spcPct val="170000"/>
              </a:lnSpc>
            </a:pPr>
            <a:r>
              <a:rPr lang="en-US" sz="2400" dirty="0" smtClean="0">
                <a:latin typeface="Baskerville Old Face" pitchFamily="18" charset="0"/>
              </a:rPr>
              <a:t>Increasing and better food supply</a:t>
            </a:r>
          </a:p>
          <a:p>
            <a:pPr>
              <a:buNone/>
            </a:pPr>
            <a:r>
              <a:rPr lang="en-US" sz="2400" dirty="0" smtClean="0"/>
              <a:t/>
            </a:r>
            <a:br>
              <a:rPr lang="en-US" sz="2400" dirty="0" smtClean="0"/>
            </a:br>
            <a:endParaRPr lang="en-US" sz="24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432</a:t>
            </a:fld>
            <a:endParaRPr lang="en-US" dirty="0"/>
          </a:p>
        </p:txBody>
      </p:sp>
    </p:spTree>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normAutofit fontScale="90000"/>
          </a:bodyPr>
          <a:lstStyle/>
          <a:p>
            <a:r>
              <a:rPr lang="en-US" b="1" dirty="0" smtClean="0"/>
              <a:t/>
            </a:r>
            <a:br>
              <a:rPr lang="en-US" b="1" dirty="0" smtClean="0"/>
            </a:br>
            <a:r>
              <a:rPr lang="en-US" b="1" dirty="0" smtClean="0"/>
              <a:t/>
            </a:r>
            <a:br>
              <a:rPr lang="en-US" b="1" dirty="0" smtClean="0"/>
            </a:br>
            <a:r>
              <a:rPr lang="en-US" sz="3100" b="1" dirty="0" smtClean="0">
                <a:solidFill>
                  <a:srgbClr val="00B0F0"/>
                </a:solidFill>
                <a:latin typeface="Baskerville Old Face" pitchFamily="18" charset="0"/>
              </a:rPr>
              <a:t>Stage 3:</a:t>
            </a:r>
            <a:r>
              <a:rPr lang="en-US" sz="3100" dirty="0" smtClean="0">
                <a:latin typeface="Baskerville Old Face" pitchFamily="18" charset="0"/>
              </a:rPr>
              <a:t> </a:t>
            </a:r>
            <a:r>
              <a:rPr lang="en-US" sz="3100" b="1" dirty="0" smtClean="0">
                <a:latin typeface="Baskerville Old Face" pitchFamily="18" charset="0"/>
              </a:rPr>
              <a:t>Late Expanding Stage</a:t>
            </a:r>
            <a:r>
              <a:rPr lang="en-US" sz="3100" dirty="0" smtClean="0">
                <a:latin typeface="Baskerville Old Face" pitchFamily="18" charset="0"/>
              </a:rPr>
              <a:t> </a:t>
            </a:r>
            <a:r>
              <a:rPr lang="en-US" sz="3100" b="1" dirty="0" smtClean="0">
                <a:latin typeface="Baskerville Old Face" pitchFamily="18" charset="0"/>
              </a:rPr>
              <a:t>(Europe in the 19</a:t>
            </a:r>
            <a:r>
              <a:rPr lang="en-US" sz="3100" b="1" baseline="30000" dirty="0" smtClean="0">
                <a:latin typeface="Baskerville Old Face" pitchFamily="18" charset="0"/>
              </a:rPr>
              <a:t>th</a:t>
            </a:r>
            <a:r>
              <a:rPr lang="en-US" sz="3100" b="1" dirty="0" smtClean="0">
                <a:latin typeface="Baskerville Old Face" pitchFamily="18" charset="0"/>
              </a:rPr>
              <a:t> century and about the early 20</a:t>
            </a:r>
            <a:r>
              <a:rPr lang="en-US" sz="3100" b="1" baseline="30000" dirty="0" smtClean="0">
                <a:latin typeface="Baskerville Old Face" pitchFamily="18" charset="0"/>
              </a:rPr>
              <a:t>th</a:t>
            </a:r>
            <a:r>
              <a:rPr lang="en-US" sz="3100" b="1" dirty="0" smtClean="0">
                <a:latin typeface="Baskerville Old Face" pitchFamily="18" charset="0"/>
              </a:rPr>
              <a:t> C)</a:t>
            </a:r>
            <a:r>
              <a:rPr lang="en-US" sz="3100" dirty="0" smtClean="0">
                <a:latin typeface="Baskerville Old Face" pitchFamily="18" charset="0"/>
              </a:rPr>
              <a:t> </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lnSpc>
                <a:spcPct val="150000"/>
              </a:lnSpc>
            </a:pPr>
            <a:r>
              <a:rPr lang="en-US" sz="2800" dirty="0" smtClean="0">
                <a:latin typeface="Baskerville Old Face" pitchFamily="18" charset="0"/>
              </a:rPr>
              <a:t>Here, birth rates begin to drop rapidly, death rates continue to drop, but more slowly. </a:t>
            </a:r>
          </a:p>
          <a:p>
            <a:pPr algn="just">
              <a:lnSpc>
                <a:spcPct val="150000"/>
              </a:lnSpc>
            </a:pPr>
            <a:r>
              <a:rPr lang="en-US" sz="2800" dirty="0" smtClean="0">
                <a:solidFill>
                  <a:srgbClr val="FF0000"/>
                </a:solidFill>
              </a:rPr>
              <a:t>This results in declining natural increase and a slight population growth. </a:t>
            </a:r>
          </a:p>
          <a:p>
            <a:pPr algn="just">
              <a:lnSpc>
                <a:spcPct val="150000"/>
              </a:lnSpc>
            </a:pPr>
            <a:r>
              <a:rPr lang="en-US" sz="2800" dirty="0" smtClean="0"/>
              <a:t>Economic and social gains, combined with better awareness and use of contraceptive methods declines birth rate</a:t>
            </a:r>
            <a:endParaRPr lang="en-US" sz="2800" dirty="0" smtClean="0">
              <a:solidFill>
                <a:srgbClr val="FF0000"/>
              </a:solidFill>
            </a:endParaRP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433</a:t>
            </a:fld>
            <a:endParaRPr lang="en-US" dirty="0"/>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fontScale="90000"/>
          </a:bodyPr>
          <a:lstStyle/>
          <a:p>
            <a:r>
              <a:rPr lang="en-US" b="1" dirty="0" smtClean="0">
                <a:solidFill>
                  <a:srgbClr val="00B0F0"/>
                </a:solidFill>
                <a:latin typeface="Baskerville Old Face" pitchFamily="18" charset="0"/>
              </a:rPr>
              <a:t/>
            </a:r>
            <a:br>
              <a:rPr lang="en-US" b="1" dirty="0" smtClean="0">
                <a:solidFill>
                  <a:srgbClr val="00B0F0"/>
                </a:solidFill>
                <a:latin typeface="Baskerville Old Face" pitchFamily="18" charset="0"/>
              </a:rPr>
            </a:br>
            <a:r>
              <a:rPr lang="en-US" b="1" dirty="0" smtClean="0">
                <a:solidFill>
                  <a:srgbClr val="00B0F0"/>
                </a:solidFill>
                <a:latin typeface="Baskerville Old Face" pitchFamily="18" charset="0"/>
              </a:rPr>
              <a:t/>
            </a:r>
            <a:br>
              <a:rPr lang="en-US" b="1" dirty="0" smtClean="0">
                <a:solidFill>
                  <a:srgbClr val="00B0F0"/>
                </a:solidFill>
                <a:latin typeface="Baskerville Old Face" pitchFamily="18" charset="0"/>
              </a:rPr>
            </a:br>
            <a:r>
              <a:rPr lang="en-US" sz="3100" b="1" dirty="0" smtClean="0">
                <a:solidFill>
                  <a:srgbClr val="00B0F0"/>
                </a:solidFill>
                <a:latin typeface="Baskerville Old Face" pitchFamily="18" charset="0"/>
              </a:rPr>
              <a:t>Stage 3:</a:t>
            </a:r>
            <a:r>
              <a:rPr lang="en-US" sz="3100" dirty="0" smtClean="0">
                <a:latin typeface="Baskerville Old Face" pitchFamily="18" charset="0"/>
              </a:rPr>
              <a:t> </a:t>
            </a:r>
            <a:r>
              <a:rPr lang="en-US" sz="3100" b="1" dirty="0" smtClean="0">
                <a:latin typeface="Baskerville Old Face" pitchFamily="18" charset="0"/>
              </a:rPr>
              <a:t>Late Expanding Stage</a:t>
            </a:r>
            <a:r>
              <a:rPr lang="en-US" sz="3100" dirty="0" smtClean="0">
                <a:latin typeface="Baskerville Old Face" pitchFamily="18" charset="0"/>
              </a:rPr>
              <a:t> </a:t>
            </a:r>
            <a:r>
              <a:rPr lang="en-US" sz="3100" b="1" dirty="0" smtClean="0">
                <a:latin typeface="Baskerville Old Face" pitchFamily="18" charset="0"/>
              </a:rPr>
              <a:t>(Europe in the 19</a:t>
            </a:r>
            <a:r>
              <a:rPr lang="en-US" sz="3100" b="1" baseline="30000" dirty="0" smtClean="0">
                <a:latin typeface="Baskerville Old Face" pitchFamily="18" charset="0"/>
              </a:rPr>
              <a:t>th</a:t>
            </a:r>
            <a:r>
              <a:rPr lang="en-US" sz="3100" b="1" dirty="0" smtClean="0">
                <a:latin typeface="Baskerville Old Face" pitchFamily="18" charset="0"/>
              </a:rPr>
              <a:t> century and about the early </a:t>
            </a:r>
            <a:r>
              <a:rPr lang="en-US" b="1" dirty="0" smtClean="0">
                <a:latin typeface="Baskerville Old Face" pitchFamily="18" charset="0"/>
              </a:rPr>
              <a:t>20</a:t>
            </a:r>
            <a:r>
              <a:rPr lang="en-US" b="1" baseline="30000" dirty="0" smtClean="0">
                <a:latin typeface="Baskerville Old Face" pitchFamily="18" charset="0"/>
              </a:rPr>
              <a:t>th</a:t>
            </a:r>
            <a:r>
              <a:rPr lang="en-US" b="1" dirty="0" smtClean="0">
                <a:latin typeface="Baskerville Old Face" pitchFamily="18" charset="0"/>
              </a:rPr>
              <a:t> C)</a:t>
            </a:r>
            <a:r>
              <a:rPr lang="en-US" dirty="0" smtClean="0">
                <a:latin typeface="Baskerville Old Face" pitchFamily="18" charset="0"/>
              </a:rPr>
              <a:t> </a:t>
            </a:r>
            <a:r>
              <a:rPr lang="en-US" dirty="0" smtClean="0"/>
              <a:t/>
            </a:r>
            <a:br>
              <a:rPr lang="en-US" dirty="0" smtClean="0"/>
            </a:br>
            <a:endParaRPr lang="en-US" dirty="0"/>
          </a:p>
        </p:txBody>
      </p:sp>
      <p:sp>
        <p:nvSpPr>
          <p:cNvPr id="3" name="Content Placeholder 2"/>
          <p:cNvSpPr>
            <a:spLocks noGrp="1"/>
          </p:cNvSpPr>
          <p:nvPr>
            <p:ph idx="1"/>
          </p:nvPr>
        </p:nvSpPr>
        <p:spPr>
          <a:xfrm>
            <a:off x="428596" y="1500174"/>
            <a:ext cx="8229600" cy="4929222"/>
          </a:xfrm>
        </p:spPr>
        <p:txBody>
          <a:bodyPr>
            <a:noAutofit/>
          </a:bodyPr>
          <a:lstStyle/>
          <a:p>
            <a:pPr>
              <a:lnSpc>
                <a:spcPct val="150000"/>
              </a:lnSpc>
              <a:buFont typeface="Wingdings" pitchFamily="2" charset="2"/>
              <a:buChar char="ü"/>
            </a:pPr>
            <a:r>
              <a:rPr lang="en-US" sz="2800" dirty="0" smtClean="0">
                <a:latin typeface="Baskerville Old Face" pitchFamily="18" charset="0"/>
              </a:rPr>
              <a:t>This stage generally characterized by</a:t>
            </a:r>
          </a:p>
          <a:p>
            <a:pPr lvl="0">
              <a:lnSpc>
                <a:spcPct val="150000"/>
              </a:lnSpc>
              <a:buFont typeface="Wingdings" pitchFamily="2" charset="2"/>
              <a:buChar char="ü"/>
            </a:pPr>
            <a:r>
              <a:rPr lang="en-US" sz="2800" dirty="0" smtClean="0">
                <a:latin typeface="Baskerville Old Face" pitchFamily="18" charset="0"/>
              </a:rPr>
              <a:t>Declining birth rate</a:t>
            </a:r>
          </a:p>
          <a:p>
            <a:pPr lvl="0">
              <a:lnSpc>
                <a:spcPct val="150000"/>
              </a:lnSpc>
              <a:buFont typeface="Wingdings" pitchFamily="2" charset="2"/>
              <a:buChar char="ü"/>
            </a:pPr>
            <a:r>
              <a:rPr lang="en-US" sz="2800" dirty="0" smtClean="0">
                <a:latin typeface="Baskerville Old Face" pitchFamily="18" charset="0"/>
              </a:rPr>
              <a:t>Low mortality rate</a:t>
            </a:r>
          </a:p>
          <a:p>
            <a:pPr lvl="0">
              <a:lnSpc>
                <a:spcPct val="150000"/>
              </a:lnSpc>
              <a:buFont typeface="Wingdings" pitchFamily="2" charset="2"/>
              <a:buChar char="ü"/>
            </a:pPr>
            <a:r>
              <a:rPr lang="en-US" sz="2800" dirty="0" smtClean="0">
                <a:latin typeface="Baskerville Old Face" pitchFamily="18" charset="0"/>
              </a:rPr>
              <a:t>Slow population growth</a:t>
            </a:r>
          </a:p>
          <a:p>
            <a:pPr lvl="0">
              <a:lnSpc>
                <a:spcPct val="150000"/>
              </a:lnSpc>
              <a:buFont typeface="Wingdings" pitchFamily="2" charset="2"/>
              <a:buChar char="ü"/>
            </a:pPr>
            <a:r>
              <a:rPr lang="en-US" sz="2800" dirty="0" smtClean="0">
                <a:latin typeface="Baskerville Old Face" pitchFamily="18" charset="0"/>
              </a:rPr>
              <a:t>Better education and awareness</a:t>
            </a:r>
          </a:p>
          <a:p>
            <a:pPr lvl="0">
              <a:lnSpc>
                <a:spcPct val="150000"/>
              </a:lnSpc>
              <a:buFont typeface="Wingdings" pitchFamily="2" charset="2"/>
              <a:buChar char="ü"/>
            </a:pPr>
            <a:r>
              <a:rPr lang="en-US" sz="2800" dirty="0" smtClean="0">
                <a:latin typeface="Baskerville Old Face" pitchFamily="18" charset="0"/>
              </a:rPr>
              <a:t>Industrialized way of life</a:t>
            </a:r>
          </a:p>
          <a:p>
            <a:pPr>
              <a:lnSpc>
                <a:spcPct val="150000"/>
              </a:lnSpc>
              <a:buFont typeface="Wingdings" pitchFamily="2" charset="2"/>
              <a:buChar char="ü"/>
            </a:pPr>
            <a:r>
              <a:rPr lang="en-US" sz="2800" dirty="0" smtClean="0">
                <a:latin typeface="Baskerville Old Face" pitchFamily="18" charset="0"/>
              </a:rPr>
              <a:t>Women education and employment</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434</a:t>
            </a:fld>
            <a:endParaRPr lang="en-US" dirty="0"/>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12"/>
          </a:xfrm>
        </p:spPr>
        <p:txBody>
          <a:bodyPr>
            <a:normAutofit/>
          </a:bodyPr>
          <a:lstStyle/>
          <a:p>
            <a:r>
              <a:rPr lang="en-US" sz="2800" b="1" dirty="0" smtClean="0">
                <a:solidFill>
                  <a:srgbClr val="00B0F0"/>
                </a:solidFill>
                <a:latin typeface="Baskerville Old Face" pitchFamily="18" charset="0"/>
              </a:rPr>
              <a:t>Stage 3:</a:t>
            </a:r>
            <a:r>
              <a:rPr lang="en-US" sz="2800" dirty="0" smtClean="0">
                <a:latin typeface="Baskerville Old Face" pitchFamily="18" charset="0"/>
              </a:rPr>
              <a:t> </a:t>
            </a:r>
            <a:r>
              <a:rPr lang="en-US" sz="2800" b="1" dirty="0" smtClean="0">
                <a:latin typeface="Baskerville Old Face" pitchFamily="18" charset="0"/>
              </a:rPr>
              <a:t>Late Expanding Stage</a:t>
            </a:r>
            <a:r>
              <a:rPr lang="en-US" sz="2800" dirty="0" smtClean="0">
                <a:latin typeface="Baskerville Old Face" pitchFamily="18" charset="0"/>
              </a:rPr>
              <a:t> </a:t>
            </a:r>
            <a:r>
              <a:rPr lang="en-US" sz="2800" b="1" dirty="0" smtClean="0">
                <a:latin typeface="Baskerville Old Face" pitchFamily="18" charset="0"/>
              </a:rPr>
              <a:t>(Europe in the 19</a:t>
            </a:r>
            <a:r>
              <a:rPr lang="en-US" sz="2800" b="1" baseline="30000" dirty="0" smtClean="0">
                <a:latin typeface="Baskerville Old Face" pitchFamily="18" charset="0"/>
              </a:rPr>
              <a:t>th</a:t>
            </a:r>
            <a:r>
              <a:rPr lang="en-US" sz="2800" b="1" dirty="0" smtClean="0">
                <a:latin typeface="Baskerville Old Face" pitchFamily="18" charset="0"/>
              </a:rPr>
              <a:t> century and about the early 20</a:t>
            </a:r>
            <a:r>
              <a:rPr lang="en-US" sz="2800" b="1" baseline="30000" dirty="0" smtClean="0">
                <a:latin typeface="Baskerville Old Face" pitchFamily="18" charset="0"/>
              </a:rPr>
              <a:t>th</a:t>
            </a:r>
            <a:r>
              <a:rPr lang="en-US" sz="2800" b="1" dirty="0" smtClean="0">
                <a:latin typeface="Baskerville Old Face" pitchFamily="18" charset="0"/>
              </a:rPr>
              <a:t> C)</a:t>
            </a:r>
            <a:endParaRPr lang="en-US" sz="2800" dirty="0"/>
          </a:p>
        </p:txBody>
      </p:sp>
      <p:sp>
        <p:nvSpPr>
          <p:cNvPr id="3" name="Content Placeholder 2"/>
          <p:cNvSpPr>
            <a:spLocks noGrp="1"/>
          </p:cNvSpPr>
          <p:nvPr>
            <p:ph idx="1"/>
          </p:nvPr>
        </p:nvSpPr>
        <p:spPr>
          <a:xfrm>
            <a:off x="428596" y="1571612"/>
            <a:ext cx="8229600" cy="4525963"/>
          </a:xfrm>
        </p:spPr>
        <p:txBody>
          <a:bodyPr/>
          <a:lstStyle/>
          <a:p>
            <a:pPr lvl="0"/>
            <a:endParaRPr lang="en-US" dirty="0" smtClean="0"/>
          </a:p>
          <a:p>
            <a:pPr lvl="0">
              <a:lnSpc>
                <a:spcPct val="150000"/>
              </a:lnSpc>
            </a:pPr>
            <a:r>
              <a:rPr lang="en-US" sz="2800" dirty="0" smtClean="0"/>
              <a:t>Higher longevity </a:t>
            </a:r>
          </a:p>
          <a:p>
            <a:pPr lvl="0">
              <a:lnSpc>
                <a:spcPct val="150000"/>
              </a:lnSpc>
            </a:pPr>
            <a:r>
              <a:rPr lang="en-US" sz="2800" dirty="0" smtClean="0"/>
              <a:t>Increasing number of older people</a:t>
            </a:r>
          </a:p>
          <a:p>
            <a:pPr lvl="0">
              <a:lnSpc>
                <a:spcPct val="150000"/>
              </a:lnSpc>
            </a:pPr>
            <a:r>
              <a:rPr lang="en-US" sz="2800" dirty="0" smtClean="0"/>
              <a:t>Marked use of birth controlling mechanisms </a:t>
            </a:r>
          </a:p>
          <a:p>
            <a:pPr>
              <a:lnSpc>
                <a:spcPct val="150000"/>
              </a:lnSpc>
            </a:pP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435</a:t>
            </a:fld>
            <a:endParaRPr lang="en-US" dirty="0"/>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solidFill>
                  <a:srgbClr val="00B0F0"/>
                </a:solidFill>
              </a:rPr>
              <a:t>Stage 4:</a:t>
            </a:r>
            <a:r>
              <a:rPr lang="en-US" sz="3600" b="1" dirty="0" smtClean="0"/>
              <a:t> Low Stationary</a:t>
            </a:r>
            <a:r>
              <a:rPr lang="en-US" sz="3600" dirty="0" smtClean="0"/>
              <a:t> </a:t>
            </a:r>
            <a:r>
              <a:rPr lang="en-US" sz="3600" b="1" dirty="0" smtClean="0"/>
              <a:t>(Europe since the 1970s)</a:t>
            </a:r>
            <a:r>
              <a:rPr lang="en-US" dirty="0" smtClean="0"/>
              <a:t/>
            </a:r>
            <a:br>
              <a:rPr lang="en-US" dirty="0" smtClean="0"/>
            </a:br>
            <a:endParaRPr lang="en-US" dirty="0"/>
          </a:p>
        </p:txBody>
      </p:sp>
      <p:sp>
        <p:nvSpPr>
          <p:cNvPr id="3" name="Content Placeholder 2"/>
          <p:cNvSpPr>
            <a:spLocks noGrp="1"/>
          </p:cNvSpPr>
          <p:nvPr>
            <p:ph idx="1"/>
          </p:nvPr>
        </p:nvSpPr>
        <p:spPr>
          <a:xfrm>
            <a:off x="500034" y="1285860"/>
            <a:ext cx="8229600" cy="4840303"/>
          </a:xfrm>
        </p:spPr>
        <p:txBody>
          <a:bodyPr>
            <a:noAutofit/>
          </a:bodyPr>
          <a:lstStyle/>
          <a:p>
            <a:pPr algn="just">
              <a:lnSpc>
                <a:spcPct val="150000"/>
              </a:lnSpc>
            </a:pPr>
            <a:r>
              <a:rPr lang="en-US" sz="2800" dirty="0" smtClean="0">
                <a:latin typeface="Baskerville Old Face" pitchFamily="18" charset="0"/>
              </a:rPr>
              <a:t>Both birth and death rates are almost in balance, but at a It manifests </a:t>
            </a:r>
          </a:p>
          <a:p>
            <a:pPr lvl="0" algn="just">
              <a:lnSpc>
                <a:spcPct val="150000"/>
              </a:lnSpc>
            </a:pPr>
            <a:r>
              <a:rPr lang="en-US" sz="2800" dirty="0" smtClean="0">
                <a:latin typeface="Baskerville Old Face" pitchFamily="18" charset="0"/>
              </a:rPr>
              <a:t>Stable or zero population growth</a:t>
            </a:r>
          </a:p>
          <a:p>
            <a:pPr lvl="0" algn="just">
              <a:lnSpc>
                <a:spcPct val="150000"/>
              </a:lnSpc>
            </a:pPr>
            <a:r>
              <a:rPr lang="en-US" sz="2800" dirty="0" smtClean="0">
                <a:latin typeface="Baskerville Old Face" pitchFamily="18" charset="0"/>
              </a:rPr>
              <a:t>Fertility is around or below replacement level</a:t>
            </a:r>
          </a:p>
          <a:p>
            <a:pPr lvl="0" algn="just">
              <a:lnSpc>
                <a:spcPct val="150000"/>
              </a:lnSpc>
            </a:pPr>
            <a:r>
              <a:rPr lang="en-US" sz="2800" dirty="0" smtClean="0">
                <a:latin typeface="Baskerville Old Face" pitchFamily="18" charset="0"/>
              </a:rPr>
              <a:t>Low birth and death rate</a:t>
            </a:r>
          </a:p>
          <a:p>
            <a:pPr algn="just">
              <a:lnSpc>
                <a:spcPct val="150000"/>
              </a:lnSpc>
            </a:pPr>
            <a:r>
              <a:rPr lang="en-US" sz="2800" dirty="0" smtClean="0">
                <a:latin typeface="Baskerville Old Face" pitchFamily="18" charset="0"/>
              </a:rPr>
              <a:t>High old dependency ratio much lower rate; population growth is </a:t>
            </a:r>
          </a:p>
        </p:txBody>
      </p:sp>
      <p:sp>
        <p:nvSpPr>
          <p:cNvPr id="5" name="Slide Number Placeholder 4"/>
          <p:cNvSpPr>
            <a:spLocks noGrp="1"/>
          </p:cNvSpPr>
          <p:nvPr>
            <p:ph type="sldNum" sz="quarter" idx="12"/>
          </p:nvPr>
        </p:nvSpPr>
        <p:spPr/>
        <p:txBody>
          <a:bodyPr/>
          <a:lstStyle/>
          <a:p>
            <a:fld id="{884C9F44-8474-4EB8-895B-098C9F96557C}" type="slidenum">
              <a:rPr lang="en-US" smtClean="0"/>
              <a:pPr/>
              <a:t>436</a:t>
            </a:fld>
            <a:endParaRPr lang="en-US" dirty="0"/>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F0"/>
                </a:solidFill>
                <a:latin typeface="Baskerville Old Face" pitchFamily="18" charset="0"/>
              </a:rPr>
              <a:t>Stage 5</a:t>
            </a:r>
            <a:r>
              <a:rPr lang="en-US" sz="3200" b="1" dirty="0" smtClean="0">
                <a:latin typeface="Baskerville Old Face" pitchFamily="18" charset="0"/>
              </a:rPr>
              <a:t>: Declining Stage (Europe, Russia &amp; Japan today)</a:t>
            </a:r>
            <a:endParaRPr lang="en-US" sz="3200" dirty="0">
              <a:latin typeface="Baskerville Old Face" pitchFamily="18" charset="0"/>
            </a:endParaRPr>
          </a:p>
        </p:txBody>
      </p:sp>
      <p:sp>
        <p:nvSpPr>
          <p:cNvPr id="3" name="Content Placeholder 2"/>
          <p:cNvSpPr>
            <a:spLocks noGrp="1"/>
          </p:cNvSpPr>
          <p:nvPr>
            <p:ph idx="1"/>
          </p:nvPr>
        </p:nvSpPr>
        <p:spPr>
          <a:xfrm>
            <a:off x="457200" y="1600200"/>
            <a:ext cx="8229600" cy="4829196"/>
          </a:xfrm>
        </p:spPr>
        <p:txBody>
          <a:bodyPr>
            <a:normAutofit/>
          </a:bodyPr>
          <a:lstStyle/>
          <a:p>
            <a:pPr algn="just">
              <a:lnSpc>
                <a:spcPct val="150000"/>
              </a:lnSpc>
            </a:pPr>
            <a:r>
              <a:rPr lang="en-US" sz="2800" dirty="0" smtClean="0">
                <a:latin typeface="Baskerville Old Face" pitchFamily="18" charset="0"/>
              </a:rPr>
              <a:t>This characterizes declining population due higher mortality rate than birth rate. </a:t>
            </a:r>
          </a:p>
          <a:p>
            <a:pPr algn="just">
              <a:lnSpc>
                <a:spcPct val="150000"/>
              </a:lnSpc>
            </a:pPr>
            <a:r>
              <a:rPr lang="en-US" sz="2800" dirty="0" smtClean="0">
                <a:latin typeface="Baskerville Old Face" pitchFamily="18" charset="0"/>
              </a:rPr>
              <a:t>This stage shows extremely low birth rate and fertility rate is less than 2. </a:t>
            </a:r>
          </a:p>
          <a:p>
            <a:pPr algn="just">
              <a:lnSpc>
                <a:spcPct val="150000"/>
              </a:lnSpc>
            </a:pPr>
            <a:r>
              <a:rPr lang="en-US" sz="2800" dirty="0" smtClean="0">
                <a:latin typeface="Baskerville Old Face" pitchFamily="18" charset="0"/>
              </a:rPr>
              <a:t>Death rate is low but above fertility rate.</a:t>
            </a:r>
          </a:p>
          <a:p>
            <a:pPr algn="just">
              <a:lnSpc>
                <a:spcPct val="150000"/>
              </a:lnSpc>
            </a:pPr>
            <a:r>
              <a:rPr lang="en-US" sz="2800" dirty="0" smtClean="0">
                <a:latin typeface="Baskerville Old Face" pitchFamily="18" charset="0"/>
              </a:rPr>
              <a:t>In this stage the problem of dependency is common because of unproductive old age population.</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437</a:t>
            </a:fld>
            <a:endParaRPr lang="en-US" dirty="0"/>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229600" cy="1143000"/>
          </a:xfrm>
        </p:spPr>
        <p:txBody>
          <a:bodyPr>
            <a:noAutofit/>
          </a:bodyPr>
          <a:lstStyle/>
          <a:p>
            <a:r>
              <a:rPr lang="en-US" sz="3200" b="1" dirty="0" smtClean="0">
                <a:solidFill>
                  <a:srgbClr val="00B0F0"/>
                </a:solidFill>
                <a:latin typeface="Baskerville Old Face" pitchFamily="18" charset="0"/>
              </a:rPr>
              <a:t>Stage 5</a:t>
            </a:r>
            <a:r>
              <a:rPr lang="en-US" sz="3200" b="1" dirty="0" smtClean="0">
                <a:latin typeface="Baskerville Old Face" pitchFamily="18" charset="0"/>
              </a:rPr>
              <a:t>: Declining Stage (Europe, Russia &amp; Japan today)….Cont’d</a:t>
            </a:r>
            <a:endParaRPr lang="en-US" sz="3200" dirty="0">
              <a:latin typeface="Baskerville Old Face" pitchFamily="18" charset="0"/>
            </a:endParaRPr>
          </a:p>
        </p:txBody>
      </p:sp>
      <p:sp>
        <p:nvSpPr>
          <p:cNvPr id="3" name="Content Placeholder 2"/>
          <p:cNvSpPr>
            <a:spLocks noGrp="1"/>
          </p:cNvSpPr>
          <p:nvPr>
            <p:ph idx="1"/>
          </p:nvPr>
        </p:nvSpPr>
        <p:spPr>
          <a:xfrm>
            <a:off x="428596" y="1285860"/>
            <a:ext cx="8229600" cy="5143536"/>
          </a:xfrm>
        </p:spPr>
        <p:txBody>
          <a:bodyPr>
            <a:normAutofit fontScale="92500" lnSpcReduction="10000"/>
          </a:bodyPr>
          <a:lstStyle/>
          <a:p>
            <a:pPr algn="just">
              <a:lnSpc>
                <a:spcPct val="160000"/>
              </a:lnSpc>
            </a:pPr>
            <a:r>
              <a:rPr lang="en-US" sz="2800" dirty="0" smtClean="0">
                <a:latin typeface="Baskerville Old Face" pitchFamily="18" charset="0"/>
              </a:rPr>
              <a:t>Generally, DTM assumes that a country will move from a pre-industrial (agricultural) economic base to an urban, industrial one, with a corresponding decrease in family size and population growth.</a:t>
            </a:r>
          </a:p>
          <a:p>
            <a:pPr algn="just">
              <a:lnSpc>
                <a:spcPct val="160000"/>
              </a:lnSpc>
            </a:pPr>
            <a:r>
              <a:rPr lang="en-US" sz="2800" dirty="0" smtClean="0">
                <a:latin typeface="Baskerville Old Face" pitchFamily="18" charset="0"/>
              </a:rPr>
              <a:t> The slowing of population growth theoretically results from better standards of living, improvements in health care, education (especially for women), sanitation, and other public services.</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438</a:t>
            </a:fld>
            <a:endParaRPr lang="en-US" dirty="0"/>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F0"/>
                </a:solidFill>
                <a:latin typeface="Baskerville Old Face" pitchFamily="18" charset="0"/>
              </a:rPr>
              <a:t>Stage 5</a:t>
            </a:r>
            <a:r>
              <a:rPr lang="en-US" sz="3200" b="1" dirty="0" smtClean="0">
                <a:latin typeface="Baskerville Old Face" pitchFamily="18" charset="0"/>
              </a:rPr>
              <a:t>: Declining Stage (Europe, Russia &amp; Japan today)….Cont’d</a:t>
            </a:r>
            <a:endParaRPr lang="en-US" sz="3200" dirty="0"/>
          </a:p>
        </p:txBody>
      </p:sp>
      <p:sp>
        <p:nvSpPr>
          <p:cNvPr id="3" name="Content Placeholder 2"/>
          <p:cNvSpPr>
            <a:spLocks noGrp="1"/>
          </p:cNvSpPr>
          <p:nvPr>
            <p:ph idx="1"/>
          </p:nvPr>
        </p:nvSpPr>
        <p:spPr>
          <a:xfrm>
            <a:off x="457200" y="1357298"/>
            <a:ext cx="8229600" cy="4768865"/>
          </a:xfrm>
        </p:spPr>
        <p:txBody>
          <a:bodyPr>
            <a:normAutofit/>
          </a:bodyPr>
          <a:lstStyle/>
          <a:p>
            <a:pPr algn="just">
              <a:lnSpc>
                <a:spcPct val="150000"/>
              </a:lnSpc>
            </a:pPr>
            <a:r>
              <a:rPr lang="en-US" sz="2800" dirty="0" smtClean="0">
                <a:solidFill>
                  <a:srgbClr val="FF0000"/>
                </a:solidFill>
                <a:latin typeface="Baskerville Old Face" pitchFamily="18" charset="0"/>
              </a:rPr>
              <a:t>Although this four-stage pattern has been repeated in other places besides Europe, there are local variations, sometimes significant, as the trajectory of development is everywhere different and by no means inexorable</a:t>
            </a:r>
            <a:r>
              <a:rPr lang="en-US" sz="2800" dirty="0" smtClean="0">
                <a:latin typeface="Baskerville Old Face" pitchFamily="18" charset="0"/>
              </a:rPr>
              <a:t>. </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439</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Baskerville Old Face" pitchFamily="18" charset="0"/>
              </a:rPr>
              <a:t>Essential Features of Census….Cont’d</a:t>
            </a:r>
            <a:endParaRPr lang="en-US" sz="24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a:bodyPr>
          <a:lstStyle/>
          <a:p>
            <a:r>
              <a:rPr lang="en-US" sz="2800" b="1" dirty="0" smtClean="0">
                <a:latin typeface="Baskerville Old Face" pitchFamily="18" charset="0"/>
              </a:rPr>
              <a:t>iv) Government Sponsorship</a:t>
            </a:r>
          </a:p>
          <a:p>
            <a:pPr>
              <a:lnSpc>
                <a:spcPct val="150000"/>
              </a:lnSpc>
            </a:pPr>
            <a:r>
              <a:rPr lang="en-US" sz="2800" dirty="0" smtClean="0"/>
              <a:t>Unlike many other sources, the </a:t>
            </a:r>
            <a:r>
              <a:rPr lang="en-US" sz="2800" dirty="0" smtClean="0">
                <a:solidFill>
                  <a:srgbClr val="FF0000"/>
                </a:solidFill>
              </a:rPr>
              <a:t>census is necessarily a government sponsored activity. </a:t>
            </a:r>
            <a:r>
              <a:rPr lang="en-US" sz="2800" b="1" dirty="0" smtClean="0">
                <a:solidFill>
                  <a:srgbClr val="FF0000"/>
                </a:solidFill>
                <a:latin typeface="Baskerville Old Face" pitchFamily="18" charset="0"/>
              </a:rPr>
              <a:t> </a:t>
            </a:r>
          </a:p>
          <a:p>
            <a:pPr>
              <a:lnSpc>
                <a:spcPct val="150000"/>
              </a:lnSpc>
              <a:buNone/>
            </a:pPr>
            <a:endParaRPr lang="en-US" sz="2800" b="1" dirty="0" smtClean="0">
              <a:latin typeface="Baskerville Old Face" pitchFamily="18" charset="0"/>
            </a:endParaRPr>
          </a:p>
          <a:p>
            <a:pPr algn="just">
              <a:lnSpc>
                <a:spcPct val="150000"/>
              </a:lnSpc>
            </a:pPr>
            <a:r>
              <a:rPr lang="en-US" sz="2800" dirty="0" smtClean="0">
                <a:solidFill>
                  <a:srgbClr val="FF0000"/>
                </a:solidFill>
              </a:rPr>
              <a:t>Governments arrange, finance and implement census plans. </a:t>
            </a:r>
            <a:r>
              <a:rPr lang="en-US" sz="2800" b="1" dirty="0" smtClean="0">
                <a:solidFill>
                  <a:srgbClr val="FF0000"/>
                </a:solidFill>
              </a:rPr>
              <a:t>They monitor and control also the entire process of census administration.</a:t>
            </a:r>
          </a:p>
          <a:p>
            <a:endParaRPr lang="en-US" sz="2800" b="1"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44</a:t>
            </a:fld>
            <a:endParaRPr lang="en-US" dirty="0"/>
          </a:p>
        </p:txBody>
      </p:sp>
    </p:spTree>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F0"/>
                </a:solidFill>
                <a:latin typeface="Baskerville Old Face" pitchFamily="18" charset="0"/>
              </a:rPr>
              <a:t>Stage 5</a:t>
            </a:r>
            <a:r>
              <a:rPr lang="en-US" sz="2800" b="1" dirty="0" smtClean="0">
                <a:latin typeface="Baskerville Old Face" pitchFamily="18" charset="0"/>
              </a:rPr>
              <a:t>: Declining Stage (Europe, Russia &amp; Japan today)….Cont’d</a:t>
            </a:r>
            <a:endParaRPr lang="en-US" sz="2800" dirty="0"/>
          </a:p>
        </p:txBody>
      </p:sp>
      <p:sp>
        <p:nvSpPr>
          <p:cNvPr id="3" name="Content Placeholder 2"/>
          <p:cNvSpPr>
            <a:spLocks noGrp="1"/>
          </p:cNvSpPr>
          <p:nvPr>
            <p:ph idx="1"/>
          </p:nvPr>
        </p:nvSpPr>
        <p:spPr>
          <a:xfrm>
            <a:off x="457200" y="1285860"/>
            <a:ext cx="8229600" cy="4840303"/>
          </a:xfrm>
        </p:spPr>
        <p:txBody>
          <a:bodyPr>
            <a:normAutofit/>
          </a:bodyPr>
          <a:lstStyle/>
          <a:p>
            <a:pPr algn="just">
              <a:lnSpc>
                <a:spcPct val="150000"/>
              </a:lnSpc>
            </a:pPr>
            <a:r>
              <a:rPr lang="en-US" sz="2800" dirty="0" smtClean="0">
                <a:latin typeface="Baskerville Old Face" pitchFamily="18" charset="0"/>
              </a:rPr>
              <a:t>For example, many of today's least-developed countries still retain the high birth rates characteristic of Stage 2. </a:t>
            </a:r>
          </a:p>
          <a:p>
            <a:pPr algn="just">
              <a:lnSpc>
                <a:spcPct val="150000"/>
              </a:lnSpc>
            </a:pPr>
            <a:r>
              <a:rPr lang="en-US" sz="2800" dirty="0" smtClean="0">
                <a:latin typeface="Baskerville Old Face" pitchFamily="18" charset="0"/>
              </a:rPr>
              <a:t>Also, parts of </a:t>
            </a:r>
            <a:r>
              <a:rPr lang="en-US" sz="2800" dirty="0" smtClean="0">
                <a:solidFill>
                  <a:srgbClr val="FF0000"/>
                </a:solidFill>
                <a:latin typeface="Baskerville Old Face" pitchFamily="18" charset="0"/>
              </a:rPr>
              <a:t>Europe, Russia </a:t>
            </a:r>
            <a:r>
              <a:rPr lang="en-US" sz="2800" dirty="0" smtClean="0">
                <a:latin typeface="Baskerville Old Face" pitchFamily="18" charset="0"/>
              </a:rPr>
              <a:t>and </a:t>
            </a:r>
            <a:r>
              <a:rPr lang="en-US" sz="2800" dirty="0" smtClean="0">
                <a:solidFill>
                  <a:srgbClr val="FF0000"/>
                </a:solidFill>
                <a:latin typeface="Baskerville Old Face" pitchFamily="18" charset="0"/>
              </a:rPr>
              <a:t>Japan</a:t>
            </a:r>
            <a:r>
              <a:rPr lang="en-US" sz="2800" dirty="0" smtClean="0">
                <a:latin typeface="Baskerville Old Face" pitchFamily="18" charset="0"/>
              </a:rPr>
              <a:t> may be entering a new, fifth stage, where birth rates are below death rates, and the population ages and begins to decline.</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440</a:t>
            </a:fld>
            <a:endParaRPr lang="en-US" dirty="0"/>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36"/>
            <a:ext cx="8229600" cy="1285884"/>
          </a:xfrm>
        </p:spPr>
        <p:txBody>
          <a:bodyPr>
            <a:noAutofit/>
          </a:bodyPr>
          <a:lstStyle/>
          <a:p>
            <a:r>
              <a:rPr lang="en-US" b="1" dirty="0" smtClean="0">
                <a:latin typeface="Baskerville Old Face" pitchFamily="18" charset="0"/>
              </a:rPr>
              <a:t>Chapter Six</a:t>
            </a:r>
            <a:r>
              <a:rPr lang="en-US" dirty="0" smtClean="0">
                <a:latin typeface="Baskerville Old Face" pitchFamily="18" charset="0"/>
              </a:rPr>
              <a:t/>
            </a:r>
            <a:br>
              <a:rPr lang="en-US" dirty="0" smtClean="0">
                <a:latin typeface="Baskerville Old Face" pitchFamily="18" charset="0"/>
              </a:rPr>
            </a:br>
            <a:endParaRPr lang="en-US" dirty="0">
              <a:latin typeface="Baskerville Old Face" pitchFamily="18" charset="0"/>
            </a:endParaRPr>
          </a:p>
        </p:txBody>
      </p:sp>
      <p:sp>
        <p:nvSpPr>
          <p:cNvPr id="3" name="Content Placeholder 2"/>
          <p:cNvSpPr>
            <a:spLocks noGrp="1"/>
          </p:cNvSpPr>
          <p:nvPr>
            <p:ph idx="1"/>
          </p:nvPr>
        </p:nvSpPr>
        <p:spPr>
          <a:xfrm>
            <a:off x="285720" y="2714620"/>
            <a:ext cx="8643998" cy="3411543"/>
          </a:xfrm>
        </p:spPr>
        <p:txBody>
          <a:bodyPr/>
          <a:lstStyle/>
          <a:p>
            <a:pPr algn="ctr"/>
            <a:r>
              <a:rPr lang="en-US" sz="4800" b="1" dirty="0" smtClean="0">
                <a:latin typeface="Baskerville Old Face" pitchFamily="18" charset="0"/>
              </a:rPr>
              <a:t>Population Resource Nexus and Population Policies</a:t>
            </a:r>
            <a:endParaRPr lang="en-US" sz="4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441</a:t>
            </a:fld>
            <a:endParaRPr lang="en-US" dirty="0"/>
          </a:p>
        </p:txBody>
      </p:sp>
    </p:spTree>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8043890" cy="714380"/>
          </a:xfrm>
        </p:spPr>
        <p:txBody>
          <a:bodyPr>
            <a:normAutofit/>
          </a:bodyPr>
          <a:lstStyle/>
          <a:p>
            <a:pPr algn="l"/>
            <a:r>
              <a:rPr lang="en-US" sz="3200" b="1" dirty="0" smtClean="0">
                <a:latin typeface="Baskerville Old Face" pitchFamily="18" charset="0"/>
              </a:rPr>
              <a:t>Introduction</a:t>
            </a:r>
            <a:endParaRPr lang="en-US" sz="3200" dirty="0">
              <a:latin typeface="Baskerville Old Face" pitchFamily="18" charset="0"/>
            </a:endParaRPr>
          </a:p>
        </p:txBody>
      </p:sp>
      <p:sp>
        <p:nvSpPr>
          <p:cNvPr id="3" name="Content Placeholder 2"/>
          <p:cNvSpPr>
            <a:spLocks noGrp="1"/>
          </p:cNvSpPr>
          <p:nvPr>
            <p:ph idx="1"/>
          </p:nvPr>
        </p:nvSpPr>
        <p:spPr>
          <a:xfrm>
            <a:off x="457200" y="857232"/>
            <a:ext cx="8229600" cy="6000768"/>
          </a:xfrm>
        </p:spPr>
        <p:txBody>
          <a:bodyPr>
            <a:normAutofit fontScale="92500" lnSpcReduction="20000"/>
          </a:bodyPr>
          <a:lstStyle/>
          <a:p>
            <a:pPr algn="just">
              <a:lnSpc>
                <a:spcPct val="170000"/>
              </a:lnSpc>
            </a:pPr>
            <a:r>
              <a:rPr lang="en-US" sz="2800" dirty="0" smtClean="0">
                <a:solidFill>
                  <a:srgbClr val="FF0000"/>
                </a:solidFill>
                <a:latin typeface="Baskerville Old Face" pitchFamily="18" charset="0"/>
              </a:rPr>
              <a:t>The relationship between population and environment has a long history, although in different times it may have been expressed in somewhat different contexts</a:t>
            </a:r>
            <a:r>
              <a:rPr lang="en-US" sz="2800" dirty="0" smtClean="0">
                <a:latin typeface="Baskerville Old Face" pitchFamily="18" charset="0"/>
              </a:rPr>
              <a:t>, such as </a:t>
            </a:r>
          </a:p>
          <a:p>
            <a:pPr algn="just">
              <a:lnSpc>
                <a:spcPct val="150000"/>
              </a:lnSpc>
            </a:pPr>
            <a:r>
              <a:rPr lang="en-US" sz="2800" dirty="0" smtClean="0">
                <a:latin typeface="Baskerville Old Face" pitchFamily="18" charset="0"/>
              </a:rPr>
              <a:t>the relationship of population growth to governance (Plato and Aristotle), </a:t>
            </a:r>
          </a:p>
          <a:p>
            <a:pPr algn="just">
              <a:lnSpc>
                <a:spcPct val="150000"/>
              </a:lnSpc>
            </a:pPr>
            <a:r>
              <a:rPr lang="en-US" sz="2800" dirty="0" smtClean="0">
                <a:latin typeface="Baskerville Old Face" pitchFamily="18" charset="0"/>
              </a:rPr>
              <a:t>to food production (Malthus), </a:t>
            </a:r>
          </a:p>
          <a:p>
            <a:pPr algn="just">
              <a:lnSpc>
                <a:spcPct val="150000"/>
              </a:lnSpc>
            </a:pPr>
            <a:r>
              <a:rPr lang="en-US" sz="2800" dirty="0" smtClean="0">
                <a:latin typeface="Baskerville Old Face" pitchFamily="18" charset="0"/>
              </a:rPr>
              <a:t>to agricultural growth (</a:t>
            </a:r>
            <a:r>
              <a:rPr lang="en-US" sz="2800" dirty="0" err="1" smtClean="0">
                <a:latin typeface="Baskerville Old Face" pitchFamily="18" charset="0"/>
              </a:rPr>
              <a:t>Boserup</a:t>
            </a:r>
            <a:r>
              <a:rPr lang="en-US" sz="2800" dirty="0" smtClean="0">
                <a:latin typeface="Baskerville Old Face" pitchFamily="18" charset="0"/>
              </a:rPr>
              <a:t>), </a:t>
            </a:r>
          </a:p>
          <a:p>
            <a:pPr algn="just">
              <a:lnSpc>
                <a:spcPct val="150000"/>
              </a:lnSpc>
            </a:pPr>
            <a:r>
              <a:rPr lang="en-US" sz="2800" dirty="0" smtClean="0">
                <a:latin typeface="Baskerville Old Face" pitchFamily="18" charset="0"/>
              </a:rPr>
              <a:t>to resource availability (Simon), </a:t>
            </a:r>
          </a:p>
          <a:p>
            <a:pPr algn="just">
              <a:lnSpc>
                <a:spcPct val="150000"/>
              </a:lnSpc>
            </a:pPr>
            <a:r>
              <a:rPr lang="en-US" sz="2800" dirty="0" smtClean="0">
                <a:latin typeface="Baskerville Old Face" pitchFamily="18" charset="0"/>
              </a:rPr>
              <a:t>to pollution (Meadows), and </a:t>
            </a:r>
          </a:p>
          <a:p>
            <a:pPr algn="just">
              <a:lnSpc>
                <a:spcPct val="150000"/>
              </a:lnSpc>
            </a:pPr>
            <a:r>
              <a:rPr lang="en-US" sz="2800" dirty="0" smtClean="0">
                <a:latin typeface="Baskerville Old Face" pitchFamily="18" charset="0"/>
              </a:rPr>
              <a:t>to land degradation (</a:t>
            </a:r>
            <a:r>
              <a:rPr lang="en-US" sz="2800" dirty="0" err="1" smtClean="0">
                <a:latin typeface="Baskerville Old Face" pitchFamily="18" charset="0"/>
              </a:rPr>
              <a:t>Blaikie</a:t>
            </a:r>
            <a:r>
              <a:rPr lang="en-US" sz="2800" dirty="0" smtClean="0">
                <a:latin typeface="Baskerville Old Face" pitchFamily="18" charset="0"/>
              </a:rPr>
              <a:t> and Moore).</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442</a:t>
            </a:fld>
            <a:endParaRPr lang="en-US" dirty="0"/>
          </a:p>
        </p:txBody>
      </p:sp>
    </p:spTree>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Introduction…..Cont’d</a:t>
            </a:r>
            <a:endParaRPr lang="en-US" sz="2800" dirty="0"/>
          </a:p>
        </p:txBody>
      </p:sp>
      <p:sp>
        <p:nvSpPr>
          <p:cNvPr id="3" name="Content Placeholder 2"/>
          <p:cNvSpPr>
            <a:spLocks noGrp="1"/>
          </p:cNvSpPr>
          <p:nvPr>
            <p:ph idx="1"/>
          </p:nvPr>
        </p:nvSpPr>
        <p:spPr>
          <a:xfrm>
            <a:off x="457200" y="1214422"/>
            <a:ext cx="8258204" cy="4911741"/>
          </a:xfrm>
        </p:spPr>
        <p:txBody>
          <a:bodyPr/>
          <a:lstStyle/>
          <a:p>
            <a:pPr algn="just">
              <a:lnSpc>
                <a:spcPct val="150000"/>
              </a:lnSpc>
            </a:pPr>
            <a:r>
              <a:rPr lang="en-US" sz="2800" dirty="0" smtClean="0">
                <a:solidFill>
                  <a:srgbClr val="FF0000"/>
                </a:solidFill>
                <a:latin typeface="Baskerville Old Face" pitchFamily="18" charset="0"/>
              </a:rPr>
              <a:t>During hunting and gathers societies the activities of man were completely under the control of nature </a:t>
            </a:r>
            <a:r>
              <a:rPr lang="en-US" sz="2800" dirty="0" smtClean="0">
                <a:latin typeface="Baskerville Old Face" pitchFamily="18" charset="0"/>
              </a:rPr>
              <a:t>but in the latter years human influence on nature has been increasing particularly after the agricultural and industrial revolutions. </a:t>
            </a:r>
          </a:p>
          <a:p>
            <a:pPr algn="just">
              <a:lnSpc>
                <a:spcPct val="150000"/>
              </a:lnSpc>
            </a:pPr>
            <a:r>
              <a:rPr lang="en-US" sz="2800" dirty="0" smtClean="0">
                <a:solidFill>
                  <a:srgbClr val="FF0000"/>
                </a:solidFill>
              </a:rPr>
              <a:t>The continued explosive human population growth was keeping the world in a state of perpetual </a:t>
            </a:r>
            <a:r>
              <a:rPr lang="en-US" sz="2800" b="1" dirty="0" smtClean="0">
                <a:latin typeface="Baskerville Old Face" pitchFamily="18" charset="0"/>
              </a:rPr>
              <a:t>crisis</a:t>
            </a:r>
            <a:endParaRPr lang="en-US" sz="2800" b="1"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443</a:t>
            </a:fld>
            <a:endParaRPr lang="en-US" dirty="0"/>
          </a:p>
        </p:txBody>
      </p:sp>
    </p:spTree>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Introduction…..Cont’d</a:t>
            </a:r>
            <a:endParaRPr lang="en-US" sz="2800" dirty="0">
              <a:latin typeface="Baskerville Old Face" pitchFamily="18" charset="0"/>
            </a:endParaRPr>
          </a:p>
        </p:txBody>
      </p:sp>
      <p:sp>
        <p:nvSpPr>
          <p:cNvPr id="3" name="Content Placeholder 2"/>
          <p:cNvSpPr>
            <a:spLocks noGrp="1"/>
          </p:cNvSpPr>
          <p:nvPr>
            <p:ph idx="1"/>
          </p:nvPr>
        </p:nvSpPr>
        <p:spPr>
          <a:xfrm>
            <a:off x="457200" y="1571612"/>
            <a:ext cx="8229600" cy="4554551"/>
          </a:xfrm>
        </p:spPr>
        <p:txBody>
          <a:bodyPr/>
          <a:lstStyle/>
          <a:p>
            <a:pPr algn="just">
              <a:lnSpc>
                <a:spcPct val="150000"/>
              </a:lnSpc>
            </a:pPr>
            <a:r>
              <a:rPr lang="en-US" sz="2800" dirty="0" smtClean="0">
                <a:latin typeface="Baskerville Old Face" pitchFamily="18" charset="0"/>
              </a:rPr>
              <a:t>Thus,  </a:t>
            </a:r>
            <a:r>
              <a:rPr lang="en-US" sz="2800" dirty="0" smtClean="0">
                <a:solidFill>
                  <a:srgbClr val="FF0000"/>
                </a:solidFill>
                <a:latin typeface="Baskerville Old Face" pitchFamily="18" charset="0"/>
              </a:rPr>
              <a:t>studies related to the relationship between population and resource have a paramount importance to seek solutions. </a:t>
            </a:r>
          </a:p>
          <a:p>
            <a:pPr algn="just">
              <a:lnSpc>
                <a:spcPct val="150000"/>
              </a:lnSpc>
            </a:pPr>
            <a:endParaRPr lang="en-US" sz="2800" dirty="0" smtClean="0">
              <a:solidFill>
                <a:srgbClr val="FF000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444</a:t>
            </a:fld>
            <a:endParaRPr lang="en-US" dirty="0"/>
          </a:p>
        </p:txBody>
      </p:sp>
    </p:spTree>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000" b="1" dirty="0" smtClean="0">
                <a:latin typeface="Baskerville Old Face" pitchFamily="18" charset="0"/>
              </a:rPr>
              <a:t>6.1. The Relationship between Population and Resource</a:t>
            </a:r>
            <a:r>
              <a:rPr lang="en-US" dirty="0" smtClean="0">
                <a:latin typeface="Baskerville Old Face" pitchFamily="18" charset="0"/>
              </a:rPr>
              <a:t/>
            </a:r>
            <a:br>
              <a:rPr lang="en-US" dirty="0" smtClean="0">
                <a:latin typeface="Baskerville Old Face" pitchFamily="18" charset="0"/>
              </a:rPr>
            </a:br>
            <a:endParaRPr lang="en-US" dirty="0">
              <a:latin typeface="Baskerville Old Face" pitchFamily="18" charset="0"/>
            </a:endParaRPr>
          </a:p>
        </p:txBody>
      </p:sp>
      <p:sp>
        <p:nvSpPr>
          <p:cNvPr id="3" name="Content Placeholder 2"/>
          <p:cNvSpPr>
            <a:spLocks noGrp="1"/>
          </p:cNvSpPr>
          <p:nvPr>
            <p:ph idx="1"/>
          </p:nvPr>
        </p:nvSpPr>
        <p:spPr>
          <a:xfrm>
            <a:off x="457200" y="1500174"/>
            <a:ext cx="8229600" cy="4857784"/>
          </a:xfrm>
        </p:spPr>
        <p:txBody>
          <a:bodyPr>
            <a:normAutofit lnSpcReduction="10000"/>
          </a:bodyPr>
          <a:lstStyle/>
          <a:p>
            <a:pPr algn="just">
              <a:lnSpc>
                <a:spcPct val="160000"/>
              </a:lnSpc>
            </a:pPr>
            <a:r>
              <a:rPr lang="en-US" sz="2800" i="1" dirty="0" smtClean="0">
                <a:solidFill>
                  <a:srgbClr val="FF0000"/>
                </a:solidFill>
                <a:latin typeface="Baskerville Old Face" pitchFamily="18" charset="0"/>
              </a:rPr>
              <a:t>Population </a:t>
            </a:r>
            <a:r>
              <a:rPr lang="en-US" sz="2800" i="1" dirty="0" smtClean="0">
                <a:latin typeface="Baskerville Old Face" pitchFamily="18" charset="0"/>
              </a:rPr>
              <a:t>-</a:t>
            </a:r>
            <a:r>
              <a:rPr lang="en-US" sz="2800" dirty="0" smtClean="0">
                <a:latin typeface="Baskerville Old Face" pitchFamily="18" charset="0"/>
              </a:rPr>
              <a:t> a group of similar species organisms residing in a given geographical area. </a:t>
            </a:r>
          </a:p>
          <a:p>
            <a:pPr algn="just">
              <a:lnSpc>
                <a:spcPct val="160000"/>
              </a:lnSpc>
            </a:pPr>
            <a:r>
              <a:rPr lang="en-US" sz="2800" dirty="0" smtClean="0">
                <a:solidFill>
                  <a:srgbClr val="FF0000"/>
                </a:solidFill>
                <a:latin typeface="Baskerville Old Face" pitchFamily="18" charset="0"/>
              </a:rPr>
              <a:t>Man is the only active creature that influence nature, so population here is to mean human population. </a:t>
            </a:r>
          </a:p>
          <a:p>
            <a:pPr algn="just">
              <a:lnSpc>
                <a:spcPct val="160000"/>
              </a:lnSpc>
            </a:pPr>
            <a:r>
              <a:rPr lang="en-US" sz="2800" b="1" i="1" dirty="0" smtClean="0">
                <a:solidFill>
                  <a:srgbClr val="FF0000"/>
                </a:solidFill>
                <a:latin typeface="Baskerville Old Face" pitchFamily="18" charset="0"/>
              </a:rPr>
              <a:t>Resource</a:t>
            </a:r>
            <a:r>
              <a:rPr lang="en-US" sz="2800" i="1" dirty="0" smtClean="0">
                <a:solidFill>
                  <a:srgbClr val="FF0000"/>
                </a:solidFill>
                <a:latin typeface="Baskerville Old Face" pitchFamily="18" charset="0"/>
              </a:rPr>
              <a:t> </a:t>
            </a:r>
            <a:r>
              <a:rPr lang="en-US" sz="2800" dirty="0" smtClean="0">
                <a:solidFill>
                  <a:srgbClr val="FF0000"/>
                </a:solidFill>
                <a:latin typeface="Baskerville Old Face" pitchFamily="18" charset="0"/>
              </a:rPr>
              <a:t>–</a:t>
            </a:r>
            <a:r>
              <a:rPr lang="en-US" sz="2800" dirty="0" smtClean="0">
                <a:latin typeface="Baskerville Old Face" pitchFamily="18" charset="0"/>
              </a:rPr>
              <a:t> </a:t>
            </a:r>
            <a:r>
              <a:rPr lang="en-US" sz="2800" dirty="0" smtClean="0">
                <a:solidFill>
                  <a:srgbClr val="FF0000"/>
                </a:solidFill>
                <a:latin typeface="Baskerville Old Face" pitchFamily="18" charset="0"/>
              </a:rPr>
              <a:t>components/things that helps to fulfill the needs of a given population. </a:t>
            </a:r>
            <a:r>
              <a:rPr lang="en-US" sz="2800" dirty="0" smtClean="0">
                <a:latin typeface="Baskerville Old Face" pitchFamily="18" charset="0"/>
              </a:rPr>
              <a:t>There are two categories of resources:</a:t>
            </a:r>
          </a:p>
          <a:p>
            <a:pPr algn="just">
              <a:lnSpc>
                <a:spcPct val="150000"/>
              </a:lnSpc>
            </a:pPr>
            <a:endParaRPr lang="en-US" sz="2800" dirty="0" smtClean="0"/>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445</a:t>
            </a:fld>
            <a:endParaRPr lang="en-US" dirty="0"/>
          </a:p>
        </p:txBody>
      </p:sp>
    </p:spTree>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The Relationship between Population and Resource…..Cont’d</a:t>
            </a:r>
            <a:endParaRPr lang="en-US" sz="2800" dirty="0"/>
          </a:p>
        </p:txBody>
      </p:sp>
      <p:sp>
        <p:nvSpPr>
          <p:cNvPr id="3" name="Content Placeholder 2"/>
          <p:cNvSpPr>
            <a:spLocks noGrp="1"/>
          </p:cNvSpPr>
          <p:nvPr>
            <p:ph idx="1"/>
          </p:nvPr>
        </p:nvSpPr>
        <p:spPr>
          <a:xfrm>
            <a:off x="457200" y="1428736"/>
            <a:ext cx="8472518" cy="4697427"/>
          </a:xfrm>
        </p:spPr>
        <p:txBody>
          <a:bodyPr>
            <a:normAutofit/>
          </a:bodyPr>
          <a:lstStyle/>
          <a:p>
            <a:r>
              <a:rPr lang="en-US" sz="2800" dirty="0" smtClean="0">
                <a:solidFill>
                  <a:srgbClr val="FF0000"/>
                </a:solidFill>
              </a:rPr>
              <a:t>There are two categories of resources:</a:t>
            </a:r>
          </a:p>
          <a:p>
            <a:pPr lvl="1">
              <a:lnSpc>
                <a:spcPct val="150000"/>
              </a:lnSpc>
              <a:buNone/>
            </a:pPr>
            <a:r>
              <a:rPr lang="en-US" dirty="0" smtClean="0"/>
              <a:t>    </a:t>
            </a:r>
            <a:r>
              <a:rPr lang="en-US" dirty="0" smtClean="0">
                <a:solidFill>
                  <a:srgbClr val="FF0000"/>
                </a:solidFill>
              </a:rPr>
              <a:t>1.Human resource </a:t>
            </a:r>
            <a:r>
              <a:rPr lang="en-US" dirty="0" smtClean="0"/>
              <a:t>(skills, abilities, knowledge, etc) </a:t>
            </a:r>
            <a:endParaRPr lang="en-US" sz="2400" dirty="0" smtClean="0"/>
          </a:p>
          <a:p>
            <a:pPr lvl="1">
              <a:lnSpc>
                <a:spcPct val="150000"/>
              </a:lnSpc>
              <a:buNone/>
            </a:pPr>
            <a:r>
              <a:rPr lang="en-US" dirty="0" smtClean="0"/>
              <a:t>   </a:t>
            </a:r>
            <a:r>
              <a:rPr lang="en-US" dirty="0" smtClean="0">
                <a:solidFill>
                  <a:srgbClr val="FF0000"/>
                </a:solidFill>
              </a:rPr>
              <a:t>2.Physical/natural resource </a:t>
            </a:r>
            <a:r>
              <a:rPr lang="en-US" dirty="0" smtClean="0"/>
              <a:t>– naturally endowed resources and it can be of two types</a:t>
            </a:r>
            <a:endParaRPr lang="en-US" sz="2400" dirty="0" smtClean="0"/>
          </a:p>
          <a:p>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446</a:t>
            </a:fld>
            <a:endParaRPr lang="en-US" dirty="0"/>
          </a:p>
        </p:txBody>
      </p:sp>
    </p:spTree>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askerville Old Face" pitchFamily="18" charset="0"/>
              </a:rPr>
              <a:t>The Relationship between Population and Resource…..Cont’d</a:t>
            </a: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447</a:t>
            </a:fld>
            <a:endParaRPr lang="en-US" dirty="0"/>
          </a:p>
        </p:txBody>
      </p:sp>
      <p:pic>
        <p:nvPicPr>
          <p:cNvPr id="6" name="irc_mi" descr="http://lunar.thegamez.net/greenenergyimage/types-of-energy-resources/types-of-energy-resources-wikipedia-570x370.jpg"/>
          <p:cNvPicPr>
            <a:picLocks noGrp="1"/>
          </p:cNvPicPr>
          <p:nvPr>
            <p:ph idx="1"/>
          </p:nvPr>
        </p:nvPicPr>
        <p:blipFill>
          <a:blip r:embed="rId2"/>
          <a:srcRect/>
          <a:stretch>
            <a:fillRect/>
          </a:stretch>
        </p:blipFill>
        <p:spPr bwMode="auto">
          <a:xfrm>
            <a:off x="571472" y="1714488"/>
            <a:ext cx="8072494"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The Relationship between Population and Resource…..Cont’d</a:t>
            </a:r>
            <a:endParaRPr lang="en-US" sz="2800" dirty="0"/>
          </a:p>
        </p:txBody>
      </p:sp>
      <p:sp>
        <p:nvSpPr>
          <p:cNvPr id="3" name="Content Placeholder 2"/>
          <p:cNvSpPr>
            <a:spLocks noGrp="1"/>
          </p:cNvSpPr>
          <p:nvPr>
            <p:ph idx="1"/>
          </p:nvPr>
        </p:nvSpPr>
        <p:spPr>
          <a:xfrm>
            <a:off x="457200" y="1428736"/>
            <a:ext cx="8229600" cy="4786346"/>
          </a:xfrm>
        </p:spPr>
        <p:txBody>
          <a:bodyPr>
            <a:normAutofit/>
          </a:bodyPr>
          <a:lstStyle/>
          <a:p>
            <a:pPr algn="just">
              <a:lnSpc>
                <a:spcPct val="160000"/>
              </a:lnSpc>
            </a:pPr>
            <a:r>
              <a:rPr lang="en-US" sz="2800" dirty="0" smtClean="0">
                <a:solidFill>
                  <a:srgbClr val="0070C0"/>
                </a:solidFill>
                <a:latin typeface="Baskerville Old Face" pitchFamily="18" charset="0"/>
              </a:rPr>
              <a:t>Human populations derive their livelihoods from the resources of their habitats directly or indirectly. </a:t>
            </a:r>
          </a:p>
          <a:p>
            <a:pPr algn="just">
              <a:lnSpc>
                <a:spcPct val="160000"/>
              </a:lnSpc>
            </a:pPr>
            <a:r>
              <a:rPr lang="en-US" sz="2800" dirty="0" smtClean="0">
                <a:solidFill>
                  <a:srgbClr val="FF0000"/>
                </a:solidFill>
                <a:latin typeface="Baskerville Old Face" pitchFamily="18" charset="0"/>
              </a:rPr>
              <a:t>They differ from other populations in that they develop specialized technologies and work patterns </a:t>
            </a:r>
            <a:r>
              <a:rPr lang="en-US" sz="2800" dirty="0" smtClean="0">
                <a:latin typeface="Baskerville Old Face" pitchFamily="18" charset="0"/>
              </a:rPr>
              <a:t>(socio-cultural systems) </a:t>
            </a:r>
            <a:r>
              <a:rPr lang="en-US" sz="2800" dirty="0" smtClean="0">
                <a:solidFill>
                  <a:srgbClr val="FF0000"/>
                </a:solidFill>
                <a:latin typeface="Baskerville Old Face" pitchFamily="18" charset="0"/>
              </a:rPr>
              <a:t>to exploit these resources. </a:t>
            </a:r>
          </a:p>
          <a:p>
            <a:pPr algn="just">
              <a:lnSpc>
                <a:spcPct val="150000"/>
              </a:lnSpc>
              <a:buNone/>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448</a:t>
            </a:fld>
            <a:endParaRPr lang="en-US" dirty="0"/>
          </a:p>
        </p:txBody>
      </p:sp>
    </p:spTree>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The Relationship between Population and Resource…..Cont’d</a:t>
            </a:r>
            <a:endParaRPr lang="en-US" sz="2800" dirty="0"/>
          </a:p>
        </p:txBody>
      </p:sp>
      <p:sp>
        <p:nvSpPr>
          <p:cNvPr id="3" name="Content Placeholder 2"/>
          <p:cNvSpPr>
            <a:spLocks noGrp="1"/>
          </p:cNvSpPr>
          <p:nvPr>
            <p:ph idx="1"/>
          </p:nvPr>
        </p:nvSpPr>
        <p:spPr>
          <a:xfrm>
            <a:off x="457200" y="1428736"/>
            <a:ext cx="8229600" cy="5000660"/>
          </a:xfrm>
        </p:spPr>
        <p:txBody>
          <a:bodyPr/>
          <a:lstStyle/>
          <a:p>
            <a:pPr algn="just">
              <a:lnSpc>
                <a:spcPct val="150000"/>
              </a:lnSpc>
              <a:buFont typeface="Wingdings" pitchFamily="2" charset="2"/>
              <a:buChar char="q"/>
            </a:pPr>
            <a:r>
              <a:rPr lang="en-US" dirty="0" smtClean="0">
                <a:solidFill>
                  <a:srgbClr val="FF0000"/>
                </a:solidFill>
                <a:latin typeface="Baskerville Old Face" pitchFamily="18" charset="0"/>
              </a:rPr>
              <a:t>The relationship between population and env’t (resources) in an area can be influenced b</a:t>
            </a:r>
            <a:r>
              <a:rPr lang="en-US" sz="2800" dirty="0" smtClean="0">
                <a:solidFill>
                  <a:srgbClr val="FF0000"/>
                </a:solidFill>
                <a:latin typeface="Baskerville Old Face" pitchFamily="18" charset="0"/>
              </a:rPr>
              <a:t>y</a:t>
            </a:r>
            <a:r>
              <a:rPr lang="en-US" sz="2800" dirty="0" smtClean="0">
                <a:latin typeface="Baskerville Old Face" pitchFamily="18" charset="0"/>
              </a:rPr>
              <a:t>:</a:t>
            </a:r>
          </a:p>
          <a:p>
            <a:pPr algn="just">
              <a:lnSpc>
                <a:spcPct val="150000"/>
              </a:lnSpc>
              <a:buFont typeface="Wingdings" pitchFamily="2" charset="2"/>
              <a:buChar char="ü"/>
            </a:pPr>
            <a:r>
              <a:rPr lang="en-US" sz="2800" dirty="0" smtClean="0">
                <a:solidFill>
                  <a:srgbClr val="0070C0"/>
                </a:solidFill>
                <a:latin typeface="Baskerville Old Face" pitchFamily="18" charset="0"/>
              </a:rPr>
              <a:t>   quantity, and quality of natural resources,</a:t>
            </a:r>
          </a:p>
          <a:p>
            <a:pPr algn="just">
              <a:lnSpc>
                <a:spcPct val="150000"/>
              </a:lnSpc>
              <a:buFont typeface="Wingdings" pitchFamily="2" charset="2"/>
              <a:buChar char="ü"/>
            </a:pPr>
            <a:r>
              <a:rPr lang="en-US" sz="2800" dirty="0" smtClean="0">
                <a:solidFill>
                  <a:srgbClr val="0070C0"/>
                </a:solidFill>
                <a:latin typeface="Baskerville Old Face" pitchFamily="18" charset="0"/>
              </a:rPr>
              <a:t>   scientific and technological capabilities, </a:t>
            </a:r>
          </a:p>
          <a:p>
            <a:pPr algn="just">
              <a:lnSpc>
                <a:spcPct val="150000"/>
              </a:lnSpc>
              <a:buFont typeface="Wingdings" pitchFamily="2" charset="2"/>
              <a:buChar char="ü"/>
            </a:pPr>
            <a:r>
              <a:rPr lang="en-US" sz="2800" dirty="0" smtClean="0">
                <a:solidFill>
                  <a:srgbClr val="0070C0"/>
                </a:solidFill>
                <a:latin typeface="Baskerville Old Face" pitchFamily="18" charset="0"/>
              </a:rPr>
              <a:t>   number of population, people’s and </a:t>
            </a:r>
          </a:p>
          <a:p>
            <a:pPr algn="just">
              <a:lnSpc>
                <a:spcPct val="150000"/>
              </a:lnSpc>
              <a:buFont typeface="Wingdings" pitchFamily="2" charset="2"/>
              <a:buChar char="ü"/>
            </a:pPr>
            <a:r>
              <a:rPr lang="en-US" sz="2800" dirty="0" smtClean="0">
                <a:solidFill>
                  <a:srgbClr val="0070C0"/>
                </a:solidFill>
                <a:latin typeface="Baskerville Old Face" pitchFamily="18" charset="0"/>
              </a:rPr>
              <a:t>   attitude towards resource exploitation etc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449</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Essential Features of Census….Cont’d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697427"/>
          </a:xfrm>
        </p:spPr>
        <p:txBody>
          <a:bodyPr>
            <a:normAutofit/>
          </a:bodyPr>
          <a:lstStyle/>
          <a:p>
            <a:r>
              <a:rPr lang="en-US" sz="2800" b="1" dirty="0" smtClean="0">
                <a:solidFill>
                  <a:srgbClr val="FF0000"/>
                </a:solidFill>
              </a:rPr>
              <a:t>v) Defined Territory</a:t>
            </a:r>
          </a:p>
          <a:p>
            <a:pPr algn="just">
              <a:lnSpc>
                <a:spcPct val="150000"/>
              </a:lnSpc>
            </a:pPr>
            <a:r>
              <a:rPr lang="en-US" sz="2800" dirty="0" smtClean="0">
                <a:solidFill>
                  <a:srgbClr val="FF0000"/>
                </a:solidFill>
              </a:rPr>
              <a:t>Census covers a precisely defined territory such as the entire country or a well-defined part </a:t>
            </a:r>
            <a:r>
              <a:rPr lang="en-US" sz="2800" dirty="0" smtClean="0"/>
              <a:t>of it called enumeration district or unit</a:t>
            </a:r>
          </a:p>
          <a:p>
            <a:pPr algn="just">
              <a:lnSpc>
                <a:spcPct val="150000"/>
              </a:lnSpc>
            </a:pPr>
            <a:endParaRPr lang="en-US" sz="2800"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45</a:t>
            </a:fld>
            <a:endParaRPr lang="en-US" dirty="0"/>
          </a:p>
        </p:txBody>
      </p:sp>
    </p:spTree>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b="1" dirty="0" smtClean="0">
                <a:latin typeface="Baskerville Old Face" pitchFamily="18" charset="0"/>
              </a:rPr>
              <a:t>The Relationship between Population and Resource…..Cont’d</a:t>
            </a:r>
            <a:endParaRPr lang="en-US" sz="2800" dirty="0"/>
          </a:p>
        </p:txBody>
      </p:sp>
      <p:sp>
        <p:nvSpPr>
          <p:cNvPr id="3" name="Content Placeholder 2"/>
          <p:cNvSpPr>
            <a:spLocks noGrp="1"/>
          </p:cNvSpPr>
          <p:nvPr>
            <p:ph idx="1"/>
          </p:nvPr>
        </p:nvSpPr>
        <p:spPr>
          <a:xfrm>
            <a:off x="457200" y="1285860"/>
            <a:ext cx="8229600" cy="5072098"/>
          </a:xfrm>
        </p:spPr>
        <p:txBody>
          <a:bodyPr>
            <a:normAutofit/>
          </a:bodyPr>
          <a:lstStyle/>
          <a:p>
            <a:pPr algn="just">
              <a:lnSpc>
                <a:spcPct val="150000"/>
              </a:lnSpc>
            </a:pPr>
            <a:r>
              <a:rPr lang="en-US" sz="2800" dirty="0" smtClean="0">
                <a:solidFill>
                  <a:srgbClr val="FF0000"/>
                </a:solidFill>
                <a:latin typeface="Baskerville Old Face" pitchFamily="18" charset="0"/>
              </a:rPr>
              <a:t>Populations must achieve a delicate balance between their demand for resources and the environment's ability to supply them. </a:t>
            </a:r>
          </a:p>
          <a:p>
            <a:pPr algn="just">
              <a:lnSpc>
                <a:spcPct val="150000"/>
              </a:lnSpc>
            </a:pPr>
            <a:r>
              <a:rPr lang="en-US" sz="2800" dirty="0" smtClean="0">
                <a:latin typeface="Baskerville Old Face" pitchFamily="18" charset="0"/>
              </a:rPr>
              <a:t>A population that exists in ecological equilibrium has a production system that satisfies both demand and supply in </a:t>
            </a:r>
            <a:r>
              <a:rPr lang="en-US" sz="2800" i="1" dirty="0" smtClean="0">
                <a:latin typeface="Baskerville Old Face" pitchFamily="18" charset="0"/>
              </a:rPr>
              <a:t>harmonious relationship </a:t>
            </a:r>
            <a:r>
              <a:rPr lang="en-US" sz="2800" dirty="0" smtClean="0">
                <a:latin typeface="Baskerville Old Face" pitchFamily="18" charset="0"/>
              </a:rPr>
              <a:t>overtime.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450</a:t>
            </a:fld>
            <a:endParaRPr lang="en-US" dirty="0"/>
          </a:p>
        </p:txBody>
      </p:sp>
    </p:spTree>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b="1" dirty="0" smtClean="0">
                <a:latin typeface="Baskerville Old Face" pitchFamily="18" charset="0"/>
              </a:rPr>
              <a:t>The Relationship between Population and Resource…..Cont’d</a:t>
            </a:r>
            <a:endParaRPr lang="en-US" sz="2800" dirty="0">
              <a:latin typeface="Baskerville Old Face" pitchFamily="18" charset="0"/>
            </a:endParaRPr>
          </a:p>
        </p:txBody>
      </p:sp>
      <p:sp>
        <p:nvSpPr>
          <p:cNvPr id="3" name="Content Placeholder 2"/>
          <p:cNvSpPr>
            <a:spLocks noGrp="1"/>
          </p:cNvSpPr>
          <p:nvPr>
            <p:ph idx="1"/>
          </p:nvPr>
        </p:nvSpPr>
        <p:spPr>
          <a:xfrm>
            <a:off x="457200" y="1000108"/>
            <a:ext cx="8229600" cy="5643602"/>
          </a:xfrm>
        </p:spPr>
        <p:txBody>
          <a:bodyPr>
            <a:normAutofit/>
          </a:bodyPr>
          <a:lstStyle/>
          <a:p>
            <a:pPr algn="just">
              <a:lnSpc>
                <a:spcPct val="150000"/>
              </a:lnSpc>
            </a:pPr>
            <a:r>
              <a:rPr lang="en-US" sz="2800" dirty="0" smtClean="0">
                <a:solidFill>
                  <a:srgbClr val="FF0000"/>
                </a:solidFill>
                <a:latin typeface="Baskerville Old Face" pitchFamily="18" charset="0"/>
              </a:rPr>
              <a:t>Either an increase in the population's demand for resources or a decrease in the environments ability to supply resources will</a:t>
            </a:r>
            <a:r>
              <a:rPr lang="en-US" sz="2800" u="sng" dirty="0" smtClean="0">
                <a:solidFill>
                  <a:srgbClr val="FF0000"/>
                </a:solidFill>
                <a:latin typeface="Baskerville Old Face" pitchFamily="18" charset="0"/>
              </a:rPr>
              <a:t> </a:t>
            </a:r>
            <a:r>
              <a:rPr lang="en-US" sz="2800" b="1" u="sng" dirty="0" smtClean="0">
                <a:solidFill>
                  <a:srgbClr val="FF0000"/>
                </a:solidFill>
                <a:latin typeface="Baskerville Old Face" pitchFamily="18" charset="0"/>
              </a:rPr>
              <a:t>upset</a:t>
            </a:r>
            <a:r>
              <a:rPr lang="en-US" sz="2800" u="sng" dirty="0" smtClean="0">
                <a:solidFill>
                  <a:srgbClr val="FF0000"/>
                </a:solidFill>
                <a:latin typeface="Baskerville Old Face" pitchFamily="18" charset="0"/>
              </a:rPr>
              <a:t> </a:t>
            </a:r>
            <a:r>
              <a:rPr lang="en-US" sz="2800" dirty="0" smtClean="0">
                <a:solidFill>
                  <a:srgbClr val="FF0000"/>
                </a:solidFill>
                <a:latin typeface="Baskerville Old Face" pitchFamily="18" charset="0"/>
              </a:rPr>
              <a:t>(distress, trouble </a:t>
            </a:r>
            <a:r>
              <a:rPr lang="en-US" sz="2800" u="sng" dirty="0" smtClean="0">
                <a:solidFill>
                  <a:srgbClr val="FF0000"/>
                </a:solidFill>
                <a:latin typeface="Baskerville Old Face" pitchFamily="18" charset="0"/>
              </a:rPr>
              <a:t>)</a:t>
            </a:r>
            <a:r>
              <a:rPr lang="en-US" sz="2800" dirty="0" smtClean="0">
                <a:solidFill>
                  <a:srgbClr val="FF0000"/>
                </a:solidFill>
                <a:latin typeface="Baskerville Old Face" pitchFamily="18" charset="0"/>
              </a:rPr>
              <a:t>the ecological system. </a:t>
            </a:r>
          </a:p>
          <a:p>
            <a:pPr algn="just">
              <a:lnSpc>
                <a:spcPct val="150000"/>
              </a:lnSpc>
            </a:pPr>
            <a:r>
              <a:rPr lang="en-US" sz="2800" b="1" dirty="0" smtClean="0">
                <a:solidFill>
                  <a:srgbClr val="FF0000"/>
                </a:solidFill>
              </a:rPr>
              <a:t>Growing population pressure is a major source of such disturbance.</a:t>
            </a:r>
          </a:p>
          <a:p>
            <a:pPr algn="just">
              <a:lnSpc>
                <a:spcPct val="150000"/>
              </a:lnSpc>
            </a:pPr>
            <a:r>
              <a:rPr lang="en-US" sz="2800" dirty="0" smtClean="0">
                <a:solidFill>
                  <a:srgbClr val="92D050"/>
                </a:solidFill>
              </a:rPr>
              <a:t>Scarcity and competition for resources characterize systems in ecological disequilibrium.</a:t>
            </a:r>
            <a:endParaRPr lang="en-US" sz="2800" b="1" dirty="0" smtClean="0">
              <a:solidFill>
                <a:srgbClr val="92D05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451</a:t>
            </a:fld>
            <a:endParaRPr lang="en-US" dirty="0"/>
          </a:p>
        </p:txBody>
      </p:sp>
    </p:spTree>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54"/>
          </a:xfrm>
        </p:spPr>
        <p:txBody>
          <a:bodyPr>
            <a:normAutofit/>
          </a:bodyPr>
          <a:lstStyle/>
          <a:p>
            <a:r>
              <a:rPr lang="en-US" sz="2800" b="1" dirty="0" smtClean="0">
                <a:latin typeface="Baskerville Old Face" pitchFamily="18" charset="0"/>
              </a:rPr>
              <a:t>The Relationship between Population and Resource…..Cont’d</a:t>
            </a:r>
            <a:endParaRPr lang="en-US" sz="2800" dirty="0"/>
          </a:p>
        </p:txBody>
      </p:sp>
      <p:sp>
        <p:nvSpPr>
          <p:cNvPr id="3" name="Content Placeholder 2"/>
          <p:cNvSpPr>
            <a:spLocks noGrp="1"/>
          </p:cNvSpPr>
          <p:nvPr>
            <p:ph idx="1"/>
          </p:nvPr>
        </p:nvSpPr>
        <p:spPr>
          <a:xfrm>
            <a:off x="457200" y="2000240"/>
            <a:ext cx="8229600" cy="4125923"/>
          </a:xfrm>
        </p:spPr>
        <p:txBody>
          <a:bodyPr>
            <a:normAutofit/>
          </a:bodyPr>
          <a:lstStyle/>
          <a:p>
            <a:pPr algn="just"/>
            <a:r>
              <a:rPr lang="en-US" sz="2800" dirty="0" smtClean="0">
                <a:solidFill>
                  <a:srgbClr val="FF0000"/>
                </a:solidFill>
              </a:rPr>
              <a:t>Population growth and environmental degradation are two of the great concerns of our age, </a:t>
            </a:r>
            <a:r>
              <a:rPr lang="en-US" sz="2800" dirty="0" smtClean="0"/>
              <a:t>as both are seen to </a:t>
            </a:r>
            <a:r>
              <a:rPr lang="en-US" sz="2800" i="1" u="sng" dirty="0" smtClean="0"/>
              <a:t>be problems of local and global importance.</a:t>
            </a:r>
            <a:endParaRPr lang="en-US" sz="2800" i="1" u="sng" dirty="0" smtClean="0">
              <a:solidFill>
                <a:srgbClr val="FF0000"/>
              </a:solidFill>
              <a:latin typeface="Baskerville Old Face" pitchFamily="18" charset="0"/>
            </a:endParaRPr>
          </a:p>
          <a:p>
            <a:pPr algn="just"/>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452</a:t>
            </a:fld>
            <a:endParaRPr lang="en-US" dirty="0"/>
          </a:p>
        </p:txBody>
      </p:sp>
    </p:spTree>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Autofit/>
          </a:bodyPr>
          <a:lstStyle/>
          <a:p>
            <a:pPr algn="l">
              <a:lnSpc>
                <a:spcPct val="150000"/>
              </a:lnSpc>
            </a:pPr>
            <a:r>
              <a:rPr lang="en-US" sz="2800" b="1" dirty="0" smtClean="0">
                <a:latin typeface="Baskerville Old Face" pitchFamily="18" charset="0"/>
              </a:rPr>
              <a:t>The Relationship between Population and Resource…..Cont’d</a:t>
            </a:r>
            <a:endParaRPr lang="en-US" sz="2800" dirty="0">
              <a:latin typeface="Baskerville Old Face" pitchFamily="18" charset="0"/>
            </a:endParaRPr>
          </a:p>
        </p:txBody>
      </p:sp>
      <p:sp>
        <p:nvSpPr>
          <p:cNvPr id="3" name="Content Placeholder 2"/>
          <p:cNvSpPr>
            <a:spLocks noGrp="1"/>
          </p:cNvSpPr>
          <p:nvPr>
            <p:ph idx="1"/>
          </p:nvPr>
        </p:nvSpPr>
        <p:spPr>
          <a:xfrm>
            <a:off x="457200" y="1600200"/>
            <a:ext cx="8229600" cy="4686320"/>
          </a:xfrm>
        </p:spPr>
        <p:txBody>
          <a:bodyPr>
            <a:normAutofit/>
          </a:bodyPr>
          <a:lstStyle/>
          <a:p>
            <a:pPr algn="just">
              <a:lnSpc>
                <a:spcPct val="150000"/>
              </a:lnSpc>
            </a:pPr>
            <a:r>
              <a:rPr lang="en-US" sz="2800" dirty="0" smtClean="0">
                <a:latin typeface="Baskerville Old Face" pitchFamily="18" charset="0"/>
              </a:rPr>
              <a:t>Any geographical area has what is known as </a:t>
            </a:r>
            <a:r>
              <a:rPr lang="en-US" sz="2800" b="1" dirty="0" smtClean="0">
                <a:latin typeface="Baskerville Old Face" pitchFamily="18" charset="0"/>
              </a:rPr>
              <a:t>a carrying capacity (C.C.)</a:t>
            </a:r>
            <a:r>
              <a:rPr lang="en-US" sz="2800" dirty="0" smtClean="0">
                <a:latin typeface="Baskerville Old Face" pitchFamily="18" charset="0"/>
              </a:rPr>
              <a:t> </a:t>
            </a:r>
            <a:r>
              <a:rPr lang="en-US" sz="2800" dirty="0" smtClean="0">
                <a:solidFill>
                  <a:srgbClr val="FF0000"/>
                </a:solidFill>
                <a:latin typeface="Baskerville Old Face" pitchFamily="18" charset="0"/>
              </a:rPr>
              <a:t>which is the maximum number of people it can sustainably support with the available natural resources. </a:t>
            </a:r>
          </a:p>
          <a:p>
            <a:pPr algn="just">
              <a:lnSpc>
                <a:spcPct val="150000"/>
              </a:lnSpc>
            </a:pPr>
            <a:r>
              <a:rPr lang="en-US" sz="2800" dirty="0" smtClean="0">
                <a:solidFill>
                  <a:srgbClr val="FF0000"/>
                </a:solidFill>
                <a:latin typeface="Baskerville Old Face" pitchFamily="18" charset="0"/>
              </a:rPr>
              <a:t>This C.C. will vary through time with changes in technology and economic and social development</a:t>
            </a:r>
            <a:r>
              <a:rPr lang="en-US" sz="2800" dirty="0" smtClean="0">
                <a:latin typeface="Baskerville Old Face" pitchFamily="18" charset="0"/>
              </a:rPr>
              <a:t>.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453</a:t>
            </a:fld>
            <a:endParaRPr lang="en-US" dirty="0"/>
          </a:p>
        </p:txBody>
      </p:sp>
    </p:spTree>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The Relationship between Population and Resource…..Cont’d</a:t>
            </a:r>
            <a:endParaRPr lang="en-US" sz="2800"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solidFill>
                  <a:srgbClr val="FF0000"/>
                </a:solidFill>
              </a:rPr>
              <a:t>The C.C. can vary widely</a:t>
            </a:r>
          </a:p>
          <a:p>
            <a:r>
              <a:rPr lang="en-US" dirty="0" smtClean="0"/>
              <a:t> </a:t>
            </a:r>
            <a:r>
              <a:rPr lang="en-US" u="sng" dirty="0" smtClean="0">
                <a:latin typeface="Baskerville Old Face" pitchFamily="18" charset="0"/>
              </a:rPr>
              <a:t>Example.</a:t>
            </a:r>
          </a:p>
          <a:p>
            <a:pPr algn="just">
              <a:lnSpc>
                <a:spcPct val="150000"/>
              </a:lnSpc>
            </a:pPr>
            <a:r>
              <a:rPr lang="en-US" dirty="0" smtClean="0"/>
              <a:t> </a:t>
            </a:r>
            <a:r>
              <a:rPr lang="en-US" sz="2800" dirty="0" smtClean="0">
                <a:latin typeface="Baskerville Old Face" pitchFamily="18" charset="0"/>
              </a:rPr>
              <a:t>Bangladesh with its fertile, low-lying, delta plains has a C.C. of 500 per km</a:t>
            </a:r>
            <a:r>
              <a:rPr lang="en-US" sz="2800" baseline="30000" dirty="0" smtClean="0">
                <a:latin typeface="Baskerville Old Face" pitchFamily="18" charset="0"/>
              </a:rPr>
              <a:t>2</a:t>
            </a:r>
            <a:r>
              <a:rPr lang="en-US" sz="2800" dirty="0" smtClean="0">
                <a:latin typeface="Baskerville Old Face" pitchFamily="18" charset="0"/>
              </a:rPr>
              <a:t>. </a:t>
            </a:r>
          </a:p>
          <a:p>
            <a:pPr algn="just">
              <a:lnSpc>
                <a:spcPct val="150000"/>
              </a:lnSpc>
            </a:pPr>
            <a:r>
              <a:rPr lang="en-US" sz="2800" dirty="0" smtClean="0">
                <a:latin typeface="Baskerville Old Face" pitchFamily="18" charset="0"/>
              </a:rPr>
              <a:t>Semi-arid West Africa, on the other hand, with its poor soils, unreliable rainfall etc. has a C.C. of 10 per km</a:t>
            </a:r>
            <a:r>
              <a:rPr lang="en-US" sz="2800" baseline="30000" dirty="0" smtClean="0">
                <a:latin typeface="Baskerville Old Face" pitchFamily="18" charset="0"/>
              </a:rPr>
              <a:t>2</a:t>
            </a:r>
            <a:r>
              <a:rPr lang="en-US" sz="2800" dirty="0" smtClean="0">
                <a:latin typeface="Baskerville Old Face" pitchFamily="18" charset="0"/>
              </a:rPr>
              <a:t>.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454</a:t>
            </a:fld>
            <a:endParaRPr lang="en-US" dirty="0"/>
          </a:p>
        </p:txBody>
      </p:sp>
    </p:spTree>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rmAutofit/>
          </a:bodyPr>
          <a:lstStyle/>
          <a:p>
            <a:pPr algn="l"/>
            <a:r>
              <a:rPr lang="en-US" sz="2800" b="1" dirty="0" smtClean="0">
                <a:latin typeface="Baskerville Old Face" pitchFamily="18" charset="0"/>
              </a:rPr>
              <a:t>The Relationship between Population and Resource…..Cont’d</a:t>
            </a:r>
            <a:endParaRPr lang="en-US" sz="2800" dirty="0">
              <a:latin typeface="Baskerville Old Face" pitchFamily="18" charset="0"/>
            </a:endParaRPr>
          </a:p>
        </p:txBody>
      </p:sp>
      <p:sp>
        <p:nvSpPr>
          <p:cNvPr id="3" name="Content Placeholder 2"/>
          <p:cNvSpPr>
            <a:spLocks noGrp="1"/>
          </p:cNvSpPr>
          <p:nvPr>
            <p:ph idx="1"/>
          </p:nvPr>
        </p:nvSpPr>
        <p:spPr>
          <a:xfrm>
            <a:off x="457200" y="1500174"/>
            <a:ext cx="8229600" cy="5072098"/>
          </a:xfrm>
        </p:spPr>
        <p:txBody>
          <a:bodyPr>
            <a:normAutofit/>
          </a:bodyPr>
          <a:lstStyle/>
          <a:p>
            <a:pPr algn="just">
              <a:lnSpc>
                <a:spcPct val="150000"/>
              </a:lnSpc>
            </a:pPr>
            <a:r>
              <a:rPr lang="en-US" sz="3000" dirty="0" smtClean="0">
                <a:latin typeface="Baskerville Old Face" pitchFamily="18" charset="0"/>
              </a:rPr>
              <a:t>By taking carrying capacity as reference point, the relationships between an area’s total population and its natural resources can be categorized as. </a:t>
            </a:r>
          </a:p>
          <a:p>
            <a:pPr lvl="2" algn="just">
              <a:lnSpc>
                <a:spcPct val="150000"/>
              </a:lnSpc>
              <a:buFont typeface="Wingdings" pitchFamily="2" charset="2"/>
              <a:buChar char="ü"/>
            </a:pPr>
            <a:r>
              <a:rPr lang="en-US" sz="2800" b="1" dirty="0" smtClean="0">
                <a:latin typeface="Baskerville Old Face" pitchFamily="18" charset="0"/>
              </a:rPr>
              <a:t> overpopulation, </a:t>
            </a:r>
          </a:p>
          <a:p>
            <a:pPr lvl="2" algn="just">
              <a:lnSpc>
                <a:spcPct val="150000"/>
              </a:lnSpc>
              <a:buFont typeface="Wingdings" pitchFamily="2" charset="2"/>
              <a:buChar char="ü"/>
            </a:pPr>
            <a:r>
              <a:rPr lang="en-US" sz="2800" b="1" dirty="0" smtClean="0">
                <a:latin typeface="Baskerville Old Face" pitchFamily="18" charset="0"/>
              </a:rPr>
              <a:t>optimum population and </a:t>
            </a:r>
          </a:p>
          <a:p>
            <a:pPr lvl="2" algn="just">
              <a:lnSpc>
                <a:spcPct val="150000"/>
              </a:lnSpc>
              <a:buFont typeface="Wingdings" pitchFamily="2" charset="2"/>
              <a:buChar char="ü"/>
            </a:pPr>
            <a:r>
              <a:rPr lang="en-US" sz="2800" b="1" dirty="0" smtClean="0">
                <a:latin typeface="Baskerville Old Face" pitchFamily="18" charset="0"/>
              </a:rPr>
              <a:t>Under -population.</a:t>
            </a:r>
            <a:endParaRPr lang="en-US" sz="2800" dirty="0" smtClean="0">
              <a:latin typeface="Baskerville Old Face" pitchFamily="18" charset="0"/>
            </a:endParaRPr>
          </a:p>
          <a:p>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455</a:t>
            </a:fld>
            <a:endParaRPr lang="en-US" dirty="0"/>
          </a:p>
        </p:txBody>
      </p:sp>
    </p:spTree>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en-US" sz="3200" b="1" dirty="0" smtClean="0">
                <a:latin typeface="Baskerville Old Face" pitchFamily="18" charset="0"/>
              </a:rPr>
              <a:t>The Relationship between Population and Resource…..Cont’d</a:t>
            </a:r>
            <a:endParaRPr lang="en-US" sz="32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456</a:t>
            </a:fld>
            <a:endParaRPr lang="en-US" dirty="0"/>
          </a:p>
        </p:txBody>
      </p:sp>
      <p:pic>
        <p:nvPicPr>
          <p:cNvPr id="6" name="Content Placeholder 5"/>
          <p:cNvPicPr>
            <a:picLocks noGrp="1"/>
          </p:cNvPicPr>
          <p:nvPr>
            <p:ph idx="1"/>
          </p:nvPr>
        </p:nvPicPr>
        <p:blipFill>
          <a:blip r:embed="rId2"/>
          <a:srcRect/>
          <a:stretch>
            <a:fillRect/>
          </a:stretch>
        </p:blipFill>
        <p:spPr bwMode="auto">
          <a:xfrm>
            <a:off x="357158" y="1214422"/>
            <a:ext cx="8572560"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The Relationship between Population and Resource…..Cont’d</a:t>
            </a:r>
            <a:endParaRPr lang="en-US" sz="3200" dirty="0">
              <a:latin typeface="Baskerville Old Face" pitchFamily="18" charset="0"/>
            </a:endParaRPr>
          </a:p>
        </p:txBody>
      </p:sp>
      <p:sp>
        <p:nvSpPr>
          <p:cNvPr id="3" name="Content Placeholder 2"/>
          <p:cNvSpPr>
            <a:spLocks noGrp="1"/>
          </p:cNvSpPr>
          <p:nvPr>
            <p:ph idx="1"/>
          </p:nvPr>
        </p:nvSpPr>
        <p:spPr>
          <a:xfrm>
            <a:off x="457200" y="1357298"/>
            <a:ext cx="8229600" cy="4929222"/>
          </a:xfrm>
        </p:spPr>
        <p:txBody>
          <a:bodyPr/>
          <a:lstStyle/>
          <a:p>
            <a:r>
              <a:rPr lang="en-US" b="1" i="1" dirty="0" smtClean="0"/>
              <a:t>A. Under population</a:t>
            </a:r>
            <a:r>
              <a:rPr lang="en-US" b="1" dirty="0" smtClean="0"/>
              <a:t> </a:t>
            </a:r>
          </a:p>
          <a:p>
            <a:pPr algn="just">
              <a:lnSpc>
                <a:spcPct val="150000"/>
              </a:lnSpc>
            </a:pPr>
            <a:r>
              <a:rPr lang="en-US" sz="2800" i="1" dirty="0" smtClean="0"/>
              <a:t> </a:t>
            </a:r>
            <a:r>
              <a:rPr lang="en-US" sz="2800" i="1" dirty="0" smtClean="0">
                <a:latin typeface="Baskerville Old Face" pitchFamily="18" charset="0"/>
              </a:rPr>
              <a:t>Under population</a:t>
            </a:r>
            <a:r>
              <a:rPr lang="en-US" sz="2800" dirty="0" smtClean="0">
                <a:latin typeface="Baskerville Old Face" pitchFamily="18" charset="0"/>
              </a:rPr>
              <a:t> </a:t>
            </a:r>
            <a:r>
              <a:rPr lang="en-US" sz="2800" dirty="0" smtClean="0">
                <a:solidFill>
                  <a:srgbClr val="FF0000"/>
                </a:solidFill>
                <a:latin typeface="Baskerville Old Face" pitchFamily="18" charset="0"/>
              </a:rPr>
              <a:t>is where there are too few people living in an area to efficiently exploit and use the natural resources within that area </a:t>
            </a:r>
          </a:p>
          <a:p>
            <a:pPr algn="just">
              <a:lnSpc>
                <a:spcPct val="150000"/>
              </a:lnSpc>
            </a:pPr>
            <a:r>
              <a:rPr lang="en-US" sz="2800" dirty="0" smtClean="0"/>
              <a:t>e.g. Northern Canada has huge mineral wealth but too few people to exploit those minerals because of climatic constraints).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457</a:t>
            </a:fld>
            <a:endParaRPr lang="en-US" dirty="0"/>
          </a:p>
        </p:txBody>
      </p:sp>
    </p:spTree>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The Relationship between Population and Resource…..Cont’d</a:t>
            </a:r>
            <a:endParaRPr lang="en-US" sz="3200" dirty="0"/>
          </a:p>
        </p:txBody>
      </p:sp>
      <p:sp>
        <p:nvSpPr>
          <p:cNvPr id="3" name="Content Placeholder 2"/>
          <p:cNvSpPr>
            <a:spLocks noGrp="1"/>
          </p:cNvSpPr>
          <p:nvPr>
            <p:ph idx="1"/>
          </p:nvPr>
        </p:nvSpPr>
        <p:spPr>
          <a:xfrm>
            <a:off x="285720" y="1357298"/>
            <a:ext cx="8401080" cy="5143536"/>
          </a:xfrm>
        </p:spPr>
        <p:txBody>
          <a:bodyPr>
            <a:normAutofit lnSpcReduction="10000"/>
          </a:bodyPr>
          <a:lstStyle/>
          <a:p>
            <a:r>
              <a:rPr lang="en-US" sz="2800" b="1" dirty="0" smtClean="0">
                <a:latin typeface="Baskerville Old Face" pitchFamily="18" charset="0"/>
              </a:rPr>
              <a:t> Under population…..Cont’d</a:t>
            </a:r>
          </a:p>
          <a:p>
            <a:pPr algn="just">
              <a:lnSpc>
                <a:spcPct val="150000"/>
              </a:lnSpc>
            </a:pPr>
            <a:r>
              <a:rPr lang="en-US" sz="2800" i="1" dirty="0" smtClean="0">
                <a:solidFill>
                  <a:srgbClr val="FF0000"/>
                </a:solidFill>
                <a:latin typeface="Baskerville Old Face" pitchFamily="18" charset="0"/>
              </a:rPr>
              <a:t>Shortly,</a:t>
            </a:r>
            <a:r>
              <a:rPr lang="en-US" sz="2800" dirty="0" smtClean="0">
                <a:latin typeface="Baskerville Old Face" pitchFamily="18" charset="0"/>
              </a:rPr>
              <a:t> </a:t>
            </a:r>
            <a:r>
              <a:rPr lang="en-US" sz="2800" dirty="0" smtClean="0">
                <a:solidFill>
                  <a:srgbClr val="FF0000"/>
                </a:solidFill>
                <a:latin typeface="Baskerville Old Face" pitchFamily="18" charset="0"/>
              </a:rPr>
              <a:t>under-population exists when the population numbers are too small to fully exploit an area’s resources</a:t>
            </a:r>
            <a:r>
              <a:rPr lang="en-US" sz="2800" dirty="0" smtClean="0">
                <a:latin typeface="Baskerville Old Face" pitchFamily="18" charset="0"/>
              </a:rPr>
              <a:t> </a:t>
            </a:r>
          </a:p>
          <a:p>
            <a:pPr algn="just">
              <a:lnSpc>
                <a:spcPct val="150000"/>
              </a:lnSpc>
            </a:pPr>
            <a:r>
              <a:rPr lang="en-US" sz="2800" dirty="0" smtClean="0">
                <a:latin typeface="Baskerville Old Face" pitchFamily="18" charset="0"/>
              </a:rPr>
              <a:t>or conversely </a:t>
            </a:r>
            <a:r>
              <a:rPr lang="en-US" sz="2800" dirty="0" smtClean="0">
                <a:solidFill>
                  <a:srgbClr val="FF0000"/>
                </a:solidFill>
                <a:latin typeface="Baskerville Old Face" pitchFamily="18" charset="0"/>
              </a:rPr>
              <a:t>where the resources could support a much bigger population than they do, without lowering the standard of living.</a:t>
            </a:r>
          </a:p>
          <a:p>
            <a:pPr algn="just">
              <a:lnSpc>
                <a:spcPct val="150000"/>
              </a:lnSpc>
            </a:pPr>
            <a:r>
              <a:rPr lang="en-US" sz="2800" dirty="0" smtClean="0">
                <a:latin typeface="Baskerville Old Face" pitchFamily="18" charset="0"/>
              </a:rPr>
              <a:t>I.e. Population Density/km</a:t>
            </a:r>
            <a:r>
              <a:rPr lang="en-US" sz="2800" baseline="30000" dirty="0" smtClean="0">
                <a:latin typeface="Baskerville Old Face" pitchFamily="18" charset="0"/>
              </a:rPr>
              <a:t>2</a:t>
            </a:r>
            <a:r>
              <a:rPr lang="en-US" sz="2800" dirty="0" smtClean="0">
                <a:latin typeface="Baskerville Old Face" pitchFamily="18" charset="0"/>
              </a:rPr>
              <a:t>&lt; C.C./km</a:t>
            </a:r>
            <a:r>
              <a:rPr lang="en-US" sz="2800" baseline="30000" dirty="0" smtClean="0">
                <a:latin typeface="Baskerville Old Face" pitchFamily="18" charset="0"/>
              </a:rPr>
              <a:t>2.</a:t>
            </a:r>
            <a:endParaRPr lang="en-US" sz="2800" dirty="0" smtClean="0">
              <a:latin typeface="Baskerville Old Face" pitchFamily="18" charset="0"/>
            </a:endParaRPr>
          </a:p>
          <a:p>
            <a:pPr algn="just">
              <a:lnSpc>
                <a:spcPct val="150000"/>
              </a:lnSpc>
            </a:pP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458</a:t>
            </a:fld>
            <a:endParaRPr lang="en-US" dirty="0"/>
          </a:p>
        </p:txBody>
      </p:sp>
    </p:spTree>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The Relationship between Population and Resource…..Cont’d</a:t>
            </a:r>
            <a:endParaRPr lang="en-US" sz="3200" dirty="0">
              <a:latin typeface="Baskerville Old Face" pitchFamily="18" charset="0"/>
            </a:endParaRPr>
          </a:p>
        </p:txBody>
      </p:sp>
      <p:sp>
        <p:nvSpPr>
          <p:cNvPr id="3" name="Content Placeholder 2"/>
          <p:cNvSpPr>
            <a:spLocks noGrp="1"/>
          </p:cNvSpPr>
          <p:nvPr>
            <p:ph idx="1"/>
          </p:nvPr>
        </p:nvSpPr>
        <p:spPr>
          <a:xfrm>
            <a:off x="457200" y="1357298"/>
            <a:ext cx="8229600" cy="5143536"/>
          </a:xfrm>
        </p:spPr>
        <p:txBody>
          <a:bodyPr/>
          <a:lstStyle/>
          <a:p>
            <a:r>
              <a:rPr lang="en-US" sz="2800" b="1" dirty="0" smtClean="0">
                <a:latin typeface="Baskerville Old Face" pitchFamily="18" charset="0"/>
              </a:rPr>
              <a:t> Under population…..Cont’d</a:t>
            </a:r>
          </a:p>
          <a:p>
            <a:pPr algn="just">
              <a:lnSpc>
                <a:spcPct val="150000"/>
              </a:lnSpc>
            </a:pPr>
            <a:r>
              <a:rPr lang="en-US" sz="2800" dirty="0" smtClean="0">
                <a:solidFill>
                  <a:srgbClr val="FF0000"/>
                </a:solidFill>
                <a:latin typeface="Baskerville Old Face" pitchFamily="18" charset="0"/>
              </a:rPr>
              <a:t>A good example of a country that has tried to </a:t>
            </a:r>
            <a:r>
              <a:rPr lang="en-US" sz="2800" i="1" dirty="0" smtClean="0">
                <a:solidFill>
                  <a:srgbClr val="FF0000"/>
                </a:solidFill>
                <a:latin typeface="Baskerville Old Face" pitchFamily="18" charset="0"/>
              </a:rPr>
              <a:t>manage OVER and UNDER population </a:t>
            </a:r>
            <a:r>
              <a:rPr lang="en-US" sz="2800" dirty="0" smtClean="0">
                <a:solidFill>
                  <a:srgbClr val="FF0000"/>
                </a:solidFill>
                <a:latin typeface="Baskerville Old Face" pitchFamily="18" charset="0"/>
              </a:rPr>
              <a:t>within its borders is Indonesia.  </a:t>
            </a:r>
          </a:p>
          <a:p>
            <a:pPr algn="just">
              <a:lnSpc>
                <a:spcPct val="150000"/>
              </a:lnSpc>
            </a:pPr>
            <a:r>
              <a:rPr lang="en-US" sz="2800" dirty="0" smtClean="0">
                <a:latin typeface="Baskerville Old Face" pitchFamily="18" charset="0"/>
              </a:rPr>
              <a:t>Here, the government launched a massive </a:t>
            </a:r>
            <a:r>
              <a:rPr lang="en-US" sz="2800" i="1" dirty="0" smtClean="0">
                <a:latin typeface="Baskerville Old Face" pitchFamily="18" charset="0"/>
              </a:rPr>
              <a:t>transmigration</a:t>
            </a:r>
            <a:r>
              <a:rPr lang="en-US" sz="2800" dirty="0" smtClean="0">
                <a:latin typeface="Baskerville Old Face" pitchFamily="18" charset="0"/>
              </a:rPr>
              <a:t> program.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459</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Essential Features of Census….Cont’d</a:t>
            </a:r>
            <a:endParaRPr lang="en-US" sz="2800" dirty="0"/>
          </a:p>
        </p:txBody>
      </p:sp>
      <p:sp>
        <p:nvSpPr>
          <p:cNvPr id="3" name="Content Placeholder 2"/>
          <p:cNvSpPr>
            <a:spLocks noGrp="1"/>
          </p:cNvSpPr>
          <p:nvPr>
            <p:ph idx="1"/>
          </p:nvPr>
        </p:nvSpPr>
        <p:spPr>
          <a:xfrm>
            <a:off x="457200" y="1285860"/>
            <a:ext cx="8229600" cy="4840303"/>
          </a:xfrm>
        </p:spPr>
        <p:txBody>
          <a:bodyPr>
            <a:normAutofit/>
          </a:bodyPr>
          <a:lstStyle/>
          <a:p>
            <a:endParaRPr lang="en-US" sz="2800" b="1" dirty="0" smtClean="0">
              <a:latin typeface="Baskerville Old Face" pitchFamily="18" charset="0"/>
            </a:endParaRPr>
          </a:p>
          <a:p>
            <a:r>
              <a:rPr lang="en-US" sz="2800" b="1" dirty="0" smtClean="0">
                <a:latin typeface="Baskerville Old Face" pitchFamily="18" charset="0"/>
              </a:rPr>
              <a:t>vi) Expensiveness:</a:t>
            </a:r>
            <a:r>
              <a:rPr lang="en-US" sz="2800" dirty="0" smtClean="0">
                <a:latin typeface="Baskerville Old Face" pitchFamily="18" charset="0"/>
              </a:rPr>
              <a:t> </a:t>
            </a:r>
            <a:endParaRPr lang="en-US" sz="2800" dirty="0" smtClean="0"/>
          </a:p>
          <a:p>
            <a:pPr algn="just">
              <a:lnSpc>
                <a:spcPct val="150000"/>
              </a:lnSpc>
            </a:pPr>
            <a:r>
              <a:rPr lang="en-US" sz="2800" dirty="0" smtClean="0">
                <a:solidFill>
                  <a:srgbClr val="FF0000"/>
                </a:solidFill>
              </a:rPr>
              <a:t>Undertaking of census process is one of the most expensive sources of population data.</a:t>
            </a:r>
          </a:p>
          <a:p>
            <a:pPr algn="just">
              <a:lnSpc>
                <a:spcPct val="150000"/>
              </a:lnSpc>
              <a:buNone/>
            </a:pPr>
            <a:endParaRPr lang="en-US" sz="2800" dirty="0" smtClean="0"/>
          </a:p>
          <a:p>
            <a:pPr algn="just">
              <a:lnSpc>
                <a:spcPct val="150000"/>
              </a:lnSpc>
            </a:pPr>
            <a:r>
              <a:rPr lang="en-US" sz="2800" dirty="0" smtClean="0">
                <a:solidFill>
                  <a:srgbClr val="FF0000"/>
                </a:solidFill>
                <a:latin typeface="Baskerville Old Face" pitchFamily="18" charset="0"/>
              </a:rPr>
              <a:t>This has limited </a:t>
            </a:r>
            <a:r>
              <a:rPr lang="en-US" sz="2800" b="1" dirty="0" smtClean="0">
                <a:solidFill>
                  <a:srgbClr val="FF0000"/>
                </a:solidFill>
                <a:latin typeface="Baskerville Old Face" pitchFamily="18" charset="0"/>
              </a:rPr>
              <a:t>the development of census operations scientifically in the less developed countries.</a:t>
            </a:r>
          </a:p>
          <a:p>
            <a:pPr algn="just">
              <a:lnSpc>
                <a:spcPct val="150000"/>
              </a:lnSpc>
            </a:pPr>
            <a:endParaRPr lang="en-US" sz="2800" dirty="0" smtClean="0">
              <a:latin typeface="Baskerville Old Face" pitchFamily="18" charset="0"/>
            </a:endParaRPr>
          </a:p>
          <a:p>
            <a:pPr algn="just">
              <a:lnSpc>
                <a:spcPct val="150000"/>
              </a:lnSpc>
            </a:pP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46</a:t>
            </a:fld>
            <a:endParaRPr lang="en-US" dirty="0"/>
          </a:p>
        </p:txBody>
      </p:sp>
    </p:spTree>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368412"/>
          </a:xfrm>
        </p:spPr>
        <p:txBody>
          <a:bodyPr>
            <a:normAutofit/>
          </a:bodyPr>
          <a:lstStyle/>
          <a:p>
            <a:r>
              <a:rPr lang="en-US" sz="3200" b="1" dirty="0" smtClean="0">
                <a:latin typeface="Baskerville Old Face" pitchFamily="18" charset="0"/>
              </a:rPr>
              <a:t>Cause of under-population </a:t>
            </a:r>
            <a:endParaRPr lang="en-US" sz="3200" b="1" dirty="0">
              <a:latin typeface="Baskerville Old Face" pitchFamily="18" charset="0"/>
            </a:endParaRPr>
          </a:p>
        </p:txBody>
      </p:sp>
      <p:sp>
        <p:nvSpPr>
          <p:cNvPr id="3" name="Content Placeholder 2"/>
          <p:cNvSpPr>
            <a:spLocks noGrp="1"/>
          </p:cNvSpPr>
          <p:nvPr>
            <p:ph idx="1"/>
          </p:nvPr>
        </p:nvSpPr>
        <p:spPr>
          <a:xfrm>
            <a:off x="500034" y="1714488"/>
            <a:ext cx="8229600" cy="4311649"/>
          </a:xfrm>
        </p:spPr>
        <p:txBody>
          <a:bodyPr/>
          <a:lstStyle/>
          <a:p>
            <a:pPr>
              <a:buNone/>
            </a:pPr>
            <a:r>
              <a:rPr lang="en-US" dirty="0" smtClean="0">
                <a:solidFill>
                  <a:srgbClr val="FF0000"/>
                </a:solidFill>
              </a:rPr>
              <a:t> 1 .Environmental disadvantages</a:t>
            </a:r>
          </a:p>
          <a:p>
            <a:pPr algn="just">
              <a:lnSpc>
                <a:spcPct val="150000"/>
              </a:lnSpc>
            </a:pPr>
            <a:r>
              <a:rPr lang="en-US" sz="2800" dirty="0" smtClean="0"/>
              <a:t>The majority of under-populated countries  have certain physical disadvantages .</a:t>
            </a:r>
          </a:p>
          <a:p>
            <a:pPr algn="just">
              <a:lnSpc>
                <a:spcPct val="150000"/>
              </a:lnSpc>
            </a:pPr>
            <a:r>
              <a:rPr lang="en-US" sz="2800" dirty="0" err="1" smtClean="0"/>
              <a:t>Eg</a:t>
            </a:r>
            <a:r>
              <a:rPr lang="en-US" sz="2800" dirty="0" smtClean="0"/>
              <a:t>. </a:t>
            </a:r>
            <a:r>
              <a:rPr lang="en-US" sz="2800" dirty="0" smtClean="0">
                <a:solidFill>
                  <a:srgbClr val="FF0000"/>
                </a:solidFill>
              </a:rPr>
              <a:t>Climate , Vegetation, Soil  etc</a:t>
            </a:r>
          </a:p>
          <a:p>
            <a:pPr algn="just">
              <a:lnSpc>
                <a:spcPct val="150000"/>
              </a:lnSpc>
            </a:pPr>
            <a:r>
              <a:rPr lang="en-US" sz="2800" dirty="0" smtClean="0">
                <a:solidFill>
                  <a:srgbClr val="FF0000"/>
                </a:solidFill>
                <a:latin typeface="Baskerville Old Face" pitchFamily="18" charset="0"/>
              </a:rPr>
              <a:t>Which discourage people from living there </a:t>
            </a:r>
            <a:r>
              <a:rPr lang="en-US" sz="2800" dirty="0" smtClean="0">
                <a:latin typeface="Baskerville Old Face" pitchFamily="18" charset="0"/>
              </a:rPr>
              <a:t>and without   enough economic development is restricted </a:t>
            </a:r>
          </a:p>
        </p:txBody>
      </p:sp>
      <p:sp>
        <p:nvSpPr>
          <p:cNvPr id="5" name="Slide Number Placeholder 4"/>
          <p:cNvSpPr>
            <a:spLocks noGrp="1"/>
          </p:cNvSpPr>
          <p:nvPr>
            <p:ph type="sldNum" sz="quarter" idx="12"/>
          </p:nvPr>
        </p:nvSpPr>
        <p:spPr/>
        <p:txBody>
          <a:bodyPr/>
          <a:lstStyle/>
          <a:p>
            <a:fld id="{884C9F44-8474-4EB8-895B-098C9F96557C}" type="slidenum">
              <a:rPr lang="en-US" smtClean="0"/>
              <a:pPr/>
              <a:t>460</a:t>
            </a:fld>
            <a:endParaRPr lang="en-US" dirty="0"/>
          </a:p>
        </p:txBody>
      </p:sp>
    </p:spTree>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939784"/>
          </a:xfrm>
        </p:spPr>
        <p:txBody>
          <a:bodyPr>
            <a:normAutofit/>
          </a:bodyPr>
          <a:lstStyle/>
          <a:p>
            <a:pPr algn="l"/>
            <a:r>
              <a:rPr lang="en-US" sz="2800" b="1" dirty="0" smtClean="0">
                <a:latin typeface="Baskerville Old Face" pitchFamily="18" charset="0"/>
              </a:rPr>
              <a:t>Cause of under-population …..Cont’d</a:t>
            </a:r>
            <a:endParaRPr lang="en-US" sz="2800" dirty="0"/>
          </a:p>
        </p:txBody>
      </p:sp>
      <p:sp>
        <p:nvSpPr>
          <p:cNvPr id="3" name="Content Placeholder 2"/>
          <p:cNvSpPr>
            <a:spLocks noGrp="1"/>
          </p:cNvSpPr>
          <p:nvPr>
            <p:ph idx="1"/>
          </p:nvPr>
        </p:nvSpPr>
        <p:spPr>
          <a:xfrm>
            <a:off x="357158" y="928670"/>
            <a:ext cx="8229600" cy="5572164"/>
          </a:xfrm>
        </p:spPr>
        <p:txBody>
          <a:bodyPr>
            <a:normAutofit fontScale="70000" lnSpcReduction="20000"/>
          </a:bodyPr>
          <a:lstStyle/>
          <a:p>
            <a:pPr algn="just">
              <a:lnSpc>
                <a:spcPct val="150000"/>
              </a:lnSpc>
              <a:buNone/>
            </a:pPr>
            <a:r>
              <a:rPr lang="en-US" sz="3600" dirty="0" smtClean="0">
                <a:solidFill>
                  <a:srgbClr val="FF0000"/>
                </a:solidFill>
                <a:latin typeface="Baskerville Old Face" pitchFamily="18" charset="0"/>
              </a:rPr>
              <a:t> A. </a:t>
            </a:r>
            <a:r>
              <a:rPr lang="en-US" sz="3600" b="1" u="sng" dirty="0" smtClean="0">
                <a:solidFill>
                  <a:srgbClr val="FF0000"/>
                </a:solidFill>
                <a:latin typeface="Baskerville Old Face" pitchFamily="18" charset="0"/>
              </a:rPr>
              <a:t>Climate  </a:t>
            </a:r>
          </a:p>
          <a:p>
            <a:pPr algn="just">
              <a:lnSpc>
                <a:spcPct val="150000"/>
              </a:lnSpc>
              <a:buFont typeface="Wingdings" pitchFamily="2" charset="2"/>
              <a:buChar char="ü"/>
            </a:pPr>
            <a:r>
              <a:rPr lang="en-US" sz="3600" dirty="0" smtClean="0">
                <a:solidFill>
                  <a:srgbClr val="FF0000"/>
                </a:solidFill>
                <a:latin typeface="Baskerville Old Face" pitchFamily="18" charset="0"/>
              </a:rPr>
              <a:t>Very extreme  climate  </a:t>
            </a:r>
            <a:r>
              <a:rPr lang="en-US" sz="3600" dirty="0" err="1" smtClean="0">
                <a:solidFill>
                  <a:srgbClr val="FF0000"/>
                </a:solidFill>
                <a:latin typeface="Baskerville Old Face" pitchFamily="18" charset="0"/>
              </a:rPr>
              <a:t>i.e</a:t>
            </a:r>
            <a:r>
              <a:rPr lang="en-US" sz="3600" dirty="0" smtClean="0">
                <a:solidFill>
                  <a:srgbClr val="FF0000"/>
                </a:solidFill>
                <a:latin typeface="Baskerville Old Face" pitchFamily="18" charset="0"/>
              </a:rPr>
              <a:t> too hot, too cold, too </a:t>
            </a:r>
            <a:r>
              <a:rPr lang="en-US" sz="3600" dirty="0" err="1" smtClean="0">
                <a:solidFill>
                  <a:srgbClr val="FF0000"/>
                </a:solidFill>
                <a:latin typeface="Baskerville Old Face" pitchFamily="18" charset="0"/>
              </a:rPr>
              <a:t>wet,or</a:t>
            </a:r>
            <a:r>
              <a:rPr lang="en-US" sz="3600" dirty="0" smtClean="0">
                <a:solidFill>
                  <a:srgbClr val="FF0000"/>
                </a:solidFill>
                <a:latin typeface="Baskerville Old Face" pitchFamily="18" charset="0"/>
              </a:rPr>
              <a:t> too dry are usually unfavorable for concentration of people </a:t>
            </a:r>
          </a:p>
          <a:p>
            <a:pPr lvl="2" algn="just">
              <a:lnSpc>
                <a:spcPct val="160000"/>
              </a:lnSpc>
              <a:buFont typeface="Wingdings" pitchFamily="2" charset="2"/>
              <a:buChar char="Ø"/>
            </a:pPr>
            <a:r>
              <a:rPr lang="en-US" sz="3600" dirty="0" smtClean="0">
                <a:latin typeface="Baskerville Old Face" pitchFamily="18" charset="0"/>
              </a:rPr>
              <a:t>Canada and </a:t>
            </a:r>
            <a:r>
              <a:rPr lang="en-US" sz="3600" dirty="0" err="1" smtClean="0">
                <a:latin typeface="Baskerville Old Face" pitchFamily="18" charset="0"/>
              </a:rPr>
              <a:t>siberia</a:t>
            </a:r>
            <a:r>
              <a:rPr lang="en-US" sz="3600" dirty="0" smtClean="0">
                <a:latin typeface="Baskerville Old Face" pitchFamily="18" charset="0"/>
              </a:rPr>
              <a:t> have extremely severe winter with many months when temperature are blow freezing point</a:t>
            </a:r>
          </a:p>
          <a:p>
            <a:pPr lvl="2" algn="just">
              <a:lnSpc>
                <a:spcPct val="150000"/>
              </a:lnSpc>
              <a:buFont typeface="Wingdings" pitchFamily="2" charset="2"/>
              <a:buChar char="Ø"/>
            </a:pPr>
            <a:r>
              <a:rPr lang="en-US" sz="3600" dirty="0" smtClean="0">
                <a:latin typeface="Baskerville Old Face" pitchFamily="18" charset="0"/>
              </a:rPr>
              <a:t>The equatorial climate of the Amazon Basin with its high humidities and the hot desert condition of the central Australia desert </a:t>
            </a:r>
            <a:r>
              <a:rPr lang="en-US" sz="3600" dirty="0" smtClean="0">
                <a:solidFill>
                  <a:srgbClr val="FF0000"/>
                </a:solidFill>
                <a:latin typeface="Baskerville Old Face" pitchFamily="18" charset="0"/>
              </a:rPr>
              <a:t>also discourage a people from settling there</a:t>
            </a:r>
          </a:p>
          <a:p>
            <a:pPr algn="just">
              <a:lnSpc>
                <a:spcPct val="150000"/>
              </a:lnSpc>
              <a:buFont typeface="Wingdings" pitchFamily="2" charset="2"/>
              <a:buChar char="Ø"/>
            </a:pPr>
            <a:endParaRPr lang="en-US" sz="36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461</a:t>
            </a:fld>
            <a:endParaRPr lang="en-US" dirty="0"/>
          </a:p>
        </p:txBody>
      </p:sp>
    </p:spTree>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l"/>
            <a:r>
              <a:rPr lang="en-US" sz="2800" b="1" dirty="0" smtClean="0">
                <a:latin typeface="Baskerville Old Face" pitchFamily="18" charset="0"/>
              </a:rPr>
              <a:t>Cause of under-population …..Cont’d</a:t>
            </a:r>
            <a:endParaRPr lang="en-US" sz="2800" dirty="0"/>
          </a:p>
        </p:txBody>
      </p:sp>
      <p:sp>
        <p:nvSpPr>
          <p:cNvPr id="3" name="Content Placeholder 2"/>
          <p:cNvSpPr>
            <a:spLocks noGrp="1"/>
          </p:cNvSpPr>
          <p:nvPr>
            <p:ph idx="1"/>
          </p:nvPr>
        </p:nvSpPr>
        <p:spPr>
          <a:xfrm>
            <a:off x="457200" y="1071546"/>
            <a:ext cx="8472518" cy="5054617"/>
          </a:xfrm>
        </p:spPr>
        <p:txBody>
          <a:bodyPr>
            <a:normAutofit fontScale="92500" lnSpcReduction="10000"/>
          </a:bodyPr>
          <a:lstStyle/>
          <a:p>
            <a:pPr algn="just">
              <a:lnSpc>
                <a:spcPct val="150000"/>
              </a:lnSpc>
            </a:pPr>
            <a:r>
              <a:rPr lang="en-US" sz="2400" dirty="0" smtClean="0">
                <a:latin typeface="Baskerville Old Face" pitchFamily="18" charset="0"/>
              </a:rPr>
              <a:t>All these areas have vast mineral resources but unless the companies involved can make substantial profits and afford to pay workers very high wage for worker in such physical conditions settlement and development will not occur.</a:t>
            </a:r>
          </a:p>
          <a:p>
            <a:pPr algn="just">
              <a:lnSpc>
                <a:spcPct val="150000"/>
              </a:lnSpc>
              <a:buNone/>
            </a:pPr>
            <a:r>
              <a:rPr lang="en-US" sz="2400" dirty="0" smtClean="0">
                <a:latin typeface="Baskerville Old Face" pitchFamily="18" charset="0"/>
              </a:rPr>
              <a:t>   </a:t>
            </a:r>
            <a:r>
              <a:rPr lang="en-US" sz="2400" dirty="0" smtClean="0">
                <a:solidFill>
                  <a:srgbClr val="FF0000"/>
                </a:solidFill>
                <a:latin typeface="Baskerville Old Face" pitchFamily="18" charset="0"/>
              </a:rPr>
              <a:t>B</a:t>
            </a:r>
            <a:r>
              <a:rPr lang="en-US" sz="2400" dirty="0" smtClean="0">
                <a:latin typeface="Baskerville Old Face" pitchFamily="18" charset="0"/>
              </a:rPr>
              <a:t> </a:t>
            </a:r>
            <a:r>
              <a:rPr lang="en-US" sz="2800" u="sng" dirty="0" smtClean="0">
                <a:solidFill>
                  <a:srgbClr val="FF0000"/>
                </a:solidFill>
                <a:latin typeface="Baskerville Old Face" pitchFamily="18" charset="0"/>
              </a:rPr>
              <a:t> Vegetation  </a:t>
            </a:r>
            <a:r>
              <a:rPr lang="en-US" sz="2800" dirty="0" smtClean="0">
                <a:latin typeface="Baskerville Old Face" pitchFamily="18" charset="0"/>
              </a:rPr>
              <a:t>The natural vegetation on an area can prove an obstacle to settlement and economic development if it is costly and difficult to clear for  building  houses, road etc.</a:t>
            </a:r>
          </a:p>
          <a:p>
            <a:pPr algn="just">
              <a:lnSpc>
                <a:spcPct val="150000"/>
              </a:lnSpc>
              <a:buNone/>
            </a:pPr>
            <a:r>
              <a:rPr lang="en-US" sz="2800" dirty="0" err="1" smtClean="0">
                <a:latin typeface="Baskerville Old Face" pitchFamily="18" charset="0"/>
              </a:rPr>
              <a:t>Eg</a:t>
            </a:r>
            <a:r>
              <a:rPr lang="en-US" sz="2800" dirty="0" smtClean="0">
                <a:latin typeface="Baskerville Old Face" pitchFamily="18" charset="0"/>
              </a:rPr>
              <a:t>   </a:t>
            </a:r>
            <a:r>
              <a:rPr lang="en-US" sz="2800" u="sng" dirty="0" smtClean="0">
                <a:latin typeface="Baskerville Old Face" pitchFamily="18" charset="0"/>
              </a:rPr>
              <a:t>The</a:t>
            </a:r>
            <a:r>
              <a:rPr lang="en-US" sz="2800" dirty="0" smtClean="0">
                <a:latin typeface="Baskerville Old Face" pitchFamily="18" charset="0"/>
              </a:rPr>
              <a:t> </a:t>
            </a:r>
            <a:r>
              <a:rPr lang="en-US" sz="2800" dirty="0" err="1" smtClean="0">
                <a:latin typeface="Baskerville Old Face" pitchFamily="18" charset="0"/>
              </a:rPr>
              <a:t>norther</a:t>
            </a:r>
            <a:r>
              <a:rPr lang="en-US" sz="2800" dirty="0" smtClean="0">
                <a:latin typeface="Baskerville Old Face" pitchFamily="18" charset="0"/>
              </a:rPr>
              <a:t> coniferous forest of </a:t>
            </a:r>
            <a:r>
              <a:rPr lang="en-US" sz="2800" dirty="0" err="1" smtClean="0">
                <a:latin typeface="Baskerville Old Face" pitchFamily="18" charset="0"/>
              </a:rPr>
              <a:t>canada</a:t>
            </a:r>
            <a:r>
              <a:rPr lang="en-US" sz="2800" dirty="0" smtClean="0">
                <a:latin typeface="Baskerville Old Face" pitchFamily="18" charset="0"/>
              </a:rPr>
              <a:t> and </a:t>
            </a:r>
            <a:r>
              <a:rPr lang="en-US" sz="2800" dirty="0" err="1" smtClean="0">
                <a:latin typeface="Baskerville Old Face" pitchFamily="18" charset="0"/>
              </a:rPr>
              <a:t>siberia</a:t>
            </a:r>
            <a:r>
              <a:rPr lang="en-US" sz="2800" dirty="0" smtClean="0">
                <a:latin typeface="Baskerville Old Face" pitchFamily="18" charset="0"/>
              </a:rPr>
              <a:t>  (taiga</a:t>
            </a:r>
          </a:p>
          <a:p>
            <a:pPr algn="just">
              <a:lnSpc>
                <a:spcPct val="150000"/>
              </a:lnSpc>
              <a:buNone/>
            </a:pPr>
            <a:r>
              <a:rPr lang="en-US" sz="2800" dirty="0" smtClean="0">
                <a:latin typeface="Baskerville Old Face" pitchFamily="18" charset="0"/>
              </a:rPr>
              <a:t>)or the tropical rainforest (TRF)of Brazil. </a:t>
            </a:r>
          </a:p>
          <a:p>
            <a:pPr algn="just">
              <a:lnSpc>
                <a:spcPct val="150000"/>
              </a:lnSpc>
              <a:buNone/>
            </a:pPr>
            <a:endParaRPr lang="en-US" sz="2800" u="sng"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462</a:t>
            </a:fld>
            <a:endParaRPr lang="en-US" dirty="0"/>
          </a:p>
        </p:txBody>
      </p:sp>
    </p:spTree>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Cause of under-population …..Cont’d</a:t>
            </a:r>
            <a:endParaRPr lang="en-US" sz="2800" dirty="0"/>
          </a:p>
        </p:txBody>
      </p:sp>
      <p:sp>
        <p:nvSpPr>
          <p:cNvPr id="3" name="Content Placeholder 2"/>
          <p:cNvSpPr>
            <a:spLocks noGrp="1"/>
          </p:cNvSpPr>
          <p:nvPr>
            <p:ph idx="1"/>
          </p:nvPr>
        </p:nvSpPr>
        <p:spPr>
          <a:xfrm>
            <a:off x="642910" y="1285860"/>
            <a:ext cx="7572428" cy="4525963"/>
          </a:xfrm>
        </p:spPr>
        <p:txBody>
          <a:bodyPr>
            <a:normAutofit fontScale="92500" lnSpcReduction="20000"/>
          </a:bodyPr>
          <a:lstStyle/>
          <a:p>
            <a:pPr>
              <a:buNone/>
            </a:pPr>
            <a:r>
              <a:rPr lang="en-US" dirty="0" smtClean="0">
                <a:solidFill>
                  <a:srgbClr val="FF0000"/>
                </a:solidFill>
              </a:rPr>
              <a:t>  C</a:t>
            </a:r>
            <a:r>
              <a:rPr lang="en-US" u="sng" dirty="0" smtClean="0">
                <a:solidFill>
                  <a:srgbClr val="FF0000"/>
                </a:solidFill>
              </a:rPr>
              <a:t>. </a:t>
            </a:r>
            <a:r>
              <a:rPr lang="en-US" u="sng" dirty="0" smtClean="0">
                <a:solidFill>
                  <a:srgbClr val="FF0000"/>
                </a:solidFill>
                <a:latin typeface="Baskerville Old Face" pitchFamily="18" charset="0"/>
              </a:rPr>
              <a:t>soil</a:t>
            </a:r>
            <a:r>
              <a:rPr lang="en-US" u="sng" dirty="0" smtClean="0">
                <a:solidFill>
                  <a:srgbClr val="FF0000"/>
                </a:solidFill>
              </a:rPr>
              <a:t>    </a:t>
            </a:r>
          </a:p>
          <a:p>
            <a:pPr algn="just">
              <a:lnSpc>
                <a:spcPct val="150000"/>
              </a:lnSpc>
              <a:buFont typeface="Wingdings" pitchFamily="2" charset="2"/>
              <a:buChar char="ü"/>
            </a:pPr>
            <a:r>
              <a:rPr lang="en-US" sz="2800" dirty="0" smtClean="0">
                <a:solidFill>
                  <a:srgbClr val="FF0000"/>
                </a:solidFill>
                <a:latin typeface="Baskerville Old Face" pitchFamily="18" charset="0"/>
              </a:rPr>
              <a:t>infertile soil once the natural vegetation has been removed which can again deter  settlers. </a:t>
            </a:r>
          </a:p>
          <a:p>
            <a:pPr algn="just">
              <a:lnSpc>
                <a:spcPct val="150000"/>
              </a:lnSpc>
              <a:buFont typeface="Wingdings" pitchFamily="2" charset="2"/>
              <a:buChar char="ü"/>
            </a:pPr>
            <a:r>
              <a:rPr lang="en-US" sz="2800" b="1" dirty="0" smtClean="0">
                <a:latin typeface="Baskerville Old Face" pitchFamily="18" charset="0"/>
              </a:rPr>
              <a:t>Thus may under-population areas suffer from physical disadvantages </a:t>
            </a:r>
            <a:r>
              <a:rPr lang="en-US" sz="2800" dirty="0" smtClean="0">
                <a:latin typeface="Baskerville Old Face" pitchFamily="18" charset="0"/>
              </a:rPr>
              <a:t>which makes unfavorable for settlement and economic development even if there area abundant supplies such as natural resource: mineral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463</a:t>
            </a:fld>
            <a:endParaRPr lang="en-US" dirty="0"/>
          </a:p>
        </p:txBody>
      </p:sp>
    </p:spTree>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Cause of under-population …..Cont’d</a:t>
            </a:r>
            <a:endParaRPr lang="en-US" sz="2800" dirty="0"/>
          </a:p>
        </p:txBody>
      </p:sp>
      <p:sp>
        <p:nvSpPr>
          <p:cNvPr id="3" name="Content Placeholder 2"/>
          <p:cNvSpPr>
            <a:spLocks noGrp="1"/>
          </p:cNvSpPr>
          <p:nvPr>
            <p:ph idx="1"/>
          </p:nvPr>
        </p:nvSpPr>
        <p:spPr>
          <a:xfrm>
            <a:off x="457200" y="1142984"/>
            <a:ext cx="8229600" cy="4983179"/>
          </a:xfrm>
        </p:spPr>
        <p:txBody>
          <a:bodyPr>
            <a:normAutofit fontScale="62500" lnSpcReduction="20000"/>
          </a:bodyPr>
          <a:lstStyle/>
          <a:p>
            <a:pPr>
              <a:lnSpc>
                <a:spcPct val="170000"/>
              </a:lnSpc>
              <a:buNone/>
            </a:pPr>
            <a:r>
              <a:rPr lang="en-US" sz="4500" dirty="0" smtClean="0">
                <a:solidFill>
                  <a:srgbClr val="FF0000"/>
                </a:solidFill>
                <a:latin typeface="Baskerville Old Face" pitchFamily="18" charset="0"/>
              </a:rPr>
              <a:t>2. Accessibility. </a:t>
            </a:r>
          </a:p>
          <a:p>
            <a:pPr algn="just">
              <a:lnSpc>
                <a:spcPct val="170000"/>
              </a:lnSpc>
            </a:pPr>
            <a:r>
              <a:rPr lang="en-US" sz="2800" dirty="0" smtClean="0">
                <a:latin typeface="Baskerville Old Face" pitchFamily="18" charset="0"/>
              </a:rPr>
              <a:t>Physical  drawback often restrict the development of communication which result in under-</a:t>
            </a:r>
            <a:r>
              <a:rPr lang="en-US" sz="2800" dirty="0" err="1" smtClean="0">
                <a:latin typeface="Baskerville Old Face" pitchFamily="18" charset="0"/>
              </a:rPr>
              <a:t>popularion</a:t>
            </a:r>
            <a:r>
              <a:rPr lang="en-US" sz="2800" dirty="0" smtClean="0">
                <a:latin typeface="Baskerville Old Face" pitchFamily="18" charset="0"/>
              </a:rPr>
              <a:t>.</a:t>
            </a:r>
          </a:p>
          <a:p>
            <a:pPr algn="just">
              <a:lnSpc>
                <a:spcPct val="170000"/>
              </a:lnSpc>
            </a:pPr>
            <a:r>
              <a:rPr lang="en-US" sz="2800" dirty="0" smtClean="0">
                <a:latin typeface="Baskerville Old Face" pitchFamily="18" charset="0"/>
              </a:rPr>
              <a:t>If people and companies find  it difficult or costs to travel to an area they are reluctant to make the journey</a:t>
            </a:r>
          </a:p>
          <a:p>
            <a:pPr algn="just">
              <a:lnSpc>
                <a:spcPct val="170000"/>
              </a:lnSpc>
            </a:pPr>
            <a:r>
              <a:rPr lang="en-US" sz="2800" dirty="0" smtClean="0">
                <a:latin typeface="Baskerville Old Face" pitchFamily="18" charset="0"/>
              </a:rPr>
              <a:t>The actual size or area of a country is relevant here </a:t>
            </a:r>
          </a:p>
          <a:p>
            <a:pPr algn="just">
              <a:lnSpc>
                <a:spcPct val="170000"/>
              </a:lnSpc>
            </a:pPr>
            <a:r>
              <a:rPr lang="en-US" sz="2800" dirty="0" smtClean="0">
                <a:latin typeface="Baskerville Old Face" pitchFamily="18" charset="0"/>
              </a:rPr>
              <a:t>Many under-populated countries have large areas so the development of successful network of communication is obviously far from expensive than in small one</a:t>
            </a:r>
          </a:p>
          <a:p>
            <a:pPr algn="just">
              <a:lnSpc>
                <a:spcPct val="170000"/>
              </a:lnSpc>
            </a:pPr>
            <a:r>
              <a:rPr lang="en-US" dirty="0" smtClean="0">
                <a:solidFill>
                  <a:srgbClr val="FF0000"/>
                </a:solidFill>
                <a:latin typeface="Baskerville Old Face" pitchFamily="18" charset="0"/>
              </a:rPr>
              <a:t>New </a:t>
            </a:r>
            <a:r>
              <a:rPr lang="en-US" dirty="0" err="1" smtClean="0">
                <a:solidFill>
                  <a:srgbClr val="FF0000"/>
                </a:solidFill>
                <a:latin typeface="Baskerville Old Face" pitchFamily="18" charset="0"/>
              </a:rPr>
              <a:t>zeland</a:t>
            </a:r>
            <a:r>
              <a:rPr lang="en-US" dirty="0" smtClean="0">
                <a:solidFill>
                  <a:srgbClr val="FF0000"/>
                </a:solidFill>
                <a:latin typeface="Baskerville Old Face" pitchFamily="18" charset="0"/>
              </a:rPr>
              <a:t> </a:t>
            </a:r>
            <a:r>
              <a:rPr lang="en-US" sz="2800" dirty="0" smtClean="0">
                <a:latin typeface="Baskerville Old Face" pitchFamily="18" charset="0"/>
              </a:rPr>
              <a:t>is the exception to the rule here : it is small and under-populated.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464</a:t>
            </a:fld>
            <a:endParaRPr lang="en-US" dirty="0"/>
          </a:p>
        </p:txBody>
      </p:sp>
    </p:spTree>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US" sz="2800" b="1" dirty="0" smtClean="0">
                <a:latin typeface="Baskerville Old Face" pitchFamily="18" charset="0"/>
              </a:rPr>
              <a:t>Cause of under-population …..Cont’d</a:t>
            </a:r>
            <a:endParaRPr lang="en-US" sz="2800" dirty="0"/>
          </a:p>
        </p:txBody>
      </p:sp>
      <p:sp>
        <p:nvSpPr>
          <p:cNvPr id="3" name="Content Placeholder 2"/>
          <p:cNvSpPr>
            <a:spLocks noGrp="1"/>
          </p:cNvSpPr>
          <p:nvPr>
            <p:ph idx="1"/>
          </p:nvPr>
        </p:nvSpPr>
        <p:spPr>
          <a:xfrm>
            <a:off x="457200" y="1214422"/>
            <a:ext cx="8229600" cy="4911741"/>
          </a:xfrm>
        </p:spPr>
        <p:txBody>
          <a:bodyPr>
            <a:normAutofit fontScale="62500" lnSpcReduction="20000"/>
          </a:bodyPr>
          <a:lstStyle/>
          <a:p>
            <a:pPr>
              <a:buNone/>
            </a:pPr>
            <a:r>
              <a:rPr lang="en-US" sz="3800" b="1" dirty="0" smtClean="0">
                <a:solidFill>
                  <a:srgbClr val="FF0000"/>
                </a:solidFill>
                <a:latin typeface="Baskerville Old Face" pitchFamily="18" charset="0"/>
              </a:rPr>
              <a:t>3. Communications </a:t>
            </a:r>
          </a:p>
          <a:p>
            <a:pPr>
              <a:lnSpc>
                <a:spcPct val="160000"/>
              </a:lnSpc>
              <a:buFont typeface="Wingdings" pitchFamily="2" charset="2"/>
              <a:buChar char="ü"/>
            </a:pPr>
            <a:r>
              <a:rPr lang="en-US" sz="3400" b="1" dirty="0" smtClean="0">
                <a:latin typeface="Baskerville Old Face" pitchFamily="18" charset="0"/>
              </a:rPr>
              <a:t>E</a:t>
            </a:r>
            <a:r>
              <a:rPr lang="en-US" sz="3400" dirty="0" smtClean="0">
                <a:latin typeface="Baskerville Old Face" pitchFamily="18" charset="0"/>
              </a:rPr>
              <a:t>stablishing a basic communications network is often a major problem  in an under-populated area </a:t>
            </a:r>
          </a:p>
          <a:p>
            <a:pPr>
              <a:lnSpc>
                <a:spcPct val="160000"/>
              </a:lnSpc>
              <a:buNone/>
            </a:pPr>
            <a:r>
              <a:rPr lang="en-US" sz="3400" dirty="0" smtClean="0">
                <a:latin typeface="Baskerville Old Face" pitchFamily="18" charset="0"/>
              </a:rPr>
              <a:t>    </a:t>
            </a:r>
            <a:r>
              <a:rPr lang="en-US" sz="3400" dirty="0" smtClean="0">
                <a:solidFill>
                  <a:srgbClr val="FF0000"/>
                </a:solidFill>
                <a:latin typeface="Baskerville Old Face" pitchFamily="18" charset="0"/>
              </a:rPr>
              <a:t>a. roads. </a:t>
            </a:r>
            <a:r>
              <a:rPr lang="en-US" sz="3400" dirty="0" smtClean="0">
                <a:latin typeface="Baskerville Old Face" pitchFamily="18" charset="0"/>
              </a:rPr>
              <a:t> However ,without a basic road system little can be done to increase the population numbers.</a:t>
            </a:r>
          </a:p>
          <a:p>
            <a:pPr>
              <a:lnSpc>
                <a:spcPct val="160000"/>
              </a:lnSpc>
              <a:buNone/>
            </a:pPr>
            <a:r>
              <a:rPr lang="en-US" sz="3400" dirty="0" smtClean="0">
                <a:latin typeface="Baskerville Old Face" pitchFamily="18" charset="0"/>
              </a:rPr>
              <a:t>    B. </a:t>
            </a:r>
            <a:r>
              <a:rPr lang="en-US" sz="3400" dirty="0" smtClean="0">
                <a:solidFill>
                  <a:srgbClr val="FF0000"/>
                </a:solidFill>
                <a:latin typeface="Baskerville Old Face" pitchFamily="18" charset="0"/>
              </a:rPr>
              <a:t>Railways</a:t>
            </a:r>
            <a:r>
              <a:rPr lang="en-US" sz="3400" dirty="0" smtClean="0">
                <a:latin typeface="Baskerville Old Face" pitchFamily="18" charset="0"/>
              </a:rPr>
              <a:t> :these are usually a much  quicker  means of an extensive system to be developed is usually far from too great much higher than for road </a:t>
            </a:r>
          </a:p>
          <a:p>
            <a:pPr>
              <a:lnSpc>
                <a:spcPct val="160000"/>
              </a:lnSpc>
              <a:buNone/>
            </a:pPr>
            <a:r>
              <a:rPr lang="en-US" sz="3400" dirty="0" smtClean="0">
                <a:latin typeface="Baskerville Old Face" pitchFamily="18" charset="0"/>
              </a:rPr>
              <a:t>   C.</a:t>
            </a:r>
            <a:r>
              <a:rPr lang="en-US" sz="3400" dirty="0" smtClean="0">
                <a:solidFill>
                  <a:srgbClr val="FF0000"/>
                </a:solidFill>
                <a:latin typeface="Baskerville Old Face" pitchFamily="18" charset="0"/>
              </a:rPr>
              <a:t> AIR </a:t>
            </a:r>
            <a:r>
              <a:rPr lang="en-US" sz="3400" dirty="0" smtClean="0">
                <a:latin typeface="Baskerville Old Face" pitchFamily="18" charset="0"/>
              </a:rPr>
              <a:t>; if the ground conditions  are suitable </a:t>
            </a:r>
            <a:r>
              <a:rPr lang="en-US" sz="3400" dirty="0" err="1" smtClean="0">
                <a:latin typeface="Baskerville Old Face" pitchFamily="18" charset="0"/>
              </a:rPr>
              <a:t>i.e</a:t>
            </a:r>
            <a:r>
              <a:rPr lang="en-US" sz="3400" dirty="0" smtClean="0">
                <a:latin typeface="Baskerville Old Face" pitchFamily="18" charset="0"/>
              </a:rPr>
              <a:t> if it is feasible  to crear the land for landing strips, this is a very fast efficient and flexible system.</a:t>
            </a: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465</a:t>
            </a:fld>
            <a:endParaRPr lang="en-US" dirty="0"/>
          </a:p>
        </p:txBody>
      </p:sp>
    </p:spTree>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latin typeface="Baskerville Old Face" pitchFamily="18" charset="0"/>
              </a:rPr>
              <a:t>Cause of under-population …..Cont’d</a:t>
            </a:r>
            <a:endParaRPr lang="en-US" sz="2400" dirty="0"/>
          </a:p>
        </p:txBody>
      </p:sp>
      <p:sp>
        <p:nvSpPr>
          <p:cNvPr id="3" name="Content Placeholder 2"/>
          <p:cNvSpPr>
            <a:spLocks noGrp="1"/>
          </p:cNvSpPr>
          <p:nvPr>
            <p:ph idx="1"/>
          </p:nvPr>
        </p:nvSpPr>
        <p:spPr>
          <a:xfrm>
            <a:off x="285720" y="1071546"/>
            <a:ext cx="8229600" cy="4857784"/>
          </a:xfrm>
        </p:spPr>
        <p:txBody>
          <a:bodyPr>
            <a:normAutofit/>
          </a:bodyPr>
          <a:lstStyle/>
          <a:p>
            <a:r>
              <a:rPr lang="en-US" sz="2800" b="1" dirty="0" smtClean="0">
                <a:solidFill>
                  <a:srgbClr val="FF0000"/>
                </a:solidFill>
                <a:latin typeface="Baskerville Old Face" pitchFamily="18" charset="0"/>
              </a:rPr>
              <a:t>Communications…..Cont’d</a:t>
            </a:r>
          </a:p>
          <a:p>
            <a:pPr algn="just">
              <a:buNone/>
            </a:pPr>
            <a:r>
              <a:rPr lang="en-US" sz="2800" b="1" dirty="0" smtClean="0">
                <a:solidFill>
                  <a:srgbClr val="FF0000"/>
                </a:solidFill>
                <a:latin typeface="Baskerville Old Face" pitchFamily="18" charset="0"/>
              </a:rPr>
              <a:t>  D. water   </a:t>
            </a:r>
            <a:r>
              <a:rPr lang="en-US" sz="2800" dirty="0" smtClean="0">
                <a:latin typeface="Baskerville Old Face" pitchFamily="18" charset="0"/>
              </a:rPr>
              <a:t>river transport if often higher  developed in under-populated area as there is little is actual initial cost involved.</a:t>
            </a:r>
          </a:p>
          <a:p>
            <a:pPr algn="just">
              <a:buNone/>
            </a:pPr>
            <a:r>
              <a:rPr lang="en-US" sz="2800" dirty="0" smtClean="0">
                <a:solidFill>
                  <a:srgbClr val="FF0000"/>
                </a:solidFill>
                <a:latin typeface="Baskerville Old Face" pitchFamily="18" charset="0"/>
              </a:rPr>
              <a:t>     </a:t>
            </a:r>
            <a:r>
              <a:rPr lang="en-US" sz="2800" dirty="0" err="1" smtClean="0">
                <a:solidFill>
                  <a:srgbClr val="FF0000"/>
                </a:solidFill>
                <a:latin typeface="Baskerville Old Face" pitchFamily="18" charset="0"/>
              </a:rPr>
              <a:t>eg</a:t>
            </a:r>
            <a:r>
              <a:rPr lang="en-US" sz="2800" dirty="0" smtClean="0">
                <a:solidFill>
                  <a:srgbClr val="FF0000"/>
                </a:solidFill>
                <a:latin typeface="Baskerville Old Face" pitchFamily="18" charset="0"/>
              </a:rPr>
              <a:t> </a:t>
            </a:r>
            <a:r>
              <a:rPr lang="en-US" sz="2800" dirty="0" smtClean="0">
                <a:latin typeface="Baskerville Old Face" pitchFamily="18" charset="0"/>
              </a:rPr>
              <a:t>Amazon basin and northern </a:t>
            </a:r>
            <a:r>
              <a:rPr lang="en-US" sz="2800" dirty="0" err="1" smtClean="0">
                <a:latin typeface="Baskerville Old Face" pitchFamily="18" charset="0"/>
              </a:rPr>
              <a:t>canada</a:t>
            </a:r>
            <a:r>
              <a:rPr lang="en-US" sz="2800" dirty="0" smtClean="0">
                <a:latin typeface="Baskerville Old Face" pitchFamily="18" charset="0"/>
              </a:rPr>
              <a:t> and can be very convenient especially for bulky goods</a:t>
            </a:r>
          </a:p>
          <a:p>
            <a:pPr>
              <a:buNone/>
            </a:pPr>
            <a:r>
              <a:rPr lang="en-US" sz="2800" dirty="0" smtClean="0"/>
              <a:t>4.</a:t>
            </a:r>
            <a:r>
              <a:rPr lang="en-US" sz="2800" b="1" dirty="0" smtClean="0">
                <a:solidFill>
                  <a:srgbClr val="FF0000"/>
                </a:solidFill>
              </a:rPr>
              <a:t>Remoteness</a:t>
            </a:r>
            <a:r>
              <a:rPr lang="en-US" sz="2800" b="1" dirty="0" smtClean="0"/>
              <a:t> </a:t>
            </a:r>
          </a:p>
          <a:p>
            <a:r>
              <a:rPr lang="en-US" sz="2800" dirty="0" smtClean="0"/>
              <a:t>  this is very closely linked to accessibility.</a:t>
            </a:r>
          </a:p>
          <a:p>
            <a:pPr algn="just"/>
            <a:r>
              <a:rPr lang="en-US" sz="2800" dirty="0" smtClean="0">
                <a:solidFill>
                  <a:srgbClr val="FF0000"/>
                </a:solidFill>
                <a:latin typeface="Baskerville Old Face" pitchFamily="18" charset="0"/>
              </a:rPr>
              <a:t>Many under-populated areas are long ways from large centers  of population.  </a:t>
            </a:r>
          </a:p>
          <a:p>
            <a:pPr algn="just"/>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466</a:t>
            </a:fld>
            <a:endParaRPr lang="en-US" dirty="0"/>
          </a:p>
        </p:txBody>
      </p:sp>
    </p:spTree>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US" sz="2800" b="1" dirty="0" smtClean="0">
                <a:latin typeface="Baskerville Old Face" pitchFamily="18" charset="0"/>
              </a:rPr>
              <a:t>Cause of under-population …..Cont’d</a:t>
            </a:r>
            <a:endParaRPr lang="en-US" sz="2800" dirty="0"/>
          </a:p>
        </p:txBody>
      </p:sp>
      <p:sp>
        <p:nvSpPr>
          <p:cNvPr id="3" name="Content Placeholder 2"/>
          <p:cNvSpPr>
            <a:spLocks noGrp="1"/>
          </p:cNvSpPr>
          <p:nvPr>
            <p:ph idx="1"/>
          </p:nvPr>
        </p:nvSpPr>
        <p:spPr>
          <a:xfrm>
            <a:off x="500034" y="1214422"/>
            <a:ext cx="8229600" cy="5214974"/>
          </a:xfrm>
        </p:spPr>
        <p:txBody>
          <a:bodyPr>
            <a:normAutofit fontScale="92500"/>
          </a:bodyPr>
          <a:lstStyle/>
          <a:p>
            <a:r>
              <a:rPr lang="en-US" b="1" dirty="0" smtClean="0">
                <a:solidFill>
                  <a:srgbClr val="FF0000"/>
                </a:solidFill>
              </a:rPr>
              <a:t>Remoteness</a:t>
            </a:r>
            <a:r>
              <a:rPr lang="en-US" b="1" dirty="0" smtClean="0"/>
              <a:t> ….</a:t>
            </a:r>
            <a:r>
              <a:rPr lang="en-US" sz="2800" b="1" dirty="0" smtClean="0">
                <a:solidFill>
                  <a:srgbClr val="FF0000"/>
                </a:solidFill>
              </a:rPr>
              <a:t>Cont’d </a:t>
            </a:r>
          </a:p>
          <a:p>
            <a:pPr algn="just">
              <a:lnSpc>
                <a:spcPct val="150000"/>
              </a:lnSpc>
            </a:pPr>
            <a:r>
              <a:rPr lang="en-US" sz="2800" dirty="0" smtClean="0">
                <a:latin typeface="Baskerville Old Face" pitchFamily="18" charset="0"/>
              </a:rPr>
              <a:t>One a world scale this is shown by </a:t>
            </a:r>
            <a:r>
              <a:rPr lang="en-US" sz="2800" dirty="0" err="1" smtClean="0">
                <a:latin typeface="Baskerville Old Face" pitchFamily="18" charset="0"/>
              </a:rPr>
              <a:t>newzeland</a:t>
            </a:r>
            <a:r>
              <a:rPr lang="en-US" sz="2800" dirty="0" smtClean="0">
                <a:latin typeface="Baskerville Old Face" pitchFamily="18" charset="0"/>
              </a:rPr>
              <a:t> which  is a considerable distance from its nearest  sizeable neighbour</a:t>
            </a:r>
          </a:p>
          <a:p>
            <a:pPr algn="just">
              <a:lnSpc>
                <a:spcPct val="150000"/>
              </a:lnSpc>
            </a:pPr>
            <a:r>
              <a:rPr lang="en-US" sz="2800" dirty="0" smtClean="0">
                <a:latin typeface="Baskerville Old Face" pitchFamily="18" charset="0"/>
              </a:rPr>
              <a:t>Such </a:t>
            </a:r>
            <a:r>
              <a:rPr lang="en-US" sz="2800" dirty="0" smtClean="0">
                <a:solidFill>
                  <a:srgbClr val="FF0000"/>
                </a:solidFill>
                <a:latin typeface="Baskerville Old Face" pitchFamily="18" charset="0"/>
              </a:rPr>
              <a:t>isolated can have social drawback discourage large present –day population concentration or past migration </a:t>
            </a:r>
          </a:p>
          <a:p>
            <a:pPr algn="just">
              <a:lnSpc>
                <a:spcPct val="150000"/>
              </a:lnSpc>
            </a:pPr>
            <a:r>
              <a:rPr lang="en-US" sz="2800" dirty="0" smtClean="0">
                <a:latin typeface="Baskerville Old Face" pitchFamily="18" charset="0"/>
              </a:rPr>
              <a:t>This </a:t>
            </a:r>
            <a:r>
              <a:rPr lang="en-US" sz="2800" dirty="0" smtClean="0">
                <a:solidFill>
                  <a:srgbClr val="0070C0"/>
                </a:solidFill>
                <a:latin typeface="Baskerville Old Face" pitchFamily="18" charset="0"/>
              </a:rPr>
              <a:t>remoteness is an important cause of under-population ,as workers and their families want access to varied shoping ,education,recreation facilities </a:t>
            </a:r>
            <a:endParaRPr lang="en-US" sz="2800" dirty="0">
              <a:solidFill>
                <a:srgbClr val="0070C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467</a:t>
            </a:fld>
            <a:endParaRPr lang="en-US" dirty="0"/>
          </a:p>
        </p:txBody>
      </p:sp>
    </p:spTree>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Cause of under-population …..Cont’d</a:t>
            </a:r>
            <a:endParaRPr lang="en-US" sz="2800" dirty="0"/>
          </a:p>
        </p:txBody>
      </p:sp>
      <p:sp>
        <p:nvSpPr>
          <p:cNvPr id="3" name="Content Placeholder 2"/>
          <p:cNvSpPr>
            <a:spLocks noGrp="1"/>
          </p:cNvSpPr>
          <p:nvPr>
            <p:ph idx="1"/>
          </p:nvPr>
        </p:nvSpPr>
        <p:spPr>
          <a:xfrm>
            <a:off x="457200" y="1214422"/>
            <a:ext cx="8229600" cy="4911741"/>
          </a:xfrm>
        </p:spPr>
        <p:txBody>
          <a:bodyPr>
            <a:normAutofit lnSpcReduction="10000"/>
          </a:bodyPr>
          <a:lstStyle/>
          <a:p>
            <a:pPr>
              <a:buNone/>
            </a:pPr>
            <a:r>
              <a:rPr lang="en-US" dirty="0" smtClean="0"/>
              <a:t>5.</a:t>
            </a:r>
            <a:r>
              <a:rPr lang="en-US" sz="2800" dirty="0" smtClean="0">
                <a:solidFill>
                  <a:srgbClr val="FF0000"/>
                </a:solidFill>
                <a:latin typeface="Baskerville Old Face" pitchFamily="18" charset="0"/>
              </a:rPr>
              <a:t> Historical </a:t>
            </a:r>
          </a:p>
          <a:p>
            <a:pPr algn="just">
              <a:lnSpc>
                <a:spcPct val="150000"/>
              </a:lnSpc>
            </a:pPr>
            <a:r>
              <a:rPr lang="en-US" sz="2800" dirty="0" smtClean="0">
                <a:latin typeface="Baskerville Old Face" pitchFamily="18" charset="0"/>
              </a:rPr>
              <a:t>Many under-populated areas have been linked in the past with a European national in colonial  relationship such as </a:t>
            </a:r>
            <a:r>
              <a:rPr lang="en-US" sz="2800" dirty="0" err="1" smtClean="0">
                <a:latin typeface="Baskerville Old Face" pitchFamily="18" charset="0"/>
              </a:rPr>
              <a:t>canada</a:t>
            </a:r>
            <a:r>
              <a:rPr lang="en-US" sz="2800" dirty="0" smtClean="0">
                <a:latin typeface="Baskerville Old Face" pitchFamily="18" charset="0"/>
              </a:rPr>
              <a:t> and Australia with Britain or brazil with </a:t>
            </a:r>
            <a:r>
              <a:rPr lang="en-US" sz="2800" dirty="0" err="1" smtClean="0">
                <a:latin typeface="Baskerville Old Face" pitchFamily="18" charset="0"/>
              </a:rPr>
              <a:t>portugal</a:t>
            </a:r>
            <a:r>
              <a:rPr lang="en-US" sz="2800" dirty="0" smtClean="0">
                <a:latin typeface="Baskerville Old Face" pitchFamily="18" charset="0"/>
              </a:rPr>
              <a:t> </a:t>
            </a:r>
          </a:p>
          <a:p>
            <a:pPr algn="just">
              <a:lnSpc>
                <a:spcPct val="150000"/>
              </a:lnSpc>
            </a:pPr>
            <a:r>
              <a:rPr lang="en-US" sz="2800" dirty="0" smtClean="0">
                <a:solidFill>
                  <a:srgbClr val="FF0000"/>
                </a:solidFill>
                <a:latin typeface="Baskerville Old Face" pitchFamily="18" charset="0"/>
              </a:rPr>
              <a:t>The become producer of primary goods the </a:t>
            </a:r>
            <a:r>
              <a:rPr lang="en-US" sz="2800" dirty="0" err="1" smtClean="0">
                <a:solidFill>
                  <a:srgbClr val="FF0000"/>
                </a:solidFill>
                <a:latin typeface="Baskerville Old Face" pitchFamily="18" charset="0"/>
              </a:rPr>
              <a:t>Europians</a:t>
            </a:r>
            <a:r>
              <a:rPr lang="en-US" sz="2800" dirty="0" smtClean="0">
                <a:solidFill>
                  <a:srgbClr val="FF0000"/>
                </a:solidFill>
                <a:latin typeface="Baskerville Old Face" pitchFamily="18" charset="0"/>
              </a:rPr>
              <a:t> wheat from </a:t>
            </a:r>
            <a:r>
              <a:rPr lang="en-US" sz="2800" dirty="0" err="1" smtClean="0">
                <a:solidFill>
                  <a:srgbClr val="FF0000"/>
                </a:solidFill>
                <a:latin typeface="Baskerville Old Face" pitchFamily="18" charset="0"/>
              </a:rPr>
              <a:t>canada</a:t>
            </a:r>
            <a:r>
              <a:rPr lang="en-US" sz="2800" dirty="0" smtClean="0">
                <a:solidFill>
                  <a:srgbClr val="FF0000"/>
                </a:solidFill>
                <a:latin typeface="Baskerville Old Face" pitchFamily="18" charset="0"/>
              </a:rPr>
              <a:t> wool and meat from Australia and coffee from Brazil.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468</a:t>
            </a:fld>
            <a:endParaRPr lang="en-US" dirty="0"/>
          </a:p>
        </p:txBody>
      </p:sp>
    </p:spTree>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Cause of under-population …..Cont’d</a:t>
            </a:r>
            <a:endParaRPr lang="en-US" sz="2800" dirty="0"/>
          </a:p>
        </p:txBody>
      </p:sp>
      <p:sp>
        <p:nvSpPr>
          <p:cNvPr id="3" name="Content Placeholder 2"/>
          <p:cNvSpPr>
            <a:spLocks noGrp="1"/>
          </p:cNvSpPr>
          <p:nvPr>
            <p:ph idx="1"/>
          </p:nvPr>
        </p:nvSpPr>
        <p:spPr>
          <a:xfrm>
            <a:off x="457200" y="1714488"/>
            <a:ext cx="8229600" cy="5143512"/>
          </a:xfrm>
        </p:spPr>
        <p:txBody>
          <a:bodyPr>
            <a:normAutofit fontScale="85000" lnSpcReduction="20000"/>
          </a:bodyPr>
          <a:lstStyle/>
          <a:p>
            <a:pPr>
              <a:buNone/>
            </a:pPr>
            <a:r>
              <a:rPr lang="en-US" b="1" dirty="0" smtClean="0"/>
              <a:t>6. </a:t>
            </a:r>
            <a:r>
              <a:rPr lang="en-US" b="1" dirty="0" smtClean="0">
                <a:solidFill>
                  <a:srgbClr val="FF0000"/>
                </a:solidFill>
              </a:rPr>
              <a:t>Type of Economy: </a:t>
            </a:r>
          </a:p>
          <a:p>
            <a:pPr algn="just">
              <a:lnSpc>
                <a:spcPct val="170000"/>
              </a:lnSpc>
            </a:pPr>
            <a:r>
              <a:rPr lang="en-US" sz="3300" dirty="0" smtClean="0">
                <a:solidFill>
                  <a:srgbClr val="00B0F0"/>
                </a:solidFill>
              </a:rPr>
              <a:t>The volume of goods that they produce today could support far more people than actually live there,</a:t>
            </a:r>
            <a:endParaRPr lang="en-US" sz="3300" b="1" dirty="0" smtClean="0">
              <a:solidFill>
                <a:srgbClr val="00B0F0"/>
              </a:solidFill>
            </a:endParaRPr>
          </a:p>
          <a:p>
            <a:pPr algn="just">
              <a:lnSpc>
                <a:spcPct val="170000"/>
              </a:lnSpc>
            </a:pPr>
            <a:endParaRPr lang="en-US" sz="3300" dirty="0" smtClean="0"/>
          </a:p>
          <a:p>
            <a:pPr algn="just">
              <a:lnSpc>
                <a:spcPct val="170000"/>
              </a:lnSpc>
            </a:pPr>
            <a:r>
              <a:rPr lang="en-US" sz="3300" dirty="0" smtClean="0"/>
              <a:t>People in such areas </a:t>
            </a:r>
            <a:r>
              <a:rPr lang="en-US" sz="3300" dirty="0" smtClean="0">
                <a:solidFill>
                  <a:srgbClr val="00B0F0"/>
                </a:solidFill>
              </a:rPr>
              <a:t>are usually members of prosperous farming communities with a good standard of living.</a:t>
            </a:r>
            <a:endParaRPr lang="en-US" sz="3300" b="1" dirty="0" smtClean="0">
              <a:solidFill>
                <a:srgbClr val="00B0F0"/>
              </a:solidFill>
            </a:endParaRPr>
          </a:p>
          <a:p>
            <a:pPr algn="just">
              <a:lnSpc>
                <a:spcPct val="170000"/>
              </a:lnSpc>
              <a:buNone/>
            </a:pPr>
            <a:r>
              <a:rPr lang="en-US" sz="2800" dirty="0" smtClean="0">
                <a:latin typeface="Baskerville Old Face" pitchFamily="18" charset="0"/>
              </a:rPr>
              <a:t>.</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469</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Essential Features of Census….Cont’d</a:t>
            </a:r>
            <a:endParaRPr lang="en-US" sz="2800" dirty="0"/>
          </a:p>
        </p:txBody>
      </p:sp>
      <p:sp>
        <p:nvSpPr>
          <p:cNvPr id="3" name="Content Placeholder 2"/>
          <p:cNvSpPr>
            <a:spLocks noGrp="1"/>
          </p:cNvSpPr>
          <p:nvPr>
            <p:ph idx="1"/>
          </p:nvPr>
        </p:nvSpPr>
        <p:spPr>
          <a:xfrm>
            <a:off x="457200" y="1285860"/>
            <a:ext cx="8229600" cy="4840303"/>
          </a:xfrm>
        </p:spPr>
        <p:txBody>
          <a:bodyPr>
            <a:normAutofit/>
          </a:bodyPr>
          <a:lstStyle/>
          <a:p>
            <a:endParaRPr lang="en-US" sz="2800" b="1" dirty="0" smtClean="0">
              <a:latin typeface="Baskerville Old Face" pitchFamily="18" charset="0"/>
            </a:endParaRPr>
          </a:p>
          <a:p>
            <a:r>
              <a:rPr lang="en-US" sz="2800" b="1" dirty="0" smtClean="0">
                <a:latin typeface="Baskerville Old Face" pitchFamily="18" charset="0"/>
              </a:rPr>
              <a:t>vi) Wider Range of Data:</a:t>
            </a:r>
            <a:r>
              <a:rPr lang="en-US" sz="2800" dirty="0" smtClean="0">
                <a:latin typeface="Baskerville Old Face" pitchFamily="18" charset="0"/>
              </a:rPr>
              <a:t> </a:t>
            </a:r>
          </a:p>
          <a:p>
            <a:pPr algn="just">
              <a:lnSpc>
                <a:spcPct val="150000"/>
              </a:lnSpc>
            </a:pPr>
            <a:r>
              <a:rPr lang="en-US" sz="2800" dirty="0" smtClean="0"/>
              <a:t>It is the only form of population data source which produces </a:t>
            </a:r>
            <a:r>
              <a:rPr lang="en-US" sz="2800" dirty="0" smtClean="0">
                <a:solidFill>
                  <a:srgbClr val="FF0000"/>
                </a:solidFill>
              </a:rPr>
              <a:t>a wider range of large volume of data for all users.</a:t>
            </a:r>
          </a:p>
          <a:p>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47</a:t>
            </a:fld>
            <a:endParaRPr lang="en-US" dirty="0"/>
          </a:p>
        </p:txBody>
      </p:sp>
    </p:spTree>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Cause of under-population …..Cont’d</a:t>
            </a:r>
            <a:endParaRPr lang="en-US" sz="2800" dirty="0"/>
          </a:p>
        </p:txBody>
      </p:sp>
      <p:sp>
        <p:nvSpPr>
          <p:cNvPr id="3" name="Content Placeholder 2"/>
          <p:cNvSpPr>
            <a:spLocks noGrp="1"/>
          </p:cNvSpPr>
          <p:nvPr>
            <p:ph idx="1"/>
          </p:nvPr>
        </p:nvSpPr>
        <p:spPr>
          <a:xfrm>
            <a:off x="457200" y="1357299"/>
            <a:ext cx="8229600" cy="4357718"/>
          </a:xfrm>
        </p:spPr>
        <p:txBody>
          <a:bodyPr>
            <a:normAutofit fontScale="85000" lnSpcReduction="20000"/>
          </a:bodyPr>
          <a:lstStyle/>
          <a:p>
            <a:pPr algn="just">
              <a:lnSpc>
                <a:spcPct val="170000"/>
              </a:lnSpc>
              <a:buNone/>
            </a:pPr>
            <a:r>
              <a:rPr lang="en-US" b="1" dirty="0" smtClean="0">
                <a:solidFill>
                  <a:srgbClr val="FF0000"/>
                </a:solidFill>
              </a:rPr>
              <a:t>7. Population composition</a:t>
            </a:r>
            <a:r>
              <a:rPr lang="en-US" dirty="0" smtClean="0"/>
              <a:t> </a:t>
            </a:r>
            <a:endParaRPr lang="en-US" b="1" dirty="0" smtClean="0">
              <a:solidFill>
                <a:srgbClr val="FF0000"/>
              </a:solidFill>
            </a:endParaRPr>
          </a:p>
          <a:p>
            <a:pPr algn="just">
              <a:lnSpc>
                <a:spcPct val="170000"/>
              </a:lnSpc>
            </a:pPr>
            <a:r>
              <a:rPr lang="en-US" b="1" dirty="0" smtClean="0">
                <a:solidFill>
                  <a:srgbClr val="FF0000"/>
                </a:solidFill>
                <a:latin typeface="Baskerville Old Face" pitchFamily="18" charset="0"/>
              </a:rPr>
              <a:t>most under-populated areas are ones where the indigenous populations were only fairly small in number and </a:t>
            </a:r>
          </a:p>
          <a:p>
            <a:pPr algn="just">
              <a:lnSpc>
                <a:spcPct val="150000"/>
              </a:lnSpc>
            </a:pPr>
            <a:r>
              <a:rPr lang="en-US" dirty="0" smtClean="0">
                <a:latin typeface="Baskerville Old Face" pitchFamily="18" charset="0"/>
              </a:rPr>
              <a:t>when </a:t>
            </a:r>
            <a:r>
              <a:rPr lang="en-US" dirty="0" smtClean="0">
                <a:solidFill>
                  <a:srgbClr val="FF0000"/>
                </a:solidFill>
                <a:latin typeface="Baskerville Old Face" pitchFamily="18" charset="0"/>
              </a:rPr>
              <a:t>they did undergo colonization were largely left to carry on with their traditional lifestyle whilst the newcomers developed the country’s economy</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470</a:t>
            </a:fld>
            <a:endParaRPr lang="en-US" dirty="0"/>
          </a:p>
        </p:txBody>
      </p:sp>
    </p:spTree>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r>
              <a:rPr lang="en-US" sz="2800" dirty="0" smtClean="0">
                <a:latin typeface="Baskerville Old Face" pitchFamily="18" charset="0"/>
              </a:rPr>
              <a:t>Generally, </a:t>
            </a:r>
            <a:r>
              <a:rPr lang="en-US" sz="2800" i="1" dirty="0" smtClean="0">
                <a:latin typeface="Baskerville Old Face" pitchFamily="18" charset="0"/>
              </a:rPr>
              <a:t>the causes of under-population are summarized</a:t>
            </a:r>
            <a:r>
              <a:rPr lang="en-US" sz="2800" dirty="0" smtClean="0">
                <a:latin typeface="Baskerville Old Face" pitchFamily="18" charset="0"/>
              </a:rPr>
              <a:t> as follows</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471</a:t>
            </a:fld>
            <a:endParaRPr lang="en-US" dirty="0"/>
          </a:p>
        </p:txBody>
      </p:sp>
      <p:pic>
        <p:nvPicPr>
          <p:cNvPr id="6" name="Content Placeholder 5"/>
          <p:cNvPicPr>
            <a:picLocks noGrp="1"/>
          </p:cNvPicPr>
          <p:nvPr>
            <p:ph idx="1"/>
          </p:nvPr>
        </p:nvPicPr>
        <p:blipFill>
          <a:blip r:embed="rId2"/>
          <a:srcRect/>
          <a:stretch>
            <a:fillRect/>
          </a:stretch>
        </p:blipFill>
        <p:spPr bwMode="auto">
          <a:xfrm>
            <a:off x="214282" y="1142984"/>
            <a:ext cx="8358246" cy="5357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Consequences of under-population</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a:bodyPr>
          <a:lstStyle/>
          <a:p>
            <a:pPr algn="just">
              <a:lnSpc>
                <a:spcPct val="150000"/>
              </a:lnSpc>
            </a:pPr>
            <a:r>
              <a:rPr lang="en-US" sz="2800" dirty="0" smtClean="0">
                <a:latin typeface="Baskerville Old Face" pitchFamily="18" charset="0"/>
              </a:rPr>
              <a:t>Countries that are under-populated exhibit certain characteristics both economically and socially</a:t>
            </a:r>
            <a:r>
              <a:rPr lang="en-US" sz="2800" dirty="0" smtClean="0"/>
              <a:t>.</a:t>
            </a:r>
          </a:p>
          <a:p>
            <a:pPr marL="514350" indent="-514350" algn="just">
              <a:lnSpc>
                <a:spcPct val="150000"/>
              </a:lnSpc>
              <a:buAutoNum type="arabicPeriod"/>
            </a:pPr>
            <a:r>
              <a:rPr lang="en-US" sz="2800" b="1" dirty="0" smtClean="0"/>
              <a:t>High rate of immigration</a:t>
            </a:r>
          </a:p>
          <a:p>
            <a:pPr marL="514350" indent="-514350" algn="just">
              <a:lnSpc>
                <a:spcPct val="150000"/>
              </a:lnSpc>
              <a:buFont typeface="Wingdings" pitchFamily="2" charset="2"/>
              <a:buChar char="ü"/>
            </a:pPr>
            <a:r>
              <a:rPr lang="en-US" sz="2800" dirty="0" smtClean="0">
                <a:solidFill>
                  <a:srgbClr val="FF0000"/>
                </a:solidFill>
              </a:rPr>
              <a:t>Under-populated countries tend to be ones which encourage immigration as they need more people to achieve their full economic potential.</a:t>
            </a:r>
          </a:p>
          <a:p>
            <a:pPr marL="514350" indent="-514350" algn="just">
              <a:lnSpc>
                <a:spcPct val="150000"/>
              </a:lnSpc>
              <a:buFont typeface="Wingdings" pitchFamily="2" charset="2"/>
              <a:buChar char="ü"/>
            </a:pP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472</a:t>
            </a:fld>
            <a:endParaRPr lang="en-US" dirty="0"/>
          </a:p>
        </p:txBody>
      </p:sp>
    </p:spTree>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Consequences of under-population……Cont’d</a:t>
            </a:r>
            <a:endParaRPr lang="en-US" sz="2800" dirty="0"/>
          </a:p>
        </p:txBody>
      </p:sp>
      <p:sp>
        <p:nvSpPr>
          <p:cNvPr id="3" name="Content Placeholder 2"/>
          <p:cNvSpPr>
            <a:spLocks noGrp="1"/>
          </p:cNvSpPr>
          <p:nvPr>
            <p:ph idx="1"/>
          </p:nvPr>
        </p:nvSpPr>
        <p:spPr>
          <a:xfrm>
            <a:off x="457200" y="1500174"/>
            <a:ext cx="8229600" cy="4625989"/>
          </a:xfrm>
        </p:spPr>
        <p:txBody>
          <a:bodyPr>
            <a:normAutofit fontScale="85000" lnSpcReduction="10000"/>
          </a:bodyPr>
          <a:lstStyle/>
          <a:p>
            <a:pPr>
              <a:buNone/>
            </a:pPr>
            <a:r>
              <a:rPr lang="en-US" b="1" dirty="0" smtClean="0"/>
              <a:t> 2. Foreign economic involvement</a:t>
            </a:r>
          </a:p>
          <a:p>
            <a:pPr algn="just">
              <a:lnSpc>
                <a:spcPct val="150000"/>
              </a:lnSpc>
            </a:pPr>
            <a:r>
              <a:rPr lang="en-US" sz="2800" dirty="0" smtClean="0">
                <a:solidFill>
                  <a:srgbClr val="FF0000"/>
                </a:solidFill>
              </a:rPr>
              <a:t>many under-populated countries have foreign companies involved in their economic activities </a:t>
            </a:r>
            <a:r>
              <a:rPr lang="en-US" sz="2800" dirty="0" smtClean="0"/>
              <a:t>as they lack the population to support a large number of major corporations themselves</a:t>
            </a:r>
          </a:p>
          <a:p>
            <a:pPr algn="just">
              <a:lnSpc>
                <a:spcPct val="150000"/>
              </a:lnSpc>
            </a:pPr>
            <a:r>
              <a:rPr lang="en-US" sz="2800" dirty="0" smtClean="0">
                <a:solidFill>
                  <a:srgbClr val="00B0F0"/>
                </a:solidFill>
              </a:rPr>
              <a:t>Such large amounts of foreign investment can be useful for an under-populated country’s economy especially if it is a LEDC but involvement needs to be carefully controlled.</a:t>
            </a:r>
          </a:p>
          <a:p>
            <a:pPr algn="just">
              <a:lnSpc>
                <a:spcPct val="150000"/>
              </a:lnSpc>
            </a:pPr>
            <a:endParaRPr lang="en-US" sz="2800" b="1" dirty="0" smtClean="0"/>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473</a:t>
            </a:fld>
            <a:endParaRPr lang="en-US" dirty="0"/>
          </a:p>
        </p:txBody>
      </p:sp>
    </p:spTree>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b="1" dirty="0" smtClean="0">
                <a:latin typeface="Baskerville Old Face" pitchFamily="18" charset="0"/>
              </a:rPr>
              <a:t>Consequences of under-population……Cont’d</a:t>
            </a:r>
            <a:endParaRPr lang="en-US" sz="2800" dirty="0"/>
          </a:p>
        </p:txBody>
      </p:sp>
      <p:sp>
        <p:nvSpPr>
          <p:cNvPr id="3" name="Content Placeholder 2"/>
          <p:cNvSpPr>
            <a:spLocks noGrp="1"/>
          </p:cNvSpPr>
          <p:nvPr>
            <p:ph idx="1"/>
          </p:nvPr>
        </p:nvSpPr>
        <p:spPr>
          <a:xfrm>
            <a:off x="428596" y="1285860"/>
            <a:ext cx="8358246" cy="4857784"/>
          </a:xfrm>
        </p:spPr>
        <p:txBody>
          <a:bodyPr>
            <a:normAutofit lnSpcReduction="10000"/>
          </a:bodyPr>
          <a:lstStyle/>
          <a:p>
            <a:pPr>
              <a:buNone/>
            </a:pPr>
            <a:r>
              <a:rPr lang="en-US" sz="2800" b="1" dirty="0" smtClean="0">
                <a:solidFill>
                  <a:srgbClr val="FF0000"/>
                </a:solidFill>
              </a:rPr>
              <a:t>3. Regional disparities</a:t>
            </a:r>
          </a:p>
          <a:p>
            <a:pPr algn="just">
              <a:lnSpc>
                <a:spcPct val="150000"/>
              </a:lnSpc>
            </a:pPr>
            <a:r>
              <a:rPr lang="en-US" sz="2800" b="1" dirty="0" smtClean="0">
                <a:solidFill>
                  <a:srgbClr val="FF0000"/>
                </a:solidFill>
                <a:latin typeface="Baskerville Old Face" pitchFamily="18" charset="0"/>
              </a:rPr>
              <a:t>This can cause problems of unrest in the less fortunate areas </a:t>
            </a:r>
            <a:r>
              <a:rPr lang="en-US" sz="2800" dirty="0" smtClean="0">
                <a:latin typeface="Baskerville Old Face" pitchFamily="18" charset="0"/>
              </a:rPr>
              <a:t>and also </a:t>
            </a:r>
            <a:r>
              <a:rPr lang="en-US" sz="2800" b="1" dirty="0" smtClean="0">
                <a:solidFill>
                  <a:srgbClr val="FF0000"/>
                </a:solidFill>
                <a:latin typeface="Baskerville Old Face" pitchFamily="18" charset="0"/>
              </a:rPr>
              <a:t>exaggerate the situation of under-population if people </a:t>
            </a:r>
            <a:r>
              <a:rPr lang="en-US" sz="2800" dirty="0" smtClean="0">
                <a:solidFill>
                  <a:srgbClr val="FF0000"/>
                </a:solidFill>
                <a:latin typeface="Baskerville Old Face" pitchFamily="18" charset="0"/>
              </a:rPr>
              <a:t>migrate from the more remote regions to the wealthier ones in search of an improved lifestyle.</a:t>
            </a:r>
          </a:p>
          <a:p>
            <a:pPr algn="just">
              <a:lnSpc>
                <a:spcPct val="150000"/>
              </a:lnSpc>
            </a:pPr>
            <a:r>
              <a:rPr lang="en-US" sz="2800" dirty="0" smtClean="0"/>
              <a:t>This has occurred in Brazil and increased </a:t>
            </a:r>
            <a:r>
              <a:rPr lang="en-US" sz="2800" dirty="0" smtClean="0">
                <a:solidFill>
                  <a:srgbClr val="FF0000"/>
                </a:solidFill>
              </a:rPr>
              <a:t>housing and other social problems</a:t>
            </a:r>
            <a:r>
              <a:rPr lang="en-US" sz="2800" dirty="0" smtClean="0"/>
              <a:t> in, for example, Sao Paulo.</a:t>
            </a:r>
          </a:p>
          <a:p>
            <a:pPr algn="just">
              <a:lnSpc>
                <a:spcPct val="150000"/>
              </a:lnSpc>
            </a:pPr>
            <a:endParaRPr lang="en-US" sz="2800" b="1" dirty="0" smtClean="0">
              <a:latin typeface="Baskerville Old Face" pitchFamily="18" charset="0"/>
            </a:endParaRPr>
          </a:p>
          <a:p>
            <a:pPr>
              <a:buNone/>
            </a:pP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474</a:t>
            </a:fld>
            <a:endParaRPr lang="en-US" dirty="0"/>
          </a:p>
        </p:txBody>
      </p:sp>
    </p:spTree>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b="1" dirty="0" smtClean="0">
                <a:latin typeface="Baskerville Old Face" pitchFamily="18" charset="0"/>
              </a:rPr>
              <a:t>Consequences of under-population……Cont’d</a:t>
            </a:r>
            <a:endParaRPr lang="en-US" sz="2800" dirty="0"/>
          </a:p>
        </p:txBody>
      </p:sp>
      <p:sp>
        <p:nvSpPr>
          <p:cNvPr id="3" name="Content Placeholder 2"/>
          <p:cNvSpPr>
            <a:spLocks noGrp="1"/>
          </p:cNvSpPr>
          <p:nvPr>
            <p:ph idx="1"/>
          </p:nvPr>
        </p:nvSpPr>
        <p:spPr>
          <a:xfrm>
            <a:off x="457200" y="1428736"/>
            <a:ext cx="8401080" cy="4697427"/>
          </a:xfrm>
        </p:spPr>
        <p:txBody>
          <a:bodyPr/>
          <a:lstStyle/>
          <a:p>
            <a:pPr>
              <a:buNone/>
            </a:pPr>
            <a:r>
              <a:rPr lang="en-US" b="1" dirty="0" smtClean="0"/>
              <a:t>4. Service provision:</a:t>
            </a:r>
          </a:p>
          <a:p>
            <a:pPr algn="just">
              <a:lnSpc>
                <a:spcPct val="150000"/>
              </a:lnSpc>
            </a:pPr>
            <a:r>
              <a:rPr lang="en-US" dirty="0" smtClean="0"/>
              <a:t> </a:t>
            </a:r>
            <a:r>
              <a:rPr lang="en-US" sz="2800" dirty="0" smtClean="0"/>
              <a:t>due to an overall lack of demand many </a:t>
            </a:r>
            <a:r>
              <a:rPr lang="en-US" sz="2800" dirty="0" smtClean="0">
                <a:solidFill>
                  <a:srgbClr val="FF0000"/>
                </a:solidFill>
              </a:rPr>
              <a:t>under-populated countries have a lower than average service provision for their inhabitants. </a:t>
            </a:r>
          </a:p>
          <a:p>
            <a:pPr algn="just">
              <a:lnSpc>
                <a:spcPct val="150000"/>
              </a:lnSpc>
            </a:pPr>
            <a:r>
              <a:rPr lang="en-US" sz="2800" dirty="0" smtClean="0">
                <a:solidFill>
                  <a:srgbClr val="FF0000"/>
                </a:solidFill>
              </a:rPr>
              <a:t>The threshold population necessary for certain services may not be met.</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475</a:t>
            </a:fld>
            <a:endParaRPr lang="en-US" dirty="0"/>
          </a:p>
        </p:txBody>
      </p:sp>
    </p:spTree>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Consequences of under-population……Cont’d</a:t>
            </a:r>
            <a:endParaRPr lang="en-US" sz="2800" dirty="0"/>
          </a:p>
        </p:txBody>
      </p:sp>
      <p:sp>
        <p:nvSpPr>
          <p:cNvPr id="3" name="Content Placeholder 2"/>
          <p:cNvSpPr>
            <a:spLocks noGrp="1"/>
          </p:cNvSpPr>
          <p:nvPr>
            <p:ph idx="1"/>
          </p:nvPr>
        </p:nvSpPr>
        <p:spPr>
          <a:xfrm>
            <a:off x="457200" y="1428736"/>
            <a:ext cx="8229600" cy="4697427"/>
          </a:xfrm>
        </p:spPr>
        <p:txBody>
          <a:bodyPr>
            <a:normAutofit fontScale="92500" lnSpcReduction="20000"/>
          </a:bodyPr>
          <a:lstStyle/>
          <a:p>
            <a:pPr>
              <a:buNone/>
            </a:pPr>
            <a:r>
              <a:rPr lang="en-US" b="1" dirty="0" smtClean="0">
                <a:solidFill>
                  <a:srgbClr val="FF0000"/>
                </a:solidFill>
              </a:rPr>
              <a:t>5. Urban population:</a:t>
            </a:r>
          </a:p>
          <a:p>
            <a:pPr algn="just">
              <a:lnSpc>
                <a:spcPct val="150000"/>
              </a:lnSpc>
            </a:pPr>
            <a:r>
              <a:rPr lang="en-US" sz="3000" dirty="0" smtClean="0">
                <a:solidFill>
                  <a:srgbClr val="FF0000"/>
                </a:solidFill>
                <a:latin typeface="Baskerville Old Face" pitchFamily="18" charset="0"/>
              </a:rPr>
              <a:t> under-populated countries tend to exhibit a high degree of urbanization </a:t>
            </a:r>
            <a:r>
              <a:rPr lang="en-US" sz="3000" dirty="0" smtClean="0">
                <a:latin typeface="Baskerville Old Face" pitchFamily="18" charset="0"/>
              </a:rPr>
              <a:t>because the people tend to live in the more settled urban areas rather than in the less favorable remote areas. </a:t>
            </a:r>
          </a:p>
          <a:p>
            <a:pPr algn="just">
              <a:lnSpc>
                <a:spcPct val="150000"/>
              </a:lnSpc>
            </a:pPr>
            <a:r>
              <a:rPr lang="en-US" sz="3000" dirty="0" smtClean="0">
                <a:latin typeface="Baskerville Old Face" pitchFamily="18" charset="0"/>
              </a:rPr>
              <a:t>Also, </a:t>
            </a:r>
            <a:r>
              <a:rPr lang="en-US" sz="3000" dirty="0" smtClean="0">
                <a:solidFill>
                  <a:srgbClr val="FF0000"/>
                </a:solidFill>
                <a:latin typeface="Baskerville Old Face" pitchFamily="18" charset="0"/>
              </a:rPr>
              <a:t>many such countries have many physical drawbacks and people are less </a:t>
            </a:r>
            <a:r>
              <a:rPr lang="en-US" sz="3000" b="1" dirty="0" smtClean="0">
                <a:solidFill>
                  <a:srgbClr val="FF0000"/>
                </a:solidFill>
                <a:latin typeface="Baskerville Old Face" pitchFamily="18" charset="0"/>
              </a:rPr>
              <a:t>likely to be involved in rural occupations.</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476</a:t>
            </a:fld>
            <a:endParaRPr lang="en-US" dirty="0"/>
          </a:p>
        </p:txBody>
      </p:sp>
    </p:spTree>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011222"/>
          </a:xfrm>
        </p:spPr>
        <p:txBody>
          <a:bodyPr>
            <a:normAutofit/>
          </a:bodyPr>
          <a:lstStyle/>
          <a:p>
            <a:pPr algn="just"/>
            <a:r>
              <a:rPr lang="en-US" sz="2800" b="1" dirty="0" smtClean="0">
                <a:latin typeface="Baskerville Old Face" pitchFamily="18" charset="0"/>
              </a:rPr>
              <a:t>Consequences of under-population……Cont’d</a:t>
            </a:r>
            <a:endParaRPr lang="en-US" sz="2800" dirty="0"/>
          </a:p>
        </p:txBody>
      </p:sp>
      <p:sp>
        <p:nvSpPr>
          <p:cNvPr id="3" name="Content Placeholder 2"/>
          <p:cNvSpPr>
            <a:spLocks noGrp="1"/>
          </p:cNvSpPr>
          <p:nvPr>
            <p:ph idx="1"/>
          </p:nvPr>
        </p:nvSpPr>
        <p:spPr>
          <a:xfrm>
            <a:off x="500034" y="1285860"/>
            <a:ext cx="8229600" cy="5000660"/>
          </a:xfrm>
        </p:spPr>
        <p:txBody>
          <a:bodyPr>
            <a:normAutofit/>
          </a:bodyPr>
          <a:lstStyle/>
          <a:p>
            <a:pPr>
              <a:buNone/>
            </a:pPr>
            <a:r>
              <a:rPr lang="en-US" sz="2800" b="1" dirty="0" smtClean="0">
                <a:latin typeface="Baskerville Old Face" pitchFamily="18" charset="0"/>
              </a:rPr>
              <a:t>6</a:t>
            </a:r>
            <a:r>
              <a:rPr lang="en-US" sz="2800" b="1" dirty="0" smtClean="0">
                <a:solidFill>
                  <a:srgbClr val="FF0000"/>
                </a:solidFill>
                <a:latin typeface="Baskerville Old Face" pitchFamily="18" charset="0"/>
              </a:rPr>
              <a:t>. High standard of living</a:t>
            </a:r>
            <a:endParaRPr lang="en-US" sz="2800" dirty="0" smtClean="0">
              <a:latin typeface="Baskerville Old Face" pitchFamily="18" charset="0"/>
            </a:endParaRPr>
          </a:p>
          <a:p>
            <a:pPr algn="just">
              <a:lnSpc>
                <a:spcPct val="150000"/>
              </a:lnSpc>
            </a:pPr>
            <a:r>
              <a:rPr lang="en-US" sz="2800" dirty="0" smtClean="0">
                <a:latin typeface="Baskerville Old Face" pitchFamily="18" charset="0"/>
              </a:rPr>
              <a:t>the majority of under-populated countries are MEDCs. (Brazil is the</a:t>
            </a:r>
            <a:r>
              <a:rPr lang="en-US" sz="2800" b="1" dirty="0" smtClean="0">
                <a:latin typeface="Baskerville Old Face" pitchFamily="18" charset="0"/>
              </a:rPr>
              <a:t> </a:t>
            </a:r>
            <a:r>
              <a:rPr lang="en-US" sz="2800" dirty="0" smtClean="0">
                <a:latin typeface="Baskerville Old Face" pitchFamily="18" charset="0"/>
              </a:rPr>
              <a:t>exception here).</a:t>
            </a:r>
          </a:p>
          <a:p>
            <a:pPr algn="just">
              <a:lnSpc>
                <a:spcPct val="150000"/>
              </a:lnSpc>
            </a:pPr>
            <a:r>
              <a:rPr lang="en-US" sz="2800" dirty="0" smtClean="0">
                <a:latin typeface="Baskerville Old Face" pitchFamily="18" charset="0"/>
              </a:rPr>
              <a:t>They tend to have high levels of technology, (</a:t>
            </a:r>
            <a:r>
              <a:rPr lang="en-US" sz="2800" dirty="0" smtClean="0">
                <a:solidFill>
                  <a:srgbClr val="FF0000"/>
                </a:solidFill>
                <a:latin typeface="Baskerville Old Face" pitchFamily="18" charset="0"/>
              </a:rPr>
              <a:t>if population</a:t>
            </a:r>
            <a:r>
              <a:rPr lang="en-US" sz="2800" b="1" dirty="0" smtClean="0">
                <a:solidFill>
                  <a:srgbClr val="FF0000"/>
                </a:solidFill>
                <a:latin typeface="Baskerville Old Face" pitchFamily="18" charset="0"/>
              </a:rPr>
              <a:t> </a:t>
            </a:r>
            <a:r>
              <a:rPr lang="en-US" sz="2800" dirty="0" smtClean="0">
                <a:solidFill>
                  <a:srgbClr val="FF0000"/>
                </a:solidFill>
                <a:latin typeface="Baskerville Old Face" pitchFamily="18" charset="0"/>
              </a:rPr>
              <a:t>resource ratios are low this is vital</a:t>
            </a:r>
            <a:r>
              <a:rPr lang="en-US" sz="2800" dirty="0" smtClean="0">
                <a:latin typeface="Baskerville Old Face" pitchFamily="18" charset="0"/>
              </a:rPr>
              <a:t>), high income levels, (if workers are in</a:t>
            </a:r>
            <a:r>
              <a:rPr lang="en-US" sz="2800" b="1" dirty="0" smtClean="0">
                <a:latin typeface="Baskerville Old Face" pitchFamily="18" charset="0"/>
              </a:rPr>
              <a:t> </a:t>
            </a:r>
            <a:r>
              <a:rPr lang="en-US" sz="2800" dirty="0" smtClean="0">
                <a:latin typeface="Baskerville Old Face" pitchFamily="18" charset="0"/>
              </a:rPr>
              <a:t>demand they can obtain higher wages) and a good standard of living. </a:t>
            </a:r>
          </a:p>
          <a:p>
            <a:pPr algn="just"/>
            <a:endParaRPr lang="en-US" sz="2800" dirty="0" smtClean="0">
              <a:latin typeface="Baskerville Old Face" pitchFamily="18" charset="0"/>
            </a:endParaRPr>
          </a:p>
          <a:p>
            <a:pPr>
              <a:buNone/>
            </a:pPr>
            <a:endParaRPr lang="en-US" sz="2800" b="1" dirty="0" smtClean="0">
              <a:solidFill>
                <a:srgbClr val="FF0000"/>
              </a:solidFill>
              <a:latin typeface="Baskerville Old Face" pitchFamily="18" charset="0"/>
            </a:endParaRPr>
          </a:p>
          <a:p>
            <a:pPr>
              <a:buNone/>
            </a:pPr>
            <a:endParaRPr lang="en-US" sz="2800"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477</a:t>
            </a:fld>
            <a:endParaRPr lang="en-US" dirty="0"/>
          </a:p>
        </p:txBody>
      </p:sp>
    </p:spTree>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Consequences of under-population……Cont’d</a:t>
            </a:r>
            <a:endParaRPr lang="en-US" sz="2800" dirty="0"/>
          </a:p>
        </p:txBody>
      </p:sp>
      <p:sp>
        <p:nvSpPr>
          <p:cNvPr id="3" name="Content Placeholder 2"/>
          <p:cNvSpPr>
            <a:spLocks noGrp="1"/>
          </p:cNvSpPr>
          <p:nvPr>
            <p:ph idx="1"/>
          </p:nvPr>
        </p:nvSpPr>
        <p:spPr>
          <a:xfrm>
            <a:off x="457200" y="1285860"/>
            <a:ext cx="8229600" cy="4840303"/>
          </a:xfrm>
        </p:spPr>
        <p:txBody>
          <a:bodyPr>
            <a:normAutofit/>
          </a:bodyPr>
          <a:lstStyle/>
          <a:p>
            <a:pPr algn="just">
              <a:lnSpc>
                <a:spcPct val="150000"/>
              </a:lnSpc>
              <a:buNone/>
            </a:pPr>
            <a:r>
              <a:rPr lang="en-US" sz="2800" b="1" dirty="0" smtClean="0">
                <a:latin typeface="Baskerville Old Face" pitchFamily="18" charset="0"/>
              </a:rPr>
              <a:t>6</a:t>
            </a:r>
            <a:r>
              <a:rPr lang="en-US" sz="2800" b="1" dirty="0" smtClean="0">
                <a:solidFill>
                  <a:srgbClr val="FF0000"/>
                </a:solidFill>
                <a:latin typeface="Baskerville Old Face" pitchFamily="18" charset="0"/>
              </a:rPr>
              <a:t>. High standard of living……Cont’d</a:t>
            </a:r>
            <a:endParaRPr lang="en-US" sz="2800" dirty="0" smtClean="0">
              <a:latin typeface="Baskerville Old Face" pitchFamily="18" charset="0"/>
            </a:endParaRPr>
          </a:p>
          <a:p>
            <a:pPr algn="just">
              <a:lnSpc>
                <a:spcPct val="150000"/>
              </a:lnSpc>
            </a:pPr>
            <a:r>
              <a:rPr lang="en-US" sz="2800" i="1" dirty="0" smtClean="0">
                <a:solidFill>
                  <a:srgbClr val="FF0000"/>
                </a:solidFill>
                <a:latin typeface="Baskerville Old Face" pitchFamily="18" charset="0"/>
              </a:rPr>
              <a:t>It is</a:t>
            </a:r>
            <a:r>
              <a:rPr lang="en-US" sz="2800" b="1" i="1" dirty="0" smtClean="0">
                <a:solidFill>
                  <a:srgbClr val="FF0000"/>
                </a:solidFill>
                <a:latin typeface="Baskerville Old Face" pitchFamily="18" charset="0"/>
              </a:rPr>
              <a:t> </a:t>
            </a:r>
            <a:r>
              <a:rPr lang="en-US" sz="2800" i="1" dirty="0" smtClean="0">
                <a:solidFill>
                  <a:srgbClr val="FF0000"/>
                </a:solidFill>
                <a:latin typeface="Baskerville Old Face" pitchFamily="18" charset="0"/>
              </a:rPr>
              <a:t>likely that the standard of living would rise even further if the population</a:t>
            </a:r>
            <a:r>
              <a:rPr lang="en-US" sz="2800" b="1" i="1" dirty="0" smtClean="0">
                <a:solidFill>
                  <a:srgbClr val="FF0000"/>
                </a:solidFill>
                <a:latin typeface="Baskerville Old Face" pitchFamily="18" charset="0"/>
              </a:rPr>
              <a:t> </a:t>
            </a:r>
            <a:r>
              <a:rPr lang="en-US" sz="2800" i="1" dirty="0" smtClean="0">
                <a:solidFill>
                  <a:srgbClr val="FF0000"/>
                </a:solidFill>
                <a:latin typeface="Baskerville Old Face" pitchFamily="18" charset="0"/>
              </a:rPr>
              <a:t>rose </a:t>
            </a:r>
            <a:r>
              <a:rPr lang="en-US" sz="2800" dirty="0" smtClean="0">
                <a:latin typeface="Baskerville Old Face" pitchFamily="18" charset="0"/>
              </a:rPr>
              <a:t>due to an increase in production and exploitation of resources.</a:t>
            </a:r>
          </a:p>
          <a:p>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478</a:t>
            </a:fld>
            <a:endParaRPr lang="en-US" dirty="0"/>
          </a:p>
        </p:txBody>
      </p:sp>
    </p:spTree>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The Relationship between Population and Resource…..Cont’d</a:t>
            </a:r>
            <a:endParaRPr lang="en-US" sz="3200" dirty="0"/>
          </a:p>
        </p:txBody>
      </p:sp>
      <p:sp>
        <p:nvSpPr>
          <p:cNvPr id="3" name="Content Placeholder 2"/>
          <p:cNvSpPr>
            <a:spLocks noGrp="1"/>
          </p:cNvSpPr>
          <p:nvPr>
            <p:ph idx="1"/>
          </p:nvPr>
        </p:nvSpPr>
        <p:spPr>
          <a:xfrm>
            <a:off x="457200" y="1357298"/>
            <a:ext cx="8229600" cy="5214974"/>
          </a:xfrm>
        </p:spPr>
        <p:txBody>
          <a:bodyPr>
            <a:normAutofit lnSpcReduction="10000"/>
          </a:bodyPr>
          <a:lstStyle/>
          <a:p>
            <a:r>
              <a:rPr lang="en-US" b="1" dirty="0" smtClean="0"/>
              <a:t>B. </a:t>
            </a:r>
            <a:r>
              <a:rPr lang="en-US" b="1" dirty="0" smtClean="0">
                <a:latin typeface="Baskerville Old Face" pitchFamily="18" charset="0"/>
              </a:rPr>
              <a:t>Optimum Population</a:t>
            </a:r>
          </a:p>
          <a:p>
            <a:pPr algn="just">
              <a:lnSpc>
                <a:spcPct val="150000"/>
              </a:lnSpc>
            </a:pPr>
            <a:r>
              <a:rPr lang="en-US" sz="2800" dirty="0" smtClean="0">
                <a:latin typeface="Baskerville Old Face" pitchFamily="18" charset="0"/>
              </a:rPr>
              <a:t>a theoretical condition occurs </a:t>
            </a:r>
            <a:r>
              <a:rPr lang="en-US" sz="2800" dirty="0" smtClean="0">
                <a:solidFill>
                  <a:srgbClr val="FF0000"/>
                </a:solidFill>
                <a:latin typeface="Baskerville Old Face" pitchFamily="18" charset="0"/>
              </a:rPr>
              <a:t>where there is a balance between the population size and the amounts of resources available.</a:t>
            </a:r>
          </a:p>
          <a:p>
            <a:pPr algn="just">
              <a:lnSpc>
                <a:spcPct val="150000"/>
              </a:lnSpc>
            </a:pPr>
            <a:r>
              <a:rPr lang="en-US" sz="2800" dirty="0" smtClean="0">
                <a:latin typeface="Baskerville Old Face" pitchFamily="18" charset="0"/>
              </a:rPr>
              <a:t>i.e. Population Density/km</a:t>
            </a:r>
            <a:r>
              <a:rPr lang="en-US" sz="2800" baseline="30000" dirty="0" smtClean="0">
                <a:latin typeface="Baskerville Old Face" pitchFamily="18" charset="0"/>
              </a:rPr>
              <a:t>2</a:t>
            </a:r>
            <a:r>
              <a:rPr lang="en-US" sz="2800" dirty="0" smtClean="0">
                <a:latin typeface="Baskerville Old Face" pitchFamily="18" charset="0"/>
              </a:rPr>
              <a:t>= C.C./km</a:t>
            </a:r>
            <a:r>
              <a:rPr lang="en-US" sz="2800" baseline="30000" dirty="0" smtClean="0">
                <a:latin typeface="Baskerville Old Face" pitchFamily="18" charset="0"/>
              </a:rPr>
              <a:t>2</a:t>
            </a:r>
            <a:r>
              <a:rPr lang="en-US" sz="2800" dirty="0" smtClean="0">
                <a:latin typeface="Baskerville Old Face" pitchFamily="18" charset="0"/>
              </a:rPr>
              <a:t>.</a:t>
            </a:r>
          </a:p>
          <a:p>
            <a:pPr algn="just">
              <a:lnSpc>
                <a:spcPct val="150000"/>
              </a:lnSpc>
            </a:pPr>
            <a:r>
              <a:rPr lang="en-US" sz="2800" dirty="0" smtClean="0">
                <a:latin typeface="Baskerville Old Face" pitchFamily="18" charset="0"/>
              </a:rPr>
              <a:t>It is an economic concept which believes in the maximization of output </a:t>
            </a:r>
            <a:r>
              <a:rPr lang="en-US" sz="2800" dirty="0" smtClean="0">
                <a:solidFill>
                  <a:srgbClr val="FF0000"/>
                </a:solidFill>
                <a:latin typeface="Baskerville Old Face" pitchFamily="18" charset="0"/>
              </a:rPr>
              <a:t>where number of population is balanced with resource availability</a:t>
            </a:r>
            <a:r>
              <a:rPr lang="en-US" sz="2800" dirty="0" smtClean="0">
                <a:latin typeface="Baskerville Old Face" pitchFamily="18" charset="0"/>
              </a:rPr>
              <a:t>.</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479</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000132"/>
          </a:xfrm>
        </p:spPr>
        <p:txBody>
          <a:bodyPr>
            <a:noAutofit/>
          </a:bodyPr>
          <a:lstStyle/>
          <a:p>
            <a:r>
              <a:rPr lang="en-US" sz="4000" b="1" dirty="0" smtClean="0"/>
              <a:t>Steps in Conducting Census </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357298"/>
            <a:ext cx="8229600" cy="4768865"/>
          </a:xfrm>
        </p:spPr>
        <p:txBody>
          <a:bodyPr>
            <a:normAutofit lnSpcReduction="10000"/>
          </a:bodyPr>
          <a:lstStyle/>
          <a:p>
            <a:pPr algn="just">
              <a:lnSpc>
                <a:spcPct val="150000"/>
              </a:lnSpc>
            </a:pPr>
            <a:r>
              <a:rPr lang="en-US" dirty="0" smtClean="0"/>
              <a:t>The major steps to be followed in a census include. </a:t>
            </a:r>
          </a:p>
          <a:p>
            <a:pPr lvl="0" algn="just">
              <a:lnSpc>
                <a:spcPct val="150000"/>
              </a:lnSpc>
              <a:buFont typeface="Wingdings" pitchFamily="2" charset="2"/>
              <a:buChar char="Ø"/>
            </a:pPr>
            <a:r>
              <a:rPr lang="en-US" dirty="0" smtClean="0"/>
              <a:t>      Planning and preparation </a:t>
            </a:r>
          </a:p>
          <a:p>
            <a:pPr lvl="0" algn="just">
              <a:lnSpc>
                <a:spcPct val="150000"/>
              </a:lnSpc>
              <a:buFont typeface="Wingdings" pitchFamily="2" charset="2"/>
              <a:buChar char="Ø"/>
            </a:pPr>
            <a:r>
              <a:rPr lang="en-US" dirty="0" smtClean="0"/>
              <a:t>      Collecting information </a:t>
            </a:r>
          </a:p>
          <a:p>
            <a:pPr lvl="0" algn="just">
              <a:lnSpc>
                <a:spcPct val="150000"/>
              </a:lnSpc>
              <a:buFont typeface="Wingdings" pitchFamily="2" charset="2"/>
              <a:buChar char="Ø"/>
            </a:pPr>
            <a:r>
              <a:rPr lang="en-US" dirty="0" smtClean="0"/>
              <a:t>      Compilation and analysis </a:t>
            </a:r>
          </a:p>
          <a:p>
            <a:pPr lvl="0" algn="just">
              <a:lnSpc>
                <a:spcPct val="150000"/>
              </a:lnSpc>
              <a:buFont typeface="Wingdings" pitchFamily="2" charset="2"/>
              <a:buChar char="Ø"/>
            </a:pPr>
            <a:r>
              <a:rPr lang="en-US" dirty="0" smtClean="0"/>
              <a:t>      Evaluation</a:t>
            </a: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48</a:t>
            </a:fld>
            <a:endParaRPr lang="en-US" dirty="0"/>
          </a:p>
        </p:txBody>
      </p:sp>
    </p:spTree>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The Relationship between Population and Resource…..Cont’d</a:t>
            </a:r>
            <a:endParaRPr lang="en-US" sz="3200" dirty="0">
              <a:latin typeface="Baskerville Old Face" pitchFamily="18" charset="0"/>
            </a:endParaRPr>
          </a:p>
        </p:txBody>
      </p:sp>
      <p:sp>
        <p:nvSpPr>
          <p:cNvPr id="3" name="Content Placeholder 2"/>
          <p:cNvSpPr>
            <a:spLocks noGrp="1"/>
          </p:cNvSpPr>
          <p:nvPr>
            <p:ph idx="1"/>
          </p:nvPr>
        </p:nvSpPr>
        <p:spPr>
          <a:xfrm>
            <a:off x="457200" y="1357298"/>
            <a:ext cx="8229600" cy="5143536"/>
          </a:xfrm>
        </p:spPr>
        <p:txBody>
          <a:bodyPr>
            <a:normAutofit fontScale="92500" lnSpcReduction="20000"/>
          </a:bodyPr>
          <a:lstStyle/>
          <a:p>
            <a:r>
              <a:rPr lang="en-US" b="1" dirty="0" smtClean="0">
                <a:latin typeface="Baskerville Old Face" pitchFamily="18" charset="0"/>
              </a:rPr>
              <a:t>Optimum Population…..Cont’d</a:t>
            </a:r>
          </a:p>
          <a:p>
            <a:pPr algn="just">
              <a:lnSpc>
                <a:spcPct val="160000"/>
              </a:lnSpc>
            </a:pPr>
            <a:r>
              <a:rPr lang="en-US" sz="3000" dirty="0" smtClean="0">
                <a:solidFill>
                  <a:srgbClr val="FF0000"/>
                </a:solidFill>
                <a:latin typeface="Baskerville Old Face" pitchFamily="18" charset="0"/>
              </a:rPr>
              <a:t>In this case number of human being is balanced with any given state of resource base.</a:t>
            </a:r>
          </a:p>
          <a:p>
            <a:pPr algn="just">
              <a:lnSpc>
                <a:spcPct val="160000"/>
              </a:lnSpc>
            </a:pPr>
            <a:r>
              <a:rPr lang="en-US" sz="3000" dirty="0" smtClean="0">
                <a:solidFill>
                  <a:srgbClr val="FF0000"/>
                </a:solidFill>
                <a:latin typeface="Baskerville Old Face" pitchFamily="18" charset="0"/>
              </a:rPr>
              <a:t> </a:t>
            </a:r>
            <a:r>
              <a:rPr lang="en-US" sz="3000" dirty="0" smtClean="0">
                <a:latin typeface="Baskerville Old Face" pitchFamily="18" charset="0"/>
              </a:rPr>
              <a:t>so that output per man will be maximum or </a:t>
            </a:r>
            <a:r>
              <a:rPr lang="en-US" sz="3000" dirty="0" smtClean="0">
                <a:solidFill>
                  <a:srgbClr val="FF0000"/>
                </a:solidFill>
                <a:latin typeface="Baskerville Old Face" pitchFamily="18" charset="0"/>
              </a:rPr>
              <a:t>is regarded as a state of equilibrium between population and resource available with them </a:t>
            </a:r>
          </a:p>
          <a:p>
            <a:pPr algn="just">
              <a:lnSpc>
                <a:spcPct val="160000"/>
              </a:lnSpc>
            </a:pPr>
            <a:r>
              <a:rPr lang="en-US" sz="3000" dirty="0" smtClean="0">
                <a:latin typeface="Baskerville Old Face" pitchFamily="18" charset="0"/>
              </a:rPr>
              <a:t>so that </a:t>
            </a:r>
            <a:r>
              <a:rPr lang="en-US" sz="3000" dirty="0" smtClean="0">
                <a:solidFill>
                  <a:srgbClr val="FF0000"/>
                </a:solidFill>
                <a:latin typeface="Baskerville Old Face" pitchFamily="18" charset="0"/>
              </a:rPr>
              <a:t>every individual should enjoy highest possible life style. </a:t>
            </a:r>
            <a:endParaRPr lang="en-US" sz="30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480</a:t>
            </a:fld>
            <a:endParaRPr lang="en-US" dirty="0"/>
          </a:p>
        </p:txBody>
      </p:sp>
    </p:spTree>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The Relationship between Population and Resource…..Cont’d</a:t>
            </a:r>
            <a:endParaRPr lang="en-US" sz="3200" dirty="0"/>
          </a:p>
        </p:txBody>
      </p:sp>
      <p:sp>
        <p:nvSpPr>
          <p:cNvPr id="3" name="Content Placeholder 2"/>
          <p:cNvSpPr>
            <a:spLocks noGrp="1"/>
          </p:cNvSpPr>
          <p:nvPr>
            <p:ph idx="1"/>
          </p:nvPr>
        </p:nvSpPr>
        <p:spPr>
          <a:xfrm>
            <a:off x="457200" y="1428736"/>
            <a:ext cx="8229600" cy="5429264"/>
          </a:xfrm>
        </p:spPr>
        <p:txBody>
          <a:bodyPr>
            <a:normAutofit/>
          </a:bodyPr>
          <a:lstStyle/>
          <a:p>
            <a:r>
              <a:rPr lang="en-US" b="1" dirty="0" smtClean="0">
                <a:latin typeface="Baskerville Old Face" pitchFamily="18" charset="0"/>
              </a:rPr>
              <a:t>Optimum Population…..Cont’d</a:t>
            </a:r>
            <a:endParaRPr lang="en-US" dirty="0" smtClean="0"/>
          </a:p>
          <a:p>
            <a:pPr algn="just">
              <a:lnSpc>
                <a:spcPct val="150000"/>
              </a:lnSpc>
            </a:pPr>
            <a:r>
              <a:rPr lang="en-US" sz="2800" dirty="0" smtClean="0">
                <a:solidFill>
                  <a:srgbClr val="FF0000"/>
                </a:solidFill>
                <a:latin typeface="Baskerville Old Face" pitchFamily="18" charset="0"/>
              </a:rPr>
              <a:t>The reality of achieving </a:t>
            </a:r>
            <a:r>
              <a:rPr lang="en-US" sz="2800" b="1" dirty="0" smtClean="0">
                <a:solidFill>
                  <a:srgbClr val="FF0000"/>
                </a:solidFill>
                <a:latin typeface="Baskerville Old Face" pitchFamily="18" charset="0"/>
              </a:rPr>
              <a:t>OPTIMUM population </a:t>
            </a:r>
            <a:r>
              <a:rPr lang="en-US" sz="2800" dirty="0" smtClean="0">
                <a:solidFill>
                  <a:srgbClr val="FF0000"/>
                </a:solidFill>
                <a:latin typeface="Baskerville Old Face" pitchFamily="18" charset="0"/>
              </a:rPr>
              <a:t>is difficult in practice</a:t>
            </a:r>
            <a:r>
              <a:rPr lang="en-US" sz="2800" dirty="0" smtClean="0">
                <a:latin typeface="Baskerville Old Face" pitchFamily="18" charset="0"/>
              </a:rPr>
              <a:t> because of 2 main reasons:</a:t>
            </a:r>
          </a:p>
          <a:p>
            <a:pPr lvl="1">
              <a:lnSpc>
                <a:spcPct val="150000"/>
              </a:lnSpc>
            </a:pPr>
            <a:r>
              <a:rPr lang="en-US" dirty="0" smtClean="0">
                <a:latin typeface="Baskerville Old Face" pitchFamily="18" charset="0"/>
              </a:rPr>
              <a:t>Population sizes are not static but DYNAMIC and grow or shrink over time.</a:t>
            </a:r>
          </a:p>
          <a:p>
            <a:pPr lvl="1" algn="just">
              <a:lnSpc>
                <a:spcPct val="150000"/>
              </a:lnSpc>
            </a:pPr>
            <a:r>
              <a:rPr lang="en-US" dirty="0" smtClean="0">
                <a:latin typeface="Baskerville Old Face" pitchFamily="18" charset="0"/>
              </a:rPr>
              <a:t>Technology changes, allowing the exploitation of natural resources that might not have previously been available.</a:t>
            </a:r>
            <a:endParaRPr lang="en-US" sz="2400" dirty="0" smtClean="0">
              <a:latin typeface="Baskerville Old Face" pitchFamily="18" charset="0"/>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481</a:t>
            </a:fld>
            <a:endParaRPr lang="en-US" dirty="0"/>
          </a:p>
        </p:txBody>
      </p:sp>
    </p:spTree>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en-US" sz="2800" b="1" dirty="0" smtClean="0">
                <a:latin typeface="Baskerville Old Face" pitchFamily="18" charset="0"/>
              </a:rPr>
              <a:t>The Relationship between Population and Resource…..Cont’d</a:t>
            </a:r>
            <a:endParaRPr lang="en-US" sz="2800" dirty="0">
              <a:latin typeface="Baskerville Old Face" pitchFamily="18" charset="0"/>
            </a:endParaRPr>
          </a:p>
        </p:txBody>
      </p:sp>
      <p:sp>
        <p:nvSpPr>
          <p:cNvPr id="3" name="Content Placeholder 2"/>
          <p:cNvSpPr>
            <a:spLocks noGrp="1"/>
          </p:cNvSpPr>
          <p:nvPr>
            <p:ph idx="1"/>
          </p:nvPr>
        </p:nvSpPr>
        <p:spPr>
          <a:xfrm>
            <a:off x="457200" y="1071546"/>
            <a:ext cx="8229600" cy="5572164"/>
          </a:xfrm>
        </p:spPr>
        <p:txBody>
          <a:bodyPr>
            <a:normAutofit fontScale="62500" lnSpcReduction="20000"/>
          </a:bodyPr>
          <a:lstStyle/>
          <a:p>
            <a:pPr>
              <a:buNone/>
            </a:pPr>
            <a:r>
              <a:rPr lang="en-US" sz="4500" b="1" dirty="0" smtClean="0"/>
              <a:t> C. Overpopulation </a:t>
            </a:r>
          </a:p>
          <a:p>
            <a:pPr algn="just">
              <a:lnSpc>
                <a:spcPct val="160000"/>
              </a:lnSpc>
              <a:buFont typeface="Wingdings" pitchFamily="2" charset="2"/>
              <a:buChar char="ü"/>
            </a:pPr>
            <a:r>
              <a:rPr lang="en-US" sz="4500" dirty="0" smtClean="0">
                <a:solidFill>
                  <a:srgbClr val="FF0000"/>
                </a:solidFill>
                <a:latin typeface="Baskerville Old Face" pitchFamily="18" charset="0"/>
              </a:rPr>
              <a:t>is a condition where there are too many people living in a nation or area relative to the natural resources</a:t>
            </a:r>
            <a:r>
              <a:rPr lang="en-US" sz="4500" dirty="0" smtClean="0">
                <a:latin typeface="Baskerville Old Face" pitchFamily="18" charset="0"/>
              </a:rPr>
              <a:t> (food, water, fuel, building materials etc) that exist in that place. </a:t>
            </a:r>
          </a:p>
          <a:p>
            <a:pPr algn="just">
              <a:lnSpc>
                <a:spcPct val="160000"/>
              </a:lnSpc>
              <a:buFont typeface="Wingdings" pitchFamily="2" charset="2"/>
              <a:buChar char="ü"/>
            </a:pPr>
            <a:r>
              <a:rPr lang="en-US" sz="4500" dirty="0" smtClean="0">
                <a:solidFill>
                  <a:srgbClr val="FF0000"/>
                </a:solidFill>
                <a:latin typeface="Baskerville Old Face" pitchFamily="18" charset="0"/>
              </a:rPr>
              <a:t>Bangladesh,</a:t>
            </a:r>
            <a:r>
              <a:rPr lang="en-US" sz="4500" dirty="0" smtClean="0">
                <a:latin typeface="Baskerville Old Face" pitchFamily="18" charset="0"/>
              </a:rPr>
              <a:t> </a:t>
            </a:r>
            <a:r>
              <a:rPr lang="en-US" sz="4500" dirty="0" smtClean="0">
                <a:solidFill>
                  <a:srgbClr val="FF0000"/>
                </a:solidFill>
                <a:latin typeface="Baskerville Old Face" pitchFamily="18" charset="0"/>
              </a:rPr>
              <a:t>China</a:t>
            </a:r>
            <a:r>
              <a:rPr lang="en-US" sz="4500" dirty="0" smtClean="0">
                <a:latin typeface="Baskerville Old Face" pitchFamily="18" charset="0"/>
              </a:rPr>
              <a:t>, </a:t>
            </a:r>
            <a:r>
              <a:rPr lang="en-US" sz="4500" dirty="0" smtClean="0">
                <a:solidFill>
                  <a:srgbClr val="FF0000"/>
                </a:solidFill>
                <a:latin typeface="Baskerville Old Face" pitchFamily="18" charset="0"/>
              </a:rPr>
              <a:t>India</a:t>
            </a:r>
            <a:r>
              <a:rPr lang="en-US" sz="4500" dirty="0" smtClean="0">
                <a:latin typeface="Baskerville Old Face" pitchFamily="18" charset="0"/>
              </a:rPr>
              <a:t> etc are said to be overpopulated because they have insufficient food, minerals and energy resources to sustain their populations</a:t>
            </a:r>
            <a:r>
              <a:rPr lang="en-US" sz="3300" dirty="0" smtClean="0">
                <a:latin typeface="Baskerville Old Face" pitchFamily="18" charset="0"/>
              </a:rPr>
              <a:t>.</a:t>
            </a:r>
          </a:p>
          <a:p>
            <a:pPr algn="just">
              <a:lnSpc>
                <a:spcPct val="150000"/>
              </a:lnSpc>
              <a:buFont typeface="Wingdings" pitchFamily="2" charset="2"/>
              <a:buChar char="ü"/>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482</a:t>
            </a:fld>
            <a:endParaRPr lang="en-US" dirty="0"/>
          </a:p>
        </p:txBody>
      </p:sp>
    </p:spTree>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71480"/>
            <a:ext cx="8229600" cy="1654164"/>
          </a:xfrm>
        </p:spPr>
        <p:txBody>
          <a:bodyPr>
            <a:normAutofit/>
          </a:bodyPr>
          <a:lstStyle/>
          <a:p>
            <a:r>
              <a:rPr lang="en-US" sz="2800" b="1" dirty="0" smtClean="0">
                <a:latin typeface="Baskerville Old Face" pitchFamily="18" charset="0"/>
              </a:rPr>
              <a:t>The Relationship between Population and Resource…..Cont’d</a:t>
            </a:r>
            <a:endParaRPr lang="en-US" sz="2800" dirty="0">
              <a:latin typeface="Baskerville Old Face" pitchFamily="18" charset="0"/>
            </a:endParaRPr>
          </a:p>
        </p:txBody>
      </p:sp>
      <p:sp>
        <p:nvSpPr>
          <p:cNvPr id="3" name="Content Placeholder 2"/>
          <p:cNvSpPr>
            <a:spLocks noGrp="1"/>
          </p:cNvSpPr>
          <p:nvPr>
            <p:ph idx="1"/>
          </p:nvPr>
        </p:nvSpPr>
        <p:spPr>
          <a:xfrm>
            <a:off x="500034" y="2071678"/>
            <a:ext cx="8229600" cy="4268823"/>
          </a:xfrm>
        </p:spPr>
        <p:txBody>
          <a:bodyPr/>
          <a:lstStyle/>
          <a:p>
            <a:pPr algn="just">
              <a:lnSpc>
                <a:spcPct val="150000"/>
              </a:lnSpc>
            </a:pPr>
            <a:r>
              <a:rPr lang="en-US" sz="2800" b="1" dirty="0" smtClean="0"/>
              <a:t>Overpopulation…..Cont’d</a:t>
            </a:r>
            <a:endParaRPr lang="en-US" sz="2800" dirty="0" smtClean="0">
              <a:solidFill>
                <a:srgbClr val="FF0000"/>
              </a:solidFill>
              <a:latin typeface="Baskerville Old Face" pitchFamily="18" charset="0"/>
            </a:endParaRPr>
          </a:p>
          <a:p>
            <a:pPr algn="just">
              <a:lnSpc>
                <a:spcPct val="150000"/>
              </a:lnSpc>
            </a:pPr>
            <a:r>
              <a:rPr lang="en-US" sz="2800" dirty="0" smtClean="0">
                <a:solidFill>
                  <a:srgbClr val="FF0000"/>
                </a:solidFill>
                <a:latin typeface="Baskerville Old Face" pitchFamily="18" charset="0"/>
              </a:rPr>
              <a:t>They suffer from localized natural disasters such as drought and famine</a:t>
            </a:r>
            <a:r>
              <a:rPr lang="en-US" sz="2800" dirty="0" smtClean="0">
                <a:latin typeface="Baskerville Old Face" pitchFamily="18" charset="0"/>
              </a:rPr>
              <a:t>; and </a:t>
            </a:r>
          </a:p>
          <a:p>
            <a:pPr algn="just">
              <a:lnSpc>
                <a:spcPct val="150000"/>
              </a:lnSpc>
            </a:pPr>
            <a:r>
              <a:rPr lang="en-US" sz="2800" dirty="0" smtClean="0">
                <a:latin typeface="Baskerville Old Face" pitchFamily="18" charset="0"/>
              </a:rPr>
              <a:t>are characterized by low incomes, poverty, poor living conditions and often a high level of emigration.</a:t>
            </a:r>
          </a:p>
          <a:p>
            <a:pPr algn="just">
              <a:lnSpc>
                <a:spcPct val="150000"/>
              </a:lnSpc>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483</a:t>
            </a:fld>
            <a:endParaRPr lang="en-US" dirty="0"/>
          </a:p>
        </p:txBody>
      </p:sp>
    </p:spTree>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8"/>
          </a:xfrm>
        </p:spPr>
        <p:txBody>
          <a:bodyPr>
            <a:normAutofit/>
          </a:bodyPr>
          <a:lstStyle/>
          <a:p>
            <a:r>
              <a:rPr lang="en-US" sz="3600" b="1" dirty="0" smtClean="0">
                <a:latin typeface="Baskerville Old Face" pitchFamily="18" charset="0"/>
              </a:rPr>
              <a:t>Possible Causes of Overpopulation</a:t>
            </a:r>
            <a:r>
              <a:rPr lang="en-US" sz="3200" dirty="0" smtClean="0">
                <a:latin typeface="Baskerville Old Face" pitchFamily="18" charset="0"/>
              </a:rPr>
              <a:t/>
            </a:r>
            <a:br>
              <a:rPr lang="en-US" sz="3200" dirty="0" smtClean="0">
                <a:latin typeface="Baskerville Old Face" pitchFamily="18" charset="0"/>
              </a:rPr>
            </a:br>
            <a:endParaRPr lang="en-US" sz="3200" dirty="0"/>
          </a:p>
        </p:txBody>
      </p:sp>
      <p:sp>
        <p:nvSpPr>
          <p:cNvPr id="3" name="Content Placeholder 2"/>
          <p:cNvSpPr>
            <a:spLocks noGrp="1"/>
          </p:cNvSpPr>
          <p:nvPr>
            <p:ph idx="1"/>
          </p:nvPr>
        </p:nvSpPr>
        <p:spPr>
          <a:xfrm>
            <a:off x="457200" y="1142984"/>
            <a:ext cx="8229600" cy="4983179"/>
          </a:xfrm>
        </p:spPr>
        <p:txBody>
          <a:bodyPr>
            <a:normAutofit fontScale="92500" lnSpcReduction="10000"/>
          </a:bodyPr>
          <a:lstStyle/>
          <a:p>
            <a:pPr>
              <a:buFont typeface="Wingdings" pitchFamily="2" charset="2"/>
              <a:buChar char="Ø"/>
            </a:pPr>
            <a:r>
              <a:rPr lang="en-US" b="1" dirty="0" smtClean="0"/>
              <a:t>Decline in the Death Rate:</a:t>
            </a:r>
          </a:p>
          <a:p>
            <a:pPr algn="just">
              <a:lnSpc>
                <a:spcPct val="150000"/>
              </a:lnSpc>
            </a:pPr>
            <a:r>
              <a:rPr lang="en-US" sz="3000" dirty="0" smtClean="0">
                <a:latin typeface="Baskerville Old Face" pitchFamily="18" charset="0"/>
              </a:rPr>
              <a:t> at the root of overpopulation is the </a:t>
            </a:r>
            <a:r>
              <a:rPr lang="en-US" sz="3000" dirty="0" smtClean="0">
                <a:solidFill>
                  <a:srgbClr val="FF0000"/>
                </a:solidFill>
                <a:latin typeface="Baskerville Old Face" pitchFamily="18" charset="0"/>
              </a:rPr>
              <a:t>difference between the overall birth rate and death rate in populations. </a:t>
            </a:r>
          </a:p>
          <a:p>
            <a:pPr algn="just">
              <a:lnSpc>
                <a:spcPct val="150000"/>
              </a:lnSpc>
              <a:buFont typeface="Wingdings" pitchFamily="2" charset="2"/>
              <a:buChar char="Ø"/>
            </a:pPr>
            <a:r>
              <a:rPr lang="en-US" sz="3000" b="1" dirty="0" smtClean="0">
                <a:latin typeface="Baskerville Old Face" pitchFamily="18" charset="0"/>
              </a:rPr>
              <a:t>Better Medical Facilities:</a:t>
            </a:r>
            <a:r>
              <a:rPr lang="en-US" sz="3000" dirty="0" smtClean="0">
                <a:latin typeface="Baskerville Old Face" pitchFamily="18" charset="0"/>
              </a:rPr>
              <a:t> </a:t>
            </a:r>
          </a:p>
          <a:p>
            <a:pPr algn="just">
              <a:lnSpc>
                <a:spcPct val="150000"/>
              </a:lnSpc>
            </a:pPr>
            <a:r>
              <a:rPr lang="en-US" sz="3000" dirty="0" smtClean="0">
                <a:solidFill>
                  <a:srgbClr val="FF0000"/>
                </a:solidFill>
                <a:latin typeface="Baskerville Old Face" pitchFamily="18" charset="0"/>
              </a:rPr>
              <a:t>technological advancement was perhaps the biggest reason </a:t>
            </a:r>
            <a:r>
              <a:rPr lang="en-US" sz="3000" b="1" dirty="0" smtClean="0">
                <a:solidFill>
                  <a:srgbClr val="FF0000"/>
                </a:solidFill>
                <a:latin typeface="Baskerville Old Face" pitchFamily="18" charset="0"/>
              </a:rPr>
              <a:t>why the balance has been permanently disturbed.</a:t>
            </a:r>
            <a:endParaRPr lang="en-US" sz="30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484</a:t>
            </a:fld>
            <a:endParaRPr lang="en-US" dirty="0"/>
          </a:p>
        </p:txBody>
      </p:sp>
    </p:spTree>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3200" b="1" dirty="0" smtClean="0">
                <a:latin typeface="Baskerville Old Face" pitchFamily="18" charset="0"/>
              </a:rPr>
              <a:t>Possible Causes of Overpopulation……Cont’d</a:t>
            </a:r>
            <a:endParaRPr lang="en-US" sz="3200" dirty="0"/>
          </a:p>
        </p:txBody>
      </p:sp>
      <p:sp>
        <p:nvSpPr>
          <p:cNvPr id="3" name="Content Placeholder 2"/>
          <p:cNvSpPr>
            <a:spLocks noGrp="1"/>
          </p:cNvSpPr>
          <p:nvPr>
            <p:ph idx="1"/>
          </p:nvPr>
        </p:nvSpPr>
        <p:spPr>
          <a:xfrm>
            <a:off x="457200" y="1142984"/>
            <a:ext cx="8229600" cy="5429288"/>
          </a:xfrm>
        </p:spPr>
        <p:txBody>
          <a:bodyPr>
            <a:normAutofit fontScale="92500" lnSpcReduction="20000"/>
          </a:bodyPr>
          <a:lstStyle/>
          <a:p>
            <a:r>
              <a:rPr lang="en-US" sz="2800" b="1" dirty="0" smtClean="0">
                <a:latin typeface="Baskerville Old Face" pitchFamily="18" charset="0"/>
              </a:rPr>
              <a:t>Better Medical Facilities….Cont’d</a:t>
            </a:r>
          </a:p>
          <a:p>
            <a:pPr algn="just">
              <a:lnSpc>
                <a:spcPct val="150000"/>
              </a:lnSpc>
            </a:pPr>
            <a:r>
              <a:rPr lang="en-US" sz="3000" dirty="0" smtClean="0">
                <a:latin typeface="Baskerville Old Face" pitchFamily="18" charset="0"/>
              </a:rPr>
              <a:t>Science was able to produce better means of producing food, which allowed families to feed more mouths. </a:t>
            </a:r>
          </a:p>
          <a:p>
            <a:pPr algn="just">
              <a:lnSpc>
                <a:spcPct val="150000"/>
              </a:lnSpc>
            </a:pPr>
            <a:r>
              <a:rPr lang="en-US" sz="3000" dirty="0" smtClean="0">
                <a:solidFill>
                  <a:srgbClr val="FF0000"/>
                </a:solidFill>
                <a:latin typeface="Baskerville Old Face" pitchFamily="18" charset="0"/>
              </a:rPr>
              <a:t>Medical science made many discoveries thanks to which they were able to defeat a whole range of diseases. </a:t>
            </a:r>
          </a:p>
          <a:p>
            <a:pPr lvl="0" algn="just">
              <a:lnSpc>
                <a:spcPct val="150000"/>
              </a:lnSpc>
            </a:pPr>
            <a:r>
              <a:rPr lang="en-US" sz="3000" dirty="0" smtClean="0">
                <a:solidFill>
                  <a:srgbClr val="FF0000"/>
                </a:solidFill>
                <a:latin typeface="Baskerville Old Face" pitchFamily="18" charset="0"/>
              </a:rPr>
              <a:t>Illnesses that had claimed thousands of lives till now were cured because of the invention of vaccines.</a:t>
            </a:r>
          </a:p>
          <a:p>
            <a:pPr algn="just">
              <a:lnSpc>
                <a:spcPct val="150000"/>
              </a:lnSpc>
            </a:pPr>
            <a:endParaRPr lang="en-US" sz="3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485</a:t>
            </a:fld>
            <a:endParaRPr lang="en-US" dirty="0"/>
          </a:p>
        </p:txBody>
      </p:sp>
    </p:spTree>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Possible Causes of Overpopulation……Cont’d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5286412"/>
          </a:xfrm>
        </p:spPr>
        <p:txBody>
          <a:bodyPr>
            <a:normAutofit lnSpcReduction="10000"/>
          </a:bodyPr>
          <a:lstStyle/>
          <a:p>
            <a:pPr>
              <a:buFont typeface="Wingdings" pitchFamily="2" charset="2"/>
              <a:buChar char="Ø"/>
            </a:pPr>
            <a:r>
              <a:rPr lang="en-US" b="1" dirty="0" smtClean="0"/>
              <a:t>More Hands to Overcome Poverty:</a:t>
            </a:r>
            <a:r>
              <a:rPr lang="en-US" dirty="0" smtClean="0"/>
              <a:t> </a:t>
            </a:r>
          </a:p>
          <a:p>
            <a:pPr algn="just">
              <a:lnSpc>
                <a:spcPct val="160000"/>
              </a:lnSpc>
            </a:pPr>
            <a:r>
              <a:rPr lang="en-US" sz="2800" dirty="0" smtClean="0">
                <a:latin typeface="Baskerville Old Face" pitchFamily="18" charset="0"/>
              </a:rPr>
              <a:t>For thousands of years, a very small part of the population had enough money to live in comfort. </a:t>
            </a:r>
          </a:p>
          <a:p>
            <a:pPr algn="just">
              <a:lnSpc>
                <a:spcPct val="160000"/>
              </a:lnSpc>
            </a:pPr>
            <a:r>
              <a:rPr lang="en-US" sz="2800" dirty="0" smtClean="0">
                <a:latin typeface="Baskerville Old Face" pitchFamily="18" charset="0"/>
              </a:rPr>
              <a:t>The rest faced poverty and would give birth to large families to make up for the high infant mortality rate. </a:t>
            </a:r>
          </a:p>
          <a:p>
            <a:pPr lvl="0" algn="just">
              <a:lnSpc>
                <a:spcPct val="160000"/>
              </a:lnSpc>
            </a:pPr>
            <a:r>
              <a:rPr lang="en-US" sz="2800" dirty="0" smtClean="0">
                <a:solidFill>
                  <a:srgbClr val="FF0000"/>
                </a:solidFill>
                <a:latin typeface="Baskerville Old Face" pitchFamily="18" charset="0"/>
              </a:rPr>
              <a:t>Families that have been through poverty, natural disasters or are simply in need of more hands to work are a major factor for overpopulation. </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486</a:t>
            </a:fld>
            <a:endParaRPr lang="en-US" dirty="0"/>
          </a:p>
        </p:txBody>
      </p:sp>
    </p:spTree>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Possible Causes of Overpopulation……Cont’d</a:t>
            </a:r>
            <a:endParaRPr lang="en-US" sz="2800" dirty="0">
              <a:latin typeface="Baskerville Old Face" pitchFamily="18" charset="0"/>
            </a:endParaRPr>
          </a:p>
        </p:txBody>
      </p:sp>
      <p:sp>
        <p:nvSpPr>
          <p:cNvPr id="3" name="Content Placeholder 2"/>
          <p:cNvSpPr>
            <a:spLocks noGrp="1"/>
          </p:cNvSpPr>
          <p:nvPr>
            <p:ph idx="1"/>
          </p:nvPr>
        </p:nvSpPr>
        <p:spPr>
          <a:xfrm>
            <a:off x="457200" y="1000108"/>
            <a:ext cx="8329642" cy="5572164"/>
          </a:xfrm>
        </p:spPr>
        <p:txBody>
          <a:bodyPr>
            <a:normAutofit fontScale="40000" lnSpcReduction="20000"/>
          </a:bodyPr>
          <a:lstStyle/>
          <a:p>
            <a:pPr>
              <a:lnSpc>
                <a:spcPct val="170000"/>
              </a:lnSpc>
              <a:buFont typeface="Wingdings" pitchFamily="2" charset="2"/>
              <a:buChar char="Ø"/>
            </a:pPr>
            <a:r>
              <a:rPr lang="en-US" sz="6000" b="1" dirty="0" smtClean="0">
                <a:latin typeface="Baskerville Old Face" pitchFamily="18" charset="0"/>
              </a:rPr>
              <a:t> Technological Advancement in Fertility Treatment.</a:t>
            </a:r>
          </a:p>
          <a:p>
            <a:pPr algn="just">
              <a:lnSpc>
                <a:spcPct val="170000"/>
              </a:lnSpc>
              <a:buFont typeface="Wingdings" pitchFamily="2" charset="2"/>
              <a:buChar char="ü"/>
            </a:pPr>
            <a:r>
              <a:rPr lang="en-US" sz="6000" dirty="0" smtClean="0">
                <a:solidFill>
                  <a:srgbClr val="FF0000"/>
                </a:solidFill>
                <a:latin typeface="Baskerville Old Face" pitchFamily="18" charset="0"/>
              </a:rPr>
              <a:t>With latest technological advancement and more discoveries in medical science, it has become possible for couple who are unable to conceive to undergo fertility treatment methods and have their own babies.</a:t>
            </a:r>
          </a:p>
          <a:p>
            <a:pPr algn="just">
              <a:lnSpc>
                <a:spcPct val="170000"/>
              </a:lnSpc>
              <a:buFont typeface="Wingdings" pitchFamily="2" charset="2"/>
              <a:buChar char="ü"/>
            </a:pPr>
            <a:endParaRPr lang="en-US" sz="5100" dirty="0" smtClean="0">
              <a:latin typeface="Baskerville Old Face" pitchFamily="18" charset="0"/>
            </a:endParaRPr>
          </a:p>
          <a:p>
            <a:pPr algn="just">
              <a:lnSpc>
                <a:spcPct val="170000"/>
              </a:lnSpc>
              <a:buFont typeface="Wingdings" pitchFamily="2" charset="2"/>
              <a:buChar char="ü"/>
            </a:pPr>
            <a:r>
              <a:rPr lang="en-US" sz="5900" dirty="0" smtClean="0">
                <a:solidFill>
                  <a:srgbClr val="FF0000"/>
                </a:solidFill>
                <a:latin typeface="Baskerville Old Face" pitchFamily="18" charset="0"/>
              </a:rPr>
              <a:t>Today there are effective medicines which can increases the chance of conception and lead to rise in birth rate.  </a:t>
            </a:r>
            <a:endParaRPr lang="en-US" sz="59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487</a:t>
            </a:fld>
            <a:endParaRPr lang="en-US" dirty="0"/>
          </a:p>
        </p:txBody>
      </p:sp>
    </p:spTree>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US" sz="2800" b="1" dirty="0" smtClean="0">
                <a:latin typeface="Baskerville Old Face" pitchFamily="18" charset="0"/>
              </a:rPr>
              <a:t>Possible Causes of Overpopulation……Cont’d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lstStyle/>
          <a:p>
            <a:pPr>
              <a:buFont typeface="Wingdings" pitchFamily="2" charset="2"/>
              <a:buChar char="Ø"/>
            </a:pPr>
            <a:r>
              <a:rPr lang="en-US" b="1" dirty="0" smtClean="0"/>
              <a:t> Immigration</a:t>
            </a:r>
          </a:p>
          <a:p>
            <a:pPr algn="just">
              <a:lnSpc>
                <a:spcPct val="150000"/>
              </a:lnSpc>
            </a:pPr>
            <a:r>
              <a:rPr lang="en-US" sz="2800" dirty="0" smtClean="0">
                <a:solidFill>
                  <a:srgbClr val="FF0000"/>
                </a:solidFill>
                <a:latin typeface="Baskerville Old Face" pitchFamily="18" charset="0"/>
              </a:rPr>
              <a:t>Many people prefer to move to developed countries like </a:t>
            </a:r>
            <a:r>
              <a:rPr lang="en-US" sz="2800" dirty="0" smtClean="0">
                <a:latin typeface="Baskerville Old Face" pitchFamily="18" charset="0"/>
              </a:rPr>
              <a:t>US, UK, Canada and Australia where best facilities are available in terms of medical, education, security and employment.</a:t>
            </a:r>
          </a:p>
          <a:p>
            <a:pPr algn="just">
              <a:lnSpc>
                <a:spcPct val="150000"/>
              </a:lnSpc>
            </a:pPr>
            <a:r>
              <a:rPr lang="en-US" sz="2800" dirty="0" smtClean="0">
                <a:solidFill>
                  <a:srgbClr val="FF0000"/>
                </a:solidFill>
              </a:rPr>
              <a:t>The end result is that those people settle over there and those places become overcrowded.</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488</a:t>
            </a:fld>
            <a:endParaRPr lang="en-US" dirty="0"/>
          </a:p>
        </p:txBody>
      </p:sp>
    </p:spTree>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Possible Causes of Overpopulation……Cont’d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lstStyle/>
          <a:p>
            <a:r>
              <a:rPr lang="en-US" b="1" dirty="0" smtClean="0"/>
              <a:t>Immigration……Cont’d</a:t>
            </a:r>
          </a:p>
          <a:p>
            <a:pPr lvl="0" algn="just">
              <a:lnSpc>
                <a:spcPct val="150000"/>
              </a:lnSpc>
            </a:pPr>
            <a:r>
              <a:rPr lang="en-US" sz="2800" dirty="0" smtClean="0">
                <a:solidFill>
                  <a:srgbClr val="FF0000"/>
                </a:solidFill>
                <a:latin typeface="Baskerville Old Face" pitchFamily="18" charset="0"/>
              </a:rPr>
              <a:t>Difference between the number of people who are leaving the country and</a:t>
            </a:r>
            <a:r>
              <a:rPr lang="en-US" sz="2800" dirty="0" smtClean="0">
                <a:latin typeface="Baskerville Old Face" pitchFamily="18" charset="0"/>
              </a:rPr>
              <a:t> </a:t>
            </a:r>
            <a:r>
              <a:rPr lang="en-US" sz="2800" b="1" dirty="0" smtClean="0">
                <a:solidFill>
                  <a:srgbClr val="FF0000"/>
                </a:solidFill>
                <a:latin typeface="Baskerville Old Face" pitchFamily="18" charset="0"/>
              </a:rPr>
              <a:t>the number of people who enter narrows down which leads to more demand for food, clothes, energy and homes. </a:t>
            </a: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489</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Steps in Conducting Census…..Cont’d </a:t>
            </a:r>
            <a:r>
              <a:rPr lang="en-US" sz="2800" dirty="0" smtClean="0">
                <a:latin typeface="Baskerville Old Face" pitchFamily="18" charset="0"/>
              </a:rPr>
              <a:t/>
            </a:r>
            <a:br>
              <a:rPr lang="en-US" sz="2800" dirty="0" smtClean="0">
                <a:latin typeface="Baskerville Old Face" pitchFamily="18" charset="0"/>
              </a:rPr>
            </a:br>
            <a:endParaRPr lang="en-US" sz="2800" dirty="0">
              <a:latin typeface="Baskerville Old Face" pitchFamily="18" charset="0"/>
            </a:endParaRPr>
          </a:p>
        </p:txBody>
      </p:sp>
      <p:sp>
        <p:nvSpPr>
          <p:cNvPr id="3" name="Content Placeholder 2"/>
          <p:cNvSpPr>
            <a:spLocks noGrp="1"/>
          </p:cNvSpPr>
          <p:nvPr>
            <p:ph idx="1"/>
          </p:nvPr>
        </p:nvSpPr>
        <p:spPr>
          <a:xfrm>
            <a:off x="500034" y="1285860"/>
            <a:ext cx="8229600" cy="4983179"/>
          </a:xfrm>
        </p:spPr>
        <p:txBody>
          <a:bodyPr>
            <a:normAutofit/>
          </a:bodyPr>
          <a:lstStyle/>
          <a:p>
            <a:pPr algn="just">
              <a:lnSpc>
                <a:spcPct val="150000"/>
              </a:lnSpc>
            </a:pPr>
            <a:r>
              <a:rPr lang="en-US" sz="2800" dirty="0" smtClean="0">
                <a:solidFill>
                  <a:srgbClr val="FF0000"/>
                </a:solidFill>
                <a:latin typeface="Baskerville Old Face" pitchFamily="18" charset="0"/>
              </a:rPr>
              <a:t>Before 1970 countries of the world were used varied quantities of data in a census (range from 12-24).</a:t>
            </a:r>
          </a:p>
          <a:p>
            <a:pPr algn="just">
              <a:lnSpc>
                <a:spcPct val="150000"/>
              </a:lnSpc>
              <a:buNone/>
            </a:pPr>
            <a:endParaRPr lang="en-US" sz="2800" dirty="0" smtClean="0">
              <a:latin typeface="Baskerville Old Face" pitchFamily="18" charset="0"/>
            </a:endParaRPr>
          </a:p>
          <a:p>
            <a:pPr algn="just">
              <a:lnSpc>
                <a:spcPct val="150000"/>
              </a:lnSpc>
            </a:pPr>
            <a:r>
              <a:rPr lang="en-US" sz="2800" dirty="0" smtClean="0"/>
              <a:t>…………</a:t>
            </a:r>
            <a:r>
              <a:rPr lang="en-US" sz="2800" dirty="0" smtClean="0">
                <a:solidFill>
                  <a:srgbClr val="FF0000"/>
                </a:solidFill>
                <a:latin typeface="Baskerville Old Face" pitchFamily="18" charset="0"/>
              </a:rPr>
              <a:t>but from 1970 onwards the UN has prepared a list of recommended questions and other useful topics to be covered by a census</a:t>
            </a:r>
            <a:r>
              <a:rPr lang="en-US" sz="2800" dirty="0" smtClean="0">
                <a:latin typeface="Baskerville Old Face" pitchFamily="18" charset="0"/>
              </a:rPr>
              <a:t>.</a:t>
            </a:r>
          </a:p>
          <a:p>
            <a:pPr algn="just">
              <a:lnSpc>
                <a:spcPct val="150000"/>
              </a:lnSpc>
            </a:pP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49</a:t>
            </a:fld>
            <a:endParaRPr lang="en-US" dirty="0"/>
          </a:p>
        </p:txBody>
      </p:sp>
    </p:spTree>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l"/>
            <a:r>
              <a:rPr lang="en-US" sz="2800" b="1" dirty="0" smtClean="0">
                <a:latin typeface="Baskerville Old Face" pitchFamily="18" charset="0"/>
              </a:rPr>
              <a:t>Possible Causes of Overpopulation……Cont’d</a:t>
            </a:r>
            <a:endParaRPr lang="en-US" sz="2800" dirty="0"/>
          </a:p>
        </p:txBody>
      </p:sp>
      <p:sp>
        <p:nvSpPr>
          <p:cNvPr id="3" name="Content Placeholder 2"/>
          <p:cNvSpPr>
            <a:spLocks noGrp="1"/>
          </p:cNvSpPr>
          <p:nvPr>
            <p:ph idx="1"/>
          </p:nvPr>
        </p:nvSpPr>
        <p:spPr>
          <a:xfrm>
            <a:off x="457200" y="1000108"/>
            <a:ext cx="8229600" cy="5572164"/>
          </a:xfrm>
        </p:spPr>
        <p:txBody>
          <a:bodyPr>
            <a:normAutofit fontScale="92500" lnSpcReduction="20000"/>
          </a:bodyPr>
          <a:lstStyle/>
          <a:p>
            <a:pPr>
              <a:buFont typeface="Wingdings" pitchFamily="2" charset="2"/>
              <a:buChar char="Ø"/>
            </a:pPr>
            <a:r>
              <a:rPr lang="en-US" b="1" dirty="0" smtClean="0"/>
              <a:t>Lack of Family Planning</a:t>
            </a:r>
            <a:r>
              <a:rPr lang="en-US" dirty="0" smtClean="0"/>
              <a:t>: </a:t>
            </a:r>
          </a:p>
          <a:p>
            <a:pPr algn="just">
              <a:lnSpc>
                <a:spcPct val="160000"/>
              </a:lnSpc>
            </a:pPr>
            <a:r>
              <a:rPr lang="en-US" sz="3000" dirty="0" smtClean="0">
                <a:solidFill>
                  <a:srgbClr val="FF0000"/>
                </a:solidFill>
                <a:latin typeface="Baskerville Old Face" pitchFamily="18" charset="0"/>
              </a:rPr>
              <a:t>Most developing nations have large number of people who are illiterate, live below the poverty line and have little or no knowledge about family planning. </a:t>
            </a:r>
          </a:p>
          <a:p>
            <a:pPr algn="just">
              <a:lnSpc>
                <a:spcPct val="160000"/>
              </a:lnSpc>
            </a:pPr>
            <a:r>
              <a:rPr lang="en-US" sz="3000" dirty="0" smtClean="0">
                <a:solidFill>
                  <a:srgbClr val="00B0F0"/>
                </a:solidFill>
                <a:latin typeface="Baskerville Old Face" pitchFamily="18" charset="0"/>
              </a:rPr>
              <a:t>Getting their children married at an early age increase the chances of producing more kids. </a:t>
            </a:r>
          </a:p>
          <a:p>
            <a:pPr lvl="0" algn="just">
              <a:lnSpc>
                <a:spcPct val="160000"/>
              </a:lnSpc>
            </a:pPr>
            <a:r>
              <a:rPr lang="en-US" sz="3000" dirty="0" smtClean="0">
                <a:solidFill>
                  <a:srgbClr val="0070C0"/>
                </a:solidFill>
                <a:latin typeface="Baskerville Old Face" pitchFamily="18" charset="0"/>
              </a:rPr>
              <a:t>Those people are unable to understand the harmful effects of overpopulation and lack of ignorance prompts them to avoid family planning measures.</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490</a:t>
            </a:fld>
            <a:endParaRPr lang="en-US" dirty="0"/>
          </a:p>
        </p:txBody>
      </p:sp>
    </p:spTree>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08"/>
          </a:xfrm>
        </p:spPr>
        <p:txBody>
          <a:bodyPr/>
          <a:lstStyle/>
          <a:p>
            <a:pPr lvl="0"/>
            <a:r>
              <a:rPr lang="en-US" b="1" dirty="0" smtClean="0"/>
              <a:t>C</a:t>
            </a:r>
            <a:r>
              <a:rPr lang="en-US" sz="3600" b="1" dirty="0" smtClean="0">
                <a:latin typeface="Baskerville Old Face" pitchFamily="18" charset="0"/>
              </a:rPr>
              <a:t>onsequences of overpopulation</a:t>
            </a:r>
            <a:endParaRPr lang="en-US" sz="3600" dirty="0">
              <a:latin typeface="Baskerville Old Face" pitchFamily="18" charset="0"/>
            </a:endParaRPr>
          </a:p>
        </p:txBody>
      </p:sp>
      <p:sp>
        <p:nvSpPr>
          <p:cNvPr id="3" name="Content Placeholder 2"/>
          <p:cNvSpPr>
            <a:spLocks noGrp="1"/>
          </p:cNvSpPr>
          <p:nvPr>
            <p:ph idx="1"/>
          </p:nvPr>
        </p:nvSpPr>
        <p:spPr>
          <a:xfrm>
            <a:off x="428596" y="1000108"/>
            <a:ext cx="8229600" cy="5554683"/>
          </a:xfrm>
        </p:spPr>
        <p:txBody>
          <a:bodyPr>
            <a:normAutofit/>
          </a:bodyPr>
          <a:lstStyle/>
          <a:p>
            <a:pPr lvl="0">
              <a:lnSpc>
                <a:spcPct val="150000"/>
              </a:lnSpc>
            </a:pPr>
            <a:r>
              <a:rPr lang="en-US" sz="2800" dirty="0" smtClean="0">
                <a:latin typeface="Baskerville Old Face" pitchFamily="18" charset="0"/>
              </a:rPr>
              <a:t>Crowdedness and housing problems  </a:t>
            </a:r>
          </a:p>
          <a:p>
            <a:pPr lvl="0">
              <a:lnSpc>
                <a:spcPct val="150000"/>
              </a:lnSpc>
            </a:pPr>
            <a:r>
              <a:rPr lang="en-US" sz="2800" dirty="0" smtClean="0">
                <a:latin typeface="Baskerville Old Face" pitchFamily="18" charset="0"/>
              </a:rPr>
              <a:t>Pollution (air, water &amp; land) </a:t>
            </a:r>
          </a:p>
          <a:p>
            <a:pPr lvl="0">
              <a:lnSpc>
                <a:spcPct val="150000"/>
              </a:lnSpc>
            </a:pPr>
            <a:r>
              <a:rPr lang="en-US" sz="2800" dirty="0" smtClean="0">
                <a:latin typeface="Baskerville Old Face" pitchFamily="18" charset="0"/>
              </a:rPr>
              <a:t>Puts more pressure on natural resources and existing social facilities/services</a:t>
            </a:r>
          </a:p>
          <a:p>
            <a:pPr lvl="0">
              <a:lnSpc>
                <a:spcPct val="150000"/>
              </a:lnSpc>
            </a:pPr>
            <a:r>
              <a:rPr lang="en-US" sz="2800" dirty="0" smtClean="0">
                <a:latin typeface="Baskerville Old Face" pitchFamily="18" charset="0"/>
              </a:rPr>
              <a:t>Unending demands for civic amenities like roads, transport, markets, etc.</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491</a:t>
            </a:fld>
            <a:endParaRPr lang="en-US" dirty="0"/>
          </a:p>
        </p:txBody>
      </p:sp>
    </p:spTree>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928694"/>
          </a:xfrm>
        </p:spPr>
        <p:txBody>
          <a:bodyPr>
            <a:normAutofit/>
          </a:bodyPr>
          <a:lstStyle/>
          <a:p>
            <a:pPr algn="l"/>
            <a:r>
              <a:rPr lang="en-US" sz="2800" b="1" dirty="0" smtClean="0"/>
              <a:t>C</a:t>
            </a:r>
            <a:r>
              <a:rPr lang="en-US" sz="2800" b="1" dirty="0" smtClean="0">
                <a:latin typeface="Baskerville Old Face" pitchFamily="18" charset="0"/>
              </a:rPr>
              <a:t>onsequences of overpopulation…….Cont’d</a:t>
            </a:r>
            <a:endParaRPr lang="en-US" sz="2800" dirty="0"/>
          </a:p>
        </p:txBody>
      </p:sp>
      <p:sp>
        <p:nvSpPr>
          <p:cNvPr id="3" name="Content Placeholder 2"/>
          <p:cNvSpPr>
            <a:spLocks noGrp="1"/>
          </p:cNvSpPr>
          <p:nvPr>
            <p:ph idx="1"/>
          </p:nvPr>
        </p:nvSpPr>
        <p:spPr>
          <a:xfrm>
            <a:off x="457200" y="1428736"/>
            <a:ext cx="8229600" cy="4697427"/>
          </a:xfrm>
        </p:spPr>
        <p:txBody>
          <a:bodyPr>
            <a:normAutofit lnSpcReduction="10000"/>
          </a:bodyPr>
          <a:lstStyle/>
          <a:p>
            <a:pPr lvl="0">
              <a:lnSpc>
                <a:spcPct val="160000"/>
              </a:lnSpc>
            </a:pPr>
            <a:r>
              <a:rPr lang="en-US" dirty="0" smtClean="0">
                <a:latin typeface="Baskerville Old Face" pitchFamily="18" charset="0"/>
              </a:rPr>
              <a:t>Unending demands for civic amenities like roads, transport, markets, etc.</a:t>
            </a:r>
          </a:p>
          <a:p>
            <a:pPr lvl="0">
              <a:lnSpc>
                <a:spcPct val="160000"/>
              </a:lnSpc>
            </a:pPr>
            <a:r>
              <a:rPr lang="en-US" dirty="0" smtClean="0">
                <a:latin typeface="Baskerville Old Face" pitchFamily="18" charset="0"/>
              </a:rPr>
              <a:t>Land fragmentation, water shortage and decreased food supply </a:t>
            </a:r>
          </a:p>
          <a:p>
            <a:pPr lvl="0">
              <a:lnSpc>
                <a:spcPct val="160000"/>
              </a:lnSpc>
            </a:pPr>
            <a:r>
              <a:rPr lang="en-US" dirty="0" smtClean="0">
                <a:latin typeface="Baskerville Old Face" pitchFamily="18" charset="0"/>
              </a:rPr>
              <a:t>Unemployment, underemployment, poverty, homelessness etc</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492</a:t>
            </a:fld>
            <a:endParaRPr lang="en-US" dirty="0"/>
          </a:p>
        </p:txBody>
      </p:sp>
    </p:spTree>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71570"/>
          </a:xfrm>
        </p:spPr>
        <p:txBody>
          <a:bodyPr>
            <a:noAutofit/>
          </a:bodyPr>
          <a:lstStyle/>
          <a:p>
            <a:r>
              <a:rPr lang="en-US" sz="3200" b="1" dirty="0" smtClean="0">
                <a:latin typeface="Baskerville Old Face" pitchFamily="18" charset="0"/>
              </a:rPr>
              <a:t>6.2 Population Policies </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285860"/>
            <a:ext cx="8229600" cy="4840303"/>
          </a:xfrm>
        </p:spPr>
        <p:txBody>
          <a:bodyPr>
            <a:normAutofit fontScale="92500"/>
          </a:bodyPr>
          <a:lstStyle/>
          <a:p>
            <a:pPr algn="just">
              <a:lnSpc>
                <a:spcPct val="150000"/>
              </a:lnSpc>
            </a:pPr>
            <a:r>
              <a:rPr lang="en-US" sz="2800" dirty="0" smtClean="0">
                <a:latin typeface="Baskerville Old Face" pitchFamily="18" charset="0"/>
              </a:rPr>
              <a:t>Population policy is explicit or implicit measures instituted by a </a:t>
            </a:r>
            <a:r>
              <a:rPr lang="en-US" sz="2800" dirty="0" smtClean="0">
                <a:solidFill>
                  <a:srgbClr val="FF0000"/>
                </a:solidFill>
                <a:latin typeface="Baskerville Old Face" pitchFamily="18" charset="0"/>
              </a:rPr>
              <a:t>government to influence population size, growth, distribution or composition. </a:t>
            </a:r>
          </a:p>
          <a:p>
            <a:pPr algn="just">
              <a:lnSpc>
                <a:spcPct val="150000"/>
              </a:lnSpc>
            </a:pPr>
            <a:r>
              <a:rPr lang="en-US" sz="2800" b="1" dirty="0" smtClean="0">
                <a:solidFill>
                  <a:srgbClr val="FF0000"/>
                </a:solidFill>
              </a:rPr>
              <a:t>They are government actions </a:t>
            </a:r>
            <a:r>
              <a:rPr lang="en-US" sz="2800" dirty="0" smtClean="0">
                <a:solidFill>
                  <a:srgbClr val="FF0000"/>
                </a:solidFill>
              </a:rPr>
              <a:t>(</a:t>
            </a:r>
            <a:r>
              <a:rPr lang="en-US" sz="2800" i="1" dirty="0" smtClean="0">
                <a:solidFill>
                  <a:srgbClr val="FF0000"/>
                </a:solidFill>
              </a:rPr>
              <a:t>laws, regulations, programs</a:t>
            </a:r>
            <a:r>
              <a:rPr lang="en-US" sz="2800" dirty="0" smtClean="0">
                <a:solidFill>
                  <a:srgbClr val="FF0000"/>
                </a:solidFill>
              </a:rPr>
              <a:t>), </a:t>
            </a:r>
            <a:r>
              <a:rPr lang="en-US" sz="2800" b="1" dirty="0" smtClean="0">
                <a:solidFill>
                  <a:srgbClr val="FF0000"/>
                </a:solidFill>
              </a:rPr>
              <a:t>that try to influence the three agents of population change</a:t>
            </a:r>
            <a:r>
              <a:rPr lang="en-US" sz="2800" dirty="0" smtClean="0">
                <a:solidFill>
                  <a:srgbClr val="FF0000"/>
                </a:solidFill>
              </a:rPr>
              <a:t> (births, deaths and migration) ), </a:t>
            </a:r>
            <a:r>
              <a:rPr lang="en-US" sz="2800" dirty="0" smtClean="0"/>
              <a:t>as a way to promote social and economic development.</a:t>
            </a:r>
            <a:endParaRPr lang="en-US" sz="2800" dirty="0" smtClean="0">
              <a:solidFill>
                <a:srgbClr val="FF0000"/>
              </a:solidFill>
            </a:endParaRP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493</a:t>
            </a:fld>
            <a:endParaRPr lang="en-US" dirty="0"/>
          </a:p>
        </p:txBody>
      </p:sp>
    </p:spTree>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8001056" cy="917596"/>
          </a:xfrm>
        </p:spPr>
        <p:txBody>
          <a:bodyPr>
            <a:noAutofit/>
          </a:bodyPr>
          <a:lstStyle/>
          <a:p>
            <a:pPr algn="l"/>
            <a:r>
              <a:rPr lang="en-US" sz="3200" b="1" dirty="0" smtClean="0">
                <a:latin typeface="Baskerville Old Face" pitchFamily="18" charset="0"/>
              </a:rPr>
              <a:t>Population Policies…..Cont’d </a:t>
            </a:r>
            <a:r>
              <a:rPr lang="en-US" sz="3200" dirty="0" smtClean="0">
                <a:latin typeface="Baskerville Old Face" pitchFamily="18" charset="0"/>
              </a:rPr>
              <a:t/>
            </a:r>
            <a:br>
              <a:rPr lang="en-US" sz="3200" dirty="0" smtClean="0">
                <a:latin typeface="Baskerville Old Face" pitchFamily="18" charset="0"/>
              </a:rPr>
            </a:br>
            <a:endParaRPr lang="en-US" sz="3200" dirty="0">
              <a:latin typeface="Baskerville Old Face" pitchFamily="18" charset="0"/>
            </a:endParaRPr>
          </a:p>
        </p:txBody>
      </p:sp>
      <p:sp>
        <p:nvSpPr>
          <p:cNvPr id="3" name="Content Placeholder 2"/>
          <p:cNvSpPr>
            <a:spLocks noGrp="1"/>
          </p:cNvSpPr>
          <p:nvPr>
            <p:ph idx="1"/>
          </p:nvPr>
        </p:nvSpPr>
        <p:spPr>
          <a:xfrm>
            <a:off x="457200" y="1357298"/>
            <a:ext cx="8229600" cy="5143536"/>
          </a:xfrm>
        </p:spPr>
        <p:txBody>
          <a:bodyPr/>
          <a:lstStyle/>
          <a:p>
            <a:pPr algn="just">
              <a:lnSpc>
                <a:spcPct val="150000"/>
              </a:lnSpc>
            </a:pPr>
            <a:r>
              <a:rPr lang="en-US" sz="2800" dirty="0" smtClean="0"/>
              <a:t>The stated intent of these policies often, is to improve the quality of life, consistent with the available resource in a country </a:t>
            </a:r>
            <a:endParaRPr lang="en-US" sz="2800" dirty="0" smtClean="0">
              <a:solidFill>
                <a:srgbClr val="FF0000"/>
              </a:solidFill>
              <a:latin typeface="Baskerville Old Face" pitchFamily="18" charset="0"/>
            </a:endParaRPr>
          </a:p>
          <a:p>
            <a:pPr algn="just">
              <a:lnSpc>
                <a:spcPct val="150000"/>
              </a:lnSpc>
            </a:pPr>
            <a:r>
              <a:rPr lang="en-US" sz="2800" dirty="0" smtClean="0">
                <a:solidFill>
                  <a:srgbClr val="FF0000"/>
                </a:solidFill>
                <a:latin typeface="Baskerville Old Face" pitchFamily="18" charset="0"/>
              </a:rPr>
              <a:t>OR </a:t>
            </a:r>
            <a:r>
              <a:rPr lang="en-US" sz="2800" b="1" dirty="0" smtClean="0">
                <a:solidFill>
                  <a:srgbClr val="FF0000"/>
                </a:solidFill>
                <a:latin typeface="Baskerville Old Face" pitchFamily="18" charset="0"/>
              </a:rPr>
              <a:t>population policies </a:t>
            </a:r>
            <a:r>
              <a:rPr lang="en-GB" sz="2800" b="1" dirty="0" smtClean="0">
                <a:solidFill>
                  <a:srgbClr val="FF0000"/>
                </a:solidFill>
                <a:latin typeface="Baskerville Old Face" pitchFamily="18" charset="0"/>
              </a:rPr>
              <a:t>are guidelines which targeting to balance the relationship</a:t>
            </a:r>
            <a:r>
              <a:rPr lang="en-GB" sz="2800" dirty="0" smtClean="0">
                <a:solidFill>
                  <a:srgbClr val="FF0000"/>
                </a:solidFill>
                <a:latin typeface="Baskerville Old Face" pitchFamily="18" charset="0"/>
              </a:rPr>
              <a:t> b/n population with </a:t>
            </a:r>
            <a:r>
              <a:rPr lang="en-GB" sz="2800" dirty="0" err="1" smtClean="0">
                <a:solidFill>
                  <a:srgbClr val="FF0000"/>
                </a:solidFill>
                <a:latin typeface="Baskerville Old Face" pitchFamily="18" charset="0"/>
              </a:rPr>
              <a:t>env’t</a:t>
            </a:r>
            <a:r>
              <a:rPr lang="en-GB" sz="2800" dirty="0" smtClean="0">
                <a:solidFill>
                  <a:srgbClr val="FF0000"/>
                </a:solidFill>
                <a:latin typeface="Baskerville Old Face" pitchFamily="18" charset="0"/>
              </a:rPr>
              <a:t>, economic growth, politics/security etc</a:t>
            </a:r>
          </a:p>
          <a:p>
            <a:pPr algn="just">
              <a:lnSpc>
                <a:spcPct val="150000"/>
              </a:lnSpc>
            </a:pPr>
            <a:endParaRPr lang="en-US" sz="2800" dirty="0" smtClean="0">
              <a:solidFill>
                <a:srgbClr val="FF000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494</a:t>
            </a:fld>
            <a:endParaRPr lang="en-US" dirty="0"/>
          </a:p>
        </p:txBody>
      </p:sp>
    </p:spTree>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smtClean="0">
                <a:latin typeface="Baskerville Old Face" pitchFamily="18" charset="0"/>
              </a:rPr>
              <a:t>Population Policies…..Cont’d </a:t>
            </a:r>
            <a:r>
              <a:rPr lang="en-US" sz="2800" dirty="0" smtClean="0">
                <a:latin typeface="Baskerville Old Face" pitchFamily="18" charset="0"/>
              </a:rPr>
              <a:t/>
            </a:r>
            <a:br>
              <a:rPr lang="en-US" sz="2800" dirty="0" smtClean="0">
                <a:latin typeface="Baskerville Old Face" pitchFamily="18" charset="0"/>
              </a:rPr>
            </a:br>
            <a:endParaRPr lang="en-US" sz="2800" dirty="0">
              <a:latin typeface="Baskerville Old Face" pitchFamily="18" charset="0"/>
            </a:endParaRPr>
          </a:p>
        </p:txBody>
      </p:sp>
      <p:sp>
        <p:nvSpPr>
          <p:cNvPr id="3" name="Content Placeholder 2"/>
          <p:cNvSpPr>
            <a:spLocks noGrp="1"/>
          </p:cNvSpPr>
          <p:nvPr>
            <p:ph idx="1"/>
          </p:nvPr>
        </p:nvSpPr>
        <p:spPr>
          <a:xfrm>
            <a:off x="428596" y="1071546"/>
            <a:ext cx="8358246" cy="5357850"/>
          </a:xfrm>
        </p:spPr>
        <p:txBody>
          <a:bodyPr>
            <a:normAutofit/>
          </a:bodyPr>
          <a:lstStyle/>
          <a:p>
            <a:pPr algn="just">
              <a:lnSpc>
                <a:spcPct val="150000"/>
              </a:lnSpc>
            </a:pPr>
            <a:r>
              <a:rPr lang="en-US" sz="2800" b="1" dirty="0" smtClean="0">
                <a:solidFill>
                  <a:srgbClr val="FF0000"/>
                </a:solidFill>
                <a:latin typeface="Baskerville Old Face" pitchFamily="18" charset="0"/>
              </a:rPr>
              <a:t>National Population projections </a:t>
            </a:r>
            <a:r>
              <a:rPr lang="en-US" sz="2800" dirty="0" smtClean="0">
                <a:solidFill>
                  <a:srgbClr val="FF0000"/>
                </a:solidFill>
                <a:latin typeface="Baskerville Old Face" pitchFamily="18" charset="0"/>
              </a:rPr>
              <a:t>are often the stimulus for the introduction of population policies </a:t>
            </a:r>
            <a:r>
              <a:rPr lang="en-US" sz="2800" dirty="0" smtClean="0">
                <a:latin typeface="Baskerville Old Face" pitchFamily="18" charset="0"/>
              </a:rPr>
              <a:t>as governments realize the implication of current growth rates for the future size and structure of their population. </a:t>
            </a:r>
          </a:p>
          <a:p>
            <a:pPr algn="just">
              <a:lnSpc>
                <a:spcPct val="150000"/>
              </a:lnSpc>
            </a:pPr>
            <a:endParaRPr lang="en-US" sz="2800" dirty="0" smtClean="0">
              <a:latin typeface="Baskerville Old Face" pitchFamily="18" charset="0"/>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495</a:t>
            </a:fld>
            <a:endParaRPr lang="en-US" dirty="0"/>
          </a:p>
        </p:txBody>
      </p:sp>
    </p:spTree>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US" sz="2800" b="1" dirty="0" smtClean="0">
                <a:latin typeface="Baskerville Old Face" pitchFamily="18" charset="0"/>
              </a:rPr>
              <a:t>Population Policies…..Cont’d</a:t>
            </a:r>
            <a:endParaRPr lang="en-US" sz="2800" dirty="0"/>
          </a:p>
        </p:txBody>
      </p:sp>
      <p:sp>
        <p:nvSpPr>
          <p:cNvPr id="3" name="Content Placeholder 2"/>
          <p:cNvSpPr>
            <a:spLocks noGrp="1"/>
          </p:cNvSpPr>
          <p:nvPr>
            <p:ph idx="1"/>
          </p:nvPr>
        </p:nvSpPr>
        <p:spPr>
          <a:xfrm>
            <a:off x="457200" y="1000108"/>
            <a:ext cx="8229600" cy="5286412"/>
          </a:xfrm>
        </p:spPr>
        <p:txBody>
          <a:bodyPr>
            <a:normAutofit lnSpcReduction="10000"/>
          </a:bodyPr>
          <a:lstStyle/>
          <a:p>
            <a:pPr algn="just">
              <a:lnSpc>
                <a:spcPct val="150000"/>
              </a:lnSpc>
              <a:buFont typeface="Wingdings" pitchFamily="2" charset="2"/>
              <a:buChar char="q"/>
            </a:pPr>
            <a:r>
              <a:rPr lang="en-US" dirty="0" smtClean="0"/>
              <a:t> </a:t>
            </a:r>
            <a:r>
              <a:rPr lang="en-US" sz="3000" dirty="0" smtClean="0">
                <a:solidFill>
                  <a:srgbClr val="FF0000"/>
                </a:solidFill>
                <a:latin typeface="Baskerville Old Face" pitchFamily="18" charset="0"/>
              </a:rPr>
              <a:t>population policies are concerned with influencing </a:t>
            </a:r>
          </a:p>
          <a:p>
            <a:pPr lvl="1" algn="just">
              <a:lnSpc>
                <a:spcPct val="150000"/>
              </a:lnSpc>
              <a:buFont typeface="Wingdings" pitchFamily="2" charset="2"/>
              <a:buChar char="ü"/>
            </a:pPr>
            <a:r>
              <a:rPr lang="en-US" sz="3000" dirty="0" smtClean="0">
                <a:latin typeface="Baskerville Old Face" pitchFamily="18" charset="0"/>
              </a:rPr>
              <a:t>growth rates, </a:t>
            </a:r>
          </a:p>
          <a:p>
            <a:pPr lvl="1" algn="just">
              <a:lnSpc>
                <a:spcPct val="150000"/>
              </a:lnSpc>
              <a:buFont typeface="Wingdings" pitchFamily="2" charset="2"/>
              <a:buChar char="ü"/>
            </a:pPr>
            <a:r>
              <a:rPr lang="en-US" sz="3000" dirty="0" smtClean="0">
                <a:latin typeface="Baskerville Old Face" pitchFamily="18" charset="0"/>
              </a:rPr>
              <a:t>regulating fertility, </a:t>
            </a:r>
          </a:p>
          <a:p>
            <a:pPr lvl="1" algn="just">
              <a:lnSpc>
                <a:spcPct val="150000"/>
              </a:lnSpc>
              <a:buFont typeface="Wingdings" pitchFamily="2" charset="2"/>
              <a:buChar char="ü"/>
            </a:pPr>
            <a:r>
              <a:rPr lang="en-US" sz="3000" dirty="0" smtClean="0">
                <a:latin typeface="Baskerville Old Face" pitchFamily="18" charset="0"/>
              </a:rPr>
              <a:t>lowering mortality</a:t>
            </a:r>
          </a:p>
          <a:p>
            <a:pPr lvl="1" algn="just">
              <a:lnSpc>
                <a:spcPct val="150000"/>
              </a:lnSpc>
              <a:buFont typeface="Wingdings" pitchFamily="2" charset="2"/>
              <a:buChar char="ü"/>
            </a:pPr>
            <a:r>
              <a:rPr lang="en-US" sz="3000" dirty="0" smtClean="0">
                <a:latin typeface="Baskerville Old Face" pitchFamily="18" charset="0"/>
              </a:rPr>
              <a:t> altering patterns of internal migration </a:t>
            </a:r>
          </a:p>
          <a:p>
            <a:pPr lvl="1" algn="just">
              <a:lnSpc>
                <a:spcPct val="150000"/>
              </a:lnSpc>
              <a:buFont typeface="Wingdings" pitchFamily="2" charset="2"/>
              <a:buChar char="ü"/>
            </a:pPr>
            <a:r>
              <a:rPr lang="en-US" sz="3000" dirty="0" smtClean="0">
                <a:latin typeface="Baskerville Old Face" pitchFamily="18" charset="0"/>
              </a:rPr>
              <a:t> population distribution and controlling international migration. </a:t>
            </a:r>
            <a:endParaRPr lang="en-US" sz="3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496</a:t>
            </a:fld>
            <a:endParaRPr lang="en-US" dirty="0"/>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US" sz="2800" b="1" dirty="0" smtClean="0">
                <a:latin typeface="Baskerville Old Face" pitchFamily="18" charset="0"/>
              </a:rPr>
              <a:t>Population Policies…..Cont’d</a:t>
            </a:r>
            <a:endParaRPr lang="en-US" sz="2800" dirty="0"/>
          </a:p>
        </p:txBody>
      </p:sp>
      <p:sp>
        <p:nvSpPr>
          <p:cNvPr id="3" name="Content Placeholder 2"/>
          <p:cNvSpPr>
            <a:spLocks noGrp="1"/>
          </p:cNvSpPr>
          <p:nvPr>
            <p:ph idx="1"/>
          </p:nvPr>
        </p:nvSpPr>
        <p:spPr>
          <a:xfrm>
            <a:off x="457200" y="1142984"/>
            <a:ext cx="8229600" cy="4983179"/>
          </a:xfrm>
        </p:spPr>
        <p:txBody>
          <a:bodyPr>
            <a:normAutofit/>
          </a:bodyPr>
          <a:lstStyle/>
          <a:p>
            <a:pPr algn="just">
              <a:lnSpc>
                <a:spcPct val="150000"/>
              </a:lnSpc>
            </a:pPr>
            <a:r>
              <a:rPr lang="en-US" sz="2800" dirty="0" smtClean="0">
                <a:solidFill>
                  <a:srgbClr val="FF0000"/>
                </a:solidFill>
              </a:rPr>
              <a:t>More Developed Countries able to control population growth first/before LEDCs.</a:t>
            </a:r>
          </a:p>
          <a:p>
            <a:pPr algn="just">
              <a:lnSpc>
                <a:spcPct val="150000"/>
              </a:lnSpc>
            </a:pPr>
            <a:r>
              <a:rPr lang="en-US" sz="2800" dirty="0" smtClean="0">
                <a:solidFill>
                  <a:srgbClr val="0070C0"/>
                </a:solidFill>
                <a:latin typeface="Baskerville Old Face" pitchFamily="18" charset="0"/>
              </a:rPr>
              <a:t>some European countries have still pro-</a:t>
            </a:r>
            <a:r>
              <a:rPr lang="en-US" sz="2800" dirty="0" err="1" smtClean="0">
                <a:solidFill>
                  <a:srgbClr val="0070C0"/>
                </a:solidFill>
                <a:latin typeface="Baskerville Old Face" pitchFamily="18" charset="0"/>
              </a:rPr>
              <a:t>natalist</a:t>
            </a:r>
            <a:r>
              <a:rPr lang="en-US" sz="2800" dirty="0" smtClean="0">
                <a:solidFill>
                  <a:srgbClr val="0070C0"/>
                </a:solidFill>
                <a:latin typeface="Baskerville Old Face" pitchFamily="18" charset="0"/>
              </a:rPr>
              <a:t> policies on their concern about population decline</a:t>
            </a:r>
            <a:r>
              <a:rPr lang="en-US" sz="2800" dirty="0" smtClean="0"/>
              <a:t>. </a:t>
            </a:r>
          </a:p>
          <a:p>
            <a:pPr algn="just">
              <a:lnSpc>
                <a:spcPct val="150000"/>
              </a:lnSpc>
            </a:pPr>
            <a:r>
              <a:rPr lang="en-US" sz="2800" dirty="0" smtClean="0"/>
              <a:t>However, </a:t>
            </a:r>
            <a:r>
              <a:rPr lang="en-US" sz="2800" dirty="0" smtClean="0">
                <a:solidFill>
                  <a:srgbClr val="FF0000"/>
                </a:solidFill>
              </a:rPr>
              <a:t>many laws and regulations enacted for economic, health and welfare reasons </a:t>
            </a:r>
            <a:r>
              <a:rPr lang="en-US" sz="2800" dirty="0" smtClean="0"/>
              <a:t>do have demographic implication.</a:t>
            </a: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497</a:t>
            </a:fld>
            <a:endParaRPr lang="en-US" dirty="0"/>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Population Policies…..Cont’d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5357850"/>
          </a:xfrm>
        </p:spPr>
        <p:txBody>
          <a:bodyPr>
            <a:normAutofit fontScale="92500" lnSpcReduction="20000"/>
          </a:bodyPr>
          <a:lstStyle/>
          <a:p>
            <a:pPr algn="just">
              <a:lnSpc>
                <a:spcPct val="170000"/>
              </a:lnSpc>
            </a:pPr>
            <a:r>
              <a:rPr lang="en-US" sz="3000" dirty="0" smtClean="0">
                <a:solidFill>
                  <a:srgbClr val="FF0000"/>
                </a:solidFill>
                <a:latin typeface="Baskerville Old Face" pitchFamily="18" charset="0"/>
              </a:rPr>
              <a:t>Population polices entered the agenda of many governments of the developing world </a:t>
            </a:r>
            <a:r>
              <a:rPr lang="en-US" sz="3000" dirty="0" smtClean="0">
                <a:latin typeface="Baskerville Old Face" pitchFamily="18" charset="0"/>
              </a:rPr>
              <a:t>during the 1970s as the implications of rapid population growth rates became apparent. </a:t>
            </a:r>
          </a:p>
          <a:p>
            <a:pPr algn="just">
              <a:lnSpc>
                <a:spcPct val="170000"/>
              </a:lnSpc>
            </a:pPr>
            <a:r>
              <a:rPr lang="en-US" sz="3000" dirty="0" smtClean="0">
                <a:solidFill>
                  <a:srgbClr val="FF0000"/>
                </a:solidFill>
                <a:latin typeface="Baskerville Old Face" pitchFamily="18" charset="0"/>
              </a:rPr>
              <a:t>During the second half of the </a:t>
            </a:r>
            <a:r>
              <a:rPr lang="en-US" sz="3000" b="1" u="sng" dirty="0" smtClean="0">
                <a:solidFill>
                  <a:srgbClr val="FF0000"/>
                </a:solidFill>
                <a:latin typeface="Baskerville Old Face" pitchFamily="18" charset="0"/>
              </a:rPr>
              <a:t>20</a:t>
            </a:r>
            <a:r>
              <a:rPr lang="en-US" sz="3000" b="1" u="sng" baseline="30000" dirty="0" smtClean="0">
                <a:solidFill>
                  <a:srgbClr val="FF0000"/>
                </a:solidFill>
                <a:latin typeface="Baskerville Old Face" pitchFamily="18" charset="0"/>
              </a:rPr>
              <a:t>th</a:t>
            </a:r>
            <a:r>
              <a:rPr lang="en-US" sz="3000" dirty="0" smtClean="0">
                <a:solidFill>
                  <a:srgbClr val="FF0000"/>
                </a:solidFill>
                <a:latin typeface="Baskerville Old Face" pitchFamily="18" charset="0"/>
              </a:rPr>
              <a:t> century a large number of countries developed policies that focused on slowing the unprecedented pace of population growth.</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498</a:t>
            </a:fld>
            <a:endParaRPr lang="en-US" dirty="0"/>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071570"/>
          </a:xfrm>
        </p:spPr>
        <p:txBody>
          <a:bodyPr>
            <a:normAutofit/>
          </a:bodyPr>
          <a:lstStyle/>
          <a:p>
            <a:pPr algn="l"/>
            <a:r>
              <a:rPr lang="en-US" sz="3600" b="1" dirty="0" smtClean="0">
                <a:latin typeface="Baskerville Old Face" pitchFamily="18" charset="0"/>
              </a:rPr>
              <a:t>Population Policies…..Cont’d</a:t>
            </a:r>
            <a:endParaRPr lang="en-US" sz="3600" dirty="0"/>
          </a:p>
        </p:txBody>
      </p:sp>
      <p:sp>
        <p:nvSpPr>
          <p:cNvPr id="3" name="Content Placeholder 2"/>
          <p:cNvSpPr>
            <a:spLocks noGrp="1"/>
          </p:cNvSpPr>
          <p:nvPr>
            <p:ph idx="1"/>
          </p:nvPr>
        </p:nvSpPr>
        <p:spPr>
          <a:xfrm>
            <a:off x="457200" y="1142984"/>
            <a:ext cx="8229600" cy="4983179"/>
          </a:xfrm>
        </p:spPr>
        <p:txBody>
          <a:bodyPr>
            <a:normAutofit/>
          </a:bodyPr>
          <a:lstStyle/>
          <a:p>
            <a:pPr lvl="0">
              <a:buNone/>
            </a:pPr>
            <a:r>
              <a:rPr lang="en-GB" dirty="0" smtClean="0">
                <a:latin typeface="Baskerville Old Face" pitchFamily="18" charset="0"/>
              </a:rPr>
              <a:t> </a:t>
            </a:r>
          </a:p>
          <a:p>
            <a:pPr lvl="0">
              <a:buFont typeface="Wingdings" pitchFamily="2" charset="2"/>
              <a:buChar char="q"/>
            </a:pPr>
            <a:r>
              <a:rPr lang="en-GB" sz="4400" dirty="0" smtClean="0">
                <a:latin typeface="Baskerville Old Face" pitchFamily="18" charset="0"/>
              </a:rPr>
              <a:t> There are two types of population policies</a:t>
            </a:r>
            <a:endParaRPr lang="en-US" sz="4400" dirty="0" smtClean="0">
              <a:latin typeface="Baskerville Old Face" pitchFamily="18" charset="0"/>
            </a:endParaRPr>
          </a:p>
          <a:p>
            <a:pPr>
              <a:buNone/>
            </a:pPr>
            <a:r>
              <a:rPr lang="en-GB" sz="4400" i="1" dirty="0" smtClean="0">
                <a:solidFill>
                  <a:srgbClr val="FF0000"/>
                </a:solidFill>
              </a:rPr>
              <a:t>            </a:t>
            </a:r>
            <a:r>
              <a:rPr lang="en-GB" sz="4400" i="1" dirty="0" smtClean="0">
                <a:solidFill>
                  <a:srgbClr val="0070C0"/>
                </a:solidFill>
              </a:rPr>
              <a:t>1. </a:t>
            </a:r>
            <a:r>
              <a:rPr lang="en-GB" sz="4400" dirty="0" smtClean="0">
                <a:solidFill>
                  <a:srgbClr val="0070C0"/>
                </a:solidFill>
                <a:latin typeface="Baskerville Old Face" pitchFamily="18" charset="0"/>
              </a:rPr>
              <a:t>Pro- </a:t>
            </a:r>
            <a:r>
              <a:rPr lang="en-GB" sz="4400" dirty="0" err="1" smtClean="0">
                <a:solidFill>
                  <a:srgbClr val="0070C0"/>
                </a:solidFill>
                <a:latin typeface="Baskerville Old Face" pitchFamily="18" charset="0"/>
              </a:rPr>
              <a:t>natalist</a:t>
            </a:r>
            <a:r>
              <a:rPr lang="en-GB" sz="4400" dirty="0" smtClean="0">
                <a:solidFill>
                  <a:srgbClr val="0070C0"/>
                </a:solidFill>
                <a:latin typeface="Baskerville Old Face" pitchFamily="18" charset="0"/>
              </a:rPr>
              <a:t> policies</a:t>
            </a:r>
          </a:p>
          <a:p>
            <a:pPr>
              <a:buNone/>
            </a:pPr>
            <a:r>
              <a:rPr lang="en-GB" sz="4400" dirty="0" smtClean="0">
                <a:solidFill>
                  <a:srgbClr val="0070C0"/>
                </a:solidFill>
                <a:latin typeface="Baskerville Old Face" pitchFamily="18" charset="0"/>
              </a:rPr>
              <a:t>           2. Anti </a:t>
            </a:r>
            <a:r>
              <a:rPr lang="en-GB" sz="4400" dirty="0" err="1" smtClean="0">
                <a:solidFill>
                  <a:srgbClr val="0070C0"/>
                </a:solidFill>
                <a:latin typeface="Baskerville Old Face" pitchFamily="18" charset="0"/>
              </a:rPr>
              <a:t>natalist</a:t>
            </a:r>
            <a:r>
              <a:rPr lang="en-GB" sz="4400" dirty="0" smtClean="0">
                <a:solidFill>
                  <a:srgbClr val="0070C0"/>
                </a:solidFill>
                <a:latin typeface="Baskerville Old Face" pitchFamily="18" charset="0"/>
              </a:rPr>
              <a:t> policies</a:t>
            </a:r>
          </a:p>
          <a:p>
            <a:pPr>
              <a:buNone/>
            </a:pPr>
            <a:r>
              <a:rPr lang="en-GB" sz="4400" i="1" dirty="0" smtClean="0">
                <a:solidFill>
                  <a:srgbClr val="0070C0"/>
                </a:solidFill>
              </a:rPr>
              <a:t>  </a:t>
            </a:r>
            <a:endParaRPr lang="en-GB" sz="4400" b="1" dirty="0" smtClean="0">
              <a:solidFill>
                <a:srgbClr val="0070C0"/>
              </a:solidFill>
              <a:latin typeface="Baskerville Old Face" pitchFamily="18" charset="0"/>
            </a:endParaRPr>
          </a:p>
          <a:p>
            <a:pPr algn="just">
              <a:lnSpc>
                <a:spcPct val="150000"/>
              </a:lnSpc>
              <a:buFont typeface="Wingdings" pitchFamily="2" charset="2"/>
              <a:buChar char="ü"/>
            </a:pPr>
            <a:endParaRPr lang="en-US" sz="28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499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939784"/>
          </a:xfrm>
        </p:spPr>
        <p:txBody>
          <a:bodyPr>
            <a:normAutofit fontScale="90000"/>
          </a:bodyPr>
          <a:lstStyle/>
          <a:p>
            <a:r>
              <a:rPr lang="en-GB" b="1" dirty="0" smtClean="0"/>
              <a:t/>
            </a:r>
            <a:br>
              <a:rPr lang="en-GB" b="1" dirty="0" smtClean="0"/>
            </a:br>
            <a:r>
              <a:rPr lang="en-GB" sz="3100" b="1" dirty="0" smtClean="0"/>
              <a:t>Introduction of population Geography and </a:t>
            </a:r>
            <a:r>
              <a:rPr lang="en-US" sz="3100" b="1" dirty="0" smtClean="0"/>
              <a:t>Settlement</a:t>
            </a:r>
            <a:r>
              <a:rPr lang="en-GB" sz="3100" b="1" dirty="0" smtClean="0"/>
              <a:t> &amp; other concepts Cont’d</a:t>
            </a:r>
            <a:endParaRPr lang="en-US" sz="3100" b="1" dirty="0"/>
          </a:p>
        </p:txBody>
      </p:sp>
      <p:sp>
        <p:nvSpPr>
          <p:cNvPr id="3" name="Content Placeholder 2"/>
          <p:cNvSpPr>
            <a:spLocks noGrp="1"/>
          </p:cNvSpPr>
          <p:nvPr>
            <p:ph idx="1"/>
          </p:nvPr>
        </p:nvSpPr>
        <p:spPr>
          <a:xfrm>
            <a:off x="0" y="1071546"/>
            <a:ext cx="8929718" cy="5054617"/>
          </a:xfrm>
        </p:spPr>
        <p:txBody>
          <a:bodyPr>
            <a:normAutofit fontScale="92500"/>
          </a:bodyPr>
          <a:lstStyle/>
          <a:p>
            <a:pPr algn="just">
              <a:buNone/>
            </a:pPr>
            <a:endParaRPr lang="en-US" dirty="0" smtClean="0"/>
          </a:p>
          <a:p>
            <a:pPr algn="just"/>
            <a:r>
              <a:rPr lang="en-US" dirty="0" smtClean="0"/>
              <a:t>On the other hand, organisms belonging to two or more different species cannot be a population rather a </a:t>
            </a:r>
            <a:r>
              <a:rPr lang="en-US" dirty="0" smtClean="0">
                <a:solidFill>
                  <a:srgbClr val="FF0000"/>
                </a:solidFill>
              </a:rPr>
              <a:t>group of populations called </a:t>
            </a:r>
            <a:r>
              <a:rPr lang="en-US" u="sng" dirty="0" smtClean="0">
                <a:solidFill>
                  <a:srgbClr val="FF0000"/>
                </a:solidFill>
              </a:rPr>
              <a:t>community</a:t>
            </a:r>
            <a:r>
              <a:rPr lang="en-US" dirty="0" smtClean="0"/>
              <a:t>. </a:t>
            </a:r>
            <a:r>
              <a:rPr lang="en-US" u="sng" dirty="0" smtClean="0">
                <a:solidFill>
                  <a:srgbClr val="00B0F0"/>
                </a:solidFill>
              </a:rPr>
              <a:t>Thus, a group of individuals or organisms form population and a group of populations form community.</a:t>
            </a:r>
          </a:p>
          <a:p>
            <a:pPr algn="just"/>
            <a:r>
              <a:rPr lang="en-US" b="1" dirty="0" smtClean="0">
                <a:solidFill>
                  <a:srgbClr val="FF0000"/>
                </a:solidFill>
              </a:rPr>
              <a:t>Therefore, population is a group of organisms of the same species within well-defined occupation or area.</a:t>
            </a:r>
          </a:p>
          <a:p>
            <a:pPr algn="just"/>
            <a:r>
              <a:rPr lang="en-US" dirty="0" smtClean="0">
                <a:latin typeface="Californian FB" pitchFamily="18" charset="0"/>
              </a:rPr>
              <a:t>However, population as to this course refers to human population with specified political boundary</a:t>
            </a:r>
            <a:endParaRPr lang="en-US" b="1" u="sng" dirty="0">
              <a:solidFill>
                <a:srgbClr val="FF0000"/>
              </a:solidFill>
              <a:latin typeface="Californian FB"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Steps in Conducting Census… Cont’d </a:t>
            </a:r>
            <a:r>
              <a:rPr lang="en-US" sz="2800" dirty="0" smtClean="0">
                <a:latin typeface="Baskerville Old Face" pitchFamily="18" charset="0"/>
              </a:rPr>
              <a:t/>
            </a:r>
            <a:br>
              <a:rPr lang="en-US" sz="2800" dirty="0" smtClean="0">
                <a:latin typeface="Baskerville Old Face" pitchFamily="18" charset="0"/>
              </a:rPr>
            </a:br>
            <a:endParaRPr lang="en-US" sz="2800" dirty="0"/>
          </a:p>
        </p:txBody>
      </p:sp>
      <p:sp>
        <p:nvSpPr>
          <p:cNvPr id="3" name="Content Placeholder 2"/>
          <p:cNvSpPr>
            <a:spLocks noGrp="1"/>
          </p:cNvSpPr>
          <p:nvPr>
            <p:ph idx="1"/>
          </p:nvPr>
        </p:nvSpPr>
        <p:spPr>
          <a:xfrm>
            <a:off x="857224" y="1142984"/>
            <a:ext cx="7858180" cy="4983179"/>
          </a:xfrm>
        </p:spPr>
        <p:txBody>
          <a:bodyPr/>
          <a:lstStyle/>
          <a:p>
            <a:pPr algn="just">
              <a:lnSpc>
                <a:spcPct val="150000"/>
              </a:lnSpc>
              <a:buFont typeface="Wingdings" pitchFamily="2" charset="2"/>
              <a:buChar char="q"/>
            </a:pPr>
            <a:r>
              <a:rPr lang="en-US" sz="2800" b="1" dirty="0" smtClean="0">
                <a:solidFill>
                  <a:srgbClr val="FF0000"/>
                </a:solidFill>
                <a:latin typeface="Baskerville Old Face" pitchFamily="18" charset="0"/>
              </a:rPr>
              <a:t>The recommended topics/variables can be put into four groups as follows:</a:t>
            </a:r>
          </a:p>
          <a:p>
            <a:pPr marL="514350" lvl="0" indent="-514350" algn="just">
              <a:buAutoNum type="arabicPeriod"/>
            </a:pPr>
            <a:r>
              <a:rPr lang="en-US" sz="2800" b="1" dirty="0" smtClean="0">
                <a:latin typeface="Baskerville Old Face" pitchFamily="18" charset="0"/>
              </a:rPr>
              <a:t>Geographical and internal migration      	characteristics</a:t>
            </a:r>
            <a:r>
              <a:rPr lang="en-US" sz="2800" b="1" dirty="0" smtClean="0"/>
              <a:t>.</a:t>
            </a:r>
          </a:p>
          <a:p>
            <a:pPr>
              <a:buNone/>
            </a:pPr>
            <a:r>
              <a:rPr lang="en-GB" sz="2800" b="1" dirty="0" smtClean="0"/>
              <a:t>     (a) place where found at the time of census</a:t>
            </a:r>
            <a:r>
              <a:rPr lang="en-US" sz="2800" b="1" dirty="0" smtClean="0"/>
              <a:t>, </a:t>
            </a:r>
          </a:p>
          <a:p>
            <a:pPr>
              <a:buNone/>
            </a:pPr>
            <a:r>
              <a:rPr lang="en-US" sz="2800" b="1" dirty="0" smtClean="0"/>
              <a:t>     </a:t>
            </a:r>
            <a:r>
              <a:rPr lang="en-GB" sz="2800" b="1" dirty="0" smtClean="0"/>
              <a:t>(b) place of usual residence</a:t>
            </a:r>
            <a:r>
              <a:rPr lang="en-US" sz="2800" b="1" dirty="0" smtClean="0"/>
              <a:t>, </a:t>
            </a:r>
          </a:p>
          <a:p>
            <a:pPr>
              <a:buNone/>
            </a:pPr>
            <a:r>
              <a:rPr lang="en-US" sz="2800" b="1" dirty="0" smtClean="0"/>
              <a:t>     </a:t>
            </a:r>
            <a:r>
              <a:rPr lang="en-GB" sz="2800" b="1" dirty="0" smtClean="0"/>
              <a:t>(c) place of birth</a:t>
            </a:r>
            <a:r>
              <a:rPr lang="en-US" sz="2800" b="1" dirty="0" smtClean="0"/>
              <a:t>, </a:t>
            </a:r>
          </a:p>
          <a:p>
            <a:pPr>
              <a:buNone/>
            </a:pPr>
            <a:r>
              <a:rPr lang="en-GB" sz="2800" b="1" dirty="0" smtClean="0"/>
              <a:t>     (d) duration of residence</a:t>
            </a:r>
            <a:r>
              <a:rPr lang="en-US" sz="2800" b="1" dirty="0" smtClean="0"/>
              <a:t>,</a:t>
            </a:r>
            <a:r>
              <a:rPr lang="en-GB" sz="2800" b="1" dirty="0" smtClean="0"/>
              <a:t> and</a:t>
            </a:r>
            <a:endParaRPr lang="en-US" sz="2800" b="1" dirty="0" smtClean="0"/>
          </a:p>
          <a:p>
            <a:pPr>
              <a:buNone/>
            </a:pPr>
            <a:r>
              <a:rPr lang="en-US" sz="2800" b="1" dirty="0" smtClean="0"/>
              <a:t>     (e) place of previous residence</a:t>
            </a:r>
          </a:p>
          <a:p>
            <a:pPr lvl="0" algn="just">
              <a:lnSpc>
                <a:spcPct val="150000"/>
              </a:lnSpc>
              <a:buNone/>
            </a:pPr>
            <a:endParaRPr lang="en-US" sz="2800" dirty="0" smtClean="0"/>
          </a:p>
          <a:p>
            <a:pPr algn="just">
              <a:lnSpc>
                <a:spcPct val="150000"/>
              </a:lnSpc>
              <a:buFont typeface="Wingdings" pitchFamily="2" charset="2"/>
              <a:buChar char="ü"/>
            </a:pPr>
            <a:endParaRPr lang="en-US" sz="2800" dirty="0" smtClean="0"/>
          </a:p>
          <a:p>
            <a:pPr algn="just">
              <a:lnSpc>
                <a:spcPct val="150000"/>
              </a:lnSpc>
              <a:buFont typeface="Wingdings" pitchFamily="2" charset="2"/>
              <a:buChar char="ü"/>
            </a:pPr>
            <a:endParaRPr lang="en-US" sz="2800" dirty="0" smtClean="0"/>
          </a:p>
          <a:p>
            <a:pPr lvl="0" algn="just">
              <a:lnSpc>
                <a:spcPct val="150000"/>
              </a:lnSpc>
              <a:buFont typeface="Wingdings" pitchFamily="2" charset="2"/>
              <a:buChar char="ü"/>
            </a:pPr>
            <a:endParaRPr lang="en-US" sz="2800" dirty="0" smtClean="0"/>
          </a:p>
          <a:p>
            <a:pPr algn="just">
              <a:lnSpc>
                <a:spcPct val="150000"/>
              </a:lnSpc>
            </a:pPr>
            <a:endParaRPr lang="en-US" sz="2800" dirty="0" smtClean="0">
              <a:latin typeface="Baskerville Old Face" pitchFamily="18" charset="0"/>
            </a:endParaRP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50</a:t>
            </a:fld>
            <a:endParaRPr lang="en-US" dirty="0"/>
          </a:p>
        </p:txBody>
      </p:sp>
    </p:spTree>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pPr algn="l"/>
            <a:r>
              <a:rPr lang="en-US" sz="2800" b="1" dirty="0" smtClean="0">
                <a:latin typeface="Baskerville Old Face" pitchFamily="18" charset="0"/>
              </a:rPr>
              <a:t>Population Policies…..Cont’d</a:t>
            </a:r>
            <a:endParaRPr lang="en-US" sz="2800" dirty="0"/>
          </a:p>
        </p:txBody>
      </p:sp>
      <p:sp>
        <p:nvSpPr>
          <p:cNvPr id="3" name="Content Placeholder 2"/>
          <p:cNvSpPr>
            <a:spLocks noGrp="1"/>
          </p:cNvSpPr>
          <p:nvPr>
            <p:ph idx="1"/>
          </p:nvPr>
        </p:nvSpPr>
        <p:spPr>
          <a:xfrm>
            <a:off x="457200" y="857232"/>
            <a:ext cx="8472518" cy="5500726"/>
          </a:xfrm>
        </p:spPr>
        <p:txBody>
          <a:bodyPr>
            <a:noAutofit/>
          </a:bodyPr>
          <a:lstStyle/>
          <a:p>
            <a:pPr>
              <a:buNone/>
            </a:pPr>
            <a:r>
              <a:rPr lang="en-GB" sz="2800" i="1" dirty="0" smtClean="0">
                <a:solidFill>
                  <a:srgbClr val="92D050"/>
                </a:solidFill>
              </a:rPr>
              <a:t>1</a:t>
            </a:r>
            <a:r>
              <a:rPr lang="en-GB" dirty="0" smtClean="0">
                <a:solidFill>
                  <a:srgbClr val="92D050"/>
                </a:solidFill>
              </a:rPr>
              <a:t>. </a:t>
            </a:r>
            <a:r>
              <a:rPr lang="en-GB" u="sng" dirty="0" smtClean="0">
                <a:solidFill>
                  <a:srgbClr val="92D050"/>
                </a:solidFill>
                <a:latin typeface="Baskerville Old Face" pitchFamily="18" charset="0"/>
              </a:rPr>
              <a:t>Pro- </a:t>
            </a:r>
            <a:r>
              <a:rPr lang="en-GB" u="sng" dirty="0" err="1" smtClean="0">
                <a:solidFill>
                  <a:srgbClr val="92D050"/>
                </a:solidFill>
                <a:latin typeface="Baskerville Old Face" pitchFamily="18" charset="0"/>
              </a:rPr>
              <a:t>natalist</a:t>
            </a:r>
            <a:r>
              <a:rPr lang="en-GB" u="sng" dirty="0" smtClean="0">
                <a:solidFill>
                  <a:srgbClr val="92D050"/>
                </a:solidFill>
                <a:latin typeface="Baskerville Old Face" pitchFamily="18" charset="0"/>
              </a:rPr>
              <a:t> policies</a:t>
            </a:r>
          </a:p>
          <a:p>
            <a:pPr algn="just">
              <a:lnSpc>
                <a:spcPct val="150000"/>
              </a:lnSpc>
              <a:buFont typeface="Wingdings" pitchFamily="2" charset="2"/>
              <a:buChar char="ü"/>
            </a:pPr>
            <a:r>
              <a:rPr lang="en-GB" sz="2800" dirty="0" smtClean="0">
                <a:solidFill>
                  <a:srgbClr val="FF0000"/>
                </a:solidFill>
                <a:latin typeface="Baskerville Old Face" pitchFamily="18" charset="0"/>
              </a:rPr>
              <a:t>are population policies designed to encourage population </a:t>
            </a:r>
            <a:r>
              <a:rPr lang="en-GB" sz="2800" b="1" dirty="0" smtClean="0">
                <a:solidFill>
                  <a:srgbClr val="FF0000"/>
                </a:solidFill>
                <a:latin typeface="Baskerville Old Face" pitchFamily="18" charset="0"/>
              </a:rPr>
              <a:t>growth</a:t>
            </a:r>
            <a:r>
              <a:rPr lang="en-GB" sz="2800" dirty="0" smtClean="0">
                <a:solidFill>
                  <a:srgbClr val="FF0000"/>
                </a:solidFill>
                <a:latin typeface="Baskerville Old Face" pitchFamily="18" charset="0"/>
              </a:rPr>
              <a:t>/</a:t>
            </a:r>
            <a:r>
              <a:rPr lang="en-GB" sz="2800" b="1" dirty="0" smtClean="0">
                <a:solidFill>
                  <a:srgbClr val="FF0000"/>
                </a:solidFill>
                <a:latin typeface="Baskerville Old Face" pitchFamily="18" charset="0"/>
              </a:rPr>
              <a:t>fertility.</a:t>
            </a:r>
          </a:p>
          <a:p>
            <a:pPr algn="just">
              <a:lnSpc>
                <a:spcPct val="150000"/>
              </a:lnSpc>
              <a:buFont typeface="Wingdings" pitchFamily="2" charset="2"/>
              <a:buChar char="ü"/>
            </a:pPr>
            <a:r>
              <a:rPr lang="en-GB" sz="2800" b="1" dirty="0" smtClean="0">
                <a:latin typeface="Baskerville Old Face" pitchFamily="18" charset="0"/>
              </a:rPr>
              <a:t>The reasons may be linked to</a:t>
            </a:r>
            <a:r>
              <a:rPr lang="en-GB" sz="2800" dirty="0" smtClean="0">
                <a:latin typeface="Baskerville Old Face" pitchFamily="18" charset="0"/>
              </a:rPr>
              <a:t>: </a:t>
            </a:r>
            <a:r>
              <a:rPr lang="en-GB" sz="2800" u="sng" dirty="0" smtClean="0">
                <a:solidFill>
                  <a:srgbClr val="FF0000"/>
                </a:solidFill>
                <a:latin typeface="Baskerville Old Face" pitchFamily="18" charset="0"/>
              </a:rPr>
              <a:t>military strength</a:t>
            </a:r>
            <a:r>
              <a:rPr lang="en-US" sz="2800" dirty="0" smtClean="0">
                <a:latin typeface="Baskerville Old Face" pitchFamily="18" charset="0"/>
              </a:rPr>
              <a:t>, </a:t>
            </a:r>
            <a:r>
              <a:rPr lang="en-GB" sz="2800" u="sng" dirty="0" smtClean="0">
                <a:solidFill>
                  <a:srgbClr val="FF0000"/>
                </a:solidFill>
                <a:latin typeface="Baskerville Old Face" pitchFamily="18" charset="0"/>
              </a:rPr>
              <a:t>national pride</a:t>
            </a:r>
            <a:r>
              <a:rPr lang="en-US" sz="2800" dirty="0" smtClean="0">
                <a:solidFill>
                  <a:srgbClr val="FF0000"/>
                </a:solidFill>
                <a:latin typeface="Baskerville Old Face" pitchFamily="18" charset="0"/>
              </a:rPr>
              <a:t>, </a:t>
            </a:r>
            <a:r>
              <a:rPr lang="en-GB" sz="2800" u="sng" dirty="0" smtClean="0">
                <a:solidFill>
                  <a:srgbClr val="FF0000"/>
                </a:solidFill>
                <a:latin typeface="Baskerville Old Face" pitchFamily="18" charset="0"/>
              </a:rPr>
              <a:t>lack of working force </a:t>
            </a:r>
            <a:r>
              <a:rPr lang="en-GB" sz="2800" dirty="0" smtClean="0">
                <a:solidFill>
                  <a:srgbClr val="FF0000"/>
                </a:solidFill>
                <a:latin typeface="Baskerville Old Face" pitchFamily="18" charset="0"/>
              </a:rPr>
              <a:t>etc</a:t>
            </a:r>
            <a:endParaRPr lang="en-GB" sz="2800" b="1" dirty="0" smtClean="0">
              <a:solidFill>
                <a:srgbClr val="FF0000"/>
              </a:solidFill>
              <a:latin typeface="Baskerville Old Face" pitchFamily="18" charset="0"/>
            </a:endParaRPr>
          </a:p>
          <a:p>
            <a:r>
              <a:rPr lang="en-GB" sz="2800" b="1" u="sng" dirty="0" smtClean="0">
                <a:latin typeface="Baskerville Old Face" pitchFamily="18" charset="0"/>
              </a:rPr>
              <a:t>Example:    </a:t>
            </a:r>
            <a:r>
              <a:rPr lang="en-GB" sz="2800" dirty="0" smtClean="0">
                <a:latin typeface="Baskerville Old Face" pitchFamily="18" charset="0"/>
              </a:rPr>
              <a:t>  - </a:t>
            </a:r>
            <a:r>
              <a:rPr lang="en-GB" sz="2800" dirty="0" smtClean="0">
                <a:solidFill>
                  <a:srgbClr val="00B0F0"/>
                </a:solidFill>
              </a:rPr>
              <a:t>Kuwait</a:t>
            </a:r>
            <a:r>
              <a:rPr lang="en-GB" sz="2800" dirty="0" smtClean="0"/>
              <a:t>, </a:t>
            </a:r>
          </a:p>
          <a:p>
            <a:pPr>
              <a:buNone/>
            </a:pPr>
            <a:r>
              <a:rPr lang="en-GB" sz="2800" dirty="0" smtClean="0">
                <a:solidFill>
                  <a:srgbClr val="00B0F0"/>
                </a:solidFill>
              </a:rPr>
              <a:t>                           - Israel, </a:t>
            </a:r>
          </a:p>
          <a:p>
            <a:pPr>
              <a:buNone/>
            </a:pPr>
            <a:r>
              <a:rPr lang="en-GB" sz="2800" dirty="0" smtClean="0">
                <a:solidFill>
                  <a:srgbClr val="00B0F0"/>
                </a:solidFill>
              </a:rPr>
              <a:t>                           </a:t>
            </a:r>
            <a:r>
              <a:rPr lang="en-GB" sz="2800" dirty="0" smtClean="0"/>
              <a:t>-</a:t>
            </a:r>
            <a:r>
              <a:rPr lang="en-GB" sz="2800" dirty="0" smtClean="0">
                <a:solidFill>
                  <a:srgbClr val="00B0F0"/>
                </a:solidFill>
              </a:rPr>
              <a:t> </a:t>
            </a:r>
            <a:r>
              <a:rPr lang="en-GB" sz="2800" dirty="0" smtClean="0"/>
              <a:t>Palestine, </a:t>
            </a:r>
          </a:p>
          <a:p>
            <a:pPr>
              <a:buNone/>
            </a:pPr>
            <a:r>
              <a:rPr lang="en-GB" sz="2800" dirty="0" smtClean="0"/>
              <a:t>                          - Jordan, </a:t>
            </a:r>
          </a:p>
          <a:p>
            <a:pPr>
              <a:buNone/>
            </a:pPr>
            <a:r>
              <a:rPr lang="en-GB" sz="2800" dirty="0" smtClean="0"/>
              <a:t>                          - Netherlands</a:t>
            </a:r>
            <a:r>
              <a:rPr lang="en-US" sz="2800" dirty="0" smtClean="0"/>
              <a:t> etc.</a:t>
            </a: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500</a:t>
            </a:fld>
            <a:endParaRPr lang="en-US" dirty="0"/>
          </a:p>
        </p:txBody>
      </p:sp>
    </p:spTree>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Population Policies…..Cont’d</a:t>
            </a:r>
            <a:endParaRPr lang="en-US" sz="2800" dirty="0"/>
          </a:p>
        </p:txBody>
      </p:sp>
      <p:sp>
        <p:nvSpPr>
          <p:cNvPr id="3" name="Content Placeholder 2"/>
          <p:cNvSpPr>
            <a:spLocks noGrp="1"/>
          </p:cNvSpPr>
          <p:nvPr>
            <p:ph idx="1"/>
          </p:nvPr>
        </p:nvSpPr>
        <p:spPr>
          <a:xfrm>
            <a:off x="214282" y="1142984"/>
            <a:ext cx="8472518" cy="5500726"/>
          </a:xfrm>
        </p:spPr>
        <p:txBody>
          <a:bodyPr>
            <a:noAutofit/>
          </a:bodyPr>
          <a:lstStyle/>
          <a:p>
            <a:pPr>
              <a:buNone/>
            </a:pPr>
            <a:r>
              <a:rPr lang="en-GB" sz="2800" i="1" dirty="0" smtClean="0">
                <a:solidFill>
                  <a:srgbClr val="92D050"/>
                </a:solidFill>
                <a:latin typeface="Baskerville Old Face" pitchFamily="18" charset="0"/>
              </a:rPr>
              <a:t>2. </a:t>
            </a:r>
            <a:r>
              <a:rPr lang="en-GB" sz="2800" dirty="0" smtClean="0">
                <a:solidFill>
                  <a:srgbClr val="92D050"/>
                </a:solidFill>
                <a:latin typeface="Baskerville Old Face" pitchFamily="18" charset="0"/>
              </a:rPr>
              <a:t>Anti </a:t>
            </a:r>
            <a:r>
              <a:rPr lang="en-GB" sz="2800" dirty="0" err="1" smtClean="0">
                <a:solidFill>
                  <a:srgbClr val="92D050"/>
                </a:solidFill>
                <a:latin typeface="Baskerville Old Face" pitchFamily="18" charset="0"/>
              </a:rPr>
              <a:t>natalist</a:t>
            </a:r>
            <a:r>
              <a:rPr lang="en-GB" sz="2800" dirty="0" smtClean="0">
                <a:solidFill>
                  <a:srgbClr val="92D050"/>
                </a:solidFill>
                <a:latin typeface="Baskerville Old Face" pitchFamily="18" charset="0"/>
              </a:rPr>
              <a:t> policies</a:t>
            </a:r>
          </a:p>
          <a:p>
            <a:pPr>
              <a:buFont typeface="Wingdings" pitchFamily="2" charset="2"/>
              <a:buChar char="ü"/>
            </a:pPr>
            <a:r>
              <a:rPr lang="en-GB" sz="2800" dirty="0" smtClean="0">
                <a:latin typeface="Baskerville Old Face" pitchFamily="18" charset="0"/>
              </a:rPr>
              <a:t> </a:t>
            </a:r>
            <a:r>
              <a:rPr lang="en-GB" sz="2800" dirty="0" smtClean="0">
                <a:solidFill>
                  <a:srgbClr val="FF0000"/>
                </a:solidFill>
                <a:latin typeface="Baskerville Old Face" pitchFamily="18" charset="0"/>
              </a:rPr>
              <a:t>policies that </a:t>
            </a:r>
            <a:r>
              <a:rPr lang="en-GB" sz="2800" b="1" u="sng" dirty="0" smtClean="0">
                <a:solidFill>
                  <a:srgbClr val="FF0000"/>
                </a:solidFill>
                <a:latin typeface="Baskerville Old Face" pitchFamily="18" charset="0"/>
              </a:rPr>
              <a:t>discourage</a:t>
            </a:r>
            <a:r>
              <a:rPr lang="en-GB" sz="2800" dirty="0" smtClean="0">
                <a:solidFill>
                  <a:srgbClr val="FF0000"/>
                </a:solidFill>
                <a:latin typeface="Baskerville Old Face" pitchFamily="18" charset="0"/>
              </a:rPr>
              <a:t> growth/fertility. </a:t>
            </a:r>
          </a:p>
          <a:p>
            <a:pPr algn="just">
              <a:lnSpc>
                <a:spcPct val="150000"/>
              </a:lnSpc>
              <a:buFont typeface="Wingdings" pitchFamily="2" charset="2"/>
              <a:buChar char="ü"/>
            </a:pPr>
            <a:r>
              <a:rPr lang="en-GB" sz="2800" dirty="0" smtClean="0">
                <a:latin typeface="Baskerville Old Face" pitchFamily="18" charset="0"/>
              </a:rPr>
              <a:t>The logic behind may associated to: </a:t>
            </a:r>
          </a:p>
          <a:p>
            <a:pPr lvl="4" algn="just">
              <a:lnSpc>
                <a:spcPct val="150000"/>
              </a:lnSpc>
              <a:buFont typeface="Wingdings" pitchFamily="2" charset="2"/>
              <a:buChar char="Ø"/>
            </a:pPr>
            <a:r>
              <a:rPr lang="en-GB" sz="2800" dirty="0" smtClean="0">
                <a:latin typeface="Baskerville Old Face" pitchFamily="18" charset="0"/>
              </a:rPr>
              <a:t>  </a:t>
            </a:r>
            <a:r>
              <a:rPr lang="en-GB" sz="2800" dirty="0" smtClean="0">
                <a:solidFill>
                  <a:srgbClr val="FF0000"/>
                </a:solidFill>
                <a:latin typeface="Baskerville Old Face" pitchFamily="18" charset="0"/>
              </a:rPr>
              <a:t>balance resource with population number   			</a:t>
            </a:r>
            <a:endParaRPr lang="en-US" sz="2800" dirty="0" smtClean="0">
              <a:solidFill>
                <a:srgbClr val="FF0000"/>
              </a:solidFill>
              <a:latin typeface="Baskerville Old Face" pitchFamily="18" charset="0"/>
            </a:endParaRPr>
          </a:p>
          <a:p>
            <a:pPr lvl="4" algn="just">
              <a:lnSpc>
                <a:spcPct val="150000"/>
              </a:lnSpc>
              <a:buFont typeface="Wingdings" pitchFamily="2" charset="2"/>
              <a:buChar char="Ø"/>
            </a:pPr>
            <a:r>
              <a:rPr lang="en-US" sz="2800" dirty="0" smtClean="0">
                <a:solidFill>
                  <a:srgbClr val="FF0000"/>
                </a:solidFill>
                <a:latin typeface="Baskerville Old Face" pitchFamily="18" charset="0"/>
              </a:rPr>
              <a:t> </a:t>
            </a:r>
            <a:r>
              <a:rPr lang="en-GB" sz="2800" dirty="0" smtClean="0">
                <a:solidFill>
                  <a:srgbClr val="FF0000"/>
                </a:solidFill>
                <a:latin typeface="Baskerville Old Face" pitchFamily="18" charset="0"/>
              </a:rPr>
              <a:t>harmonize human relationship</a:t>
            </a:r>
            <a:r>
              <a:rPr lang="en-US" sz="2800" dirty="0" smtClean="0">
                <a:solidFill>
                  <a:srgbClr val="FF0000"/>
                </a:solidFill>
                <a:latin typeface="Baskerville Old Face" pitchFamily="18" charset="0"/>
              </a:rPr>
              <a:t>, </a:t>
            </a:r>
            <a:r>
              <a:rPr lang="en-GB" sz="2800" dirty="0" smtClean="0">
                <a:solidFill>
                  <a:srgbClr val="FF0000"/>
                </a:solidFill>
                <a:latin typeface="Baskerville Old Face" pitchFamily="18" charset="0"/>
              </a:rPr>
              <a:t>supply   basic social services etc</a:t>
            </a:r>
            <a:r>
              <a:rPr lang="en-US" sz="2800" dirty="0" smtClean="0">
                <a:latin typeface="Baskerville Old Face" pitchFamily="18" charset="0"/>
              </a:rPr>
              <a:t>  </a:t>
            </a:r>
            <a:endParaRPr lang="en-GB" sz="2800" dirty="0" smtClean="0">
              <a:solidFill>
                <a:srgbClr val="FF0000"/>
              </a:solidFill>
              <a:latin typeface="Baskerville Old Face" pitchFamily="18" charset="0"/>
            </a:endParaRPr>
          </a:p>
          <a:p>
            <a:pPr lvl="4" algn="just">
              <a:lnSpc>
                <a:spcPct val="150000"/>
              </a:lnSpc>
              <a:buFont typeface="Wingdings" pitchFamily="2" charset="2"/>
              <a:buChar char="Ø"/>
            </a:pPr>
            <a:r>
              <a:rPr lang="en-GB" sz="2800" b="1" u="sng" dirty="0" smtClean="0">
                <a:latin typeface="Baskerville Old Face" pitchFamily="18" charset="0"/>
              </a:rPr>
              <a:t>Example: - </a:t>
            </a:r>
            <a:r>
              <a:rPr lang="en-GB" sz="2800" dirty="0" smtClean="0">
                <a:solidFill>
                  <a:srgbClr val="00B0F0"/>
                </a:solidFill>
                <a:latin typeface="Baskerville Old Face" pitchFamily="18" charset="0"/>
              </a:rPr>
              <a:t>India, China, Ethiopia, RSA etc</a:t>
            </a:r>
            <a:r>
              <a:rPr lang="en-GB" sz="2800" dirty="0" smtClean="0">
                <a:latin typeface="Baskerville Old Face" pitchFamily="18" charset="0"/>
              </a:rPr>
              <a:t>.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501</a:t>
            </a:fld>
            <a:endParaRPr lang="en-US" dirty="0"/>
          </a:p>
        </p:txBody>
      </p:sp>
    </p:spTree>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The Population Policy of Ethiopia </a:t>
            </a:r>
            <a:endParaRPr lang="en-US" sz="3200" dirty="0">
              <a:latin typeface="Baskerville Old Face" pitchFamily="18" charset="0"/>
            </a:endParaRPr>
          </a:p>
        </p:txBody>
      </p:sp>
      <p:sp>
        <p:nvSpPr>
          <p:cNvPr id="3" name="Content Placeholder 2"/>
          <p:cNvSpPr>
            <a:spLocks noGrp="1"/>
          </p:cNvSpPr>
          <p:nvPr>
            <p:ph idx="1"/>
          </p:nvPr>
        </p:nvSpPr>
        <p:spPr>
          <a:xfrm>
            <a:off x="457200" y="1142984"/>
            <a:ext cx="8229600" cy="4983179"/>
          </a:xfrm>
        </p:spPr>
        <p:txBody>
          <a:bodyPr>
            <a:noAutofit/>
          </a:bodyPr>
          <a:lstStyle/>
          <a:p>
            <a:pPr algn="just">
              <a:lnSpc>
                <a:spcPct val="150000"/>
              </a:lnSpc>
            </a:pPr>
            <a:r>
              <a:rPr lang="en-US" sz="2800" b="1" dirty="0" smtClean="0">
                <a:solidFill>
                  <a:srgbClr val="FF0000"/>
                </a:solidFill>
                <a:latin typeface="Baskerville Old Face" pitchFamily="18" charset="0"/>
              </a:rPr>
              <a:t>Ethiopia has formulated </a:t>
            </a:r>
            <a:r>
              <a:rPr lang="en-US" sz="2800" dirty="0" smtClean="0">
                <a:solidFill>
                  <a:srgbClr val="FF0000"/>
                </a:solidFill>
                <a:latin typeface="Baskerville Old Face" pitchFamily="18" charset="0"/>
              </a:rPr>
              <a:t>its population policy for the first time in </a:t>
            </a:r>
            <a:r>
              <a:rPr lang="en-US" sz="2800" b="1" dirty="0" smtClean="0">
                <a:solidFill>
                  <a:srgbClr val="FF0000"/>
                </a:solidFill>
                <a:latin typeface="Baskerville Old Face" pitchFamily="18" charset="0"/>
              </a:rPr>
              <a:t>1993.</a:t>
            </a:r>
          </a:p>
          <a:p>
            <a:pPr algn="just">
              <a:lnSpc>
                <a:spcPct val="150000"/>
              </a:lnSpc>
            </a:pPr>
            <a:r>
              <a:rPr lang="en-US" sz="2800" dirty="0" smtClean="0">
                <a:latin typeface="Baskerville Old Face" pitchFamily="18" charset="0"/>
              </a:rPr>
              <a:t> In the mean time, a number of steps have been taken and </a:t>
            </a:r>
          </a:p>
          <a:p>
            <a:pPr algn="just">
              <a:lnSpc>
                <a:spcPct val="150000"/>
              </a:lnSpc>
              <a:buFont typeface="Wingdings" pitchFamily="2" charset="2"/>
              <a:buChar char="ü"/>
            </a:pPr>
            <a:r>
              <a:rPr lang="en-US" sz="2400" dirty="0" smtClean="0">
                <a:latin typeface="Baskerville Old Face" pitchFamily="18" charset="0"/>
              </a:rPr>
              <a:t>      policy instruments formulated first to rehabilitate the 	shattered social and economic infrastructure and </a:t>
            </a:r>
          </a:p>
          <a:p>
            <a:pPr algn="just">
              <a:lnSpc>
                <a:spcPct val="150000"/>
              </a:lnSpc>
              <a:buFont typeface="Wingdings" pitchFamily="2" charset="2"/>
              <a:buChar char="ü"/>
            </a:pPr>
            <a:r>
              <a:rPr lang="en-US" sz="2400" dirty="0" smtClean="0">
                <a:latin typeface="Baskerville Old Face" pitchFamily="18" charset="0"/>
              </a:rPr>
              <a:t>    secondly to lay down a strong foundation for sustainable  	development in the years ahead.</a:t>
            </a:r>
            <a:endParaRPr lang="en-US" sz="2400" b="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502</a:t>
            </a:fld>
            <a:endParaRPr lang="en-US" dirty="0"/>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The Population Policy of Ethiopia …..Cont’d</a:t>
            </a:r>
            <a:endParaRPr lang="en-US" sz="2800" dirty="0"/>
          </a:p>
        </p:txBody>
      </p:sp>
      <p:sp>
        <p:nvSpPr>
          <p:cNvPr id="3" name="Content Placeholder 2"/>
          <p:cNvSpPr>
            <a:spLocks noGrp="1"/>
          </p:cNvSpPr>
          <p:nvPr>
            <p:ph idx="1"/>
          </p:nvPr>
        </p:nvSpPr>
        <p:spPr>
          <a:xfrm>
            <a:off x="285720" y="1214422"/>
            <a:ext cx="8401080" cy="4911741"/>
          </a:xfrm>
        </p:spPr>
        <p:txBody>
          <a:bodyPr>
            <a:normAutofit/>
          </a:bodyPr>
          <a:lstStyle/>
          <a:p>
            <a:pPr algn="just">
              <a:lnSpc>
                <a:spcPct val="150000"/>
              </a:lnSpc>
            </a:pPr>
            <a:r>
              <a:rPr lang="en-US" sz="2800" dirty="0" smtClean="0">
                <a:latin typeface="Baskerville Old Face" pitchFamily="18" charset="0"/>
              </a:rPr>
              <a:t>Basically, </a:t>
            </a:r>
            <a:r>
              <a:rPr lang="en-US" sz="2800" b="1" dirty="0" smtClean="0">
                <a:solidFill>
                  <a:srgbClr val="FF0000"/>
                </a:solidFill>
                <a:latin typeface="Baskerville Old Face" pitchFamily="18" charset="0"/>
              </a:rPr>
              <a:t>the adverse climatic conditions and the decline productivity in all sectors of the economy</a:t>
            </a:r>
            <a:r>
              <a:rPr lang="en-US" sz="2800" dirty="0" smtClean="0">
                <a:latin typeface="Baskerville Old Face" pitchFamily="18" charset="0"/>
              </a:rPr>
              <a:t>, combined with the political situation that had existed in the past two decades reduced the population of Ethiopia in a side of absolute poverty. </a:t>
            </a:r>
          </a:p>
          <a:p>
            <a:pPr algn="just">
              <a:lnSpc>
                <a:spcPct val="150000"/>
              </a:lnSpc>
            </a:pPr>
            <a:r>
              <a:rPr lang="en-US" sz="2800" dirty="0" smtClean="0">
                <a:solidFill>
                  <a:srgbClr val="FF0000"/>
                </a:solidFill>
              </a:rPr>
              <a:t>The </a:t>
            </a:r>
            <a:r>
              <a:rPr lang="en-US" sz="2800" b="1" dirty="0" smtClean="0">
                <a:solidFill>
                  <a:srgbClr val="FF0000"/>
                </a:solidFill>
              </a:rPr>
              <a:t>economy grew </a:t>
            </a:r>
            <a:r>
              <a:rPr lang="en-US" sz="2800" dirty="0" smtClean="0">
                <a:solidFill>
                  <a:srgbClr val="FF0000"/>
                </a:solidFill>
              </a:rPr>
              <a:t>at a rate </a:t>
            </a:r>
            <a:r>
              <a:rPr lang="en-US" sz="2800" u="sng" dirty="0" smtClean="0">
                <a:solidFill>
                  <a:srgbClr val="FF0000"/>
                </a:solidFill>
              </a:rPr>
              <a:t>lower than </a:t>
            </a:r>
            <a:r>
              <a:rPr lang="en-US" sz="2800" dirty="0" smtClean="0">
                <a:solidFill>
                  <a:srgbClr val="FF0000"/>
                </a:solidFill>
              </a:rPr>
              <a:t>the population growth</a:t>
            </a:r>
            <a:r>
              <a:rPr lang="en-US" sz="2800" b="1" dirty="0" smtClean="0">
                <a:solidFill>
                  <a:srgbClr val="FF0000"/>
                </a:solidFill>
              </a:rPr>
              <a:t>. </a:t>
            </a:r>
            <a:endParaRPr lang="en-US" sz="2800" dirty="0" smtClean="0">
              <a:solidFill>
                <a:srgbClr val="FF0000"/>
              </a:solidFill>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503</a:t>
            </a:fld>
            <a:endParaRPr lang="en-US" dirty="0"/>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428604"/>
            <a:ext cx="7286676" cy="1357322"/>
          </a:xfrm>
        </p:spPr>
        <p:txBody>
          <a:bodyPr>
            <a:normAutofit fontScale="90000"/>
          </a:bodyPr>
          <a:lstStyle/>
          <a:p>
            <a:pPr lvl="0"/>
            <a:r>
              <a:rPr lang="en-US" b="1" dirty="0" smtClean="0"/>
              <a:t/>
            </a:r>
            <a:br>
              <a:rPr lang="en-US" b="1" dirty="0" smtClean="0"/>
            </a:br>
            <a:r>
              <a:rPr lang="en-US" sz="3600" b="1" dirty="0" smtClean="0">
                <a:latin typeface="Baskerville Old Face" pitchFamily="18" charset="0"/>
              </a:rPr>
              <a:t>Objectives of the National Population Policy </a:t>
            </a:r>
            <a:r>
              <a:rPr lang="en-US" dirty="0" smtClean="0"/>
              <a:t/>
            </a:r>
            <a:br>
              <a:rPr lang="en-US" dirty="0" smtClean="0"/>
            </a:br>
            <a:endParaRPr lang="en-US" dirty="0"/>
          </a:p>
        </p:txBody>
      </p:sp>
      <p:sp>
        <p:nvSpPr>
          <p:cNvPr id="3" name="Content Placeholder 2"/>
          <p:cNvSpPr>
            <a:spLocks noGrp="1"/>
          </p:cNvSpPr>
          <p:nvPr>
            <p:ph idx="1"/>
          </p:nvPr>
        </p:nvSpPr>
        <p:spPr>
          <a:xfrm>
            <a:off x="357158" y="1928802"/>
            <a:ext cx="8329642" cy="4572032"/>
          </a:xfrm>
        </p:spPr>
        <p:txBody>
          <a:bodyPr>
            <a:normAutofit/>
          </a:bodyPr>
          <a:lstStyle/>
          <a:p>
            <a:pPr algn="just">
              <a:lnSpc>
                <a:spcPct val="150000"/>
              </a:lnSpc>
            </a:pPr>
            <a:r>
              <a:rPr lang="en-US" sz="2800" dirty="0" smtClean="0">
                <a:latin typeface="Baskerville Old Face" pitchFamily="18" charset="0"/>
              </a:rPr>
              <a:t>The National Population Policy of Ethiopia </a:t>
            </a:r>
            <a:r>
              <a:rPr lang="en-US" sz="2800" dirty="0" smtClean="0">
                <a:solidFill>
                  <a:srgbClr val="FF0000"/>
                </a:solidFill>
                <a:latin typeface="Baskerville Old Face" pitchFamily="18" charset="0"/>
              </a:rPr>
              <a:t>has for its major goal the harmonization of the rate of population growth and the capacity of the country </a:t>
            </a:r>
          </a:p>
          <a:p>
            <a:pPr algn="just">
              <a:lnSpc>
                <a:spcPct val="150000"/>
              </a:lnSpc>
            </a:pPr>
            <a:r>
              <a:rPr lang="en-US" sz="2800" dirty="0" smtClean="0">
                <a:latin typeface="Baskerville Old Face" pitchFamily="18" charset="0"/>
              </a:rPr>
              <a:t>creating conditions conductive to the </a:t>
            </a:r>
            <a:r>
              <a:rPr lang="en-US" sz="2800" dirty="0" smtClean="0">
                <a:solidFill>
                  <a:srgbClr val="FF0000"/>
                </a:solidFill>
                <a:latin typeface="Baskerville Old Face" pitchFamily="18" charset="0"/>
              </a:rPr>
              <a:t>improvement of the level of welfare of the populat</a:t>
            </a:r>
            <a:r>
              <a:rPr lang="en-US" sz="2800" dirty="0" smtClean="0">
                <a:solidFill>
                  <a:srgbClr val="FF0000"/>
                </a:solidFill>
              </a:rPr>
              <a:t>ion.</a:t>
            </a:r>
          </a:p>
          <a:p>
            <a:pPr algn="just">
              <a:lnSpc>
                <a:spcPct val="150000"/>
              </a:lnSpc>
              <a:buNone/>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504</a:t>
            </a:fld>
            <a:endParaRPr lang="en-US" dirty="0"/>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74638"/>
            <a:ext cx="7500990" cy="1143000"/>
          </a:xfrm>
        </p:spPr>
        <p:txBody>
          <a:bodyPr>
            <a:noAutofit/>
          </a:bodyPr>
          <a:lstStyle/>
          <a:p>
            <a:pPr algn="l"/>
            <a:r>
              <a:rPr lang="en-US" sz="2800" b="1" dirty="0" smtClean="0">
                <a:latin typeface="Baskerville Old Face" pitchFamily="18" charset="0"/>
              </a:rPr>
              <a:t>Objectives of the National Population Policy…..Cont’d</a:t>
            </a:r>
            <a:endParaRPr lang="en-US" sz="2800" dirty="0"/>
          </a:p>
        </p:txBody>
      </p:sp>
      <p:sp>
        <p:nvSpPr>
          <p:cNvPr id="3" name="Content Placeholder 2"/>
          <p:cNvSpPr>
            <a:spLocks noGrp="1"/>
          </p:cNvSpPr>
          <p:nvPr>
            <p:ph idx="1"/>
          </p:nvPr>
        </p:nvSpPr>
        <p:spPr>
          <a:xfrm>
            <a:off x="285720" y="1600200"/>
            <a:ext cx="8401080" cy="4686320"/>
          </a:xfrm>
        </p:spPr>
        <p:txBody>
          <a:bodyPr>
            <a:normAutofit/>
          </a:bodyPr>
          <a:lstStyle/>
          <a:p>
            <a:pPr algn="just">
              <a:lnSpc>
                <a:spcPct val="150000"/>
              </a:lnSpc>
            </a:pPr>
            <a:r>
              <a:rPr lang="en-US" sz="2800" b="1" dirty="0" smtClean="0">
                <a:solidFill>
                  <a:srgbClr val="FF0000"/>
                </a:solidFill>
                <a:latin typeface="Baskerville Old Face" pitchFamily="18" charset="0"/>
              </a:rPr>
              <a:t>The task of harmonizing the rate of population growth with the rate of economic and social development requires </a:t>
            </a:r>
            <a:r>
              <a:rPr lang="en-US" sz="2800" dirty="0" smtClean="0">
                <a:solidFill>
                  <a:srgbClr val="FF0000"/>
                </a:solidFill>
                <a:latin typeface="Baskerville Old Face" pitchFamily="18" charset="0"/>
              </a:rPr>
              <a:t>the involvement and collaboration of a number of governmental and non- governmental agencies</a:t>
            </a:r>
          </a:p>
          <a:p>
            <a:pPr algn="just">
              <a:lnSpc>
                <a:spcPct val="150000"/>
              </a:lnSpc>
            </a:pPr>
            <a:r>
              <a:rPr lang="en-US" sz="2800" dirty="0" smtClean="0"/>
              <a:t>The general objectives specified in the policy cannot be handled without reference to the </a:t>
            </a:r>
            <a:r>
              <a:rPr lang="en-US" sz="2800" dirty="0" smtClean="0">
                <a:solidFill>
                  <a:srgbClr val="FF0000"/>
                </a:solidFill>
              </a:rPr>
              <a:t>need for a well defined division of labor among these agencies.</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505</a:t>
            </a:fld>
            <a:endParaRPr lang="en-US" dirty="0"/>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58204" cy="1071546"/>
          </a:xfrm>
        </p:spPr>
        <p:txBody>
          <a:bodyPr>
            <a:normAutofit/>
          </a:bodyPr>
          <a:lstStyle/>
          <a:p>
            <a:pPr algn="just"/>
            <a:r>
              <a:rPr lang="en-US" sz="2800" b="1" dirty="0" smtClean="0">
                <a:latin typeface="Baskerville Old Face" pitchFamily="18" charset="0"/>
              </a:rPr>
              <a:t>Objectives of the National Population Policy…..Cont’d</a:t>
            </a:r>
            <a:endParaRPr lang="en-US" sz="2800" dirty="0">
              <a:latin typeface="Baskerville Old Face" pitchFamily="18" charset="0"/>
            </a:endParaRPr>
          </a:p>
        </p:txBody>
      </p:sp>
      <p:sp>
        <p:nvSpPr>
          <p:cNvPr id="3" name="Content Placeholder 2"/>
          <p:cNvSpPr>
            <a:spLocks noGrp="1"/>
          </p:cNvSpPr>
          <p:nvPr>
            <p:ph idx="1"/>
          </p:nvPr>
        </p:nvSpPr>
        <p:spPr>
          <a:xfrm>
            <a:off x="357158" y="857232"/>
            <a:ext cx="8229600" cy="5429288"/>
          </a:xfrm>
        </p:spPr>
        <p:txBody>
          <a:bodyPr>
            <a:normAutofit fontScale="92500" lnSpcReduction="20000"/>
          </a:bodyPr>
          <a:lstStyle/>
          <a:p>
            <a:pPr algn="just">
              <a:lnSpc>
                <a:spcPct val="150000"/>
              </a:lnSpc>
              <a:buFont typeface="Wingdings" pitchFamily="2" charset="2"/>
              <a:buChar char="q"/>
            </a:pPr>
            <a:r>
              <a:rPr lang="en-US" sz="3000" dirty="0" smtClean="0">
                <a:solidFill>
                  <a:srgbClr val="00B0F0"/>
                </a:solidFill>
                <a:latin typeface="Baskerville Old Face" pitchFamily="18" charset="0"/>
              </a:rPr>
              <a:t>The main objectives of the national policy can be summarized as</a:t>
            </a:r>
          </a:p>
          <a:p>
            <a:pPr lvl="0" algn="just">
              <a:lnSpc>
                <a:spcPct val="150000"/>
              </a:lnSpc>
              <a:buFont typeface="Wingdings" pitchFamily="2" charset="2"/>
              <a:buChar char="ü"/>
            </a:pPr>
            <a:r>
              <a:rPr lang="en-US" sz="3000" dirty="0" smtClean="0">
                <a:solidFill>
                  <a:srgbClr val="FF0000"/>
                </a:solidFill>
                <a:latin typeface="Baskerville Old Face" pitchFamily="18" charset="0"/>
              </a:rPr>
              <a:t>Closing the gap between high population growth and low economic productivity </a:t>
            </a:r>
            <a:r>
              <a:rPr lang="en-US" sz="3000" dirty="0" smtClean="0">
                <a:latin typeface="Baskerville Old Face" pitchFamily="18" charset="0"/>
              </a:rPr>
              <a:t>through planned reduction of population growth and increasing economic returns. </a:t>
            </a:r>
          </a:p>
          <a:p>
            <a:pPr lvl="0" algn="just">
              <a:lnSpc>
                <a:spcPct val="150000"/>
              </a:lnSpc>
              <a:buFont typeface="Wingdings" pitchFamily="2" charset="2"/>
              <a:buChar char="ü"/>
            </a:pPr>
            <a:r>
              <a:rPr lang="en-US" sz="3000" dirty="0" smtClean="0">
                <a:solidFill>
                  <a:srgbClr val="FF0000"/>
                </a:solidFill>
                <a:latin typeface="Baskerville Old Face" pitchFamily="18" charset="0"/>
              </a:rPr>
              <a:t>Expending economic and social development processes through holistic integrated development </a:t>
            </a:r>
            <a:r>
              <a:rPr lang="en-US" sz="3000" dirty="0" smtClean="0">
                <a:latin typeface="Baskerville Old Face" pitchFamily="18" charset="0"/>
              </a:rPr>
              <a:t>programs designed to expedite the structural differentiation of the economy and employment.</a:t>
            </a:r>
          </a:p>
          <a:p>
            <a:pPr algn="just">
              <a:buFont typeface="Wingdings" pitchFamily="2" charset="2"/>
              <a:buChar char="ü"/>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506</a:t>
            </a:fld>
            <a:endParaRPr lang="en-US" dirty="0"/>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Objectives of the National Population Policy…..Cont’d</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5072098"/>
          </a:xfrm>
        </p:spPr>
        <p:txBody>
          <a:bodyPr>
            <a:normAutofit/>
          </a:bodyPr>
          <a:lstStyle/>
          <a:p>
            <a:pPr lvl="0" algn="just">
              <a:lnSpc>
                <a:spcPct val="160000"/>
              </a:lnSpc>
              <a:buFont typeface="Wingdings" pitchFamily="2" charset="2"/>
              <a:buChar char="ü"/>
            </a:pPr>
            <a:r>
              <a:rPr lang="en-US" sz="3300" dirty="0" smtClean="0">
                <a:solidFill>
                  <a:srgbClr val="FF0000"/>
                </a:solidFill>
                <a:latin typeface="Baskerville Old Face" pitchFamily="18" charset="0"/>
              </a:rPr>
              <a:t>Reducing the rate of rural to urban migration.</a:t>
            </a:r>
          </a:p>
          <a:p>
            <a:pPr lvl="0" algn="just">
              <a:lnSpc>
                <a:spcPct val="160000"/>
              </a:lnSpc>
              <a:buFont typeface="Wingdings" pitchFamily="2" charset="2"/>
              <a:buChar char="ü"/>
            </a:pPr>
            <a:r>
              <a:rPr lang="en-US" sz="3300" dirty="0" smtClean="0">
                <a:solidFill>
                  <a:srgbClr val="FF0000"/>
                </a:solidFill>
              </a:rPr>
              <a:t>Maintaining/ improving the carrying capacity of the environment by taking appropriate </a:t>
            </a:r>
            <a:r>
              <a:rPr lang="en-US" sz="3300" dirty="0" smtClean="0">
                <a:solidFill>
                  <a:srgbClr val="00B0F0"/>
                </a:solidFill>
              </a:rPr>
              <a:t>environmental protection/ conservation measures</a:t>
            </a:r>
          </a:p>
          <a:p>
            <a:pPr lvl="0">
              <a:buFont typeface="Wingdings" pitchFamily="2" charset="2"/>
              <a:buChar char="ü"/>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507</a:t>
            </a:fld>
            <a:endParaRPr lang="en-US" dirty="0"/>
          </a:p>
        </p:txBody>
      </p:sp>
    </p:spTree>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Objectives of the National Population Policy…..Cont’d</a:t>
            </a:r>
            <a:endParaRPr lang="en-US" sz="2800" dirty="0"/>
          </a:p>
        </p:txBody>
      </p:sp>
      <p:sp>
        <p:nvSpPr>
          <p:cNvPr id="3" name="Content Placeholder 2"/>
          <p:cNvSpPr>
            <a:spLocks noGrp="1"/>
          </p:cNvSpPr>
          <p:nvPr>
            <p:ph idx="1"/>
          </p:nvPr>
        </p:nvSpPr>
        <p:spPr>
          <a:xfrm>
            <a:off x="428596" y="1142984"/>
            <a:ext cx="8229600" cy="5357850"/>
          </a:xfrm>
        </p:spPr>
        <p:txBody>
          <a:bodyPr>
            <a:normAutofit fontScale="55000" lnSpcReduction="20000"/>
          </a:bodyPr>
          <a:lstStyle/>
          <a:p>
            <a:pPr algn="just">
              <a:lnSpc>
                <a:spcPct val="150000"/>
              </a:lnSpc>
            </a:pPr>
            <a:endParaRPr lang="en-US" sz="2800" dirty="0" smtClean="0">
              <a:solidFill>
                <a:srgbClr val="FF0000"/>
              </a:solidFill>
            </a:endParaRPr>
          </a:p>
          <a:p>
            <a:pPr algn="just">
              <a:lnSpc>
                <a:spcPct val="150000"/>
              </a:lnSpc>
            </a:pPr>
            <a:r>
              <a:rPr lang="en-US" sz="5100" dirty="0" smtClean="0">
                <a:solidFill>
                  <a:srgbClr val="FF0000"/>
                </a:solidFill>
                <a:latin typeface="Baskerville Old Face" pitchFamily="18" charset="0"/>
              </a:rPr>
              <a:t>Raising the economic and social status of women by freeing them from the restrictions </a:t>
            </a:r>
            <a:r>
              <a:rPr lang="en-US" sz="5100" dirty="0" smtClean="0">
                <a:latin typeface="Baskerville Old Face" pitchFamily="18" charset="0"/>
              </a:rPr>
              <a:t>and drudgeries of traditional life and making it possible for them to participate productively in the larger community. </a:t>
            </a:r>
          </a:p>
          <a:p>
            <a:pPr algn="just">
              <a:lnSpc>
                <a:spcPct val="150000"/>
              </a:lnSpc>
              <a:buNone/>
            </a:pPr>
            <a:endParaRPr lang="en-US" sz="5100" dirty="0" smtClean="0">
              <a:latin typeface="Baskerville Old Face" pitchFamily="18" charset="0"/>
            </a:endParaRPr>
          </a:p>
          <a:p>
            <a:pPr lvl="0" algn="just">
              <a:lnSpc>
                <a:spcPct val="150000"/>
              </a:lnSpc>
            </a:pPr>
            <a:r>
              <a:rPr lang="en-US" sz="5100" dirty="0" smtClean="0">
                <a:solidFill>
                  <a:srgbClr val="FF0000"/>
                </a:solidFill>
                <a:latin typeface="Baskerville Old Face" pitchFamily="18" charset="0"/>
              </a:rPr>
              <a:t>Significantly improving the social and economic status of vulnerable groups </a:t>
            </a:r>
            <a:r>
              <a:rPr lang="en-US" sz="5100" dirty="0" smtClean="0">
                <a:latin typeface="Baskerville Old Face" pitchFamily="18" charset="0"/>
              </a:rPr>
              <a:t>(women, youth, children and elderly).</a:t>
            </a:r>
          </a:p>
          <a:p>
            <a:endParaRPr lang="en-US" sz="33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508</a:t>
            </a:fld>
            <a:endParaRPr lang="en-US" dirty="0"/>
          </a:p>
        </p:txBody>
      </p:sp>
    </p:spTree>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sz="4000" b="1" dirty="0" smtClean="0">
                <a:latin typeface="Baskerville Old Face" pitchFamily="18" charset="0"/>
              </a:rPr>
              <a:t>6.3 Population, Poverty and Economic Development</a:t>
            </a:r>
            <a:r>
              <a:rPr lang="en-US" dirty="0" smtClean="0"/>
              <a:t/>
            </a:r>
            <a:br>
              <a:rPr lang="en-US"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285720" y="2071678"/>
            <a:ext cx="8401080" cy="4214842"/>
          </a:xfrm>
        </p:spPr>
        <p:txBody>
          <a:bodyPr/>
          <a:lstStyle/>
          <a:p>
            <a:pPr algn="just">
              <a:lnSpc>
                <a:spcPct val="150000"/>
              </a:lnSpc>
            </a:pPr>
            <a:r>
              <a:rPr lang="en-US" sz="2800" dirty="0" smtClean="0">
                <a:latin typeface="Baskerville Old Face" pitchFamily="18" charset="0"/>
              </a:rPr>
              <a:t>From the time of </a:t>
            </a:r>
            <a:r>
              <a:rPr lang="en-US" sz="2800" dirty="0" smtClean="0">
                <a:solidFill>
                  <a:srgbClr val="FF0000"/>
                </a:solidFill>
                <a:latin typeface="Baskerville Old Face" pitchFamily="18" charset="0"/>
              </a:rPr>
              <a:t>Malthus onwards, </a:t>
            </a:r>
            <a:r>
              <a:rPr lang="en-US" sz="2800" b="1" dirty="0" smtClean="0">
                <a:solidFill>
                  <a:srgbClr val="FF0000"/>
                </a:solidFill>
                <a:latin typeface="Baskerville Old Face" pitchFamily="18" charset="0"/>
              </a:rPr>
              <a:t>economists</a:t>
            </a:r>
            <a:r>
              <a:rPr lang="en-US" sz="2800" dirty="0" smtClean="0">
                <a:solidFill>
                  <a:srgbClr val="FF0000"/>
                </a:solidFill>
                <a:latin typeface="Baskerville Old Face" pitchFamily="18" charset="0"/>
              </a:rPr>
              <a:t>, </a:t>
            </a:r>
            <a:r>
              <a:rPr lang="en-US" sz="2800" b="1" dirty="0" smtClean="0">
                <a:solidFill>
                  <a:srgbClr val="FF0000"/>
                </a:solidFill>
                <a:latin typeface="Baskerville Old Face" pitchFamily="18" charset="0"/>
              </a:rPr>
              <a:t>demographers</a:t>
            </a:r>
            <a:r>
              <a:rPr lang="en-US" sz="2800" dirty="0" smtClean="0">
                <a:solidFill>
                  <a:srgbClr val="FF0000"/>
                </a:solidFill>
                <a:latin typeface="Baskerville Old Face" pitchFamily="18" charset="0"/>
              </a:rPr>
              <a:t> and </a:t>
            </a:r>
            <a:r>
              <a:rPr lang="en-US" sz="2800" b="1" dirty="0" smtClean="0">
                <a:solidFill>
                  <a:srgbClr val="FF0000"/>
                </a:solidFill>
                <a:latin typeface="Baskerville Old Face" pitchFamily="18" charset="0"/>
              </a:rPr>
              <a:t>other social scientists </a:t>
            </a:r>
            <a:r>
              <a:rPr lang="en-US" sz="2800" dirty="0" smtClean="0">
                <a:solidFill>
                  <a:srgbClr val="FF0000"/>
                </a:solidFill>
                <a:latin typeface="Baskerville Old Face" pitchFamily="18" charset="0"/>
              </a:rPr>
              <a:t>have been debating whether and how high fertility and rapid population growth affect economic outcomes and vice versa.</a:t>
            </a:r>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509</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solidFill>
                  <a:srgbClr val="FF0000"/>
                </a:solidFill>
                <a:latin typeface="Baskerville Old Face" pitchFamily="18" charset="0"/>
              </a:rPr>
              <a:t/>
            </a:r>
            <a:br>
              <a:rPr lang="en-US" sz="3100" b="1" dirty="0" smtClean="0">
                <a:solidFill>
                  <a:srgbClr val="FF0000"/>
                </a:solidFill>
                <a:latin typeface="Baskerville Old Face" pitchFamily="18" charset="0"/>
              </a:rPr>
            </a:br>
            <a:r>
              <a:rPr lang="en-US" sz="3100" b="1" dirty="0" smtClean="0">
                <a:solidFill>
                  <a:srgbClr val="FF0000"/>
                </a:solidFill>
                <a:latin typeface="Baskerville Old Face" pitchFamily="18" charset="0"/>
              </a:rPr>
              <a:t/>
            </a:r>
            <a:br>
              <a:rPr lang="en-US" sz="3100" b="1" dirty="0" smtClean="0">
                <a:solidFill>
                  <a:srgbClr val="FF0000"/>
                </a:solidFill>
                <a:latin typeface="Baskerville Old Face" pitchFamily="18" charset="0"/>
              </a:rPr>
            </a:br>
            <a:r>
              <a:rPr lang="en-US" sz="3100" b="1" dirty="0" smtClean="0">
                <a:solidFill>
                  <a:srgbClr val="FF0000"/>
                </a:solidFill>
                <a:latin typeface="Baskerville Old Face" pitchFamily="18" charset="0"/>
              </a:rPr>
              <a:t>The recommended topics/variables can be put into </a:t>
            </a:r>
            <a:r>
              <a:rPr lang="en-US" sz="3100" dirty="0" smtClean="0">
                <a:solidFill>
                  <a:srgbClr val="FF0000"/>
                </a:solidFill>
                <a:latin typeface="Baskerville Old Face" pitchFamily="18" charset="0"/>
              </a:rPr>
              <a:t>Census… Cont’d </a:t>
            </a:r>
            <a:r>
              <a:rPr lang="en-US" dirty="0" smtClean="0">
                <a:solidFill>
                  <a:srgbClr val="FF0000"/>
                </a:solidFill>
                <a:latin typeface="Baskerville Old Face" pitchFamily="18" charset="0"/>
              </a:rPr>
              <a:t/>
            </a:r>
            <a:br>
              <a:rPr lang="en-US" dirty="0" smtClean="0">
                <a:solidFill>
                  <a:srgbClr val="FF0000"/>
                </a:solidFill>
                <a:latin typeface="Baskerville Old Face" pitchFamily="18" charset="0"/>
              </a:rPr>
            </a:br>
            <a:endParaRPr lang="en-US" dirty="0"/>
          </a:p>
        </p:txBody>
      </p:sp>
      <p:sp>
        <p:nvSpPr>
          <p:cNvPr id="3" name="Text Placeholder 2"/>
          <p:cNvSpPr>
            <a:spLocks noGrp="1"/>
          </p:cNvSpPr>
          <p:nvPr>
            <p:ph type="body" idx="1"/>
          </p:nvPr>
        </p:nvSpPr>
        <p:spPr>
          <a:xfrm>
            <a:off x="-285784" y="1357298"/>
            <a:ext cx="4143404" cy="1214446"/>
          </a:xfrm>
        </p:spPr>
        <p:txBody>
          <a:bodyPr>
            <a:normAutofit/>
          </a:bodyPr>
          <a:lstStyle/>
          <a:p>
            <a:pPr lvl="0" algn="r"/>
            <a:r>
              <a:rPr lang="en-US" sz="3200" dirty="0" smtClean="0">
                <a:solidFill>
                  <a:srgbClr val="FF0000"/>
                </a:solidFill>
                <a:latin typeface="Baskerville Old Face" pitchFamily="18" charset="0"/>
              </a:rPr>
              <a:t>2 .</a:t>
            </a:r>
            <a:r>
              <a:rPr lang="en-GB" sz="3200" dirty="0" smtClean="0">
                <a:latin typeface="Baskerville Old Face" pitchFamily="18" charset="0"/>
              </a:rPr>
              <a:t> </a:t>
            </a:r>
            <a:r>
              <a:rPr lang="en-GB" dirty="0" smtClean="0">
                <a:latin typeface="Baskerville Old Face" pitchFamily="18" charset="0"/>
              </a:rPr>
              <a:t>Demographic and social characteristics.</a:t>
            </a:r>
          </a:p>
          <a:p>
            <a:endParaRPr lang="en-US" dirty="0"/>
          </a:p>
        </p:txBody>
      </p:sp>
      <p:sp>
        <p:nvSpPr>
          <p:cNvPr id="4" name="Content Placeholder 3"/>
          <p:cNvSpPr>
            <a:spLocks noGrp="1"/>
          </p:cNvSpPr>
          <p:nvPr>
            <p:ph sz="half" idx="2"/>
          </p:nvPr>
        </p:nvSpPr>
        <p:spPr>
          <a:xfrm>
            <a:off x="457200" y="2285992"/>
            <a:ext cx="4040188" cy="3929089"/>
          </a:xfrm>
        </p:spPr>
        <p:txBody>
          <a:bodyPr/>
          <a:lstStyle/>
          <a:p>
            <a:pPr>
              <a:buNone/>
            </a:pPr>
            <a:r>
              <a:rPr lang="en-GB" dirty="0" smtClean="0"/>
              <a:t>     (a) sex, </a:t>
            </a:r>
            <a:endParaRPr lang="en-US" dirty="0" smtClean="0"/>
          </a:p>
          <a:p>
            <a:pPr>
              <a:buNone/>
            </a:pPr>
            <a:r>
              <a:rPr lang="en-GB" dirty="0" smtClean="0"/>
              <a:t>      (b) age, </a:t>
            </a:r>
            <a:endParaRPr lang="en-US" dirty="0" smtClean="0"/>
          </a:p>
          <a:p>
            <a:pPr>
              <a:buNone/>
            </a:pPr>
            <a:r>
              <a:rPr lang="en-GB" dirty="0" smtClean="0"/>
              <a:t>     (</a:t>
            </a:r>
            <a:r>
              <a:rPr lang="en-US" dirty="0" smtClean="0"/>
              <a:t>c</a:t>
            </a:r>
            <a:r>
              <a:rPr lang="en-GB" dirty="0" smtClean="0"/>
              <a:t>) age at marriage, </a:t>
            </a:r>
            <a:endParaRPr lang="en-US" dirty="0" smtClean="0"/>
          </a:p>
          <a:p>
            <a:pPr>
              <a:buNone/>
            </a:pPr>
            <a:r>
              <a:rPr lang="en-GB" dirty="0" smtClean="0"/>
              <a:t>     (</a:t>
            </a:r>
            <a:r>
              <a:rPr lang="en-US" dirty="0" smtClean="0"/>
              <a:t>d</a:t>
            </a:r>
            <a:r>
              <a:rPr lang="en-GB" dirty="0" smtClean="0"/>
              <a:t>) duration of marriage, </a:t>
            </a:r>
            <a:endParaRPr lang="en-US" dirty="0" smtClean="0"/>
          </a:p>
          <a:p>
            <a:pPr>
              <a:buNone/>
            </a:pPr>
            <a:r>
              <a:rPr lang="en-GB" dirty="0" smtClean="0"/>
              <a:t>     (</a:t>
            </a:r>
            <a:r>
              <a:rPr lang="en-US" dirty="0" smtClean="0"/>
              <a:t>e</a:t>
            </a:r>
            <a:r>
              <a:rPr lang="en-GB" dirty="0" smtClean="0"/>
              <a:t>) children born alive, </a:t>
            </a:r>
            <a:endParaRPr lang="en-US" dirty="0" smtClean="0"/>
          </a:p>
          <a:p>
            <a:pPr>
              <a:buNone/>
            </a:pPr>
            <a:r>
              <a:rPr lang="en-US" dirty="0" smtClean="0"/>
              <a:t>    (f) children living</a:t>
            </a:r>
            <a:endParaRPr lang="en-US" dirty="0"/>
          </a:p>
        </p:txBody>
      </p:sp>
      <p:sp>
        <p:nvSpPr>
          <p:cNvPr id="6" name="Content Placeholder 5"/>
          <p:cNvSpPr>
            <a:spLocks noGrp="1"/>
          </p:cNvSpPr>
          <p:nvPr>
            <p:ph sz="quarter" idx="4"/>
          </p:nvPr>
        </p:nvSpPr>
        <p:spPr/>
        <p:txBody>
          <a:bodyPr/>
          <a:lstStyle/>
          <a:p>
            <a:r>
              <a:rPr lang="en-GB" dirty="0" smtClean="0"/>
              <a:t>(</a:t>
            </a:r>
            <a:r>
              <a:rPr lang="en-US" dirty="0" smtClean="0"/>
              <a:t>g</a:t>
            </a:r>
            <a:r>
              <a:rPr lang="en-GB" dirty="0" smtClean="0"/>
              <a:t>) citizenship, </a:t>
            </a:r>
            <a:endParaRPr lang="en-US" dirty="0" smtClean="0"/>
          </a:p>
          <a:p>
            <a:r>
              <a:rPr lang="en-GB" dirty="0" smtClean="0"/>
              <a:t>(</a:t>
            </a:r>
            <a:r>
              <a:rPr lang="en-US" dirty="0" smtClean="0"/>
              <a:t>h</a:t>
            </a:r>
            <a:r>
              <a:rPr lang="en-GB" dirty="0" smtClean="0"/>
              <a:t>) literacy</a:t>
            </a:r>
            <a:r>
              <a:rPr lang="en-US" dirty="0" smtClean="0"/>
              <a:t> &amp;</a:t>
            </a:r>
            <a:r>
              <a:rPr lang="en-GB" dirty="0" smtClean="0"/>
              <a:t> educational attainment, </a:t>
            </a:r>
            <a:endParaRPr lang="en-US" dirty="0" smtClean="0"/>
          </a:p>
          <a:p>
            <a:r>
              <a:rPr lang="en-GB" dirty="0" smtClean="0"/>
              <a:t>(</a:t>
            </a:r>
            <a:r>
              <a:rPr lang="en-US" dirty="0" err="1" smtClean="0"/>
              <a:t>i</a:t>
            </a:r>
            <a:r>
              <a:rPr lang="en-GB" dirty="0" smtClean="0"/>
              <a:t>) ethnic group,</a:t>
            </a:r>
            <a:endParaRPr lang="en-US" dirty="0" smtClean="0"/>
          </a:p>
          <a:p>
            <a:r>
              <a:rPr lang="en-GB" dirty="0" smtClean="0"/>
              <a:t> (</a:t>
            </a:r>
            <a:r>
              <a:rPr lang="en-US" dirty="0" smtClean="0"/>
              <a:t>j</a:t>
            </a:r>
            <a:r>
              <a:rPr lang="en-GB" dirty="0" smtClean="0"/>
              <a:t>) language, </a:t>
            </a:r>
            <a:endParaRPr lang="en-US" dirty="0" smtClean="0"/>
          </a:p>
          <a:p>
            <a:r>
              <a:rPr lang="en-GB" dirty="0" smtClean="0"/>
              <a:t>(</a:t>
            </a:r>
            <a:r>
              <a:rPr lang="en-US" dirty="0" smtClean="0"/>
              <a:t>k</a:t>
            </a:r>
            <a:r>
              <a:rPr lang="en-GB" dirty="0" smtClean="0"/>
              <a:t>) religion</a:t>
            </a:r>
            <a:r>
              <a:rPr lang="en-US" dirty="0" smtClean="0"/>
              <a:t>, and</a:t>
            </a:r>
          </a:p>
          <a:p>
            <a:r>
              <a:rPr lang="en-US" dirty="0" smtClean="0"/>
              <a:t>(l) </a:t>
            </a:r>
            <a:r>
              <a:rPr lang="en-US" u="sng" dirty="0" smtClean="0"/>
              <a:t>no </a:t>
            </a:r>
            <a:r>
              <a:rPr lang="en-US" dirty="0" smtClean="0"/>
              <a:t>deaths in the last 12 months</a:t>
            </a:r>
          </a:p>
          <a:p>
            <a:pPr>
              <a:buNone/>
            </a:pPr>
            <a:endParaRPr lang="en-US" dirty="0"/>
          </a:p>
        </p:txBody>
      </p:sp>
      <p:sp>
        <p:nvSpPr>
          <p:cNvPr id="7" name="Slide Number Placeholder 6"/>
          <p:cNvSpPr>
            <a:spLocks noGrp="1"/>
          </p:cNvSpPr>
          <p:nvPr>
            <p:ph type="sldNum" sz="quarter" idx="12"/>
          </p:nvPr>
        </p:nvSpPr>
        <p:spPr/>
        <p:txBody>
          <a:bodyPr/>
          <a:lstStyle/>
          <a:p>
            <a:fld id="{884C9F44-8474-4EB8-895B-098C9F96557C}" type="slidenum">
              <a:rPr lang="en-US" smtClean="0"/>
              <a:pPr/>
              <a:t>51</a:t>
            </a:fld>
            <a:endParaRPr lang="en-US" dirty="0"/>
          </a:p>
        </p:txBody>
      </p:sp>
    </p:spTree>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901014" cy="714404"/>
          </a:xfrm>
        </p:spPr>
        <p:txBody>
          <a:bodyPr>
            <a:normAutofit fontScale="90000"/>
          </a:bodyPr>
          <a:lstStyle/>
          <a:p>
            <a:pPr>
              <a:lnSpc>
                <a:spcPct val="150000"/>
              </a:lnSpc>
            </a:pPr>
            <a:r>
              <a:rPr lang="en-US" sz="2800" b="1" dirty="0" smtClean="0">
                <a:latin typeface="Baskerville Old Face" pitchFamily="18" charset="0"/>
              </a:rPr>
              <a:t>Population, Poverty and Economic Development</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229600" cy="5286412"/>
          </a:xfrm>
        </p:spPr>
        <p:txBody>
          <a:bodyPr>
            <a:normAutofit fontScale="62500" lnSpcReduction="20000"/>
          </a:bodyPr>
          <a:lstStyle/>
          <a:p>
            <a:pPr>
              <a:lnSpc>
                <a:spcPct val="160000"/>
              </a:lnSpc>
            </a:pPr>
            <a:r>
              <a:rPr lang="en-US" sz="3600" dirty="0" smtClean="0">
                <a:solidFill>
                  <a:srgbClr val="FF0000"/>
                </a:solidFill>
                <a:latin typeface="Baskerville Old Face" pitchFamily="18" charset="0"/>
              </a:rPr>
              <a:t> Group assignment debating Topics out of  5( point)</a:t>
            </a:r>
            <a:endParaRPr lang="en-US" sz="3400" dirty="0" smtClean="0">
              <a:latin typeface="Baskerville Old Face" pitchFamily="18" charset="0"/>
            </a:endParaRPr>
          </a:p>
          <a:p>
            <a:pPr>
              <a:lnSpc>
                <a:spcPct val="160000"/>
              </a:lnSpc>
            </a:pPr>
            <a:r>
              <a:rPr lang="en-US" sz="3400" dirty="0" smtClean="0">
                <a:latin typeface="Baskerville Old Face" pitchFamily="18" charset="0"/>
              </a:rPr>
              <a:t>There are four basic forms of the debate.</a:t>
            </a:r>
          </a:p>
          <a:p>
            <a:pPr marL="571500" lvl="0" indent="-571500">
              <a:lnSpc>
                <a:spcPct val="160000"/>
              </a:lnSpc>
              <a:buFont typeface="+mj-lt"/>
              <a:buAutoNum type="romanUcPeriod"/>
            </a:pPr>
            <a:r>
              <a:rPr lang="en-US" sz="3400" dirty="0" smtClean="0">
                <a:latin typeface="Baskerville Old Face" pitchFamily="18" charset="0"/>
              </a:rPr>
              <a:t>Does a large number of children diminish a family's present well being and future prospects?</a:t>
            </a:r>
          </a:p>
          <a:p>
            <a:pPr marL="571500" indent="-571500">
              <a:lnSpc>
                <a:spcPct val="160000"/>
              </a:lnSpc>
              <a:buFont typeface="+mj-lt"/>
              <a:buAutoNum type="romanUcPeriod"/>
            </a:pPr>
            <a:r>
              <a:rPr lang="en-US" sz="3400" dirty="0" smtClean="0">
                <a:latin typeface="Baskerville Old Face" pitchFamily="18" charset="0"/>
              </a:rPr>
              <a:t>Does rapid population growth adversely affect the overall performance of the economy and its ability to achieve and sustain general well being?</a:t>
            </a:r>
          </a:p>
          <a:p>
            <a:pPr marL="571500" indent="-571500">
              <a:lnSpc>
                <a:spcPct val="160000"/>
              </a:lnSpc>
              <a:buFont typeface="+mj-lt"/>
              <a:buAutoNum type="romanUcPeriod"/>
            </a:pPr>
            <a:r>
              <a:rPr lang="en-US" sz="3400" dirty="0" smtClean="0">
                <a:latin typeface="Baskerville Old Face" pitchFamily="18" charset="0"/>
              </a:rPr>
              <a:t>Does low income, or poverty, contribute to high fertility?</a:t>
            </a:r>
          </a:p>
          <a:p>
            <a:pPr marL="571500" indent="-571500">
              <a:lnSpc>
                <a:spcPct val="160000"/>
              </a:lnSpc>
              <a:buFont typeface="+mj-lt"/>
              <a:buAutoNum type="romanUcPeriod"/>
            </a:pPr>
            <a:r>
              <a:rPr lang="en-US" sz="3400" dirty="0" smtClean="0">
                <a:latin typeface="Baskerville Old Face" pitchFamily="18" charset="0"/>
              </a:rPr>
              <a:t>Is rapid population growth a symptom, rather than a cause, of low national output and poor economic performance</a:t>
            </a:r>
            <a:r>
              <a:rPr lang="en-US" sz="2800" dirty="0" smtClean="0"/>
              <a:t>?</a:t>
            </a:r>
          </a:p>
          <a:p>
            <a:pPr marL="571500" lvl="0" indent="-571500">
              <a:buFont typeface="+mj-lt"/>
              <a:buAutoNum type="romanUcPeriod"/>
            </a:pPr>
            <a:endParaRPr lang="en-US" sz="2800" dirty="0" smtClean="0"/>
          </a:p>
          <a:p>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510</a:t>
            </a:fld>
            <a:endParaRPr lang="en-US" dirty="0"/>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Poverty and Economic Development</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4840303"/>
          </a:xfrm>
        </p:spPr>
        <p:txBody>
          <a:bodyPr>
            <a:noAutofit/>
          </a:bodyPr>
          <a:lstStyle/>
          <a:p>
            <a:pPr algn="just">
              <a:lnSpc>
                <a:spcPct val="150000"/>
              </a:lnSpc>
            </a:pPr>
            <a:r>
              <a:rPr lang="en-US" sz="2800" dirty="0" smtClean="0">
                <a:latin typeface="Baskerville Old Face" pitchFamily="18" charset="0"/>
              </a:rPr>
              <a:t>Generally speaking, there has been a uniformly </a:t>
            </a:r>
            <a:r>
              <a:rPr lang="en-US" sz="2800" dirty="0" smtClean="0">
                <a:solidFill>
                  <a:srgbClr val="FF0000"/>
                </a:solidFill>
                <a:latin typeface="Baskerville Old Face" pitchFamily="18" charset="0"/>
              </a:rPr>
              <a:t>high correlation between national income growth and falling birth rates, and between family incomes and fertility.</a:t>
            </a:r>
          </a:p>
          <a:p>
            <a:pPr algn="just">
              <a:lnSpc>
                <a:spcPct val="150000"/>
              </a:lnSpc>
            </a:pPr>
            <a:r>
              <a:rPr lang="en-US" sz="2800" dirty="0" smtClean="0">
                <a:latin typeface="Baskerville Old Face" pitchFamily="18" charset="0"/>
              </a:rPr>
              <a:t>In other words, there is no longer much debate about whether or not </a:t>
            </a:r>
            <a:r>
              <a:rPr lang="en-US" sz="2800" dirty="0" smtClean="0">
                <a:solidFill>
                  <a:srgbClr val="FF0000"/>
                </a:solidFill>
                <a:latin typeface="Baskerville Old Face" pitchFamily="18" charset="0"/>
              </a:rPr>
              <a:t>improved economic conditions at family level or at the societal level, lead to lower fertility.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511</a:t>
            </a:fld>
            <a:endParaRPr lang="en-US" dirty="0"/>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857256"/>
          </a:xfrm>
        </p:spPr>
        <p:txBody>
          <a:bodyPr>
            <a:normAutofit/>
          </a:bodyPr>
          <a:lstStyle/>
          <a:p>
            <a:r>
              <a:rPr lang="en-US" sz="2800" b="1" dirty="0" smtClean="0">
                <a:latin typeface="Baskerville Old Face" pitchFamily="18" charset="0"/>
              </a:rPr>
              <a:t>Population, Poverty and Economic Development</a:t>
            </a:r>
            <a:endParaRPr lang="en-US" sz="2800" dirty="0"/>
          </a:p>
        </p:txBody>
      </p:sp>
      <p:sp>
        <p:nvSpPr>
          <p:cNvPr id="3" name="Content Placeholder 2"/>
          <p:cNvSpPr>
            <a:spLocks noGrp="1"/>
          </p:cNvSpPr>
          <p:nvPr>
            <p:ph idx="1"/>
          </p:nvPr>
        </p:nvSpPr>
        <p:spPr>
          <a:xfrm>
            <a:off x="285720" y="1071546"/>
            <a:ext cx="8372476" cy="5500726"/>
          </a:xfrm>
        </p:spPr>
        <p:txBody>
          <a:bodyPr>
            <a:normAutofit fontScale="77500" lnSpcReduction="20000"/>
          </a:bodyPr>
          <a:lstStyle/>
          <a:p>
            <a:pPr algn="just">
              <a:lnSpc>
                <a:spcPct val="150000"/>
              </a:lnSpc>
            </a:pPr>
            <a:r>
              <a:rPr lang="en-US" sz="3300" dirty="0" smtClean="0">
                <a:solidFill>
                  <a:srgbClr val="FF0000"/>
                </a:solidFill>
                <a:latin typeface="Baskerville Old Face" pitchFamily="18" charset="0"/>
              </a:rPr>
              <a:t>That reductions in fertility and declining ratios of dependent to working age populations </a:t>
            </a:r>
            <a:r>
              <a:rPr lang="en-US" sz="3300" dirty="0" smtClean="0">
                <a:latin typeface="Baskerville Old Face" pitchFamily="18" charset="0"/>
              </a:rPr>
              <a:t>provide a window of opportunity for economic development and poverty reduction. </a:t>
            </a:r>
          </a:p>
          <a:p>
            <a:pPr algn="just">
              <a:lnSpc>
                <a:spcPct val="170000"/>
              </a:lnSpc>
            </a:pPr>
            <a:r>
              <a:rPr lang="en-US" b="1" dirty="0" smtClean="0">
                <a:latin typeface="Baskerville Old Face" pitchFamily="18" charset="0"/>
              </a:rPr>
              <a:t>countries which have incorporated population policies and family planning programmes</a:t>
            </a:r>
            <a:r>
              <a:rPr lang="en-US" dirty="0" smtClean="0">
                <a:latin typeface="Baskerville Old Face" pitchFamily="18" charset="0"/>
              </a:rPr>
              <a:t> </a:t>
            </a:r>
            <a:r>
              <a:rPr lang="en-US" b="1" dirty="0" smtClean="0">
                <a:latin typeface="Baskerville Old Face" pitchFamily="18" charset="0"/>
              </a:rPr>
              <a:t>in their overall economic development strategies and effectively implement </a:t>
            </a:r>
            <a:r>
              <a:rPr lang="en-US" dirty="0" smtClean="0">
                <a:solidFill>
                  <a:srgbClr val="FF0000"/>
                </a:solidFill>
                <a:latin typeface="Baskerville Old Face" pitchFamily="18" charset="0"/>
              </a:rPr>
              <a:t>it have achieved high and sustained rates of economic growth and that they have also managed significant reductions in poverty. </a:t>
            </a:r>
            <a:endParaRPr lang="en-US"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512</a:t>
            </a:fld>
            <a:endParaRPr lang="en-US" dirty="0"/>
          </a:p>
        </p:txBody>
      </p:sp>
    </p:spTree>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511288"/>
          </a:xfrm>
        </p:spPr>
        <p:txBody>
          <a:bodyPr>
            <a:normAutofit/>
          </a:bodyPr>
          <a:lstStyle/>
          <a:p>
            <a:r>
              <a:rPr lang="en-US" sz="3200" b="1" dirty="0" smtClean="0">
                <a:latin typeface="Baskerville Old Face" pitchFamily="18" charset="0"/>
              </a:rPr>
              <a:t>Population, Poverty and Economic Development</a:t>
            </a:r>
            <a:endParaRPr lang="en-US" sz="3200" dirty="0"/>
          </a:p>
        </p:txBody>
      </p:sp>
      <p:sp>
        <p:nvSpPr>
          <p:cNvPr id="3" name="Content Placeholder 2"/>
          <p:cNvSpPr>
            <a:spLocks noGrp="1"/>
          </p:cNvSpPr>
          <p:nvPr>
            <p:ph idx="1"/>
          </p:nvPr>
        </p:nvSpPr>
        <p:spPr>
          <a:xfrm>
            <a:off x="457200" y="2071678"/>
            <a:ext cx="8229600" cy="4143404"/>
          </a:xfrm>
        </p:spPr>
        <p:txBody>
          <a:bodyPr>
            <a:normAutofit/>
          </a:bodyPr>
          <a:lstStyle/>
          <a:p>
            <a:pPr algn="just">
              <a:lnSpc>
                <a:spcPct val="150000"/>
              </a:lnSpc>
            </a:pPr>
            <a:r>
              <a:rPr lang="en-US" sz="2800" dirty="0" smtClean="0">
                <a:latin typeface="Baskerville Old Face" pitchFamily="18" charset="0"/>
              </a:rPr>
              <a:t>Likewise, </a:t>
            </a:r>
            <a:r>
              <a:rPr lang="en-US" sz="2800" dirty="0" smtClean="0">
                <a:solidFill>
                  <a:srgbClr val="FF0000"/>
                </a:solidFill>
                <a:latin typeface="Baskerville Old Face" pitchFamily="18" charset="0"/>
              </a:rPr>
              <a:t>with fewer children to care for and raise, families can improve their prospects for escaping the poverty trap. </a:t>
            </a:r>
          </a:p>
          <a:p>
            <a:pPr algn="just">
              <a:lnSpc>
                <a:spcPct val="150000"/>
              </a:lnSpc>
            </a:pPr>
            <a:r>
              <a:rPr lang="en-US" sz="2800" dirty="0" smtClean="0">
                <a:solidFill>
                  <a:srgbClr val="00B0F0"/>
                </a:solidFill>
              </a:rPr>
              <a:t>Thus, at both the macro- and micro-levels, moderating fertility enhances economic prospects.</a:t>
            </a:r>
          </a:p>
          <a:p>
            <a:pPr algn="just">
              <a:lnSpc>
                <a:spcPct val="150000"/>
              </a:lnSpc>
              <a:buNone/>
            </a:pPr>
            <a:endParaRPr lang="en-US" sz="2800" dirty="0" smtClean="0"/>
          </a:p>
          <a:p>
            <a:pPr algn="just">
              <a:lnSpc>
                <a:spcPct val="150000"/>
              </a:lnSpc>
            </a:pPr>
            <a:endParaRPr lang="en-US" sz="2800" dirty="0" smtClean="0"/>
          </a:p>
          <a:p>
            <a:pPr algn="just">
              <a:lnSpc>
                <a:spcPct val="150000"/>
              </a:lnSpc>
            </a:pPr>
            <a:endParaRPr lang="en-US" sz="2800" dirty="0" smtClean="0"/>
          </a:p>
          <a:p>
            <a:pPr algn="just">
              <a:lnSpc>
                <a:spcPct val="150000"/>
              </a:lnSpc>
            </a:pPr>
            <a:endParaRPr lang="en-US" sz="2800" dirty="0" smtClean="0">
              <a:solidFill>
                <a:srgbClr val="FF0000"/>
              </a:solidFill>
              <a:latin typeface="Baskerville Old Face" pitchFamily="18" charset="0"/>
            </a:endParaRPr>
          </a:p>
          <a:p>
            <a:pPr algn="just">
              <a:lnSpc>
                <a:spcPct val="150000"/>
              </a:lnSpc>
            </a:pPr>
            <a:endParaRPr lang="en-US" sz="2800" dirty="0" smtClean="0">
              <a:solidFill>
                <a:srgbClr val="FF0000"/>
              </a:solidFill>
              <a:latin typeface="Baskerville Old Face" pitchFamily="18" charset="0"/>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513</a:t>
            </a:fld>
            <a:endParaRPr lang="en-US" dirty="0"/>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Poverty and Economic Development</a:t>
            </a:r>
            <a:endParaRPr lang="en-US" sz="2800" dirty="0"/>
          </a:p>
        </p:txBody>
      </p:sp>
      <p:sp>
        <p:nvSpPr>
          <p:cNvPr id="3" name="Content Placeholder 2"/>
          <p:cNvSpPr>
            <a:spLocks noGrp="1"/>
          </p:cNvSpPr>
          <p:nvPr>
            <p:ph idx="1"/>
          </p:nvPr>
        </p:nvSpPr>
        <p:spPr>
          <a:xfrm>
            <a:off x="357158" y="1214422"/>
            <a:ext cx="8358246" cy="5214974"/>
          </a:xfrm>
        </p:spPr>
        <p:txBody>
          <a:bodyPr>
            <a:noAutofit/>
          </a:bodyPr>
          <a:lstStyle/>
          <a:p>
            <a:pPr algn="just">
              <a:lnSpc>
                <a:spcPct val="150000"/>
              </a:lnSpc>
            </a:pPr>
            <a:r>
              <a:rPr lang="en-US" sz="2400" dirty="0" smtClean="0">
                <a:solidFill>
                  <a:srgbClr val="FF0000"/>
                </a:solidFill>
                <a:latin typeface="Baskerville Old Face" pitchFamily="18" charset="0"/>
              </a:rPr>
              <a:t>Many of the world’s population live in poor countries already strained by            </a:t>
            </a:r>
            <a:r>
              <a:rPr lang="en-US" sz="2400" dirty="0" smtClean="0">
                <a:solidFill>
                  <a:srgbClr val="FFC000"/>
                </a:solidFill>
                <a:latin typeface="Baskerville Old Face" pitchFamily="18" charset="0"/>
              </a:rPr>
              <a:t>-  food insecurity; </a:t>
            </a:r>
          </a:p>
          <a:p>
            <a:pPr algn="just">
              <a:lnSpc>
                <a:spcPct val="150000"/>
              </a:lnSpc>
              <a:buNone/>
            </a:pPr>
            <a:r>
              <a:rPr lang="en-US" sz="2400" dirty="0" smtClean="0">
                <a:solidFill>
                  <a:srgbClr val="FFC000"/>
                </a:solidFill>
                <a:latin typeface="Baskerville Old Face" pitchFamily="18" charset="0"/>
              </a:rPr>
              <a:t>                                  - inadequate sanitation</a:t>
            </a:r>
          </a:p>
          <a:p>
            <a:pPr algn="just">
              <a:lnSpc>
                <a:spcPct val="150000"/>
              </a:lnSpc>
              <a:buNone/>
            </a:pPr>
            <a:r>
              <a:rPr lang="en-US" sz="2400" dirty="0" smtClean="0">
                <a:solidFill>
                  <a:srgbClr val="FFC000"/>
                </a:solidFill>
                <a:latin typeface="Baskerville Old Face" pitchFamily="18" charset="0"/>
              </a:rPr>
              <a:t>                                  - water supply and housing;</a:t>
            </a:r>
          </a:p>
          <a:p>
            <a:pPr algn="ctr">
              <a:lnSpc>
                <a:spcPct val="150000"/>
              </a:lnSpc>
              <a:buNone/>
            </a:pPr>
            <a:r>
              <a:rPr lang="en-US" sz="2400" dirty="0" smtClean="0">
                <a:solidFill>
                  <a:srgbClr val="FFC000"/>
                </a:solidFill>
                <a:latin typeface="Baskerville Old Face" pitchFamily="18" charset="0"/>
              </a:rPr>
              <a:t>                              - inability to meet the basic needs   of the current population</a:t>
            </a:r>
            <a:r>
              <a:rPr lang="en-US" sz="2400" dirty="0" smtClean="0">
                <a:latin typeface="Baskerville Old Face" pitchFamily="18" charset="0"/>
              </a:rPr>
              <a:t>. </a:t>
            </a:r>
          </a:p>
          <a:p>
            <a:pPr algn="just">
              <a:lnSpc>
                <a:spcPct val="150000"/>
              </a:lnSpc>
              <a:buFont typeface="Wingdings" pitchFamily="2" charset="2"/>
              <a:buChar char="ü"/>
            </a:pPr>
            <a:r>
              <a:rPr lang="en-US" sz="2400" dirty="0" smtClean="0">
                <a:latin typeface="Baskerville Old Face" pitchFamily="18" charset="0"/>
              </a:rPr>
              <a:t>A large proportion of these populations are supported through subsistence agriculture</a:t>
            </a:r>
          </a:p>
        </p:txBody>
      </p:sp>
      <p:sp>
        <p:nvSpPr>
          <p:cNvPr id="5" name="Slide Number Placeholder 4"/>
          <p:cNvSpPr>
            <a:spLocks noGrp="1"/>
          </p:cNvSpPr>
          <p:nvPr>
            <p:ph type="sldNum" sz="quarter" idx="12"/>
          </p:nvPr>
        </p:nvSpPr>
        <p:spPr/>
        <p:txBody>
          <a:bodyPr/>
          <a:lstStyle/>
          <a:p>
            <a:fld id="{884C9F44-8474-4EB8-895B-098C9F96557C}" type="slidenum">
              <a:rPr lang="en-US" smtClean="0"/>
              <a:pPr/>
              <a:t>514</a:t>
            </a:fld>
            <a:endParaRPr lang="en-US" dirty="0"/>
          </a:p>
        </p:txBody>
      </p:sp>
    </p:spTree>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143008"/>
          </a:xfrm>
        </p:spPr>
        <p:txBody>
          <a:bodyPr>
            <a:normAutofit/>
          </a:bodyPr>
          <a:lstStyle/>
          <a:p>
            <a:r>
              <a:rPr lang="en-US" sz="2800" b="1" dirty="0" smtClean="0">
                <a:latin typeface="Baskerville Old Face" pitchFamily="18" charset="0"/>
              </a:rPr>
              <a:t>Population, Poverty and Economic Development</a:t>
            </a:r>
            <a:endParaRPr lang="en-US" sz="2800" dirty="0"/>
          </a:p>
        </p:txBody>
      </p:sp>
      <p:sp>
        <p:nvSpPr>
          <p:cNvPr id="3" name="Content Placeholder 2"/>
          <p:cNvSpPr>
            <a:spLocks noGrp="1"/>
          </p:cNvSpPr>
          <p:nvPr>
            <p:ph idx="1"/>
          </p:nvPr>
        </p:nvSpPr>
        <p:spPr>
          <a:xfrm>
            <a:off x="457200" y="1785926"/>
            <a:ext cx="8229600" cy="4340237"/>
          </a:xfrm>
        </p:spPr>
        <p:txBody>
          <a:bodyPr/>
          <a:lstStyle/>
          <a:p>
            <a:pPr algn="just">
              <a:lnSpc>
                <a:spcPct val="150000"/>
              </a:lnSpc>
            </a:pPr>
            <a:r>
              <a:rPr lang="en-US" sz="2800" dirty="0" smtClean="0">
                <a:solidFill>
                  <a:srgbClr val="FF0000"/>
                </a:solidFill>
                <a:latin typeface="Baskerville Old Face" pitchFamily="18" charset="0"/>
              </a:rPr>
              <a:t>As populations grow competition for fertile land and the used of limited resources increases</a:t>
            </a:r>
            <a:r>
              <a:rPr lang="en-US" dirty="0" smtClean="0">
                <a:solidFill>
                  <a:srgbClr val="FF0000"/>
                </a:solidFill>
              </a:rPr>
              <a:t>. </a:t>
            </a:r>
          </a:p>
          <a:p>
            <a:pPr algn="just">
              <a:lnSpc>
                <a:spcPct val="150000"/>
              </a:lnSpc>
            </a:pPr>
            <a:r>
              <a:rPr lang="en-US" sz="2800" dirty="0" smtClean="0">
                <a:latin typeface="Baskerville Old Face" pitchFamily="18" charset="0"/>
              </a:rPr>
              <a:t>Meeting the increasing demand for </a:t>
            </a:r>
            <a:r>
              <a:rPr lang="en-US" sz="2800" dirty="0" smtClean="0">
                <a:solidFill>
                  <a:srgbClr val="FF0000"/>
                </a:solidFill>
                <a:latin typeface="Baskerville Old Face" pitchFamily="18" charset="0"/>
              </a:rPr>
              <a:t>food is probably the most basic challenge and the most salient population and environment </a:t>
            </a:r>
            <a:r>
              <a:rPr lang="en-US" sz="2800" b="1" dirty="0" smtClean="0">
                <a:solidFill>
                  <a:srgbClr val="FF0000"/>
                </a:solidFill>
                <a:latin typeface="Baskerville Old Face" pitchFamily="18" charset="0"/>
              </a:rPr>
              <a:t>crisis.</a:t>
            </a:r>
          </a:p>
          <a:p>
            <a:pPr algn="just">
              <a:lnSpc>
                <a:spcPct val="150000"/>
              </a:lnSpc>
            </a:pPr>
            <a:endParaRPr lang="en-US" sz="2800" dirty="0" smtClean="0">
              <a:solidFill>
                <a:srgbClr val="FF0000"/>
              </a:solidFill>
              <a:latin typeface="Baskerville Old Face" pitchFamily="18" charset="0"/>
            </a:endParaRPr>
          </a:p>
          <a:p>
            <a:pPr algn="just">
              <a:lnSpc>
                <a:spcPct val="150000"/>
              </a:lnSpc>
            </a:pPr>
            <a:endParaRPr lang="en-US" dirty="0">
              <a:solidFill>
                <a:srgbClr val="FF0000"/>
              </a:solidFill>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515</a:t>
            </a:fld>
            <a:endParaRPr lang="en-US" dirty="0"/>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Population, Poverty and Economic Development</a:t>
            </a:r>
            <a:endParaRPr lang="en-US" sz="2800" dirty="0">
              <a:latin typeface="Baskerville Old Face" pitchFamily="18" charset="0"/>
            </a:endParaRPr>
          </a:p>
        </p:txBody>
      </p:sp>
      <p:sp>
        <p:nvSpPr>
          <p:cNvPr id="3" name="Content Placeholder 2"/>
          <p:cNvSpPr>
            <a:spLocks noGrp="1"/>
          </p:cNvSpPr>
          <p:nvPr>
            <p:ph idx="1"/>
          </p:nvPr>
        </p:nvSpPr>
        <p:spPr>
          <a:xfrm>
            <a:off x="428596" y="1357298"/>
            <a:ext cx="8229600" cy="4525963"/>
          </a:xfrm>
        </p:spPr>
        <p:txBody>
          <a:bodyPr>
            <a:normAutofit lnSpcReduction="10000"/>
          </a:bodyPr>
          <a:lstStyle/>
          <a:p>
            <a:pPr algn="just">
              <a:lnSpc>
                <a:spcPct val="150000"/>
              </a:lnSpc>
            </a:pPr>
            <a:r>
              <a:rPr lang="en-US" sz="2800" dirty="0" smtClean="0"/>
              <a:t>Generally, throughout the developing world, </a:t>
            </a:r>
            <a:r>
              <a:rPr lang="en-US" sz="2800" dirty="0" smtClean="0">
                <a:solidFill>
                  <a:srgbClr val="92D050"/>
                </a:solidFill>
              </a:rPr>
              <a:t>declining birth rates and rising living standards have gone hand in hand. </a:t>
            </a:r>
          </a:p>
          <a:p>
            <a:pPr algn="just">
              <a:lnSpc>
                <a:spcPct val="150000"/>
              </a:lnSpc>
            </a:pPr>
            <a:r>
              <a:rPr lang="en-US" sz="2800" dirty="0" smtClean="0"/>
              <a:t>The evidence suggests that </a:t>
            </a:r>
            <a:r>
              <a:rPr lang="en-US" sz="2800" dirty="0" smtClean="0">
                <a:solidFill>
                  <a:srgbClr val="FF0000"/>
                </a:solidFill>
              </a:rPr>
              <a:t>the interrelationship between them represents a virtuous circle, whereby improvements in one reinforce and accelerate improvements in the other.</a:t>
            </a:r>
          </a:p>
          <a:p>
            <a:pPr algn="just">
              <a:lnSpc>
                <a:spcPct val="150000"/>
              </a:lnSpc>
            </a:pP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516</a:t>
            </a:fld>
            <a:endParaRPr lang="en-US" dirty="0"/>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b="1" dirty="0" smtClean="0">
                <a:latin typeface="Baskerville Old Face" pitchFamily="18" charset="0"/>
              </a:rPr>
              <a:t>Population, Poverty and Economic Development</a:t>
            </a:r>
            <a:endParaRPr lang="en-US" sz="2800" dirty="0"/>
          </a:p>
        </p:txBody>
      </p:sp>
      <p:sp>
        <p:nvSpPr>
          <p:cNvPr id="3" name="Content Placeholder 2"/>
          <p:cNvSpPr>
            <a:spLocks noGrp="1"/>
          </p:cNvSpPr>
          <p:nvPr>
            <p:ph idx="1"/>
          </p:nvPr>
        </p:nvSpPr>
        <p:spPr>
          <a:xfrm>
            <a:off x="457200" y="1285860"/>
            <a:ext cx="8229600" cy="4840303"/>
          </a:xfrm>
        </p:spPr>
        <p:txBody>
          <a:bodyPr>
            <a:normAutofit/>
          </a:bodyPr>
          <a:lstStyle/>
          <a:p>
            <a:pPr algn="just">
              <a:lnSpc>
                <a:spcPct val="150000"/>
              </a:lnSpc>
            </a:pPr>
            <a:r>
              <a:rPr lang="en-US" sz="2800" dirty="0" smtClean="0">
                <a:solidFill>
                  <a:srgbClr val="FF0000"/>
                </a:solidFill>
                <a:latin typeface="Baskerville Old Face" pitchFamily="18" charset="0"/>
              </a:rPr>
              <a:t>The virtuous circle can be initiated either by investing in human development programmes</a:t>
            </a:r>
            <a:r>
              <a:rPr lang="en-US" sz="2800" dirty="0" smtClean="0">
                <a:latin typeface="Baskerville Old Face" pitchFamily="18" charset="0"/>
              </a:rPr>
              <a:t> </a:t>
            </a:r>
            <a:r>
              <a:rPr lang="en-US" sz="2800" dirty="0" smtClean="0">
                <a:solidFill>
                  <a:srgbClr val="FF0000"/>
                </a:solidFill>
                <a:latin typeface="Baskerville Old Face" pitchFamily="18" charset="0"/>
              </a:rPr>
              <a:t>such as healthcare</a:t>
            </a:r>
            <a:r>
              <a:rPr lang="en-US" sz="2800" dirty="0" smtClean="0">
                <a:latin typeface="Baskerville Old Face" pitchFamily="18" charset="0"/>
              </a:rPr>
              <a:t> and </a:t>
            </a:r>
            <a:r>
              <a:rPr lang="en-US" sz="2800" dirty="0" smtClean="0">
                <a:solidFill>
                  <a:srgbClr val="FF0000"/>
                </a:solidFill>
                <a:latin typeface="Baskerville Old Face" pitchFamily="18" charset="0"/>
              </a:rPr>
              <a:t>education</a:t>
            </a:r>
            <a:r>
              <a:rPr lang="en-US" sz="2800" dirty="0" smtClean="0">
                <a:latin typeface="Baskerville Old Face" pitchFamily="18" charset="0"/>
              </a:rPr>
              <a:t> or by investing in programmes to reduce fertility.</a:t>
            </a:r>
          </a:p>
          <a:p>
            <a:pPr algn="just">
              <a:lnSpc>
                <a:spcPct val="150000"/>
              </a:lnSpc>
            </a:pPr>
            <a:r>
              <a:rPr lang="en-US" sz="2800" dirty="0" smtClean="0"/>
              <a:t>But the example of the East Asian Tigers suggests that the best strategies have been those that do the two simultaneously.</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517</a:t>
            </a:fld>
            <a:endParaRPr lang="en-US" dirty="0"/>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643050"/>
            <a:ext cx="8229600" cy="1428760"/>
          </a:xfrm>
        </p:spPr>
        <p:txBody>
          <a:bodyPr>
            <a:normAutofit/>
          </a:bodyPr>
          <a:lstStyle/>
          <a:p>
            <a:r>
              <a:rPr lang="en-US" sz="5400" b="1" dirty="0" smtClean="0">
                <a:latin typeface="Baskerville Old Face" pitchFamily="18" charset="0"/>
              </a:rPr>
              <a:t>Chapter  Seven</a:t>
            </a:r>
            <a:endParaRPr lang="en-US" sz="5400" dirty="0">
              <a:latin typeface="Baskerville Old Face" pitchFamily="18" charset="0"/>
            </a:endParaRPr>
          </a:p>
        </p:txBody>
      </p:sp>
      <p:sp>
        <p:nvSpPr>
          <p:cNvPr id="3" name="Content Placeholder 2"/>
          <p:cNvSpPr>
            <a:spLocks noGrp="1"/>
          </p:cNvSpPr>
          <p:nvPr>
            <p:ph idx="1"/>
          </p:nvPr>
        </p:nvSpPr>
        <p:spPr>
          <a:xfrm>
            <a:off x="214282" y="3500438"/>
            <a:ext cx="8715436" cy="2625725"/>
          </a:xfrm>
        </p:spPr>
        <p:txBody>
          <a:bodyPr>
            <a:normAutofit/>
          </a:bodyPr>
          <a:lstStyle/>
          <a:p>
            <a:pPr algn="ctr">
              <a:buNone/>
            </a:pPr>
            <a:r>
              <a:rPr lang="en-US" sz="5400" b="1" dirty="0" smtClean="0">
                <a:latin typeface="Baskerville Old Face" pitchFamily="18" charset="0"/>
              </a:rPr>
              <a:t>The Geography of Settlement</a:t>
            </a:r>
            <a:endParaRPr lang="en-US" sz="54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518</a:t>
            </a:fld>
            <a:endParaRPr lang="en-US" dirty="0"/>
          </a:p>
        </p:txBody>
      </p:sp>
    </p:spTree>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Introduction </a:t>
            </a:r>
            <a:r>
              <a:rPr lang="en-US" sz="2800" dirty="0" smtClean="0">
                <a:latin typeface="Baskerville Old Face" pitchFamily="18" charset="0"/>
              </a:rPr>
              <a:t/>
            </a:r>
            <a:br>
              <a:rPr lang="en-US" sz="2800" dirty="0" smtClean="0">
                <a:latin typeface="Baskerville Old Face" pitchFamily="18" charset="0"/>
              </a:rPr>
            </a:br>
            <a:endParaRPr lang="en-US" sz="2800" dirty="0">
              <a:latin typeface="Baskerville Old Face" pitchFamily="18" charset="0"/>
            </a:endParaRPr>
          </a:p>
        </p:txBody>
      </p:sp>
      <p:sp>
        <p:nvSpPr>
          <p:cNvPr id="3" name="Content Placeholder 2"/>
          <p:cNvSpPr>
            <a:spLocks noGrp="1"/>
          </p:cNvSpPr>
          <p:nvPr>
            <p:ph idx="1"/>
          </p:nvPr>
        </p:nvSpPr>
        <p:spPr>
          <a:xfrm>
            <a:off x="357158" y="714356"/>
            <a:ext cx="8229600" cy="5214974"/>
          </a:xfrm>
        </p:spPr>
        <p:txBody>
          <a:bodyPr>
            <a:normAutofit lnSpcReduction="10000"/>
          </a:bodyPr>
          <a:lstStyle/>
          <a:p>
            <a:pPr algn="just">
              <a:lnSpc>
                <a:spcPct val="150000"/>
              </a:lnSpc>
            </a:pPr>
            <a:r>
              <a:rPr lang="en-US" sz="2800" dirty="0" smtClean="0"/>
              <a:t>It specifically addresses the </a:t>
            </a:r>
          </a:p>
          <a:p>
            <a:pPr algn="just">
              <a:lnSpc>
                <a:spcPct val="150000"/>
              </a:lnSpc>
              <a:buNone/>
            </a:pPr>
            <a:r>
              <a:rPr lang="en-US" sz="2800" b="1" dirty="0" smtClean="0"/>
              <a:t>			- definition,</a:t>
            </a:r>
            <a:r>
              <a:rPr lang="en-US" sz="2800" dirty="0" smtClean="0"/>
              <a:t> </a:t>
            </a:r>
          </a:p>
          <a:p>
            <a:pPr algn="just">
              <a:lnSpc>
                <a:spcPct val="150000"/>
              </a:lnSpc>
              <a:buNone/>
            </a:pPr>
            <a:r>
              <a:rPr lang="en-US" sz="2800" b="1" dirty="0" smtClean="0"/>
              <a:t>                        -nature</a:t>
            </a:r>
            <a:r>
              <a:rPr lang="en-US" sz="2800" dirty="0" smtClean="0"/>
              <a:t> and </a:t>
            </a:r>
          </a:p>
          <a:p>
            <a:pPr algn="just">
              <a:lnSpc>
                <a:spcPct val="150000"/>
              </a:lnSpc>
              <a:buNone/>
            </a:pPr>
            <a:r>
              <a:rPr lang="en-US" sz="2800" b="1" dirty="0" smtClean="0"/>
              <a:t>                         -historical development </a:t>
            </a:r>
            <a:r>
              <a:rPr lang="en-US" sz="2800" dirty="0" smtClean="0"/>
              <a:t>settlements. </a:t>
            </a:r>
          </a:p>
          <a:p>
            <a:pPr algn="just">
              <a:lnSpc>
                <a:spcPct val="150000"/>
              </a:lnSpc>
            </a:pPr>
            <a:r>
              <a:rPr lang="en-US" sz="2800" dirty="0" smtClean="0"/>
              <a:t>Settlements are broadly categorized as </a:t>
            </a:r>
            <a:r>
              <a:rPr lang="en-US" sz="2800" dirty="0" smtClean="0">
                <a:solidFill>
                  <a:srgbClr val="FF0000"/>
                </a:solidFill>
              </a:rPr>
              <a:t>‘rural’ </a:t>
            </a:r>
            <a:r>
              <a:rPr lang="en-US" sz="2800" dirty="0" smtClean="0"/>
              <a:t>and </a:t>
            </a:r>
            <a:r>
              <a:rPr lang="en-US" sz="2800" dirty="0" smtClean="0">
                <a:solidFill>
                  <a:srgbClr val="FF0000"/>
                </a:solidFill>
              </a:rPr>
              <a:t>‘urban’, </a:t>
            </a:r>
            <a:r>
              <a:rPr lang="en-US" sz="2800" dirty="0" smtClean="0"/>
              <a:t>therefore, this sub-section of the course also deals about the </a:t>
            </a:r>
            <a:r>
              <a:rPr lang="en-US" sz="2800" dirty="0" smtClean="0">
                <a:solidFill>
                  <a:srgbClr val="00B0F0"/>
                </a:solidFill>
              </a:rPr>
              <a:t>size, characteristics, function and problems of urban and rural settlements’.  </a:t>
            </a:r>
          </a:p>
          <a:p>
            <a:pPr algn="just">
              <a:lnSpc>
                <a:spcPct val="150000"/>
              </a:lnSpc>
              <a:buNone/>
            </a:pP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519</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latin typeface="Baskerville Old Face" pitchFamily="18" charset="0"/>
              </a:rPr>
              <a:t>The recommended topics/variables can be put into </a:t>
            </a:r>
            <a:r>
              <a:rPr lang="en-US" sz="2800" dirty="0" smtClean="0">
                <a:solidFill>
                  <a:srgbClr val="FF0000"/>
                </a:solidFill>
                <a:latin typeface="Baskerville Old Face" pitchFamily="18" charset="0"/>
              </a:rPr>
              <a:t>Census… Cont’d</a:t>
            </a:r>
            <a:endParaRPr lang="en-US" sz="2800" dirty="0"/>
          </a:p>
        </p:txBody>
      </p:sp>
      <p:sp>
        <p:nvSpPr>
          <p:cNvPr id="3" name="Content Placeholder 2"/>
          <p:cNvSpPr>
            <a:spLocks noGrp="1"/>
          </p:cNvSpPr>
          <p:nvPr>
            <p:ph idx="1"/>
          </p:nvPr>
        </p:nvSpPr>
        <p:spPr>
          <a:xfrm>
            <a:off x="457200" y="1357298"/>
            <a:ext cx="8229600" cy="4768865"/>
          </a:xfrm>
        </p:spPr>
        <p:txBody>
          <a:bodyPr/>
          <a:lstStyle/>
          <a:p>
            <a:pPr>
              <a:buNone/>
            </a:pPr>
            <a:r>
              <a:rPr lang="en-US" b="1" dirty="0" smtClean="0">
                <a:latin typeface="Baskerville Old Face" pitchFamily="18" charset="0"/>
              </a:rPr>
              <a:t>   3. Household and family characteristics</a:t>
            </a:r>
          </a:p>
          <a:p>
            <a:pPr>
              <a:lnSpc>
                <a:spcPct val="150000"/>
              </a:lnSpc>
              <a:buNone/>
            </a:pPr>
            <a:r>
              <a:rPr lang="en-US" b="1" dirty="0" smtClean="0">
                <a:latin typeface="Baskerville Old Face" pitchFamily="18" charset="0"/>
              </a:rPr>
              <a:t>           </a:t>
            </a:r>
            <a:r>
              <a:rPr lang="en-US" dirty="0" smtClean="0"/>
              <a:t>  (a</a:t>
            </a:r>
            <a:r>
              <a:rPr lang="en-GB" dirty="0" smtClean="0"/>
              <a:t>) </a:t>
            </a:r>
            <a:r>
              <a:rPr lang="en-GB" sz="2800" dirty="0" smtClean="0"/>
              <a:t>relationship to head of             			           family</a:t>
            </a:r>
            <a:r>
              <a:rPr lang="en-US" sz="2800" dirty="0" smtClean="0"/>
              <a:t>/</a:t>
            </a:r>
            <a:r>
              <a:rPr lang="en-GB" sz="2800" dirty="0" smtClean="0"/>
              <a:t>household, </a:t>
            </a:r>
            <a:endParaRPr lang="en-US" sz="2800" dirty="0" smtClean="0"/>
          </a:p>
          <a:p>
            <a:pPr>
              <a:lnSpc>
                <a:spcPct val="150000"/>
              </a:lnSpc>
              <a:buNone/>
            </a:pPr>
            <a:r>
              <a:rPr lang="en-US" sz="2800" dirty="0" smtClean="0"/>
              <a:t>                (b) household &amp; family composition</a:t>
            </a:r>
          </a:p>
          <a:p>
            <a:pPr>
              <a:lnSpc>
                <a:spcPct val="150000"/>
              </a:lnSpc>
              <a:buNone/>
            </a:pPr>
            <a:r>
              <a:rPr lang="en-US" sz="2800" dirty="0" smtClean="0"/>
              <a:t>                (c) household &amp; family status</a:t>
            </a:r>
            <a:endParaRPr lang="en-US" sz="2800"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52</a:t>
            </a:fld>
            <a:endParaRPr lang="en-US" dirty="0"/>
          </a:p>
        </p:txBody>
      </p:sp>
    </p:spTree>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latin typeface="Baskerville Old Face" pitchFamily="18" charset="0"/>
              </a:rPr>
              <a:t>7.1 Definition and Types of Settlement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800" dirty="0" smtClean="0">
                <a:latin typeface="Baskerville Old Face" pitchFamily="18" charset="0"/>
              </a:rPr>
              <a:t>Though we use this term very frequently, but when it comes for defining, </a:t>
            </a:r>
            <a:r>
              <a:rPr lang="en-US" sz="2800" dirty="0" smtClean="0">
                <a:solidFill>
                  <a:srgbClr val="FF0000"/>
                </a:solidFill>
                <a:latin typeface="Baskerville Old Face" pitchFamily="18" charset="0"/>
              </a:rPr>
              <a:t>it is very difficult to give a clear cut definition. </a:t>
            </a:r>
          </a:p>
          <a:p>
            <a:pPr algn="just">
              <a:lnSpc>
                <a:spcPct val="150000"/>
              </a:lnSpc>
            </a:pPr>
            <a:r>
              <a:rPr lang="en-US" sz="2800" dirty="0" smtClean="0">
                <a:solidFill>
                  <a:srgbClr val="FF0000"/>
                </a:solidFill>
              </a:rPr>
              <a:t>In simpler term we can define settlement </a:t>
            </a:r>
            <a:r>
              <a:rPr lang="en-US" sz="2800" b="1" dirty="0" smtClean="0">
                <a:solidFill>
                  <a:srgbClr val="FF0000"/>
                </a:solidFill>
              </a:rPr>
              <a:t>as any form of human habitation which ranges from a single dowelling to large city. </a:t>
            </a:r>
            <a:endParaRPr lang="en-US" sz="2800" b="1" dirty="0" smtClean="0">
              <a:solidFill>
                <a:srgbClr val="FF0000"/>
              </a:solidFill>
              <a:latin typeface="Baskerville Old Face" pitchFamily="18" charset="0"/>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520</a:t>
            </a:fld>
            <a:endParaRPr lang="en-US" dirty="0"/>
          </a:p>
        </p:txBody>
      </p:sp>
    </p:spTree>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US" sz="2800" b="1" dirty="0" smtClean="0">
                <a:latin typeface="Baskerville Old Face" pitchFamily="18" charset="0"/>
              </a:rPr>
              <a:t>Definition and Types of Settlement…..Cont’d</a:t>
            </a:r>
            <a:endParaRPr lang="en-US" sz="2800" dirty="0"/>
          </a:p>
        </p:txBody>
      </p:sp>
      <p:sp>
        <p:nvSpPr>
          <p:cNvPr id="3" name="Content Placeholder 2"/>
          <p:cNvSpPr>
            <a:spLocks noGrp="1"/>
          </p:cNvSpPr>
          <p:nvPr>
            <p:ph idx="1"/>
          </p:nvPr>
        </p:nvSpPr>
        <p:spPr>
          <a:xfrm>
            <a:off x="457200" y="1214422"/>
            <a:ext cx="8229600" cy="5072098"/>
          </a:xfrm>
        </p:spPr>
        <p:txBody>
          <a:bodyPr>
            <a:normAutofit lnSpcReduction="10000"/>
          </a:bodyPr>
          <a:lstStyle/>
          <a:p>
            <a:pPr algn="just">
              <a:lnSpc>
                <a:spcPct val="150000"/>
              </a:lnSpc>
            </a:pPr>
            <a:r>
              <a:rPr lang="en-US" sz="2800" dirty="0" smtClean="0">
                <a:latin typeface="Baskerville Old Face" pitchFamily="18" charset="0"/>
              </a:rPr>
              <a:t>The word settlement has another </a:t>
            </a:r>
            <a:r>
              <a:rPr lang="en-US" sz="2800" dirty="0" smtClean="0">
                <a:solidFill>
                  <a:srgbClr val="FF0000"/>
                </a:solidFill>
                <a:latin typeface="Baskerville Old Face" pitchFamily="18" charset="0"/>
              </a:rPr>
              <a:t>connotation</a:t>
            </a:r>
            <a:r>
              <a:rPr lang="en-US" sz="2800" dirty="0" smtClean="0">
                <a:latin typeface="Baskerville Old Face" pitchFamily="18" charset="0"/>
              </a:rPr>
              <a:t> as well as this </a:t>
            </a:r>
            <a:r>
              <a:rPr lang="en-US" sz="2800" b="1" dirty="0" smtClean="0">
                <a:solidFill>
                  <a:srgbClr val="FF0000"/>
                </a:solidFill>
                <a:latin typeface="Baskerville Old Face" pitchFamily="18" charset="0"/>
              </a:rPr>
              <a:t>is a process of opening up and settling of a previously uninhabited area by the people.</a:t>
            </a:r>
          </a:p>
          <a:p>
            <a:pPr algn="just">
              <a:lnSpc>
                <a:spcPct val="150000"/>
              </a:lnSpc>
            </a:pPr>
            <a:r>
              <a:rPr lang="en-US" sz="2800" dirty="0" smtClean="0"/>
              <a:t>In geography, this process is also known as </a:t>
            </a:r>
            <a:r>
              <a:rPr lang="en-US" sz="2800" dirty="0" smtClean="0">
                <a:solidFill>
                  <a:srgbClr val="FF0000"/>
                </a:solidFill>
              </a:rPr>
              <a:t>occupancy. </a:t>
            </a:r>
          </a:p>
          <a:p>
            <a:pPr algn="just">
              <a:lnSpc>
                <a:spcPct val="150000"/>
              </a:lnSpc>
            </a:pPr>
            <a:r>
              <a:rPr lang="en-US" sz="2800" dirty="0" smtClean="0"/>
              <a:t>Therefore, we can say </a:t>
            </a:r>
            <a:r>
              <a:rPr lang="en-US" sz="2800" i="1" dirty="0" smtClean="0">
                <a:solidFill>
                  <a:srgbClr val="FF0000"/>
                </a:solidFill>
              </a:rPr>
              <a:t>settlement is a process of grouping of people and acquiring of some territory to build houses as well as for their economic support. </a:t>
            </a:r>
            <a:endParaRPr lang="en-US" sz="2800" i="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521</a:t>
            </a:fld>
            <a:endParaRPr lang="en-US" dirty="0"/>
          </a:p>
        </p:txBody>
      </p:sp>
    </p:spTree>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b="1" dirty="0" smtClean="0">
                <a:latin typeface="Baskerville Old Face" pitchFamily="18" charset="0"/>
              </a:rPr>
              <a:t>Definition and Types of Settlement…..Cont’d</a:t>
            </a:r>
            <a:endParaRPr lang="en-US" sz="2800" dirty="0"/>
          </a:p>
        </p:txBody>
      </p:sp>
      <p:sp>
        <p:nvSpPr>
          <p:cNvPr id="3" name="Content Placeholder 2"/>
          <p:cNvSpPr>
            <a:spLocks noGrp="1"/>
          </p:cNvSpPr>
          <p:nvPr>
            <p:ph idx="1"/>
          </p:nvPr>
        </p:nvSpPr>
        <p:spPr>
          <a:xfrm>
            <a:off x="457200" y="1214422"/>
            <a:ext cx="8229600" cy="4911741"/>
          </a:xfrm>
        </p:spPr>
        <p:txBody>
          <a:bodyPr>
            <a:normAutofit/>
          </a:bodyPr>
          <a:lstStyle/>
          <a:p>
            <a:pPr algn="just">
              <a:lnSpc>
                <a:spcPct val="150000"/>
              </a:lnSpc>
            </a:pPr>
            <a:r>
              <a:rPr lang="en-US" sz="2800" b="1" dirty="0" smtClean="0">
                <a:solidFill>
                  <a:srgbClr val="00B050"/>
                </a:solidFill>
                <a:latin typeface="Baskerville Old Face" pitchFamily="18" charset="0"/>
              </a:rPr>
              <a:t>A settlement includes </a:t>
            </a:r>
            <a:r>
              <a:rPr lang="en-US" sz="2800" dirty="0" smtClean="0">
                <a:solidFill>
                  <a:srgbClr val="00B050"/>
                </a:solidFill>
                <a:latin typeface="Baskerville Old Face" pitchFamily="18" charset="0"/>
              </a:rPr>
              <a:t>buildings in which they live or use and the paths and streets over which they travel.</a:t>
            </a:r>
          </a:p>
          <a:p>
            <a:pPr algn="just">
              <a:lnSpc>
                <a:spcPct val="150000"/>
              </a:lnSpc>
            </a:pPr>
            <a:r>
              <a:rPr lang="en-US" sz="2800" dirty="0" smtClean="0">
                <a:solidFill>
                  <a:srgbClr val="FF0000"/>
                </a:solidFill>
              </a:rPr>
              <a:t>Settlements can vary in size from the very small to extremely large.</a:t>
            </a:r>
          </a:p>
          <a:p>
            <a:pPr algn="just">
              <a:lnSpc>
                <a:spcPct val="150000"/>
              </a:lnSpc>
            </a:pPr>
            <a:r>
              <a:rPr lang="en-US" sz="2800" dirty="0" smtClean="0"/>
              <a:t>They can be </a:t>
            </a:r>
            <a:r>
              <a:rPr lang="en-US" sz="2800" dirty="0" smtClean="0">
                <a:solidFill>
                  <a:srgbClr val="FF0000"/>
                </a:solidFill>
              </a:rPr>
              <a:t>as small as one house and as large as a megacity, home to tens of millions of people.</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522</a:t>
            </a:fld>
            <a:endParaRPr lang="en-US" dirty="0"/>
          </a:p>
        </p:txBody>
      </p:sp>
    </p:spTree>
  </p:cSld>
  <p:clrMapOvr>
    <a:masterClrMapping/>
  </p:clrMapOvr>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214446"/>
          </a:xfrm>
        </p:spPr>
        <p:txBody>
          <a:bodyPr>
            <a:normAutofit/>
          </a:bodyPr>
          <a:lstStyle/>
          <a:p>
            <a:pPr algn="l"/>
            <a:r>
              <a:rPr lang="en-US" sz="2800" b="1" dirty="0" smtClean="0">
                <a:latin typeface="Baskerville Old Face" pitchFamily="18" charset="0"/>
              </a:rPr>
              <a:t>Definition and Types of Settlement…..Cont’d</a:t>
            </a:r>
            <a:endParaRPr lang="en-US" sz="2800" dirty="0"/>
          </a:p>
        </p:txBody>
      </p:sp>
      <p:sp>
        <p:nvSpPr>
          <p:cNvPr id="3" name="Content Placeholder 2"/>
          <p:cNvSpPr>
            <a:spLocks noGrp="1"/>
          </p:cNvSpPr>
          <p:nvPr>
            <p:ph idx="1"/>
          </p:nvPr>
        </p:nvSpPr>
        <p:spPr>
          <a:xfrm>
            <a:off x="457200" y="1714488"/>
            <a:ext cx="8229600" cy="4411675"/>
          </a:xfrm>
        </p:spPr>
        <p:txBody>
          <a:bodyPr/>
          <a:lstStyle/>
          <a:p>
            <a:pPr>
              <a:lnSpc>
                <a:spcPct val="150000"/>
              </a:lnSpc>
            </a:pPr>
            <a:r>
              <a:rPr lang="en-US" sz="2800" dirty="0" smtClean="0">
                <a:latin typeface="Baskerville Old Face" pitchFamily="18" charset="0"/>
              </a:rPr>
              <a:t>They can be permanent or temporary.</a:t>
            </a:r>
          </a:p>
          <a:p>
            <a:pPr>
              <a:lnSpc>
                <a:spcPct val="150000"/>
              </a:lnSpc>
            </a:pPr>
            <a:r>
              <a:rPr lang="en-US" sz="2800" dirty="0" smtClean="0">
                <a:latin typeface="Baskerville Old Face" pitchFamily="18" charset="0"/>
              </a:rPr>
              <a:t>Settlements are classified on the basis of size and function into</a:t>
            </a:r>
          </a:p>
          <a:p>
            <a:pPr>
              <a:lnSpc>
                <a:spcPct val="150000"/>
              </a:lnSpc>
              <a:buNone/>
            </a:pPr>
            <a:r>
              <a:rPr lang="en-US" sz="2800" dirty="0" smtClean="0">
                <a:latin typeface="Baskerville Old Face" pitchFamily="18" charset="0"/>
              </a:rPr>
              <a:t>                             </a:t>
            </a:r>
            <a:r>
              <a:rPr lang="en-US" sz="2800" dirty="0" smtClean="0">
                <a:solidFill>
                  <a:srgbClr val="FF0000"/>
                </a:solidFill>
                <a:latin typeface="Baskerville Old Face" pitchFamily="18" charset="0"/>
              </a:rPr>
              <a:t>-  URBAN and</a:t>
            </a:r>
          </a:p>
          <a:p>
            <a:pPr>
              <a:lnSpc>
                <a:spcPct val="150000"/>
              </a:lnSpc>
              <a:buNone/>
            </a:pPr>
            <a:r>
              <a:rPr lang="en-US" sz="2800" dirty="0" smtClean="0">
                <a:solidFill>
                  <a:srgbClr val="FF0000"/>
                </a:solidFill>
                <a:latin typeface="Baskerville Old Face" pitchFamily="18" charset="0"/>
              </a:rPr>
              <a:t>                             -  RURAL</a:t>
            </a:r>
            <a:r>
              <a:rPr lang="en-US" sz="2800" dirty="0" smtClean="0">
                <a:latin typeface="Baskerville Old Face" pitchFamily="18" charset="0"/>
              </a:rPr>
              <a:t> </a:t>
            </a:r>
          </a:p>
          <a:p>
            <a:pPr>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523</a:t>
            </a:fld>
            <a:endParaRPr lang="en-US" dirty="0"/>
          </a:p>
        </p:txBody>
      </p:sp>
    </p:spTree>
  </p:cSld>
  <p:clrMapOvr>
    <a:masterClrMapping/>
  </p:clrMapOvr>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71480"/>
            <a:ext cx="8229600" cy="1143000"/>
          </a:xfrm>
        </p:spPr>
        <p:txBody>
          <a:bodyPr>
            <a:normAutofit fontScale="90000"/>
          </a:bodyPr>
          <a:lstStyle/>
          <a:p>
            <a:r>
              <a:rPr lang="en-US" sz="3100" b="1" dirty="0" smtClean="0">
                <a:latin typeface="Baskerville Old Face" pitchFamily="18" charset="0"/>
              </a:rPr>
              <a:t>Main Differences between Rural and Urban Areas</a:t>
            </a:r>
            <a:r>
              <a:rPr lang="en-US" dirty="0" smtClean="0"/>
              <a:t/>
            </a:r>
            <a:br>
              <a:rPr lang="en-US" dirty="0" smtClean="0"/>
            </a:br>
            <a:endParaRPr lang="en-US" dirty="0"/>
          </a:p>
        </p:txBody>
      </p:sp>
      <p:sp>
        <p:nvSpPr>
          <p:cNvPr id="3" name="Content Placeholder 2"/>
          <p:cNvSpPr>
            <a:spLocks noGrp="1"/>
          </p:cNvSpPr>
          <p:nvPr>
            <p:ph idx="1"/>
          </p:nvPr>
        </p:nvSpPr>
        <p:spPr>
          <a:xfrm>
            <a:off x="457200" y="1285860"/>
            <a:ext cx="8229600" cy="5214974"/>
          </a:xfrm>
        </p:spPr>
        <p:txBody>
          <a:bodyPr>
            <a:normAutofit lnSpcReduction="10000"/>
          </a:bodyPr>
          <a:lstStyle/>
          <a:p>
            <a:pPr>
              <a:buFont typeface="Wingdings" pitchFamily="2" charset="2"/>
              <a:buChar char="Ø"/>
            </a:pPr>
            <a:r>
              <a:rPr lang="en-US" dirty="0" smtClean="0">
                <a:solidFill>
                  <a:srgbClr val="FF0000"/>
                </a:solidFill>
              </a:rPr>
              <a:t> Occupation</a:t>
            </a:r>
            <a:endParaRPr lang="en-US" b="1" dirty="0" smtClean="0"/>
          </a:p>
          <a:p>
            <a:pPr>
              <a:buFont typeface="Wingdings" pitchFamily="2" charset="2"/>
              <a:buChar char="q"/>
            </a:pPr>
            <a:r>
              <a:rPr lang="en-US" b="1" dirty="0" smtClean="0"/>
              <a:t>Rural Settlement</a:t>
            </a:r>
          </a:p>
          <a:p>
            <a:pPr algn="just">
              <a:buNone/>
            </a:pPr>
            <a:r>
              <a:rPr lang="en-US" dirty="0" smtClean="0">
                <a:solidFill>
                  <a:srgbClr val="FF0000"/>
                </a:solidFill>
              </a:rPr>
              <a:t>             </a:t>
            </a:r>
            <a:r>
              <a:rPr lang="en-US" sz="2800" dirty="0" smtClean="0">
                <a:solidFill>
                  <a:srgbClr val="FF0000"/>
                </a:solidFill>
                <a:latin typeface="Baskerville Old Face" pitchFamily="18" charset="0"/>
              </a:rPr>
              <a:t>- </a:t>
            </a:r>
            <a:r>
              <a:rPr lang="en-US" sz="2800" dirty="0" smtClean="0">
                <a:latin typeface="Baskerville Old Face" pitchFamily="18" charset="0"/>
              </a:rPr>
              <a:t>Agriculture is the fundamental   		          	    occupation and </a:t>
            </a:r>
          </a:p>
          <a:p>
            <a:pPr algn="just">
              <a:buNone/>
            </a:pPr>
            <a:r>
              <a:rPr lang="en-US" sz="2800" dirty="0" smtClean="0">
                <a:latin typeface="Baskerville Old Face" pitchFamily="18" charset="0"/>
              </a:rPr>
              <a:t>               - majority of the population engaged   		    in   agriculture.</a:t>
            </a:r>
          </a:p>
          <a:p>
            <a:pPr algn="just">
              <a:buFont typeface="Wingdings" pitchFamily="2" charset="2"/>
              <a:buChar char="q"/>
            </a:pPr>
            <a:r>
              <a:rPr lang="en-US" sz="2800" b="1" dirty="0" smtClean="0"/>
              <a:t>Urban Settlement</a:t>
            </a:r>
          </a:p>
          <a:p>
            <a:pPr algn="just">
              <a:buNone/>
            </a:pPr>
            <a:r>
              <a:rPr lang="en-US" sz="2800" b="1" dirty="0" smtClean="0"/>
              <a:t>             </a:t>
            </a:r>
            <a:r>
              <a:rPr lang="en-US" sz="2800" b="1" dirty="0" smtClean="0">
                <a:solidFill>
                  <a:srgbClr val="FF0000"/>
                </a:solidFill>
              </a:rPr>
              <a:t>- </a:t>
            </a:r>
            <a:r>
              <a:rPr lang="en-US" sz="2800" dirty="0" smtClean="0">
                <a:solidFill>
                  <a:srgbClr val="FF0000"/>
                </a:solidFill>
              </a:rPr>
              <a:t>No fundamental occupation.</a:t>
            </a:r>
          </a:p>
          <a:p>
            <a:pPr algn="just">
              <a:buNone/>
            </a:pPr>
            <a:r>
              <a:rPr lang="en-US" sz="2800" dirty="0" smtClean="0"/>
              <a:t>             -</a:t>
            </a:r>
            <a:r>
              <a:rPr lang="en-US" sz="2600" dirty="0" smtClean="0"/>
              <a:t>Most of people engaged in principally in manufacturing, mechanical pursuits, trade commerce, professions and other non-agricultural occupations. </a:t>
            </a:r>
            <a:endParaRPr lang="en-US" sz="26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524</a:t>
            </a:fld>
            <a:endParaRPr lang="en-US" dirty="0"/>
          </a:p>
        </p:txBody>
      </p:sp>
    </p:spTree>
  </p:cSld>
  <p:clrMapOvr>
    <a:masterClrMapping/>
  </p:clrMapOvr>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Main Differences between Rural and Urban Areas……Cont’d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697427"/>
          </a:xfrm>
        </p:spPr>
        <p:txBody>
          <a:bodyPr>
            <a:normAutofit lnSpcReduction="10000"/>
          </a:bodyPr>
          <a:lstStyle/>
          <a:p>
            <a:pPr>
              <a:buFont typeface="Wingdings" pitchFamily="2" charset="2"/>
              <a:buChar char="Ø"/>
            </a:pPr>
            <a:r>
              <a:rPr lang="en-US" dirty="0" smtClean="0">
                <a:solidFill>
                  <a:srgbClr val="FF0000"/>
                </a:solidFill>
                <a:latin typeface="Baskerville Old Face" pitchFamily="18" charset="0"/>
              </a:rPr>
              <a:t>Population Size and Density</a:t>
            </a:r>
          </a:p>
          <a:p>
            <a:pPr>
              <a:lnSpc>
                <a:spcPct val="150000"/>
              </a:lnSpc>
              <a:buFont typeface="Wingdings" pitchFamily="2" charset="2"/>
              <a:buChar char="q"/>
            </a:pPr>
            <a:r>
              <a:rPr lang="en-US" sz="2800" b="1" dirty="0" smtClean="0">
                <a:latin typeface="Baskerville Old Face" pitchFamily="18" charset="0"/>
              </a:rPr>
              <a:t>Rural Settlement</a:t>
            </a:r>
          </a:p>
          <a:p>
            <a:pPr>
              <a:lnSpc>
                <a:spcPct val="150000"/>
              </a:lnSpc>
            </a:pPr>
            <a:r>
              <a:rPr lang="en-US" sz="2800" dirty="0" smtClean="0">
                <a:latin typeface="Baskerville Old Face" pitchFamily="18" charset="0"/>
              </a:rPr>
              <a:t>      Size of community is very small. </a:t>
            </a:r>
            <a:endParaRPr lang="en-US" sz="2800" dirty="0" smtClean="0">
              <a:solidFill>
                <a:srgbClr val="FF0000"/>
              </a:solidFill>
              <a:latin typeface="Baskerville Old Face" pitchFamily="18" charset="0"/>
            </a:endParaRPr>
          </a:p>
          <a:p>
            <a:pPr>
              <a:lnSpc>
                <a:spcPct val="150000"/>
              </a:lnSpc>
            </a:pPr>
            <a:r>
              <a:rPr lang="en-US" sz="2800" dirty="0" smtClean="0">
                <a:latin typeface="Baskerville Old Face" pitchFamily="18" charset="0"/>
              </a:rPr>
              <a:t>       Density of population is lower</a:t>
            </a:r>
          </a:p>
          <a:p>
            <a:pPr>
              <a:lnSpc>
                <a:spcPct val="150000"/>
              </a:lnSpc>
              <a:buFont typeface="Wingdings" pitchFamily="2" charset="2"/>
              <a:buChar char="q"/>
            </a:pPr>
            <a:r>
              <a:rPr lang="en-US" sz="2800" b="1" dirty="0" smtClean="0">
                <a:latin typeface="Baskerville Old Face" pitchFamily="18" charset="0"/>
              </a:rPr>
              <a:t>Urban Settlement</a:t>
            </a:r>
          </a:p>
          <a:p>
            <a:pPr>
              <a:lnSpc>
                <a:spcPct val="150000"/>
              </a:lnSpc>
            </a:pPr>
            <a:r>
              <a:rPr lang="en-US" sz="2800" dirty="0" smtClean="0">
                <a:latin typeface="Baskerville Old Face" pitchFamily="18" charset="0"/>
              </a:rPr>
              <a:t>     Size of community is large. </a:t>
            </a:r>
          </a:p>
          <a:p>
            <a:pPr>
              <a:lnSpc>
                <a:spcPct val="150000"/>
              </a:lnSpc>
            </a:pPr>
            <a:r>
              <a:rPr lang="en-US" sz="2800" dirty="0" smtClean="0">
                <a:latin typeface="Baskerville Old Face" pitchFamily="18" charset="0"/>
              </a:rPr>
              <a:t>    Population density is higher.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525</a:t>
            </a:fld>
            <a:endParaRPr lang="en-US" dirty="0"/>
          </a:p>
        </p:txBody>
      </p:sp>
    </p:spTree>
  </p:cSld>
  <p:clrMapOvr>
    <a:masterClrMapping/>
  </p:clrMapOvr>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Main Differences between Rural and Urban Areas……Cont’d</a:t>
            </a:r>
            <a:endParaRPr lang="en-US" sz="2800" dirty="0"/>
          </a:p>
        </p:txBody>
      </p:sp>
      <p:sp>
        <p:nvSpPr>
          <p:cNvPr id="3" name="Content Placeholder 2"/>
          <p:cNvSpPr>
            <a:spLocks noGrp="1"/>
          </p:cNvSpPr>
          <p:nvPr>
            <p:ph idx="1"/>
          </p:nvPr>
        </p:nvSpPr>
        <p:spPr>
          <a:xfrm>
            <a:off x="428596" y="1357298"/>
            <a:ext cx="8229600" cy="4929222"/>
          </a:xfrm>
        </p:spPr>
        <p:txBody>
          <a:bodyPr>
            <a:normAutofit lnSpcReduction="10000"/>
          </a:bodyPr>
          <a:lstStyle/>
          <a:p>
            <a:pPr>
              <a:buFont typeface="Wingdings" pitchFamily="2" charset="2"/>
              <a:buChar char="Ø"/>
            </a:pPr>
            <a:r>
              <a:rPr lang="en-US" dirty="0" smtClean="0">
                <a:solidFill>
                  <a:srgbClr val="FF0000"/>
                </a:solidFill>
                <a:latin typeface="Baskerville Old Face" pitchFamily="18" charset="0"/>
              </a:rPr>
              <a:t>Socio-cultural and economic composition.</a:t>
            </a:r>
          </a:p>
          <a:p>
            <a:pPr>
              <a:buFont typeface="Wingdings" pitchFamily="2" charset="2"/>
              <a:buChar char="q"/>
            </a:pPr>
            <a:r>
              <a:rPr lang="en-US" b="1" dirty="0" smtClean="0">
                <a:latin typeface="Baskerville Old Face" pitchFamily="18" charset="0"/>
              </a:rPr>
              <a:t>Rural Settlement</a:t>
            </a:r>
            <a:endParaRPr lang="en-US" dirty="0" smtClean="0">
              <a:solidFill>
                <a:srgbClr val="FF0000"/>
              </a:solidFill>
              <a:latin typeface="Baskerville Old Face" pitchFamily="18" charset="0"/>
            </a:endParaRPr>
          </a:p>
          <a:p>
            <a:pPr>
              <a:buFont typeface="Wingdings" pitchFamily="2" charset="2"/>
              <a:buChar char="ü"/>
            </a:pPr>
            <a:r>
              <a:rPr lang="en-US" sz="2800" dirty="0" smtClean="0"/>
              <a:t>  	   More </a:t>
            </a:r>
            <a:r>
              <a:rPr lang="en-US" sz="2800" b="1" u="sng" dirty="0" smtClean="0">
                <a:solidFill>
                  <a:srgbClr val="FF0000"/>
                </a:solidFill>
              </a:rPr>
              <a:t>homogenous</a:t>
            </a:r>
            <a:r>
              <a:rPr lang="en-US" sz="2800" dirty="0" smtClean="0"/>
              <a:t> population in </a:t>
            </a:r>
            <a:r>
              <a:rPr lang="en-US" sz="2800" dirty="0" smtClean="0">
                <a:solidFill>
                  <a:srgbClr val="FF0000"/>
                </a:solidFill>
              </a:rPr>
              <a:t>social, racial,         	economic and cultural traits. </a:t>
            </a:r>
          </a:p>
          <a:p>
            <a:pPr>
              <a:buFont typeface="Wingdings" pitchFamily="2" charset="2"/>
              <a:buChar char="q"/>
            </a:pPr>
            <a:r>
              <a:rPr lang="en-US" sz="2800" b="1" dirty="0" smtClean="0">
                <a:latin typeface="Baskerville Old Face" pitchFamily="18" charset="0"/>
              </a:rPr>
              <a:t>Urban Settlement</a:t>
            </a:r>
            <a:endParaRPr lang="en-US" sz="2800" dirty="0" smtClean="0">
              <a:solidFill>
                <a:srgbClr val="FF0000"/>
              </a:solidFill>
            </a:endParaRPr>
          </a:p>
          <a:p>
            <a:pPr algn="just">
              <a:lnSpc>
                <a:spcPct val="150000"/>
              </a:lnSpc>
              <a:buFont typeface="Wingdings" pitchFamily="2" charset="2"/>
              <a:buChar char="ü"/>
            </a:pPr>
            <a:r>
              <a:rPr lang="en-US" sz="2800" dirty="0" smtClean="0">
                <a:solidFill>
                  <a:srgbClr val="FF0000"/>
                </a:solidFill>
                <a:latin typeface="Baskerville Old Face" pitchFamily="18" charset="0"/>
              </a:rPr>
              <a:t> 	</a:t>
            </a:r>
            <a:r>
              <a:rPr lang="en-US" sz="2800" dirty="0" smtClean="0"/>
              <a:t>More </a:t>
            </a:r>
            <a:r>
              <a:rPr lang="en-US" sz="2800" b="1" u="sng" dirty="0" smtClean="0">
                <a:solidFill>
                  <a:srgbClr val="FF0000"/>
                </a:solidFill>
              </a:rPr>
              <a:t>heterogeneous</a:t>
            </a:r>
            <a:r>
              <a:rPr lang="en-US" sz="2800" dirty="0" smtClean="0">
                <a:solidFill>
                  <a:srgbClr val="FF0000"/>
                </a:solidFill>
              </a:rPr>
              <a:t> population in religions,    	languages, ethnicity, caste, and class race, 	economic and other cultural attributes than the 	rural population.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526</a:t>
            </a:fld>
            <a:endParaRPr lang="en-US" dirty="0"/>
          </a:p>
        </p:txBody>
      </p:sp>
    </p:spTree>
  </p:cSld>
  <p:clrMapOvr>
    <a:masterClrMapping/>
  </p:clrMapOvr>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84C9F44-8474-4EB8-895B-098C9F96557C}" type="slidenum">
              <a:rPr lang="en-US" smtClean="0"/>
              <a:pPr/>
              <a:t>527</a:t>
            </a:fld>
            <a:endParaRPr lang="en-US" dirty="0"/>
          </a:p>
        </p:txBody>
      </p:sp>
      <p:sp>
        <p:nvSpPr>
          <p:cNvPr id="4" name="Rectangle 3"/>
          <p:cNvSpPr/>
          <p:nvPr/>
        </p:nvSpPr>
        <p:spPr>
          <a:xfrm>
            <a:off x="571472" y="642918"/>
            <a:ext cx="8143932" cy="6555641"/>
          </a:xfrm>
          <a:prstGeom prst="rect">
            <a:avLst/>
          </a:prstGeom>
        </p:spPr>
        <p:txBody>
          <a:bodyPr wrap="square">
            <a:spAutoFit/>
          </a:bodyPr>
          <a:lstStyle/>
          <a:p>
            <a:pPr algn="just">
              <a:lnSpc>
                <a:spcPct val="150000"/>
              </a:lnSpc>
              <a:buFont typeface="Wingdings" pitchFamily="2" charset="2"/>
              <a:buChar char="Ø"/>
            </a:pPr>
            <a:r>
              <a:rPr lang="en-US" sz="2800" dirty="0" smtClean="0">
                <a:solidFill>
                  <a:srgbClr val="FF0000"/>
                </a:solidFill>
                <a:latin typeface="Baskerville Old Face" pitchFamily="18" charset="0"/>
              </a:rPr>
              <a:t>The size of settlements is quite different</a:t>
            </a:r>
            <a:r>
              <a:rPr lang="en-US" sz="2800" dirty="0" smtClean="0">
                <a:latin typeface="Baskerville Old Face" pitchFamily="18" charset="0"/>
              </a:rPr>
              <a:t>,</a:t>
            </a:r>
          </a:p>
          <a:p>
            <a:pPr algn="just">
              <a:lnSpc>
                <a:spcPct val="150000"/>
              </a:lnSpc>
              <a:buFont typeface="Wingdings" pitchFamily="2" charset="2"/>
              <a:buChar char="ü"/>
            </a:pPr>
            <a:r>
              <a:rPr lang="en-US" sz="2800" dirty="0" smtClean="0">
                <a:latin typeface="Baskerville Old Face" pitchFamily="18" charset="0"/>
              </a:rPr>
              <a:t> </a:t>
            </a:r>
            <a:r>
              <a:rPr lang="en-US" sz="2800" b="1" dirty="0" smtClean="0">
                <a:solidFill>
                  <a:srgbClr val="00B0F0"/>
                </a:solidFill>
                <a:latin typeface="Baskerville Old Face" pitchFamily="18" charset="0"/>
              </a:rPr>
              <a:t>so in settlement </a:t>
            </a:r>
            <a:r>
              <a:rPr lang="en-US" sz="2800" dirty="0" smtClean="0">
                <a:solidFill>
                  <a:srgbClr val="00B0F0"/>
                </a:solidFill>
                <a:latin typeface="Baskerville Old Face" pitchFamily="18" charset="0"/>
              </a:rPr>
              <a:t>geography these </a:t>
            </a:r>
            <a:r>
              <a:rPr lang="en-US" sz="2800" b="1" dirty="0" smtClean="0">
                <a:solidFill>
                  <a:srgbClr val="00B0F0"/>
                </a:solidFill>
                <a:latin typeface="Baskerville Old Face" pitchFamily="18" charset="0"/>
              </a:rPr>
              <a:t>can be ranked according </a:t>
            </a:r>
          </a:p>
          <a:p>
            <a:pPr algn="just">
              <a:lnSpc>
                <a:spcPct val="150000"/>
              </a:lnSpc>
            </a:pPr>
            <a:r>
              <a:rPr lang="en-US" sz="2800" dirty="0" smtClean="0">
                <a:solidFill>
                  <a:srgbClr val="FF0000"/>
                </a:solidFill>
                <a:latin typeface="Baskerville Old Face" pitchFamily="18" charset="0"/>
              </a:rPr>
              <a:t>                      - to their population </a:t>
            </a:r>
            <a:r>
              <a:rPr lang="en-US" sz="2800" dirty="0" smtClean="0">
                <a:latin typeface="Baskerville Old Face" pitchFamily="18" charset="0"/>
              </a:rPr>
              <a:t>and </a:t>
            </a:r>
          </a:p>
          <a:p>
            <a:pPr algn="just">
              <a:lnSpc>
                <a:spcPct val="150000"/>
              </a:lnSpc>
            </a:pPr>
            <a:r>
              <a:rPr lang="en-US" sz="2800" dirty="0" smtClean="0">
                <a:solidFill>
                  <a:srgbClr val="FF0000"/>
                </a:solidFill>
                <a:latin typeface="Baskerville Old Face" pitchFamily="18" charset="0"/>
              </a:rPr>
              <a:t>                       -the level of services available</a:t>
            </a:r>
            <a:r>
              <a:rPr lang="en-US" sz="2800" dirty="0" smtClean="0">
                <a:latin typeface="Baskerville Old Face" pitchFamily="18" charset="0"/>
              </a:rPr>
              <a:t> using a   			</a:t>
            </a:r>
            <a:r>
              <a:rPr lang="en-US" sz="2800" b="1" dirty="0" smtClean="0">
                <a:latin typeface="Baskerville Old Face" pitchFamily="18" charset="0"/>
              </a:rPr>
              <a:t>settlement hierarchy</a:t>
            </a:r>
            <a:r>
              <a:rPr lang="en-US" sz="2800" dirty="0" smtClean="0">
                <a:latin typeface="Baskerville Old Face" pitchFamily="18" charset="0"/>
              </a:rPr>
              <a:t> pyramid. </a:t>
            </a:r>
          </a:p>
          <a:p>
            <a:pPr algn="just">
              <a:lnSpc>
                <a:spcPct val="150000"/>
              </a:lnSpc>
              <a:buFont typeface="Wingdings" pitchFamily="2" charset="2"/>
              <a:buChar char="ü"/>
            </a:pPr>
            <a:r>
              <a:rPr lang="en-US" sz="2800" dirty="0" smtClean="0"/>
              <a:t> settlement size influences the </a:t>
            </a:r>
            <a:r>
              <a:rPr lang="en-US" sz="2800" dirty="0" smtClean="0">
                <a:solidFill>
                  <a:srgbClr val="FF0000"/>
                </a:solidFill>
              </a:rPr>
              <a:t>number of services available in the settlement </a:t>
            </a:r>
            <a:endParaRPr lang="en-US" sz="2800" dirty="0" smtClean="0">
              <a:solidFill>
                <a:srgbClr val="FF0000"/>
              </a:solidFill>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buFont typeface="Wingdings" pitchFamily="2" charset="2"/>
              <a:buChar char="Ø"/>
            </a:pPr>
            <a:endParaRPr lang="en-US" sz="2800" dirty="0">
              <a:latin typeface="Baskerville Old Face" pitchFamily="18" charset="0"/>
            </a:endParaRPr>
          </a:p>
        </p:txBody>
      </p:sp>
    </p:spTree>
  </p:cSld>
  <p:clrMapOvr>
    <a:masterClrMapping/>
  </p:clrMapOvr>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528</a:t>
            </a:fld>
            <a:endParaRPr lang="en-US" dirty="0"/>
          </a:p>
        </p:txBody>
      </p:sp>
      <p:sp>
        <p:nvSpPr>
          <p:cNvPr id="4" name="Rectangle 3"/>
          <p:cNvSpPr/>
          <p:nvPr/>
        </p:nvSpPr>
        <p:spPr>
          <a:xfrm>
            <a:off x="714348" y="714357"/>
            <a:ext cx="8072494" cy="5693866"/>
          </a:xfrm>
          <a:prstGeom prst="rect">
            <a:avLst/>
          </a:prstGeom>
        </p:spPr>
        <p:txBody>
          <a:bodyPr wrap="square">
            <a:spAutoFit/>
          </a:bodyPr>
          <a:lstStyle/>
          <a:p>
            <a:pPr>
              <a:lnSpc>
                <a:spcPct val="150000"/>
              </a:lnSpc>
              <a:buFont typeface="Wingdings" pitchFamily="2" charset="2"/>
              <a:buChar char="ü"/>
            </a:pPr>
            <a:r>
              <a:rPr lang="en-US" sz="2800" dirty="0" smtClean="0">
                <a:latin typeface="Baskerville Old Face" pitchFamily="18" charset="0"/>
              </a:rPr>
              <a:t>  as the size of a settlement increases, </a:t>
            </a:r>
            <a:r>
              <a:rPr lang="en-US" sz="2800" dirty="0" smtClean="0">
                <a:solidFill>
                  <a:srgbClr val="FF0000"/>
                </a:solidFill>
                <a:latin typeface="Baskerville Old Face" pitchFamily="18" charset="0"/>
              </a:rPr>
              <a:t>the frequency of that settlement type decreases.</a:t>
            </a:r>
          </a:p>
          <a:p>
            <a:pPr>
              <a:lnSpc>
                <a:spcPct val="150000"/>
              </a:lnSpc>
              <a:buFont typeface="Wingdings" pitchFamily="2" charset="2"/>
              <a:buChar char="ü"/>
            </a:pPr>
            <a:endParaRPr lang="en-US" sz="2800" dirty="0" smtClean="0">
              <a:solidFill>
                <a:srgbClr val="FF0000"/>
              </a:solidFill>
              <a:latin typeface="Baskerville Old Face" pitchFamily="18" charset="0"/>
            </a:endParaRPr>
          </a:p>
          <a:p>
            <a:pPr algn="just">
              <a:lnSpc>
                <a:spcPct val="150000"/>
              </a:lnSpc>
              <a:buFont typeface="Wingdings" pitchFamily="2" charset="2"/>
              <a:buChar char="ü"/>
            </a:pPr>
            <a:r>
              <a:rPr lang="en-US" sz="2800" dirty="0" smtClean="0"/>
              <a:t>The larger the settlement, the higher up the hierarchy </a:t>
            </a:r>
            <a:r>
              <a:rPr lang="en-US" sz="2800" dirty="0" smtClean="0">
                <a:solidFill>
                  <a:srgbClr val="FF0000"/>
                </a:solidFill>
              </a:rPr>
              <a:t>it is due to the fact that it has </a:t>
            </a:r>
            <a:r>
              <a:rPr lang="en-US" sz="2800" b="1" dirty="0" smtClean="0">
                <a:solidFill>
                  <a:srgbClr val="FF0000"/>
                </a:solidFill>
              </a:rPr>
              <a:t>more functions</a:t>
            </a:r>
            <a:r>
              <a:rPr lang="en-US" sz="2800" dirty="0" smtClean="0">
                <a:solidFill>
                  <a:srgbClr val="FF0000"/>
                </a:solidFill>
              </a:rPr>
              <a:t> and </a:t>
            </a:r>
            <a:r>
              <a:rPr lang="en-US" sz="2800" b="1" dirty="0" smtClean="0">
                <a:solidFill>
                  <a:srgbClr val="FF0000"/>
                </a:solidFill>
              </a:rPr>
              <a:t>services</a:t>
            </a:r>
            <a:r>
              <a:rPr lang="en-US" sz="2800" dirty="0" smtClean="0">
                <a:solidFill>
                  <a:srgbClr val="FF0000"/>
                </a:solidFill>
              </a:rPr>
              <a:t> and is therefore considered more important. </a:t>
            </a:r>
          </a:p>
          <a:p>
            <a:pPr>
              <a:lnSpc>
                <a:spcPct val="150000"/>
              </a:lnSpc>
              <a:buFont typeface="Wingdings" pitchFamily="2" charset="2"/>
              <a:buChar char="ü"/>
            </a:pPr>
            <a:endParaRPr lang="en-US" sz="2800" dirty="0" smtClean="0">
              <a:latin typeface="Baskerville Old Face" pitchFamily="18" charset="0"/>
            </a:endParaRPr>
          </a:p>
          <a:p>
            <a:pPr>
              <a:buFont typeface="Wingdings" pitchFamily="2" charset="2"/>
              <a:buChar char="ü"/>
            </a:pPr>
            <a:endParaRPr lang="en-US" sz="2800" dirty="0">
              <a:latin typeface="Baskerville Old Face" pitchFamily="18" charset="0"/>
            </a:endParaRPr>
          </a:p>
        </p:txBody>
      </p:sp>
    </p:spTree>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settlement hierarchy</a:t>
            </a:r>
            <a:r>
              <a:rPr lang="en-US" sz="2800" dirty="0" smtClean="0">
                <a:latin typeface="Baskerville Old Face" pitchFamily="18" charset="0"/>
              </a:rPr>
              <a:t>  pyramid.</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529</a:t>
            </a:fld>
            <a:endParaRPr lang="en-US" dirty="0"/>
          </a:p>
        </p:txBody>
      </p:sp>
      <p:pic>
        <p:nvPicPr>
          <p:cNvPr id="6" name="Content Placeholder 5" descr="hierarchy"/>
          <p:cNvPicPr>
            <a:picLocks noGrp="1"/>
          </p:cNvPicPr>
          <p:nvPr>
            <p:ph idx="1"/>
          </p:nvPr>
        </p:nvPicPr>
        <p:blipFill>
          <a:blip r:embed="rId2"/>
          <a:srcRect/>
          <a:stretch>
            <a:fillRect/>
          </a:stretch>
        </p:blipFill>
        <p:spPr bwMode="auto">
          <a:xfrm>
            <a:off x="785786" y="1428736"/>
            <a:ext cx="7715304"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12"/>
          </a:xfrm>
        </p:spPr>
        <p:txBody>
          <a:bodyPr>
            <a:normAutofit/>
          </a:bodyPr>
          <a:lstStyle/>
          <a:p>
            <a:r>
              <a:rPr lang="en-US" sz="2800" b="1" dirty="0" smtClean="0">
                <a:solidFill>
                  <a:srgbClr val="FF0000"/>
                </a:solidFill>
                <a:latin typeface="Baskerville Old Face" pitchFamily="18" charset="0"/>
              </a:rPr>
              <a:t>The recommended topics/variables can be put into </a:t>
            </a:r>
            <a:r>
              <a:rPr lang="en-US" sz="2800" dirty="0" smtClean="0">
                <a:solidFill>
                  <a:srgbClr val="FF0000"/>
                </a:solidFill>
                <a:latin typeface="Baskerville Old Face" pitchFamily="18" charset="0"/>
              </a:rPr>
              <a:t>Census… Cont’d</a:t>
            </a:r>
            <a:endParaRPr lang="en-US" sz="2800" dirty="0">
              <a:latin typeface="Baskerville Old Face" pitchFamily="18" charset="0"/>
            </a:endParaRPr>
          </a:p>
        </p:txBody>
      </p:sp>
      <p:sp>
        <p:nvSpPr>
          <p:cNvPr id="3" name="Content Placeholder 2"/>
          <p:cNvSpPr>
            <a:spLocks noGrp="1"/>
          </p:cNvSpPr>
          <p:nvPr>
            <p:ph idx="1"/>
          </p:nvPr>
        </p:nvSpPr>
        <p:spPr>
          <a:xfrm>
            <a:off x="457200" y="1357298"/>
            <a:ext cx="8229600" cy="5072098"/>
          </a:xfrm>
          <a:solidFill>
            <a:schemeClr val="accent2">
              <a:lumMod val="40000"/>
              <a:lumOff val="60000"/>
            </a:schemeClr>
          </a:solidFill>
        </p:spPr>
        <p:txBody>
          <a:bodyPr>
            <a:normAutofit fontScale="92500" lnSpcReduction="10000"/>
          </a:bodyPr>
          <a:lstStyle/>
          <a:p>
            <a:pPr lvl="0">
              <a:buNone/>
            </a:pPr>
            <a:r>
              <a:rPr lang="en-GB" sz="2800" b="1" dirty="0" smtClean="0">
                <a:latin typeface="Baskerville Old Face" pitchFamily="18" charset="0"/>
              </a:rPr>
              <a:t>4.Economic </a:t>
            </a:r>
            <a:r>
              <a:rPr lang="en-US" sz="2800" b="1" dirty="0" smtClean="0">
                <a:latin typeface="Baskerville Old Face" pitchFamily="18" charset="0"/>
              </a:rPr>
              <a:t> </a:t>
            </a:r>
            <a:r>
              <a:rPr lang="en-GB" sz="2800" b="1" dirty="0" smtClean="0">
                <a:latin typeface="Baskerville Old Face" pitchFamily="18" charset="0"/>
              </a:rPr>
              <a:t>characteristics.</a:t>
            </a:r>
          </a:p>
          <a:p>
            <a:pPr>
              <a:lnSpc>
                <a:spcPct val="150000"/>
              </a:lnSpc>
              <a:buNone/>
            </a:pPr>
            <a:r>
              <a:rPr lang="en-GB" sz="2800" dirty="0" smtClean="0"/>
              <a:t>       (a) type of activity, </a:t>
            </a:r>
            <a:endParaRPr lang="en-US" sz="2800" dirty="0" smtClean="0"/>
          </a:p>
          <a:p>
            <a:pPr>
              <a:lnSpc>
                <a:spcPct val="150000"/>
              </a:lnSpc>
              <a:buNone/>
            </a:pPr>
            <a:r>
              <a:rPr lang="en-GB" sz="2800" dirty="0" smtClean="0"/>
              <a:t>       (b) occupation, </a:t>
            </a:r>
            <a:endParaRPr lang="en-US" sz="2800" dirty="0" smtClean="0"/>
          </a:p>
          <a:p>
            <a:pPr>
              <a:lnSpc>
                <a:spcPct val="150000"/>
              </a:lnSpc>
              <a:buNone/>
            </a:pPr>
            <a:r>
              <a:rPr lang="en-GB" sz="2800" dirty="0" smtClean="0"/>
              <a:t>       (c) industry, </a:t>
            </a:r>
            <a:endParaRPr lang="en-US" sz="2800" dirty="0" smtClean="0"/>
          </a:p>
          <a:p>
            <a:pPr>
              <a:lnSpc>
                <a:spcPct val="150000"/>
              </a:lnSpc>
              <a:buNone/>
            </a:pPr>
            <a:r>
              <a:rPr lang="en-GB" sz="2800" dirty="0" smtClean="0"/>
              <a:t>       (d) status (as employer, employee, etc.)</a:t>
            </a:r>
          </a:p>
          <a:p>
            <a:pPr>
              <a:lnSpc>
                <a:spcPct val="150000"/>
              </a:lnSpc>
              <a:buNone/>
            </a:pPr>
            <a:r>
              <a:rPr lang="en-US" sz="2800" dirty="0" smtClean="0"/>
              <a:t>       (e) income</a:t>
            </a:r>
          </a:p>
          <a:p>
            <a:pPr>
              <a:lnSpc>
                <a:spcPct val="150000"/>
              </a:lnSpc>
              <a:buNone/>
            </a:pPr>
            <a:r>
              <a:rPr lang="en-US" sz="2800" dirty="0" smtClean="0"/>
              <a:t>       (f) time worked and </a:t>
            </a:r>
          </a:p>
          <a:p>
            <a:pPr>
              <a:lnSpc>
                <a:spcPct val="150000"/>
              </a:lnSpc>
              <a:buNone/>
            </a:pPr>
            <a:r>
              <a:rPr lang="en-US" sz="2800" dirty="0" smtClean="0"/>
              <a:t>       (g) place of work</a:t>
            </a:r>
          </a:p>
          <a:p>
            <a:pPr>
              <a:buNone/>
            </a:pPr>
            <a:endParaRPr lang="en-US" sz="2800" dirty="0" smtClean="0"/>
          </a:p>
          <a:p>
            <a:pPr>
              <a:buNone/>
            </a:pPr>
            <a:endParaRPr lang="en-US" sz="2800" dirty="0" smtClean="0"/>
          </a:p>
          <a:p>
            <a:pPr lvl="0">
              <a:buNone/>
            </a:pPr>
            <a:endParaRPr lang="en-US" sz="2800" dirty="0" smtClean="0">
              <a:latin typeface="Baskerville Old Face" pitchFamily="18" charset="0"/>
            </a:endParaRP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53</a:t>
            </a:fld>
            <a:endParaRPr lang="en-US" dirty="0"/>
          </a:p>
        </p:txBody>
      </p:sp>
    </p:spTree>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r>
            <a:br>
              <a:rPr lang="en-US" b="1" dirty="0" smtClean="0"/>
            </a:br>
            <a:r>
              <a:rPr lang="en-US" sz="3100" b="1" dirty="0" smtClean="0">
                <a:latin typeface="Baskerville Old Face" pitchFamily="18" charset="0"/>
              </a:rPr>
              <a:t>Detail characteristics of the above settlements’</a:t>
            </a:r>
            <a:r>
              <a:rPr lang="en-US" b="1" i="1" dirty="0" smtClean="0"/>
              <a:t/>
            </a:r>
            <a:br>
              <a:rPr lang="en-US" b="1" i="1" dirty="0" smtClean="0"/>
            </a:br>
            <a:endParaRPr lang="en-US" dirty="0"/>
          </a:p>
        </p:txBody>
      </p:sp>
      <p:sp>
        <p:nvSpPr>
          <p:cNvPr id="4" name="Content Placeholder 3"/>
          <p:cNvSpPr>
            <a:spLocks noGrp="1"/>
          </p:cNvSpPr>
          <p:nvPr>
            <p:ph sz="half" idx="2"/>
          </p:nvPr>
        </p:nvSpPr>
        <p:spPr>
          <a:xfrm>
            <a:off x="3643306" y="1214422"/>
            <a:ext cx="5286412" cy="5072098"/>
          </a:xfrm>
        </p:spPr>
        <p:txBody>
          <a:bodyPr>
            <a:normAutofit fontScale="77500" lnSpcReduction="20000"/>
          </a:bodyPr>
          <a:lstStyle/>
          <a:p>
            <a:pPr algn="just">
              <a:buFont typeface="Wingdings" pitchFamily="2" charset="2"/>
              <a:buChar char="q"/>
            </a:pPr>
            <a:r>
              <a:rPr lang="en-US" sz="3600" b="1" u="sng" dirty="0" smtClean="0">
                <a:solidFill>
                  <a:srgbClr val="FF0000"/>
                </a:solidFill>
                <a:latin typeface="Baskerville Old Face" pitchFamily="18" charset="0"/>
              </a:rPr>
              <a:t>A</a:t>
            </a:r>
            <a:r>
              <a:rPr lang="en-US" sz="3600" dirty="0" smtClean="0">
                <a:solidFill>
                  <a:srgbClr val="FF0000"/>
                </a:solidFill>
                <a:latin typeface="Baskerville Old Face" pitchFamily="18" charset="0"/>
              </a:rPr>
              <a:t> Shows that the higher up the hierarchy: </a:t>
            </a:r>
          </a:p>
          <a:p>
            <a:pPr lvl="0">
              <a:lnSpc>
                <a:spcPct val="160000"/>
              </a:lnSpc>
              <a:buFont typeface="Wingdings" pitchFamily="2" charset="2"/>
              <a:buChar char="ü"/>
            </a:pPr>
            <a:r>
              <a:rPr lang="en-US" sz="3400" dirty="0" smtClean="0">
                <a:solidFill>
                  <a:srgbClr val="FF0000"/>
                </a:solidFill>
                <a:latin typeface="Baskerville Old Face" pitchFamily="18" charset="0"/>
              </a:rPr>
              <a:t> </a:t>
            </a:r>
            <a:r>
              <a:rPr lang="en-US" sz="3400" dirty="0" smtClean="0">
                <a:solidFill>
                  <a:srgbClr val="0070C0"/>
                </a:solidFill>
                <a:latin typeface="Baskerville Old Face" pitchFamily="18" charset="0"/>
              </a:rPr>
              <a:t>the larger the size of the settlement </a:t>
            </a:r>
          </a:p>
          <a:p>
            <a:pPr lvl="0">
              <a:lnSpc>
                <a:spcPct val="160000"/>
              </a:lnSpc>
              <a:buFont typeface="Wingdings" pitchFamily="2" charset="2"/>
              <a:buChar char="ü"/>
            </a:pPr>
            <a:r>
              <a:rPr lang="en-US" sz="3400" dirty="0" smtClean="0">
                <a:solidFill>
                  <a:srgbClr val="0070C0"/>
                </a:solidFill>
                <a:latin typeface="Baskerville Old Face" pitchFamily="18" charset="0"/>
              </a:rPr>
              <a:t>the less of that type of settlements there are </a:t>
            </a:r>
          </a:p>
          <a:p>
            <a:pPr lvl="0" algn="just">
              <a:lnSpc>
                <a:spcPct val="160000"/>
              </a:lnSpc>
              <a:buFont typeface="Wingdings" pitchFamily="2" charset="2"/>
              <a:buChar char="ü"/>
            </a:pPr>
            <a:r>
              <a:rPr lang="en-US" sz="3400" dirty="0" smtClean="0">
                <a:solidFill>
                  <a:srgbClr val="0070C0"/>
                </a:solidFill>
                <a:latin typeface="Baskerville Old Face" pitchFamily="18" charset="0"/>
              </a:rPr>
              <a:t>the area each individual settlement covers increases </a:t>
            </a:r>
          </a:p>
          <a:p>
            <a:pPr lvl="0" algn="just">
              <a:lnSpc>
                <a:spcPct val="160000"/>
              </a:lnSpc>
              <a:buFont typeface="Wingdings" pitchFamily="2" charset="2"/>
              <a:buChar char="ü"/>
            </a:pPr>
            <a:r>
              <a:rPr lang="en-US" sz="3400" dirty="0" smtClean="0">
                <a:solidFill>
                  <a:srgbClr val="0070C0"/>
                </a:solidFill>
                <a:latin typeface="Baskerville Old Face" pitchFamily="18" charset="0"/>
              </a:rPr>
              <a:t>the range and </a:t>
            </a:r>
            <a:r>
              <a:rPr lang="en-US" sz="3400" b="1" dirty="0" smtClean="0">
                <a:solidFill>
                  <a:srgbClr val="0070C0"/>
                </a:solidFill>
                <a:latin typeface="Baskerville Old Face" pitchFamily="18" charset="0"/>
              </a:rPr>
              <a:t>number of functions / services increases. </a:t>
            </a:r>
          </a:p>
          <a:p>
            <a:endParaRPr lang="en-US" dirty="0"/>
          </a:p>
        </p:txBody>
      </p:sp>
      <p:sp>
        <p:nvSpPr>
          <p:cNvPr id="6" name="Slide Number Placeholder 5"/>
          <p:cNvSpPr>
            <a:spLocks noGrp="1"/>
          </p:cNvSpPr>
          <p:nvPr>
            <p:ph type="sldNum" sz="quarter" idx="12"/>
          </p:nvPr>
        </p:nvSpPr>
        <p:spPr/>
        <p:txBody>
          <a:bodyPr/>
          <a:lstStyle/>
          <a:p>
            <a:fld id="{884C9F44-8474-4EB8-895B-098C9F96557C}" type="slidenum">
              <a:rPr lang="en-US" smtClean="0"/>
              <a:pPr/>
              <a:t>530</a:t>
            </a:fld>
            <a:endParaRPr lang="en-US" dirty="0"/>
          </a:p>
        </p:txBody>
      </p:sp>
      <p:pic>
        <p:nvPicPr>
          <p:cNvPr id="7" name="Content Placeholder 5" descr="hierarchy"/>
          <p:cNvPicPr>
            <a:picLocks noGrp="1"/>
          </p:cNvPicPr>
          <p:nvPr>
            <p:ph sz="half" idx="1"/>
          </p:nvPr>
        </p:nvPicPr>
        <p:blipFill>
          <a:blip r:embed="rId2"/>
          <a:srcRect/>
          <a:stretch>
            <a:fillRect/>
          </a:stretch>
        </p:blipFill>
        <p:spPr bwMode="auto">
          <a:xfrm>
            <a:off x="214282" y="1428736"/>
            <a:ext cx="3500462" cy="4643470"/>
          </a:xfrm>
          <a:prstGeom prst="rect">
            <a:avLst/>
          </a:prstGeom>
          <a:noFill/>
          <a:ln w="9525">
            <a:noFill/>
            <a:miter lim="800000"/>
            <a:headEnd/>
            <a:tailEnd/>
          </a:ln>
        </p:spPr>
      </p:pic>
      <p:cxnSp>
        <p:nvCxnSpPr>
          <p:cNvPr id="8" name="Straight Arrow Connector 7"/>
          <p:cNvCxnSpPr/>
          <p:nvPr/>
        </p:nvCxnSpPr>
        <p:spPr>
          <a:xfrm rot="10800000" flipV="1">
            <a:off x="642910" y="1214422"/>
            <a:ext cx="3143272" cy="1428760"/>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US" b="1" dirty="0" smtClean="0">
                <a:latin typeface="Baskerville Old Face" pitchFamily="18" charset="0"/>
              </a:rPr>
              <a:t/>
            </a:r>
            <a:br>
              <a:rPr lang="en-US" b="1" dirty="0" smtClean="0">
                <a:latin typeface="Baskerville Old Face" pitchFamily="18" charset="0"/>
              </a:rPr>
            </a:br>
            <a:r>
              <a:rPr lang="en-US" sz="3100" b="1" dirty="0" smtClean="0">
                <a:latin typeface="Baskerville Old Face" pitchFamily="18" charset="0"/>
              </a:rPr>
              <a:t>Detail characteristics of the above settlements’</a:t>
            </a:r>
            <a:r>
              <a:rPr lang="en-US" b="1" i="1" dirty="0" smtClean="0"/>
              <a:t/>
            </a:r>
            <a:br>
              <a:rPr lang="en-US" b="1" i="1" dirty="0" smtClean="0"/>
            </a:br>
            <a:endParaRPr lang="en-US" dirty="0"/>
          </a:p>
        </p:txBody>
      </p:sp>
      <p:sp>
        <p:nvSpPr>
          <p:cNvPr id="4" name="Content Placeholder 3"/>
          <p:cNvSpPr>
            <a:spLocks noGrp="1"/>
          </p:cNvSpPr>
          <p:nvPr>
            <p:ph sz="half" idx="2"/>
          </p:nvPr>
        </p:nvSpPr>
        <p:spPr>
          <a:xfrm>
            <a:off x="3571868" y="1285860"/>
            <a:ext cx="5286412" cy="4883153"/>
          </a:xfrm>
        </p:spPr>
        <p:txBody>
          <a:bodyPr/>
          <a:lstStyle/>
          <a:p>
            <a:pPr algn="just">
              <a:buFont typeface="Wingdings" pitchFamily="2" charset="2"/>
              <a:buChar char="q"/>
            </a:pPr>
            <a:r>
              <a:rPr lang="en-US" b="1" u="sng" dirty="0" smtClean="0">
                <a:solidFill>
                  <a:srgbClr val="FF0000"/>
                </a:solidFill>
              </a:rPr>
              <a:t>B</a:t>
            </a:r>
            <a:r>
              <a:rPr lang="en-US" dirty="0" smtClean="0"/>
              <a:t> </a:t>
            </a:r>
            <a:r>
              <a:rPr lang="en-US" dirty="0" smtClean="0">
                <a:solidFill>
                  <a:srgbClr val="FF0000"/>
                </a:solidFill>
              </a:rPr>
              <a:t>shows that the </a:t>
            </a:r>
            <a:r>
              <a:rPr lang="en-US" b="1" dirty="0" smtClean="0">
                <a:solidFill>
                  <a:srgbClr val="FF0000"/>
                </a:solidFill>
              </a:rPr>
              <a:t>lower down the hierarchy: </a:t>
            </a:r>
          </a:p>
          <a:p>
            <a:pPr lvl="0" algn="just">
              <a:buFont typeface="Wingdings" pitchFamily="2" charset="2"/>
              <a:buChar char="Ø"/>
            </a:pPr>
            <a:r>
              <a:rPr lang="en-US" dirty="0" smtClean="0">
                <a:solidFill>
                  <a:srgbClr val="00B050"/>
                </a:solidFill>
                <a:latin typeface="Baskerville Old Face" pitchFamily="18" charset="0"/>
              </a:rPr>
              <a:t>the</a:t>
            </a:r>
            <a:r>
              <a:rPr lang="en-US" dirty="0" smtClean="0">
                <a:latin typeface="Baskerville Old Face" pitchFamily="18" charset="0"/>
              </a:rPr>
              <a:t> </a:t>
            </a:r>
            <a:r>
              <a:rPr lang="en-US" dirty="0" smtClean="0">
                <a:solidFill>
                  <a:srgbClr val="00B050"/>
                </a:solidFill>
                <a:latin typeface="Baskerville Old Face" pitchFamily="18" charset="0"/>
              </a:rPr>
              <a:t>smaller the size of the settlement. </a:t>
            </a:r>
          </a:p>
          <a:p>
            <a:pPr lvl="0" algn="just">
              <a:buFont typeface="Wingdings" pitchFamily="2" charset="2"/>
              <a:buChar char="Ø"/>
            </a:pPr>
            <a:r>
              <a:rPr lang="en-US" dirty="0" smtClean="0">
                <a:latin typeface="Baskerville Old Face" pitchFamily="18" charset="0"/>
              </a:rPr>
              <a:t>the </a:t>
            </a:r>
            <a:r>
              <a:rPr lang="en-US" dirty="0" smtClean="0">
                <a:solidFill>
                  <a:srgbClr val="00B050"/>
                </a:solidFill>
                <a:latin typeface="Baskerville Old Face" pitchFamily="18" charset="0"/>
              </a:rPr>
              <a:t>more of that type of settlements there are </a:t>
            </a:r>
          </a:p>
          <a:p>
            <a:pPr lvl="0" algn="just">
              <a:buFont typeface="Wingdings" pitchFamily="2" charset="2"/>
              <a:buChar char="Ø"/>
            </a:pPr>
            <a:r>
              <a:rPr lang="en-US" dirty="0" smtClean="0">
                <a:solidFill>
                  <a:srgbClr val="00B050"/>
                </a:solidFill>
                <a:latin typeface="Baskerville Old Face" pitchFamily="18" charset="0"/>
              </a:rPr>
              <a:t>the area each individual settlement covers decreases. </a:t>
            </a:r>
          </a:p>
          <a:p>
            <a:pPr lvl="0" algn="just">
              <a:buFont typeface="Wingdings" pitchFamily="2" charset="2"/>
              <a:buChar char="Ø"/>
            </a:pPr>
            <a:r>
              <a:rPr lang="en-US" dirty="0" smtClean="0">
                <a:latin typeface="Baskerville Old Face" pitchFamily="18" charset="0"/>
              </a:rPr>
              <a:t>the </a:t>
            </a:r>
            <a:r>
              <a:rPr lang="en-US" b="1" dirty="0" smtClean="0">
                <a:solidFill>
                  <a:srgbClr val="00B050"/>
                </a:solidFill>
                <a:latin typeface="Baskerville Old Face" pitchFamily="18" charset="0"/>
              </a:rPr>
              <a:t>range</a:t>
            </a:r>
            <a:r>
              <a:rPr lang="en-US" dirty="0" smtClean="0">
                <a:latin typeface="Baskerville Old Face" pitchFamily="18" charset="0"/>
              </a:rPr>
              <a:t> and </a:t>
            </a:r>
            <a:r>
              <a:rPr lang="en-US" b="1" dirty="0" smtClean="0">
                <a:solidFill>
                  <a:srgbClr val="00B050"/>
                </a:solidFill>
                <a:latin typeface="Baskerville Old Face" pitchFamily="18" charset="0"/>
              </a:rPr>
              <a:t>number of function</a:t>
            </a:r>
            <a:r>
              <a:rPr lang="en-US" dirty="0" smtClean="0">
                <a:solidFill>
                  <a:srgbClr val="00B050"/>
                </a:solidFill>
                <a:latin typeface="Baskerville Old Face" pitchFamily="18" charset="0"/>
              </a:rPr>
              <a:t>s </a:t>
            </a:r>
            <a:r>
              <a:rPr lang="en-US" dirty="0" smtClean="0">
                <a:latin typeface="Baskerville Old Face" pitchFamily="18" charset="0"/>
              </a:rPr>
              <a:t>/ </a:t>
            </a:r>
            <a:r>
              <a:rPr lang="en-US" dirty="0" smtClean="0">
                <a:solidFill>
                  <a:srgbClr val="00B050"/>
                </a:solidFill>
                <a:latin typeface="Baskerville Old Face" pitchFamily="18" charset="0"/>
              </a:rPr>
              <a:t>services decreases</a:t>
            </a:r>
            <a:r>
              <a:rPr lang="en-US" dirty="0" smtClean="0"/>
              <a:t>.</a:t>
            </a:r>
          </a:p>
          <a:p>
            <a:endParaRPr lang="en-US" dirty="0"/>
          </a:p>
        </p:txBody>
      </p:sp>
      <p:sp>
        <p:nvSpPr>
          <p:cNvPr id="6" name="Slide Number Placeholder 5"/>
          <p:cNvSpPr>
            <a:spLocks noGrp="1"/>
          </p:cNvSpPr>
          <p:nvPr>
            <p:ph type="sldNum" sz="quarter" idx="12"/>
          </p:nvPr>
        </p:nvSpPr>
        <p:spPr/>
        <p:txBody>
          <a:bodyPr/>
          <a:lstStyle/>
          <a:p>
            <a:fld id="{884C9F44-8474-4EB8-895B-098C9F96557C}" type="slidenum">
              <a:rPr lang="en-US" smtClean="0"/>
              <a:pPr/>
              <a:t>531</a:t>
            </a:fld>
            <a:endParaRPr lang="en-US" dirty="0"/>
          </a:p>
        </p:txBody>
      </p:sp>
      <p:pic>
        <p:nvPicPr>
          <p:cNvPr id="7" name="Content Placeholder 5" descr="hierarchy"/>
          <p:cNvPicPr>
            <a:picLocks noGrp="1"/>
          </p:cNvPicPr>
          <p:nvPr>
            <p:ph sz="half" idx="1"/>
          </p:nvPr>
        </p:nvPicPr>
        <p:blipFill>
          <a:blip r:embed="rId2"/>
          <a:srcRect/>
          <a:stretch>
            <a:fillRect/>
          </a:stretch>
        </p:blipFill>
        <p:spPr bwMode="auto">
          <a:xfrm>
            <a:off x="214282" y="1428736"/>
            <a:ext cx="3429023" cy="4572032"/>
          </a:xfrm>
          <a:prstGeom prst="rect">
            <a:avLst/>
          </a:prstGeom>
          <a:noFill/>
          <a:ln w="9525">
            <a:noFill/>
            <a:miter lim="800000"/>
            <a:headEnd/>
            <a:tailEnd/>
          </a:ln>
        </p:spPr>
      </p:pic>
      <p:cxnSp>
        <p:nvCxnSpPr>
          <p:cNvPr id="9" name="Straight Arrow Connector 8"/>
          <p:cNvCxnSpPr/>
          <p:nvPr/>
        </p:nvCxnSpPr>
        <p:spPr>
          <a:xfrm rot="5400000">
            <a:off x="3032992" y="1824736"/>
            <a:ext cx="1476000" cy="684000"/>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229600" cy="785818"/>
          </a:xfrm>
        </p:spPr>
        <p:txBody>
          <a:bodyPr>
            <a:normAutofit fontScale="90000"/>
          </a:bodyPr>
          <a:lstStyle/>
          <a:p>
            <a:pPr algn="l">
              <a:lnSpc>
                <a:spcPct val="150000"/>
              </a:lnSpc>
            </a:pPr>
            <a:r>
              <a:rPr lang="en-US" b="1" dirty="0" smtClean="0"/>
              <a:t/>
            </a:r>
            <a:br>
              <a:rPr lang="en-US" b="1" dirty="0" smtClean="0"/>
            </a:br>
            <a:r>
              <a:rPr lang="en-US" sz="2700" b="1" dirty="0" smtClean="0">
                <a:latin typeface="Baskerville Old Face" pitchFamily="18" charset="0"/>
              </a:rPr>
              <a:t>Detail characteristics of the above settlements </a:t>
            </a:r>
            <a:br>
              <a:rPr lang="en-US" sz="2700" b="1" dirty="0" smtClean="0">
                <a:latin typeface="Baskerville Old Face" pitchFamily="18" charset="0"/>
              </a:rPr>
            </a:br>
            <a:r>
              <a:rPr lang="en-US" sz="2200" b="1" dirty="0" smtClean="0">
                <a:latin typeface="Baskerville Old Face" pitchFamily="18" charset="0"/>
              </a:rPr>
              <a:t>READ  AND UNDERSTAND THE CONCEPT </a:t>
            </a:r>
            <a:r>
              <a:rPr lang="en-US" sz="2700" b="1" i="1" dirty="0" smtClean="0">
                <a:latin typeface="Baskerville Old Face" pitchFamily="18" charset="0"/>
              </a:rPr>
              <a:t/>
            </a:r>
            <a:br>
              <a:rPr lang="en-US" sz="2700" b="1" i="1" dirty="0" smtClean="0">
                <a:latin typeface="Baskerville Old Face" pitchFamily="18" charset="0"/>
              </a:rPr>
            </a:br>
            <a:endParaRPr lang="en-US" sz="2700" dirty="0">
              <a:latin typeface="Baskerville Old Face" pitchFamily="18" charset="0"/>
            </a:endParaRPr>
          </a:p>
        </p:txBody>
      </p:sp>
      <p:graphicFrame>
        <p:nvGraphicFramePr>
          <p:cNvPr id="6" name="Content Placeholder 5"/>
          <p:cNvGraphicFramePr>
            <a:graphicFrameLocks noGrp="1"/>
          </p:cNvGraphicFramePr>
          <p:nvPr>
            <p:ph idx="1"/>
          </p:nvPr>
        </p:nvGraphicFramePr>
        <p:xfrm>
          <a:off x="390747" y="1500173"/>
          <a:ext cx="8586789" cy="4929222"/>
        </p:xfrm>
        <a:graphic>
          <a:graphicData uri="http://schemas.openxmlformats.org/drawingml/2006/table">
            <a:tbl>
              <a:tblPr firstRow="1" bandRow="1">
                <a:tableStyleId>{5C22544A-7EE6-4342-B048-85BDC9FD1C3A}</a:tableStyleId>
              </a:tblPr>
              <a:tblGrid>
                <a:gridCol w="2323865"/>
                <a:gridCol w="3929090"/>
                <a:gridCol w="2333834"/>
              </a:tblGrid>
              <a:tr h="408762">
                <a:tc>
                  <a:txBody>
                    <a:bodyPr/>
                    <a:lstStyle/>
                    <a:p>
                      <a:pPr algn="ctr">
                        <a:lnSpc>
                          <a:spcPct val="115000"/>
                        </a:lnSpc>
                        <a:spcAft>
                          <a:spcPts val="0"/>
                        </a:spcAft>
                      </a:pPr>
                      <a:r>
                        <a:rPr lang="en-US" sz="1800" b="1" dirty="0">
                          <a:latin typeface="Times New Roman"/>
                          <a:ea typeface="Calibri"/>
                          <a:cs typeface="Times New Roman"/>
                        </a:rPr>
                        <a:t>Settlement Type</a:t>
                      </a:r>
                      <a:endParaRPr lang="en-US" sz="1800" dirty="0">
                        <a:latin typeface="Calibri"/>
                        <a:ea typeface="Calibri"/>
                        <a:cs typeface="Times New Roman"/>
                      </a:endParaRPr>
                    </a:p>
                  </a:txBody>
                  <a:tcPr marL="68580" marR="68580" marT="0" marB="0"/>
                </a:tc>
                <a:tc>
                  <a:txBody>
                    <a:bodyPr/>
                    <a:lstStyle/>
                    <a:p>
                      <a:pPr algn="ctr">
                        <a:lnSpc>
                          <a:spcPct val="115000"/>
                        </a:lnSpc>
                        <a:spcAft>
                          <a:spcPts val="0"/>
                        </a:spcAft>
                      </a:pPr>
                      <a:r>
                        <a:rPr lang="en-US" sz="1800" b="1" dirty="0">
                          <a:latin typeface="Times New Roman"/>
                          <a:ea typeface="Calibri"/>
                          <a:cs typeface="Times New Roman"/>
                        </a:rPr>
                        <a:t>Characteristics</a:t>
                      </a:r>
                      <a:endParaRPr lang="en-US" sz="1800" dirty="0">
                        <a:latin typeface="Calibri"/>
                        <a:ea typeface="Calibri"/>
                        <a:cs typeface="Times New Roman"/>
                      </a:endParaRPr>
                    </a:p>
                  </a:txBody>
                  <a:tcPr marL="68580" marR="68580" marT="0" marB="0"/>
                </a:tc>
                <a:tc>
                  <a:txBody>
                    <a:bodyPr/>
                    <a:lstStyle/>
                    <a:p>
                      <a:pPr algn="ctr">
                        <a:lnSpc>
                          <a:spcPct val="115000"/>
                        </a:lnSpc>
                        <a:spcAft>
                          <a:spcPts val="0"/>
                        </a:spcAft>
                      </a:pPr>
                      <a:r>
                        <a:rPr lang="en-US" sz="1800" b="1">
                          <a:latin typeface="Times New Roman"/>
                          <a:ea typeface="Calibri"/>
                          <a:cs typeface="Times New Roman"/>
                        </a:rPr>
                        <a:t>Population Size</a:t>
                      </a:r>
                      <a:endParaRPr lang="en-US" sz="1800">
                        <a:latin typeface="Calibri"/>
                        <a:ea typeface="Calibri"/>
                        <a:cs typeface="Times New Roman"/>
                      </a:endParaRPr>
                    </a:p>
                  </a:txBody>
                  <a:tcPr marL="68580" marR="68580" marT="0" marB="0"/>
                </a:tc>
              </a:tr>
              <a:tr h="1043182">
                <a:tc>
                  <a:txBody>
                    <a:bodyPr/>
                    <a:lstStyle/>
                    <a:p>
                      <a:pPr algn="ctr">
                        <a:lnSpc>
                          <a:spcPct val="115000"/>
                        </a:lnSpc>
                        <a:spcAft>
                          <a:spcPts val="0"/>
                        </a:spcAft>
                      </a:pPr>
                      <a:r>
                        <a:rPr lang="en-US" sz="1800" dirty="0">
                          <a:latin typeface="Times New Roman"/>
                          <a:ea typeface="Calibri"/>
                          <a:cs typeface="Times New Roman"/>
                        </a:rPr>
                        <a:t>Megalopolis</a:t>
                      </a:r>
                      <a:endParaRPr lang="en-US" sz="1800" dirty="0">
                        <a:latin typeface="Calibri"/>
                        <a:ea typeface="Calibri"/>
                        <a:cs typeface="Times New Roman"/>
                      </a:endParaRPr>
                    </a:p>
                  </a:txBody>
                  <a:tcPr marL="68580" marR="68580" marT="0" marB="0"/>
                </a:tc>
                <a:tc>
                  <a:txBody>
                    <a:bodyPr/>
                    <a:lstStyle/>
                    <a:p>
                      <a:pPr algn="just">
                        <a:lnSpc>
                          <a:spcPct val="115000"/>
                        </a:lnSpc>
                        <a:spcAft>
                          <a:spcPts val="0"/>
                        </a:spcAft>
                      </a:pPr>
                      <a:r>
                        <a:rPr lang="en-US" sz="1800" dirty="0">
                          <a:latin typeface="Times New Roman"/>
                          <a:ea typeface="Calibri"/>
                          <a:cs typeface="Times New Roman"/>
                        </a:rPr>
                        <a:t>Where conurbations have joined to become one large urban area.</a:t>
                      </a:r>
                      <a:endParaRPr lang="en-US" sz="1800" dirty="0">
                        <a:latin typeface="Calibri"/>
                        <a:ea typeface="Calibri"/>
                        <a:cs typeface="Times New Roman"/>
                      </a:endParaRPr>
                    </a:p>
                  </a:txBody>
                  <a:tcPr marL="68580" marR="68580" marT="0" marB="0"/>
                </a:tc>
                <a:tc>
                  <a:txBody>
                    <a:bodyPr/>
                    <a:lstStyle/>
                    <a:p>
                      <a:pPr>
                        <a:lnSpc>
                          <a:spcPct val="115000"/>
                        </a:lnSpc>
                        <a:spcAft>
                          <a:spcPts val="0"/>
                        </a:spcAft>
                      </a:pPr>
                      <a:r>
                        <a:rPr lang="en-US" sz="1800" dirty="0">
                          <a:latin typeface="Times New Roman"/>
                          <a:ea typeface="Calibri"/>
                          <a:cs typeface="Times New Roman"/>
                        </a:rPr>
                        <a:t>10 million + people</a:t>
                      </a:r>
                      <a:endParaRPr lang="en-US" sz="1800" dirty="0">
                        <a:latin typeface="Calibri"/>
                        <a:ea typeface="Calibri"/>
                        <a:cs typeface="Times New Roman"/>
                      </a:endParaRPr>
                    </a:p>
                  </a:txBody>
                  <a:tcPr marL="68580" marR="68580" marT="0" marB="0"/>
                </a:tc>
              </a:tr>
              <a:tr h="1390911">
                <a:tc>
                  <a:txBody>
                    <a:bodyPr/>
                    <a:lstStyle/>
                    <a:p>
                      <a:pPr algn="ctr">
                        <a:lnSpc>
                          <a:spcPts val="1680"/>
                        </a:lnSpc>
                        <a:spcAft>
                          <a:spcPts val="0"/>
                        </a:spcAft>
                      </a:pPr>
                      <a:r>
                        <a:rPr lang="en-US" sz="1800" dirty="0">
                          <a:latin typeface="Times New Roman"/>
                          <a:ea typeface="Times New Roman"/>
                          <a:cs typeface="Times New Roman"/>
                        </a:rPr>
                        <a:t>Conurbation</a:t>
                      </a:r>
                    </a:p>
                  </a:txBody>
                  <a:tcPr marL="68580" marR="68580" marT="0" marB="0"/>
                </a:tc>
                <a:tc>
                  <a:txBody>
                    <a:bodyPr/>
                    <a:lstStyle/>
                    <a:p>
                      <a:pPr algn="just">
                        <a:lnSpc>
                          <a:spcPct val="115000"/>
                        </a:lnSpc>
                        <a:spcAft>
                          <a:spcPts val="0"/>
                        </a:spcAft>
                      </a:pPr>
                      <a:r>
                        <a:rPr lang="en-US" sz="1800" dirty="0">
                          <a:latin typeface="Times New Roman"/>
                          <a:ea typeface="Calibri"/>
                          <a:cs typeface="Times New Roman"/>
                        </a:rPr>
                        <a:t>A group of large cities and their suburbs that have strong links connecting them to each other</a:t>
                      </a:r>
                      <a:endParaRPr lang="en-US" sz="1800" dirty="0">
                        <a:latin typeface="Calibri"/>
                        <a:ea typeface="Calibri"/>
                        <a:cs typeface="Times New Roman"/>
                      </a:endParaRPr>
                    </a:p>
                  </a:txBody>
                  <a:tcPr marL="68580" marR="68580" marT="0" marB="0"/>
                </a:tc>
                <a:tc>
                  <a:txBody>
                    <a:bodyPr/>
                    <a:lstStyle/>
                    <a:p>
                      <a:pPr>
                        <a:lnSpc>
                          <a:spcPct val="115000"/>
                        </a:lnSpc>
                        <a:spcAft>
                          <a:spcPts val="0"/>
                        </a:spcAft>
                      </a:pPr>
                      <a:r>
                        <a:rPr lang="en-US" sz="1800" dirty="0">
                          <a:latin typeface="Times New Roman"/>
                          <a:ea typeface="Calibri"/>
                          <a:cs typeface="Times New Roman"/>
                        </a:rPr>
                        <a:t>3-10 million people</a:t>
                      </a:r>
                      <a:endParaRPr lang="en-US" sz="1800" dirty="0">
                        <a:latin typeface="Calibri"/>
                        <a:ea typeface="Calibri"/>
                        <a:cs typeface="Times New Roman"/>
                      </a:endParaRPr>
                    </a:p>
                  </a:txBody>
                  <a:tcPr marL="68580" marR="68580" marT="0" marB="0"/>
                </a:tc>
              </a:tr>
              <a:tr h="1390911">
                <a:tc>
                  <a:txBody>
                    <a:bodyPr/>
                    <a:lstStyle/>
                    <a:p>
                      <a:pPr algn="ctr">
                        <a:lnSpc>
                          <a:spcPts val="1680"/>
                        </a:lnSpc>
                        <a:spcAft>
                          <a:spcPts val="0"/>
                        </a:spcAft>
                      </a:pPr>
                      <a:r>
                        <a:rPr lang="en-US" sz="1800" dirty="0">
                          <a:latin typeface="Times New Roman"/>
                          <a:ea typeface="Times New Roman"/>
                          <a:cs typeface="Times New Roman"/>
                        </a:rPr>
                        <a:t>Metropolis</a:t>
                      </a:r>
                    </a:p>
                  </a:txBody>
                  <a:tcPr marL="68580" marR="68580" marT="0" marB="0"/>
                </a:tc>
                <a:tc>
                  <a:txBody>
                    <a:bodyPr/>
                    <a:lstStyle/>
                    <a:p>
                      <a:pPr algn="just">
                        <a:lnSpc>
                          <a:spcPct val="115000"/>
                        </a:lnSpc>
                        <a:spcAft>
                          <a:spcPts val="0"/>
                        </a:spcAft>
                      </a:pPr>
                      <a:r>
                        <a:rPr lang="en-US" sz="1800" dirty="0">
                          <a:latin typeface="Times New Roman"/>
                          <a:ea typeface="Calibri"/>
                          <a:cs typeface="Times New Roman"/>
                        </a:rPr>
                        <a:t>A city and surrounding towns those are in close proximity and have started to merge into each other.</a:t>
                      </a:r>
                      <a:endParaRPr lang="en-US" sz="1800" dirty="0">
                        <a:latin typeface="Calibri"/>
                        <a:ea typeface="Calibri"/>
                        <a:cs typeface="Times New Roman"/>
                      </a:endParaRPr>
                    </a:p>
                  </a:txBody>
                  <a:tcPr marL="68580" marR="68580" marT="0" marB="0"/>
                </a:tc>
                <a:tc>
                  <a:txBody>
                    <a:bodyPr/>
                    <a:lstStyle/>
                    <a:p>
                      <a:pPr>
                        <a:lnSpc>
                          <a:spcPct val="115000"/>
                        </a:lnSpc>
                        <a:spcAft>
                          <a:spcPts val="0"/>
                        </a:spcAft>
                      </a:pPr>
                      <a:r>
                        <a:rPr lang="en-US" sz="1800" dirty="0">
                          <a:latin typeface="Times New Roman"/>
                          <a:ea typeface="Calibri"/>
                          <a:cs typeface="Times New Roman"/>
                        </a:rPr>
                        <a:t>1-3 million people</a:t>
                      </a:r>
                      <a:endParaRPr lang="en-US" sz="1800" dirty="0">
                        <a:latin typeface="Calibri"/>
                        <a:ea typeface="Calibri"/>
                        <a:cs typeface="Times New Roman"/>
                      </a:endParaRPr>
                    </a:p>
                  </a:txBody>
                  <a:tcPr marL="68580" marR="68580" marT="0" marB="0"/>
                </a:tc>
              </a:tr>
              <a:tr h="695456">
                <a:tc>
                  <a:txBody>
                    <a:bodyPr/>
                    <a:lstStyle/>
                    <a:p>
                      <a:pPr algn="ctr">
                        <a:lnSpc>
                          <a:spcPts val="1680"/>
                        </a:lnSpc>
                        <a:spcAft>
                          <a:spcPts val="0"/>
                        </a:spcAft>
                      </a:pPr>
                      <a:r>
                        <a:rPr lang="en-US" sz="1800" dirty="0">
                          <a:latin typeface="Times New Roman"/>
                          <a:ea typeface="Times New Roman"/>
                          <a:cs typeface="Times New Roman"/>
                        </a:rPr>
                        <a:t>Large city</a:t>
                      </a:r>
                    </a:p>
                  </a:txBody>
                  <a:tcPr marL="68580" marR="68580" marT="0" marB="0"/>
                </a:tc>
                <a:tc>
                  <a:txBody>
                    <a:bodyPr/>
                    <a:lstStyle/>
                    <a:p>
                      <a:pPr algn="just">
                        <a:lnSpc>
                          <a:spcPct val="115000"/>
                        </a:lnSpc>
                        <a:spcAft>
                          <a:spcPts val="0"/>
                        </a:spcAft>
                      </a:pPr>
                      <a:r>
                        <a:rPr lang="en-US" sz="1800" dirty="0">
                          <a:latin typeface="Times New Roman"/>
                          <a:ea typeface="Calibri"/>
                          <a:cs typeface="Times New Roman"/>
                        </a:rPr>
                        <a:t>A city with a large population and many services.</a:t>
                      </a:r>
                      <a:endParaRPr lang="en-US" sz="1800" dirty="0">
                        <a:latin typeface="Calibri"/>
                        <a:ea typeface="Calibri"/>
                        <a:cs typeface="Times New Roman"/>
                      </a:endParaRPr>
                    </a:p>
                  </a:txBody>
                  <a:tcPr marL="68580" marR="68580" marT="0" marB="0"/>
                </a:tc>
                <a:tc>
                  <a:txBody>
                    <a:bodyPr/>
                    <a:lstStyle/>
                    <a:p>
                      <a:pPr>
                        <a:lnSpc>
                          <a:spcPct val="115000"/>
                        </a:lnSpc>
                        <a:spcAft>
                          <a:spcPts val="0"/>
                        </a:spcAft>
                      </a:pPr>
                      <a:r>
                        <a:rPr lang="en-US" sz="1800" dirty="0">
                          <a:latin typeface="Times New Roman"/>
                          <a:ea typeface="Calibri"/>
                          <a:cs typeface="Times New Roman"/>
                        </a:rPr>
                        <a:t>300,000 - 1 million people</a:t>
                      </a:r>
                      <a:endParaRPr lang="en-US" sz="1800" dirty="0">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C9F44-8474-4EB8-895B-098C9F96557C}" type="slidenum">
              <a:rPr lang="en-US" smtClean="0"/>
              <a:pPr/>
              <a:t>532</a:t>
            </a:fld>
            <a:endParaRPr lang="en-US" dirty="0"/>
          </a:p>
        </p:txBody>
      </p:sp>
    </p:spTree>
  </p:cSld>
  <p:clrMapOvr>
    <a:masterClrMapping/>
  </p:clrMapOvr>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US" sz="2800" b="1" dirty="0" smtClean="0">
                <a:latin typeface="Baskerville Old Face" pitchFamily="18" charset="0"/>
              </a:rPr>
              <a:t>Detail characteristics of the above settlements</a:t>
            </a:r>
            <a:endParaRPr lang="en-US" sz="2800" dirty="0"/>
          </a:p>
        </p:txBody>
      </p:sp>
      <p:graphicFrame>
        <p:nvGraphicFramePr>
          <p:cNvPr id="6" name="Content Placeholder 5"/>
          <p:cNvGraphicFramePr>
            <a:graphicFrameLocks noGrp="1"/>
          </p:cNvGraphicFramePr>
          <p:nvPr>
            <p:ph idx="1"/>
          </p:nvPr>
        </p:nvGraphicFramePr>
        <p:xfrm>
          <a:off x="428596" y="1285860"/>
          <a:ext cx="8229600" cy="4929221"/>
        </p:xfrm>
        <a:graphic>
          <a:graphicData uri="http://schemas.openxmlformats.org/drawingml/2006/table">
            <a:tbl>
              <a:tblPr firstRow="1" bandRow="1">
                <a:tableStyleId>{5C22544A-7EE6-4342-B048-85BDC9FD1C3A}</a:tableStyleId>
              </a:tblPr>
              <a:tblGrid>
                <a:gridCol w="1785921"/>
                <a:gridCol w="4000528"/>
                <a:gridCol w="2443151"/>
              </a:tblGrid>
              <a:tr h="1985080">
                <a:tc>
                  <a:txBody>
                    <a:bodyPr/>
                    <a:lstStyle/>
                    <a:p>
                      <a:pPr algn="ctr">
                        <a:lnSpc>
                          <a:spcPts val="1680"/>
                        </a:lnSpc>
                        <a:spcAft>
                          <a:spcPts val="0"/>
                        </a:spcAft>
                      </a:pPr>
                      <a:r>
                        <a:rPr lang="en-US" sz="1800" dirty="0">
                          <a:latin typeface="Times New Roman"/>
                          <a:ea typeface="Times New Roman"/>
                          <a:cs typeface="Times New Roman"/>
                        </a:rPr>
                        <a:t>City</a:t>
                      </a:r>
                    </a:p>
                  </a:txBody>
                  <a:tcPr marL="68580" marR="68580" marT="0" marB="0"/>
                </a:tc>
                <a:tc>
                  <a:txBody>
                    <a:bodyPr/>
                    <a:lstStyle/>
                    <a:p>
                      <a:pPr algn="just">
                        <a:lnSpc>
                          <a:spcPct val="115000"/>
                        </a:lnSpc>
                        <a:spcAft>
                          <a:spcPts val="0"/>
                        </a:spcAft>
                      </a:pPr>
                      <a:r>
                        <a:rPr lang="en-US" sz="1800" dirty="0">
                          <a:latin typeface="Times New Roman"/>
                          <a:ea typeface="Calibri"/>
                          <a:cs typeface="Times New Roman"/>
                        </a:rPr>
                        <a:t>A city would have a wide range of services but not as many as a large city.</a:t>
                      </a:r>
                      <a:endParaRPr lang="en-US" sz="1800" dirty="0">
                        <a:latin typeface="Calibri"/>
                        <a:ea typeface="Calibri"/>
                        <a:cs typeface="Times New Roman"/>
                      </a:endParaRPr>
                    </a:p>
                  </a:txBody>
                  <a:tcPr marL="68580" marR="68580" marT="0" marB="0"/>
                </a:tc>
                <a:tc>
                  <a:txBody>
                    <a:bodyPr/>
                    <a:lstStyle/>
                    <a:p>
                      <a:pPr>
                        <a:lnSpc>
                          <a:spcPct val="115000"/>
                        </a:lnSpc>
                        <a:spcAft>
                          <a:spcPts val="0"/>
                        </a:spcAft>
                      </a:pPr>
                      <a:r>
                        <a:rPr lang="en-US" sz="1800">
                          <a:latin typeface="Times New Roman"/>
                          <a:ea typeface="Calibri"/>
                          <a:cs typeface="Times New Roman"/>
                        </a:rPr>
                        <a:t>100,000-300,000 people</a:t>
                      </a:r>
                      <a:endParaRPr lang="en-US" sz="1800">
                        <a:latin typeface="Calibri"/>
                        <a:ea typeface="Calibri"/>
                        <a:cs typeface="Times New Roman"/>
                      </a:endParaRPr>
                    </a:p>
                  </a:txBody>
                  <a:tcPr marL="68580" marR="68580" marT="0" marB="0"/>
                </a:tc>
              </a:tr>
              <a:tr h="1230910">
                <a:tc>
                  <a:txBody>
                    <a:bodyPr/>
                    <a:lstStyle/>
                    <a:p>
                      <a:pPr algn="ctr">
                        <a:lnSpc>
                          <a:spcPts val="1680"/>
                        </a:lnSpc>
                        <a:spcAft>
                          <a:spcPts val="0"/>
                        </a:spcAft>
                      </a:pPr>
                      <a:r>
                        <a:rPr lang="en-US" sz="1800" dirty="0">
                          <a:latin typeface="Times New Roman"/>
                          <a:ea typeface="Times New Roman"/>
                          <a:cs typeface="Times New Roman"/>
                        </a:rPr>
                        <a:t>Large Town</a:t>
                      </a:r>
                    </a:p>
                  </a:txBody>
                  <a:tcPr marL="68580" marR="68580" marT="0" marB="0"/>
                </a:tc>
                <a:tc>
                  <a:txBody>
                    <a:bodyPr/>
                    <a:lstStyle/>
                    <a:p>
                      <a:pPr algn="just">
                        <a:lnSpc>
                          <a:spcPct val="115000"/>
                        </a:lnSpc>
                        <a:spcAft>
                          <a:spcPts val="0"/>
                        </a:spcAft>
                      </a:pPr>
                      <a:r>
                        <a:rPr lang="en-US" sz="1800" dirty="0">
                          <a:latin typeface="Times New Roman"/>
                          <a:ea typeface="Calibri"/>
                          <a:cs typeface="Times New Roman"/>
                        </a:rPr>
                        <a:t>Large towns now see a much more varied range of shops available when compared to villages</a:t>
                      </a:r>
                      <a:endParaRPr lang="en-US" sz="1800" dirty="0">
                        <a:latin typeface="Calibri"/>
                        <a:ea typeface="Calibri"/>
                        <a:cs typeface="Times New Roman"/>
                      </a:endParaRPr>
                    </a:p>
                  </a:txBody>
                  <a:tcPr marL="68580" marR="68580" marT="0" marB="0"/>
                </a:tc>
                <a:tc>
                  <a:txBody>
                    <a:bodyPr/>
                    <a:lstStyle/>
                    <a:p>
                      <a:pPr>
                        <a:lnSpc>
                          <a:spcPts val="1680"/>
                        </a:lnSpc>
                        <a:spcAft>
                          <a:spcPts val="0"/>
                        </a:spcAft>
                      </a:pPr>
                      <a:r>
                        <a:rPr lang="en-US" sz="1800">
                          <a:latin typeface="Times New Roman"/>
                          <a:ea typeface="Calibri"/>
                          <a:cs typeface="Times New Roman"/>
                        </a:rPr>
                        <a:t>20,000-100,000 </a:t>
                      </a:r>
                      <a:r>
                        <a:rPr lang="en-US" sz="1800">
                          <a:latin typeface="Times New Roman"/>
                          <a:ea typeface="Times New Roman"/>
                          <a:cs typeface="Times New Roman"/>
                        </a:rPr>
                        <a:t>people</a:t>
                      </a:r>
                    </a:p>
                  </a:txBody>
                  <a:tcPr marL="68580" marR="68580" marT="0" marB="0"/>
                </a:tc>
              </a:tr>
              <a:tr h="1230910">
                <a:tc>
                  <a:txBody>
                    <a:bodyPr/>
                    <a:lstStyle/>
                    <a:p>
                      <a:pPr algn="ctr">
                        <a:lnSpc>
                          <a:spcPts val="1680"/>
                        </a:lnSpc>
                        <a:spcAft>
                          <a:spcPts val="0"/>
                        </a:spcAft>
                      </a:pPr>
                      <a:r>
                        <a:rPr lang="en-US" sz="1800">
                          <a:latin typeface="Times New Roman"/>
                          <a:ea typeface="Times New Roman"/>
                          <a:cs typeface="Times New Roman"/>
                        </a:rPr>
                        <a:t>Town</a:t>
                      </a:r>
                    </a:p>
                  </a:txBody>
                  <a:tcPr marL="68580" marR="68580" marT="0" marB="0"/>
                </a:tc>
                <a:tc>
                  <a:txBody>
                    <a:bodyPr/>
                    <a:lstStyle/>
                    <a:p>
                      <a:pPr algn="just">
                        <a:lnSpc>
                          <a:spcPct val="115000"/>
                        </a:lnSpc>
                        <a:spcAft>
                          <a:spcPts val="0"/>
                        </a:spcAft>
                      </a:pPr>
                      <a:r>
                        <a:rPr lang="en-US" sz="1800" dirty="0">
                          <a:latin typeface="Times New Roman"/>
                          <a:ea typeface="Calibri"/>
                          <a:cs typeface="Times New Roman"/>
                        </a:rPr>
                        <a:t>Towns see an increase in services, for example, they would have senior schools and police stations.</a:t>
                      </a:r>
                      <a:endParaRPr lang="en-US" sz="1800" dirty="0">
                        <a:latin typeface="Calibri"/>
                        <a:ea typeface="Calibri"/>
                        <a:cs typeface="Times New Roman"/>
                      </a:endParaRPr>
                    </a:p>
                  </a:txBody>
                  <a:tcPr marL="68580" marR="68580" marT="0" marB="0"/>
                </a:tc>
                <a:tc>
                  <a:txBody>
                    <a:bodyPr/>
                    <a:lstStyle/>
                    <a:p>
                      <a:pPr>
                        <a:lnSpc>
                          <a:spcPts val="1680"/>
                        </a:lnSpc>
                        <a:spcAft>
                          <a:spcPts val="0"/>
                        </a:spcAft>
                      </a:pPr>
                      <a:r>
                        <a:rPr lang="en-US" sz="1800" dirty="0">
                          <a:latin typeface="Times New Roman"/>
                          <a:ea typeface="Calibri"/>
                          <a:cs typeface="Times New Roman"/>
                        </a:rPr>
                        <a:t>1,000-20,000 </a:t>
                      </a:r>
                      <a:r>
                        <a:rPr lang="en-US" sz="1800" dirty="0">
                          <a:latin typeface="Times New Roman"/>
                          <a:ea typeface="Times New Roman"/>
                          <a:cs typeface="Times New Roman"/>
                        </a:rPr>
                        <a:t>people</a:t>
                      </a:r>
                    </a:p>
                  </a:txBody>
                  <a:tcPr marL="68580" marR="68580" marT="0" marB="0"/>
                </a:tc>
              </a:tr>
              <a:tr h="482321">
                <a:tc>
                  <a:txBody>
                    <a:bodyPr/>
                    <a:lstStyle/>
                    <a:p>
                      <a:endParaRPr lang="en-US" sz="1800"/>
                    </a:p>
                  </a:txBody>
                  <a:tcPr/>
                </a:tc>
                <a:tc>
                  <a:txBody>
                    <a:bodyPr/>
                    <a:lstStyle/>
                    <a:p>
                      <a:endParaRPr lang="en-US" sz="1800" dirty="0"/>
                    </a:p>
                  </a:txBody>
                  <a:tcPr/>
                </a:tc>
                <a:tc>
                  <a:txBody>
                    <a:bodyPr/>
                    <a:lstStyle/>
                    <a:p>
                      <a:endParaRPr lang="en-US" sz="1800" dirty="0"/>
                    </a:p>
                  </a:txBody>
                  <a:tcPr/>
                </a:tc>
              </a:tr>
            </a:tbl>
          </a:graphicData>
        </a:graphic>
      </p:graphicFrame>
      <p:sp>
        <p:nvSpPr>
          <p:cNvPr id="5" name="Slide Number Placeholder 4"/>
          <p:cNvSpPr>
            <a:spLocks noGrp="1"/>
          </p:cNvSpPr>
          <p:nvPr>
            <p:ph type="sldNum" sz="quarter" idx="12"/>
          </p:nvPr>
        </p:nvSpPr>
        <p:spPr/>
        <p:txBody>
          <a:bodyPr/>
          <a:lstStyle/>
          <a:p>
            <a:fld id="{884C9F44-8474-4EB8-895B-098C9F96557C}" type="slidenum">
              <a:rPr lang="en-US" smtClean="0"/>
              <a:pPr/>
              <a:t>533</a:t>
            </a:fld>
            <a:endParaRPr lang="en-US" dirty="0"/>
          </a:p>
        </p:txBody>
      </p:sp>
    </p:spTree>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US" sz="2800" b="1" dirty="0" smtClean="0">
                <a:latin typeface="Baskerville Old Face" pitchFamily="18" charset="0"/>
              </a:rPr>
              <a:t>Detail characteristics of the above settlements</a:t>
            </a:r>
            <a:endParaRPr lang="en-US" sz="2800" dirty="0"/>
          </a:p>
        </p:txBody>
      </p:sp>
      <p:graphicFrame>
        <p:nvGraphicFramePr>
          <p:cNvPr id="6" name="Content Placeholder 5"/>
          <p:cNvGraphicFramePr>
            <a:graphicFrameLocks noGrp="1"/>
          </p:cNvGraphicFramePr>
          <p:nvPr>
            <p:ph idx="1"/>
          </p:nvPr>
        </p:nvGraphicFramePr>
        <p:xfrm>
          <a:off x="500034" y="1071546"/>
          <a:ext cx="8229600" cy="5429288"/>
        </p:xfrm>
        <a:graphic>
          <a:graphicData uri="http://schemas.openxmlformats.org/drawingml/2006/table">
            <a:tbl>
              <a:tblPr firstRow="1" bandRow="1">
                <a:tableStyleId>{5C22544A-7EE6-4342-B048-85BDC9FD1C3A}</a:tableStyleId>
              </a:tblPr>
              <a:tblGrid>
                <a:gridCol w="2214578"/>
                <a:gridCol w="3271822"/>
                <a:gridCol w="2743200"/>
              </a:tblGrid>
              <a:tr h="2205024">
                <a:tc>
                  <a:txBody>
                    <a:bodyPr/>
                    <a:lstStyle/>
                    <a:p>
                      <a:pPr algn="ctr">
                        <a:lnSpc>
                          <a:spcPts val="1680"/>
                        </a:lnSpc>
                        <a:spcAft>
                          <a:spcPts val="0"/>
                        </a:spcAft>
                      </a:pPr>
                      <a:r>
                        <a:rPr lang="en-US" sz="2000" dirty="0">
                          <a:latin typeface="Times New Roman" pitchFamily="18" charset="0"/>
                          <a:ea typeface="Times New Roman"/>
                          <a:cs typeface="Times New Roman" pitchFamily="18" charset="0"/>
                        </a:rPr>
                        <a:t>Village</a:t>
                      </a:r>
                    </a:p>
                  </a:txBody>
                  <a:tcPr marL="68580" marR="68580" marT="0" marB="0"/>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Villages start to have some basic services like a petrol station or a village shop.</a:t>
                      </a:r>
                    </a:p>
                  </a:txBody>
                  <a:tcPr marL="68580" marR="68580" marT="0" marB="0"/>
                </a:tc>
                <a:tc>
                  <a:txBody>
                    <a:bodyPr/>
                    <a:lstStyle/>
                    <a:p>
                      <a:pPr>
                        <a:lnSpc>
                          <a:spcPct val="115000"/>
                        </a:lnSpc>
                        <a:spcAft>
                          <a:spcPts val="0"/>
                        </a:spcAft>
                      </a:pPr>
                      <a:r>
                        <a:rPr lang="en-US" sz="2000">
                          <a:latin typeface="Times New Roman" pitchFamily="18" charset="0"/>
                          <a:ea typeface="Calibri"/>
                          <a:cs typeface="Times New Roman" pitchFamily="18" charset="0"/>
                        </a:rPr>
                        <a:t>100 - 1,000 people</a:t>
                      </a:r>
                    </a:p>
                  </a:txBody>
                  <a:tcPr marL="68580" marR="68580" marT="0" marB="0"/>
                </a:tc>
              </a:tr>
              <a:tr h="1376423">
                <a:tc>
                  <a:txBody>
                    <a:bodyPr/>
                    <a:lstStyle/>
                    <a:p>
                      <a:pPr algn="ctr">
                        <a:lnSpc>
                          <a:spcPts val="1680"/>
                        </a:lnSpc>
                        <a:spcAft>
                          <a:spcPts val="0"/>
                        </a:spcAft>
                      </a:pPr>
                      <a:r>
                        <a:rPr lang="en-US" sz="2000" dirty="0">
                          <a:latin typeface="Times New Roman" pitchFamily="18" charset="0"/>
                          <a:ea typeface="Times New Roman"/>
                          <a:cs typeface="Times New Roman" pitchFamily="18" charset="0"/>
                        </a:rPr>
                        <a:t>Hamlet</a:t>
                      </a:r>
                    </a:p>
                  </a:txBody>
                  <a:tcPr marL="68580" marR="68580" marT="0" marB="0"/>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Hamlets have very tiny populations and few services, if any.</a:t>
                      </a:r>
                    </a:p>
                  </a:txBody>
                  <a:tcPr marL="68580" marR="68580" marT="0" marB="0"/>
                </a:tc>
                <a:tc>
                  <a:txBody>
                    <a:bodyPr/>
                    <a:lstStyle/>
                    <a:p>
                      <a:pPr>
                        <a:lnSpc>
                          <a:spcPct val="115000"/>
                        </a:lnSpc>
                        <a:spcAft>
                          <a:spcPts val="0"/>
                        </a:spcAft>
                      </a:pPr>
                      <a:r>
                        <a:rPr lang="en-US" sz="2000">
                          <a:latin typeface="Times New Roman" pitchFamily="18" charset="0"/>
                          <a:ea typeface="Calibri"/>
                          <a:cs typeface="Times New Roman" pitchFamily="18" charset="0"/>
                        </a:rPr>
                        <a:t>&lt; 100 people</a:t>
                      </a:r>
                    </a:p>
                  </a:txBody>
                  <a:tcPr marL="68580" marR="68580" marT="0" marB="0"/>
                </a:tc>
              </a:tr>
              <a:tr h="1847841">
                <a:tc>
                  <a:txBody>
                    <a:bodyPr/>
                    <a:lstStyle/>
                    <a:p>
                      <a:pPr algn="ctr">
                        <a:lnSpc>
                          <a:spcPts val="1680"/>
                        </a:lnSpc>
                        <a:spcAft>
                          <a:spcPts val="0"/>
                        </a:spcAft>
                      </a:pPr>
                      <a:r>
                        <a:rPr lang="en-US" sz="2000" dirty="0">
                          <a:latin typeface="Times New Roman" pitchFamily="18" charset="0"/>
                          <a:ea typeface="Times New Roman"/>
                          <a:cs typeface="Times New Roman" pitchFamily="18" charset="0"/>
                        </a:rPr>
                        <a:t>Farmstead</a:t>
                      </a:r>
                    </a:p>
                  </a:txBody>
                  <a:tcPr marL="68580" marR="68580" marT="0" marB="0"/>
                </a:tc>
                <a:tc>
                  <a:txBody>
                    <a:bodyPr/>
                    <a:lstStyle/>
                    <a:p>
                      <a:pPr algn="just">
                        <a:lnSpc>
                          <a:spcPct val="115000"/>
                        </a:lnSpc>
                        <a:spcAft>
                          <a:spcPts val="0"/>
                        </a:spcAft>
                      </a:pPr>
                      <a:r>
                        <a:rPr lang="en-US" sz="2000" dirty="0">
                          <a:latin typeface="Times New Roman" pitchFamily="18" charset="0"/>
                          <a:ea typeface="Calibri"/>
                          <a:cs typeface="Times New Roman" pitchFamily="18" charset="0"/>
                        </a:rPr>
                        <a:t>Isolated dwelling often in rural areas, these tend to be farmhouses or holiday homes.</a:t>
                      </a:r>
                    </a:p>
                  </a:txBody>
                  <a:tcPr marL="68580" marR="68580" marT="0" marB="0"/>
                </a:tc>
                <a:tc>
                  <a:txBody>
                    <a:bodyPr/>
                    <a:lstStyle/>
                    <a:p>
                      <a:pPr>
                        <a:lnSpc>
                          <a:spcPct val="115000"/>
                        </a:lnSpc>
                        <a:spcAft>
                          <a:spcPts val="0"/>
                        </a:spcAft>
                      </a:pPr>
                      <a:r>
                        <a:rPr lang="en-US" sz="2000" dirty="0">
                          <a:latin typeface="Times New Roman" pitchFamily="18" charset="0"/>
                          <a:ea typeface="Calibri"/>
                          <a:cs typeface="Times New Roman" pitchFamily="18" charset="0"/>
                        </a:rPr>
                        <a:t>a few buildings at most, usually one</a:t>
                      </a: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C9F44-8474-4EB8-895B-098C9F96557C}" type="slidenum">
              <a:rPr lang="en-US" smtClean="0"/>
              <a:pPr/>
              <a:t>534</a:t>
            </a:fld>
            <a:endParaRPr lang="en-US" dirty="0"/>
          </a:p>
        </p:txBody>
      </p:sp>
    </p:spTree>
  </p:cSld>
  <p:clrMapOvr>
    <a:masterClrMapping/>
  </p:clrMapOvr>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143008"/>
          </a:xfrm>
        </p:spPr>
        <p:txBody>
          <a:bodyPr>
            <a:normAutofit fontScale="90000"/>
          </a:bodyPr>
          <a:lstStyle/>
          <a:p>
            <a:r>
              <a:rPr lang="en-US" b="1" dirty="0" smtClean="0"/>
              <a:t/>
            </a:r>
            <a:br>
              <a:rPr lang="en-US" b="1" dirty="0" smtClean="0"/>
            </a:br>
            <a:r>
              <a:rPr lang="en-US" sz="3100" b="1" dirty="0" smtClean="0">
                <a:latin typeface="Times New Roman" pitchFamily="18" charset="0"/>
                <a:cs typeface="Times New Roman" pitchFamily="18" charset="0"/>
              </a:rPr>
              <a:t>7.2 Concepts, Types and Patterns of Rural Settlements </a:t>
            </a:r>
            <a:r>
              <a:rPr lang="en-US" dirty="0" smtClean="0"/>
              <a:t/>
            </a:r>
            <a:br>
              <a:rPr lang="en-US" dirty="0" smtClean="0"/>
            </a:br>
            <a:endParaRPr lang="en-US" dirty="0"/>
          </a:p>
        </p:txBody>
      </p:sp>
      <p:sp>
        <p:nvSpPr>
          <p:cNvPr id="3" name="Content Placeholder 2"/>
          <p:cNvSpPr>
            <a:spLocks noGrp="1"/>
          </p:cNvSpPr>
          <p:nvPr>
            <p:ph idx="1"/>
          </p:nvPr>
        </p:nvSpPr>
        <p:spPr>
          <a:xfrm>
            <a:off x="1142976" y="1643050"/>
            <a:ext cx="7215238" cy="4483113"/>
          </a:xfrm>
        </p:spPr>
        <p:txBody>
          <a:bodyPr>
            <a:noAutofit/>
          </a:bodyPr>
          <a:lstStyle/>
          <a:p>
            <a:pPr algn="just">
              <a:lnSpc>
                <a:spcPct val="150000"/>
              </a:lnSpc>
            </a:pPr>
            <a:r>
              <a:rPr lang="en-US" sz="2800" dirty="0" smtClean="0">
                <a:latin typeface="Baskerville Old Face" pitchFamily="18" charset="0"/>
              </a:rPr>
              <a:t>There </a:t>
            </a:r>
            <a:r>
              <a:rPr lang="en-US" sz="2800" b="1" dirty="0" smtClean="0">
                <a:solidFill>
                  <a:srgbClr val="FF0000"/>
                </a:solidFill>
                <a:latin typeface="Baskerville Old Face" pitchFamily="18" charset="0"/>
              </a:rPr>
              <a:t>are no universal criteria’s to distinguish </a:t>
            </a:r>
            <a:r>
              <a:rPr lang="en-US" sz="2800" u="sng" dirty="0" smtClean="0">
                <a:solidFill>
                  <a:srgbClr val="FF0000"/>
                </a:solidFill>
                <a:latin typeface="Baskerville Old Face" pitchFamily="18" charset="0"/>
              </a:rPr>
              <a:t>‘rural</a:t>
            </a:r>
            <a:r>
              <a:rPr lang="en-US" sz="2800" dirty="0" smtClean="0">
                <a:solidFill>
                  <a:srgbClr val="FF0000"/>
                </a:solidFill>
                <a:latin typeface="Baskerville Old Face" pitchFamily="18" charset="0"/>
              </a:rPr>
              <a:t>’ from </a:t>
            </a:r>
            <a:r>
              <a:rPr lang="en-US" sz="2800" u="sng" dirty="0" smtClean="0">
                <a:solidFill>
                  <a:srgbClr val="FF0000"/>
                </a:solidFill>
                <a:latin typeface="Baskerville Old Face" pitchFamily="18" charset="0"/>
              </a:rPr>
              <a:t>‘urban</a:t>
            </a:r>
            <a:r>
              <a:rPr lang="en-US" sz="2800" dirty="0" smtClean="0">
                <a:solidFill>
                  <a:srgbClr val="FF0000"/>
                </a:solidFill>
                <a:latin typeface="Baskerville Old Face" pitchFamily="18" charset="0"/>
              </a:rPr>
              <a:t>’ areas.</a:t>
            </a:r>
          </a:p>
          <a:p>
            <a:pPr algn="just">
              <a:lnSpc>
                <a:spcPct val="150000"/>
              </a:lnSpc>
            </a:pPr>
            <a:r>
              <a:rPr lang="en-US" sz="2800" dirty="0" smtClean="0">
                <a:latin typeface="Baskerville Old Face" pitchFamily="18" charset="0"/>
              </a:rPr>
              <a:t>As a result, the </a:t>
            </a:r>
            <a:r>
              <a:rPr lang="en-US" sz="2800" dirty="0" smtClean="0">
                <a:solidFill>
                  <a:srgbClr val="FF0000"/>
                </a:solidFill>
                <a:latin typeface="Baskerville Old Face" pitchFamily="18" charset="0"/>
              </a:rPr>
              <a:t>definitions of rural settlements vary </a:t>
            </a:r>
            <a:r>
              <a:rPr lang="en-US" sz="2800" b="1" dirty="0" smtClean="0">
                <a:solidFill>
                  <a:srgbClr val="FF0000"/>
                </a:solidFill>
                <a:latin typeface="Baskerville Old Face" pitchFamily="18" charset="0"/>
              </a:rPr>
              <a:t>between countries.</a:t>
            </a:r>
          </a:p>
          <a:p>
            <a:pPr algn="just">
              <a:lnSpc>
                <a:spcPct val="150000"/>
              </a:lnSpc>
            </a:pPr>
            <a:r>
              <a:rPr lang="en-US" sz="2800" dirty="0" smtClean="0">
                <a:latin typeface="Baskerville Old Face" pitchFamily="18" charset="0"/>
              </a:rPr>
              <a:t>In most countries, a government office, such as a statistics or census bureau, determines the criteria for a rural settlement.</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535</a:t>
            </a:fld>
            <a:endParaRPr lang="en-US" dirty="0"/>
          </a:p>
        </p:txBody>
      </p:sp>
    </p:spTree>
  </p:cSld>
  <p:clrMapOvr>
    <a:masterClrMapping/>
  </p:clrMapOvr>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00042"/>
            <a:ext cx="7500990" cy="1714512"/>
          </a:xfrm>
        </p:spPr>
        <p:txBody>
          <a:bodyPr>
            <a:normAutofit/>
          </a:bodyPr>
          <a:lstStyle/>
          <a:p>
            <a:pPr algn="l"/>
            <a:r>
              <a:rPr lang="en-US" sz="2800" b="1" dirty="0" smtClean="0">
                <a:latin typeface="Baskerville Old Face" pitchFamily="18" charset="0"/>
                <a:cs typeface="Times New Roman" pitchFamily="18" charset="0"/>
              </a:rPr>
              <a:t>Concepts, Types and Patterns of Rural Settlements…..Cont’d</a:t>
            </a:r>
            <a:endParaRPr lang="en-US" sz="2800" dirty="0">
              <a:latin typeface="Baskerville Old Face" pitchFamily="18" charset="0"/>
            </a:endParaRPr>
          </a:p>
        </p:txBody>
      </p:sp>
      <p:sp>
        <p:nvSpPr>
          <p:cNvPr id="3" name="Content Placeholder 2"/>
          <p:cNvSpPr>
            <a:spLocks noGrp="1"/>
          </p:cNvSpPr>
          <p:nvPr>
            <p:ph idx="1"/>
          </p:nvPr>
        </p:nvSpPr>
        <p:spPr>
          <a:xfrm>
            <a:off x="457200" y="2143116"/>
            <a:ext cx="8229600" cy="3983047"/>
          </a:xfrm>
        </p:spPr>
        <p:txBody>
          <a:bodyPr>
            <a:normAutofit/>
          </a:bodyPr>
          <a:lstStyle/>
          <a:p>
            <a:pPr algn="just">
              <a:lnSpc>
                <a:spcPct val="150000"/>
              </a:lnSpc>
              <a:buFont typeface="Courier New" pitchFamily="49" charset="0"/>
              <a:buChar char="o"/>
            </a:pPr>
            <a:r>
              <a:rPr lang="en-US" sz="2800" dirty="0" smtClean="0">
                <a:latin typeface="Baskerville Old Face" pitchFamily="18" charset="0"/>
              </a:rPr>
              <a:t>Hence </a:t>
            </a:r>
            <a:r>
              <a:rPr lang="en-US" sz="2800" dirty="0" smtClean="0">
                <a:solidFill>
                  <a:srgbClr val="FF0000"/>
                </a:solidFill>
                <a:latin typeface="Baskerville Old Face" pitchFamily="18" charset="0"/>
              </a:rPr>
              <a:t>categorizing settlements is important as it allows countries to analyze</a:t>
            </a:r>
          </a:p>
          <a:p>
            <a:pPr lvl="2" algn="just">
              <a:lnSpc>
                <a:spcPct val="150000"/>
              </a:lnSpc>
              <a:buFont typeface="Wingdings" pitchFamily="2" charset="2"/>
              <a:buChar char="Ø"/>
            </a:pPr>
            <a:r>
              <a:rPr lang="en-US" sz="2000" dirty="0" smtClean="0">
                <a:latin typeface="Baskerville Old Face" pitchFamily="18" charset="0"/>
              </a:rPr>
              <a:t> </a:t>
            </a:r>
            <a:r>
              <a:rPr lang="en-US" sz="2800" dirty="0" smtClean="0">
                <a:latin typeface="Baskerville Old Face" pitchFamily="18" charset="0"/>
              </a:rPr>
              <a:t>population and migration trends, </a:t>
            </a:r>
          </a:p>
          <a:p>
            <a:pPr lvl="2" algn="just">
              <a:lnSpc>
                <a:spcPct val="150000"/>
              </a:lnSpc>
              <a:buFont typeface="Wingdings" pitchFamily="2" charset="2"/>
              <a:buChar char="Ø"/>
            </a:pPr>
            <a:r>
              <a:rPr lang="en-US" sz="2800" dirty="0" smtClean="0">
                <a:latin typeface="Baskerville Old Face" pitchFamily="18" charset="0"/>
              </a:rPr>
              <a:t>formulate national plans and direct funds toward areas that need it most</a:t>
            </a:r>
          </a:p>
          <a:p>
            <a:pPr lvl="2" algn="just">
              <a:lnSpc>
                <a:spcPct val="150000"/>
              </a:lnSpc>
              <a:buNone/>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536</a:t>
            </a:fld>
            <a:endParaRPr lang="en-US" dirty="0"/>
          </a:p>
        </p:txBody>
      </p:sp>
      <p:sp>
        <p:nvSpPr>
          <p:cNvPr id="6" name="Footer Placeholder 3"/>
          <p:cNvSpPr txBox="1">
            <a:spLocks/>
          </p:cNvSpPr>
          <p:nvPr/>
        </p:nvSpPr>
        <p:spPr>
          <a:xfrm>
            <a:off x="3571868"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150000"/>
              </a:lnSpc>
            </a:pPr>
            <a:r>
              <a:rPr lang="en-US" sz="2800" b="1" dirty="0" smtClean="0">
                <a:latin typeface="Baskerville Old Face" pitchFamily="18" charset="0"/>
                <a:cs typeface="Times New Roman" pitchFamily="18" charset="0"/>
              </a:rPr>
              <a:t>Concepts, Types and Patterns of Rural Settlements…..Cont’d</a:t>
            </a:r>
            <a:endParaRPr lang="en-US" sz="2800" dirty="0"/>
          </a:p>
        </p:txBody>
      </p:sp>
      <p:sp>
        <p:nvSpPr>
          <p:cNvPr id="3" name="Content Placeholder 2"/>
          <p:cNvSpPr>
            <a:spLocks noGrp="1"/>
          </p:cNvSpPr>
          <p:nvPr>
            <p:ph idx="1"/>
          </p:nvPr>
        </p:nvSpPr>
        <p:spPr>
          <a:xfrm>
            <a:off x="457200" y="1643050"/>
            <a:ext cx="8229600" cy="4643470"/>
          </a:xfrm>
        </p:spPr>
        <p:txBody>
          <a:bodyPr/>
          <a:lstStyle/>
          <a:p>
            <a:pPr algn="just">
              <a:lnSpc>
                <a:spcPct val="150000"/>
              </a:lnSpc>
            </a:pPr>
            <a:r>
              <a:rPr lang="en-US" sz="2800" dirty="0" smtClean="0">
                <a:solidFill>
                  <a:srgbClr val="00B0F0"/>
                </a:solidFill>
                <a:latin typeface="Baskerville Old Face" pitchFamily="18" charset="0"/>
              </a:rPr>
              <a:t>Generally, a settlement can be considered rural </a:t>
            </a:r>
            <a:r>
              <a:rPr lang="en-US" sz="2800" dirty="0" smtClean="0">
                <a:solidFill>
                  <a:srgbClr val="FF0000"/>
                </a:solidFill>
                <a:latin typeface="Baskerville Old Face" pitchFamily="18" charset="0"/>
              </a:rPr>
              <a:t>where the greater part of the working population is employed in primary sector activities.</a:t>
            </a:r>
            <a:endParaRPr lang="en-US" sz="2800" dirty="0" smtClean="0">
              <a:latin typeface="Baskerville Old Face" pitchFamily="18" charset="0"/>
            </a:endParaRPr>
          </a:p>
          <a:p>
            <a:pPr algn="just">
              <a:lnSpc>
                <a:spcPct val="150000"/>
              </a:lnSpc>
            </a:pPr>
            <a:r>
              <a:rPr lang="en-US" sz="2800" dirty="0" smtClean="0">
                <a:solidFill>
                  <a:srgbClr val="0070C0"/>
                </a:solidFill>
                <a:latin typeface="Baskerville Old Face" pitchFamily="18" charset="0"/>
              </a:rPr>
              <a:t>rural homes may be isolated from one another (dispersed) or clustered together in small groups (hamlets) or larger villages.</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537</a:t>
            </a:fld>
            <a:endParaRPr lang="en-US" dirty="0"/>
          </a:p>
        </p:txBody>
      </p:sp>
    </p:spTree>
  </p:cSld>
  <p:clrMapOvr>
    <a:masterClrMapping/>
  </p:clrMapOvr>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cs typeface="Times New Roman" pitchFamily="18" charset="0"/>
              </a:rPr>
              <a:t>Concepts, Types and Patterns of Rural Settlements…..Cont’d</a:t>
            </a:r>
            <a:endParaRPr lang="en-US" sz="2800" dirty="0">
              <a:latin typeface="Baskerville Old Face" pitchFamily="18" charset="0"/>
            </a:endParaRPr>
          </a:p>
        </p:txBody>
      </p:sp>
      <p:sp>
        <p:nvSpPr>
          <p:cNvPr id="3" name="Content Placeholder 2"/>
          <p:cNvSpPr>
            <a:spLocks noGrp="1"/>
          </p:cNvSpPr>
          <p:nvPr>
            <p:ph idx="1"/>
          </p:nvPr>
        </p:nvSpPr>
        <p:spPr>
          <a:xfrm>
            <a:off x="457200" y="1600200"/>
            <a:ext cx="8401080" cy="4525963"/>
          </a:xfrm>
        </p:spPr>
        <p:txBody>
          <a:bodyPr>
            <a:normAutofit fontScale="92500"/>
          </a:bodyPr>
          <a:lstStyle/>
          <a:p>
            <a:pPr>
              <a:lnSpc>
                <a:spcPct val="150000"/>
              </a:lnSpc>
            </a:pPr>
            <a:r>
              <a:rPr lang="en-US" sz="2800" dirty="0" smtClean="0">
                <a:solidFill>
                  <a:srgbClr val="FF0000"/>
                </a:solidFill>
                <a:latin typeface="Baskerville Old Face" pitchFamily="18" charset="0"/>
              </a:rPr>
              <a:t>Rural settlements offer farmers miles of open range to raise animals and grow crops.</a:t>
            </a:r>
          </a:p>
          <a:p>
            <a:pPr algn="just">
              <a:lnSpc>
                <a:spcPct val="150000"/>
              </a:lnSpc>
              <a:buFont typeface="Wingdings" pitchFamily="2" charset="2"/>
              <a:buChar char="q"/>
            </a:pPr>
            <a:r>
              <a:rPr lang="en-US" sz="2800" dirty="0" smtClean="0">
                <a:solidFill>
                  <a:srgbClr val="FF0000"/>
                </a:solidFill>
                <a:latin typeface="Baskerville Old Face" pitchFamily="18" charset="0"/>
              </a:rPr>
              <a:t>  There are many types of rural settlements such as</a:t>
            </a:r>
            <a:r>
              <a:rPr lang="en-US" sz="2800" dirty="0" smtClean="0">
                <a:latin typeface="Baskerville Old Face" pitchFamily="18" charset="0"/>
              </a:rPr>
              <a:t>,</a:t>
            </a:r>
          </a:p>
          <a:p>
            <a:pPr lvl="2" algn="just">
              <a:lnSpc>
                <a:spcPct val="150000"/>
              </a:lnSpc>
              <a:buFont typeface="Wingdings" pitchFamily="2" charset="2"/>
              <a:buChar char="Ø"/>
            </a:pPr>
            <a:r>
              <a:rPr lang="en-US" sz="2800" dirty="0" smtClean="0">
                <a:latin typeface="Baskerville Old Face" pitchFamily="18" charset="0"/>
              </a:rPr>
              <a:t>    farmstead,  = a few buildings at most usually one </a:t>
            </a:r>
          </a:p>
          <a:p>
            <a:pPr lvl="2" algn="just">
              <a:lnSpc>
                <a:spcPct val="150000"/>
              </a:lnSpc>
              <a:buFont typeface="Wingdings" pitchFamily="2" charset="2"/>
              <a:buChar char="Ø"/>
            </a:pPr>
            <a:r>
              <a:rPr lang="en-US" sz="2800" dirty="0" smtClean="0">
                <a:latin typeface="Baskerville Old Face" pitchFamily="18" charset="0"/>
              </a:rPr>
              <a:t>    hamlet, and = &lt;100 people </a:t>
            </a:r>
          </a:p>
          <a:p>
            <a:pPr lvl="2" algn="just">
              <a:lnSpc>
                <a:spcPct val="150000"/>
              </a:lnSpc>
              <a:buFont typeface="Wingdings" pitchFamily="2" charset="2"/>
              <a:buChar char="Ø"/>
            </a:pPr>
            <a:r>
              <a:rPr lang="en-US" sz="2800" dirty="0" smtClean="0">
                <a:latin typeface="Baskerville Old Face" pitchFamily="18" charset="0"/>
              </a:rPr>
              <a:t>    village          = 100- 1,000 people</a:t>
            </a:r>
          </a:p>
          <a:p>
            <a:pPr algn="just">
              <a:lnSpc>
                <a:spcPct val="150000"/>
              </a:lnSpc>
            </a:pPr>
            <a:endParaRPr lang="en-US" sz="2800" dirty="0" smtClean="0"/>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538</a:t>
            </a:fld>
            <a:endParaRPr lang="en-US" dirty="0"/>
          </a:p>
        </p:txBody>
      </p:sp>
    </p:spTree>
  </p:cSld>
  <p:clrMapOvr>
    <a:masterClrMapping/>
  </p:clrMapOvr>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539</a:t>
            </a:fld>
            <a:endParaRPr lang="en-US" dirty="0"/>
          </a:p>
        </p:txBody>
      </p:sp>
      <p:sp>
        <p:nvSpPr>
          <p:cNvPr id="4" name="Rectangle 3"/>
          <p:cNvSpPr/>
          <p:nvPr/>
        </p:nvSpPr>
        <p:spPr>
          <a:xfrm>
            <a:off x="428596" y="357166"/>
            <a:ext cx="8001056" cy="6555641"/>
          </a:xfrm>
          <a:prstGeom prst="rect">
            <a:avLst/>
          </a:prstGeom>
        </p:spPr>
        <p:txBody>
          <a:bodyPr wrap="square">
            <a:spAutoFit/>
          </a:bodyPr>
          <a:lstStyle/>
          <a:p>
            <a:pPr algn="just">
              <a:lnSpc>
                <a:spcPct val="150000"/>
              </a:lnSpc>
              <a:buFont typeface="Wingdings" pitchFamily="2" charset="2"/>
              <a:buChar char="ü"/>
            </a:pPr>
            <a:r>
              <a:rPr lang="en-GB" sz="2800" b="1" i="1" dirty="0" smtClean="0">
                <a:solidFill>
                  <a:srgbClr val="FF0000"/>
                </a:solidFill>
                <a:latin typeface="Baskerville Old Face" pitchFamily="18" charset="0"/>
              </a:rPr>
              <a:t>There are many </a:t>
            </a:r>
            <a:r>
              <a:rPr lang="en-GB" sz="2800" dirty="0" smtClean="0">
                <a:solidFill>
                  <a:srgbClr val="FF0000"/>
                </a:solidFill>
                <a:latin typeface="Baskerville Old Face" pitchFamily="18" charset="0"/>
              </a:rPr>
              <a:t>factors that can influence where settlements locate</a:t>
            </a:r>
            <a:r>
              <a:rPr lang="en-GB" sz="2800" b="1" i="1" dirty="0" smtClean="0">
                <a:solidFill>
                  <a:srgbClr val="FF0000"/>
                </a:solidFill>
                <a:latin typeface="Baskerville Old Face" pitchFamily="18" charset="0"/>
              </a:rPr>
              <a:t> within a region.  </a:t>
            </a:r>
          </a:p>
          <a:p>
            <a:pPr algn="just">
              <a:lnSpc>
                <a:spcPct val="150000"/>
              </a:lnSpc>
              <a:buFont typeface="Wingdings" pitchFamily="2" charset="2"/>
              <a:buChar char="ü"/>
            </a:pPr>
            <a:r>
              <a:rPr lang="en-GB" sz="2800" b="1" i="1" dirty="0" smtClean="0"/>
              <a:t>The site of a settlement, therefore is </a:t>
            </a:r>
            <a:r>
              <a:rPr lang="en-GB" sz="2800" b="1" i="1" dirty="0" smtClean="0">
                <a:solidFill>
                  <a:srgbClr val="FF0000"/>
                </a:solidFill>
              </a:rPr>
              <a:t>the actual land that the settlements are built upon. </a:t>
            </a:r>
          </a:p>
          <a:p>
            <a:pPr algn="just">
              <a:lnSpc>
                <a:spcPct val="150000"/>
              </a:lnSpc>
              <a:buFont typeface="Wingdings" pitchFamily="2" charset="2"/>
              <a:buChar char="ü"/>
            </a:pPr>
            <a:r>
              <a:rPr lang="en-GB" sz="2800" b="1" i="1" dirty="0" smtClean="0"/>
              <a:t> </a:t>
            </a:r>
            <a:r>
              <a:rPr lang="en-GB" sz="2800" b="1" i="1" u="sng" dirty="0" smtClean="0">
                <a:solidFill>
                  <a:srgbClr val="FF0000"/>
                </a:solidFill>
              </a:rPr>
              <a:t>NB</a:t>
            </a:r>
            <a:r>
              <a:rPr lang="en-GB" sz="2800" b="1" i="1" dirty="0" smtClean="0"/>
              <a:t> Whereas the situation of a settlement is the location of a settlement in relation to the things that are around it. </a:t>
            </a:r>
          </a:p>
          <a:p>
            <a:pPr algn="just">
              <a:lnSpc>
                <a:spcPct val="150000"/>
              </a:lnSpc>
              <a:buFont typeface="Wingdings" pitchFamily="2" charset="2"/>
              <a:buChar char="ü"/>
            </a:pPr>
            <a:r>
              <a:rPr lang="en-GB" sz="2800" b="1" i="1" dirty="0" smtClean="0"/>
              <a:t>Here, </a:t>
            </a:r>
            <a:r>
              <a:rPr lang="en-GB" sz="2800" b="1" i="1" dirty="0" smtClean="0">
                <a:solidFill>
                  <a:srgbClr val="FF0000"/>
                </a:solidFill>
                <a:latin typeface="Baskerville Old Face" pitchFamily="18" charset="0"/>
              </a:rPr>
              <a:t>the </a:t>
            </a:r>
            <a:r>
              <a:rPr lang="en-GB" sz="2800" b="1" i="1" u="sng" dirty="0" smtClean="0">
                <a:solidFill>
                  <a:srgbClr val="FF0000"/>
                </a:solidFill>
                <a:latin typeface="Baskerville Old Face" pitchFamily="18" charset="0"/>
              </a:rPr>
              <a:t>physical</a:t>
            </a:r>
            <a:r>
              <a:rPr lang="en-GB" sz="2800" b="1" i="1" dirty="0" smtClean="0">
                <a:solidFill>
                  <a:srgbClr val="FF0000"/>
                </a:solidFill>
                <a:latin typeface="Baskerville Old Face" pitchFamily="18" charset="0"/>
              </a:rPr>
              <a:t>, </a:t>
            </a:r>
            <a:r>
              <a:rPr lang="en-GB" sz="2800" b="1" i="1" u="sng" dirty="0" smtClean="0">
                <a:solidFill>
                  <a:srgbClr val="FF0000"/>
                </a:solidFill>
                <a:latin typeface="Baskerville Old Face" pitchFamily="18" charset="0"/>
              </a:rPr>
              <a:t>economi</a:t>
            </a:r>
            <a:r>
              <a:rPr lang="en-GB" sz="2800" b="1" i="1" dirty="0" smtClean="0">
                <a:solidFill>
                  <a:srgbClr val="FF0000"/>
                </a:solidFill>
                <a:latin typeface="Baskerville Old Face" pitchFamily="18" charset="0"/>
              </a:rPr>
              <a:t>c, </a:t>
            </a:r>
            <a:r>
              <a:rPr lang="en-GB" sz="2800" b="1" i="1" u="sng" dirty="0" smtClean="0">
                <a:solidFill>
                  <a:srgbClr val="FF0000"/>
                </a:solidFill>
                <a:latin typeface="Baskerville Old Face" pitchFamily="18" charset="0"/>
              </a:rPr>
              <a:t>political</a:t>
            </a:r>
            <a:r>
              <a:rPr lang="en-GB" sz="2800" b="1" i="1" dirty="0" smtClean="0">
                <a:solidFill>
                  <a:srgbClr val="FF0000"/>
                </a:solidFill>
                <a:latin typeface="Baskerville Old Face" pitchFamily="18" charset="0"/>
              </a:rPr>
              <a:t> etc factors that influence the site of rural settleme</a:t>
            </a:r>
            <a:r>
              <a:rPr lang="en-GB" sz="2800" b="1" i="1" dirty="0" smtClean="0">
                <a:solidFill>
                  <a:srgbClr val="FF0000"/>
                </a:solidFill>
              </a:rPr>
              <a:t>nts </a:t>
            </a:r>
            <a:endParaRPr lang="en-GB" sz="2800" b="1" i="1" dirty="0" smtClean="0">
              <a:solidFill>
                <a:srgbClr val="FF0000"/>
              </a:solidFill>
              <a:latin typeface="Baskerville Old Face" pitchFamily="18" charset="0"/>
            </a:endParaRPr>
          </a:p>
          <a:p>
            <a:pPr algn="just">
              <a:lnSpc>
                <a:spcPct val="150000"/>
              </a:lnSpc>
            </a:pPr>
            <a:endParaRPr lang="en-US" sz="2800" dirty="0">
              <a:latin typeface="Baskerville Old Fac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000108"/>
            <a:ext cx="8286808" cy="10433625"/>
          </a:xfrm>
          <a:prstGeom prst="rect">
            <a:avLst/>
          </a:prstGeom>
        </p:spPr>
        <p:txBody>
          <a:bodyPr wrap="square">
            <a:spAutoFit/>
          </a:bodyPr>
          <a:lstStyle/>
          <a:p>
            <a:pPr algn="just">
              <a:lnSpc>
                <a:spcPct val="150000"/>
              </a:lnSpc>
            </a:pPr>
            <a:r>
              <a:rPr lang="en-US" sz="2800" b="1" u="sng" dirty="0" smtClean="0">
                <a:latin typeface="Baskerville Old Face" pitchFamily="18" charset="0"/>
              </a:rPr>
              <a:t>NB</a:t>
            </a:r>
          </a:p>
          <a:p>
            <a:pPr algn="just">
              <a:lnSpc>
                <a:spcPct val="150000"/>
              </a:lnSpc>
              <a:buFont typeface="Wingdings" pitchFamily="2" charset="2"/>
              <a:buChar char="ü"/>
            </a:pPr>
            <a:r>
              <a:rPr lang="en-US" sz="2800" dirty="0" smtClean="0">
                <a:solidFill>
                  <a:srgbClr val="FF0000"/>
                </a:solidFill>
                <a:latin typeface="Baskerville Old Face" pitchFamily="18" charset="0"/>
              </a:rPr>
              <a:t>The use of the above noted contents commonly used by all census organizations </a:t>
            </a:r>
            <a:r>
              <a:rPr lang="en-US" sz="2800" b="1" dirty="0" smtClean="0">
                <a:solidFill>
                  <a:srgbClr val="FF0000"/>
                </a:solidFill>
                <a:latin typeface="Baskerville Old Face" pitchFamily="18" charset="0"/>
              </a:rPr>
              <a:t>brings some sort of homogeneity in census enumeration of various countries.</a:t>
            </a: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r>
              <a:rPr lang="en-US" sz="2800" dirty="0" smtClean="0">
                <a:latin typeface="Baskerville Old Face" pitchFamily="18" charset="0"/>
              </a:rPr>
              <a:t> </a:t>
            </a:r>
          </a:p>
          <a:p>
            <a:pPr algn="just">
              <a:lnSpc>
                <a:spcPct val="150000"/>
              </a:lnSpc>
            </a:pPr>
            <a:endParaRPr lang="en-US" sz="2800" dirty="0" smtClean="0">
              <a:latin typeface="Baskerville Old Face" pitchFamily="18" charset="0"/>
            </a:endParaRPr>
          </a:p>
          <a:p>
            <a:pPr algn="just">
              <a:lnSpc>
                <a:spcPct val="150000"/>
              </a:lnSpc>
            </a:pPr>
            <a:endParaRPr lang="en-US" sz="2800" dirty="0" smtClean="0">
              <a:latin typeface="Baskerville Old Face" pitchFamily="18" charset="0"/>
            </a:endParaRPr>
          </a:p>
          <a:p>
            <a:pPr algn="just">
              <a:lnSpc>
                <a:spcPct val="150000"/>
              </a:lnSpc>
            </a:pPr>
            <a:endParaRPr lang="en-US" sz="2800" dirty="0">
              <a:latin typeface="Baskerville Old Face" pitchFamily="18" charset="0"/>
            </a:endParaRPr>
          </a:p>
        </p:txBody>
      </p:sp>
      <p:sp>
        <p:nvSpPr>
          <p:cNvPr id="6" name="Rectangle 2"/>
          <p:cNvSpPr>
            <a:spLocks noChangeArrowheads="1"/>
          </p:cNvSpPr>
          <p:nvPr/>
        </p:nvSpPr>
        <p:spPr bwMode="auto">
          <a:xfrm>
            <a:off x="571472" y="4071942"/>
            <a:ext cx="8286808" cy="1307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Wingdings" pitchFamily="2" charset="2"/>
              <a:buChar char="ü"/>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ultimately would help comparability of census results at global scale.</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54</a:t>
            </a:fld>
            <a:endParaRPr lang="en-US" dirty="0"/>
          </a:p>
        </p:txBody>
      </p:sp>
    </p:spTree>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214446"/>
          </a:xfrm>
        </p:spPr>
        <p:txBody>
          <a:bodyPr>
            <a:noAutofit/>
          </a:bodyPr>
          <a:lstStyle/>
          <a:p>
            <a:r>
              <a:rPr lang="en-GB" sz="4000" dirty="0" smtClean="0">
                <a:solidFill>
                  <a:srgbClr val="FF0000"/>
                </a:solidFill>
                <a:latin typeface="Baskerville Old Face" pitchFamily="18" charset="0"/>
              </a:rPr>
              <a:t>Factors that can influence  the locate of rural settlements</a:t>
            </a:r>
            <a:endParaRPr lang="en-US" sz="4000" dirty="0"/>
          </a:p>
        </p:txBody>
      </p:sp>
      <p:sp>
        <p:nvSpPr>
          <p:cNvPr id="3" name="Content Placeholder 2"/>
          <p:cNvSpPr>
            <a:spLocks noGrp="1"/>
          </p:cNvSpPr>
          <p:nvPr>
            <p:ph idx="1"/>
          </p:nvPr>
        </p:nvSpPr>
        <p:spPr>
          <a:xfrm>
            <a:off x="500034" y="2017697"/>
            <a:ext cx="8229600" cy="4554575"/>
          </a:xfrm>
        </p:spPr>
        <p:txBody>
          <a:bodyPr/>
          <a:lstStyle/>
          <a:p>
            <a:pPr>
              <a:buNone/>
            </a:pPr>
            <a:r>
              <a:rPr lang="en-GB" b="1" dirty="0" smtClean="0"/>
              <a:t>    A. Water Supply:</a:t>
            </a:r>
          </a:p>
          <a:p>
            <a:pPr algn="just">
              <a:lnSpc>
                <a:spcPct val="150000"/>
              </a:lnSpc>
              <a:buFont typeface="Wingdings" pitchFamily="2" charset="2"/>
              <a:buChar char="ü"/>
            </a:pPr>
            <a:r>
              <a:rPr lang="en-GB" sz="2800" b="1" dirty="0" smtClean="0">
                <a:latin typeface="Baskerville Old Face" pitchFamily="18" charset="0"/>
              </a:rPr>
              <a:t> </a:t>
            </a:r>
            <a:r>
              <a:rPr lang="en-GB" sz="2800" dirty="0" smtClean="0">
                <a:latin typeface="Baskerville Old Face" pitchFamily="18" charset="0"/>
              </a:rPr>
              <a:t> Usually rural settlements are located near water bodies such as </a:t>
            </a:r>
            <a:r>
              <a:rPr lang="en-GB" sz="2800" dirty="0" smtClean="0">
                <a:solidFill>
                  <a:srgbClr val="FF0000"/>
                </a:solidFill>
                <a:latin typeface="Baskerville Old Face" pitchFamily="18" charset="0"/>
              </a:rPr>
              <a:t>rivers, lakes,</a:t>
            </a:r>
            <a:r>
              <a:rPr lang="en-GB" sz="2800" dirty="0" smtClean="0">
                <a:latin typeface="Baskerville Old Face" pitchFamily="18" charset="0"/>
              </a:rPr>
              <a:t> and </a:t>
            </a:r>
            <a:r>
              <a:rPr lang="en-GB" sz="2800" dirty="0" smtClean="0">
                <a:solidFill>
                  <a:srgbClr val="FF0000"/>
                </a:solidFill>
                <a:latin typeface="Baskerville Old Face" pitchFamily="18" charset="0"/>
              </a:rPr>
              <a:t>springs</a:t>
            </a:r>
            <a:r>
              <a:rPr lang="en-GB" sz="2800" dirty="0" smtClean="0">
                <a:latin typeface="Baskerville Old Face" pitchFamily="18" charset="0"/>
              </a:rPr>
              <a:t> </a:t>
            </a:r>
            <a:r>
              <a:rPr lang="en-GB" sz="2800" dirty="0" smtClean="0">
                <a:solidFill>
                  <a:srgbClr val="FF0000"/>
                </a:solidFill>
                <a:latin typeface="Baskerville Old Face" pitchFamily="18" charset="0"/>
              </a:rPr>
              <a:t>where water can be easily obtained.</a:t>
            </a:r>
          </a:p>
          <a:p>
            <a:pPr algn="just">
              <a:lnSpc>
                <a:spcPct val="150000"/>
              </a:lnSpc>
              <a:buFont typeface="Wingdings" pitchFamily="2" charset="2"/>
              <a:buChar char="ü"/>
            </a:pPr>
            <a:r>
              <a:rPr lang="en-GB" sz="2800" dirty="0" smtClean="0">
                <a:latin typeface="Baskerville Old Face" pitchFamily="18" charset="0"/>
              </a:rPr>
              <a:t>The need for water drives people to settle in islands surrounded by swamps or low lying river banks</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540</a:t>
            </a:fld>
            <a:endParaRPr lang="en-US" dirty="0"/>
          </a:p>
        </p:txBody>
      </p:sp>
    </p:spTree>
  </p:cSld>
  <p:clrMapOvr>
    <a:masterClrMapping/>
  </p:clrMapOvr>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Baskerville Old Face" pitchFamily="18" charset="0"/>
              </a:rPr>
              <a:t>Factors that can influence  the locate of rural settlements......Cont’d</a:t>
            </a:r>
            <a:endParaRPr lang="en-US" sz="3200" dirty="0"/>
          </a:p>
        </p:txBody>
      </p:sp>
      <p:sp>
        <p:nvSpPr>
          <p:cNvPr id="3" name="Content Placeholder 2"/>
          <p:cNvSpPr>
            <a:spLocks noGrp="1"/>
          </p:cNvSpPr>
          <p:nvPr>
            <p:ph idx="1"/>
          </p:nvPr>
        </p:nvSpPr>
        <p:spPr>
          <a:xfrm>
            <a:off x="428596" y="1500174"/>
            <a:ext cx="8229600" cy="5072098"/>
          </a:xfrm>
        </p:spPr>
        <p:txBody>
          <a:bodyPr>
            <a:normAutofit/>
          </a:bodyPr>
          <a:lstStyle/>
          <a:p>
            <a:r>
              <a:rPr lang="en-GB" b="1" dirty="0" smtClean="0"/>
              <a:t>Water Supply.....Cont’d</a:t>
            </a:r>
            <a:endParaRPr lang="en-GB" dirty="0" smtClean="0"/>
          </a:p>
          <a:p>
            <a:pPr algn="just">
              <a:lnSpc>
                <a:spcPct val="150000"/>
              </a:lnSpc>
            </a:pPr>
            <a:r>
              <a:rPr lang="en-GB" sz="2800" dirty="0" smtClean="0">
                <a:latin typeface="Baskerville Old Face" pitchFamily="18" charset="0"/>
              </a:rPr>
              <a:t>Water supply is main factor because water is </a:t>
            </a:r>
            <a:r>
              <a:rPr lang="en-GB" sz="2800" dirty="0" smtClean="0">
                <a:solidFill>
                  <a:srgbClr val="FF0000"/>
                </a:solidFill>
                <a:latin typeface="Baskerville Old Face" pitchFamily="18" charset="0"/>
              </a:rPr>
              <a:t>used for drinking, cooking and washing, rivers and lakes can be used to irrigate farm land</a:t>
            </a:r>
          </a:p>
          <a:p>
            <a:pPr algn="just">
              <a:lnSpc>
                <a:spcPct val="150000"/>
              </a:lnSpc>
            </a:pPr>
            <a:r>
              <a:rPr lang="en-GB" sz="2800" dirty="0" smtClean="0">
                <a:solidFill>
                  <a:srgbClr val="00B050"/>
                </a:solidFill>
                <a:latin typeface="Baskerville Old Face" pitchFamily="18" charset="0"/>
              </a:rPr>
              <a:t>water bodies also have fish which can be caught for diet and navigable rivers and lakes can be used for transportation</a:t>
            </a:r>
            <a:r>
              <a:rPr lang="en-GB" sz="2800" dirty="0" smtClean="0">
                <a:solidFill>
                  <a:srgbClr val="FF0000"/>
                </a:solidFill>
                <a:latin typeface="Baskerville Old Face" pitchFamily="18" charset="0"/>
              </a:rPr>
              <a:t>.</a:t>
            </a:r>
            <a:endParaRPr lang="en-US" sz="2800" dirty="0" smtClean="0">
              <a:solidFill>
                <a:srgbClr val="FF000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541</a:t>
            </a:fld>
            <a:endParaRPr lang="en-US" dirty="0"/>
          </a:p>
        </p:txBody>
      </p:sp>
    </p:spTree>
  </p:cSld>
  <p:clrMapOvr>
    <a:masterClrMapping/>
  </p:clrMapOvr>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Baskerville Old Face" pitchFamily="18" charset="0"/>
              </a:rPr>
              <a:t>Factors that can influence  the locate of rural settlements......Cont’d</a:t>
            </a:r>
            <a:endParaRPr lang="en-US" sz="3200" dirty="0"/>
          </a:p>
        </p:txBody>
      </p:sp>
      <p:sp>
        <p:nvSpPr>
          <p:cNvPr id="3" name="Content Placeholder 2"/>
          <p:cNvSpPr>
            <a:spLocks noGrp="1"/>
          </p:cNvSpPr>
          <p:nvPr>
            <p:ph idx="1"/>
          </p:nvPr>
        </p:nvSpPr>
        <p:spPr>
          <a:xfrm>
            <a:off x="457200" y="1285860"/>
            <a:ext cx="8229600" cy="5286412"/>
          </a:xfrm>
        </p:spPr>
        <p:txBody>
          <a:bodyPr>
            <a:normAutofit fontScale="92500" lnSpcReduction="20000"/>
          </a:bodyPr>
          <a:lstStyle/>
          <a:p>
            <a:pPr>
              <a:buNone/>
            </a:pPr>
            <a:r>
              <a:rPr lang="en-GB" b="1" dirty="0" smtClean="0"/>
              <a:t>   B. Land:</a:t>
            </a:r>
          </a:p>
          <a:p>
            <a:pPr algn="just">
              <a:lnSpc>
                <a:spcPct val="150000"/>
              </a:lnSpc>
              <a:buFont typeface="Courier New" pitchFamily="49" charset="0"/>
              <a:buChar char="o"/>
            </a:pPr>
            <a:r>
              <a:rPr lang="en-GB" sz="3000" dirty="0" smtClean="0">
                <a:latin typeface="Baskerville Old Face" pitchFamily="18" charset="0"/>
              </a:rPr>
              <a:t> </a:t>
            </a:r>
            <a:r>
              <a:rPr lang="en-US" sz="3000" dirty="0" smtClean="0">
                <a:latin typeface="Baskerville Old Face" pitchFamily="18" charset="0"/>
              </a:rPr>
              <a:t>Land, that is </a:t>
            </a:r>
            <a:r>
              <a:rPr lang="en-US" sz="3000" b="1" u="sng" dirty="0" smtClean="0">
                <a:solidFill>
                  <a:srgbClr val="FF0000"/>
                </a:solidFill>
                <a:latin typeface="Baskerville Old Face" pitchFamily="18" charset="0"/>
              </a:rPr>
              <a:t>suitable</a:t>
            </a:r>
            <a:r>
              <a:rPr lang="en-US" sz="3000" dirty="0" smtClean="0">
                <a:solidFill>
                  <a:srgbClr val="FF0000"/>
                </a:solidFill>
                <a:latin typeface="Baskerville Old Face" pitchFamily="18" charset="0"/>
              </a:rPr>
              <a:t> for agriculture, is an important factor.</a:t>
            </a:r>
          </a:p>
          <a:p>
            <a:pPr algn="just">
              <a:lnSpc>
                <a:spcPct val="150000"/>
              </a:lnSpc>
              <a:buFont typeface="Courier New" pitchFamily="49" charset="0"/>
              <a:buChar char="o"/>
            </a:pPr>
            <a:r>
              <a:rPr lang="en-US" sz="3000" dirty="0" smtClean="0">
                <a:latin typeface="Baskerville Old Face" pitchFamily="18" charset="0"/>
              </a:rPr>
              <a:t> Since rural settlements are predominantly agricultural in nature</a:t>
            </a:r>
            <a:r>
              <a:rPr lang="en-US" sz="3000" u="sng" dirty="0" smtClean="0">
                <a:solidFill>
                  <a:srgbClr val="FF0000"/>
                </a:solidFill>
                <a:latin typeface="Baskerville Old Face" pitchFamily="18" charset="0"/>
              </a:rPr>
              <a:t>, level plains </a:t>
            </a:r>
            <a:r>
              <a:rPr lang="en-US" sz="3000" dirty="0" smtClean="0">
                <a:latin typeface="Baskerville Old Face" pitchFamily="18" charset="0"/>
              </a:rPr>
              <a:t>and </a:t>
            </a:r>
            <a:r>
              <a:rPr lang="en-US" sz="3000" dirty="0" smtClean="0">
                <a:solidFill>
                  <a:srgbClr val="FF0000"/>
                </a:solidFill>
                <a:latin typeface="Baskerville Old Face" pitchFamily="18" charset="0"/>
              </a:rPr>
              <a:t>fertile lands needed for traditional crops are highly preferred.</a:t>
            </a:r>
          </a:p>
          <a:p>
            <a:pPr algn="just">
              <a:lnSpc>
                <a:spcPct val="150000"/>
              </a:lnSpc>
              <a:buFont typeface="Courier New" pitchFamily="49" charset="0"/>
              <a:buChar char="o"/>
            </a:pPr>
            <a:r>
              <a:rPr lang="en-US" sz="3000" dirty="0" smtClean="0">
                <a:solidFill>
                  <a:srgbClr val="FF0000"/>
                </a:solidFill>
                <a:latin typeface="Baskerville Old Face" pitchFamily="18" charset="0"/>
              </a:rPr>
              <a:t> </a:t>
            </a:r>
            <a:r>
              <a:rPr lang="en-US" sz="3000" dirty="0" smtClean="0">
                <a:latin typeface="Baskerville Old Face" pitchFamily="18" charset="0"/>
              </a:rPr>
              <a:t>In Europe villages are found near gently sloping land, in south East Asia villages are near low lying river valleys and coastal plains suited for wet rice cultivation.</a:t>
            </a:r>
          </a:p>
          <a:p>
            <a:pPr algn="just">
              <a:lnSpc>
                <a:spcPct val="150000"/>
              </a:lnSpc>
              <a:buFont typeface="Courier New" pitchFamily="49" charset="0"/>
              <a:buChar char="o"/>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542</a:t>
            </a:fld>
            <a:endParaRPr lang="en-US" dirty="0"/>
          </a:p>
        </p:txBody>
      </p:sp>
      <p:cxnSp>
        <p:nvCxnSpPr>
          <p:cNvPr id="7" name="Straight Arrow Connector 6"/>
          <p:cNvCxnSpPr/>
          <p:nvPr/>
        </p:nvCxnSpPr>
        <p:spPr>
          <a:xfrm>
            <a:off x="1142976" y="4714884"/>
            <a:ext cx="157163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Baskerville Old Face" pitchFamily="18" charset="0"/>
              </a:rPr>
              <a:t>Factors that can influence  the locate of rural settlements......Cont’d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697427"/>
          </a:xfrm>
        </p:spPr>
        <p:txBody>
          <a:bodyPr>
            <a:normAutofit fontScale="70000" lnSpcReduction="20000"/>
          </a:bodyPr>
          <a:lstStyle/>
          <a:p>
            <a:pPr>
              <a:buNone/>
            </a:pPr>
            <a:r>
              <a:rPr lang="en-GB" b="1" dirty="0" smtClean="0"/>
              <a:t>C. </a:t>
            </a:r>
            <a:r>
              <a:rPr lang="en-GB" sz="4100" b="1" dirty="0" smtClean="0"/>
              <a:t>Upland or </a:t>
            </a:r>
            <a:r>
              <a:rPr lang="en-US" sz="4100" b="1" dirty="0" smtClean="0"/>
              <a:t>Dry Land:</a:t>
            </a:r>
          </a:p>
          <a:p>
            <a:pPr>
              <a:lnSpc>
                <a:spcPct val="150000"/>
              </a:lnSpc>
            </a:pPr>
            <a:r>
              <a:rPr lang="en-US" sz="4000" b="1" dirty="0" smtClean="0"/>
              <a:t> </a:t>
            </a:r>
            <a:r>
              <a:rPr lang="en-US" sz="4000" dirty="0" smtClean="0">
                <a:latin typeface="Baskerville Old Face" pitchFamily="18" charset="0"/>
              </a:rPr>
              <a:t>Land, </a:t>
            </a:r>
            <a:r>
              <a:rPr lang="en-US" sz="4000" dirty="0" smtClean="0">
                <a:solidFill>
                  <a:srgbClr val="0070C0"/>
                </a:solidFill>
                <a:latin typeface="Baskerville Old Face" pitchFamily="18" charset="0"/>
              </a:rPr>
              <a:t>not threatened by floods, is usually chosen as a site for settlements. </a:t>
            </a:r>
          </a:p>
          <a:p>
            <a:pPr algn="just">
              <a:lnSpc>
                <a:spcPct val="170000"/>
              </a:lnSpc>
            </a:pPr>
            <a:r>
              <a:rPr lang="en-US" sz="3300" dirty="0" smtClean="0">
                <a:latin typeface="Baskerville Old Face" pitchFamily="18" charset="0"/>
              </a:rPr>
              <a:t>In </a:t>
            </a:r>
            <a:r>
              <a:rPr lang="en-US" sz="3300" dirty="0" smtClean="0">
                <a:solidFill>
                  <a:srgbClr val="FF0000"/>
                </a:solidFill>
                <a:latin typeface="Baskerville Old Face" pitchFamily="18" charset="0"/>
              </a:rPr>
              <a:t>some parts of the world like </a:t>
            </a:r>
            <a:r>
              <a:rPr lang="en-US" sz="3300" b="1" dirty="0" smtClean="0">
                <a:solidFill>
                  <a:srgbClr val="FF0000"/>
                </a:solidFill>
                <a:latin typeface="Baskerville Old Face" pitchFamily="18" charset="0"/>
              </a:rPr>
              <a:t>Malaysia</a:t>
            </a:r>
            <a:r>
              <a:rPr lang="en-US" sz="3300" dirty="0" smtClean="0">
                <a:solidFill>
                  <a:srgbClr val="FF0000"/>
                </a:solidFill>
                <a:latin typeface="Baskerville Old Face" pitchFamily="18" charset="0"/>
              </a:rPr>
              <a:t> and </a:t>
            </a:r>
            <a:r>
              <a:rPr lang="en-US" sz="3300" b="1" dirty="0" smtClean="0">
                <a:solidFill>
                  <a:srgbClr val="FF0000"/>
                </a:solidFill>
                <a:latin typeface="Baskerville Old Face" pitchFamily="18" charset="0"/>
              </a:rPr>
              <a:t>Indonesia</a:t>
            </a:r>
            <a:r>
              <a:rPr lang="en-US" sz="3300" dirty="0" smtClean="0">
                <a:solidFill>
                  <a:srgbClr val="FF0000"/>
                </a:solidFill>
                <a:latin typeface="Baskerville Old Face" pitchFamily="18" charset="0"/>
              </a:rPr>
              <a:t>, houses are built on stilts to get a protection from floods and also from animals and insects.</a:t>
            </a:r>
          </a:p>
          <a:p>
            <a:pPr algn="just">
              <a:lnSpc>
                <a:spcPct val="170000"/>
              </a:lnSpc>
            </a:pPr>
            <a:r>
              <a:rPr lang="en-US" sz="3300" dirty="0" smtClean="0">
                <a:latin typeface="Baskerville Old Face" pitchFamily="18" charset="0"/>
              </a:rPr>
              <a:t> In equatorial countries, such houses are also found to be much cooler.</a:t>
            </a:r>
          </a:p>
          <a:p>
            <a:pPr>
              <a:lnSpc>
                <a:spcPct val="150000"/>
              </a:lnSpc>
            </a:pPr>
            <a:endParaRPr lang="en-US" sz="2800" dirty="0">
              <a:solidFill>
                <a:srgbClr val="0070C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543</a:t>
            </a:fld>
            <a:endParaRPr lang="en-US" dirty="0"/>
          </a:p>
        </p:txBody>
      </p:sp>
    </p:spTree>
  </p:cSld>
  <p:clrMapOvr>
    <a:masterClrMapping/>
  </p:clrMapOvr>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Baskerville Old Face" pitchFamily="18" charset="0"/>
              </a:rPr>
              <a:t>Factors that can influence  the locate of rural settlements......Cont’d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5143536"/>
          </a:xfrm>
        </p:spPr>
        <p:txBody>
          <a:bodyPr>
            <a:noAutofit/>
          </a:bodyPr>
          <a:lstStyle/>
          <a:p>
            <a:pPr>
              <a:buNone/>
            </a:pPr>
            <a:r>
              <a:rPr lang="en-US" b="1" dirty="0" smtClean="0">
                <a:latin typeface="Baskerville Old Face" pitchFamily="18" charset="0"/>
              </a:rPr>
              <a:t>D. Building Material:</a:t>
            </a:r>
          </a:p>
          <a:p>
            <a:pPr algn="just">
              <a:lnSpc>
                <a:spcPct val="150000"/>
              </a:lnSpc>
              <a:buFont typeface="Wingdings" pitchFamily="2" charset="2"/>
              <a:buChar char="ü"/>
            </a:pPr>
            <a:r>
              <a:rPr lang="en-US" sz="2800" b="1" dirty="0" smtClean="0">
                <a:latin typeface="Baskerville Old Face" pitchFamily="18" charset="0"/>
              </a:rPr>
              <a:t> </a:t>
            </a:r>
            <a:r>
              <a:rPr lang="en-US" sz="2800" dirty="0" smtClean="0">
                <a:latin typeface="Baskerville Old Face" pitchFamily="18" charset="0"/>
              </a:rPr>
              <a:t>The availability of building materials- </a:t>
            </a:r>
            <a:r>
              <a:rPr lang="en-US" sz="2800" dirty="0" smtClean="0">
                <a:solidFill>
                  <a:srgbClr val="FF0000"/>
                </a:solidFill>
                <a:latin typeface="Baskerville Old Face" pitchFamily="18" charset="0"/>
              </a:rPr>
              <a:t>wood, stone near settlements is another factor. </a:t>
            </a:r>
          </a:p>
          <a:p>
            <a:pPr algn="just">
              <a:lnSpc>
                <a:spcPct val="150000"/>
              </a:lnSpc>
              <a:buFont typeface="Wingdings" pitchFamily="2" charset="2"/>
              <a:buChar char="ü"/>
            </a:pPr>
            <a:r>
              <a:rPr lang="en-US" sz="2800" dirty="0" smtClean="0">
                <a:latin typeface="Baskerville Old Face" pitchFamily="18" charset="0"/>
              </a:rPr>
              <a:t>Early villages were built in forests where </a:t>
            </a:r>
            <a:r>
              <a:rPr lang="en-US" sz="2800" dirty="0" smtClean="0">
                <a:solidFill>
                  <a:srgbClr val="FF0000"/>
                </a:solidFill>
                <a:latin typeface="Baskerville Old Face" pitchFamily="18" charset="0"/>
              </a:rPr>
              <a:t>wood was plentiful. </a:t>
            </a:r>
          </a:p>
          <a:p>
            <a:pPr algn="just">
              <a:lnSpc>
                <a:spcPct val="170000"/>
              </a:lnSpc>
              <a:buFont typeface="Wingdings" pitchFamily="2" charset="2"/>
              <a:buChar char="ü"/>
            </a:pPr>
            <a:r>
              <a:rPr lang="en-US" sz="2800" dirty="0" smtClean="0">
                <a:solidFill>
                  <a:srgbClr val="FF0000"/>
                </a:solidFill>
                <a:latin typeface="Baskerville Old Face" pitchFamily="18" charset="0"/>
              </a:rPr>
              <a:t>In </a:t>
            </a:r>
            <a:r>
              <a:rPr lang="en-US" sz="2800" u="sng" dirty="0" smtClean="0">
                <a:solidFill>
                  <a:srgbClr val="FF0000"/>
                </a:solidFill>
                <a:latin typeface="Baskerville Old Face" pitchFamily="18" charset="0"/>
              </a:rPr>
              <a:t>African Savanna’s </a:t>
            </a:r>
            <a:r>
              <a:rPr lang="en-US" sz="2800" b="1" dirty="0" smtClean="0">
                <a:solidFill>
                  <a:srgbClr val="FF0000"/>
                </a:solidFill>
                <a:latin typeface="Baskerville Old Face" pitchFamily="18" charset="0"/>
              </a:rPr>
              <a:t>mud bricks </a:t>
            </a:r>
            <a:r>
              <a:rPr lang="en-US" sz="2800" dirty="0" smtClean="0">
                <a:solidFill>
                  <a:srgbClr val="FF0000"/>
                </a:solidFill>
                <a:latin typeface="Baskerville Old Face" pitchFamily="18" charset="0"/>
              </a:rPr>
              <a:t>are used as building materials and the Eskimos, in </a:t>
            </a:r>
            <a:r>
              <a:rPr lang="en-US" sz="2800" u="sng" dirty="0" smtClean="0">
                <a:solidFill>
                  <a:srgbClr val="FF0000"/>
                </a:solidFill>
                <a:latin typeface="Baskerville Old Face" pitchFamily="18" charset="0"/>
              </a:rPr>
              <a:t>Polar Regions</a:t>
            </a:r>
            <a:r>
              <a:rPr lang="en-US" sz="2800" dirty="0" smtClean="0">
                <a:solidFill>
                  <a:srgbClr val="FF0000"/>
                </a:solidFill>
                <a:latin typeface="Baskerville Old Face" pitchFamily="18" charset="0"/>
              </a:rPr>
              <a:t>, use ice blocks to construct </a:t>
            </a:r>
            <a:r>
              <a:rPr lang="en-US" sz="2800" b="1" dirty="0" smtClean="0">
                <a:solidFill>
                  <a:srgbClr val="FF0000"/>
                </a:solidFill>
                <a:latin typeface="Baskerville Old Face" pitchFamily="18" charset="0"/>
              </a:rPr>
              <a:t>igloos</a:t>
            </a:r>
            <a:r>
              <a:rPr lang="en-US" sz="2800" dirty="0" smtClean="0">
                <a:solidFill>
                  <a:srgbClr val="FF0000"/>
                </a:solidFill>
                <a:latin typeface="Baskerville Old Face" pitchFamily="18" charset="0"/>
              </a:rPr>
              <a:t>.</a:t>
            </a:r>
            <a:endParaRPr lang="en-US" sz="2800" b="1" dirty="0" smtClean="0">
              <a:solidFill>
                <a:srgbClr val="FF0000"/>
              </a:solidFill>
              <a:latin typeface="Baskerville Old Face" pitchFamily="18" charset="0"/>
            </a:endParaRPr>
          </a:p>
          <a:p>
            <a:pPr>
              <a:lnSpc>
                <a:spcPct val="150000"/>
              </a:lnSpc>
              <a:buFont typeface="Wingdings" pitchFamily="2" charset="2"/>
              <a:buChar char="ü"/>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544</a:t>
            </a:fld>
            <a:endParaRPr lang="en-US" dirty="0"/>
          </a:p>
        </p:txBody>
      </p:sp>
    </p:spTree>
  </p:cSld>
  <p:clrMapOvr>
    <a:masterClrMapping/>
  </p:clrMapOvr>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Baskerville Old Face" pitchFamily="18" charset="0"/>
              </a:rPr>
              <a:t>Factors that can influence  the locate of rural settlements......Cont’d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697427"/>
          </a:xfrm>
        </p:spPr>
        <p:txBody>
          <a:bodyPr/>
          <a:lstStyle/>
          <a:p>
            <a:r>
              <a:rPr lang="en-US" b="1" dirty="0" smtClean="0"/>
              <a:t>E. Defense:</a:t>
            </a:r>
          </a:p>
          <a:p>
            <a:pPr algn="just">
              <a:lnSpc>
                <a:spcPct val="150000"/>
              </a:lnSpc>
            </a:pPr>
            <a:r>
              <a:rPr lang="en-US" b="1" dirty="0" smtClean="0"/>
              <a:t> </a:t>
            </a:r>
            <a:r>
              <a:rPr lang="en-US" sz="2800" dirty="0" smtClean="0">
                <a:solidFill>
                  <a:srgbClr val="FF0000"/>
                </a:solidFill>
                <a:latin typeface="Baskerville Old Face" pitchFamily="18" charset="0"/>
              </a:rPr>
              <a:t>in the past, strategic positions like </a:t>
            </a:r>
            <a:r>
              <a:rPr lang="en-US" sz="2800" b="1" u="sng" dirty="0" smtClean="0">
                <a:solidFill>
                  <a:srgbClr val="FF0000"/>
                </a:solidFill>
                <a:latin typeface="Baskerville Old Face" pitchFamily="18" charset="0"/>
              </a:rPr>
              <a:t>hills,</a:t>
            </a:r>
            <a:r>
              <a:rPr lang="en-US" sz="2800" dirty="0" smtClean="0">
                <a:latin typeface="Baskerville Old Face" pitchFamily="18" charset="0"/>
              </a:rPr>
              <a:t> </a:t>
            </a:r>
            <a:r>
              <a:rPr lang="en-US" sz="2800" b="1" u="sng" dirty="0" smtClean="0">
                <a:solidFill>
                  <a:srgbClr val="FF0000"/>
                </a:solidFill>
                <a:latin typeface="Baskerville Old Face" pitchFamily="18" charset="0"/>
              </a:rPr>
              <a:t>islands</a:t>
            </a:r>
            <a:r>
              <a:rPr lang="en-US" sz="2800" dirty="0" smtClean="0">
                <a:latin typeface="Baskerville Old Face" pitchFamily="18" charset="0"/>
              </a:rPr>
              <a:t>, </a:t>
            </a:r>
            <a:r>
              <a:rPr lang="en-US" sz="2800" dirty="0" smtClean="0">
                <a:solidFill>
                  <a:srgbClr val="FF0000"/>
                </a:solidFill>
                <a:latin typeface="Baskerville Old Face" pitchFamily="18" charset="0"/>
              </a:rPr>
              <a:t>etc</a:t>
            </a:r>
            <a:r>
              <a:rPr lang="en-US" sz="2800" dirty="0" smtClean="0">
                <a:latin typeface="Baskerville Old Face" pitchFamily="18" charset="0"/>
              </a:rPr>
              <a:t>., </a:t>
            </a:r>
          </a:p>
          <a:p>
            <a:pPr algn="just">
              <a:lnSpc>
                <a:spcPct val="150000"/>
              </a:lnSpc>
            </a:pPr>
            <a:r>
              <a:rPr lang="en-US" sz="2800" dirty="0" smtClean="0">
                <a:latin typeface="Baskerville Old Face" pitchFamily="18" charset="0"/>
              </a:rPr>
              <a:t>were chosen to establish settlements </a:t>
            </a:r>
            <a:r>
              <a:rPr lang="en-US" sz="2800" dirty="0" smtClean="0">
                <a:solidFill>
                  <a:srgbClr val="FF0000"/>
                </a:solidFill>
                <a:latin typeface="Baskerville Old Face" pitchFamily="18" charset="0"/>
              </a:rPr>
              <a:t>in order to cope with the high political instability and hostility among ethnic clans, or tribes.</a:t>
            </a:r>
          </a:p>
          <a:p>
            <a:pPr algn="just">
              <a:lnSpc>
                <a:spcPct val="150000"/>
              </a:lnSpc>
              <a:buNone/>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545</a:t>
            </a:fld>
            <a:endParaRPr lang="en-US" dirty="0"/>
          </a:p>
        </p:txBody>
      </p:sp>
    </p:spTree>
  </p:cSld>
  <p:clrMapOvr>
    <a:masterClrMapping/>
  </p:clrMapOvr>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Baskerville Old Face" pitchFamily="18" charset="0"/>
              </a:rPr>
              <a:t>Factors that can influence  the locate of rural settlements......Cont’d</a:t>
            </a:r>
            <a:endParaRPr lang="en-US" sz="3200" dirty="0"/>
          </a:p>
        </p:txBody>
      </p:sp>
      <p:sp>
        <p:nvSpPr>
          <p:cNvPr id="3" name="Content Placeholder 2"/>
          <p:cNvSpPr>
            <a:spLocks noGrp="1"/>
          </p:cNvSpPr>
          <p:nvPr>
            <p:ph idx="1"/>
          </p:nvPr>
        </p:nvSpPr>
        <p:spPr>
          <a:xfrm>
            <a:off x="457200" y="1600200"/>
            <a:ext cx="8229600" cy="4972072"/>
          </a:xfrm>
        </p:spPr>
        <p:txBody>
          <a:bodyPr>
            <a:normAutofit fontScale="92500" lnSpcReduction="20000"/>
          </a:bodyPr>
          <a:lstStyle/>
          <a:p>
            <a:r>
              <a:rPr lang="en-US" b="1" dirty="0" smtClean="0"/>
              <a:t>F.  Gov’t Plan: </a:t>
            </a:r>
          </a:p>
          <a:p>
            <a:pPr algn="just">
              <a:lnSpc>
                <a:spcPct val="160000"/>
              </a:lnSpc>
            </a:pPr>
            <a:r>
              <a:rPr lang="en-US" sz="3000" dirty="0" smtClean="0">
                <a:solidFill>
                  <a:srgbClr val="FF0000"/>
                </a:solidFill>
                <a:latin typeface="Baskerville Old Face" pitchFamily="18" charset="0"/>
              </a:rPr>
              <a:t>Settlements are reorganized or restructured according to plans of governments or landlords, in order to facilitate agricultural production. </a:t>
            </a:r>
          </a:p>
          <a:p>
            <a:pPr algn="just">
              <a:lnSpc>
                <a:spcPct val="160000"/>
              </a:lnSpc>
            </a:pPr>
            <a:r>
              <a:rPr lang="en-US" sz="3000" dirty="0" smtClean="0">
                <a:latin typeface="Baskerville Old Face" pitchFamily="18" charset="0"/>
              </a:rPr>
              <a:t>Mostly, it is the spreading of settlement into new areas that needed plan­ning. </a:t>
            </a:r>
          </a:p>
          <a:p>
            <a:pPr algn="just">
              <a:lnSpc>
                <a:spcPct val="160000"/>
              </a:lnSpc>
            </a:pPr>
            <a:r>
              <a:rPr lang="en-US" sz="3000" dirty="0" smtClean="0">
                <a:latin typeface="Baskerville Old Face" pitchFamily="18" charset="0"/>
              </a:rPr>
              <a:t>Such planned settlements are seen in the US and Canada</a:t>
            </a:r>
            <a:endParaRPr lang="en-US" sz="3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546</a:t>
            </a:fld>
            <a:endParaRPr lang="en-US" dirty="0"/>
          </a:p>
        </p:txBody>
      </p:sp>
    </p:spTree>
  </p:cSld>
  <p:clrMapOvr>
    <a:masterClrMapping/>
  </p:clrMapOvr>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547</a:t>
            </a:fld>
            <a:endParaRPr lang="en-US" dirty="0"/>
          </a:p>
        </p:txBody>
      </p:sp>
      <p:sp>
        <p:nvSpPr>
          <p:cNvPr id="4" name="Rectangle 3"/>
          <p:cNvSpPr/>
          <p:nvPr/>
        </p:nvSpPr>
        <p:spPr>
          <a:xfrm>
            <a:off x="642910" y="785794"/>
            <a:ext cx="7858180" cy="5262979"/>
          </a:xfrm>
          <a:prstGeom prst="rect">
            <a:avLst/>
          </a:prstGeom>
        </p:spPr>
        <p:txBody>
          <a:bodyPr wrap="square">
            <a:spAutoFit/>
          </a:bodyPr>
          <a:lstStyle/>
          <a:p>
            <a:pPr algn="just">
              <a:lnSpc>
                <a:spcPct val="150000"/>
              </a:lnSpc>
              <a:buFont typeface="Wingdings" pitchFamily="2" charset="2"/>
              <a:buChar char="ü"/>
            </a:pPr>
            <a:r>
              <a:rPr lang="en-US" sz="2800" b="1" i="1" dirty="0" smtClean="0">
                <a:latin typeface="Baskerville Old Face" pitchFamily="18" charset="0"/>
              </a:rPr>
              <a:t>Before discussing </a:t>
            </a:r>
            <a:r>
              <a:rPr lang="en-US" sz="2800" dirty="0" smtClean="0">
                <a:latin typeface="Baskerville Old Face" pitchFamily="18" charset="0"/>
              </a:rPr>
              <a:t>types and patterns</a:t>
            </a:r>
            <a:r>
              <a:rPr lang="en-US" sz="2800" b="1" i="1" dirty="0" smtClean="0">
                <a:latin typeface="Baskerville Old Face" pitchFamily="18" charset="0"/>
              </a:rPr>
              <a:t> of rural settlements, let us have some idea about the words: ‘type’ and ‘pattern’.</a:t>
            </a:r>
          </a:p>
          <a:p>
            <a:pPr algn="just">
              <a:lnSpc>
                <a:spcPct val="150000"/>
              </a:lnSpc>
              <a:buFont typeface="Wingdings" pitchFamily="2" charset="2"/>
              <a:buChar char="ü"/>
            </a:pPr>
            <a:r>
              <a:rPr lang="en-US" sz="2800" dirty="0" smtClean="0">
                <a:solidFill>
                  <a:srgbClr val="FF0000"/>
                </a:solidFill>
                <a:latin typeface="Baskerville Old Face" pitchFamily="18" charset="0"/>
              </a:rPr>
              <a:t>Type </a:t>
            </a:r>
            <a:r>
              <a:rPr lang="en-US" sz="2800" dirty="0" smtClean="0">
                <a:latin typeface="Baskerville Old Face" pitchFamily="18" charset="0"/>
              </a:rPr>
              <a:t>refers to a category of things having some common features. </a:t>
            </a:r>
            <a:r>
              <a:rPr lang="en-US" sz="2800" b="1" i="1" dirty="0" smtClean="0"/>
              <a:t>whereas </a:t>
            </a:r>
          </a:p>
          <a:p>
            <a:pPr algn="just">
              <a:lnSpc>
                <a:spcPct val="150000"/>
              </a:lnSpc>
              <a:buFont typeface="Wingdings" pitchFamily="2" charset="2"/>
              <a:buChar char="ü"/>
            </a:pPr>
            <a:r>
              <a:rPr lang="en-US" sz="2800" dirty="0" smtClean="0">
                <a:solidFill>
                  <a:srgbClr val="FF0000"/>
                </a:solidFill>
                <a:latin typeface="Baskerville Old Face" pitchFamily="18" charset="0"/>
              </a:rPr>
              <a:t>pattern</a:t>
            </a:r>
            <a:r>
              <a:rPr lang="en-US" sz="2800" dirty="0" smtClean="0">
                <a:latin typeface="Baskerville Old Face" pitchFamily="18" charset="0"/>
              </a:rPr>
              <a:t> refers to a regular form or order in which a series of things occur.</a:t>
            </a:r>
          </a:p>
          <a:p>
            <a:pPr algn="just">
              <a:lnSpc>
                <a:spcPct val="150000"/>
              </a:lnSpc>
            </a:pPr>
            <a:endParaRPr lang="en-US" sz="2800" dirty="0">
              <a:latin typeface="Baskerville Old Face" pitchFamily="18" charset="0"/>
            </a:endParaRPr>
          </a:p>
        </p:txBody>
      </p:sp>
    </p:spTree>
  </p:cSld>
  <p:clrMapOvr>
    <a:masterClrMapping/>
  </p:clrMapOvr>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548</a:t>
            </a:fld>
            <a:endParaRPr lang="en-US" dirty="0"/>
          </a:p>
        </p:txBody>
      </p:sp>
      <p:sp>
        <p:nvSpPr>
          <p:cNvPr id="4" name="Rectangle 3"/>
          <p:cNvSpPr/>
          <p:nvPr/>
        </p:nvSpPr>
        <p:spPr>
          <a:xfrm>
            <a:off x="642910" y="1285860"/>
            <a:ext cx="8001056" cy="5909310"/>
          </a:xfrm>
          <a:prstGeom prst="rect">
            <a:avLst/>
          </a:prstGeom>
        </p:spPr>
        <p:txBody>
          <a:bodyPr wrap="square">
            <a:spAutoFit/>
          </a:bodyPr>
          <a:lstStyle/>
          <a:p>
            <a:pPr algn="just">
              <a:lnSpc>
                <a:spcPct val="150000"/>
              </a:lnSpc>
              <a:buFont typeface="Wingdings" pitchFamily="2" charset="2"/>
              <a:buChar char="ü"/>
            </a:pPr>
            <a:r>
              <a:rPr lang="en-US" sz="2800" dirty="0" smtClean="0">
                <a:latin typeface="Baskerville Old Face" pitchFamily="18" charset="0"/>
              </a:rPr>
              <a:t> When we say </a:t>
            </a:r>
            <a:r>
              <a:rPr lang="en-US" sz="2800" dirty="0" smtClean="0">
                <a:solidFill>
                  <a:srgbClr val="FF0000"/>
                </a:solidFill>
                <a:latin typeface="Baskerville Old Face" pitchFamily="18" charset="0"/>
              </a:rPr>
              <a:t>settlement pattern</a:t>
            </a:r>
            <a:r>
              <a:rPr lang="en-US" sz="2800" dirty="0" smtClean="0">
                <a:latin typeface="Baskerville Old Face" pitchFamily="18" charset="0"/>
              </a:rPr>
              <a:t>, </a:t>
            </a:r>
            <a:r>
              <a:rPr lang="en-US" sz="2800" dirty="0" smtClean="0">
                <a:solidFill>
                  <a:srgbClr val="FF0000"/>
                </a:solidFill>
                <a:latin typeface="Baskerville Old Face" pitchFamily="18" charset="0"/>
              </a:rPr>
              <a:t>the term is strictly    applied to the </a:t>
            </a:r>
            <a:r>
              <a:rPr lang="en-US" sz="2800" u="sng" dirty="0" smtClean="0">
                <a:solidFill>
                  <a:srgbClr val="00B0F0"/>
                </a:solidFill>
                <a:latin typeface="Baskerville Old Face" pitchFamily="18" charset="0"/>
              </a:rPr>
              <a:t>spatial </a:t>
            </a:r>
            <a:r>
              <a:rPr lang="en-US" sz="2800" b="1" u="sng" dirty="0" smtClean="0">
                <a:solidFill>
                  <a:srgbClr val="00B0F0"/>
                </a:solidFill>
                <a:latin typeface="Baskerville Old Face" pitchFamily="18" charset="0"/>
              </a:rPr>
              <a:t>arrangement</a:t>
            </a:r>
            <a:r>
              <a:rPr lang="en-US" sz="2800" u="sng" dirty="0" smtClean="0">
                <a:solidFill>
                  <a:srgbClr val="00B0F0"/>
                </a:solidFill>
                <a:latin typeface="Baskerville Old Face" pitchFamily="18" charset="0"/>
              </a:rPr>
              <a:t> or </a:t>
            </a:r>
            <a:r>
              <a:rPr lang="en-US" sz="2800" b="1" u="sng" dirty="0" smtClean="0">
                <a:solidFill>
                  <a:srgbClr val="00B0F0"/>
                </a:solidFill>
                <a:latin typeface="Baskerville Old Face" pitchFamily="18" charset="0"/>
              </a:rPr>
              <a:t>distribution</a:t>
            </a:r>
            <a:r>
              <a:rPr lang="en-US" sz="2800" u="sng" dirty="0" smtClean="0">
                <a:solidFill>
                  <a:srgbClr val="00B0F0"/>
                </a:solidFill>
                <a:latin typeface="Baskerville Old Face" pitchFamily="18" charset="0"/>
              </a:rPr>
              <a:t> of settlements within a given area. </a:t>
            </a:r>
          </a:p>
          <a:p>
            <a:pPr algn="just">
              <a:lnSpc>
                <a:spcPct val="150000"/>
              </a:lnSpc>
              <a:buFont typeface="Wingdings" pitchFamily="2" charset="2"/>
              <a:buChar char="ü"/>
            </a:pPr>
            <a:endParaRPr lang="en-US" sz="2800" b="1" dirty="0" smtClean="0"/>
          </a:p>
          <a:p>
            <a:pPr algn="just">
              <a:lnSpc>
                <a:spcPct val="150000"/>
              </a:lnSpc>
            </a:pPr>
            <a:endParaRPr lang="en-US" sz="2800" b="1" dirty="0" smtClean="0"/>
          </a:p>
          <a:p>
            <a:pPr algn="just">
              <a:lnSpc>
                <a:spcPct val="150000"/>
              </a:lnSpc>
            </a:pPr>
            <a:endParaRPr lang="en-US" sz="2800" u="sng" dirty="0" smtClean="0">
              <a:solidFill>
                <a:srgbClr val="00B0F0"/>
              </a:solidFill>
              <a:latin typeface="Baskerville Old Face" pitchFamily="18" charset="0"/>
            </a:endParaRPr>
          </a:p>
          <a:p>
            <a:pPr algn="just">
              <a:lnSpc>
                <a:spcPct val="150000"/>
              </a:lnSpc>
            </a:pPr>
            <a:endParaRPr lang="en-US" sz="2800" b="1" dirty="0" smtClean="0"/>
          </a:p>
          <a:p>
            <a:pPr algn="just">
              <a:lnSpc>
                <a:spcPct val="150000"/>
              </a:lnSpc>
            </a:pPr>
            <a:endParaRPr lang="en-US" sz="2800" u="sng" dirty="0" smtClean="0">
              <a:solidFill>
                <a:srgbClr val="00B0F0"/>
              </a:solidFill>
              <a:latin typeface="Baskerville Old Face" pitchFamily="18" charset="0"/>
            </a:endParaRPr>
          </a:p>
          <a:p>
            <a:pPr algn="just">
              <a:lnSpc>
                <a:spcPct val="150000"/>
              </a:lnSpc>
            </a:pPr>
            <a:endParaRPr lang="en-US" sz="2800" u="sng" dirty="0">
              <a:solidFill>
                <a:srgbClr val="00B0F0"/>
              </a:solidFill>
              <a:latin typeface="Baskerville Old Face" pitchFamily="18" charset="0"/>
            </a:endParaRPr>
          </a:p>
        </p:txBody>
      </p:sp>
    </p:spTree>
  </p:cSld>
  <p:clrMapOvr>
    <a:masterClrMapping/>
  </p:clrMapOvr>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229600" cy="5072098"/>
          </a:xfrm>
        </p:spPr>
        <p:txBody>
          <a:bodyPr>
            <a:normAutofit/>
          </a:bodyPr>
          <a:lstStyle/>
          <a:p>
            <a:pPr algn="just">
              <a:lnSpc>
                <a:spcPct val="150000"/>
              </a:lnSpc>
              <a:buFont typeface="Wingdings" pitchFamily="2" charset="2"/>
              <a:buChar char="ü"/>
            </a:pPr>
            <a:r>
              <a:rPr lang="en-US" sz="2800" dirty="0" smtClean="0">
                <a:latin typeface="Baskerville Old Face" pitchFamily="18" charset="0"/>
              </a:rPr>
              <a:t>Based on the </a:t>
            </a:r>
            <a:r>
              <a:rPr lang="en-US" sz="2800" dirty="0" smtClean="0">
                <a:solidFill>
                  <a:srgbClr val="FF0000"/>
                </a:solidFill>
                <a:latin typeface="Baskerville Old Face" pitchFamily="18" charset="0"/>
              </a:rPr>
              <a:t>size of population </a:t>
            </a:r>
            <a:r>
              <a:rPr lang="en-US" sz="2800" dirty="0" smtClean="0">
                <a:latin typeface="Baskerville Old Face" pitchFamily="18" charset="0"/>
              </a:rPr>
              <a:t>and </a:t>
            </a:r>
            <a:r>
              <a:rPr lang="en-US" sz="2800" dirty="0" smtClean="0">
                <a:solidFill>
                  <a:srgbClr val="FF0000"/>
                </a:solidFill>
                <a:latin typeface="Baskerville Old Face" pitchFamily="18" charset="0"/>
              </a:rPr>
              <a:t>density of settlements’,</a:t>
            </a:r>
            <a:r>
              <a:rPr lang="en-US" sz="2800" dirty="0" smtClean="0">
                <a:latin typeface="Baskerville Old Face" pitchFamily="18" charset="0"/>
              </a:rPr>
              <a:t> geographers have suggested three groups of rural settlements, these include; </a:t>
            </a:r>
          </a:p>
          <a:p>
            <a:pPr algn="just">
              <a:lnSpc>
                <a:spcPct val="150000"/>
              </a:lnSpc>
              <a:buNone/>
            </a:pPr>
            <a:r>
              <a:rPr lang="en-US" b="1" dirty="0" smtClean="0"/>
              <a:t>              1</a:t>
            </a:r>
            <a:r>
              <a:rPr lang="en-US" sz="2800" dirty="0" smtClean="0">
                <a:latin typeface="Baskerville Old Face" pitchFamily="18" charset="0"/>
              </a:rPr>
              <a:t>. Clustered or Compact Settlement</a:t>
            </a:r>
            <a:endParaRPr lang="en-US" sz="2800" i="1" dirty="0" smtClean="0">
              <a:latin typeface="Baskerville Old Face" pitchFamily="18" charset="0"/>
            </a:endParaRPr>
          </a:p>
          <a:p>
            <a:pPr algn="just">
              <a:lnSpc>
                <a:spcPct val="150000"/>
              </a:lnSpc>
              <a:buNone/>
            </a:pPr>
            <a:r>
              <a:rPr lang="en-US" sz="2800" dirty="0" smtClean="0">
                <a:latin typeface="Baskerville Old Face" pitchFamily="18" charset="0"/>
              </a:rPr>
              <a:t>              2. Semi-Compact Settlement</a:t>
            </a:r>
          </a:p>
          <a:p>
            <a:pPr algn="just">
              <a:lnSpc>
                <a:spcPct val="150000"/>
              </a:lnSpc>
              <a:buNone/>
            </a:pPr>
            <a:r>
              <a:rPr lang="en-US" sz="2800" dirty="0" smtClean="0">
                <a:latin typeface="Baskerville Old Face" pitchFamily="18" charset="0"/>
              </a:rPr>
              <a:t>              3. Dispersed Settlement</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549</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928694"/>
          </a:xfrm>
        </p:spPr>
        <p:txBody>
          <a:bodyPr>
            <a:normAutofit/>
          </a:bodyPr>
          <a:lstStyle/>
          <a:p>
            <a:r>
              <a:rPr lang="en-US" sz="4000" b="1" dirty="0" smtClean="0">
                <a:latin typeface="Baskerville Old Face" pitchFamily="18" charset="0"/>
              </a:rPr>
              <a:t>Possible Uses of Census Information</a:t>
            </a:r>
            <a:endParaRPr lang="en-US" sz="4000" dirty="0">
              <a:latin typeface="Baskerville Old Face" pitchFamily="18" charset="0"/>
            </a:endParaRPr>
          </a:p>
        </p:txBody>
      </p:sp>
      <p:graphicFrame>
        <p:nvGraphicFramePr>
          <p:cNvPr id="4" name="Content Placeholder 3"/>
          <p:cNvGraphicFramePr>
            <a:graphicFrameLocks noGrp="1"/>
          </p:cNvGraphicFramePr>
          <p:nvPr>
            <p:ph idx="1"/>
          </p:nvPr>
        </p:nvGraphicFramePr>
        <p:xfrm>
          <a:off x="457200" y="1071546"/>
          <a:ext cx="8472518" cy="5760720"/>
        </p:xfrm>
        <a:graphic>
          <a:graphicData uri="http://schemas.openxmlformats.org/drawingml/2006/table">
            <a:tbl>
              <a:tblPr firstRow="1" bandRow="1">
                <a:tableStyleId>{5C22544A-7EE6-4342-B048-85BDC9FD1C3A}</a:tableStyleId>
              </a:tblPr>
              <a:tblGrid>
                <a:gridCol w="3427246"/>
                <a:gridCol w="5045272"/>
              </a:tblGrid>
              <a:tr h="1804615">
                <a:tc>
                  <a:txBody>
                    <a:bodyPr/>
                    <a:lstStyle/>
                    <a:p>
                      <a:pPr algn="just">
                        <a:lnSpc>
                          <a:spcPct val="150000"/>
                        </a:lnSpc>
                        <a:spcAft>
                          <a:spcPts val="0"/>
                        </a:spcAft>
                      </a:pPr>
                      <a:endParaRPr lang="en-US" sz="1200" i="1" dirty="0" smtClean="0">
                        <a:solidFill>
                          <a:schemeClr val="tx1"/>
                        </a:solidFill>
                        <a:latin typeface="Times New Roman"/>
                        <a:ea typeface="Calibri"/>
                        <a:cs typeface="Times New Roman"/>
                      </a:endParaRPr>
                    </a:p>
                    <a:p>
                      <a:pPr algn="just">
                        <a:lnSpc>
                          <a:spcPct val="150000"/>
                        </a:lnSpc>
                        <a:spcAft>
                          <a:spcPts val="0"/>
                        </a:spcAft>
                      </a:pPr>
                      <a:endParaRPr lang="en-US" sz="1200" i="1" dirty="0" smtClean="0">
                        <a:solidFill>
                          <a:schemeClr val="tx1"/>
                        </a:solidFill>
                        <a:latin typeface="Times New Roman"/>
                        <a:ea typeface="Calibri"/>
                        <a:cs typeface="Times New Roman"/>
                      </a:endParaRPr>
                    </a:p>
                    <a:p>
                      <a:pPr algn="just">
                        <a:lnSpc>
                          <a:spcPct val="150000"/>
                        </a:lnSpc>
                        <a:spcAft>
                          <a:spcPts val="0"/>
                        </a:spcAft>
                      </a:pPr>
                      <a:r>
                        <a:rPr lang="en-US" sz="2400" b="0" i="0" dirty="0" smtClean="0">
                          <a:solidFill>
                            <a:schemeClr val="tx1"/>
                          </a:solidFill>
                          <a:latin typeface="Times New Roman"/>
                          <a:ea typeface="Calibri"/>
                          <a:cs typeface="Times New Roman"/>
                        </a:rPr>
                        <a:t>Total </a:t>
                      </a:r>
                      <a:r>
                        <a:rPr lang="en-US" sz="2400" b="0" i="0" dirty="0">
                          <a:solidFill>
                            <a:schemeClr val="tx1"/>
                          </a:solidFill>
                          <a:latin typeface="Times New Roman"/>
                          <a:ea typeface="Calibri"/>
                          <a:cs typeface="Times New Roman"/>
                        </a:rPr>
                        <a:t>Population </a:t>
                      </a:r>
                      <a:r>
                        <a:rPr lang="en-US" sz="2400" b="0" i="0" dirty="0" smtClean="0">
                          <a:solidFill>
                            <a:schemeClr val="tx1"/>
                          </a:solidFill>
                          <a:latin typeface="Times New Roman"/>
                          <a:ea typeface="Calibri"/>
                          <a:cs typeface="Times New Roman"/>
                        </a:rPr>
                        <a:t>Size </a:t>
                      </a:r>
                      <a:endParaRPr lang="en-US" sz="2400" b="0" i="0" dirty="0">
                        <a:solidFill>
                          <a:schemeClr val="tx1"/>
                        </a:solidFill>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2400" dirty="0">
                          <a:solidFill>
                            <a:schemeClr val="tx2">
                              <a:lumMod val="75000"/>
                            </a:schemeClr>
                          </a:solidFill>
                          <a:latin typeface="Times New Roman" pitchFamily="18" charset="0"/>
                          <a:ea typeface="Calibri"/>
                          <a:cs typeface="Times New Roman" pitchFamily="18" charset="0"/>
                        </a:rPr>
                        <a:t>When two or more census counts are compared for the same location, planners can determine if locales </a:t>
                      </a:r>
                      <a:r>
                        <a:rPr lang="en-US" sz="1200" dirty="0">
                          <a:latin typeface="Times New Roman"/>
                          <a:ea typeface="Calibri"/>
                          <a:cs typeface="Times New Roman"/>
                        </a:rPr>
                        <a:t>are increasing or decreasing in size.</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14825">
                <a:tc>
                  <a:txBody>
                    <a:bodyPr/>
                    <a:lstStyle/>
                    <a:p>
                      <a:pPr algn="just">
                        <a:lnSpc>
                          <a:spcPct val="150000"/>
                        </a:lnSpc>
                        <a:spcAft>
                          <a:spcPts val="0"/>
                        </a:spcAft>
                      </a:pPr>
                      <a:r>
                        <a:rPr lang="en-US" sz="2400" i="1" dirty="0">
                          <a:latin typeface="Times New Roman"/>
                          <a:ea typeface="Calibri"/>
                          <a:cs typeface="Times New Roman"/>
                        </a:rPr>
                        <a:t>Age and Sex</a:t>
                      </a:r>
                      <a:endParaRPr lang="en-US" sz="2400" dirty="0">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2400" dirty="0">
                          <a:solidFill>
                            <a:srgbClr val="FF0000"/>
                          </a:solidFill>
                          <a:latin typeface="Times New Roman"/>
                          <a:ea typeface="Calibri"/>
                          <a:cs typeface="Times New Roman"/>
                        </a:rPr>
                        <a:t>Used to help identify segments of the population that require different types of services.</a:t>
                      </a:r>
                      <a:endParaRPr lang="en-US" sz="2400" dirty="0">
                        <a:solidFill>
                          <a:srgbClr val="FF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8411">
                <a:tc>
                  <a:txBody>
                    <a:bodyPr/>
                    <a:lstStyle/>
                    <a:p>
                      <a:pPr algn="just">
                        <a:lnSpc>
                          <a:spcPct val="150000"/>
                        </a:lnSpc>
                        <a:spcAft>
                          <a:spcPts val="0"/>
                        </a:spcAft>
                      </a:pPr>
                      <a:r>
                        <a:rPr lang="en-US" sz="2400" i="1" dirty="0">
                          <a:latin typeface="Times New Roman"/>
                          <a:ea typeface="Calibri"/>
                          <a:cs typeface="Times New Roman"/>
                        </a:rPr>
                        <a:t>Sex</a:t>
                      </a:r>
                      <a:endParaRPr lang="en-US" sz="2400" dirty="0">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2400" dirty="0">
                          <a:latin typeface="Times New Roman"/>
                          <a:ea typeface="Calibri"/>
                          <a:cs typeface="Times New Roman"/>
                        </a:rPr>
                        <a:t>Sex ratios can be calculated by 5-year age groups to crudely observe migration, especially among the working age cohorts.</a:t>
                      </a:r>
                      <a:endParaRPr lang="en-US" sz="2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 name="Slide Number Placeholder 4"/>
          <p:cNvSpPr>
            <a:spLocks noGrp="1"/>
          </p:cNvSpPr>
          <p:nvPr>
            <p:ph type="sldNum" sz="quarter" idx="12"/>
          </p:nvPr>
        </p:nvSpPr>
        <p:spPr/>
        <p:txBody>
          <a:bodyPr/>
          <a:lstStyle/>
          <a:p>
            <a:fld id="{884C9F44-8474-4EB8-895B-098C9F96557C}" type="slidenum">
              <a:rPr lang="en-US" smtClean="0"/>
              <a:pPr/>
              <a:t>55</a:t>
            </a:fld>
            <a:endParaRPr lang="en-US" dirty="0"/>
          </a:p>
        </p:txBody>
      </p:sp>
    </p:spTree>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85794"/>
            <a:ext cx="8229600" cy="5572164"/>
          </a:xfrm>
        </p:spPr>
        <p:txBody>
          <a:bodyPr>
            <a:normAutofit fontScale="92500" lnSpcReduction="20000"/>
          </a:bodyPr>
          <a:lstStyle/>
          <a:p>
            <a:pPr marL="514350" indent="-514350" algn="just">
              <a:lnSpc>
                <a:spcPct val="150000"/>
              </a:lnSpc>
              <a:buAutoNum type="arabicPeriod"/>
            </a:pPr>
            <a:r>
              <a:rPr lang="en-US" b="1" dirty="0" smtClean="0"/>
              <a:t>Clustered or Compact Settlement</a:t>
            </a:r>
            <a:r>
              <a:rPr lang="en-US" dirty="0" smtClean="0"/>
              <a:t>:-</a:t>
            </a:r>
          </a:p>
          <a:p>
            <a:pPr marL="514350" indent="-514350" algn="just">
              <a:lnSpc>
                <a:spcPct val="150000"/>
              </a:lnSpc>
            </a:pPr>
            <a:r>
              <a:rPr lang="en-US" sz="3000" dirty="0" smtClean="0"/>
              <a:t>  </a:t>
            </a:r>
            <a:r>
              <a:rPr lang="en-US" sz="3000" dirty="0" smtClean="0">
                <a:latin typeface="Baskerville Old Face" pitchFamily="18" charset="0"/>
              </a:rPr>
              <a:t>these are also known as agglomerated or nucleated settlements, and consist of a compact of rural dwellings with narrow, winding streets separating two rows of houses. </a:t>
            </a:r>
          </a:p>
          <a:p>
            <a:pPr marL="514350" indent="-514350" algn="just">
              <a:lnSpc>
                <a:spcPct val="150000"/>
              </a:lnSpc>
            </a:pPr>
            <a:r>
              <a:rPr lang="en-US" sz="3000" dirty="0" smtClean="0">
                <a:solidFill>
                  <a:srgbClr val="FF0000"/>
                </a:solidFill>
                <a:latin typeface="Baskerville Old Face" pitchFamily="18" charset="0"/>
              </a:rPr>
              <a:t>Most of the river plains of monsoon Asia present compact settlements.</a:t>
            </a:r>
          </a:p>
          <a:p>
            <a:pPr marL="514350" indent="-514350" algn="just">
              <a:lnSpc>
                <a:spcPct val="160000"/>
              </a:lnSpc>
            </a:pPr>
            <a:r>
              <a:rPr lang="en-US" sz="3000" dirty="0" smtClean="0"/>
              <a:t>In the plains of </a:t>
            </a:r>
            <a:r>
              <a:rPr lang="en-US" sz="3000" dirty="0" smtClean="0">
                <a:solidFill>
                  <a:srgbClr val="FF0000"/>
                </a:solidFill>
              </a:rPr>
              <a:t>India,</a:t>
            </a:r>
            <a:r>
              <a:rPr lang="en-US" sz="3000" dirty="0" smtClean="0"/>
              <a:t> </a:t>
            </a:r>
            <a:r>
              <a:rPr lang="en-US" sz="3000" dirty="0" smtClean="0">
                <a:solidFill>
                  <a:srgbClr val="FF0000"/>
                </a:solidFill>
              </a:rPr>
              <a:t>China</a:t>
            </a:r>
            <a:r>
              <a:rPr lang="en-US" sz="3000" dirty="0" smtClean="0"/>
              <a:t> and </a:t>
            </a:r>
            <a:r>
              <a:rPr lang="en-US" sz="3000" dirty="0" smtClean="0">
                <a:solidFill>
                  <a:srgbClr val="FF0000"/>
                </a:solidFill>
              </a:rPr>
              <a:t>Thailand,</a:t>
            </a:r>
            <a:r>
              <a:rPr lang="en-US" sz="3000" dirty="0" smtClean="0"/>
              <a:t> large nucleated village is the prevailing type. </a:t>
            </a:r>
            <a:endParaRPr lang="en-US" sz="30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550</a:t>
            </a:fld>
            <a:endParaRPr lang="en-US" dirty="0"/>
          </a:p>
        </p:txBody>
      </p:sp>
    </p:spTree>
  </p:cSld>
  <p:clrMapOvr>
    <a:masterClrMapping/>
  </p:clrMapOvr>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Clustered or Compact Settlement….Cont’d</a:t>
            </a:r>
            <a:endParaRPr lang="en-US" sz="2800" dirty="0">
              <a:latin typeface="Baskerville Old Face" pitchFamily="18" charset="0"/>
            </a:endParaRPr>
          </a:p>
        </p:txBody>
      </p:sp>
      <p:sp>
        <p:nvSpPr>
          <p:cNvPr id="3" name="Content Placeholder 2"/>
          <p:cNvSpPr>
            <a:spLocks noGrp="1"/>
          </p:cNvSpPr>
          <p:nvPr>
            <p:ph idx="1"/>
          </p:nvPr>
        </p:nvSpPr>
        <p:spPr>
          <a:xfrm>
            <a:off x="457200" y="1285860"/>
            <a:ext cx="8229600" cy="4840303"/>
          </a:xfrm>
        </p:spPr>
        <p:txBody>
          <a:bodyPr>
            <a:normAutofit/>
          </a:bodyPr>
          <a:lstStyle/>
          <a:p>
            <a:pPr algn="just">
              <a:lnSpc>
                <a:spcPct val="150000"/>
              </a:lnSpc>
            </a:pPr>
            <a:r>
              <a:rPr lang="en-US" sz="2800" dirty="0" smtClean="0">
                <a:latin typeface="Baskerville Old Face" pitchFamily="18" charset="0"/>
              </a:rPr>
              <a:t>Here security, </a:t>
            </a:r>
            <a:r>
              <a:rPr lang="en-US" sz="2800" u="sng" dirty="0" smtClean="0">
                <a:solidFill>
                  <a:srgbClr val="FF0000"/>
                </a:solidFill>
                <a:latin typeface="Baskerville Old Face" pitchFamily="18" charset="0"/>
              </a:rPr>
              <a:t>fertile soils</a:t>
            </a:r>
            <a:r>
              <a:rPr lang="en-US" sz="2800" dirty="0" smtClean="0">
                <a:latin typeface="Baskerville Old Face" pitchFamily="18" charset="0"/>
              </a:rPr>
              <a:t>, </a:t>
            </a:r>
            <a:r>
              <a:rPr lang="en-US" sz="2800" u="sng" dirty="0" smtClean="0">
                <a:solidFill>
                  <a:srgbClr val="FF0000"/>
                </a:solidFill>
                <a:latin typeface="Baskerville Old Face" pitchFamily="18" charset="0"/>
              </a:rPr>
              <a:t>favorable climate</a:t>
            </a:r>
            <a:r>
              <a:rPr lang="en-US" sz="2800" dirty="0" smtClean="0">
                <a:latin typeface="Baskerville Old Face" pitchFamily="18" charset="0"/>
              </a:rPr>
              <a:t>, </a:t>
            </a:r>
            <a:r>
              <a:rPr lang="en-US" sz="2800" u="sng" dirty="0" smtClean="0">
                <a:solidFill>
                  <a:srgbClr val="FF0000"/>
                </a:solidFill>
                <a:latin typeface="Baskerville Old Face" pitchFamily="18" charset="0"/>
              </a:rPr>
              <a:t>need for co-operative labor in agriculture </a:t>
            </a:r>
            <a:r>
              <a:rPr lang="en-US" sz="2800" dirty="0" smtClean="0">
                <a:latin typeface="Baskerville Old Face" pitchFamily="18" charset="0"/>
              </a:rPr>
              <a:t>have been the main factors promoting nucleation. </a:t>
            </a:r>
          </a:p>
          <a:p>
            <a:pPr algn="just">
              <a:lnSpc>
                <a:spcPct val="150000"/>
              </a:lnSpc>
              <a:buNone/>
            </a:pPr>
            <a:r>
              <a:rPr lang="en-US" sz="2800" b="1" dirty="0" smtClean="0"/>
              <a:t>   2. Semi-Compact Settlement.</a:t>
            </a:r>
          </a:p>
          <a:p>
            <a:pPr algn="just">
              <a:lnSpc>
                <a:spcPct val="150000"/>
              </a:lnSpc>
            </a:pPr>
            <a:r>
              <a:rPr lang="en-US" sz="2800" dirty="0" smtClean="0">
                <a:solidFill>
                  <a:srgbClr val="FF0000"/>
                </a:solidFill>
              </a:rPr>
              <a:t>Such settlements are characterized by a small but compact</a:t>
            </a:r>
            <a:r>
              <a:rPr lang="en-US" sz="2800" dirty="0" smtClean="0"/>
              <a:t> nuclears around which hamlets are dispersed. </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551</a:t>
            </a:fld>
            <a:endParaRPr lang="en-US" dirty="0"/>
          </a:p>
        </p:txBody>
      </p:sp>
    </p:spTree>
  </p:cSld>
  <p:clrMapOvr>
    <a:masterClrMapping/>
  </p:clrMapOvr>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r>
              <a:rPr lang="en-US" sz="2800" b="1" dirty="0" smtClean="0">
                <a:latin typeface="Baskerville Old Face" pitchFamily="18" charset="0"/>
              </a:rPr>
              <a:t>Semi-Compact Settlement….Cont’ d</a:t>
            </a:r>
          </a:p>
          <a:p>
            <a:pPr algn="just">
              <a:lnSpc>
                <a:spcPct val="150000"/>
              </a:lnSpc>
            </a:pPr>
            <a:r>
              <a:rPr lang="en-US" sz="2800" dirty="0" smtClean="0">
                <a:solidFill>
                  <a:srgbClr val="FF0000"/>
                </a:solidFill>
                <a:latin typeface="Baskerville Old Face" pitchFamily="18" charset="0"/>
              </a:rPr>
              <a:t>Semi-Compact is a transitional phase in the growth of compact settle­ment.</a:t>
            </a:r>
          </a:p>
          <a:p>
            <a:pPr algn="just">
              <a:lnSpc>
                <a:spcPct val="150000"/>
              </a:lnSpc>
            </a:pPr>
            <a:r>
              <a:rPr lang="en-US" sz="2800" dirty="0" smtClean="0">
                <a:solidFill>
                  <a:srgbClr val="FF0000"/>
                </a:solidFill>
                <a:latin typeface="Baskerville Old Face" pitchFamily="18" charset="0"/>
              </a:rPr>
              <a:t>Increase in population cause villages to grow in number of houses.</a:t>
            </a:r>
          </a:p>
          <a:p>
            <a:pPr algn="just">
              <a:lnSpc>
                <a:spcPct val="150000"/>
              </a:lnSpc>
            </a:pPr>
            <a:r>
              <a:rPr lang="en-US" sz="2800" b="1" dirty="0" smtClean="0">
                <a:solidFill>
                  <a:srgbClr val="FF0000"/>
                </a:solidFill>
                <a:latin typeface="Baskerville Old Face" pitchFamily="18" charset="0"/>
              </a:rPr>
              <a:t>These houses occupy open spaces and lead to semi-compact settlement which ultimately acquires a nucleated settlement.</a:t>
            </a:r>
          </a:p>
          <a:p>
            <a:pPr>
              <a:buNone/>
            </a:pPr>
            <a:endParaRPr lang="en-US" sz="2800" b="1"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552</a:t>
            </a:fld>
            <a:endParaRPr lang="en-US" dirty="0"/>
          </a:p>
        </p:txBody>
      </p:sp>
    </p:spTree>
  </p:cSld>
  <p:clrMapOvr>
    <a:masterClrMapping/>
  </p:clrMapOvr>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929354"/>
          </a:xfrm>
        </p:spPr>
        <p:txBody>
          <a:bodyPr>
            <a:normAutofit fontScale="77500" lnSpcReduction="20000"/>
          </a:bodyPr>
          <a:lstStyle/>
          <a:p>
            <a:pPr>
              <a:buNone/>
            </a:pPr>
            <a:r>
              <a:rPr lang="en-US" sz="3600" b="1" dirty="0" smtClean="0"/>
              <a:t>  3. Dispersed Settlement.</a:t>
            </a:r>
          </a:p>
          <a:p>
            <a:pPr>
              <a:lnSpc>
                <a:spcPct val="160000"/>
              </a:lnSpc>
              <a:buFont typeface="Wingdings" pitchFamily="2" charset="2"/>
              <a:buChar char="ü"/>
            </a:pPr>
            <a:r>
              <a:rPr lang="en-US" sz="3300" dirty="0" smtClean="0">
                <a:solidFill>
                  <a:srgbClr val="FF0000"/>
                </a:solidFill>
                <a:latin typeface="Baskerville Old Face" pitchFamily="18" charset="0"/>
              </a:rPr>
              <a:t>   This is also known as </a:t>
            </a:r>
            <a:r>
              <a:rPr lang="en-US" sz="3300" b="1" dirty="0" smtClean="0">
                <a:solidFill>
                  <a:srgbClr val="FF0000"/>
                </a:solidFill>
                <a:latin typeface="Baskerville Old Face" pitchFamily="18" charset="0"/>
              </a:rPr>
              <a:t>isolated settlements</a:t>
            </a:r>
            <a:r>
              <a:rPr lang="en-US" sz="3300" dirty="0" smtClean="0">
                <a:solidFill>
                  <a:srgbClr val="FF0000"/>
                </a:solidFill>
                <a:latin typeface="Baskerville Old Face" pitchFamily="18" charset="0"/>
              </a:rPr>
              <a:t>.</a:t>
            </a:r>
            <a:r>
              <a:rPr lang="en-US" sz="3300" dirty="0" smtClean="0">
                <a:latin typeface="Baskerville Old Face" pitchFamily="18" charset="0"/>
              </a:rPr>
              <a:t> </a:t>
            </a:r>
          </a:p>
          <a:p>
            <a:pPr algn="just">
              <a:lnSpc>
                <a:spcPct val="160000"/>
              </a:lnSpc>
              <a:buFont typeface="Wingdings" pitchFamily="2" charset="2"/>
              <a:buChar char="ü"/>
            </a:pPr>
            <a:r>
              <a:rPr lang="en-US" sz="3300" dirty="0" smtClean="0">
                <a:latin typeface="Baskerville Old Face" pitchFamily="18" charset="0"/>
              </a:rPr>
              <a:t>Here the settlement is characterized by units of small size which may consist of a </a:t>
            </a:r>
            <a:r>
              <a:rPr lang="en-US" sz="3300" dirty="0" smtClean="0">
                <a:solidFill>
                  <a:srgbClr val="FF0000"/>
                </a:solidFill>
                <a:latin typeface="Baskerville Old Face" pitchFamily="18" charset="0"/>
              </a:rPr>
              <a:t>single house to a small group of houses.</a:t>
            </a:r>
          </a:p>
          <a:p>
            <a:pPr>
              <a:lnSpc>
                <a:spcPct val="160000"/>
              </a:lnSpc>
              <a:buFont typeface="Wingdings" pitchFamily="2" charset="2"/>
              <a:buChar char="ü"/>
            </a:pPr>
            <a:r>
              <a:rPr lang="en-US" sz="3300" dirty="0" smtClean="0">
                <a:latin typeface="Baskerville Old Face" pitchFamily="18" charset="0"/>
              </a:rPr>
              <a:t>It varies from two to seven huts.</a:t>
            </a:r>
            <a:r>
              <a:rPr lang="en-US" sz="3300" b="1" dirty="0" smtClean="0">
                <a:latin typeface="Baskerville Old Face" pitchFamily="18" charset="0"/>
              </a:rPr>
              <a:t> </a:t>
            </a:r>
          </a:p>
          <a:p>
            <a:pPr>
              <a:lnSpc>
                <a:spcPct val="160000"/>
              </a:lnSpc>
              <a:buFont typeface="Wingdings" pitchFamily="2" charset="2"/>
              <a:buChar char="ü"/>
            </a:pPr>
            <a:r>
              <a:rPr lang="en-US" sz="3300" dirty="0" smtClean="0">
                <a:latin typeface="Baskerville Old Face" pitchFamily="18" charset="0"/>
              </a:rPr>
              <a:t>These are generally found in hills, plateaus, grasslands etc.</a:t>
            </a:r>
          </a:p>
          <a:p>
            <a:pPr>
              <a:lnSpc>
                <a:spcPct val="160000"/>
              </a:lnSpc>
              <a:buFont typeface="Wingdings" pitchFamily="2" charset="2"/>
              <a:buChar char="ü"/>
            </a:pPr>
            <a:r>
              <a:rPr lang="en-US" sz="3300" dirty="0" smtClean="0">
                <a:solidFill>
                  <a:srgbClr val="FF0000"/>
                </a:solidFill>
                <a:latin typeface="Baskerville Old Face" pitchFamily="18" charset="0"/>
              </a:rPr>
              <a:t>If a part of the popula­tion left a village to found a new one they often found dispersed rather than a new village</a:t>
            </a:r>
            <a:r>
              <a:rPr lang="en-US" sz="3300" dirty="0" smtClean="0">
                <a:latin typeface="Baskerville Old Face" pitchFamily="18" charset="0"/>
              </a:rPr>
              <a:t>. </a:t>
            </a:r>
            <a:endParaRPr lang="en-US" sz="33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553</a:t>
            </a:fld>
            <a:endParaRPr lang="en-US" dirty="0"/>
          </a:p>
        </p:txBody>
      </p:sp>
    </p:spTree>
  </p:cSld>
  <p:clrMapOvr>
    <a:masterClrMapping/>
  </p:clrMapOvr>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84C9F44-8474-4EB8-895B-098C9F96557C}" type="slidenum">
              <a:rPr lang="en-US" smtClean="0"/>
              <a:pPr/>
              <a:t>554</a:t>
            </a:fld>
            <a:endParaRPr lang="en-US" dirty="0"/>
          </a:p>
        </p:txBody>
      </p:sp>
    </p:spTree>
  </p:cSld>
  <p:clrMapOvr>
    <a:masterClrMapping/>
  </p:clrMapOvr>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r>
              <a:rPr lang="en-US" sz="3200" dirty="0" smtClean="0">
                <a:latin typeface="Baskerville Old Face" pitchFamily="18" charset="0"/>
              </a:rPr>
              <a:t>Types of Rural Settlement Patterns</a:t>
            </a:r>
            <a:endParaRPr lang="en-US" sz="3200" dirty="0">
              <a:latin typeface="Baskerville Old Face" pitchFamily="18" charset="0"/>
            </a:endParaRPr>
          </a:p>
        </p:txBody>
      </p:sp>
      <p:sp>
        <p:nvSpPr>
          <p:cNvPr id="3" name="Content Placeholder 2"/>
          <p:cNvSpPr>
            <a:spLocks noGrp="1"/>
          </p:cNvSpPr>
          <p:nvPr>
            <p:ph idx="1"/>
          </p:nvPr>
        </p:nvSpPr>
        <p:spPr>
          <a:xfrm>
            <a:off x="457200" y="1071546"/>
            <a:ext cx="8229600" cy="5054617"/>
          </a:xfrm>
        </p:spPr>
        <p:txBody>
          <a:bodyPr>
            <a:normAutofit fontScale="92500" lnSpcReduction="10000"/>
          </a:bodyPr>
          <a:lstStyle/>
          <a:p>
            <a:pPr lvl="1" algn="just">
              <a:lnSpc>
                <a:spcPct val="150000"/>
              </a:lnSpc>
              <a:buFont typeface="Arial" pitchFamily="34" charset="0"/>
              <a:buChar char="•"/>
            </a:pPr>
            <a:r>
              <a:rPr lang="en-US" dirty="0" smtClean="0">
                <a:latin typeface="Baskerville Old Face" pitchFamily="18" charset="0"/>
              </a:rPr>
              <a:t>The pattern of rural settlements is influenced by the </a:t>
            </a:r>
            <a:r>
              <a:rPr lang="en-US" dirty="0" smtClean="0">
                <a:solidFill>
                  <a:srgbClr val="FF0000"/>
                </a:solidFill>
                <a:latin typeface="Baskerville Old Face" pitchFamily="18" charset="0"/>
              </a:rPr>
              <a:t>physical environment and socio- cultural factors </a:t>
            </a:r>
            <a:r>
              <a:rPr lang="en-US" dirty="0" smtClean="0">
                <a:latin typeface="Baskerville Old Face" pitchFamily="18" charset="0"/>
              </a:rPr>
              <a:t>like caste, religion and functional needs of people</a:t>
            </a:r>
          </a:p>
          <a:p>
            <a:pPr lvl="1" algn="just">
              <a:lnSpc>
                <a:spcPct val="150000"/>
              </a:lnSpc>
              <a:buFont typeface="Arial" pitchFamily="34" charset="0"/>
              <a:buChar char="•"/>
            </a:pPr>
            <a:r>
              <a:rPr lang="en-US" dirty="0" smtClean="0">
                <a:solidFill>
                  <a:srgbClr val="FF0000"/>
                </a:solidFill>
              </a:rPr>
              <a:t>1.  Rectangular Pattern:</a:t>
            </a:r>
          </a:p>
          <a:p>
            <a:pPr lvl="1" algn="just">
              <a:lnSpc>
                <a:spcPct val="150000"/>
              </a:lnSpc>
              <a:buFont typeface="Wingdings" pitchFamily="2" charset="2"/>
              <a:buChar char="Ø"/>
            </a:pPr>
            <a:r>
              <a:rPr lang="en-US" dirty="0" smtClean="0">
                <a:latin typeface="Baskerville Old Face" pitchFamily="18" charset="0"/>
              </a:rPr>
              <a:t>this is the most common pattern observed in rural settlements.</a:t>
            </a:r>
          </a:p>
          <a:p>
            <a:pPr lvl="1" algn="just">
              <a:lnSpc>
                <a:spcPct val="150000"/>
              </a:lnSpc>
              <a:buFont typeface="Wingdings" pitchFamily="2" charset="2"/>
              <a:buChar char="Ø"/>
            </a:pPr>
            <a:r>
              <a:rPr lang="en-US" sz="3000" dirty="0" smtClean="0">
                <a:latin typeface="Baskerville Old Face" pitchFamily="18" charset="0"/>
              </a:rPr>
              <a:t>Rectangular settlements are developed over flat, fertile, alluvial plains and wide valleys.</a:t>
            </a:r>
          </a:p>
          <a:p>
            <a:pPr lvl="1" algn="just">
              <a:lnSpc>
                <a:spcPct val="150000"/>
              </a:lnSpc>
              <a:buNone/>
            </a:pPr>
            <a:endParaRPr lang="en-US" sz="3000" dirty="0" smtClean="0">
              <a:latin typeface="Baskerville Old Face" pitchFamily="18" charset="0"/>
            </a:endParaRPr>
          </a:p>
          <a:p>
            <a:pPr lvl="1" algn="just">
              <a:lnSpc>
                <a:spcPct val="150000"/>
              </a:lnSpc>
              <a:buFont typeface="Wingdings" pitchFamily="2" charset="2"/>
              <a:buChar char="Ø"/>
            </a:pPr>
            <a:endParaRPr lang="en-US" dirty="0" smtClean="0">
              <a:solidFill>
                <a:srgbClr val="FF0000"/>
              </a:solidFill>
              <a:latin typeface="Baskerville Old Face" pitchFamily="18" charset="0"/>
            </a:endParaRPr>
          </a:p>
          <a:p>
            <a:pPr lvl="1" algn="just">
              <a:lnSpc>
                <a:spcPct val="150000"/>
              </a:lnSpc>
              <a:buFont typeface="Arial" pitchFamily="34" charset="0"/>
              <a:buChar char="•"/>
            </a:pPr>
            <a:endParaRPr lang="en-US" sz="24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555</a:t>
            </a:fld>
            <a:endParaRPr lang="en-US" dirty="0"/>
          </a:p>
        </p:txBody>
      </p:sp>
    </p:spTree>
  </p:cSld>
  <p:clrMapOvr>
    <a:masterClrMapping/>
  </p:clrMapOvr>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857256"/>
          </a:xfrm>
        </p:spPr>
        <p:txBody>
          <a:bodyPr>
            <a:normAutofit/>
          </a:bodyPr>
          <a:lstStyle/>
          <a:p>
            <a:pPr algn="l"/>
            <a:r>
              <a:rPr lang="en-US" sz="2800" dirty="0" smtClean="0">
                <a:latin typeface="Baskerville Old Face" pitchFamily="18" charset="0"/>
              </a:rPr>
              <a:t>Types of Rural Settlement Patterns….Cont’d</a:t>
            </a:r>
            <a:endParaRPr lang="en-US" sz="2800" dirty="0">
              <a:latin typeface="Baskerville Old Face" pitchFamily="18" charset="0"/>
            </a:endParaRPr>
          </a:p>
        </p:txBody>
      </p:sp>
      <p:sp>
        <p:nvSpPr>
          <p:cNvPr id="3" name="Content Placeholder 2"/>
          <p:cNvSpPr>
            <a:spLocks noGrp="1"/>
          </p:cNvSpPr>
          <p:nvPr>
            <p:ph idx="1"/>
          </p:nvPr>
        </p:nvSpPr>
        <p:spPr>
          <a:xfrm>
            <a:off x="857224" y="1714488"/>
            <a:ext cx="7829576" cy="4411675"/>
          </a:xfrm>
        </p:spPr>
        <p:txBody>
          <a:bodyPr/>
          <a:lstStyle/>
          <a:p>
            <a:pPr>
              <a:buNone/>
            </a:pPr>
            <a:r>
              <a:rPr lang="en-US" dirty="0" smtClean="0"/>
              <a:t>   </a:t>
            </a:r>
            <a:r>
              <a:rPr lang="en-US" dirty="0" smtClean="0">
                <a:solidFill>
                  <a:srgbClr val="FF0000"/>
                </a:solidFill>
                <a:latin typeface="Baskerville Old Face" pitchFamily="18" charset="0"/>
              </a:rPr>
              <a:t>2.  Linear Pattern</a:t>
            </a:r>
          </a:p>
          <a:p>
            <a:pPr>
              <a:lnSpc>
                <a:spcPct val="150000"/>
              </a:lnSpc>
              <a:buFont typeface="Wingdings" pitchFamily="2" charset="2"/>
              <a:buChar char="ü"/>
            </a:pPr>
            <a:r>
              <a:rPr lang="en-US" sz="2800" dirty="0" smtClean="0">
                <a:latin typeface="Baskerville Old Face" pitchFamily="18" charset="0"/>
              </a:rPr>
              <a:t>the houses are aligned along the sides of a road, railway line, river, canal or valley. </a:t>
            </a:r>
          </a:p>
          <a:p>
            <a:pPr>
              <a:lnSpc>
                <a:spcPct val="150000"/>
              </a:lnSpc>
              <a:buFont typeface="Wingdings" pitchFamily="2" charset="2"/>
              <a:buChar char="ü"/>
            </a:pPr>
            <a:r>
              <a:rPr lang="en-US" sz="2800" dirty="0" smtClean="0">
                <a:latin typeface="Baskerville Old Face" pitchFamily="18" charset="0"/>
              </a:rPr>
              <a:t>The physical restrictions associated with these sites give rise to the linear pattern. </a:t>
            </a:r>
          </a:p>
          <a:p>
            <a:pPr>
              <a:lnSpc>
                <a:spcPct val="150000"/>
              </a:lnSpc>
              <a:buNone/>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556</a:t>
            </a:fld>
            <a:endParaRPr lang="en-US" dirty="0"/>
          </a:p>
        </p:txBody>
      </p:sp>
    </p:spTree>
  </p:cSld>
  <p:clrMapOvr>
    <a:masterClrMapping/>
  </p:clrMapOvr>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latin typeface="Baskerville Old Face" pitchFamily="18" charset="0"/>
              </a:rPr>
              <a:t>Types of Rural Settlement Patterns….. Cont’d</a:t>
            </a:r>
            <a:endParaRPr lang="en-US" sz="2800" dirty="0"/>
          </a:p>
        </p:txBody>
      </p:sp>
      <p:sp>
        <p:nvSpPr>
          <p:cNvPr id="3" name="Content Placeholder 2"/>
          <p:cNvSpPr>
            <a:spLocks noGrp="1"/>
          </p:cNvSpPr>
          <p:nvPr>
            <p:ph idx="1"/>
          </p:nvPr>
        </p:nvSpPr>
        <p:spPr>
          <a:xfrm>
            <a:off x="457200" y="1214422"/>
            <a:ext cx="8229600" cy="5072098"/>
          </a:xfrm>
        </p:spPr>
        <p:txBody>
          <a:bodyPr>
            <a:normAutofit fontScale="85000" lnSpcReduction="20000"/>
          </a:bodyPr>
          <a:lstStyle/>
          <a:p>
            <a:pPr>
              <a:lnSpc>
                <a:spcPct val="150000"/>
              </a:lnSpc>
              <a:buNone/>
            </a:pPr>
            <a:r>
              <a:rPr lang="en-US" sz="2800" dirty="0" smtClean="0">
                <a:solidFill>
                  <a:srgbClr val="FF0000"/>
                </a:solidFill>
                <a:latin typeface="Baskerville Old Face" pitchFamily="18" charset="0"/>
              </a:rPr>
              <a:t>  </a:t>
            </a:r>
            <a:r>
              <a:rPr lang="en-US" sz="3300" dirty="0" smtClean="0">
                <a:solidFill>
                  <a:srgbClr val="FF0000"/>
                </a:solidFill>
                <a:latin typeface="Baskerville Old Face" pitchFamily="18" charset="0"/>
              </a:rPr>
              <a:t>3.  Circular and Semi-circular Pattern: </a:t>
            </a:r>
          </a:p>
          <a:p>
            <a:pPr algn="just">
              <a:lnSpc>
                <a:spcPct val="160000"/>
              </a:lnSpc>
              <a:buFont typeface="Wingdings" pitchFamily="2" charset="2"/>
              <a:buChar char="ü"/>
            </a:pPr>
            <a:r>
              <a:rPr lang="en-US" sz="3000" dirty="0" smtClean="0">
                <a:latin typeface="Baskerville Old Face" pitchFamily="18" charset="0"/>
              </a:rPr>
              <a:t>settlements along seacoasts, around lakes, over mountain-tops and along meandering rivers, develop circular or semi-circular pattern.</a:t>
            </a:r>
          </a:p>
          <a:p>
            <a:pPr algn="just">
              <a:lnSpc>
                <a:spcPct val="160000"/>
              </a:lnSpc>
              <a:buFont typeface="Wingdings" pitchFamily="2" charset="2"/>
              <a:buChar char="ü"/>
            </a:pPr>
            <a:r>
              <a:rPr lang="en-US" sz="3000" dirty="0" smtClean="0">
                <a:latin typeface="Baskerville Old Face" pitchFamily="18" charset="0"/>
              </a:rPr>
              <a:t>The population is mostly engaged in fishing, salt pro­duction and tourist services like boating, providing boarding and lodging.</a:t>
            </a:r>
            <a:endParaRPr lang="en-US" sz="3000" b="1" dirty="0" smtClean="0">
              <a:latin typeface="Baskerville Old Face" pitchFamily="18" charset="0"/>
            </a:endParaRPr>
          </a:p>
          <a:p>
            <a:pPr algn="just">
              <a:lnSpc>
                <a:spcPct val="160000"/>
              </a:lnSpc>
              <a:buNone/>
            </a:pPr>
            <a:r>
              <a:rPr lang="en-US" sz="3000" dirty="0" smtClean="0">
                <a:latin typeface="Baskerville Old Face" pitchFamily="18" charset="0"/>
              </a:rPr>
              <a:t> </a:t>
            </a:r>
            <a:endParaRPr lang="en-US" sz="30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557</a:t>
            </a:fld>
            <a:endParaRPr lang="en-US" dirty="0"/>
          </a:p>
        </p:txBody>
      </p:sp>
    </p:spTree>
  </p:cSld>
  <p:clrMapOvr>
    <a:masterClrMapping/>
  </p:clrMapOvr>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082660"/>
          </a:xfrm>
        </p:spPr>
        <p:txBody>
          <a:bodyPr>
            <a:normAutofit/>
          </a:bodyPr>
          <a:lstStyle/>
          <a:p>
            <a:pPr algn="l"/>
            <a:r>
              <a:rPr lang="en-US" sz="2800" dirty="0" smtClean="0">
                <a:latin typeface="Baskerville Old Face" pitchFamily="18" charset="0"/>
              </a:rPr>
              <a:t>Types of Rural Settlement Patterns….. Cont’d</a:t>
            </a:r>
            <a:endParaRPr lang="en-US" sz="2800" dirty="0">
              <a:latin typeface="Baskerville Old Face" pitchFamily="18" charset="0"/>
            </a:endParaRPr>
          </a:p>
        </p:txBody>
      </p:sp>
      <p:sp>
        <p:nvSpPr>
          <p:cNvPr id="3" name="Content Placeholder 2"/>
          <p:cNvSpPr>
            <a:spLocks noGrp="1"/>
          </p:cNvSpPr>
          <p:nvPr>
            <p:ph idx="1"/>
          </p:nvPr>
        </p:nvSpPr>
        <p:spPr>
          <a:xfrm>
            <a:off x="457200" y="1857364"/>
            <a:ext cx="8229600" cy="4268799"/>
          </a:xfrm>
        </p:spPr>
        <p:txBody>
          <a:bodyPr/>
          <a:lstStyle/>
          <a:p>
            <a:pPr>
              <a:buNone/>
            </a:pPr>
            <a:r>
              <a:rPr lang="en-US" dirty="0" smtClean="0">
                <a:solidFill>
                  <a:srgbClr val="FF0000"/>
                </a:solidFill>
              </a:rPr>
              <a:t>4. Star-shaped Pattern</a:t>
            </a:r>
          </a:p>
          <a:p>
            <a:pPr>
              <a:lnSpc>
                <a:spcPct val="150000"/>
              </a:lnSpc>
              <a:buFont typeface="Courier New" pitchFamily="49" charset="0"/>
              <a:buChar char="o"/>
            </a:pPr>
            <a:r>
              <a:rPr lang="en-US" sz="2800" dirty="0" smtClean="0">
                <a:latin typeface="Baskerville Old Face" pitchFamily="18" charset="0"/>
              </a:rPr>
              <a:t>at places where roads converge, radial or star-shaped settlements develop.</a:t>
            </a:r>
          </a:p>
          <a:p>
            <a:pPr>
              <a:lnSpc>
                <a:spcPct val="150000"/>
              </a:lnSpc>
              <a:buFont typeface="Courier New" pitchFamily="49" charset="0"/>
              <a:buChar char="o"/>
            </a:pPr>
            <a:r>
              <a:rPr lang="en-US" sz="2800" dirty="0" smtClean="0"/>
              <a:t>The new parts of settlement grow along the roads in all directions</a:t>
            </a:r>
            <a:r>
              <a:rPr lang="en-US" sz="2800" b="1" dirty="0" smtClean="0"/>
              <a:t>. </a:t>
            </a:r>
          </a:p>
          <a:p>
            <a:pPr>
              <a:lnSpc>
                <a:spcPct val="150000"/>
              </a:lnSpc>
              <a:buFont typeface="Courier New" pitchFamily="49" charset="0"/>
              <a:buChar char="o"/>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558</a:t>
            </a:fld>
            <a:endParaRPr lang="en-US" dirty="0"/>
          </a:p>
        </p:txBody>
      </p:sp>
    </p:spTree>
  </p:cSld>
  <p:clrMapOvr>
    <a:masterClrMapping/>
  </p:clrMapOvr>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pPr algn="l"/>
            <a:r>
              <a:rPr lang="en-US" sz="2800" dirty="0" smtClean="0">
                <a:latin typeface="Baskerville Old Face" pitchFamily="18" charset="0"/>
              </a:rPr>
              <a:t>Types of Rural Settlement Patterns….. Cont’d</a:t>
            </a:r>
            <a:endParaRPr lang="en-US" sz="2800" dirty="0">
              <a:latin typeface="Baskerville Old Face" pitchFamily="18" charset="0"/>
            </a:endParaRPr>
          </a:p>
        </p:txBody>
      </p:sp>
      <p:sp>
        <p:nvSpPr>
          <p:cNvPr id="3" name="Content Placeholder 2"/>
          <p:cNvSpPr>
            <a:spLocks noGrp="1"/>
          </p:cNvSpPr>
          <p:nvPr>
            <p:ph idx="1"/>
          </p:nvPr>
        </p:nvSpPr>
        <p:spPr>
          <a:xfrm>
            <a:off x="457200" y="785794"/>
            <a:ext cx="8229600" cy="5857916"/>
          </a:xfrm>
        </p:spPr>
        <p:txBody>
          <a:bodyPr>
            <a:normAutofit fontScale="55000" lnSpcReduction="20000"/>
          </a:bodyPr>
          <a:lstStyle/>
          <a:p>
            <a:pPr>
              <a:lnSpc>
                <a:spcPct val="160000"/>
              </a:lnSpc>
            </a:pPr>
            <a:r>
              <a:rPr lang="en-US" sz="5100" b="1" dirty="0" smtClean="0">
                <a:solidFill>
                  <a:srgbClr val="FF0000"/>
                </a:solidFill>
              </a:rPr>
              <a:t>5. Triangular Pattern:</a:t>
            </a:r>
          </a:p>
          <a:p>
            <a:pPr algn="just">
              <a:lnSpc>
                <a:spcPct val="160000"/>
              </a:lnSpc>
            </a:pPr>
            <a:r>
              <a:rPr lang="en-US" sz="5100" b="1" dirty="0" smtClean="0">
                <a:solidFill>
                  <a:srgbClr val="FF0000"/>
                </a:solidFill>
              </a:rPr>
              <a:t> </a:t>
            </a:r>
            <a:r>
              <a:rPr lang="en-US" sz="5100" dirty="0" smtClean="0">
                <a:latin typeface="Baskerville Old Face" pitchFamily="18" charset="0"/>
              </a:rPr>
              <a:t>points, such as meeting place of rivers give rise to a trian­gular pattern of settlements</a:t>
            </a:r>
            <a:r>
              <a:rPr lang="en-US" sz="4400" dirty="0" smtClean="0">
                <a:latin typeface="Baskerville Old Face" pitchFamily="18" charset="0"/>
              </a:rPr>
              <a:t>.</a:t>
            </a:r>
            <a:endParaRPr lang="en-US" sz="4400" b="1" dirty="0" smtClean="0">
              <a:latin typeface="Baskerville Old Face" pitchFamily="18" charset="0"/>
            </a:endParaRPr>
          </a:p>
          <a:p>
            <a:pPr>
              <a:lnSpc>
                <a:spcPct val="160000"/>
              </a:lnSpc>
            </a:pPr>
            <a:r>
              <a:rPr lang="en-US" sz="4500" dirty="0" smtClean="0">
                <a:solidFill>
                  <a:srgbClr val="FF0000"/>
                </a:solidFill>
                <a:latin typeface="Baskerville Old Face" pitchFamily="18" charset="0"/>
              </a:rPr>
              <a:t>6.  Nebular Pattern:</a:t>
            </a:r>
          </a:p>
          <a:p>
            <a:pPr algn="just">
              <a:lnSpc>
                <a:spcPct val="160000"/>
              </a:lnSpc>
            </a:pPr>
            <a:r>
              <a:rPr lang="en-US" sz="5100" dirty="0" smtClean="0">
                <a:latin typeface="Baskerville Old Face" pitchFamily="18" charset="0"/>
              </a:rPr>
              <a:t> it is a circular pattern developing all around a centre. </a:t>
            </a:r>
          </a:p>
          <a:p>
            <a:pPr algn="just">
              <a:lnSpc>
                <a:spcPct val="160000"/>
              </a:lnSpc>
            </a:pPr>
            <a:r>
              <a:rPr lang="en-US" sz="5100" dirty="0" smtClean="0">
                <a:latin typeface="Baskerville Old Face" pitchFamily="18" charset="0"/>
              </a:rPr>
              <a:t>This centre could be anything ranging from a temple to a landlords house, etc.</a:t>
            </a:r>
          </a:p>
          <a:p>
            <a:pPr algn="just">
              <a:lnSpc>
                <a:spcPct val="160000"/>
              </a:lnSpc>
            </a:pPr>
            <a:r>
              <a:rPr lang="en-US" sz="5100" dirty="0" smtClean="0">
                <a:latin typeface="Baskerville Old Face" pitchFamily="18" charset="0"/>
              </a:rPr>
              <a:t>Rural settlements can be classified based on the size and pattern or shape</a:t>
            </a:r>
            <a:endParaRPr lang="en-US" sz="51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559</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US" sz="2800" b="1" dirty="0" smtClean="0">
                <a:latin typeface="Baskerville Old Face" pitchFamily="18" charset="0"/>
              </a:rPr>
              <a:t>Possible Uses of Census Information</a:t>
            </a:r>
            <a:endParaRPr lang="en-US" sz="2800" dirty="0">
              <a:latin typeface="Baskerville Old Face" pitchFamily="18" charset="0"/>
            </a:endParaRPr>
          </a:p>
        </p:txBody>
      </p:sp>
      <p:graphicFrame>
        <p:nvGraphicFramePr>
          <p:cNvPr id="4" name="Content Placeholder 3"/>
          <p:cNvGraphicFramePr>
            <a:graphicFrameLocks noGrp="1"/>
          </p:cNvGraphicFramePr>
          <p:nvPr>
            <p:ph idx="1"/>
          </p:nvPr>
        </p:nvGraphicFramePr>
        <p:xfrm>
          <a:off x="214282" y="1142983"/>
          <a:ext cx="8686832" cy="5353064"/>
        </p:xfrm>
        <a:graphic>
          <a:graphicData uri="http://schemas.openxmlformats.org/drawingml/2006/table">
            <a:tbl>
              <a:tblPr firstRow="1" bandRow="1">
                <a:tableStyleId>{7DF18680-E054-41AD-8BC1-D1AEF772440D}</a:tableStyleId>
              </a:tblPr>
              <a:tblGrid>
                <a:gridCol w="3046964"/>
                <a:gridCol w="5639868"/>
              </a:tblGrid>
              <a:tr h="1762132">
                <a:tc>
                  <a:txBody>
                    <a:bodyPr/>
                    <a:lstStyle/>
                    <a:p>
                      <a:pPr algn="just">
                        <a:lnSpc>
                          <a:spcPct val="150000"/>
                        </a:lnSpc>
                        <a:spcAft>
                          <a:spcPts val="0"/>
                        </a:spcAft>
                      </a:pPr>
                      <a:r>
                        <a:rPr lang="en-US" sz="2400" i="1" dirty="0">
                          <a:solidFill>
                            <a:srgbClr val="FF0000"/>
                          </a:solidFill>
                          <a:latin typeface="Times New Roman"/>
                          <a:ea typeface="Calibri"/>
                          <a:cs typeface="Times New Roman"/>
                        </a:rPr>
                        <a:t>Marital </a:t>
                      </a:r>
                      <a:r>
                        <a:rPr lang="en-US" sz="2400" i="1" dirty="0" smtClean="0">
                          <a:solidFill>
                            <a:srgbClr val="FF0000"/>
                          </a:solidFill>
                          <a:latin typeface="Times New Roman"/>
                          <a:ea typeface="Calibri"/>
                          <a:cs typeface="Times New Roman"/>
                        </a:rPr>
                        <a:t> Status</a:t>
                      </a:r>
                      <a:endParaRPr lang="en-US" sz="2400" dirty="0">
                        <a:solidFill>
                          <a:srgbClr val="FF0000"/>
                        </a:solidFill>
                        <a:latin typeface="Calibri"/>
                        <a:ea typeface="Calibri"/>
                        <a:cs typeface="Times New Roman"/>
                      </a:endParaRPr>
                    </a:p>
                  </a:txBody>
                  <a:tcPr marL="68580" marR="68580" marT="0" marB="0"/>
                </a:tc>
                <a:tc>
                  <a:txBody>
                    <a:bodyPr/>
                    <a:lstStyle/>
                    <a:p>
                      <a:pPr algn="just">
                        <a:lnSpc>
                          <a:spcPct val="150000"/>
                        </a:lnSpc>
                        <a:spcAft>
                          <a:spcPts val="0"/>
                        </a:spcAft>
                      </a:pPr>
                      <a:r>
                        <a:rPr lang="en-US" sz="2400" dirty="0">
                          <a:solidFill>
                            <a:schemeClr val="tx1"/>
                          </a:solidFill>
                          <a:latin typeface="Times New Roman"/>
                          <a:ea typeface="Calibri"/>
                          <a:cs typeface="Times New Roman"/>
                        </a:rPr>
                        <a:t>Used to provide insights into family formation and housing needs.</a:t>
                      </a:r>
                      <a:endParaRPr lang="en-US" sz="2400" dirty="0">
                        <a:solidFill>
                          <a:schemeClr val="tx1"/>
                        </a:solidFill>
                        <a:latin typeface="Calibri"/>
                        <a:ea typeface="Calibri"/>
                        <a:cs typeface="Times New Roman"/>
                      </a:endParaRPr>
                    </a:p>
                  </a:txBody>
                  <a:tcPr marL="68580" marR="68580" marT="0" marB="0"/>
                </a:tc>
              </a:tr>
              <a:tr h="1762132">
                <a:tc>
                  <a:txBody>
                    <a:bodyPr/>
                    <a:lstStyle/>
                    <a:p>
                      <a:pPr algn="just">
                        <a:lnSpc>
                          <a:spcPct val="150000"/>
                        </a:lnSpc>
                        <a:spcAft>
                          <a:spcPts val="0"/>
                        </a:spcAft>
                      </a:pPr>
                      <a:r>
                        <a:rPr lang="en-US" sz="2400" i="1" dirty="0">
                          <a:latin typeface="Times New Roman"/>
                          <a:ea typeface="Calibri"/>
                          <a:cs typeface="Times New Roman"/>
                        </a:rPr>
                        <a:t>Household Composition and Size</a:t>
                      </a:r>
                      <a:endParaRPr lang="en-US" sz="2400" dirty="0">
                        <a:latin typeface="Calibri"/>
                        <a:ea typeface="Calibri"/>
                        <a:cs typeface="Times New Roman"/>
                      </a:endParaRPr>
                    </a:p>
                  </a:txBody>
                  <a:tcPr marL="68580" marR="68580" marT="0" marB="0"/>
                </a:tc>
                <a:tc>
                  <a:txBody>
                    <a:bodyPr/>
                    <a:lstStyle/>
                    <a:p>
                      <a:pPr algn="just">
                        <a:lnSpc>
                          <a:spcPct val="150000"/>
                        </a:lnSpc>
                        <a:spcAft>
                          <a:spcPts val="0"/>
                        </a:spcAft>
                      </a:pPr>
                      <a:r>
                        <a:rPr lang="en-US" sz="2400" dirty="0">
                          <a:latin typeface="Times New Roman"/>
                          <a:ea typeface="Calibri"/>
                          <a:cs typeface="Times New Roman"/>
                        </a:rPr>
                        <a:t>Used to help determine housing needs for related and unrelated households.</a:t>
                      </a:r>
                      <a:endParaRPr lang="en-US" sz="2400" dirty="0">
                        <a:latin typeface="Calibri"/>
                        <a:ea typeface="Calibri"/>
                        <a:cs typeface="Times New Roman"/>
                      </a:endParaRPr>
                    </a:p>
                  </a:txBody>
                  <a:tcPr marL="68580" marR="68580" marT="0" marB="0"/>
                </a:tc>
              </a:tr>
              <a:tr h="1762132">
                <a:tc>
                  <a:txBody>
                    <a:bodyPr/>
                    <a:lstStyle/>
                    <a:p>
                      <a:pPr algn="just">
                        <a:lnSpc>
                          <a:spcPct val="150000"/>
                        </a:lnSpc>
                        <a:spcAft>
                          <a:spcPts val="0"/>
                        </a:spcAft>
                      </a:pPr>
                      <a:r>
                        <a:rPr lang="en-US" sz="2400" i="1" dirty="0">
                          <a:latin typeface="Baskerville Old Face" pitchFamily="18" charset="0"/>
                          <a:ea typeface="Calibri"/>
                          <a:cs typeface="Times New Roman"/>
                        </a:rPr>
                        <a:t>Educational Attainment and Literacy</a:t>
                      </a:r>
                      <a:endParaRPr lang="en-US" sz="2400" dirty="0">
                        <a:latin typeface="Baskerville Old Face" pitchFamily="18" charset="0"/>
                        <a:ea typeface="Calibri"/>
                        <a:cs typeface="Times New Roman"/>
                      </a:endParaRPr>
                    </a:p>
                  </a:txBody>
                  <a:tcPr marL="68580" marR="68580" marT="0" marB="0"/>
                </a:tc>
                <a:tc>
                  <a:txBody>
                    <a:bodyPr/>
                    <a:lstStyle/>
                    <a:p>
                      <a:pPr algn="just">
                        <a:lnSpc>
                          <a:spcPct val="150000"/>
                        </a:lnSpc>
                        <a:spcAft>
                          <a:spcPts val="0"/>
                        </a:spcAft>
                        <a:buFont typeface="Arial" pitchFamily="34" charset="0"/>
                        <a:buChar char="•"/>
                      </a:pPr>
                      <a:r>
                        <a:rPr lang="en-US" sz="2000" dirty="0">
                          <a:latin typeface="Times New Roman"/>
                          <a:ea typeface="Calibri"/>
                          <a:cs typeface="Times New Roman"/>
                        </a:rPr>
                        <a:t>Used to provide information on the educational skills of the work force. </a:t>
                      </a:r>
                      <a:endParaRPr lang="en-US" sz="2000" dirty="0" smtClean="0">
                        <a:latin typeface="Times New Roman"/>
                        <a:ea typeface="Calibri"/>
                        <a:cs typeface="Times New Roman"/>
                      </a:endParaRPr>
                    </a:p>
                    <a:p>
                      <a:pPr algn="just">
                        <a:lnSpc>
                          <a:spcPct val="150000"/>
                        </a:lnSpc>
                        <a:spcAft>
                          <a:spcPts val="0"/>
                        </a:spcAft>
                        <a:buFont typeface="Arial" pitchFamily="34" charset="0"/>
                        <a:buChar char="•"/>
                      </a:pPr>
                      <a:r>
                        <a:rPr lang="en-US" sz="2000" dirty="0" smtClean="0">
                          <a:latin typeface="Times New Roman"/>
                          <a:ea typeface="Calibri"/>
                          <a:cs typeface="Times New Roman"/>
                        </a:rPr>
                        <a:t>These </a:t>
                      </a:r>
                      <a:r>
                        <a:rPr lang="en-US" sz="2000" dirty="0">
                          <a:latin typeface="Times New Roman"/>
                          <a:ea typeface="Calibri"/>
                          <a:cs typeface="Times New Roman"/>
                        </a:rPr>
                        <a:t>measures also help planners select the best strategies to communicate with residents.</a:t>
                      </a:r>
                      <a:endParaRPr lang="en-US" sz="2000" dirty="0">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C9F44-8474-4EB8-895B-098C9F96557C}" type="slidenum">
              <a:rPr lang="en-US" smtClean="0"/>
              <a:pPr/>
              <a:t>56</a:t>
            </a:fld>
            <a:endParaRPr lang="en-US" dirty="0"/>
          </a:p>
        </p:txBody>
      </p:sp>
    </p:spTree>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r>
              <a:rPr lang="en-US" b="1" dirty="0" smtClean="0"/>
              <a:t/>
            </a:r>
            <a:br>
              <a:rPr lang="en-US" b="1" dirty="0" smtClean="0"/>
            </a:br>
            <a:r>
              <a:rPr lang="en-US" sz="3100" b="1" dirty="0" smtClean="0">
                <a:latin typeface="Baskerville Old Face" pitchFamily="18" charset="0"/>
              </a:rPr>
              <a:t>Common Rural Settlement Issues and Problems</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560</a:t>
            </a:fld>
            <a:endParaRPr lang="en-US" dirty="0"/>
          </a:p>
        </p:txBody>
      </p:sp>
      <p:pic>
        <p:nvPicPr>
          <p:cNvPr id="6" name="Content Placeholder 5"/>
          <p:cNvPicPr>
            <a:picLocks noGrp="1"/>
          </p:cNvPicPr>
          <p:nvPr>
            <p:ph idx="1"/>
          </p:nvPr>
        </p:nvPicPr>
        <p:blipFill>
          <a:blip r:embed="rId2"/>
          <a:srcRect/>
          <a:stretch>
            <a:fillRect/>
          </a:stretch>
        </p:blipFill>
        <p:spPr bwMode="auto">
          <a:xfrm>
            <a:off x="457200" y="1142984"/>
            <a:ext cx="8229600" cy="536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84C9F44-8474-4EB8-895B-098C9F96557C}" type="slidenum">
              <a:rPr lang="en-US" smtClean="0"/>
              <a:pPr/>
              <a:t>561</a:t>
            </a:fld>
            <a:endParaRPr lang="en-US" dirty="0"/>
          </a:p>
        </p:txBody>
      </p:sp>
    </p:spTree>
  </p:cSld>
  <p:clrMapOvr>
    <a:masterClrMapping/>
  </p:clrMapOvr>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071570"/>
          </a:xfrm>
        </p:spPr>
        <p:txBody>
          <a:bodyPr>
            <a:normAutofit fontScale="90000"/>
          </a:bodyPr>
          <a:lstStyle/>
          <a:p>
            <a:r>
              <a:rPr lang="en-US" b="1" dirty="0" smtClean="0"/>
              <a:t/>
            </a:r>
            <a:br>
              <a:rPr lang="en-US" b="1" dirty="0" smtClean="0"/>
            </a:br>
            <a:r>
              <a:rPr lang="en-US" b="1" dirty="0" smtClean="0">
                <a:latin typeface="Baskerville Old Face" pitchFamily="18" charset="0"/>
              </a:rPr>
              <a:t>7.3 Nature and Typology Urban Settlements</a:t>
            </a:r>
            <a:r>
              <a:rPr lang="en-US" dirty="0" smtClean="0"/>
              <a:t/>
            </a:r>
            <a:br>
              <a:rPr lang="en-US" dirty="0" smtClean="0"/>
            </a:br>
            <a:endParaRPr lang="en-US" dirty="0"/>
          </a:p>
        </p:txBody>
      </p:sp>
      <p:sp>
        <p:nvSpPr>
          <p:cNvPr id="3" name="Content Placeholder 2"/>
          <p:cNvSpPr>
            <a:spLocks noGrp="1"/>
          </p:cNvSpPr>
          <p:nvPr>
            <p:ph idx="1"/>
          </p:nvPr>
        </p:nvSpPr>
        <p:spPr>
          <a:xfrm>
            <a:off x="457200" y="2071678"/>
            <a:ext cx="8229600" cy="4054485"/>
          </a:xfrm>
        </p:spPr>
        <p:txBody>
          <a:bodyPr>
            <a:normAutofit/>
          </a:bodyPr>
          <a:lstStyle/>
          <a:p>
            <a:pPr algn="just">
              <a:lnSpc>
                <a:spcPct val="150000"/>
              </a:lnSpc>
            </a:pPr>
            <a:r>
              <a:rPr lang="en-US" sz="2800" dirty="0" smtClean="0">
                <a:latin typeface="Baskerville Old Face" pitchFamily="18" charset="0"/>
              </a:rPr>
              <a:t>Broadly speaking, an urban settlement is </a:t>
            </a:r>
            <a:r>
              <a:rPr lang="en-US" sz="2800" dirty="0" smtClean="0">
                <a:solidFill>
                  <a:srgbClr val="FF0000"/>
                </a:solidFill>
                <a:latin typeface="Baskerville Old Face" pitchFamily="18" charset="0"/>
              </a:rPr>
              <a:t>a densely populated area</a:t>
            </a:r>
          </a:p>
          <a:p>
            <a:pPr algn="just">
              <a:lnSpc>
                <a:spcPct val="150000"/>
              </a:lnSpc>
            </a:pPr>
            <a:r>
              <a:rPr lang="en-US" sz="2800" dirty="0" smtClean="0">
                <a:latin typeface="Baskerville Old Face" pitchFamily="18" charset="0"/>
              </a:rPr>
              <a:t>urban settlement comprising mostly man-made structures that </a:t>
            </a:r>
            <a:r>
              <a:rPr lang="en-US" sz="2800" dirty="0" smtClean="0">
                <a:solidFill>
                  <a:srgbClr val="FF0000"/>
                </a:solidFill>
                <a:latin typeface="Baskerville Old Face" pitchFamily="18" charset="0"/>
              </a:rPr>
              <a:t>contain</a:t>
            </a:r>
            <a:r>
              <a:rPr lang="en-US" sz="2800" dirty="0" smtClean="0">
                <a:latin typeface="Baskerville Old Face" pitchFamily="18" charset="0"/>
              </a:rPr>
              <a:t> all of a society's administrative, </a:t>
            </a:r>
            <a:r>
              <a:rPr lang="en-US" sz="2800" u="sng" dirty="0" smtClean="0">
                <a:solidFill>
                  <a:srgbClr val="FF0000"/>
                </a:solidFill>
                <a:latin typeface="Baskerville Old Face" pitchFamily="18" charset="0"/>
              </a:rPr>
              <a:t>cultural</a:t>
            </a:r>
            <a:r>
              <a:rPr lang="en-US" sz="2800" dirty="0" smtClean="0">
                <a:solidFill>
                  <a:srgbClr val="FF0000"/>
                </a:solidFill>
                <a:latin typeface="Baskerville Old Face" pitchFamily="18" charset="0"/>
              </a:rPr>
              <a:t>,</a:t>
            </a:r>
            <a:r>
              <a:rPr lang="en-US" sz="2800" dirty="0" smtClean="0">
                <a:latin typeface="Baskerville Old Face" pitchFamily="18" charset="0"/>
              </a:rPr>
              <a:t> </a:t>
            </a:r>
            <a:r>
              <a:rPr lang="en-US" sz="2800" u="sng" dirty="0" smtClean="0">
                <a:solidFill>
                  <a:srgbClr val="FF0000"/>
                </a:solidFill>
                <a:latin typeface="Baskerville Old Face" pitchFamily="18" charset="0"/>
              </a:rPr>
              <a:t>residential</a:t>
            </a:r>
            <a:r>
              <a:rPr lang="en-US" sz="2800" dirty="0" smtClean="0">
                <a:latin typeface="Baskerville Old Face" pitchFamily="18" charset="0"/>
              </a:rPr>
              <a:t> and </a:t>
            </a:r>
            <a:r>
              <a:rPr lang="en-US" sz="2800" u="sng" dirty="0" smtClean="0">
                <a:solidFill>
                  <a:srgbClr val="FF0000"/>
                </a:solidFill>
                <a:latin typeface="Baskerville Old Face" pitchFamily="18" charset="0"/>
              </a:rPr>
              <a:t>religious functions.</a:t>
            </a:r>
          </a:p>
          <a:p>
            <a:pPr algn="just">
              <a:lnSpc>
                <a:spcPct val="150000"/>
              </a:lnSpc>
            </a:pPr>
            <a:endParaRPr lang="en-US" sz="2800" u="sng"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562</a:t>
            </a:fld>
            <a:endParaRPr lang="en-US" dirty="0"/>
          </a:p>
        </p:txBody>
      </p:sp>
    </p:spTree>
  </p:cSld>
  <p:clrMapOvr>
    <a:masterClrMapping/>
  </p:clrMapOvr>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pPr algn="l"/>
            <a:r>
              <a:rPr lang="en-US" sz="2800" b="1" dirty="0" smtClean="0">
                <a:latin typeface="Baskerville Old Face" pitchFamily="18" charset="0"/>
              </a:rPr>
              <a:t>Nature and Typology Urban Settlements……Cont’d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697427"/>
          </a:xfrm>
        </p:spPr>
        <p:txBody>
          <a:bodyPr/>
          <a:lstStyle/>
          <a:p>
            <a:pPr algn="just">
              <a:lnSpc>
                <a:spcPct val="150000"/>
              </a:lnSpc>
            </a:pPr>
            <a:r>
              <a:rPr lang="en-US" sz="2800" b="1" dirty="0" smtClean="0">
                <a:latin typeface="Baskerville Old Face" pitchFamily="18" charset="0"/>
              </a:rPr>
              <a:t>In some countries, like the </a:t>
            </a:r>
            <a:r>
              <a:rPr lang="en-US" sz="2800" b="1" u="sng" dirty="0" smtClean="0">
                <a:solidFill>
                  <a:srgbClr val="FF0000"/>
                </a:solidFill>
                <a:latin typeface="Baskerville Old Face" pitchFamily="18" charset="0"/>
              </a:rPr>
              <a:t>Soviet Union</a:t>
            </a:r>
            <a:r>
              <a:rPr lang="en-US" sz="2800" b="1" dirty="0" smtClean="0">
                <a:solidFill>
                  <a:srgbClr val="FF0000"/>
                </a:solidFill>
                <a:latin typeface="Baskerville Old Face" pitchFamily="18" charset="0"/>
              </a:rPr>
              <a:t>, </a:t>
            </a:r>
            <a:r>
              <a:rPr lang="en-US" sz="2800" u="sng" dirty="0" smtClean="0">
                <a:solidFill>
                  <a:srgbClr val="FF0000"/>
                </a:solidFill>
                <a:latin typeface="Baskerville Old Face" pitchFamily="18" charset="0"/>
              </a:rPr>
              <a:t>India,</a:t>
            </a:r>
            <a:r>
              <a:rPr lang="en-US" sz="2800" dirty="0" smtClean="0">
                <a:latin typeface="Baskerville Old Face" pitchFamily="18" charset="0"/>
              </a:rPr>
              <a:t> </a:t>
            </a:r>
            <a:r>
              <a:rPr lang="en-US" sz="2800" b="1" u="sng" dirty="0" smtClean="0">
                <a:solidFill>
                  <a:srgbClr val="FF0000"/>
                </a:solidFill>
                <a:latin typeface="Baskerville Old Face" pitchFamily="18" charset="0"/>
              </a:rPr>
              <a:t>Ethiopia</a:t>
            </a:r>
            <a:r>
              <a:rPr lang="en-US" sz="2800" b="1" dirty="0" smtClean="0">
                <a:solidFill>
                  <a:srgbClr val="FF0000"/>
                </a:solidFill>
                <a:latin typeface="Baskerville Old Face" pitchFamily="18" charset="0"/>
              </a:rPr>
              <a:t> etc </a:t>
            </a:r>
            <a:r>
              <a:rPr lang="en-US" sz="2800" b="1" dirty="0" smtClean="0">
                <a:latin typeface="Baskerville Old Face" pitchFamily="18" charset="0"/>
              </a:rPr>
              <a:t>official urban municipalities may be considered an urban settlement </a:t>
            </a:r>
            <a:r>
              <a:rPr lang="en-US" sz="2800" dirty="0" smtClean="0">
                <a:solidFill>
                  <a:srgbClr val="0070C0"/>
                </a:solidFill>
                <a:latin typeface="Baskerville Old Face" pitchFamily="18" charset="0"/>
              </a:rPr>
              <a:t>if they meet population and density criteria set by the country's government.</a:t>
            </a:r>
          </a:p>
          <a:p>
            <a:pPr algn="just">
              <a:lnSpc>
                <a:spcPct val="150000"/>
              </a:lnSpc>
            </a:pPr>
            <a:r>
              <a:rPr lang="en-US" sz="2800" dirty="0" smtClean="0">
                <a:solidFill>
                  <a:srgbClr val="FF0000"/>
                </a:solidFill>
                <a:latin typeface="Baskerville Old Face" pitchFamily="18" charset="0"/>
              </a:rPr>
              <a:t>There is no universal definition of urban areas.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563</a:t>
            </a:fld>
            <a:endParaRPr lang="en-US" dirty="0"/>
          </a:p>
        </p:txBody>
      </p:sp>
    </p:spTree>
  </p:cSld>
  <p:clrMapOvr>
    <a:masterClrMapping/>
  </p:clrMapOvr>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071570"/>
          </a:xfrm>
        </p:spPr>
        <p:txBody>
          <a:bodyPr>
            <a:normAutofit/>
          </a:bodyPr>
          <a:lstStyle/>
          <a:p>
            <a:pPr algn="l"/>
            <a:r>
              <a:rPr lang="en-US" sz="2800" b="1" dirty="0" smtClean="0">
                <a:latin typeface="Baskerville Old Face" pitchFamily="18" charset="0"/>
              </a:rPr>
              <a:t>Nature and Typology Urban Settlements</a:t>
            </a:r>
            <a:endParaRPr lang="en-US" sz="2800" dirty="0"/>
          </a:p>
        </p:txBody>
      </p:sp>
      <p:sp>
        <p:nvSpPr>
          <p:cNvPr id="3" name="Content Placeholder 2"/>
          <p:cNvSpPr>
            <a:spLocks noGrp="1"/>
          </p:cNvSpPr>
          <p:nvPr>
            <p:ph idx="1"/>
          </p:nvPr>
        </p:nvSpPr>
        <p:spPr>
          <a:xfrm>
            <a:off x="457200" y="1500174"/>
            <a:ext cx="8229600" cy="4625989"/>
          </a:xfrm>
        </p:spPr>
        <p:txBody>
          <a:bodyPr>
            <a:normAutofit/>
          </a:bodyPr>
          <a:lstStyle/>
          <a:p>
            <a:pPr algn="just">
              <a:lnSpc>
                <a:spcPct val="150000"/>
              </a:lnSpc>
              <a:buFont typeface="Wingdings" pitchFamily="2" charset="2"/>
              <a:buChar char="q"/>
            </a:pPr>
            <a:r>
              <a:rPr lang="en-US" sz="2800" dirty="0" smtClean="0">
                <a:latin typeface="Baskerville Old Face" pitchFamily="18" charset="0"/>
              </a:rPr>
              <a:t> </a:t>
            </a:r>
            <a:r>
              <a:rPr lang="en-US" sz="2800" dirty="0" smtClean="0">
                <a:solidFill>
                  <a:srgbClr val="FF0000"/>
                </a:solidFill>
                <a:latin typeface="Baskerville Old Face" pitchFamily="18" charset="0"/>
              </a:rPr>
              <a:t>Different countries define urban localities in terms of different factors such </a:t>
            </a:r>
          </a:p>
          <a:p>
            <a:pPr algn="just">
              <a:lnSpc>
                <a:spcPct val="150000"/>
              </a:lnSpc>
              <a:buFont typeface="Wingdings" pitchFamily="2" charset="2"/>
              <a:buChar char="§"/>
            </a:pPr>
            <a:r>
              <a:rPr lang="en-US" sz="2800" dirty="0" smtClean="0">
                <a:latin typeface="Baskerville Old Face" pitchFamily="18" charset="0"/>
              </a:rPr>
              <a:t>      as size and density of population</a:t>
            </a:r>
          </a:p>
          <a:p>
            <a:pPr algn="just">
              <a:lnSpc>
                <a:spcPct val="150000"/>
              </a:lnSpc>
              <a:buFont typeface="Wingdings" pitchFamily="2" charset="2"/>
              <a:buChar char="§"/>
            </a:pPr>
            <a:r>
              <a:rPr lang="en-US" sz="2800" dirty="0" smtClean="0">
                <a:latin typeface="Baskerville Old Face" pitchFamily="18" charset="0"/>
              </a:rPr>
              <a:t>      amenities considered to be commonly available in       	urban areas,</a:t>
            </a:r>
          </a:p>
          <a:p>
            <a:pPr algn="just">
              <a:lnSpc>
                <a:spcPct val="150000"/>
              </a:lnSpc>
              <a:buFont typeface="Wingdings" pitchFamily="2" charset="2"/>
              <a:buChar char="§"/>
            </a:pPr>
            <a:r>
              <a:rPr lang="en-US" sz="2800" dirty="0" smtClean="0">
                <a:latin typeface="Baskerville Old Face" pitchFamily="18" charset="0"/>
              </a:rPr>
              <a:t>     major economic activities of population, etc.</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564</a:t>
            </a:fld>
            <a:endParaRPr lang="en-US" dirty="0"/>
          </a:p>
        </p:txBody>
      </p:sp>
    </p:spTree>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Nature and Typology Urban Settlements</a:t>
            </a:r>
            <a:endParaRPr lang="en-US" sz="2800" dirty="0"/>
          </a:p>
        </p:txBody>
      </p:sp>
      <p:sp>
        <p:nvSpPr>
          <p:cNvPr id="3" name="Content Placeholder 2"/>
          <p:cNvSpPr>
            <a:spLocks noGrp="1"/>
          </p:cNvSpPr>
          <p:nvPr>
            <p:ph idx="1"/>
          </p:nvPr>
        </p:nvSpPr>
        <p:spPr>
          <a:xfrm>
            <a:off x="457200" y="1214422"/>
            <a:ext cx="8229600" cy="4911741"/>
          </a:xfrm>
        </p:spPr>
        <p:txBody>
          <a:bodyPr>
            <a:normAutofit lnSpcReduction="10000"/>
          </a:bodyPr>
          <a:lstStyle/>
          <a:p>
            <a:pPr algn="just">
              <a:lnSpc>
                <a:spcPct val="150000"/>
              </a:lnSpc>
            </a:pPr>
            <a:r>
              <a:rPr lang="en-US" sz="2800" dirty="0" smtClean="0">
                <a:latin typeface="Baskerville Old Face" pitchFamily="18" charset="0"/>
              </a:rPr>
              <a:t>Also not all those countries which define urban areas in terms of the same factors use the same threshold values for distinguishing urban localities from rural localities.</a:t>
            </a:r>
          </a:p>
          <a:p>
            <a:pPr algn="just">
              <a:lnSpc>
                <a:spcPct val="150000"/>
              </a:lnSpc>
            </a:pPr>
            <a:r>
              <a:rPr lang="en-US" dirty="0" smtClean="0">
                <a:solidFill>
                  <a:srgbClr val="FF0000"/>
                </a:solidFill>
                <a:latin typeface="Baskerville Old Face" pitchFamily="18" charset="0"/>
              </a:rPr>
              <a:t>This makes comparison between levels of urbanization between different countries as somewhat problematic. </a:t>
            </a:r>
          </a:p>
          <a:p>
            <a:pPr algn="just">
              <a:lnSpc>
                <a:spcPct val="150000"/>
              </a:lnSpc>
            </a:pP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565</a:t>
            </a:fld>
            <a:endParaRPr lang="en-US" dirty="0"/>
          </a:p>
        </p:txBody>
      </p:sp>
    </p:spTree>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l"/>
            <a:r>
              <a:rPr lang="en-US" sz="2800" b="1" dirty="0" smtClean="0">
                <a:latin typeface="Baskerville Old Face" pitchFamily="18" charset="0"/>
              </a:rPr>
              <a:t>Nature and Typology Urban Settlements……Cont’d</a:t>
            </a:r>
            <a:endParaRPr lang="en-US" sz="2800" dirty="0"/>
          </a:p>
        </p:txBody>
      </p:sp>
      <p:sp>
        <p:nvSpPr>
          <p:cNvPr id="3" name="Content Placeholder 2"/>
          <p:cNvSpPr>
            <a:spLocks noGrp="1"/>
          </p:cNvSpPr>
          <p:nvPr>
            <p:ph idx="1"/>
          </p:nvPr>
        </p:nvSpPr>
        <p:spPr>
          <a:xfrm>
            <a:off x="428596" y="1214422"/>
            <a:ext cx="8229600" cy="5643578"/>
          </a:xfrm>
        </p:spPr>
        <p:txBody>
          <a:bodyPr>
            <a:normAutofit fontScale="77500" lnSpcReduction="20000"/>
          </a:bodyPr>
          <a:lstStyle/>
          <a:p>
            <a:pPr algn="just">
              <a:lnSpc>
                <a:spcPct val="150000"/>
              </a:lnSpc>
            </a:pPr>
            <a:r>
              <a:rPr lang="en-US" sz="3300" dirty="0" smtClean="0">
                <a:latin typeface="Baskerville Old Face" pitchFamily="18" charset="0"/>
              </a:rPr>
              <a:t>UNO </a:t>
            </a:r>
            <a:r>
              <a:rPr lang="en-US" sz="3300" dirty="0" smtClean="0">
                <a:solidFill>
                  <a:srgbClr val="FF0000"/>
                </a:solidFill>
                <a:latin typeface="Baskerville Old Face" pitchFamily="18" charset="0"/>
              </a:rPr>
              <a:t>attempted to classify the various definitions of the term used by different countries. </a:t>
            </a:r>
          </a:p>
          <a:p>
            <a:pPr algn="just">
              <a:lnSpc>
                <a:spcPct val="150000"/>
              </a:lnSpc>
            </a:pPr>
            <a:r>
              <a:rPr lang="en-US" sz="3300" dirty="0" smtClean="0">
                <a:solidFill>
                  <a:srgbClr val="FF0000"/>
                </a:solidFill>
                <a:latin typeface="Baskerville Old Face" pitchFamily="18" charset="0"/>
              </a:rPr>
              <a:t>Thus, it has identified five different categories of definitions of urban </a:t>
            </a:r>
            <a:r>
              <a:rPr lang="en-US" sz="3300" dirty="0" smtClean="0">
                <a:latin typeface="Baskerville Old Face" pitchFamily="18" charset="0"/>
              </a:rPr>
              <a:t>(see the criteria to define urban below). </a:t>
            </a:r>
          </a:p>
          <a:p>
            <a:pPr>
              <a:lnSpc>
                <a:spcPct val="150000"/>
              </a:lnSpc>
              <a:buNone/>
            </a:pPr>
            <a:r>
              <a:rPr lang="en-US" sz="2800" b="1" dirty="0" smtClean="0"/>
              <a:t>          </a:t>
            </a:r>
            <a:r>
              <a:rPr lang="en-US" sz="2800" b="1" dirty="0" err="1" smtClean="0"/>
              <a:t>i</a:t>
            </a:r>
            <a:r>
              <a:rPr lang="en-US" sz="2800" b="1" dirty="0" smtClean="0"/>
              <a:t>)</a:t>
            </a:r>
            <a:r>
              <a:rPr lang="en-US" sz="2800" dirty="0" smtClean="0"/>
              <a:t>  </a:t>
            </a:r>
            <a:r>
              <a:rPr lang="en-US" sz="2800" b="1" dirty="0" smtClean="0"/>
              <a:t>Population Size</a:t>
            </a:r>
            <a:r>
              <a:rPr lang="en-US" sz="2800" dirty="0" smtClean="0"/>
              <a:t> </a:t>
            </a:r>
          </a:p>
          <a:p>
            <a:pPr>
              <a:lnSpc>
                <a:spcPct val="150000"/>
              </a:lnSpc>
              <a:buNone/>
            </a:pPr>
            <a:r>
              <a:rPr lang="en-US" sz="2800" b="1" dirty="0" smtClean="0"/>
              <a:t>          ii)</a:t>
            </a:r>
            <a:r>
              <a:rPr lang="en-US" sz="2800" dirty="0" smtClean="0"/>
              <a:t>  </a:t>
            </a:r>
            <a:r>
              <a:rPr lang="en-US" sz="2800" b="1" dirty="0" smtClean="0"/>
              <a:t>Administrative Structure</a:t>
            </a:r>
          </a:p>
          <a:p>
            <a:pPr>
              <a:lnSpc>
                <a:spcPct val="150000"/>
              </a:lnSpc>
              <a:buNone/>
            </a:pPr>
            <a:r>
              <a:rPr lang="en-US" sz="2800" b="1" dirty="0" smtClean="0"/>
              <a:t>           iii)  Existence of municipality</a:t>
            </a:r>
          </a:p>
          <a:p>
            <a:pPr>
              <a:lnSpc>
                <a:spcPct val="150000"/>
              </a:lnSpc>
              <a:buNone/>
            </a:pPr>
            <a:r>
              <a:rPr lang="en-US" sz="2800" b="1" dirty="0" smtClean="0"/>
              <a:t>         iv) Layout and amniotic of a settlement</a:t>
            </a:r>
          </a:p>
          <a:p>
            <a:pPr>
              <a:lnSpc>
                <a:spcPct val="150000"/>
              </a:lnSpc>
              <a:buNone/>
            </a:pPr>
            <a:r>
              <a:rPr lang="en-US" sz="2800" b="1" dirty="0" smtClean="0"/>
              <a:t>         v)    Occupational Structure</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566</a:t>
            </a:fld>
            <a:endParaRPr lang="en-US" dirty="0"/>
          </a:p>
        </p:txBody>
      </p:sp>
    </p:spTree>
  </p:cSld>
  <p:clrMapOvr>
    <a:masterClrMapping/>
  </p:clrMapOvr>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786346"/>
          </a:xfrm>
        </p:spPr>
        <p:txBody>
          <a:bodyPr/>
          <a:lstStyle/>
          <a:p>
            <a:r>
              <a:rPr lang="en-US" b="1" dirty="0" err="1" smtClean="0">
                <a:solidFill>
                  <a:srgbClr val="FF0000"/>
                </a:solidFill>
              </a:rPr>
              <a:t>i</a:t>
            </a:r>
            <a:r>
              <a:rPr lang="en-US" b="1" dirty="0" smtClean="0">
                <a:solidFill>
                  <a:srgbClr val="FF0000"/>
                </a:solidFill>
              </a:rPr>
              <a:t>)</a:t>
            </a:r>
            <a:r>
              <a:rPr lang="en-US" dirty="0" smtClean="0">
                <a:solidFill>
                  <a:srgbClr val="FF0000"/>
                </a:solidFill>
              </a:rPr>
              <a:t>  </a:t>
            </a:r>
            <a:r>
              <a:rPr lang="en-US" b="1" dirty="0" smtClean="0">
                <a:solidFill>
                  <a:srgbClr val="FF0000"/>
                </a:solidFill>
              </a:rPr>
              <a:t>Population Size</a:t>
            </a:r>
          </a:p>
          <a:p>
            <a:pPr algn="just">
              <a:lnSpc>
                <a:spcPct val="150000"/>
              </a:lnSpc>
            </a:pPr>
            <a:r>
              <a:rPr lang="en-US" sz="2800" dirty="0" smtClean="0">
                <a:latin typeface="Baskerville Old Face" pitchFamily="18" charset="0"/>
              </a:rPr>
              <a:t>This group refers to those countries which  define  their  urban  settlement  by  setting  a  minimum  size  of   population.</a:t>
            </a:r>
          </a:p>
          <a:p>
            <a:pPr algn="just">
              <a:lnSpc>
                <a:spcPct val="150000"/>
              </a:lnSpc>
            </a:pPr>
            <a:r>
              <a:rPr lang="en-US" sz="2800" dirty="0" smtClean="0">
                <a:latin typeface="Baskerville Old Face" pitchFamily="18" charset="0"/>
              </a:rPr>
              <a:t> Even here, significant degree of variation among users is seen.</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567</a:t>
            </a:fld>
            <a:endParaRPr lang="en-US" dirty="0"/>
          </a:p>
        </p:txBody>
      </p:sp>
    </p:spTree>
  </p:cSld>
  <p:clrMapOvr>
    <a:masterClrMapping/>
  </p:clrMapOvr>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askerville Old Face" pitchFamily="18" charset="0"/>
              </a:rPr>
              <a:t>Population Size see the criteria to define urban below).</a:t>
            </a:r>
            <a:endParaRPr lang="en-US" sz="3600" dirty="0"/>
          </a:p>
        </p:txBody>
      </p:sp>
      <p:graphicFrame>
        <p:nvGraphicFramePr>
          <p:cNvPr id="6" name="Content Placeholder 5"/>
          <p:cNvGraphicFramePr>
            <a:graphicFrameLocks noGrp="1"/>
          </p:cNvGraphicFramePr>
          <p:nvPr>
            <p:ph idx="1"/>
          </p:nvPr>
        </p:nvGraphicFramePr>
        <p:xfrm>
          <a:off x="357158" y="1571614"/>
          <a:ext cx="8229600" cy="4472003"/>
        </p:xfrm>
        <a:graphic>
          <a:graphicData uri="http://schemas.openxmlformats.org/drawingml/2006/table">
            <a:tbl>
              <a:tblPr firstRow="1" bandRow="1">
                <a:tableStyleId>{5C22544A-7EE6-4342-B048-85BDC9FD1C3A}</a:tableStyleId>
              </a:tblPr>
              <a:tblGrid>
                <a:gridCol w="2057400"/>
                <a:gridCol w="2057400"/>
                <a:gridCol w="2057400"/>
                <a:gridCol w="2057400"/>
              </a:tblGrid>
              <a:tr h="1167467">
                <a:tc>
                  <a:txBody>
                    <a:bodyPr/>
                    <a:lstStyle/>
                    <a:p>
                      <a:pPr algn="just">
                        <a:lnSpc>
                          <a:spcPct val="150000"/>
                        </a:lnSpc>
                        <a:spcAft>
                          <a:spcPts val="0"/>
                        </a:spcAft>
                      </a:pPr>
                      <a:r>
                        <a:rPr lang="en-US" sz="2000" b="1" dirty="0">
                          <a:latin typeface="Times New Roman"/>
                          <a:ea typeface="Calibri"/>
                          <a:cs typeface="Times New Roman"/>
                        </a:rPr>
                        <a:t>Countries </a:t>
                      </a:r>
                      <a:endParaRPr lang="en-US" sz="2000" dirty="0">
                        <a:latin typeface="Calibri"/>
                        <a:ea typeface="Calibri"/>
                        <a:cs typeface="Times New Roman"/>
                      </a:endParaRPr>
                    </a:p>
                  </a:txBody>
                  <a:tcPr marL="68580" marR="68580" marT="0" marB="0"/>
                </a:tc>
                <a:tc>
                  <a:txBody>
                    <a:bodyPr/>
                    <a:lstStyle/>
                    <a:p>
                      <a:pPr algn="just">
                        <a:lnSpc>
                          <a:spcPct val="150000"/>
                        </a:lnSpc>
                        <a:spcAft>
                          <a:spcPts val="0"/>
                        </a:spcAft>
                      </a:pPr>
                      <a:r>
                        <a:rPr lang="en-US" sz="2000" b="1">
                          <a:latin typeface="Times New Roman"/>
                          <a:ea typeface="Calibri"/>
                          <a:cs typeface="Times New Roman"/>
                        </a:rPr>
                        <a:t>Population size to define ‘urban’</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b="1">
                          <a:latin typeface="Times New Roman"/>
                          <a:ea typeface="Calibri"/>
                          <a:cs typeface="Times New Roman"/>
                        </a:rPr>
                        <a:t>Countries </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b="1">
                          <a:latin typeface="Times New Roman"/>
                          <a:ea typeface="Calibri"/>
                          <a:cs typeface="Times New Roman"/>
                        </a:rPr>
                        <a:t>Population size to define ‘urban’</a:t>
                      </a:r>
                      <a:endParaRPr lang="en-US" sz="2000">
                        <a:latin typeface="Calibri"/>
                        <a:ea typeface="Calibri"/>
                        <a:cs typeface="Times New Roman"/>
                      </a:endParaRPr>
                    </a:p>
                  </a:txBody>
                  <a:tcPr marL="68580" marR="68580" marT="0" marB="0"/>
                </a:tc>
              </a:tr>
              <a:tr h="550756">
                <a:tc>
                  <a:txBody>
                    <a:bodyPr/>
                    <a:lstStyle/>
                    <a:p>
                      <a:pPr algn="just">
                        <a:lnSpc>
                          <a:spcPct val="150000"/>
                        </a:lnSpc>
                        <a:spcAft>
                          <a:spcPts val="0"/>
                        </a:spcAft>
                      </a:pPr>
                      <a:r>
                        <a:rPr lang="en-US" sz="2000">
                          <a:latin typeface="Times New Roman"/>
                          <a:ea typeface="Calibri"/>
                          <a:cs typeface="Times New Roman"/>
                        </a:rPr>
                        <a:t>Peru</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100</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USA</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2,500</a:t>
                      </a:r>
                      <a:endParaRPr lang="en-US" sz="2000">
                        <a:latin typeface="Calibri"/>
                        <a:ea typeface="Calibri"/>
                        <a:cs typeface="Times New Roman"/>
                      </a:endParaRPr>
                    </a:p>
                  </a:txBody>
                  <a:tcPr marL="68580" marR="68580" marT="0" marB="0"/>
                </a:tc>
              </a:tr>
              <a:tr h="550756">
                <a:tc>
                  <a:txBody>
                    <a:bodyPr/>
                    <a:lstStyle/>
                    <a:p>
                      <a:pPr algn="just">
                        <a:lnSpc>
                          <a:spcPct val="150000"/>
                        </a:lnSpc>
                        <a:spcAft>
                          <a:spcPts val="0"/>
                        </a:spcAft>
                      </a:pPr>
                      <a:r>
                        <a:rPr lang="en-US" sz="2000">
                          <a:latin typeface="Times New Roman"/>
                          <a:ea typeface="Calibri"/>
                          <a:cs typeface="Times New Roman"/>
                        </a:rPr>
                        <a:t>Sweden</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dirty="0">
                          <a:latin typeface="Times New Roman"/>
                          <a:ea typeface="Calibri"/>
                          <a:cs typeface="Times New Roman"/>
                        </a:rPr>
                        <a:t>200</a:t>
                      </a:r>
                      <a:endParaRPr lang="en-US" sz="2000" dirty="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Ghana</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5,000</a:t>
                      </a:r>
                      <a:endParaRPr lang="en-US" sz="2000">
                        <a:latin typeface="Calibri"/>
                        <a:ea typeface="Calibri"/>
                        <a:cs typeface="Times New Roman"/>
                      </a:endParaRPr>
                    </a:p>
                  </a:txBody>
                  <a:tcPr marL="68580" marR="68580" marT="0" marB="0"/>
                </a:tc>
              </a:tr>
              <a:tr h="550756">
                <a:tc>
                  <a:txBody>
                    <a:bodyPr/>
                    <a:lstStyle/>
                    <a:p>
                      <a:pPr algn="just">
                        <a:lnSpc>
                          <a:spcPct val="150000"/>
                        </a:lnSpc>
                        <a:spcAft>
                          <a:spcPts val="0"/>
                        </a:spcAft>
                      </a:pPr>
                      <a:r>
                        <a:rPr lang="en-US" sz="2000">
                          <a:latin typeface="Times New Roman"/>
                          <a:ea typeface="Calibri"/>
                          <a:cs typeface="Times New Roman"/>
                        </a:rPr>
                        <a:t>Iceland</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200</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Greece</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10,000</a:t>
                      </a:r>
                      <a:endParaRPr lang="en-US" sz="2000">
                        <a:latin typeface="Calibri"/>
                        <a:ea typeface="Calibri"/>
                        <a:cs typeface="Times New Roman"/>
                      </a:endParaRPr>
                    </a:p>
                  </a:txBody>
                  <a:tcPr marL="68580" marR="68580" marT="0" marB="0"/>
                </a:tc>
              </a:tr>
              <a:tr h="550756">
                <a:tc>
                  <a:txBody>
                    <a:bodyPr/>
                    <a:lstStyle/>
                    <a:p>
                      <a:pPr algn="just">
                        <a:lnSpc>
                          <a:spcPct val="150000"/>
                        </a:lnSpc>
                        <a:spcAft>
                          <a:spcPts val="0"/>
                        </a:spcAft>
                      </a:pPr>
                      <a:r>
                        <a:rPr lang="en-US" sz="2000">
                          <a:latin typeface="Times New Roman"/>
                          <a:ea typeface="Calibri"/>
                          <a:cs typeface="Times New Roman"/>
                        </a:rPr>
                        <a:t>Denmark</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250</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Portugal</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10,000</a:t>
                      </a:r>
                      <a:endParaRPr lang="en-US" sz="2000">
                        <a:latin typeface="Calibri"/>
                        <a:ea typeface="Calibri"/>
                        <a:cs typeface="Times New Roman"/>
                      </a:endParaRPr>
                    </a:p>
                  </a:txBody>
                  <a:tcPr marL="68580" marR="68580" marT="0" marB="0"/>
                </a:tc>
              </a:tr>
              <a:tr h="550756">
                <a:tc>
                  <a:txBody>
                    <a:bodyPr/>
                    <a:lstStyle/>
                    <a:p>
                      <a:pPr algn="just">
                        <a:lnSpc>
                          <a:spcPct val="150000"/>
                        </a:lnSpc>
                        <a:spcAft>
                          <a:spcPts val="0"/>
                        </a:spcAft>
                      </a:pPr>
                      <a:r>
                        <a:rPr lang="en-US" sz="2000" dirty="0">
                          <a:latin typeface="Times New Roman"/>
                          <a:ea typeface="Calibri"/>
                          <a:cs typeface="Times New Roman"/>
                        </a:rPr>
                        <a:t>Ethiopia</a:t>
                      </a:r>
                      <a:endParaRPr lang="en-US" sz="2000" dirty="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2,000</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Netherlands</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20,000</a:t>
                      </a:r>
                      <a:endParaRPr lang="en-US" sz="2000">
                        <a:latin typeface="Calibri"/>
                        <a:ea typeface="Calibri"/>
                        <a:cs typeface="Times New Roman"/>
                      </a:endParaRPr>
                    </a:p>
                  </a:txBody>
                  <a:tcPr marL="68580" marR="68580" marT="0" marB="0"/>
                </a:tc>
              </a:tr>
              <a:tr h="550756">
                <a:tc>
                  <a:txBody>
                    <a:bodyPr/>
                    <a:lstStyle/>
                    <a:p>
                      <a:pPr algn="just">
                        <a:lnSpc>
                          <a:spcPct val="150000"/>
                        </a:lnSpc>
                        <a:spcAft>
                          <a:spcPts val="0"/>
                        </a:spcAft>
                      </a:pPr>
                      <a:r>
                        <a:rPr lang="en-US" sz="2000">
                          <a:latin typeface="Times New Roman"/>
                          <a:ea typeface="Calibri"/>
                          <a:cs typeface="Times New Roman"/>
                        </a:rPr>
                        <a:t>France</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a:latin typeface="Times New Roman"/>
                          <a:ea typeface="Calibri"/>
                          <a:cs typeface="Times New Roman"/>
                        </a:rPr>
                        <a:t>2,000</a:t>
                      </a:r>
                      <a:endParaRPr lang="en-US" sz="2000">
                        <a:latin typeface="Calibri"/>
                        <a:ea typeface="Calibri"/>
                        <a:cs typeface="Times New Roman"/>
                      </a:endParaRPr>
                    </a:p>
                  </a:txBody>
                  <a:tcPr marL="68580" marR="68580" marT="0" marB="0"/>
                </a:tc>
                <a:tc>
                  <a:txBody>
                    <a:bodyPr/>
                    <a:lstStyle/>
                    <a:p>
                      <a:pPr algn="just">
                        <a:lnSpc>
                          <a:spcPct val="150000"/>
                        </a:lnSpc>
                        <a:spcAft>
                          <a:spcPts val="0"/>
                        </a:spcAft>
                      </a:pPr>
                      <a:r>
                        <a:rPr lang="en-US" sz="2000" dirty="0">
                          <a:latin typeface="Times New Roman"/>
                          <a:ea typeface="Calibri"/>
                          <a:cs typeface="Times New Roman"/>
                        </a:rPr>
                        <a:t>India</a:t>
                      </a:r>
                      <a:endParaRPr lang="en-US" sz="2000" dirty="0">
                        <a:latin typeface="Calibri"/>
                        <a:ea typeface="Calibri"/>
                        <a:cs typeface="Times New Roman"/>
                      </a:endParaRPr>
                    </a:p>
                  </a:txBody>
                  <a:tcPr marL="68580" marR="68580" marT="0" marB="0"/>
                </a:tc>
                <a:tc>
                  <a:txBody>
                    <a:bodyPr/>
                    <a:lstStyle/>
                    <a:p>
                      <a:pPr algn="just">
                        <a:lnSpc>
                          <a:spcPct val="150000"/>
                        </a:lnSpc>
                        <a:spcAft>
                          <a:spcPts val="0"/>
                        </a:spcAft>
                      </a:pPr>
                      <a:r>
                        <a:rPr lang="en-US" sz="2000" dirty="0">
                          <a:latin typeface="Times New Roman"/>
                          <a:ea typeface="Calibri"/>
                          <a:cs typeface="Times New Roman"/>
                        </a:rPr>
                        <a:t>5000</a:t>
                      </a:r>
                      <a:endParaRPr lang="en-US" sz="2000" dirty="0">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C9F44-8474-4EB8-895B-098C9F96557C}" type="slidenum">
              <a:rPr lang="en-US" smtClean="0"/>
              <a:pPr/>
              <a:t>568</a:t>
            </a:fld>
            <a:endParaRPr lang="en-US" dirty="0"/>
          </a:p>
        </p:txBody>
      </p:sp>
    </p:spTree>
  </p:cSld>
  <p:clrMapOvr>
    <a:masterClrMapping/>
  </p:clrMapOvr>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268931"/>
          </a:xfrm>
        </p:spPr>
        <p:txBody>
          <a:bodyPr/>
          <a:lstStyle/>
          <a:p>
            <a:r>
              <a:rPr lang="en-US" b="1" dirty="0" smtClean="0">
                <a:solidFill>
                  <a:srgbClr val="FF0000"/>
                </a:solidFill>
              </a:rPr>
              <a:t>ii)</a:t>
            </a:r>
            <a:r>
              <a:rPr lang="en-US" dirty="0" smtClean="0">
                <a:solidFill>
                  <a:srgbClr val="FF0000"/>
                </a:solidFill>
              </a:rPr>
              <a:t>  </a:t>
            </a:r>
            <a:r>
              <a:rPr lang="en-US" b="1" dirty="0" smtClean="0">
                <a:solidFill>
                  <a:srgbClr val="FF0000"/>
                </a:solidFill>
              </a:rPr>
              <a:t>Administrative Structure:</a:t>
            </a:r>
          </a:p>
          <a:p>
            <a:pPr algn="just">
              <a:lnSpc>
                <a:spcPct val="150000"/>
              </a:lnSpc>
            </a:pPr>
            <a:r>
              <a:rPr lang="en-US" sz="2800" dirty="0" smtClean="0">
                <a:solidFill>
                  <a:srgbClr val="FF0000"/>
                </a:solidFill>
                <a:latin typeface="Baskerville Old Face" pitchFamily="18" charset="0"/>
              </a:rPr>
              <a:t> the second factor considered to define ‘urban’ whether a settlement has administrative functions </a:t>
            </a:r>
            <a:r>
              <a:rPr lang="en-US" sz="2800" dirty="0" smtClean="0">
                <a:latin typeface="Baskerville Old Face" pitchFamily="18" charset="0"/>
              </a:rPr>
              <a:t>or not. is the status of the settlement.  </a:t>
            </a:r>
          </a:p>
          <a:p>
            <a:pPr algn="just">
              <a:lnSpc>
                <a:spcPct val="150000"/>
              </a:lnSpc>
            </a:pPr>
            <a:r>
              <a:rPr lang="en-US" sz="2800" b="1" dirty="0" smtClean="0">
                <a:solidFill>
                  <a:srgbClr val="FF0000"/>
                </a:solidFill>
              </a:rPr>
              <a:t>iii)  </a:t>
            </a:r>
            <a:r>
              <a:rPr lang="en-US" b="1" dirty="0" smtClean="0">
                <a:solidFill>
                  <a:srgbClr val="FF0000"/>
                </a:solidFill>
              </a:rPr>
              <a:t>Existence of municipality:</a:t>
            </a:r>
            <a:r>
              <a:rPr lang="en-US" dirty="0" smtClean="0">
                <a:solidFill>
                  <a:srgbClr val="FF0000"/>
                </a:solidFill>
              </a:rPr>
              <a:t> </a:t>
            </a:r>
          </a:p>
          <a:p>
            <a:pPr algn="just">
              <a:lnSpc>
                <a:spcPct val="150000"/>
              </a:lnSpc>
            </a:pPr>
            <a:r>
              <a:rPr lang="en-US" sz="2800" dirty="0" smtClean="0"/>
              <a:t>the presence of a chartered </a:t>
            </a:r>
            <a:r>
              <a:rPr lang="en-US" sz="2800" dirty="0" smtClean="0">
                <a:solidFill>
                  <a:srgbClr val="FF0000"/>
                </a:solidFill>
              </a:rPr>
              <a:t>municipality is another factor used to define urban by different countries.</a:t>
            </a:r>
          </a:p>
          <a:p>
            <a:pPr algn="just">
              <a:lnSpc>
                <a:spcPct val="150000"/>
              </a:lnSpc>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569</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000132"/>
          </a:xfrm>
        </p:spPr>
        <p:txBody>
          <a:bodyPr>
            <a:normAutofit/>
          </a:bodyPr>
          <a:lstStyle/>
          <a:p>
            <a:r>
              <a:rPr lang="en-US" sz="2800" b="1" dirty="0" smtClean="0">
                <a:latin typeface="Baskerville Old Face" pitchFamily="18" charset="0"/>
              </a:rPr>
              <a:t>Possible Uses of Census Information</a:t>
            </a:r>
            <a:endParaRPr lang="en-US" sz="2800" dirty="0"/>
          </a:p>
        </p:txBody>
      </p:sp>
      <p:graphicFrame>
        <p:nvGraphicFramePr>
          <p:cNvPr id="4" name="Content Placeholder 3"/>
          <p:cNvGraphicFramePr>
            <a:graphicFrameLocks noGrp="1"/>
          </p:cNvGraphicFramePr>
          <p:nvPr>
            <p:ph idx="1"/>
          </p:nvPr>
        </p:nvGraphicFramePr>
        <p:xfrm>
          <a:off x="428596" y="784968"/>
          <a:ext cx="8501122" cy="6146773"/>
        </p:xfrm>
        <a:graphic>
          <a:graphicData uri="http://schemas.openxmlformats.org/drawingml/2006/table">
            <a:tbl>
              <a:tblPr firstRow="1" bandRow="1">
                <a:tableStyleId>{7DF18680-E054-41AD-8BC1-D1AEF772440D}</a:tableStyleId>
              </a:tblPr>
              <a:tblGrid>
                <a:gridCol w="3429024"/>
                <a:gridCol w="5072098"/>
              </a:tblGrid>
              <a:tr h="2158168">
                <a:tc>
                  <a:txBody>
                    <a:bodyPr/>
                    <a:lstStyle/>
                    <a:p>
                      <a:pPr algn="just">
                        <a:lnSpc>
                          <a:spcPct val="150000"/>
                        </a:lnSpc>
                        <a:spcAft>
                          <a:spcPts val="0"/>
                        </a:spcAft>
                      </a:pPr>
                      <a:r>
                        <a:rPr lang="en-US" sz="2400" i="1" dirty="0">
                          <a:latin typeface="Times New Roman"/>
                          <a:ea typeface="Calibri"/>
                          <a:cs typeface="Times New Roman"/>
                        </a:rPr>
                        <a:t>Location of </a:t>
                      </a:r>
                      <a:r>
                        <a:rPr lang="en-US" sz="2400" i="1" dirty="0" smtClean="0">
                          <a:latin typeface="Times New Roman"/>
                          <a:ea typeface="Calibri"/>
                          <a:cs typeface="Times New Roman"/>
                        </a:rPr>
                        <a:t>Residence </a:t>
                      </a:r>
                      <a:r>
                        <a:rPr lang="en-US" sz="2400" i="1" dirty="0">
                          <a:latin typeface="Times New Roman"/>
                          <a:ea typeface="Calibri"/>
                          <a:cs typeface="Times New Roman"/>
                        </a:rPr>
                        <a:t>and Place of Prior Residence</a:t>
                      </a:r>
                      <a:endParaRPr lang="en-US" sz="2400" dirty="0">
                        <a:latin typeface="Calibri"/>
                        <a:ea typeface="Calibri"/>
                        <a:cs typeface="Times New Roman"/>
                      </a:endParaRPr>
                    </a:p>
                  </a:txBody>
                  <a:tcPr marL="68580" marR="68580" marT="0" marB="0"/>
                </a:tc>
                <a:tc>
                  <a:txBody>
                    <a:bodyPr/>
                    <a:lstStyle/>
                    <a:p>
                      <a:pPr algn="just">
                        <a:lnSpc>
                          <a:spcPct val="150000"/>
                        </a:lnSpc>
                        <a:spcAft>
                          <a:spcPts val="0"/>
                        </a:spcAft>
                        <a:buFont typeface="Wingdings" pitchFamily="2" charset="2"/>
                        <a:buChar char="ü"/>
                      </a:pPr>
                      <a:r>
                        <a:rPr lang="en-US" sz="2000" dirty="0">
                          <a:latin typeface="Times New Roman"/>
                          <a:ea typeface="Calibri"/>
                          <a:cs typeface="Times New Roman"/>
                        </a:rPr>
                        <a:t>Helps assess changes in rural and urban areas. </a:t>
                      </a:r>
                      <a:endParaRPr lang="en-US" sz="2000" dirty="0" smtClean="0">
                        <a:latin typeface="Times New Roman"/>
                        <a:ea typeface="Calibri"/>
                        <a:cs typeface="Times New Roman"/>
                      </a:endParaRPr>
                    </a:p>
                    <a:p>
                      <a:pPr algn="just">
                        <a:lnSpc>
                          <a:spcPct val="150000"/>
                        </a:lnSpc>
                        <a:spcAft>
                          <a:spcPts val="0"/>
                        </a:spcAft>
                        <a:buFont typeface="Wingdings" pitchFamily="2" charset="2"/>
                        <a:buChar char="ü"/>
                      </a:pPr>
                      <a:r>
                        <a:rPr lang="en-US" sz="2000" dirty="0" smtClean="0">
                          <a:latin typeface="Times New Roman"/>
                          <a:ea typeface="Calibri"/>
                          <a:cs typeface="Times New Roman"/>
                        </a:rPr>
                        <a:t>Place </a:t>
                      </a:r>
                      <a:r>
                        <a:rPr lang="en-US" sz="2000" dirty="0">
                          <a:latin typeface="Times New Roman"/>
                          <a:ea typeface="Calibri"/>
                          <a:cs typeface="Times New Roman"/>
                        </a:rPr>
                        <a:t>of prior residence helps to identify communities that are experiencing in- or out-migration.</a:t>
                      </a:r>
                      <a:endParaRPr lang="en-US" sz="2000" dirty="0">
                        <a:latin typeface="Calibri"/>
                        <a:ea typeface="Calibri"/>
                        <a:cs typeface="Times New Roman"/>
                      </a:endParaRPr>
                    </a:p>
                  </a:txBody>
                  <a:tcPr marL="68580" marR="68580" marT="0" marB="0"/>
                </a:tc>
              </a:tr>
              <a:tr h="2583002">
                <a:tc>
                  <a:txBody>
                    <a:bodyPr/>
                    <a:lstStyle/>
                    <a:p>
                      <a:pPr algn="just">
                        <a:lnSpc>
                          <a:spcPct val="150000"/>
                        </a:lnSpc>
                        <a:spcAft>
                          <a:spcPts val="0"/>
                        </a:spcAft>
                      </a:pPr>
                      <a:r>
                        <a:rPr lang="en-US" sz="2400" i="1" dirty="0">
                          <a:latin typeface="Times New Roman"/>
                          <a:ea typeface="Calibri"/>
                          <a:cs typeface="Times New Roman"/>
                        </a:rPr>
                        <a:t>Occupation and Labor Force Participation</a:t>
                      </a:r>
                      <a:endParaRPr lang="en-US" sz="2400" dirty="0">
                        <a:latin typeface="Calibri"/>
                        <a:ea typeface="Calibri"/>
                        <a:cs typeface="Times New Roman"/>
                      </a:endParaRPr>
                    </a:p>
                  </a:txBody>
                  <a:tcPr marL="68580" marR="68580" marT="0" marB="0"/>
                </a:tc>
                <a:tc>
                  <a:txBody>
                    <a:bodyPr/>
                    <a:lstStyle/>
                    <a:p>
                      <a:pPr algn="just">
                        <a:lnSpc>
                          <a:spcPct val="150000"/>
                        </a:lnSpc>
                        <a:spcAft>
                          <a:spcPts val="0"/>
                        </a:spcAft>
                        <a:buFont typeface="Wingdings" pitchFamily="2" charset="2"/>
                        <a:buChar char="ü"/>
                      </a:pPr>
                      <a:r>
                        <a:rPr lang="en-US" sz="2400" dirty="0">
                          <a:latin typeface="Times New Roman"/>
                          <a:ea typeface="Calibri"/>
                          <a:cs typeface="Times New Roman"/>
                        </a:rPr>
                        <a:t>Helps to provide insights into the labor force of a given locale. </a:t>
                      </a:r>
                      <a:endParaRPr lang="en-US" sz="2400" dirty="0" smtClean="0">
                        <a:latin typeface="Times New Roman"/>
                        <a:ea typeface="Calibri"/>
                        <a:cs typeface="Times New Roman"/>
                      </a:endParaRPr>
                    </a:p>
                    <a:p>
                      <a:pPr algn="just">
                        <a:lnSpc>
                          <a:spcPct val="150000"/>
                        </a:lnSpc>
                        <a:spcAft>
                          <a:spcPts val="0"/>
                        </a:spcAft>
                        <a:buFont typeface="Wingdings" pitchFamily="2" charset="2"/>
                        <a:buChar char="ü"/>
                      </a:pPr>
                      <a:r>
                        <a:rPr lang="en-US" sz="2400" dirty="0" smtClean="0">
                          <a:latin typeface="Times New Roman"/>
                          <a:ea typeface="Calibri"/>
                          <a:cs typeface="Times New Roman"/>
                        </a:rPr>
                        <a:t>The </a:t>
                      </a:r>
                      <a:r>
                        <a:rPr lang="en-US" sz="2400" dirty="0">
                          <a:latin typeface="Times New Roman"/>
                          <a:ea typeface="Calibri"/>
                          <a:cs typeface="Times New Roman"/>
                        </a:rPr>
                        <a:t>information can be used to develop economic development strategies</a:t>
                      </a:r>
                      <a:r>
                        <a:rPr lang="en-US" sz="2000" dirty="0">
                          <a:latin typeface="Times New Roman"/>
                          <a:ea typeface="Calibri"/>
                          <a:cs typeface="Times New Roman"/>
                        </a:rPr>
                        <a:t>.</a:t>
                      </a:r>
                      <a:endParaRPr lang="en-US" sz="2000" dirty="0">
                        <a:latin typeface="Calibri"/>
                        <a:ea typeface="Calibri"/>
                        <a:cs typeface="Times New Roman"/>
                      </a:endParaRPr>
                    </a:p>
                  </a:txBody>
                  <a:tcPr marL="68580" marR="68580" marT="0" marB="0"/>
                </a:tc>
              </a:tr>
              <a:tr h="1117573">
                <a:tc>
                  <a:txBody>
                    <a:bodyPr/>
                    <a:lstStyle/>
                    <a:p>
                      <a:r>
                        <a:rPr lang="en-US" sz="1800" i="1" kern="1200" dirty="0" smtClean="0">
                          <a:solidFill>
                            <a:schemeClr val="dk1"/>
                          </a:solidFill>
                          <a:latin typeface="+mn-lt"/>
                          <a:ea typeface="+mn-ea"/>
                          <a:cs typeface="+mn-cs"/>
                        </a:rPr>
                        <a:t>Living Quarter Characteristics</a:t>
                      </a:r>
                      <a:endParaRPr lang="en-US" dirty="0"/>
                    </a:p>
                  </a:txBody>
                  <a:tcPr/>
                </a:tc>
                <a:tc>
                  <a:txBody>
                    <a:bodyPr/>
                    <a:lstStyle/>
                    <a:p>
                      <a:pPr algn="just"/>
                      <a:r>
                        <a:rPr lang="en-US" sz="2400" kern="1200" dirty="0" smtClean="0">
                          <a:solidFill>
                            <a:schemeClr val="dk1"/>
                          </a:solidFill>
                          <a:latin typeface="Baskerville Old Face" pitchFamily="18" charset="0"/>
                          <a:ea typeface="+mn-ea"/>
                          <a:cs typeface="+mn-cs"/>
                        </a:rPr>
                        <a:t>Can help planners determine housing and community facility needs.</a:t>
                      </a:r>
                      <a:endParaRPr lang="en-US" sz="2400" dirty="0">
                        <a:latin typeface="Baskerville Old Face" pitchFamily="18" charset="0"/>
                      </a:endParaRPr>
                    </a:p>
                  </a:txBody>
                  <a:tcPr/>
                </a:tc>
              </a:tr>
            </a:tbl>
          </a:graphicData>
        </a:graphic>
      </p:graphicFrame>
      <p:sp>
        <p:nvSpPr>
          <p:cNvPr id="5" name="Slide Number Placeholder 4"/>
          <p:cNvSpPr>
            <a:spLocks noGrp="1"/>
          </p:cNvSpPr>
          <p:nvPr>
            <p:ph type="sldNum" sz="quarter" idx="12"/>
          </p:nvPr>
        </p:nvSpPr>
        <p:spPr/>
        <p:txBody>
          <a:bodyPr/>
          <a:lstStyle/>
          <a:p>
            <a:fld id="{884C9F44-8474-4EB8-895B-098C9F96557C}" type="slidenum">
              <a:rPr lang="en-US" smtClean="0"/>
              <a:pPr/>
              <a:t>57</a:t>
            </a:fld>
            <a:endParaRPr lang="en-US" dirty="0"/>
          </a:p>
        </p:txBody>
      </p:sp>
    </p:spTree>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85794"/>
            <a:ext cx="8229600" cy="5214974"/>
          </a:xfrm>
        </p:spPr>
        <p:txBody>
          <a:bodyPr>
            <a:normAutofit/>
          </a:bodyPr>
          <a:lstStyle/>
          <a:p>
            <a:r>
              <a:rPr lang="en-US" b="1" dirty="0" smtClean="0">
                <a:solidFill>
                  <a:srgbClr val="FF0000"/>
                </a:solidFill>
              </a:rPr>
              <a:t>iv)  Layout and amniotic of a settlement</a:t>
            </a:r>
            <a:endParaRPr lang="en-US" dirty="0" smtClean="0">
              <a:solidFill>
                <a:srgbClr val="FF0000"/>
              </a:solidFill>
            </a:endParaRPr>
          </a:p>
          <a:p>
            <a:pPr algn="just">
              <a:lnSpc>
                <a:spcPct val="150000"/>
              </a:lnSpc>
              <a:buFont typeface="Courier New" pitchFamily="49" charset="0"/>
              <a:buChar char="o"/>
            </a:pPr>
            <a:r>
              <a:rPr lang="en-US" sz="2800" dirty="0" smtClean="0"/>
              <a:t> </a:t>
            </a:r>
            <a:r>
              <a:rPr lang="en-US" sz="2800" dirty="0" smtClean="0">
                <a:latin typeface="Baskerville Old Face" pitchFamily="18" charset="0"/>
              </a:rPr>
              <a:t>for example if a settlement has the following, it can be designated ’urban’ by some countries. </a:t>
            </a:r>
          </a:p>
          <a:p>
            <a:pPr lvl="2">
              <a:lnSpc>
                <a:spcPct val="150000"/>
              </a:lnSpc>
              <a:buFont typeface="Wingdings" pitchFamily="2" charset="2"/>
              <a:buChar char="Ø"/>
            </a:pPr>
            <a:r>
              <a:rPr lang="en-US" sz="2800" dirty="0" smtClean="0"/>
              <a:t>  Proper street pattern</a:t>
            </a:r>
          </a:p>
          <a:p>
            <a:pPr lvl="2">
              <a:lnSpc>
                <a:spcPct val="150000"/>
              </a:lnSpc>
              <a:buFont typeface="Wingdings" pitchFamily="2" charset="2"/>
              <a:buChar char="Ø"/>
            </a:pPr>
            <a:r>
              <a:rPr lang="en-US" sz="2800" dirty="0" smtClean="0"/>
              <a:t>  contiguously aligned buildings,</a:t>
            </a:r>
          </a:p>
          <a:p>
            <a:pPr lvl="2">
              <a:lnSpc>
                <a:spcPct val="150000"/>
              </a:lnSpc>
              <a:buFont typeface="Wingdings" pitchFamily="2" charset="2"/>
              <a:buChar char="Ø"/>
            </a:pPr>
            <a:r>
              <a:rPr lang="en-US" sz="2800" dirty="0" smtClean="0"/>
              <a:t> Public utility services, such as electricity, water supply, sewerage system, stations, etc.</a:t>
            </a:r>
          </a:p>
          <a:p>
            <a:pPr lvl="2">
              <a:lnSpc>
                <a:spcPct val="150000"/>
              </a:lnSpc>
              <a:buFont typeface="Wingdings" pitchFamily="2" charset="2"/>
              <a:buChar char="Ø"/>
            </a:pPr>
            <a:endParaRPr lang="en-US" sz="2800" dirty="0" smtClean="0"/>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570</a:t>
            </a:fld>
            <a:endParaRPr lang="en-US" dirty="0"/>
          </a:p>
        </p:txBody>
      </p:sp>
    </p:spTree>
  </p:cSld>
  <p:clrMapOvr>
    <a:masterClrMapping/>
  </p:clrMapOvr>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57850"/>
          </a:xfrm>
        </p:spPr>
        <p:txBody>
          <a:bodyPr>
            <a:normAutofit/>
          </a:bodyPr>
          <a:lstStyle/>
          <a:p>
            <a:endParaRPr lang="en-US" b="1" dirty="0" smtClean="0">
              <a:solidFill>
                <a:srgbClr val="FF0000"/>
              </a:solidFill>
            </a:endParaRPr>
          </a:p>
          <a:p>
            <a:r>
              <a:rPr lang="en-US" b="1" dirty="0" smtClean="0">
                <a:solidFill>
                  <a:srgbClr val="FF0000"/>
                </a:solidFill>
              </a:rPr>
              <a:t>v)    Occupational Structure:</a:t>
            </a:r>
            <a:r>
              <a:rPr lang="en-US" dirty="0" smtClean="0">
                <a:solidFill>
                  <a:srgbClr val="FF0000"/>
                </a:solidFill>
              </a:rPr>
              <a:t> </a:t>
            </a:r>
            <a:endParaRPr lang="en-US" sz="2800" dirty="0" smtClean="0">
              <a:latin typeface="Baskerville Old Face" pitchFamily="18" charset="0"/>
            </a:endParaRPr>
          </a:p>
          <a:p>
            <a:pPr algn="just">
              <a:lnSpc>
                <a:spcPct val="150000"/>
              </a:lnSpc>
            </a:pPr>
            <a:r>
              <a:rPr lang="en-US" sz="2800" dirty="0" smtClean="0">
                <a:latin typeface="Baskerville Old Face" pitchFamily="18" charset="0"/>
              </a:rPr>
              <a:t> to this end a specific </a:t>
            </a:r>
            <a:r>
              <a:rPr lang="en-US" sz="2800" dirty="0" smtClean="0">
                <a:solidFill>
                  <a:srgbClr val="FF0000"/>
                </a:solidFill>
                <a:latin typeface="Baskerville Old Face" pitchFamily="18" charset="0"/>
              </a:rPr>
              <a:t>minimum proportion workers are required to be engaged in non-agricultural activities.</a:t>
            </a:r>
          </a:p>
          <a:p>
            <a:pPr algn="just">
              <a:lnSpc>
                <a:spcPct val="150000"/>
              </a:lnSpc>
            </a:pPr>
            <a:r>
              <a:rPr lang="en-US" sz="2800" dirty="0" smtClean="0">
                <a:latin typeface="Baskerville Old Face" pitchFamily="18" charset="0"/>
              </a:rPr>
              <a:t>It should be noted that the minimum proportions set by different countries are still different. </a:t>
            </a:r>
          </a:p>
        </p:txBody>
      </p:sp>
      <p:sp>
        <p:nvSpPr>
          <p:cNvPr id="5" name="Slide Number Placeholder 4"/>
          <p:cNvSpPr>
            <a:spLocks noGrp="1"/>
          </p:cNvSpPr>
          <p:nvPr>
            <p:ph type="sldNum" sz="quarter" idx="12"/>
          </p:nvPr>
        </p:nvSpPr>
        <p:spPr/>
        <p:txBody>
          <a:bodyPr/>
          <a:lstStyle/>
          <a:p>
            <a:fld id="{884C9F44-8474-4EB8-895B-098C9F96557C}" type="slidenum">
              <a:rPr lang="en-US" smtClean="0"/>
              <a:pPr/>
              <a:t>571</a:t>
            </a:fld>
            <a:endParaRPr lang="en-US" dirty="0"/>
          </a:p>
        </p:txBody>
      </p:sp>
    </p:spTree>
  </p:cSld>
  <p:clrMapOvr>
    <a:masterClrMapping/>
  </p:clrMapOvr>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lstStyle/>
          <a:p>
            <a:r>
              <a:rPr lang="en-US" b="1" dirty="0" smtClean="0">
                <a:solidFill>
                  <a:srgbClr val="FF0000"/>
                </a:solidFill>
              </a:rPr>
              <a:t>v)    </a:t>
            </a:r>
            <a:r>
              <a:rPr lang="en-US" sz="2800" b="1" dirty="0" smtClean="0">
                <a:solidFill>
                  <a:srgbClr val="FF0000"/>
                </a:solidFill>
              </a:rPr>
              <a:t>Occupational Structure…..Cont’d</a:t>
            </a:r>
          </a:p>
          <a:p>
            <a:pPr algn="just">
              <a:lnSpc>
                <a:spcPct val="150000"/>
              </a:lnSpc>
            </a:pPr>
            <a:r>
              <a:rPr lang="en-US" sz="2800" dirty="0" smtClean="0">
                <a:latin typeface="Baskerville Old Face" pitchFamily="18" charset="0"/>
              </a:rPr>
              <a:t>In most instances a combination </a:t>
            </a:r>
            <a:r>
              <a:rPr lang="en-US" sz="2800" b="1" dirty="0" smtClean="0">
                <a:solidFill>
                  <a:srgbClr val="FF0000"/>
                </a:solidFill>
                <a:latin typeface="Baskerville Old Face" pitchFamily="18" charset="0"/>
              </a:rPr>
              <a:t>of factors is used by countries to define urban settlements</a:t>
            </a:r>
            <a:endParaRPr lang="en-US" sz="2800" dirty="0" smtClean="0">
              <a:latin typeface="Baskerville Old Face" pitchFamily="18" charset="0"/>
            </a:endParaRPr>
          </a:p>
          <a:p>
            <a:pPr algn="just">
              <a:lnSpc>
                <a:spcPct val="150000"/>
              </a:lnSpc>
            </a:pPr>
            <a:r>
              <a:rPr lang="en-US" sz="2800" dirty="0" smtClean="0">
                <a:latin typeface="Baskerville Old Face" pitchFamily="18" charset="0"/>
              </a:rPr>
              <a:t> for instance, an urban settlement in Ethiopia need to have a population of 2000 and above, 75% of its inhabitants should engaged in non-agricultural sector and there must be  a chartered municipality. </a:t>
            </a:r>
          </a:p>
          <a:p>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572</a:t>
            </a:fld>
            <a:endParaRPr lang="en-US" dirty="0"/>
          </a:p>
        </p:txBody>
      </p:sp>
    </p:spTree>
  </p:cSld>
  <p:clrMapOvr>
    <a:masterClrMapping/>
  </p:clrMapOvr>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84C9F44-8474-4EB8-895B-098C9F96557C}" type="slidenum">
              <a:rPr lang="en-US" smtClean="0"/>
              <a:pPr/>
              <a:t>573</a:t>
            </a:fld>
            <a:endParaRPr lang="en-US" dirty="0"/>
          </a:p>
        </p:txBody>
      </p:sp>
    </p:spTree>
  </p:cSld>
  <p:clrMapOvr>
    <a:masterClrMapping/>
  </p:clrMapOvr>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774720"/>
          </a:xfrm>
        </p:spPr>
        <p:txBody>
          <a:bodyPr>
            <a:noAutofit/>
          </a:bodyPr>
          <a:lstStyle/>
          <a:p>
            <a:r>
              <a:rPr lang="en-US" sz="4000" b="1" dirty="0" smtClean="0">
                <a:latin typeface="Baskerville Old Face" pitchFamily="18" charset="0"/>
              </a:rPr>
              <a:t>Concepts of Urbanization</a:t>
            </a:r>
            <a:r>
              <a:rPr lang="en-US" sz="3600" dirty="0" smtClean="0">
                <a:latin typeface="Baskerville Old Face" pitchFamily="18" charset="0"/>
              </a:rPr>
              <a:t/>
            </a:r>
            <a:br>
              <a:rPr lang="en-US" sz="3600" dirty="0" smtClean="0">
                <a:latin typeface="Baskerville Old Face" pitchFamily="18" charset="0"/>
              </a:rPr>
            </a:br>
            <a:endParaRPr lang="en-US" sz="3600" dirty="0">
              <a:latin typeface="Baskerville Old Face" pitchFamily="18" charset="0"/>
            </a:endParaRPr>
          </a:p>
        </p:txBody>
      </p:sp>
      <p:sp>
        <p:nvSpPr>
          <p:cNvPr id="3" name="Content Placeholder 2"/>
          <p:cNvSpPr>
            <a:spLocks noGrp="1"/>
          </p:cNvSpPr>
          <p:nvPr>
            <p:ph idx="1"/>
          </p:nvPr>
        </p:nvSpPr>
        <p:spPr>
          <a:xfrm>
            <a:off x="457200" y="1142984"/>
            <a:ext cx="8229600" cy="4983179"/>
          </a:xfrm>
        </p:spPr>
        <p:txBody>
          <a:bodyPr>
            <a:normAutofit/>
          </a:bodyPr>
          <a:lstStyle/>
          <a:p>
            <a:pPr algn="just">
              <a:lnSpc>
                <a:spcPct val="150000"/>
              </a:lnSpc>
            </a:pPr>
            <a:r>
              <a:rPr lang="en-US" sz="2800" dirty="0" smtClean="0">
                <a:latin typeface="Baskerville Old Face" pitchFamily="18" charset="0"/>
              </a:rPr>
              <a:t>Urbanization refers to the </a:t>
            </a:r>
            <a:r>
              <a:rPr lang="en-US" sz="2800" dirty="0" smtClean="0">
                <a:solidFill>
                  <a:srgbClr val="FF0000"/>
                </a:solidFill>
                <a:latin typeface="Baskerville Old Face" pitchFamily="18" charset="0"/>
              </a:rPr>
              <a:t>process of growth in the proportion of population living in urban areas.</a:t>
            </a:r>
          </a:p>
          <a:p>
            <a:pPr algn="just">
              <a:lnSpc>
                <a:spcPct val="150000"/>
              </a:lnSpc>
            </a:pPr>
            <a:r>
              <a:rPr lang="en-US" sz="2800" dirty="0" smtClean="0"/>
              <a:t>Although the form of this relationship has remained contested, there is a general consensus among scholars that a </a:t>
            </a:r>
            <a:r>
              <a:rPr lang="en-US" sz="2800" dirty="0" smtClean="0">
                <a:solidFill>
                  <a:srgbClr val="FF0000"/>
                </a:solidFill>
              </a:rPr>
              <a:t>fundamental characteristic of urbanization is the structural shift in employment from agriculture to non-agriculture pursuits.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574</a:t>
            </a:fld>
            <a:endParaRPr lang="en-US" dirty="0"/>
          </a:p>
        </p:txBody>
      </p:sp>
    </p:spTree>
  </p:cSld>
  <p:clrMapOvr>
    <a:masterClrMapping/>
  </p:clrMapOvr>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fontScale="90000"/>
          </a:bodyPr>
          <a:lstStyle/>
          <a:p>
            <a:pPr algn="l"/>
            <a:r>
              <a:rPr lang="en-US" b="1" dirty="0" smtClean="0">
                <a:latin typeface="Baskerville Old Face" pitchFamily="18" charset="0"/>
              </a:rPr>
              <a:t/>
            </a:r>
            <a:br>
              <a:rPr lang="en-US" b="1" dirty="0" smtClean="0">
                <a:latin typeface="Baskerville Old Face" pitchFamily="18" charset="0"/>
              </a:rPr>
            </a:br>
            <a:r>
              <a:rPr lang="en-US" sz="3100" b="1" dirty="0" smtClean="0">
                <a:latin typeface="Baskerville Old Face" pitchFamily="18" charset="0"/>
              </a:rPr>
              <a:t>Concepts of Urbanization……Cont’d</a:t>
            </a:r>
            <a:r>
              <a:rPr lang="en-US" sz="4000" dirty="0" smtClean="0">
                <a:latin typeface="Baskerville Old Face" pitchFamily="18" charset="0"/>
              </a:rPr>
              <a:t/>
            </a:r>
            <a:br>
              <a:rPr lang="en-US" sz="4000" dirty="0" smtClean="0">
                <a:latin typeface="Baskerville Old Face" pitchFamily="18" charset="0"/>
              </a:rPr>
            </a:br>
            <a:endParaRPr lang="en-US" dirty="0"/>
          </a:p>
        </p:txBody>
      </p:sp>
      <p:sp>
        <p:nvSpPr>
          <p:cNvPr id="3" name="Content Placeholder 2"/>
          <p:cNvSpPr>
            <a:spLocks noGrp="1"/>
          </p:cNvSpPr>
          <p:nvPr>
            <p:ph idx="1"/>
          </p:nvPr>
        </p:nvSpPr>
        <p:spPr>
          <a:xfrm>
            <a:off x="457200" y="1214422"/>
            <a:ext cx="8229600" cy="5214974"/>
          </a:xfrm>
        </p:spPr>
        <p:txBody>
          <a:bodyPr>
            <a:normAutofit fontScale="92500" lnSpcReduction="10000"/>
          </a:bodyPr>
          <a:lstStyle/>
          <a:p>
            <a:pPr algn="just">
              <a:lnSpc>
                <a:spcPct val="150000"/>
              </a:lnSpc>
            </a:pPr>
            <a:r>
              <a:rPr lang="en-US" sz="3000" dirty="0" smtClean="0">
                <a:latin typeface="Baskerville Old Face" pitchFamily="18" charset="0"/>
              </a:rPr>
              <a:t>In other words, </a:t>
            </a:r>
            <a:r>
              <a:rPr lang="en-US" sz="3000" dirty="0" smtClean="0">
                <a:solidFill>
                  <a:srgbClr val="FF0000"/>
                </a:solidFill>
                <a:latin typeface="Baskerville Old Face" pitchFamily="18" charset="0"/>
              </a:rPr>
              <a:t>urbanization is a territorial response to structural changes in the economy. </a:t>
            </a:r>
          </a:p>
          <a:p>
            <a:pPr algn="just">
              <a:lnSpc>
                <a:spcPct val="150000"/>
              </a:lnSpc>
            </a:pPr>
            <a:r>
              <a:rPr lang="en-US" sz="3000" b="1" i="1" dirty="0" smtClean="0">
                <a:solidFill>
                  <a:srgbClr val="FF0000"/>
                </a:solidFill>
                <a:latin typeface="Baskerville Old Face" pitchFamily="18" charset="0"/>
              </a:rPr>
              <a:t>Rate of urbanization</a:t>
            </a:r>
            <a:r>
              <a:rPr lang="en-US" sz="3000" b="1" dirty="0" smtClean="0">
                <a:solidFill>
                  <a:srgbClr val="FF0000"/>
                </a:solidFill>
                <a:latin typeface="Baskerville Old Face" pitchFamily="18" charset="0"/>
              </a:rPr>
              <a:t> </a:t>
            </a:r>
            <a:r>
              <a:rPr lang="en-US" sz="3000" dirty="0" smtClean="0">
                <a:latin typeface="Baskerville Old Face" pitchFamily="18" charset="0"/>
              </a:rPr>
              <a:t>- refers to the pace at which urbanization is occurring.</a:t>
            </a:r>
          </a:p>
          <a:p>
            <a:pPr algn="just">
              <a:lnSpc>
                <a:spcPct val="150000"/>
              </a:lnSpc>
            </a:pPr>
            <a:r>
              <a:rPr lang="en-US" sz="3000" b="1" dirty="0" smtClean="0">
                <a:solidFill>
                  <a:srgbClr val="FF0000"/>
                </a:solidFill>
                <a:latin typeface="Baskerville Old Face" pitchFamily="18" charset="0"/>
              </a:rPr>
              <a:t> Level of urbanization </a:t>
            </a:r>
            <a:r>
              <a:rPr lang="en-US" sz="3000" i="1" dirty="0" smtClean="0">
                <a:latin typeface="Baskerville Old Face" pitchFamily="18" charset="0"/>
              </a:rPr>
              <a:t>-</a:t>
            </a:r>
            <a:r>
              <a:rPr lang="en-US" sz="3000" dirty="0" smtClean="0">
                <a:latin typeface="Baskerville Old Face" pitchFamily="18" charset="0"/>
              </a:rPr>
              <a:t> the percentage of the number of people living in urban areas.</a:t>
            </a:r>
          </a:p>
          <a:p>
            <a:pPr algn="just">
              <a:lnSpc>
                <a:spcPct val="150000"/>
              </a:lnSpc>
              <a:buFont typeface="Wingdings" pitchFamily="2" charset="2"/>
              <a:buChar char="Ø"/>
            </a:pPr>
            <a:r>
              <a:rPr lang="en-US" sz="3000" b="1" dirty="0" smtClean="0">
                <a:solidFill>
                  <a:srgbClr val="0070C0"/>
                </a:solidFill>
                <a:latin typeface="Baskerville Old Face" pitchFamily="18" charset="0"/>
              </a:rPr>
              <a:t>N.B.</a:t>
            </a:r>
            <a:r>
              <a:rPr lang="en-US" sz="3000" dirty="0" smtClean="0">
                <a:solidFill>
                  <a:srgbClr val="0070C0"/>
                </a:solidFill>
                <a:latin typeface="Baskerville Old Face" pitchFamily="18" charset="0"/>
              </a:rPr>
              <a:t> The rate of urbanization is </a:t>
            </a:r>
            <a:r>
              <a:rPr lang="en-US" sz="3000" b="1" dirty="0" smtClean="0">
                <a:solidFill>
                  <a:srgbClr val="0070C0"/>
                </a:solidFill>
                <a:latin typeface="Baskerville Old Face" pitchFamily="18" charset="0"/>
              </a:rPr>
              <a:t>high in developing countries </a:t>
            </a:r>
            <a:r>
              <a:rPr lang="en-US" sz="3000" dirty="0" smtClean="0">
                <a:solidFill>
                  <a:srgbClr val="0070C0"/>
                </a:solidFill>
                <a:latin typeface="Baskerville Old Face" pitchFamily="18" charset="0"/>
              </a:rPr>
              <a:t>and the level is high in  developed countries</a:t>
            </a:r>
            <a:r>
              <a:rPr lang="en-US" sz="3000" dirty="0" smtClean="0">
                <a:latin typeface="Baskerville Old Face" pitchFamily="18" charset="0"/>
              </a:rPr>
              <a:t>.</a:t>
            </a:r>
          </a:p>
          <a:p>
            <a:pPr algn="just">
              <a:lnSpc>
                <a:spcPct val="150000"/>
              </a:lnSpc>
            </a:pPr>
            <a:endParaRPr lang="en-US" sz="2800" dirty="0" smtClean="0"/>
          </a:p>
          <a:p>
            <a:pPr algn="just">
              <a:lnSpc>
                <a:spcPct val="150000"/>
              </a:lnSpc>
            </a:pP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575</a:t>
            </a:fld>
            <a:endParaRPr lang="en-US" dirty="0"/>
          </a:p>
        </p:txBody>
      </p:sp>
    </p:spTree>
  </p:cSld>
  <p:clrMapOvr>
    <a:masterClrMapping/>
  </p:clrMapOvr>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857256"/>
          </a:xfrm>
        </p:spPr>
        <p:txBody>
          <a:bodyPr>
            <a:normAutofit fontScale="90000"/>
          </a:bodyPr>
          <a:lstStyle/>
          <a:p>
            <a:pPr algn="l"/>
            <a:r>
              <a:rPr lang="en-US" sz="3100" b="1" dirty="0" smtClean="0">
                <a:latin typeface="Baskerville Old Face" pitchFamily="18" charset="0"/>
              </a:rPr>
              <a:t>Concepts of Urbanization……Cont’d</a:t>
            </a:r>
            <a:r>
              <a:rPr lang="en-US" sz="2800" dirty="0" smtClean="0">
                <a:latin typeface="Baskerville Old Face" pitchFamily="18" charset="0"/>
              </a:rPr>
              <a:t/>
            </a:r>
            <a:br>
              <a:rPr lang="en-US" sz="2800" dirty="0" smtClean="0">
                <a:latin typeface="Baskerville Old Face" pitchFamily="18" charset="0"/>
              </a:rPr>
            </a:br>
            <a:endParaRPr lang="en-US" sz="2800" dirty="0"/>
          </a:p>
        </p:txBody>
      </p:sp>
      <p:sp>
        <p:nvSpPr>
          <p:cNvPr id="3" name="Content Placeholder 2"/>
          <p:cNvSpPr>
            <a:spLocks noGrp="1"/>
          </p:cNvSpPr>
          <p:nvPr>
            <p:ph idx="1"/>
          </p:nvPr>
        </p:nvSpPr>
        <p:spPr>
          <a:xfrm>
            <a:off x="457200" y="1071546"/>
            <a:ext cx="8229600" cy="5214974"/>
          </a:xfrm>
        </p:spPr>
        <p:txBody>
          <a:bodyPr>
            <a:noAutofit/>
          </a:bodyPr>
          <a:lstStyle/>
          <a:p>
            <a:pPr>
              <a:lnSpc>
                <a:spcPct val="150000"/>
              </a:lnSpc>
            </a:pPr>
            <a:r>
              <a:rPr lang="en-US" sz="2800" dirty="0" smtClean="0">
                <a:latin typeface="Baskerville Old Face" pitchFamily="18" charset="0"/>
              </a:rPr>
              <a:t>Urbanization does not imply urbanism. </a:t>
            </a:r>
          </a:p>
          <a:p>
            <a:pPr algn="just">
              <a:lnSpc>
                <a:spcPct val="150000"/>
              </a:lnSpc>
            </a:pPr>
            <a:r>
              <a:rPr lang="en-US" sz="2800" dirty="0" smtClean="0">
                <a:solidFill>
                  <a:srgbClr val="FF0000"/>
                </a:solidFill>
                <a:latin typeface="Baskerville Old Face" pitchFamily="18" charset="0"/>
              </a:rPr>
              <a:t>Urbanization refers to growth of urban population, in relation to rural population.</a:t>
            </a:r>
          </a:p>
          <a:p>
            <a:pPr algn="just">
              <a:lnSpc>
                <a:spcPct val="150000"/>
              </a:lnSpc>
            </a:pPr>
            <a:r>
              <a:rPr lang="en-US" sz="2800" dirty="0" smtClean="0">
                <a:solidFill>
                  <a:srgbClr val="FF0000"/>
                </a:solidFill>
                <a:latin typeface="Baskerville Old Face" pitchFamily="18" charset="0"/>
              </a:rPr>
              <a:t>The term urbanism </a:t>
            </a:r>
            <a:r>
              <a:rPr lang="en-US" sz="2800" dirty="0" smtClean="0">
                <a:latin typeface="Baskerville Old Face" pitchFamily="18" charset="0"/>
              </a:rPr>
              <a:t>was coined by Louis Wirth (2009) </a:t>
            </a:r>
            <a:r>
              <a:rPr lang="en-US" sz="2800" dirty="0" smtClean="0">
                <a:solidFill>
                  <a:srgbClr val="FF0000"/>
                </a:solidFill>
                <a:latin typeface="Baskerville Old Face" pitchFamily="18" charset="0"/>
              </a:rPr>
              <a:t>to refer to </a:t>
            </a:r>
            <a:r>
              <a:rPr lang="en-US" sz="2800" b="1" dirty="0" smtClean="0">
                <a:solidFill>
                  <a:srgbClr val="FF0000"/>
                </a:solidFill>
                <a:latin typeface="Baskerville Old Face" pitchFamily="18" charset="0"/>
              </a:rPr>
              <a:t>ways of life in towns </a:t>
            </a:r>
            <a:r>
              <a:rPr lang="en-US" sz="2800" dirty="0" smtClean="0">
                <a:solidFill>
                  <a:srgbClr val="FF0000"/>
                </a:solidFill>
                <a:latin typeface="Baskerville Old Face" pitchFamily="18" charset="0"/>
              </a:rPr>
              <a:t>and </a:t>
            </a:r>
            <a:r>
              <a:rPr lang="en-US" sz="2800" b="1" dirty="0" smtClean="0">
                <a:solidFill>
                  <a:srgbClr val="FF0000"/>
                </a:solidFill>
                <a:latin typeface="Baskerville Old Face" pitchFamily="18" charset="0"/>
              </a:rPr>
              <a:t>cities. </a:t>
            </a:r>
          </a:p>
          <a:p>
            <a:pPr algn="just">
              <a:lnSpc>
                <a:spcPct val="150000"/>
              </a:lnSpc>
            </a:pPr>
            <a:r>
              <a:rPr lang="en-US" sz="2800" dirty="0" smtClean="0">
                <a:latin typeface="Baskerville Old Face" pitchFamily="18" charset="0"/>
              </a:rPr>
              <a:t>More than one half of the world population lives now in urban areas, and virtually all countries of the world are becoming increasingly urbanized</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576</a:t>
            </a:fld>
            <a:endParaRPr lang="en-US" dirty="0"/>
          </a:p>
        </p:txBody>
      </p:sp>
    </p:spTree>
  </p:cSld>
  <p:clrMapOvr>
    <a:masterClrMapping/>
  </p:clrMapOvr>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989034"/>
          </a:xfrm>
        </p:spPr>
        <p:txBody>
          <a:bodyPr>
            <a:normAutofit fontScale="90000"/>
          </a:bodyPr>
          <a:lstStyle/>
          <a:p>
            <a:pPr algn="l"/>
            <a:r>
              <a:rPr lang="en-US" b="1" dirty="0" smtClean="0">
                <a:latin typeface="Baskerville Old Face" pitchFamily="18" charset="0"/>
              </a:rPr>
              <a:t/>
            </a:r>
            <a:br>
              <a:rPr lang="en-US" b="1" dirty="0" smtClean="0">
                <a:latin typeface="Baskerville Old Face" pitchFamily="18" charset="0"/>
              </a:rPr>
            </a:br>
            <a:r>
              <a:rPr lang="en-US" sz="3100" b="1" dirty="0" smtClean="0">
                <a:latin typeface="Baskerville Old Face" pitchFamily="18" charset="0"/>
              </a:rPr>
              <a:t>Concepts of Urbanization……Cont’d</a:t>
            </a:r>
            <a:r>
              <a:rPr lang="en-US" sz="4000" dirty="0" smtClean="0">
                <a:latin typeface="Baskerville Old Face" pitchFamily="18" charset="0"/>
              </a:rPr>
              <a:t/>
            </a:r>
            <a:br>
              <a:rPr lang="en-US" sz="4000" dirty="0" smtClean="0">
                <a:latin typeface="Baskerville Old Face" pitchFamily="18" charset="0"/>
              </a:rPr>
            </a:br>
            <a:endParaRPr lang="en-US" dirty="0"/>
          </a:p>
        </p:txBody>
      </p:sp>
      <p:sp>
        <p:nvSpPr>
          <p:cNvPr id="3" name="Content Placeholder 2"/>
          <p:cNvSpPr>
            <a:spLocks noGrp="1"/>
          </p:cNvSpPr>
          <p:nvPr>
            <p:ph idx="1"/>
          </p:nvPr>
        </p:nvSpPr>
        <p:spPr>
          <a:xfrm>
            <a:off x="457200" y="1285860"/>
            <a:ext cx="8229600" cy="4840303"/>
          </a:xfrm>
        </p:spPr>
        <p:txBody>
          <a:bodyPr>
            <a:normAutofit/>
          </a:bodyPr>
          <a:lstStyle/>
          <a:p>
            <a:pPr algn="just">
              <a:lnSpc>
                <a:spcPct val="170000"/>
              </a:lnSpc>
            </a:pPr>
            <a:r>
              <a:rPr lang="en-US" sz="2800" dirty="0" smtClean="0">
                <a:latin typeface="Baskerville Old Face" pitchFamily="18" charset="0"/>
              </a:rPr>
              <a:t>This is a global phenomenon that has nonetheless very different expressions across regions and dev</a:t>
            </a:r>
          </a:p>
          <a:p>
            <a:pPr algn="just">
              <a:lnSpc>
                <a:spcPct val="170000"/>
              </a:lnSpc>
            </a:pPr>
            <a:r>
              <a:rPr lang="en-US" sz="2800" dirty="0" smtClean="0">
                <a:solidFill>
                  <a:srgbClr val="FF0000"/>
                </a:solidFill>
                <a:latin typeface="Baskerville Old Face" pitchFamily="18" charset="0"/>
              </a:rPr>
              <a:t>richer countries and those of Latin America and the Caribbean have already a large proportion of their population residing in urban area</a:t>
            </a:r>
            <a:r>
              <a:rPr lang="en-US" sz="2800" dirty="0" smtClean="0">
                <a:latin typeface="Baskerville Old Face" pitchFamily="18" charset="0"/>
              </a:rPr>
              <a:t>s.</a:t>
            </a:r>
          </a:p>
          <a:p>
            <a:pPr algn="just">
              <a:lnSpc>
                <a:spcPct val="170000"/>
              </a:lnSpc>
              <a:buNone/>
            </a:pPr>
            <a:endParaRPr lang="en-US" sz="2800" dirty="0" smtClean="0">
              <a:latin typeface="Baskerville Old Face" pitchFamily="18" charset="0"/>
            </a:endParaRP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577</a:t>
            </a:fld>
            <a:endParaRPr lang="en-US" dirty="0"/>
          </a:p>
        </p:txBody>
      </p:sp>
    </p:spTree>
  </p:cSld>
  <p:clrMapOvr>
    <a:masterClrMapping/>
  </p:clrMapOvr>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Baskerville Old Face" pitchFamily="18" charset="0"/>
              </a:rPr>
              <a:t>Concepts of Urbanization……Cont’d</a:t>
            </a:r>
            <a:endParaRPr lang="en-US" sz="2800" dirty="0"/>
          </a:p>
        </p:txBody>
      </p:sp>
      <p:sp>
        <p:nvSpPr>
          <p:cNvPr id="3" name="Content Placeholder 2"/>
          <p:cNvSpPr>
            <a:spLocks noGrp="1"/>
          </p:cNvSpPr>
          <p:nvPr>
            <p:ph idx="1"/>
          </p:nvPr>
        </p:nvSpPr>
        <p:spPr>
          <a:xfrm>
            <a:off x="357158" y="1357298"/>
            <a:ext cx="8229600" cy="4525963"/>
          </a:xfrm>
        </p:spPr>
        <p:txBody>
          <a:bodyPr>
            <a:normAutofit lnSpcReduction="10000"/>
          </a:bodyPr>
          <a:lstStyle/>
          <a:p>
            <a:pPr algn="just">
              <a:lnSpc>
                <a:spcPct val="150000"/>
              </a:lnSpc>
            </a:pPr>
            <a:r>
              <a:rPr lang="en-US" sz="2800" dirty="0" smtClean="0">
                <a:latin typeface="Baskerville Old Face" pitchFamily="18" charset="0"/>
              </a:rPr>
              <a:t>whereas </a:t>
            </a:r>
            <a:r>
              <a:rPr lang="en-US" sz="2800" dirty="0" smtClean="0">
                <a:solidFill>
                  <a:srgbClr val="FF0000"/>
                </a:solidFill>
                <a:latin typeface="Baskerville Old Face" pitchFamily="18" charset="0"/>
              </a:rPr>
              <a:t>Africa and Asia</a:t>
            </a:r>
            <a:r>
              <a:rPr lang="en-US" sz="2800" dirty="0" smtClean="0">
                <a:latin typeface="Baskerville Old Face" pitchFamily="18" charset="0"/>
              </a:rPr>
              <a:t>, still mostly rural, will urbanize faster than other regions over the coming decades</a:t>
            </a:r>
            <a:endParaRPr lang="en-US" sz="2800" dirty="0" smtClean="0">
              <a:solidFill>
                <a:srgbClr val="FF0000"/>
              </a:solidFill>
              <a:latin typeface="Baskerville Old Face" pitchFamily="18" charset="0"/>
            </a:endParaRPr>
          </a:p>
          <a:p>
            <a:pPr algn="just">
              <a:lnSpc>
                <a:spcPct val="150000"/>
              </a:lnSpc>
            </a:pPr>
            <a:r>
              <a:rPr lang="en-US" sz="2800" dirty="0" smtClean="0">
                <a:solidFill>
                  <a:srgbClr val="FF0000"/>
                </a:solidFill>
                <a:latin typeface="Baskerville Old Face" pitchFamily="18" charset="0"/>
              </a:rPr>
              <a:t>These trends are changing the landscape of human settlement, with significant implications for living conditions</a:t>
            </a:r>
            <a:r>
              <a:rPr lang="en-US" sz="2800" dirty="0" smtClean="0">
                <a:latin typeface="Baskerville Old Face" pitchFamily="18" charset="0"/>
              </a:rPr>
              <a:t>, the environment and development in different parts of the world</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578</a:t>
            </a:fld>
            <a:endParaRPr lang="en-US" dirty="0"/>
          </a:p>
        </p:txBody>
      </p:sp>
    </p:spTree>
  </p:cSld>
  <p:clrMapOvr>
    <a:masterClrMapping/>
  </p:clrMapOvr>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579</a:t>
            </a:fld>
            <a:endParaRPr lang="en-US" dirty="0"/>
          </a:p>
        </p:txBody>
      </p:sp>
      <p:pic>
        <p:nvPicPr>
          <p:cNvPr id="4" name="Picture 3"/>
          <p:cNvPicPr/>
          <p:nvPr/>
        </p:nvPicPr>
        <p:blipFill>
          <a:blip r:embed="rId2"/>
          <a:srcRect/>
          <a:stretch>
            <a:fillRect/>
          </a:stretch>
        </p:blipFill>
        <p:spPr bwMode="auto">
          <a:xfrm>
            <a:off x="357158" y="428604"/>
            <a:ext cx="8501122" cy="6072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Possible Uses of Census Information</a:t>
            </a:r>
            <a:endParaRPr lang="en-US" sz="2800" dirty="0">
              <a:latin typeface="Baskerville Old Face" pitchFamily="18" charset="0"/>
            </a:endParaRPr>
          </a:p>
        </p:txBody>
      </p:sp>
      <p:graphicFrame>
        <p:nvGraphicFramePr>
          <p:cNvPr id="4" name="Content Placeholder 3"/>
          <p:cNvGraphicFramePr>
            <a:graphicFrameLocks noGrp="1"/>
          </p:cNvGraphicFramePr>
          <p:nvPr>
            <p:ph idx="1"/>
          </p:nvPr>
        </p:nvGraphicFramePr>
        <p:xfrm>
          <a:off x="500034" y="2000240"/>
          <a:ext cx="8358246" cy="1403034"/>
        </p:xfrm>
        <a:graphic>
          <a:graphicData uri="http://schemas.openxmlformats.org/drawingml/2006/table">
            <a:tbl>
              <a:tblPr firstRow="1" bandRow="1">
                <a:tableStyleId>{5C22544A-7EE6-4342-B048-85BDC9FD1C3A}</a:tableStyleId>
              </a:tblPr>
              <a:tblGrid>
                <a:gridCol w="4037490"/>
                <a:gridCol w="4320756"/>
              </a:tblGrid>
              <a:tr h="140303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0" i="1" kern="1200" dirty="0" smtClean="0">
                          <a:solidFill>
                            <a:schemeClr val="dk1"/>
                          </a:solidFill>
                          <a:latin typeface="+mn-lt"/>
                          <a:ea typeface="+mn-ea"/>
                          <a:cs typeface="+mn-cs"/>
                        </a:rPr>
                        <a:t>Living Quarter Characteristics</a:t>
                      </a:r>
                      <a:endParaRPr lang="en-US" sz="2400" b="0"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b="0" kern="1200" dirty="0" smtClean="0">
                          <a:solidFill>
                            <a:schemeClr val="dk1"/>
                          </a:solidFill>
                          <a:latin typeface="Baskerville Old Face" pitchFamily="18" charset="0"/>
                          <a:ea typeface="+mn-ea"/>
                          <a:cs typeface="+mn-cs"/>
                        </a:rPr>
                        <a:t>Can help planners determine housing and community facility needs</a:t>
                      </a:r>
                      <a:endParaRPr lang="en-US" sz="2400" b="0" dirty="0">
                        <a:latin typeface="Baskerville Old Fac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p:txBody>
          <a:bodyPr/>
          <a:lstStyle/>
          <a:p>
            <a:fld id="{884C9F44-8474-4EB8-895B-098C9F96557C}" type="slidenum">
              <a:rPr lang="en-US" smtClean="0"/>
              <a:pPr/>
              <a:t>58</a:t>
            </a:fld>
            <a:endParaRPr lang="en-US" dirty="0"/>
          </a:p>
        </p:txBody>
      </p:sp>
    </p:spTree>
  </p:cSld>
  <p:clrMapOvr>
    <a:masterClrMapping/>
  </p:clrMapOvr>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697427"/>
          </a:xfrm>
        </p:spPr>
        <p:txBody>
          <a:bodyPr/>
          <a:lstStyle/>
          <a:p>
            <a:pPr>
              <a:buNone/>
            </a:pPr>
            <a:r>
              <a:rPr lang="en-US" dirty="0" smtClean="0"/>
              <a:t> </a:t>
            </a:r>
          </a:p>
          <a:p>
            <a:pPr algn="just">
              <a:lnSpc>
                <a:spcPct val="150000"/>
              </a:lnSpc>
              <a:buNone/>
            </a:pPr>
            <a:r>
              <a:rPr lang="en-US" u="sng" dirty="0" smtClean="0">
                <a:latin typeface="Baskerville Old Face" pitchFamily="18" charset="0"/>
              </a:rPr>
              <a:t>     Group discussion  </a:t>
            </a:r>
            <a:r>
              <a:rPr lang="en-US" dirty="0" smtClean="0">
                <a:latin typeface="Baskerville Old Face" pitchFamily="18" charset="0"/>
              </a:rPr>
              <a:t>5 Min</a:t>
            </a:r>
          </a:p>
          <a:p>
            <a:pPr algn="just">
              <a:lnSpc>
                <a:spcPct val="150000"/>
              </a:lnSpc>
            </a:pPr>
            <a:r>
              <a:rPr lang="en-US" dirty="0" smtClean="0">
                <a:solidFill>
                  <a:srgbClr val="00B050"/>
                </a:solidFill>
                <a:latin typeface="Baskerville Old Face" pitchFamily="18" charset="0"/>
              </a:rPr>
              <a:t>In what ways towns and cities of the world are classified</a:t>
            </a:r>
            <a:r>
              <a:rPr lang="en-US" dirty="0" smtClean="0">
                <a:latin typeface="Baskerville Old Face" pitchFamily="18" charset="0"/>
              </a:rPr>
              <a:t>? </a:t>
            </a:r>
            <a:endParaRPr lang="en-US"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580</a:t>
            </a:fld>
            <a:endParaRPr lang="en-US" dirty="0"/>
          </a:p>
        </p:txBody>
      </p:sp>
    </p:spTree>
  </p:cSld>
  <p:clrMapOvr>
    <a:masterClrMapping/>
  </p:clrMapOvr>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lnSpcReduction="10000"/>
          </a:bodyPr>
          <a:lstStyle/>
          <a:p>
            <a:pPr algn="just">
              <a:lnSpc>
                <a:spcPct val="150000"/>
              </a:lnSpc>
            </a:pPr>
            <a:r>
              <a:rPr lang="en-US" sz="2800" dirty="0" smtClean="0">
                <a:latin typeface="Baskerville Old Face" pitchFamily="18" charset="0"/>
              </a:rPr>
              <a:t>By taking </a:t>
            </a:r>
            <a:r>
              <a:rPr lang="en-US" sz="2800" b="1" dirty="0" smtClean="0">
                <a:solidFill>
                  <a:srgbClr val="FF0000"/>
                </a:solidFill>
                <a:latin typeface="Baskerville Old Face" pitchFamily="18" charset="0"/>
              </a:rPr>
              <a:t>function of urban settlements </a:t>
            </a:r>
            <a:r>
              <a:rPr lang="en-US" sz="2800" dirty="0" smtClean="0">
                <a:latin typeface="Baskerville Old Face" pitchFamily="18" charset="0"/>
              </a:rPr>
              <a:t>into accounts, urban centers can be categorized into five basic groups.</a:t>
            </a:r>
          </a:p>
          <a:p>
            <a:pPr algn="just">
              <a:lnSpc>
                <a:spcPct val="150000"/>
              </a:lnSpc>
              <a:buNone/>
            </a:pPr>
            <a:r>
              <a:rPr lang="en-US" sz="2800" b="1" dirty="0" smtClean="0">
                <a:solidFill>
                  <a:srgbClr val="00B0F0"/>
                </a:solidFill>
              </a:rPr>
              <a:t>         1. Administrative Towns: </a:t>
            </a:r>
          </a:p>
          <a:p>
            <a:pPr algn="just">
              <a:lnSpc>
                <a:spcPct val="150000"/>
              </a:lnSpc>
              <a:buNone/>
            </a:pPr>
            <a:r>
              <a:rPr lang="en-US" sz="2800" b="1" dirty="0" smtClean="0">
                <a:solidFill>
                  <a:srgbClr val="00B0F0"/>
                </a:solidFill>
              </a:rPr>
              <a:t>         2. </a:t>
            </a:r>
            <a:r>
              <a:rPr lang="en-US" sz="2800" b="1" dirty="0" err="1" smtClean="0">
                <a:solidFill>
                  <a:srgbClr val="00B0F0"/>
                </a:solidFill>
              </a:rPr>
              <a:t>Defence</a:t>
            </a:r>
            <a:r>
              <a:rPr lang="en-US" sz="2800" b="1" dirty="0" smtClean="0">
                <a:solidFill>
                  <a:srgbClr val="00B0F0"/>
                </a:solidFill>
              </a:rPr>
              <a:t> Towns</a:t>
            </a:r>
          </a:p>
          <a:p>
            <a:pPr algn="just">
              <a:lnSpc>
                <a:spcPct val="150000"/>
              </a:lnSpc>
              <a:buNone/>
            </a:pPr>
            <a:r>
              <a:rPr lang="en-US" sz="2800" b="1" dirty="0" smtClean="0">
                <a:solidFill>
                  <a:srgbClr val="00B0F0"/>
                </a:solidFill>
              </a:rPr>
              <a:t>          3. Cultural Towns: </a:t>
            </a:r>
          </a:p>
          <a:p>
            <a:pPr algn="just">
              <a:lnSpc>
                <a:spcPct val="150000"/>
              </a:lnSpc>
              <a:buNone/>
            </a:pPr>
            <a:r>
              <a:rPr lang="en-US" sz="2800" b="1" dirty="0" smtClean="0">
                <a:solidFill>
                  <a:srgbClr val="00B0F0"/>
                </a:solidFill>
              </a:rPr>
              <a:t>          4. Industrial Towns</a:t>
            </a:r>
          </a:p>
          <a:p>
            <a:pPr algn="just">
              <a:lnSpc>
                <a:spcPct val="150000"/>
              </a:lnSpc>
              <a:buNone/>
            </a:pPr>
            <a:r>
              <a:rPr lang="en-US" sz="2800" b="1" dirty="0" smtClean="0">
                <a:solidFill>
                  <a:srgbClr val="00B0F0"/>
                </a:solidFill>
              </a:rPr>
              <a:t>          5. Trading and Commercial Towns</a:t>
            </a:r>
            <a:endParaRPr lang="en-US" sz="2800" dirty="0" smtClean="0">
              <a:solidFill>
                <a:srgbClr val="00B0F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581</a:t>
            </a:fld>
            <a:endParaRPr lang="en-US" dirty="0"/>
          </a:p>
        </p:txBody>
      </p:sp>
    </p:spTree>
  </p:cSld>
  <p:clrMapOvr>
    <a:masterClrMapping/>
  </p:clrMapOvr>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lstStyle/>
          <a:p>
            <a:pPr>
              <a:buNone/>
            </a:pPr>
            <a:r>
              <a:rPr lang="en-US" b="1" dirty="0" smtClean="0"/>
              <a:t>  1. Administrative Towns: -</a:t>
            </a:r>
          </a:p>
          <a:p>
            <a:pPr algn="just">
              <a:lnSpc>
                <a:spcPct val="150000"/>
              </a:lnSpc>
            </a:pPr>
            <a:r>
              <a:rPr lang="en-US" dirty="0" smtClean="0">
                <a:solidFill>
                  <a:srgbClr val="FF0000"/>
                </a:solidFill>
              </a:rPr>
              <a:t> </a:t>
            </a:r>
            <a:r>
              <a:rPr lang="en-US" sz="2800" dirty="0" smtClean="0">
                <a:solidFill>
                  <a:srgbClr val="FF0000"/>
                </a:solidFill>
                <a:latin typeface="Baskerville Old Face" pitchFamily="18" charset="0"/>
              </a:rPr>
              <a:t>National capitals, which have headquarters of the administrative offices of Central Government.</a:t>
            </a:r>
            <a:r>
              <a:rPr lang="en-US" sz="2800" dirty="0" smtClean="0">
                <a:latin typeface="Baskerville Old Face" pitchFamily="18" charset="0"/>
              </a:rPr>
              <a:t> </a:t>
            </a:r>
            <a:r>
              <a:rPr lang="en-US" sz="2800" dirty="0" smtClean="0">
                <a:solidFill>
                  <a:srgbClr val="00B050"/>
                </a:solidFill>
                <a:latin typeface="Baskerville Old Face" pitchFamily="18" charset="0"/>
              </a:rPr>
              <a:t>Example</a:t>
            </a:r>
            <a:r>
              <a:rPr lang="en-US" sz="2800" dirty="0" smtClean="0">
                <a:latin typeface="Baskerville Old Face" pitchFamily="18" charset="0"/>
              </a:rPr>
              <a:t> new Delhi, Canberra, Moscow, and Washington.</a:t>
            </a:r>
          </a:p>
          <a:p>
            <a:pPr algn="just">
              <a:lnSpc>
                <a:spcPct val="150000"/>
              </a:lnSpc>
            </a:pPr>
            <a:r>
              <a:rPr lang="en-US" sz="2800" b="1" dirty="0" smtClean="0"/>
              <a:t>2. </a:t>
            </a:r>
            <a:r>
              <a:rPr lang="en-US" sz="2800" b="1" dirty="0" err="1" smtClean="0"/>
              <a:t>Defence</a:t>
            </a:r>
            <a:r>
              <a:rPr lang="en-US" sz="2800" b="1" dirty="0" smtClean="0"/>
              <a:t> Towns:-</a:t>
            </a:r>
            <a:r>
              <a:rPr lang="en-US" sz="2800" dirty="0" smtClean="0"/>
              <a:t> </a:t>
            </a:r>
          </a:p>
          <a:p>
            <a:pPr algn="just">
              <a:lnSpc>
                <a:spcPct val="150000"/>
              </a:lnSpc>
            </a:pPr>
            <a:r>
              <a:rPr lang="en-US" sz="2800" dirty="0" err="1" smtClean="0"/>
              <a:t>Centres</a:t>
            </a:r>
            <a:r>
              <a:rPr lang="en-US" sz="2800" dirty="0" smtClean="0"/>
              <a:t> of military activities are known as </a:t>
            </a:r>
            <a:r>
              <a:rPr lang="en-US" sz="2800" dirty="0" err="1" smtClean="0"/>
              <a:t>defence</a:t>
            </a:r>
            <a:r>
              <a:rPr lang="en-US" sz="2800" dirty="0" smtClean="0"/>
              <a:t> towns. </a:t>
            </a: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582</a:t>
            </a:fld>
            <a:endParaRPr lang="en-US" dirty="0"/>
          </a:p>
        </p:txBody>
      </p:sp>
    </p:spTree>
  </p:cSld>
  <p:clrMapOvr>
    <a:masterClrMapping/>
  </p:clrMapOvr>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501122" cy="5429288"/>
          </a:xfrm>
        </p:spPr>
        <p:txBody>
          <a:bodyPr>
            <a:normAutofit fontScale="92500" lnSpcReduction="10000"/>
          </a:bodyPr>
          <a:lstStyle/>
          <a:p>
            <a:pPr algn="just"/>
            <a:r>
              <a:rPr lang="en-US" b="1" dirty="0" smtClean="0"/>
              <a:t>3. Cultural Towns: -</a:t>
            </a:r>
          </a:p>
          <a:p>
            <a:pPr algn="just">
              <a:lnSpc>
                <a:spcPct val="160000"/>
              </a:lnSpc>
            </a:pPr>
            <a:r>
              <a:rPr lang="en-US" dirty="0" smtClean="0"/>
              <a:t> </a:t>
            </a:r>
            <a:r>
              <a:rPr lang="en-US" sz="3000" dirty="0" smtClean="0">
                <a:solidFill>
                  <a:srgbClr val="FF0000"/>
                </a:solidFill>
                <a:latin typeface="Baskerville Old Face" pitchFamily="18" charset="0"/>
              </a:rPr>
              <a:t>towns famous for religious, educational or recreational functions </a:t>
            </a:r>
            <a:r>
              <a:rPr lang="en-US" sz="3000" dirty="0" smtClean="0">
                <a:latin typeface="Baskerville Old Face" pitchFamily="18" charset="0"/>
              </a:rPr>
              <a:t>are called cultural towns.</a:t>
            </a:r>
          </a:p>
          <a:p>
            <a:pPr algn="just">
              <a:lnSpc>
                <a:spcPct val="160000"/>
              </a:lnSpc>
            </a:pPr>
            <a:r>
              <a:rPr lang="en-US" sz="3000" dirty="0" smtClean="0">
                <a:solidFill>
                  <a:srgbClr val="FF0000"/>
                </a:solidFill>
                <a:latin typeface="Baskerville Old Face" pitchFamily="18" charset="0"/>
              </a:rPr>
              <a:t>Places of pilgrimage, such as Jerusalem, Mecca, </a:t>
            </a:r>
            <a:r>
              <a:rPr lang="en-US" sz="3000" dirty="0" err="1" smtClean="0">
                <a:latin typeface="Baskerville Old Face" pitchFamily="18" charset="0"/>
              </a:rPr>
              <a:t>Jagannath</a:t>
            </a:r>
            <a:r>
              <a:rPr lang="en-US" sz="3000" dirty="0" smtClean="0">
                <a:latin typeface="Baskerville Old Face" pitchFamily="18" charset="0"/>
              </a:rPr>
              <a:t> </a:t>
            </a:r>
            <a:r>
              <a:rPr lang="en-US" sz="3000" dirty="0" err="1" smtClean="0">
                <a:latin typeface="Baskerville Old Face" pitchFamily="18" charset="0"/>
              </a:rPr>
              <a:t>Puri</a:t>
            </a:r>
            <a:r>
              <a:rPr lang="en-US" sz="3000" dirty="0" smtClean="0">
                <a:latin typeface="Baskerville Old Face" pitchFamily="18" charset="0"/>
              </a:rPr>
              <a:t> and Varanasi etc. are considered as religious towns.</a:t>
            </a:r>
          </a:p>
          <a:p>
            <a:pPr algn="just">
              <a:lnSpc>
                <a:spcPct val="160000"/>
              </a:lnSpc>
            </a:pPr>
            <a:r>
              <a:rPr lang="en-US" sz="3000" dirty="0" smtClean="0">
                <a:latin typeface="Baskerville Old Face" pitchFamily="18" charset="0"/>
              </a:rPr>
              <a:t> There are also </a:t>
            </a:r>
            <a:r>
              <a:rPr lang="en-US" sz="3000" dirty="0" smtClean="0">
                <a:solidFill>
                  <a:srgbClr val="FF0000"/>
                </a:solidFill>
                <a:latin typeface="Baskerville Old Face" pitchFamily="18" charset="0"/>
              </a:rPr>
              <a:t>recreational</a:t>
            </a:r>
            <a:r>
              <a:rPr lang="en-US" sz="3000" dirty="0" smtClean="0">
                <a:latin typeface="Baskerville Old Face" pitchFamily="18" charset="0"/>
              </a:rPr>
              <a:t> towns such as Las Vegas in the USA. </a:t>
            </a:r>
          </a:p>
          <a:p>
            <a:pPr algn="just"/>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583</a:t>
            </a:fld>
            <a:endParaRPr lang="en-US" dirty="0"/>
          </a:p>
        </p:txBody>
      </p:sp>
    </p:spTree>
  </p:cSld>
  <p:clrMapOvr>
    <a:masterClrMapping/>
  </p:clrMapOvr>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70000" lnSpcReduction="20000"/>
          </a:bodyPr>
          <a:lstStyle/>
          <a:p>
            <a:r>
              <a:rPr lang="en-US" sz="3400" b="1" dirty="0" smtClean="0"/>
              <a:t>4. Industrial Towns: -</a:t>
            </a:r>
          </a:p>
          <a:p>
            <a:pPr algn="just">
              <a:lnSpc>
                <a:spcPct val="170000"/>
              </a:lnSpc>
            </a:pPr>
            <a:r>
              <a:rPr lang="en-US" sz="3400" dirty="0" smtClean="0">
                <a:latin typeface="Baskerville Old Face" pitchFamily="18" charset="0"/>
              </a:rPr>
              <a:t>Mining and manufacturing regions.</a:t>
            </a:r>
          </a:p>
          <a:p>
            <a:pPr algn="just">
              <a:lnSpc>
                <a:spcPct val="170000"/>
              </a:lnSpc>
            </a:pPr>
            <a:r>
              <a:rPr lang="en-US" sz="3400" dirty="0" smtClean="0">
                <a:latin typeface="Baskerville Old Face" pitchFamily="18" charset="0"/>
              </a:rPr>
              <a:t>Towns which have developed due to setting up of industries such as </a:t>
            </a:r>
            <a:r>
              <a:rPr lang="en-US" sz="3400" dirty="0" err="1" smtClean="0">
                <a:latin typeface="Baskerville Old Face" pitchFamily="18" charset="0"/>
              </a:rPr>
              <a:t>Jameshdpur</a:t>
            </a:r>
            <a:r>
              <a:rPr lang="en-US" sz="3400" dirty="0" smtClean="0">
                <a:latin typeface="Baskerville Old Face" pitchFamily="18" charset="0"/>
              </a:rPr>
              <a:t> are called industrial towns</a:t>
            </a:r>
            <a:r>
              <a:rPr lang="en-US" sz="3400" dirty="0" smtClean="0"/>
              <a:t>.</a:t>
            </a:r>
          </a:p>
          <a:p>
            <a:pPr algn="just">
              <a:lnSpc>
                <a:spcPct val="170000"/>
              </a:lnSpc>
            </a:pPr>
            <a:r>
              <a:rPr lang="en-US" sz="3400" b="1" dirty="0" smtClean="0">
                <a:latin typeface="Baskerville Old Face" pitchFamily="18" charset="0"/>
              </a:rPr>
              <a:t>5. Trading and Commercial Towns: -</a:t>
            </a:r>
            <a:r>
              <a:rPr lang="en-US" sz="3400" dirty="0" smtClean="0">
                <a:latin typeface="Baskerville Old Face" pitchFamily="18" charset="0"/>
              </a:rPr>
              <a:t> Many old towns were famous as trade </a:t>
            </a:r>
            <a:r>
              <a:rPr lang="en-US" sz="3400" dirty="0" err="1" smtClean="0">
                <a:latin typeface="Baskerville Old Face" pitchFamily="18" charset="0"/>
              </a:rPr>
              <a:t>centres</a:t>
            </a:r>
            <a:r>
              <a:rPr lang="en-US" sz="3400" dirty="0" smtClean="0">
                <a:latin typeface="Baskerville Old Face" pitchFamily="18" charset="0"/>
              </a:rPr>
              <a:t> such as Lahore in Pakistan, Baghdad in Iraq and Agra in India. </a:t>
            </a:r>
          </a:p>
          <a:p>
            <a:pPr algn="just">
              <a:lnSpc>
                <a:spcPct val="170000"/>
              </a:lnSpc>
            </a:pPr>
            <a:r>
              <a:rPr lang="en-US" sz="3400" dirty="0" smtClean="0"/>
              <a:t>Some towns have developed as transport towns such as Rotterdam in the Netherlands, Aden in Yemen and Mumbai in India are port towns.</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584</a:t>
            </a:fld>
            <a:endParaRPr lang="en-US" dirty="0"/>
          </a:p>
        </p:txBody>
      </p:sp>
    </p:spTree>
  </p:cSld>
  <p:clrMapOvr>
    <a:masterClrMapping/>
  </p:clrMapOvr>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fontScale="90000"/>
          </a:bodyPr>
          <a:lstStyle/>
          <a:p>
            <a:pPr algn="l"/>
            <a:r>
              <a:rPr lang="en-US" sz="3200" b="1" dirty="0" smtClean="0">
                <a:latin typeface="Baskerville Old Face" pitchFamily="18" charset="0"/>
              </a:rPr>
              <a:t>Major problems of urban areas in developing countries are: …….Cont’d</a:t>
            </a:r>
            <a:endParaRPr lang="en-US" sz="3200" b="1" dirty="0">
              <a:latin typeface="Baskerville Old Face" pitchFamily="18" charset="0"/>
            </a:endParaRPr>
          </a:p>
        </p:txBody>
      </p:sp>
      <p:sp>
        <p:nvSpPr>
          <p:cNvPr id="3" name="Content Placeholder 2"/>
          <p:cNvSpPr>
            <a:spLocks noGrp="1"/>
          </p:cNvSpPr>
          <p:nvPr>
            <p:ph idx="1"/>
          </p:nvPr>
        </p:nvSpPr>
        <p:spPr>
          <a:xfrm>
            <a:off x="457200" y="1285860"/>
            <a:ext cx="8229600" cy="5572140"/>
          </a:xfrm>
        </p:spPr>
        <p:txBody>
          <a:bodyPr>
            <a:normAutofit fontScale="62500" lnSpcReduction="20000"/>
          </a:bodyPr>
          <a:lstStyle/>
          <a:p>
            <a:r>
              <a:rPr lang="en-US" b="1" dirty="0" smtClean="0"/>
              <a:t>1. </a:t>
            </a:r>
            <a:r>
              <a:rPr lang="en-US" sz="3600" b="1" dirty="0" smtClean="0"/>
              <a:t>Economic Problems   :</a:t>
            </a:r>
            <a:endParaRPr lang="en-US" sz="3600" dirty="0" smtClean="0"/>
          </a:p>
          <a:p>
            <a:pPr lvl="1" algn="just">
              <a:lnSpc>
                <a:spcPct val="170000"/>
              </a:lnSpc>
            </a:pPr>
            <a:r>
              <a:rPr lang="en-US" sz="4000" dirty="0" smtClean="0">
                <a:solidFill>
                  <a:srgbClr val="FF0000"/>
                </a:solidFill>
                <a:latin typeface="Baskerville Old Face" pitchFamily="18" charset="0"/>
              </a:rPr>
              <a:t>Uncontrolled urbanization due to large-scale in-migration of rural people.</a:t>
            </a:r>
          </a:p>
          <a:p>
            <a:pPr lvl="1" algn="just">
              <a:lnSpc>
                <a:spcPct val="170000"/>
              </a:lnSpc>
            </a:pPr>
            <a:r>
              <a:rPr lang="en-US" sz="4000" dirty="0" smtClean="0">
                <a:latin typeface="Baskerville Old Face" pitchFamily="18" charset="0"/>
              </a:rPr>
              <a:t> </a:t>
            </a:r>
            <a:r>
              <a:rPr lang="en-US" sz="4000" dirty="0" smtClean="0">
                <a:solidFill>
                  <a:srgbClr val="FF0000"/>
                </a:solidFill>
                <a:latin typeface="Baskerville Old Face" pitchFamily="18" charset="0"/>
              </a:rPr>
              <a:t>Decreasing employment opportunities in the rural </a:t>
            </a:r>
            <a:r>
              <a:rPr lang="en-US" sz="4000" dirty="0" smtClean="0">
                <a:latin typeface="Baskerville Old Face" pitchFamily="18" charset="0"/>
              </a:rPr>
              <a:t>as well as smaller urban areas has caused large scale rural to urban migration.</a:t>
            </a:r>
          </a:p>
          <a:p>
            <a:pPr lvl="1" algn="just">
              <a:lnSpc>
                <a:spcPct val="170000"/>
              </a:lnSpc>
            </a:pPr>
            <a:r>
              <a:rPr lang="en-US" sz="4000" dirty="0" smtClean="0">
                <a:solidFill>
                  <a:srgbClr val="FF0000"/>
                </a:solidFill>
                <a:latin typeface="Baskerville Old Face" pitchFamily="18" charset="0"/>
              </a:rPr>
              <a:t>The huge migrant population in urban areas creates stagnation </a:t>
            </a:r>
            <a:r>
              <a:rPr lang="en-US" sz="4000" dirty="0" smtClean="0">
                <a:latin typeface="Baskerville Old Face" pitchFamily="18" charset="0"/>
              </a:rPr>
              <a:t>and generates a pool of unskilled and semi-skilled labour force.</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585</a:t>
            </a:fld>
            <a:endParaRPr lang="en-US" dirty="0"/>
          </a:p>
        </p:txBody>
      </p:sp>
    </p:spTree>
  </p:cSld>
  <p:clrMapOvr>
    <a:masterClrMapping/>
  </p:clrMapOvr>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29600" cy="5357850"/>
          </a:xfrm>
        </p:spPr>
        <p:txBody>
          <a:bodyPr>
            <a:normAutofit fontScale="85000" lnSpcReduction="20000"/>
          </a:bodyPr>
          <a:lstStyle/>
          <a:p>
            <a:pPr lvl="1">
              <a:buNone/>
            </a:pPr>
            <a:r>
              <a:rPr lang="en-US" sz="3300" b="1" dirty="0" smtClean="0">
                <a:latin typeface="Baskerville Old Face" pitchFamily="18" charset="0"/>
              </a:rPr>
              <a:t>  Economic Problems…….Cont’d</a:t>
            </a:r>
            <a:endParaRPr lang="en-US" sz="3300" dirty="0" smtClean="0">
              <a:latin typeface="Baskerville Old Face" pitchFamily="18" charset="0"/>
            </a:endParaRPr>
          </a:p>
          <a:p>
            <a:pPr lvl="1" algn="just">
              <a:lnSpc>
                <a:spcPct val="170000"/>
              </a:lnSpc>
            </a:pPr>
            <a:r>
              <a:rPr lang="en-US" sz="3300" dirty="0" smtClean="0">
                <a:latin typeface="Baskerville Old Face" pitchFamily="18" charset="0"/>
              </a:rPr>
              <a:t>Urban areas suffer </a:t>
            </a:r>
            <a:r>
              <a:rPr lang="en-US" sz="3300" dirty="0" smtClean="0">
                <a:solidFill>
                  <a:srgbClr val="FF0000"/>
                </a:solidFill>
                <a:latin typeface="Baskerville Old Face" pitchFamily="18" charset="0"/>
              </a:rPr>
              <a:t>from shortage of housing, transport, health and civic amenities.</a:t>
            </a:r>
          </a:p>
          <a:p>
            <a:pPr lvl="1" algn="just">
              <a:lnSpc>
                <a:spcPct val="170000"/>
              </a:lnSpc>
            </a:pPr>
            <a:r>
              <a:rPr lang="en-US" sz="3300" dirty="0" smtClean="0">
                <a:solidFill>
                  <a:srgbClr val="FF0000"/>
                </a:solidFill>
                <a:latin typeface="Baskerville Old Face" pitchFamily="18" charset="0"/>
              </a:rPr>
              <a:t>A large number of people live in substandard housing</a:t>
            </a:r>
            <a:r>
              <a:rPr lang="en-US" sz="3300" dirty="0" smtClean="0">
                <a:latin typeface="Baskerville Old Face" pitchFamily="18" charset="0"/>
              </a:rPr>
              <a:t> i.e. slums and squatter settlements or on the streets.</a:t>
            </a:r>
          </a:p>
          <a:p>
            <a:pPr lvl="1" algn="just">
              <a:lnSpc>
                <a:spcPct val="170000"/>
              </a:lnSpc>
            </a:pPr>
            <a:r>
              <a:rPr lang="en-US" sz="3300" dirty="0" smtClean="0">
                <a:latin typeface="Baskerville Old Face" pitchFamily="18" charset="0"/>
              </a:rPr>
              <a:t> </a:t>
            </a:r>
            <a:r>
              <a:rPr lang="en-US" sz="3300" dirty="0" smtClean="0">
                <a:solidFill>
                  <a:srgbClr val="FF0000"/>
                </a:solidFill>
                <a:latin typeface="Baskerville Old Face" pitchFamily="18" charset="0"/>
              </a:rPr>
              <a:t>Illegal settlements called squatter settlement are growing as fast as the city.</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586</a:t>
            </a:fld>
            <a:endParaRPr lang="en-US" dirty="0"/>
          </a:p>
        </p:txBody>
      </p:sp>
    </p:spTree>
  </p:cSld>
  <p:clrMapOvr>
    <a:masterClrMapping/>
  </p:clrMapOvr>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buNone/>
            </a:pPr>
            <a:r>
              <a:rPr lang="en-US" sz="2800" b="1" dirty="0" smtClean="0"/>
              <a:t>  2. Socio-cultural Problems :</a:t>
            </a:r>
          </a:p>
          <a:p>
            <a:pPr>
              <a:lnSpc>
                <a:spcPct val="150000"/>
              </a:lnSpc>
            </a:pPr>
            <a:r>
              <a:rPr lang="en-US" sz="2800" dirty="0" smtClean="0">
                <a:latin typeface="Baskerville Old Face" pitchFamily="18" charset="0"/>
              </a:rPr>
              <a:t> Cities in the developing countries suffer from several social ills. </a:t>
            </a:r>
          </a:p>
          <a:p>
            <a:pPr lvl="0" algn="just">
              <a:lnSpc>
                <a:spcPct val="150000"/>
              </a:lnSpc>
              <a:buFont typeface="Courier New" pitchFamily="49" charset="0"/>
              <a:buChar char="o"/>
            </a:pPr>
            <a:r>
              <a:rPr lang="en-US" sz="2800" dirty="0" smtClean="0">
                <a:solidFill>
                  <a:srgbClr val="FF0000"/>
                </a:solidFill>
                <a:latin typeface="Baskerville Old Face" pitchFamily="18" charset="0"/>
              </a:rPr>
              <a:t>Inadequate social infrastructure and basic facilities </a:t>
            </a:r>
            <a:r>
              <a:rPr lang="en-US" sz="2800" dirty="0" smtClean="0">
                <a:latin typeface="Baskerville Old Face" pitchFamily="18" charset="0"/>
              </a:rPr>
              <a:t>is due to lack of financial resources and over-population in the cities. </a:t>
            </a:r>
          </a:p>
          <a:p>
            <a:pPr algn="just">
              <a:lnSpc>
                <a:spcPct val="150000"/>
              </a:lnSpc>
              <a:buFont typeface="Courier New" pitchFamily="49" charset="0"/>
              <a:buChar char="o"/>
            </a:pPr>
            <a:r>
              <a:rPr lang="en-US" sz="2800" dirty="0" smtClean="0">
                <a:solidFill>
                  <a:srgbClr val="FF0000"/>
                </a:solidFill>
                <a:latin typeface="Baskerville Old Face" pitchFamily="18" charset="0"/>
              </a:rPr>
              <a:t>The available educational and health facilities remain beyond the reach of the urban poor. </a:t>
            </a:r>
          </a:p>
          <a:p>
            <a:pPr algn="just">
              <a:lnSpc>
                <a:spcPct val="150000"/>
              </a:lnSpc>
              <a:buFont typeface="Courier New" pitchFamily="49" charset="0"/>
              <a:buChar char="o"/>
            </a:pPr>
            <a:endParaRPr lang="en-US" sz="2800" dirty="0" smtClean="0">
              <a:solidFill>
                <a:srgbClr val="FF0000"/>
              </a:solidFill>
              <a:latin typeface="Baskerville Old Face" pitchFamily="18" charset="0"/>
            </a:endParaRPr>
          </a:p>
          <a:p>
            <a:pPr lvl="0" algn="just">
              <a:lnSpc>
                <a:spcPct val="150000"/>
              </a:lnSpc>
              <a:buFont typeface="Courier New" pitchFamily="49" charset="0"/>
              <a:buChar char="o"/>
            </a:pPr>
            <a:endParaRPr lang="en-US" sz="2800" dirty="0" smtClean="0">
              <a:latin typeface="Baskerville Old Face" pitchFamily="18" charset="0"/>
            </a:endParaRPr>
          </a:p>
          <a:p>
            <a:endParaRPr lang="en-US" sz="2800" dirty="0" smtClean="0"/>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587</a:t>
            </a:fld>
            <a:endParaRPr lang="en-US" dirty="0"/>
          </a:p>
        </p:txBody>
      </p:sp>
    </p:spTree>
  </p:cSld>
  <p:clrMapOvr>
    <a:masterClrMapping/>
  </p:clrMapOvr>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lstStyle/>
          <a:p>
            <a:pPr lvl="0"/>
            <a:endParaRPr lang="en-US" sz="2800" b="1" dirty="0" smtClean="0"/>
          </a:p>
          <a:p>
            <a:pPr lvl="0">
              <a:buNone/>
            </a:pPr>
            <a:r>
              <a:rPr lang="en-US" sz="2800" b="1" dirty="0" smtClean="0"/>
              <a:t>Socio-cultural Problems…..Cont’d</a:t>
            </a:r>
            <a:endParaRPr lang="en-US" sz="2800" dirty="0" smtClean="0">
              <a:solidFill>
                <a:srgbClr val="FF0000"/>
              </a:solidFill>
            </a:endParaRPr>
          </a:p>
          <a:p>
            <a:pPr lvl="0">
              <a:lnSpc>
                <a:spcPct val="150000"/>
              </a:lnSpc>
            </a:pPr>
            <a:r>
              <a:rPr lang="en-US" sz="2800" dirty="0" smtClean="0">
                <a:solidFill>
                  <a:srgbClr val="FF0000"/>
                </a:solidFill>
                <a:latin typeface="Baskerville Old Face" pitchFamily="18" charset="0"/>
              </a:rPr>
              <a:t>Cities suffer from poor health conditions. </a:t>
            </a:r>
          </a:p>
          <a:p>
            <a:pPr algn="just">
              <a:lnSpc>
                <a:spcPct val="150000"/>
              </a:lnSpc>
            </a:pPr>
            <a:r>
              <a:rPr lang="en-US" sz="2800" dirty="0" smtClean="0">
                <a:latin typeface="Baskerville Old Face" pitchFamily="18" charset="0"/>
              </a:rPr>
              <a:t>Lack of </a:t>
            </a:r>
            <a:r>
              <a:rPr lang="en-US" sz="2800" b="1" dirty="0" smtClean="0">
                <a:latin typeface="Baskerville Old Face" pitchFamily="18" charset="0"/>
              </a:rPr>
              <a:t>employment</a:t>
            </a:r>
            <a:r>
              <a:rPr lang="en-US" sz="2800" dirty="0" smtClean="0">
                <a:latin typeface="Baskerville Old Face" pitchFamily="18" charset="0"/>
              </a:rPr>
              <a:t> and </a:t>
            </a:r>
            <a:r>
              <a:rPr lang="en-US" sz="2800" b="1" dirty="0" smtClean="0">
                <a:latin typeface="Baskerville Old Face" pitchFamily="18" charset="0"/>
              </a:rPr>
              <a:t>education</a:t>
            </a:r>
            <a:r>
              <a:rPr lang="en-US" sz="2800" dirty="0" smtClean="0">
                <a:latin typeface="Baskerville Old Face" pitchFamily="18" charset="0"/>
              </a:rPr>
              <a:t> </a:t>
            </a:r>
            <a:r>
              <a:rPr lang="en-US" sz="2800" dirty="0" smtClean="0">
                <a:solidFill>
                  <a:srgbClr val="FF0000"/>
                </a:solidFill>
                <a:latin typeface="Baskerville Old Face" pitchFamily="18" charset="0"/>
              </a:rPr>
              <a:t>tends to aggravate the crime rates. </a:t>
            </a:r>
          </a:p>
          <a:p>
            <a:pPr lvl="0"/>
            <a:endParaRPr lang="en-US" sz="2800" dirty="0" smtClean="0">
              <a:solidFill>
                <a:srgbClr val="FF0000"/>
              </a:solidFill>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588</a:t>
            </a:fld>
            <a:endParaRPr lang="en-US" dirty="0"/>
          </a:p>
        </p:txBody>
      </p:sp>
    </p:spTree>
  </p:cSld>
  <p:clrMapOvr>
    <a:masterClrMapping/>
  </p:clrMapOvr>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normAutofit fontScale="92500" lnSpcReduction="20000"/>
          </a:bodyPr>
          <a:lstStyle/>
          <a:p>
            <a:pPr>
              <a:buNone/>
            </a:pPr>
            <a:r>
              <a:rPr lang="en-US" b="1" dirty="0" smtClean="0"/>
              <a:t>3. Environmental Problems   :</a:t>
            </a:r>
            <a:endParaRPr lang="en-US" dirty="0" smtClean="0"/>
          </a:p>
          <a:p>
            <a:pPr lvl="0" algn="just">
              <a:lnSpc>
                <a:spcPct val="150000"/>
              </a:lnSpc>
            </a:pPr>
            <a:r>
              <a:rPr lang="en-US" sz="3000" dirty="0" smtClean="0">
                <a:solidFill>
                  <a:srgbClr val="FF0000"/>
                </a:solidFill>
                <a:latin typeface="Baskerville Old Face" pitchFamily="18" charset="0"/>
              </a:rPr>
              <a:t>The large urban population in developing countries uses and disposes off a huge quantity of water and all types of waste materials. </a:t>
            </a:r>
          </a:p>
          <a:p>
            <a:pPr algn="just">
              <a:lnSpc>
                <a:spcPct val="150000"/>
              </a:lnSpc>
            </a:pPr>
            <a:r>
              <a:rPr lang="en-US" sz="3000" dirty="0" smtClean="0">
                <a:latin typeface="Baskerville Old Face" pitchFamily="18" charset="0"/>
              </a:rPr>
              <a:t>Many cities of the developing countries do not provide the minimum required quantity of drinkable water and water for domestic and industrial uses. </a:t>
            </a:r>
          </a:p>
          <a:p>
            <a:pPr algn="just">
              <a:lnSpc>
                <a:spcPct val="150000"/>
              </a:lnSpc>
            </a:pPr>
            <a:r>
              <a:rPr lang="en-US" sz="3000" dirty="0" smtClean="0">
                <a:solidFill>
                  <a:srgbClr val="FF0000"/>
                </a:solidFill>
                <a:latin typeface="Baskerville Old Face" pitchFamily="18" charset="0"/>
              </a:rPr>
              <a:t>An improper sewerage system creates unhealthy conditions</a:t>
            </a:r>
            <a:r>
              <a:rPr lang="en-US" sz="3000" dirty="0" smtClean="0">
                <a:latin typeface="Baskerville Old Face" pitchFamily="18" charset="0"/>
              </a:rPr>
              <a:t>. </a:t>
            </a:r>
          </a:p>
          <a:p>
            <a:pPr lvl="0" algn="just"/>
            <a:endParaRPr lang="en-US" sz="2800" dirty="0" smtClean="0"/>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589</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500042"/>
            <a:ext cx="7929618" cy="5355312"/>
          </a:xfrm>
          <a:prstGeom prst="rect">
            <a:avLst/>
          </a:prstGeom>
        </p:spPr>
        <p:txBody>
          <a:bodyPr wrap="square">
            <a:spAutoFit/>
          </a:bodyPr>
          <a:lstStyle/>
          <a:p>
            <a:pPr>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b="1" dirty="0" smtClean="0">
                <a:solidFill>
                  <a:srgbClr val="FF0000"/>
                </a:solidFill>
                <a:latin typeface="Times New Roman" pitchFamily="18" charset="0"/>
                <a:cs typeface="Times New Roman" pitchFamily="18" charset="0"/>
              </a:rPr>
              <a:t>Differences in the methods used have brought variation </a:t>
            </a:r>
            <a:r>
              <a:rPr lang="en-US" sz="2400" dirty="0" smtClean="0">
                <a:solidFill>
                  <a:srgbClr val="FF0000"/>
                </a:solidFill>
                <a:latin typeface="Times New Roman" pitchFamily="18" charset="0"/>
                <a:cs typeface="Times New Roman" pitchFamily="18" charset="0"/>
              </a:rPr>
              <a:t>in the data coverage, both by type and quantity, by different census organizations. </a:t>
            </a:r>
          </a:p>
          <a:p>
            <a:pPr>
              <a:lnSpc>
                <a:spcPct val="150000"/>
              </a:lnSpc>
            </a:pPr>
            <a:endParaRPr lang="en-US" sz="2400" dirty="0" smtClean="0">
              <a:latin typeface="Times New Roman" pitchFamily="18" charset="0"/>
              <a:cs typeface="Times New Roman" pitchFamily="18" charset="0"/>
            </a:endParaRPr>
          </a:p>
          <a:p>
            <a:pPr>
              <a:lnSpc>
                <a:spcPct val="150000"/>
              </a:lnSpc>
            </a:pPr>
            <a:r>
              <a:rPr lang="en-US" sz="2400" b="1" dirty="0" smtClean="0">
                <a:solidFill>
                  <a:srgbClr val="FF0000"/>
                </a:solidFill>
                <a:latin typeface="Times New Roman" pitchFamily="18" charset="0"/>
                <a:cs typeface="Times New Roman" pitchFamily="18" charset="0"/>
              </a:rPr>
              <a:t>As a result of which international population data suffers from lack of comparability</a:t>
            </a:r>
            <a:r>
              <a:rPr lang="en-US" sz="2400" dirty="0" smtClean="0">
                <a:solidFill>
                  <a:srgbClr val="FF0000"/>
                </a:solidFill>
                <a:latin typeface="Times New Roman" pitchFamily="18" charset="0"/>
                <a:cs typeface="Times New Roman" pitchFamily="18" charset="0"/>
              </a:rPr>
              <a:t>. </a:t>
            </a:r>
          </a:p>
          <a:p>
            <a:pPr>
              <a:lnSpc>
                <a:spcPct val="150000"/>
              </a:lnSpc>
            </a:pPr>
            <a:endParaRPr lang="en-US" sz="2400" dirty="0" smtClean="0">
              <a:latin typeface="Times New Roman" pitchFamily="18" charset="0"/>
              <a:cs typeface="Times New Roman" pitchFamily="18" charset="0"/>
            </a:endParaRPr>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884C9F44-8474-4EB8-895B-098C9F96557C}" type="slidenum">
              <a:rPr lang="en-US" smtClean="0"/>
              <a:pPr/>
              <a:t>59</a:t>
            </a:fld>
            <a:endParaRPr lang="en-US" dirty="0"/>
          </a:p>
        </p:txBody>
      </p:sp>
    </p:spTree>
  </p:cSld>
  <p:clrMapOvr>
    <a:masterClrMapping/>
  </p:clrMapOvr>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928670"/>
            <a:ext cx="8229600" cy="5072098"/>
          </a:xfrm>
        </p:spPr>
        <p:txBody>
          <a:bodyPr>
            <a:normAutofit/>
          </a:bodyPr>
          <a:lstStyle/>
          <a:p>
            <a:r>
              <a:rPr lang="en-US" sz="2800" b="1" dirty="0" smtClean="0"/>
              <a:t>Environmental Problems…..Cont’d</a:t>
            </a:r>
          </a:p>
          <a:p>
            <a:pPr lvl="0" algn="just">
              <a:lnSpc>
                <a:spcPct val="150000"/>
              </a:lnSpc>
            </a:pPr>
            <a:r>
              <a:rPr lang="en-US" sz="2800" dirty="0" smtClean="0">
                <a:latin typeface="Baskerville Old Face" pitchFamily="18" charset="0"/>
              </a:rPr>
              <a:t>Massive use of traditional fuel in the domestic as well as the industrial sector severely pollutes the air. </a:t>
            </a:r>
          </a:p>
          <a:p>
            <a:pPr lvl="0" algn="just">
              <a:lnSpc>
                <a:spcPct val="150000"/>
              </a:lnSpc>
            </a:pPr>
            <a:endParaRPr lang="en-US" sz="2800" dirty="0" smtClean="0">
              <a:latin typeface="Baskerville Old Face" pitchFamily="18" charset="0"/>
            </a:endParaRPr>
          </a:p>
          <a:p>
            <a:pPr lvl="0" algn="just">
              <a:lnSpc>
                <a:spcPct val="150000"/>
              </a:lnSpc>
            </a:pPr>
            <a:r>
              <a:rPr lang="en-US" sz="2800" dirty="0" smtClean="0">
                <a:latin typeface="Baskerville Old Face" pitchFamily="18" charset="0"/>
              </a:rPr>
              <a:t> </a:t>
            </a:r>
            <a:r>
              <a:rPr lang="en-US" sz="2800" b="1" dirty="0" smtClean="0">
                <a:latin typeface="Baskerville Old Face" pitchFamily="18" charset="0"/>
              </a:rPr>
              <a:t>The domestic and industrial wastes are either let into the general</a:t>
            </a:r>
            <a:r>
              <a:rPr lang="en-US" sz="2800" dirty="0" smtClean="0">
                <a:latin typeface="Baskerville Old Face" pitchFamily="18" charset="0"/>
              </a:rPr>
              <a:t> </a:t>
            </a:r>
            <a:r>
              <a:rPr lang="en-US" sz="2800" dirty="0" smtClean="0">
                <a:solidFill>
                  <a:srgbClr val="FF0000"/>
                </a:solidFill>
                <a:latin typeface="Baskerville Old Face" pitchFamily="18" charset="0"/>
              </a:rPr>
              <a:t>sewerages or dumped without treatment at unspecified locations.</a:t>
            </a:r>
          </a:p>
          <a:p>
            <a:pPr algn="just">
              <a:lnSpc>
                <a:spcPct val="160000"/>
              </a:lnSpc>
              <a:buNone/>
            </a:pPr>
            <a:endParaRPr lang="en-US" sz="30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590</a:t>
            </a:fld>
            <a:endParaRPr lang="en-US" dirty="0"/>
          </a:p>
        </p:txBody>
      </p:sp>
    </p:spTree>
  </p:cSld>
  <p:clrMapOvr>
    <a:masterClrMapping/>
  </p:clrMapOvr>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C9F44-8474-4EB8-895B-098C9F96557C}" type="slidenum">
              <a:rPr lang="en-US" smtClean="0"/>
              <a:pPr/>
              <a:t>591</a:t>
            </a:fld>
            <a:endParaRPr lang="en-US" dirty="0"/>
          </a:p>
        </p:txBody>
      </p:sp>
      <p:sp>
        <p:nvSpPr>
          <p:cNvPr id="4" name="Rectangle 3"/>
          <p:cNvSpPr/>
          <p:nvPr/>
        </p:nvSpPr>
        <p:spPr>
          <a:xfrm rot="19970119">
            <a:off x="1816968" y="2320859"/>
            <a:ext cx="5688446" cy="1292662"/>
          </a:xfrm>
          <a:prstGeom prst="rect">
            <a:avLst/>
          </a:prstGeom>
        </p:spPr>
        <p:txBody>
          <a:bodyPr wrap="square">
            <a:spAutoFit/>
          </a:bodyPr>
          <a:lstStyle/>
          <a:p>
            <a:r>
              <a:rPr lang="en-US" dirty="0" smtClean="0">
                <a:latin typeface="Footlight MT Light" panose="0204060206030A020304" pitchFamily="18" charset="0"/>
              </a:rPr>
              <a:t> </a:t>
            </a:r>
            <a:r>
              <a:rPr lang="en-US" dirty="0" smtClean="0"/>
              <a:t/>
            </a:r>
            <a:br>
              <a:rPr lang="en-US" dirty="0" smtClean="0"/>
            </a:br>
            <a:r>
              <a:rPr lang="en-US" sz="6000" dirty="0" smtClean="0">
                <a:latin typeface="Bookman Old Style" panose="02050604050505020204" pitchFamily="18" charset="0"/>
              </a:rPr>
              <a:t>THANK    YOU</a:t>
            </a:r>
            <a:endParaRPr lang="en-US"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358278" cy="1285884"/>
          </a:xfrm>
        </p:spPr>
        <p:txBody>
          <a:bodyPr>
            <a:normAutofit/>
          </a:bodyPr>
          <a:lstStyle/>
          <a:p>
            <a:pPr algn="just"/>
            <a:r>
              <a:rPr lang="en-GB" sz="2800" b="1" dirty="0" smtClean="0">
                <a:latin typeface="Times New Roman" pitchFamily="18" charset="0"/>
                <a:cs typeface="Times New Roman" pitchFamily="18" charset="0"/>
              </a:rPr>
              <a:t>Introduction of population Geography and </a:t>
            </a:r>
            <a:r>
              <a:rPr lang="en-US" sz="2800" b="1" dirty="0" smtClean="0">
                <a:latin typeface="Times New Roman" pitchFamily="18" charset="0"/>
                <a:cs typeface="Times New Roman" pitchFamily="18" charset="0"/>
              </a:rPr>
              <a:t>Settlement</a:t>
            </a:r>
            <a:r>
              <a:rPr lang="en-GB" sz="2800" b="1" dirty="0" smtClean="0">
                <a:latin typeface="Times New Roman" pitchFamily="18" charset="0"/>
                <a:cs typeface="Times New Roman" pitchFamily="18" charset="0"/>
              </a:rPr>
              <a:t> &amp; other concepts Cont’d</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285720" y="1428736"/>
            <a:ext cx="8401080" cy="5429264"/>
          </a:xfrm>
        </p:spPr>
        <p:txBody>
          <a:bodyPr>
            <a:normAutofit/>
          </a:bodyPr>
          <a:lstStyle/>
          <a:p>
            <a:r>
              <a:rPr lang="en-US" i="1" u="sng" dirty="0" smtClean="0">
                <a:solidFill>
                  <a:srgbClr val="FF0000"/>
                </a:solidFill>
              </a:rPr>
              <a:t>Why do we study human population?  </a:t>
            </a:r>
          </a:p>
          <a:p>
            <a:pPr algn="just">
              <a:buFont typeface="Wingdings" pitchFamily="2" charset="2"/>
              <a:buChar char="v"/>
            </a:pPr>
            <a:r>
              <a:rPr lang="en-US" dirty="0" smtClean="0">
                <a:latin typeface="Baskerville Old Face" pitchFamily="18" charset="0"/>
              </a:rPr>
              <a:t>we study human population because people create society’s material and spiritual needs/ for example, human beings change virgin lands into productive lands.</a:t>
            </a:r>
          </a:p>
          <a:p>
            <a:pPr algn="just">
              <a:buFont typeface="Wingdings" pitchFamily="2" charset="2"/>
              <a:buChar char="v"/>
            </a:pPr>
            <a:r>
              <a:rPr lang="en-US" dirty="0" smtClean="0">
                <a:latin typeface="Baskerville Old Face" pitchFamily="18" charset="0"/>
              </a:rPr>
              <a:t>They also determine the growth of urban center, etc. </a:t>
            </a:r>
          </a:p>
          <a:p>
            <a:pPr algn="just">
              <a:buFont typeface="Wingdings" pitchFamily="2" charset="2"/>
              <a:buChar char="v"/>
            </a:pPr>
            <a:r>
              <a:rPr lang="en-US" dirty="0" smtClean="0">
                <a:latin typeface="Baskerville Old Face" pitchFamily="18" charset="0"/>
              </a:rPr>
              <a:t>Similarly population is the main source of labor force for </a:t>
            </a:r>
            <a:r>
              <a:rPr lang="en-US" u="sng" dirty="0" smtClean="0">
                <a:solidFill>
                  <a:srgbClr val="FF0000"/>
                </a:solidFill>
                <a:latin typeface="Baskerville Old Face" pitchFamily="18" charset="0"/>
              </a:rPr>
              <a:t>agricultural</a:t>
            </a:r>
            <a:r>
              <a:rPr lang="en-US" dirty="0" smtClean="0">
                <a:latin typeface="Baskerville Old Face" pitchFamily="18" charset="0"/>
              </a:rPr>
              <a:t> </a:t>
            </a:r>
            <a:r>
              <a:rPr lang="en-US" u="sng" dirty="0" smtClean="0">
                <a:solidFill>
                  <a:srgbClr val="FF0000"/>
                </a:solidFill>
                <a:latin typeface="Baskerville Old Face" pitchFamily="18" charset="0"/>
              </a:rPr>
              <a:t>industrial</a:t>
            </a:r>
            <a:r>
              <a:rPr lang="en-US" dirty="0" smtClean="0">
                <a:latin typeface="Baskerville Old Face" pitchFamily="18" charset="0"/>
              </a:rPr>
              <a:t> and </a:t>
            </a:r>
            <a:r>
              <a:rPr lang="en-US" u="sng" dirty="0" smtClean="0">
                <a:solidFill>
                  <a:srgbClr val="FF0000"/>
                </a:solidFill>
                <a:latin typeface="Baskerville Old Face" pitchFamily="18" charset="0"/>
              </a:rPr>
              <a:t>service rendering economic </a:t>
            </a:r>
            <a:r>
              <a:rPr lang="en-US" u="sng" dirty="0" smtClean="0">
                <a:solidFill>
                  <a:srgbClr val="FF0000"/>
                </a:solidFill>
              </a:rPr>
              <a:t>sectors.</a:t>
            </a:r>
            <a:endParaRPr lang="en-US" u="sng" dirty="0">
              <a:solidFill>
                <a:srgbClr val="FF0000"/>
              </a:solidFill>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28604"/>
            <a:ext cx="8072494" cy="6601807"/>
          </a:xfrm>
          <a:prstGeom prst="rect">
            <a:avLst/>
          </a:prstGeom>
        </p:spPr>
        <p:txBody>
          <a:bodyPr wrap="square">
            <a:spAutoFit/>
          </a:bodyPr>
          <a:lstStyle/>
          <a:p>
            <a:pPr algn="just">
              <a:lnSpc>
                <a:spcPct val="150000"/>
              </a:lnSpc>
              <a:buFont typeface="Wingdings" pitchFamily="2" charset="2"/>
              <a:buChar char="q"/>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To avoid or minimize prevailing heterogeneity(diversity) in data gathering</a:t>
            </a:r>
            <a:r>
              <a:rPr lang="en-US" sz="2400" dirty="0" smtClean="0">
                <a:latin typeface="Times New Roman" pitchFamily="18" charset="0"/>
                <a:cs typeface="Times New Roman" pitchFamily="18" charset="0"/>
              </a:rPr>
              <a:t>, the </a:t>
            </a:r>
            <a:r>
              <a:rPr lang="en-US" sz="2400" b="1" dirty="0" smtClean="0">
                <a:latin typeface="Times New Roman" pitchFamily="18" charset="0"/>
                <a:cs typeface="Times New Roman" pitchFamily="18" charset="0"/>
              </a:rPr>
              <a:t>UN has recommended that all census organizations of the world should commonly include the following eight important features</a:t>
            </a:r>
            <a:r>
              <a:rPr lang="en-US" sz="2400" b="1" dirty="0" smtClean="0"/>
              <a:t> of population from the afromentioned four groups: </a:t>
            </a:r>
          </a:p>
          <a:p>
            <a:pPr algn="just">
              <a:lnSpc>
                <a:spcPct val="150000"/>
              </a:lnSpc>
            </a:pPr>
            <a:endParaRPr lang="en-US" sz="2400" dirty="0" smtClean="0"/>
          </a:p>
          <a:p>
            <a:pPr lvl="0">
              <a:lnSpc>
                <a:spcPct val="150000"/>
              </a:lnSpc>
              <a:buFont typeface="Wingdings" pitchFamily="2" charset="2"/>
              <a:buChar char="ü"/>
            </a:pPr>
            <a:r>
              <a:rPr lang="en-US" sz="2400" dirty="0" smtClean="0"/>
              <a:t>      total population; </a:t>
            </a:r>
          </a:p>
          <a:p>
            <a:pPr lvl="0">
              <a:lnSpc>
                <a:spcPct val="150000"/>
              </a:lnSpc>
              <a:buFont typeface="Wingdings" pitchFamily="2" charset="2"/>
              <a:buChar char="ü"/>
            </a:pPr>
            <a:r>
              <a:rPr lang="en-US" sz="2400" dirty="0" smtClean="0"/>
              <a:t>         sex, age and marital status; </a:t>
            </a:r>
          </a:p>
          <a:p>
            <a:pPr lvl="0">
              <a:lnSpc>
                <a:spcPct val="150000"/>
              </a:lnSpc>
              <a:buFont typeface="Wingdings" pitchFamily="2" charset="2"/>
              <a:buChar char="ü"/>
            </a:pPr>
            <a:r>
              <a:rPr lang="en-US" sz="2400" dirty="0" smtClean="0"/>
              <a:t>     place of birth, citizenship or nationality; ………………………………………</a:t>
            </a:r>
          </a:p>
          <a:p>
            <a:pPr algn="just">
              <a:lnSpc>
                <a:spcPct val="150000"/>
              </a:lnSpc>
            </a:pPr>
            <a:endParaRPr lang="en-US" sz="2400"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884C9F44-8474-4EB8-895B-098C9F96557C}"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054617"/>
          </a:xfrm>
        </p:spPr>
        <p:txBody>
          <a:bodyPr/>
          <a:lstStyle/>
          <a:p>
            <a:pPr lvl="0">
              <a:lnSpc>
                <a:spcPct val="150000"/>
              </a:lnSpc>
              <a:buFont typeface="Wingdings" pitchFamily="2" charset="2"/>
              <a:buChar char="ü"/>
            </a:pPr>
            <a:r>
              <a:rPr lang="en-US" dirty="0" smtClean="0"/>
              <a:t>       mother tongue, literacy and educational      qualification; </a:t>
            </a:r>
          </a:p>
          <a:p>
            <a:pPr lvl="0">
              <a:lnSpc>
                <a:spcPct val="150000"/>
              </a:lnSpc>
              <a:buFont typeface="Wingdings" pitchFamily="2" charset="2"/>
              <a:buChar char="ü"/>
            </a:pPr>
            <a:r>
              <a:rPr lang="en-US" dirty="0" smtClean="0"/>
              <a:t>           economic characteristics; </a:t>
            </a:r>
          </a:p>
          <a:p>
            <a:pPr lvl="0">
              <a:lnSpc>
                <a:spcPct val="150000"/>
              </a:lnSpc>
              <a:buFont typeface="Wingdings" pitchFamily="2" charset="2"/>
              <a:buChar char="ü"/>
            </a:pPr>
            <a:r>
              <a:rPr lang="en-US" dirty="0" smtClean="0"/>
              <a:t>         household or family structure; </a:t>
            </a:r>
          </a:p>
          <a:p>
            <a:pPr>
              <a:lnSpc>
                <a:spcPct val="150000"/>
              </a:lnSpc>
              <a:buFont typeface="Wingdings" pitchFamily="2" charset="2"/>
              <a:buChar char="ü"/>
            </a:pPr>
            <a:r>
              <a:rPr lang="en-US" dirty="0" smtClean="0"/>
              <a:t>        fertility; and</a:t>
            </a:r>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widely used</a:t>
            </a:r>
            <a:r>
              <a:rPr lang="en-US" sz="4000" dirty="0" smtClean="0"/>
              <a:t> </a:t>
            </a:r>
            <a:r>
              <a:rPr lang="en-US" sz="4000" b="1" dirty="0" smtClean="0"/>
              <a:t>techniques of conducting census</a:t>
            </a:r>
            <a:endParaRPr lang="en-US" sz="4000" dirty="0"/>
          </a:p>
        </p:txBody>
      </p:sp>
      <p:sp>
        <p:nvSpPr>
          <p:cNvPr id="3" name="Content Placeholder 2"/>
          <p:cNvSpPr>
            <a:spLocks noGrp="1"/>
          </p:cNvSpPr>
          <p:nvPr>
            <p:ph idx="1"/>
          </p:nvPr>
        </p:nvSpPr>
        <p:spPr>
          <a:xfrm>
            <a:off x="457200" y="1500174"/>
            <a:ext cx="8229600" cy="5143536"/>
          </a:xfrm>
        </p:spPr>
        <p:txBody>
          <a:bodyPr>
            <a:normAutofit fontScale="77500" lnSpcReduction="20000"/>
          </a:bodyPr>
          <a:lstStyle/>
          <a:p>
            <a:pPr algn="just">
              <a:lnSpc>
                <a:spcPct val="150000"/>
              </a:lnSpc>
            </a:pPr>
            <a:r>
              <a:rPr lang="en-US" dirty="0" smtClean="0">
                <a:latin typeface="Baskerville Old Face" pitchFamily="18" charset="0"/>
              </a:rPr>
              <a:t>Now days there are </a:t>
            </a:r>
            <a:r>
              <a:rPr lang="en-US" b="1" dirty="0" smtClean="0">
                <a:latin typeface="Baskerville Old Face" pitchFamily="18" charset="0"/>
              </a:rPr>
              <a:t>two most widely used</a:t>
            </a:r>
            <a:r>
              <a:rPr lang="en-US" dirty="0" smtClean="0">
                <a:latin typeface="Baskerville Old Face" pitchFamily="18" charset="0"/>
              </a:rPr>
              <a:t> </a:t>
            </a:r>
            <a:r>
              <a:rPr lang="en-US" b="1" dirty="0" smtClean="0">
                <a:latin typeface="Baskerville Old Face" pitchFamily="18" charset="0"/>
              </a:rPr>
              <a:t>techniques of conducting census</a:t>
            </a:r>
            <a:r>
              <a:rPr lang="en-US" dirty="0" smtClean="0">
                <a:latin typeface="Baskerville Old Face" pitchFamily="18" charset="0"/>
              </a:rPr>
              <a:t>, these are:</a:t>
            </a:r>
          </a:p>
          <a:p>
            <a:pPr lvl="0" algn="just">
              <a:lnSpc>
                <a:spcPct val="150000"/>
              </a:lnSpc>
            </a:pPr>
            <a:r>
              <a:rPr lang="en-US" dirty="0" smtClean="0">
                <a:latin typeface="Baskerville Old Face" pitchFamily="18" charset="0"/>
              </a:rPr>
              <a:t>       Defacto and</a:t>
            </a:r>
          </a:p>
          <a:p>
            <a:pPr algn="just">
              <a:lnSpc>
                <a:spcPct val="150000"/>
              </a:lnSpc>
            </a:pPr>
            <a:r>
              <a:rPr lang="en-US" dirty="0" smtClean="0">
                <a:latin typeface="Baskerville Old Face" pitchFamily="18" charset="0"/>
              </a:rPr>
              <a:t>       De jure</a:t>
            </a:r>
          </a:p>
          <a:p>
            <a:pPr algn="just">
              <a:lnSpc>
                <a:spcPct val="150000"/>
              </a:lnSpc>
            </a:pPr>
            <a:r>
              <a:rPr lang="en-US" b="1" i="1" dirty="0" smtClean="0"/>
              <a:t>1. De facto Approach:-</a:t>
            </a:r>
          </a:p>
          <a:p>
            <a:pPr algn="just">
              <a:lnSpc>
                <a:spcPct val="150000"/>
              </a:lnSpc>
            </a:pPr>
            <a:r>
              <a:rPr lang="en-US" b="1" i="1" dirty="0" smtClean="0"/>
              <a:t> </a:t>
            </a:r>
            <a:r>
              <a:rPr lang="en-US" dirty="0" smtClean="0">
                <a:solidFill>
                  <a:srgbClr val="FF0000"/>
                </a:solidFill>
              </a:rPr>
              <a:t>In this approach each person is recorded or counted where he or she is found at the time of the census taking. </a:t>
            </a:r>
          </a:p>
          <a:p>
            <a:pPr algn="just">
              <a:lnSpc>
                <a:spcPct val="150000"/>
              </a:lnSpc>
            </a:pPr>
            <a:r>
              <a:rPr lang="en-US" dirty="0" smtClean="0"/>
              <a:t>The United Kingdom is one of the leading countries that adopted this approach. </a:t>
            </a:r>
            <a:endParaRPr lang="en-US" dirty="0" smtClean="0">
              <a:solidFill>
                <a:srgbClr val="FF0000"/>
              </a:solidFill>
              <a:latin typeface="Baskerville Old Face" pitchFamily="18" charset="0"/>
            </a:endParaRP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i="1" dirty="0" smtClean="0"/>
              <a:t>De facto Approach:-…..Cont’d</a:t>
            </a:r>
            <a:endParaRPr lang="en-US" sz="2800" dirty="0"/>
          </a:p>
        </p:txBody>
      </p:sp>
      <p:sp>
        <p:nvSpPr>
          <p:cNvPr id="3" name="Content Placeholder 2"/>
          <p:cNvSpPr>
            <a:spLocks noGrp="1"/>
          </p:cNvSpPr>
          <p:nvPr>
            <p:ph idx="1"/>
          </p:nvPr>
        </p:nvSpPr>
        <p:spPr>
          <a:xfrm>
            <a:off x="457200" y="1142984"/>
            <a:ext cx="8329642" cy="4983179"/>
          </a:xfrm>
        </p:spPr>
        <p:txBody>
          <a:bodyPr>
            <a:normAutofit lnSpcReduction="10000"/>
          </a:bodyPr>
          <a:lstStyle/>
          <a:p>
            <a:pPr algn="just">
              <a:lnSpc>
                <a:spcPct val="160000"/>
              </a:lnSpc>
            </a:pPr>
            <a:r>
              <a:rPr lang="en-US" sz="2800" dirty="0" smtClean="0">
                <a:solidFill>
                  <a:srgbClr val="FF0000"/>
                </a:solidFill>
                <a:latin typeface="Baskerville Old Face" pitchFamily="18" charset="0"/>
              </a:rPr>
              <a:t>Under this system a date is fixed for the whole country.</a:t>
            </a:r>
          </a:p>
          <a:p>
            <a:pPr algn="just">
              <a:lnSpc>
                <a:spcPct val="160000"/>
              </a:lnSpc>
            </a:pPr>
            <a:r>
              <a:rPr lang="en-US" sz="2800" dirty="0" smtClean="0">
                <a:solidFill>
                  <a:srgbClr val="FF0000"/>
                </a:solidFill>
                <a:latin typeface="Baskerville Old Face" pitchFamily="18" charset="0"/>
              </a:rPr>
              <a:t>Usually such operation is conducted at night. </a:t>
            </a:r>
          </a:p>
          <a:p>
            <a:pPr algn="just">
              <a:lnSpc>
                <a:spcPct val="160000"/>
              </a:lnSpc>
            </a:pPr>
            <a:r>
              <a:rPr lang="en-US" sz="2800" dirty="0" smtClean="0">
                <a:latin typeface="Baskerville Old Face" pitchFamily="18" charset="0"/>
              </a:rPr>
              <a:t>Nights are preferred to days </a:t>
            </a:r>
            <a:r>
              <a:rPr lang="en-US" sz="2800" dirty="0" smtClean="0">
                <a:solidFill>
                  <a:srgbClr val="FF0000"/>
                </a:solidFill>
                <a:latin typeface="Baskerville Old Face" pitchFamily="18" charset="0"/>
              </a:rPr>
              <a:t>due to the fact that after daylong work the people will be back to their homes at night.</a:t>
            </a:r>
          </a:p>
          <a:p>
            <a:pPr algn="just">
              <a:lnSpc>
                <a:spcPct val="160000"/>
              </a:lnSpc>
            </a:pPr>
            <a:r>
              <a:rPr lang="en-US" sz="2800" dirty="0" smtClean="0"/>
              <a:t>At such night all those who are found anywhere are counted wherever found.</a:t>
            </a: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De facto Approach:-…..Cont’d</a:t>
            </a:r>
            <a:endParaRPr lang="en-US" sz="2800" dirty="0">
              <a:latin typeface="Baskerville Old Face" pitchFamily="18" charset="0"/>
            </a:endParaRPr>
          </a:p>
        </p:txBody>
      </p:sp>
      <p:sp>
        <p:nvSpPr>
          <p:cNvPr id="3" name="Content Placeholder 2"/>
          <p:cNvSpPr>
            <a:spLocks noGrp="1"/>
          </p:cNvSpPr>
          <p:nvPr>
            <p:ph idx="1"/>
          </p:nvPr>
        </p:nvSpPr>
        <p:spPr>
          <a:xfrm>
            <a:off x="457200" y="1357298"/>
            <a:ext cx="8229600" cy="5000660"/>
          </a:xfrm>
        </p:spPr>
        <p:txBody>
          <a:bodyPr>
            <a:normAutofit fontScale="92500"/>
          </a:bodyPr>
          <a:lstStyle/>
          <a:p>
            <a:pPr algn="just">
              <a:lnSpc>
                <a:spcPct val="150000"/>
              </a:lnSpc>
            </a:pPr>
            <a:r>
              <a:rPr lang="en-US" sz="2800" dirty="0" smtClean="0">
                <a:latin typeface="Baskerville Old Face" pitchFamily="18" charset="0"/>
              </a:rPr>
              <a:t>The de facto method of population census enumeration has its own </a:t>
            </a:r>
            <a:r>
              <a:rPr lang="en-US" sz="2800" u="sng" dirty="0" smtClean="0">
                <a:latin typeface="Baskerville Old Face" pitchFamily="18" charset="0"/>
              </a:rPr>
              <a:t>merits and demerits</a:t>
            </a:r>
            <a:r>
              <a:rPr lang="en-US" sz="2800" dirty="0" smtClean="0">
                <a:latin typeface="Baskerville Old Face" pitchFamily="18" charset="0"/>
              </a:rPr>
              <a:t>. </a:t>
            </a:r>
          </a:p>
          <a:p>
            <a:pPr algn="just">
              <a:lnSpc>
                <a:spcPct val="160000"/>
              </a:lnSpc>
            </a:pPr>
            <a:r>
              <a:rPr lang="en-US" sz="2800" dirty="0" smtClean="0">
                <a:latin typeface="Baskerville Old Face" pitchFamily="18" charset="0"/>
              </a:rPr>
              <a:t>a) The followings are noted as the strength (advantages) of the system:</a:t>
            </a:r>
          </a:p>
          <a:p>
            <a:pPr lvl="0">
              <a:buFont typeface="Wingdings" pitchFamily="2" charset="2"/>
              <a:buChar char="Ø"/>
            </a:pPr>
            <a:r>
              <a:rPr lang="en-US" sz="2800" dirty="0" smtClean="0"/>
              <a:t>    </a:t>
            </a:r>
            <a:r>
              <a:rPr lang="en-US" sz="2800" dirty="0" smtClean="0">
                <a:solidFill>
                  <a:srgbClr val="FF0000"/>
                </a:solidFill>
              </a:rPr>
              <a:t>Quiet simple and more or less inclusive </a:t>
            </a:r>
            <a:r>
              <a:rPr lang="en-US" sz="2800" dirty="0" smtClean="0"/>
              <a:t>(individuals);</a:t>
            </a:r>
          </a:p>
          <a:p>
            <a:pPr lvl="0">
              <a:buFont typeface="Wingdings" pitchFamily="2" charset="2"/>
              <a:buChar char="Ø"/>
            </a:pPr>
            <a:r>
              <a:rPr lang="en-US" sz="2800" dirty="0" smtClean="0"/>
              <a:t>  </a:t>
            </a:r>
            <a:r>
              <a:rPr lang="en-US" sz="2800" dirty="0" smtClean="0">
                <a:solidFill>
                  <a:srgbClr val="FF0000"/>
                </a:solidFill>
              </a:rPr>
              <a:t>Time consumed for the whole operation is very limited; 	and</a:t>
            </a:r>
          </a:p>
          <a:p>
            <a:pPr lvl="0" algn="just">
              <a:buFont typeface="Wingdings" pitchFamily="2" charset="2"/>
              <a:buChar char="Ø"/>
            </a:pPr>
            <a:r>
              <a:rPr lang="en-US" sz="2800" dirty="0" smtClean="0"/>
              <a:t>  There is less chance for the </a:t>
            </a:r>
            <a:r>
              <a:rPr lang="en-US" sz="2800" dirty="0" smtClean="0">
                <a:solidFill>
                  <a:srgbClr val="FF0000"/>
                </a:solidFill>
              </a:rPr>
              <a:t>omission and double counting of persons.</a:t>
            </a:r>
          </a:p>
          <a:p>
            <a:pPr algn="just">
              <a:lnSpc>
                <a:spcPct val="150000"/>
              </a:lnSpc>
            </a:pP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a:bodyPr>
          <a:lstStyle/>
          <a:p>
            <a:r>
              <a:rPr lang="en-US" sz="2800" b="1" dirty="0" smtClean="0">
                <a:latin typeface="Baskerville Old Face" pitchFamily="18" charset="0"/>
              </a:rPr>
              <a:t>De facto Approach:-…..Cont’d</a:t>
            </a:r>
            <a:endParaRPr lang="en-US" sz="2800" dirty="0"/>
          </a:p>
        </p:txBody>
      </p:sp>
      <p:sp>
        <p:nvSpPr>
          <p:cNvPr id="3" name="Content Placeholder 2"/>
          <p:cNvSpPr>
            <a:spLocks noGrp="1"/>
          </p:cNvSpPr>
          <p:nvPr>
            <p:ph idx="1"/>
          </p:nvPr>
        </p:nvSpPr>
        <p:spPr>
          <a:xfrm>
            <a:off x="457200" y="1000108"/>
            <a:ext cx="8472518" cy="5572164"/>
          </a:xfrm>
        </p:spPr>
        <p:txBody>
          <a:bodyPr>
            <a:normAutofit lnSpcReduction="10000"/>
          </a:bodyPr>
          <a:lstStyle/>
          <a:p>
            <a:pPr algn="just">
              <a:lnSpc>
                <a:spcPct val="160000"/>
              </a:lnSpc>
            </a:pPr>
            <a:r>
              <a:rPr lang="en-US" sz="2800" dirty="0" smtClean="0"/>
              <a:t>b) Contrary to the above noted </a:t>
            </a:r>
            <a:r>
              <a:rPr lang="en-US" sz="2800" dirty="0" smtClean="0">
                <a:solidFill>
                  <a:srgbClr val="FF0000"/>
                </a:solidFill>
              </a:rPr>
              <a:t>merits</a:t>
            </a:r>
            <a:r>
              <a:rPr lang="en-US" sz="2800" dirty="0" smtClean="0"/>
              <a:t> </a:t>
            </a:r>
            <a:r>
              <a:rPr lang="en-US" sz="2800" dirty="0" smtClean="0">
                <a:solidFill>
                  <a:srgbClr val="FF0000"/>
                </a:solidFill>
              </a:rPr>
              <a:t>the de facto system shows the following drawbacks:</a:t>
            </a:r>
          </a:p>
          <a:p>
            <a:pPr algn="just">
              <a:lnSpc>
                <a:spcPct val="160000"/>
              </a:lnSpc>
              <a:buFont typeface="Wingdings" pitchFamily="2" charset="2"/>
              <a:buChar char="ü"/>
            </a:pPr>
            <a:r>
              <a:rPr lang="en-US" sz="2800" dirty="0" smtClean="0">
                <a:latin typeface="Baskerville Old Face" pitchFamily="18" charset="0"/>
              </a:rPr>
              <a:t>Night time is a time when people want to take rest. They are tired after day work and as such no enumerator is welcomed at this time. </a:t>
            </a:r>
          </a:p>
          <a:p>
            <a:pPr lvl="0" algn="just">
              <a:lnSpc>
                <a:spcPct val="160000"/>
              </a:lnSpc>
              <a:buFont typeface="Wingdings" pitchFamily="2" charset="2"/>
              <a:buChar char="ü"/>
            </a:pPr>
            <a:r>
              <a:rPr lang="en-US" sz="2800" dirty="0" smtClean="0">
                <a:latin typeface="Baskerville Old Face" pitchFamily="18" charset="0"/>
              </a:rPr>
              <a:t>As the time limit is very short, efforts are made to put as few questions as possible. </a:t>
            </a:r>
            <a:r>
              <a:rPr lang="en-US" sz="2800" dirty="0" smtClean="0">
                <a:solidFill>
                  <a:srgbClr val="FF0000"/>
                </a:solidFill>
                <a:latin typeface="Baskerville Old Face" pitchFamily="18" charset="0"/>
              </a:rPr>
              <a:t>This prohibits the collection of maximum information</a:t>
            </a:r>
            <a:r>
              <a:rPr lang="en-US" sz="2800" dirty="0" smtClean="0">
                <a:solidFill>
                  <a:srgbClr val="FF0000"/>
                </a:solidFill>
              </a:rPr>
              <a:t>.</a:t>
            </a:r>
          </a:p>
          <a:p>
            <a:pPr algn="just">
              <a:lnSpc>
                <a:spcPct val="150000"/>
              </a:lnSpc>
              <a:buFont typeface="Wingdings" pitchFamily="2" charset="2"/>
              <a:buChar char="ü"/>
            </a:pP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928710"/>
          </a:xfrm>
        </p:spPr>
        <p:txBody>
          <a:bodyPr>
            <a:normAutofit/>
          </a:bodyPr>
          <a:lstStyle/>
          <a:p>
            <a:r>
              <a:rPr lang="en-US" sz="2800" b="1" dirty="0" smtClean="0">
                <a:latin typeface="Baskerville Old Face" pitchFamily="18" charset="0"/>
              </a:rPr>
              <a:t>De facto Approach:-…..Cont’d</a:t>
            </a:r>
            <a:endParaRPr lang="en-US" sz="2800" b="1" dirty="0">
              <a:latin typeface="Baskerville Old Face" pitchFamily="18" charset="0"/>
            </a:endParaRPr>
          </a:p>
        </p:txBody>
      </p:sp>
      <p:sp>
        <p:nvSpPr>
          <p:cNvPr id="3" name="Content Placeholder 2"/>
          <p:cNvSpPr>
            <a:spLocks noGrp="1"/>
          </p:cNvSpPr>
          <p:nvPr>
            <p:ph idx="1"/>
          </p:nvPr>
        </p:nvSpPr>
        <p:spPr>
          <a:xfrm>
            <a:off x="357158" y="1285860"/>
            <a:ext cx="8329642" cy="4840303"/>
          </a:xfrm>
        </p:spPr>
        <p:txBody>
          <a:bodyPr>
            <a:normAutofit/>
          </a:bodyPr>
          <a:lstStyle/>
          <a:p>
            <a:pPr algn="just">
              <a:lnSpc>
                <a:spcPct val="150000"/>
              </a:lnSpc>
            </a:pPr>
            <a:r>
              <a:rPr lang="en-US" sz="2800" dirty="0" smtClean="0">
                <a:solidFill>
                  <a:srgbClr val="FF0000"/>
                </a:solidFill>
                <a:latin typeface="Baskerville Old Face" pitchFamily="18" charset="0"/>
              </a:rPr>
              <a:t>Difficult to obtain information regarding persons in transit. </a:t>
            </a:r>
            <a:r>
              <a:rPr lang="en-US" sz="2800" dirty="0" smtClean="0">
                <a:latin typeface="Baskerville Old Face" pitchFamily="18" charset="0"/>
              </a:rPr>
              <a:t>These are persons who are, for example travelling and have left their area of permanent residence but haven’t reached the area of destination during the census day.</a:t>
            </a:r>
          </a:p>
          <a:p>
            <a:pPr lvl="0" algn="just">
              <a:lnSpc>
                <a:spcPct val="150000"/>
              </a:lnSpc>
            </a:pPr>
            <a:r>
              <a:rPr lang="en-US" sz="2800" dirty="0" smtClean="0">
                <a:solidFill>
                  <a:srgbClr val="FF0000"/>
                </a:solidFill>
              </a:rPr>
              <a:t>Thus, it may provide incorrect picture of the population  in a community. </a:t>
            </a:r>
          </a:p>
          <a:p>
            <a:pPr algn="just">
              <a:lnSpc>
                <a:spcPct val="150000"/>
              </a:lnSpc>
            </a:pP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000660"/>
          </a:xfrm>
        </p:spPr>
        <p:txBody>
          <a:bodyPr>
            <a:normAutofit/>
          </a:bodyPr>
          <a:lstStyle/>
          <a:p>
            <a:pPr>
              <a:buNone/>
            </a:pPr>
            <a:r>
              <a:rPr lang="en-US" b="1" dirty="0" smtClean="0"/>
              <a:t>2.</a:t>
            </a:r>
            <a:r>
              <a:rPr lang="en-US" dirty="0" smtClean="0"/>
              <a:t> </a:t>
            </a:r>
            <a:r>
              <a:rPr lang="en-US" b="1" i="1" dirty="0" smtClean="0"/>
              <a:t>De jure Approach:- </a:t>
            </a:r>
            <a:endParaRPr lang="en-US" dirty="0" smtClean="0"/>
          </a:p>
          <a:p>
            <a:pPr algn="just">
              <a:lnSpc>
                <a:spcPct val="150000"/>
              </a:lnSpc>
            </a:pPr>
            <a:r>
              <a:rPr lang="en-US" dirty="0" smtClean="0">
                <a:solidFill>
                  <a:srgbClr val="FF0000"/>
                </a:solidFill>
              </a:rPr>
              <a:t> </a:t>
            </a:r>
            <a:r>
              <a:rPr lang="en-US" sz="2800" dirty="0" smtClean="0">
                <a:solidFill>
                  <a:srgbClr val="FF0000"/>
                </a:solidFill>
                <a:latin typeface="Baskerville Old Face" pitchFamily="18" charset="0"/>
              </a:rPr>
              <a:t>In this method people are counted in the census according to their normal place of residence. </a:t>
            </a:r>
          </a:p>
          <a:p>
            <a:pPr algn="just">
              <a:lnSpc>
                <a:spcPct val="150000"/>
              </a:lnSpc>
            </a:pPr>
            <a:r>
              <a:rPr lang="en-US" sz="2800" dirty="0" smtClean="0">
                <a:latin typeface="Baskerville Old Face" pitchFamily="18" charset="0"/>
              </a:rPr>
              <a:t>Hence temporary residents are not included. </a:t>
            </a:r>
          </a:p>
          <a:p>
            <a:pPr algn="just">
              <a:lnSpc>
                <a:spcPct val="150000"/>
              </a:lnSpc>
              <a:buNone/>
            </a:pPr>
            <a:endParaRPr lang="en-US" sz="2800" dirty="0" smtClean="0">
              <a:latin typeface="Baskerville Old Face" pitchFamily="18" charset="0"/>
            </a:endParaRPr>
          </a:p>
          <a:p>
            <a:pPr algn="just">
              <a:lnSpc>
                <a:spcPct val="150000"/>
              </a:lnSpc>
            </a:pPr>
            <a:r>
              <a:rPr lang="en-US" sz="2800" dirty="0" smtClean="0">
                <a:latin typeface="Baskerville Old Face" pitchFamily="18" charset="0"/>
              </a:rPr>
              <a:t>This method was used in Palestine at the time of Christ's birth and today is used in the United States. </a:t>
            </a:r>
          </a:p>
          <a:p>
            <a:pPr algn="just">
              <a:lnSpc>
                <a:spcPct val="150000"/>
              </a:lnSpc>
              <a:buNone/>
            </a:pP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1143000"/>
          </a:xfrm>
        </p:spPr>
        <p:txBody>
          <a:bodyPr>
            <a:normAutofit/>
          </a:bodyPr>
          <a:lstStyle/>
          <a:p>
            <a:r>
              <a:rPr lang="en-US" sz="2800" b="1" i="1" dirty="0" smtClean="0"/>
              <a:t>De jure Approach:-…Cont’d</a:t>
            </a:r>
            <a:endParaRPr lang="en-US" sz="2800" dirty="0"/>
          </a:p>
        </p:txBody>
      </p:sp>
      <p:sp>
        <p:nvSpPr>
          <p:cNvPr id="3" name="Content Placeholder 2"/>
          <p:cNvSpPr>
            <a:spLocks noGrp="1"/>
          </p:cNvSpPr>
          <p:nvPr>
            <p:ph idx="1"/>
          </p:nvPr>
        </p:nvSpPr>
        <p:spPr>
          <a:xfrm>
            <a:off x="457200" y="1285860"/>
            <a:ext cx="8229600" cy="4840303"/>
          </a:xfrm>
        </p:spPr>
        <p:txBody>
          <a:bodyPr>
            <a:normAutofit/>
          </a:bodyPr>
          <a:lstStyle/>
          <a:p>
            <a:r>
              <a:rPr lang="en-US" sz="2800" b="1" dirty="0" smtClean="0">
                <a:latin typeface="Baskerville Old Face" pitchFamily="18" charset="0"/>
              </a:rPr>
              <a:t>De jure Approach:-…Cont’d</a:t>
            </a:r>
          </a:p>
          <a:p>
            <a:pPr algn="just">
              <a:lnSpc>
                <a:spcPct val="150000"/>
              </a:lnSpc>
            </a:pPr>
            <a:r>
              <a:rPr lang="en-US" sz="2800" dirty="0" smtClean="0">
                <a:latin typeface="Baskerville Old Face" pitchFamily="18" charset="0"/>
              </a:rPr>
              <a:t>Under this system a census period is fixed after taking into consideration area covered and people to be dealt with. </a:t>
            </a:r>
          </a:p>
          <a:p>
            <a:pPr algn="just">
              <a:lnSpc>
                <a:spcPct val="150000"/>
              </a:lnSpc>
            </a:pPr>
            <a:r>
              <a:rPr lang="en-US" sz="2800" dirty="0" smtClean="0">
                <a:solidFill>
                  <a:srgbClr val="FF0000"/>
                </a:solidFill>
                <a:latin typeface="Baskerville Old Face" pitchFamily="18" charset="0"/>
              </a:rPr>
              <a:t>Usually two to three weeks are allotted to complete census registration. </a:t>
            </a:r>
            <a:r>
              <a:rPr lang="en-US" sz="2800" b="1" i="1" dirty="0" smtClean="0">
                <a:solidFill>
                  <a:srgbClr val="FF0000"/>
                </a:solidFill>
                <a:latin typeface="Baskerville Old Face" pitchFamily="18" charset="0"/>
              </a:rPr>
              <a:t> </a:t>
            </a:r>
            <a:endParaRPr lang="en-US" sz="2800" dirty="0" smtClean="0">
              <a:solidFill>
                <a:srgbClr val="FF0000"/>
              </a:solidFill>
              <a:latin typeface="Baskerville Old Face" pitchFamily="18" charset="0"/>
            </a:endParaRPr>
          </a:p>
          <a:p>
            <a:endParaRPr lang="en-US" sz="2800" b="1"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928694"/>
          </a:xfrm>
        </p:spPr>
        <p:txBody>
          <a:bodyPr>
            <a:normAutofit/>
          </a:bodyPr>
          <a:lstStyle/>
          <a:p>
            <a:r>
              <a:rPr lang="en-US" sz="2800" b="1" dirty="0" smtClean="0">
                <a:latin typeface="Baskerville Old Face" pitchFamily="18" charset="0"/>
              </a:rPr>
              <a:t>De jure Approach:-…Cont’d</a:t>
            </a:r>
            <a:endParaRPr lang="en-US" sz="2800" dirty="0">
              <a:latin typeface="Baskerville Old Face" pitchFamily="18" charset="0"/>
            </a:endParaRPr>
          </a:p>
        </p:txBody>
      </p:sp>
      <p:sp>
        <p:nvSpPr>
          <p:cNvPr id="3" name="Content Placeholder 2"/>
          <p:cNvSpPr>
            <a:spLocks noGrp="1"/>
          </p:cNvSpPr>
          <p:nvPr>
            <p:ph idx="1"/>
          </p:nvPr>
        </p:nvSpPr>
        <p:spPr>
          <a:xfrm>
            <a:off x="457200" y="1000108"/>
            <a:ext cx="8229600" cy="5429288"/>
          </a:xfrm>
        </p:spPr>
        <p:txBody>
          <a:bodyPr>
            <a:normAutofit lnSpcReduction="10000"/>
          </a:bodyPr>
          <a:lstStyle/>
          <a:p>
            <a:pPr algn="just">
              <a:lnSpc>
                <a:spcPct val="150000"/>
              </a:lnSpc>
            </a:pPr>
            <a:r>
              <a:rPr lang="en-US" sz="2800" b="1" dirty="0" smtClean="0">
                <a:latin typeface="Baskerville Old Face" pitchFamily="18" charset="0"/>
              </a:rPr>
              <a:t>De jure Approach:-…Cont’d</a:t>
            </a:r>
          </a:p>
          <a:p>
            <a:pPr algn="just">
              <a:lnSpc>
                <a:spcPct val="150000"/>
              </a:lnSpc>
            </a:pPr>
            <a:r>
              <a:rPr lang="en-US" sz="2800" dirty="0" smtClean="0">
                <a:latin typeface="Baskerville Old Face" pitchFamily="18" charset="0"/>
              </a:rPr>
              <a:t>As in the de facto system de jure method has some </a:t>
            </a:r>
            <a:r>
              <a:rPr lang="en-US" sz="2800" u="sng" dirty="0" smtClean="0">
                <a:latin typeface="Baskerville Old Face" pitchFamily="18" charset="0"/>
              </a:rPr>
              <a:t>merits and demerits</a:t>
            </a:r>
            <a:r>
              <a:rPr lang="en-US" sz="2800" dirty="0" smtClean="0">
                <a:latin typeface="Baskerville Old Face" pitchFamily="18" charset="0"/>
              </a:rPr>
              <a:t>. </a:t>
            </a:r>
          </a:p>
          <a:p>
            <a:pPr algn="just">
              <a:lnSpc>
                <a:spcPct val="150000"/>
              </a:lnSpc>
            </a:pPr>
            <a:r>
              <a:rPr lang="en-US" sz="2800" dirty="0" smtClean="0">
                <a:latin typeface="Baskerville Old Face" pitchFamily="18" charset="0"/>
              </a:rPr>
              <a:t>a) Some of the advantages include:</a:t>
            </a:r>
          </a:p>
          <a:p>
            <a:pPr lvl="0" algn="just">
              <a:lnSpc>
                <a:spcPct val="150000"/>
              </a:lnSpc>
              <a:buFont typeface="Wingdings" pitchFamily="2" charset="2"/>
              <a:buChar char="Ø"/>
            </a:pPr>
            <a:r>
              <a:rPr lang="en-US" sz="2800" dirty="0" smtClean="0">
                <a:latin typeface="Baskerville Old Face" pitchFamily="18" charset="0"/>
              </a:rPr>
              <a:t>     </a:t>
            </a:r>
            <a:r>
              <a:rPr lang="en-US" sz="2800" dirty="0" smtClean="0">
                <a:solidFill>
                  <a:srgbClr val="FF0000"/>
                </a:solidFill>
                <a:latin typeface="Baskerville Old Face" pitchFamily="18" charset="0"/>
              </a:rPr>
              <a:t>Sufficient time period to complete the work and     data on various aspects etc</a:t>
            </a:r>
            <a:r>
              <a:rPr lang="en-US" sz="2800" dirty="0" smtClean="0">
                <a:latin typeface="Baskerville Old Face" pitchFamily="18" charset="0"/>
              </a:rPr>
              <a:t>., can be collected. </a:t>
            </a:r>
          </a:p>
          <a:p>
            <a:pPr lvl="0" algn="just">
              <a:lnSpc>
                <a:spcPct val="150000"/>
              </a:lnSpc>
              <a:buFont typeface="Wingdings" pitchFamily="2" charset="2"/>
              <a:buChar char="Ø"/>
            </a:pPr>
            <a:r>
              <a:rPr lang="en-US" sz="2800" dirty="0" smtClean="0">
                <a:latin typeface="Baskerville Old Face" pitchFamily="18" charset="0"/>
              </a:rPr>
              <a:t>      It gives permanent picture of a community.</a:t>
            </a:r>
          </a:p>
          <a:p>
            <a:pPr lvl="0" algn="just">
              <a:lnSpc>
                <a:spcPct val="150000"/>
              </a:lnSpc>
              <a:buFont typeface="Wingdings" pitchFamily="2" charset="2"/>
              <a:buChar char="Ø"/>
            </a:pPr>
            <a:r>
              <a:rPr lang="en-US" sz="2800" dirty="0" smtClean="0">
                <a:solidFill>
                  <a:srgbClr val="FF0000"/>
                </a:solidFill>
                <a:latin typeface="Baskerville Old Face" pitchFamily="18" charset="0"/>
              </a:rPr>
              <a:t>     It provides more realistic and useful statistics.</a:t>
            </a:r>
          </a:p>
          <a:p>
            <a:pPr algn="just">
              <a:lnSpc>
                <a:spcPct val="150000"/>
              </a:lnSpc>
            </a:pPr>
            <a:endParaRPr lang="en-US" sz="2800" dirty="0" smtClean="0"/>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sz="2700" b="1" dirty="0" smtClean="0">
                <a:latin typeface="Times New Roman" pitchFamily="18" charset="0"/>
                <a:cs typeface="Times New Roman" pitchFamily="18" charset="0"/>
              </a:rPr>
              <a:t>Introduction </a:t>
            </a:r>
            <a:r>
              <a:rPr lang="en-GB" sz="2700" b="1" dirty="0" smtClean="0"/>
              <a:t>of population Geography</a:t>
            </a:r>
            <a:r>
              <a:rPr lang="en-US" sz="2700" b="1" dirty="0" smtClean="0">
                <a:latin typeface="Times New Roman" pitchFamily="18" charset="0"/>
                <a:cs typeface="Times New Roman" pitchFamily="18" charset="0"/>
              </a:rPr>
              <a:t> Settlement</a:t>
            </a:r>
            <a:r>
              <a:rPr lang="en-GB" sz="2700" b="1" dirty="0" smtClean="0"/>
              <a:t> and  &amp; other concepts. Cont’d</a:t>
            </a:r>
            <a:endParaRPr lang="en-US" sz="2700" b="1" dirty="0"/>
          </a:p>
        </p:txBody>
      </p:sp>
      <p:sp>
        <p:nvSpPr>
          <p:cNvPr id="3" name="Content Placeholder 2"/>
          <p:cNvSpPr>
            <a:spLocks noGrp="1"/>
          </p:cNvSpPr>
          <p:nvPr>
            <p:ph idx="1"/>
          </p:nvPr>
        </p:nvSpPr>
        <p:spPr>
          <a:xfrm>
            <a:off x="457200" y="1214422"/>
            <a:ext cx="8401080" cy="5072098"/>
          </a:xfrm>
        </p:spPr>
        <p:txBody>
          <a:bodyPr>
            <a:normAutofit fontScale="25000" lnSpcReduction="20000"/>
          </a:bodyPr>
          <a:lstStyle/>
          <a:p>
            <a:endParaRPr lang="en-US" sz="7000" i="1" u="sng" dirty="0" smtClean="0">
              <a:solidFill>
                <a:srgbClr val="FF0000"/>
              </a:solidFill>
            </a:endParaRPr>
          </a:p>
          <a:p>
            <a:r>
              <a:rPr lang="en-US" sz="8000" i="1" u="sng" dirty="0" smtClean="0">
                <a:solidFill>
                  <a:srgbClr val="FF0000"/>
                </a:solidFill>
                <a:latin typeface="Times New Roman" pitchFamily="18" charset="0"/>
                <a:cs typeface="Times New Roman" pitchFamily="18" charset="0"/>
              </a:rPr>
              <a:t>Why do we study human population?</a:t>
            </a:r>
          </a:p>
          <a:p>
            <a:pPr algn="just">
              <a:lnSpc>
                <a:spcPct val="170000"/>
              </a:lnSpc>
              <a:buFont typeface="Wingdings" pitchFamily="2" charset="2"/>
              <a:buChar char="v"/>
            </a:pPr>
            <a:r>
              <a:rPr lang="en-US" sz="9600" dirty="0" smtClean="0">
                <a:solidFill>
                  <a:srgbClr val="FF0000"/>
                </a:solidFill>
                <a:latin typeface="Times New Roman" pitchFamily="18" charset="0"/>
                <a:cs typeface="Times New Roman" pitchFamily="18" charset="0"/>
              </a:rPr>
              <a:t>It also important to identify composition of population </a:t>
            </a:r>
            <a:r>
              <a:rPr lang="en-US" sz="9600" dirty="0" smtClean="0">
                <a:latin typeface="Times New Roman" pitchFamily="18" charset="0"/>
                <a:cs typeface="Times New Roman" pitchFamily="18" charset="0"/>
              </a:rPr>
              <a:t>for the assignment of human resources with their respective capacity and skill, hence </a:t>
            </a:r>
            <a:r>
              <a:rPr lang="en-US" sz="9600" dirty="0" smtClean="0">
                <a:solidFill>
                  <a:srgbClr val="FF0000"/>
                </a:solidFill>
                <a:latin typeface="Times New Roman" pitchFamily="18" charset="0"/>
                <a:cs typeface="Times New Roman" pitchFamily="18" charset="0"/>
              </a:rPr>
              <a:t>we need population study to plan and allocate budget with level of demand. </a:t>
            </a:r>
          </a:p>
          <a:p>
            <a:pPr algn="just">
              <a:lnSpc>
                <a:spcPct val="170000"/>
              </a:lnSpc>
              <a:buFont typeface="Wingdings" pitchFamily="2" charset="2"/>
              <a:buChar char="v"/>
            </a:pPr>
            <a:r>
              <a:rPr lang="en-US" sz="9600" dirty="0" smtClean="0">
                <a:latin typeface="Times New Roman" pitchFamily="18" charset="0"/>
                <a:cs typeface="Times New Roman" pitchFamily="18" charset="0"/>
              </a:rPr>
              <a:t>Studying population is also needed to balance the supply and production of economy with the number of population.</a:t>
            </a:r>
          </a:p>
          <a:p>
            <a:pPr algn="just">
              <a:lnSpc>
                <a:spcPct val="170000"/>
              </a:lnSpc>
              <a:buFont typeface="Wingdings" pitchFamily="2" charset="2"/>
              <a:buChar char="v"/>
            </a:pPr>
            <a:r>
              <a:rPr lang="en-US" sz="9600" b="1" dirty="0" smtClean="0">
                <a:solidFill>
                  <a:srgbClr val="FF0000"/>
                </a:solidFill>
                <a:latin typeface="Times New Roman" pitchFamily="18" charset="0"/>
                <a:cs typeface="Times New Roman" pitchFamily="18" charset="0"/>
              </a:rPr>
              <a:t>Moreover, </a:t>
            </a:r>
            <a:r>
              <a:rPr lang="en-US" sz="9600" dirty="0" smtClean="0">
                <a:solidFill>
                  <a:srgbClr val="FF0000"/>
                </a:solidFill>
                <a:latin typeface="Times New Roman" pitchFamily="18" charset="0"/>
                <a:cs typeface="Times New Roman" pitchFamily="18" charset="0"/>
              </a:rPr>
              <a:t>it is need to enact appropriate policy regarding </a:t>
            </a:r>
            <a:r>
              <a:rPr lang="en-US" sz="9600" u="sng" dirty="0" smtClean="0">
                <a:solidFill>
                  <a:srgbClr val="FF0000"/>
                </a:solidFill>
                <a:latin typeface="Times New Roman" pitchFamily="18" charset="0"/>
                <a:cs typeface="Times New Roman" pitchFamily="18" charset="0"/>
              </a:rPr>
              <a:t>population itself </a:t>
            </a:r>
            <a:r>
              <a:rPr lang="en-US" sz="9600" dirty="0" smtClean="0">
                <a:solidFill>
                  <a:srgbClr val="FF0000"/>
                </a:solidFill>
                <a:latin typeface="Times New Roman" pitchFamily="18" charset="0"/>
                <a:cs typeface="Times New Roman" pitchFamily="18" charset="0"/>
              </a:rPr>
              <a:t>and </a:t>
            </a:r>
            <a:r>
              <a:rPr lang="en-US" sz="9600" u="sng" dirty="0" smtClean="0">
                <a:solidFill>
                  <a:srgbClr val="FF0000"/>
                </a:solidFill>
                <a:latin typeface="Times New Roman" pitchFamily="18" charset="0"/>
                <a:cs typeface="Times New Roman" pitchFamily="18" charset="0"/>
              </a:rPr>
              <a:t>environment</a:t>
            </a:r>
            <a:r>
              <a:rPr lang="en-US" sz="9600" dirty="0" smtClean="0">
                <a:solidFill>
                  <a:srgbClr val="FF0000"/>
                </a:solidFill>
                <a:latin typeface="Times New Roman" pitchFamily="18" charset="0"/>
                <a:cs typeface="Times New Roman" pitchFamily="18" charset="0"/>
              </a:rPr>
              <a:t> or </a:t>
            </a:r>
            <a:r>
              <a:rPr lang="en-US" sz="9600" u="sng" dirty="0" smtClean="0">
                <a:solidFill>
                  <a:srgbClr val="FF0000"/>
                </a:solidFill>
                <a:latin typeface="Times New Roman" pitchFamily="18" charset="0"/>
                <a:cs typeface="Times New Roman" pitchFamily="18" charset="0"/>
              </a:rPr>
              <a:t>development</a:t>
            </a:r>
            <a:r>
              <a:rPr lang="en-US" sz="9600" dirty="0" smtClean="0">
                <a:solidFill>
                  <a:srgbClr val="FF0000"/>
                </a:solidFill>
                <a:latin typeface="Times New Roman" pitchFamily="18" charset="0"/>
                <a:cs typeface="Times New Roman" pitchFamily="18" charset="0"/>
              </a:rPr>
              <a:t>, </a:t>
            </a:r>
            <a:r>
              <a:rPr lang="en-US" sz="9600" u="sng" dirty="0" smtClean="0">
                <a:solidFill>
                  <a:srgbClr val="FF0000"/>
                </a:solidFill>
                <a:latin typeface="Times New Roman" pitchFamily="18" charset="0"/>
                <a:cs typeface="Times New Roman" pitchFamily="18" charset="0"/>
              </a:rPr>
              <a:t>military as well. </a:t>
            </a:r>
          </a:p>
          <a:p>
            <a:pPr algn="just">
              <a:lnSpc>
                <a:spcPct val="150000"/>
              </a:lnSpc>
              <a:buFont typeface="Wingdings" pitchFamily="2" charset="2"/>
              <a:buChar char="v"/>
            </a:pPr>
            <a:endParaRPr lang="en-US" sz="9600" dirty="0" smtClean="0">
              <a:solidFill>
                <a:srgbClr val="FF0000"/>
              </a:solidFill>
              <a:latin typeface="Times New Roman" pitchFamily="18" charset="0"/>
              <a:cs typeface="Times New Roman" pitchFamily="18" charset="0"/>
            </a:endParaRPr>
          </a:p>
          <a:p>
            <a:pPr algn="just">
              <a:lnSpc>
                <a:spcPct val="150000"/>
              </a:lnSpc>
              <a:buFont typeface="Wingdings" pitchFamily="2" charset="2"/>
              <a:buChar char="v"/>
            </a:pPr>
            <a:endParaRPr lang="en-US" sz="2800" i="1" u="sng" dirty="0" smtClean="0">
              <a:solidFill>
                <a:srgbClr val="FF0000"/>
              </a:solidFill>
              <a:latin typeface="Times New Roman" pitchFamily="18" charset="0"/>
              <a:cs typeface="Times New Roman" pitchFamily="18" charset="0"/>
            </a:endParaRPr>
          </a:p>
          <a:p>
            <a:pPr>
              <a:lnSpc>
                <a:spcPct val="150000"/>
              </a:lnSpc>
              <a:buNone/>
            </a:pPr>
            <a:r>
              <a:rPr lang="en-US" sz="2800" i="1" u="sng" dirty="0" smtClean="0">
                <a:solidFill>
                  <a:srgbClr val="FF0000"/>
                </a:solidFill>
                <a:latin typeface="Times New Roman" pitchFamily="18" charset="0"/>
                <a:cs typeface="Times New Roman" pitchFamily="18" charset="0"/>
              </a:rPr>
              <a:t>  </a:t>
            </a: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r>
              <a:rPr lang="en-US" sz="2800" b="1" dirty="0" smtClean="0">
                <a:latin typeface="Baskerville Old Face" pitchFamily="18" charset="0"/>
              </a:rPr>
              <a:t>De jure Approach:-…Cont’d</a:t>
            </a:r>
            <a:endParaRPr lang="en-US" sz="2800" dirty="0"/>
          </a:p>
        </p:txBody>
      </p:sp>
      <p:sp>
        <p:nvSpPr>
          <p:cNvPr id="3" name="Content Placeholder 2"/>
          <p:cNvSpPr>
            <a:spLocks noGrp="1"/>
          </p:cNvSpPr>
          <p:nvPr>
            <p:ph idx="1"/>
          </p:nvPr>
        </p:nvSpPr>
        <p:spPr>
          <a:xfrm>
            <a:off x="457200" y="1285860"/>
            <a:ext cx="8229600" cy="4840303"/>
          </a:xfrm>
        </p:spPr>
        <p:txBody>
          <a:bodyPr/>
          <a:lstStyle/>
          <a:p>
            <a:r>
              <a:rPr lang="en-US" b="1" dirty="0" smtClean="0">
                <a:latin typeface="Baskerville Old Face" pitchFamily="18" charset="0"/>
              </a:rPr>
              <a:t>De jure Approach:-…Cont’d</a:t>
            </a:r>
          </a:p>
          <a:p>
            <a:pPr lvl="0" algn="just">
              <a:lnSpc>
                <a:spcPct val="150000"/>
              </a:lnSpc>
            </a:pPr>
            <a:r>
              <a:rPr lang="en-US" sz="2800" dirty="0" smtClean="0">
                <a:latin typeface="Baskerville Old Face" pitchFamily="18" charset="0"/>
              </a:rPr>
              <a:t>Difficult to collect data on those persons who have no permanent residence and it is also tricky to have correct data for persons who have more than one residence and people who are homeless</a:t>
            </a:r>
            <a:r>
              <a:rPr lang="en-US" dirty="0" smtClean="0"/>
              <a:t>.</a:t>
            </a: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71570"/>
          </a:xfrm>
        </p:spPr>
        <p:txBody>
          <a:bodyPr>
            <a:normAutofit/>
          </a:bodyPr>
          <a:lstStyle/>
          <a:p>
            <a:r>
              <a:rPr lang="en-US" sz="2800" b="1" dirty="0" smtClean="0">
                <a:latin typeface="Baskerville Old Face" pitchFamily="18" charset="0"/>
              </a:rPr>
              <a:t>De jure Approach:-…Cont’d</a:t>
            </a:r>
            <a:endParaRPr lang="en-US" sz="2800" dirty="0">
              <a:latin typeface="Baskerville Old Face" pitchFamily="18" charset="0"/>
            </a:endParaRPr>
          </a:p>
        </p:txBody>
      </p:sp>
      <p:sp>
        <p:nvSpPr>
          <p:cNvPr id="3" name="Content Placeholder 2"/>
          <p:cNvSpPr>
            <a:spLocks noGrp="1"/>
          </p:cNvSpPr>
          <p:nvPr>
            <p:ph idx="1"/>
          </p:nvPr>
        </p:nvSpPr>
        <p:spPr>
          <a:xfrm>
            <a:off x="457200" y="1714488"/>
            <a:ext cx="8329642" cy="4500594"/>
          </a:xfrm>
        </p:spPr>
        <p:txBody>
          <a:bodyPr>
            <a:normAutofit/>
          </a:bodyPr>
          <a:lstStyle/>
          <a:p>
            <a:pPr lvl="0" algn="just">
              <a:lnSpc>
                <a:spcPct val="150000"/>
              </a:lnSpc>
            </a:pPr>
            <a:r>
              <a:rPr lang="en-US" sz="2800" dirty="0" smtClean="0">
                <a:latin typeface="Baskerville Old Face" pitchFamily="18" charset="0"/>
              </a:rPr>
              <a:t>   Some persons may be omitted from the count. </a:t>
            </a:r>
          </a:p>
          <a:p>
            <a:pPr lvl="0" algn="just">
              <a:lnSpc>
                <a:spcPct val="150000"/>
              </a:lnSpc>
              <a:buNone/>
            </a:pPr>
            <a:endParaRPr lang="en-US" sz="2800" dirty="0" smtClean="0">
              <a:latin typeface="Baskerville Old Face" pitchFamily="18" charset="0"/>
            </a:endParaRPr>
          </a:p>
          <a:p>
            <a:pPr lvl="0" algn="just">
              <a:lnSpc>
                <a:spcPct val="150000"/>
              </a:lnSpc>
            </a:pPr>
            <a:r>
              <a:rPr lang="en-US" sz="2800" dirty="0" smtClean="0">
                <a:latin typeface="Baskerville Old Face" pitchFamily="18" charset="0"/>
              </a:rPr>
              <a:t>A household member who is temporarily away from home may be missed from being counted unless the enumerator makes sure that nobody is missing.</a:t>
            </a:r>
          </a:p>
          <a:p>
            <a:pPr lvl="0" algn="just">
              <a:lnSpc>
                <a:spcPct val="150000"/>
              </a:lnSpc>
              <a:buNone/>
            </a:pPr>
            <a:endParaRPr lang="en-US" sz="2800" dirty="0" smtClean="0">
              <a:latin typeface="Baskerville Old Face" pitchFamily="18" charset="0"/>
            </a:endParaRPr>
          </a:p>
          <a:p>
            <a:pPr lvl="0" algn="just">
              <a:lnSpc>
                <a:spcPct val="150000"/>
              </a:lnSpc>
            </a:pP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De jure Approach:-…Cont’d</a:t>
            </a:r>
            <a:endParaRPr lang="en-US" sz="2800" dirty="0"/>
          </a:p>
        </p:txBody>
      </p:sp>
      <p:sp>
        <p:nvSpPr>
          <p:cNvPr id="3" name="Content Placeholder 2"/>
          <p:cNvSpPr>
            <a:spLocks noGrp="1"/>
          </p:cNvSpPr>
          <p:nvPr>
            <p:ph idx="1"/>
          </p:nvPr>
        </p:nvSpPr>
        <p:spPr>
          <a:xfrm>
            <a:off x="457200" y="1500174"/>
            <a:ext cx="8229600" cy="4625989"/>
          </a:xfrm>
        </p:spPr>
        <p:txBody>
          <a:bodyPr/>
          <a:lstStyle/>
          <a:p>
            <a:pPr lvl="0" algn="just">
              <a:lnSpc>
                <a:spcPct val="150000"/>
              </a:lnSpc>
            </a:pPr>
            <a:r>
              <a:rPr lang="en-US" dirty="0" smtClean="0">
                <a:latin typeface="Baskerville Old Face" pitchFamily="18" charset="0"/>
              </a:rPr>
              <a:t>Some may be counted twice</a:t>
            </a:r>
          </a:p>
          <a:p>
            <a:pPr algn="just">
              <a:lnSpc>
                <a:spcPct val="150000"/>
              </a:lnSpc>
            </a:pPr>
            <a:r>
              <a:rPr lang="en-US" dirty="0" smtClean="0">
                <a:solidFill>
                  <a:srgbClr val="FF0000"/>
                </a:solidFill>
                <a:latin typeface="Baskerville Old Face" pitchFamily="18" charset="0"/>
              </a:rPr>
              <a:t>Information collected regarding persons away from home is often incomplete or incorrect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US" sz="2800" b="1" dirty="0" smtClean="0">
                <a:latin typeface="Baskerville Old Face" pitchFamily="18" charset="0"/>
              </a:rPr>
              <a:t>De jure Approach:-…Cont’d</a:t>
            </a:r>
            <a:endParaRPr lang="en-US" sz="2800" dirty="0"/>
          </a:p>
        </p:txBody>
      </p:sp>
      <p:sp>
        <p:nvSpPr>
          <p:cNvPr id="3" name="Content Placeholder 2"/>
          <p:cNvSpPr>
            <a:spLocks noGrp="1"/>
          </p:cNvSpPr>
          <p:nvPr>
            <p:ph idx="1"/>
          </p:nvPr>
        </p:nvSpPr>
        <p:spPr>
          <a:xfrm>
            <a:off x="457200" y="1142984"/>
            <a:ext cx="8229600" cy="4983179"/>
          </a:xfrm>
        </p:spPr>
        <p:txBody>
          <a:bodyPr>
            <a:normAutofit/>
          </a:bodyPr>
          <a:lstStyle/>
          <a:p>
            <a:pPr algn="just">
              <a:lnSpc>
                <a:spcPct val="150000"/>
              </a:lnSpc>
            </a:pPr>
            <a:r>
              <a:rPr lang="en-US" sz="2800" dirty="0" smtClean="0">
                <a:solidFill>
                  <a:srgbClr val="FF0000"/>
                </a:solidFill>
                <a:latin typeface="Baskerville Old Face" pitchFamily="18" charset="0"/>
              </a:rPr>
              <a:t>Yet de facto enumeration tends to inflate the population totals</a:t>
            </a:r>
            <a:r>
              <a:rPr lang="en-US" sz="2800" dirty="0" smtClean="0">
                <a:latin typeface="Baskerville Old Face" pitchFamily="18" charset="0"/>
              </a:rPr>
              <a:t> - of holiday,</a:t>
            </a:r>
          </a:p>
          <a:p>
            <a:pPr algn="just">
              <a:lnSpc>
                <a:spcPct val="150000"/>
              </a:lnSpc>
              <a:buNone/>
            </a:pPr>
            <a:r>
              <a:rPr lang="en-US" sz="2800" dirty="0" smtClean="0">
                <a:latin typeface="Baskerville Old Face" pitchFamily="18" charset="0"/>
              </a:rPr>
              <a:t>                              - resorts and </a:t>
            </a:r>
          </a:p>
          <a:p>
            <a:pPr algn="just">
              <a:lnSpc>
                <a:spcPct val="150000"/>
              </a:lnSpc>
              <a:buNone/>
            </a:pPr>
            <a:r>
              <a:rPr lang="en-US" sz="2800" dirty="0" smtClean="0">
                <a:latin typeface="Baskerville Old Face" pitchFamily="18" charset="0"/>
              </a:rPr>
              <a:t>                              -places containing sizeable institutions such as universities and colleges, army barracks, hospitals and prisons. </a:t>
            </a: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2800" b="1" dirty="0" smtClean="0">
                <a:latin typeface="Baskerville Old Face" pitchFamily="18" charset="0"/>
              </a:rPr>
              <a:t>De jure Approach:-…Cont’d</a:t>
            </a:r>
            <a:endParaRPr lang="en-US" sz="2800" dirty="0"/>
          </a:p>
        </p:txBody>
      </p:sp>
      <p:sp>
        <p:nvSpPr>
          <p:cNvPr id="3" name="Content Placeholder 2"/>
          <p:cNvSpPr>
            <a:spLocks noGrp="1"/>
          </p:cNvSpPr>
          <p:nvPr>
            <p:ph idx="1"/>
          </p:nvPr>
        </p:nvSpPr>
        <p:spPr>
          <a:xfrm>
            <a:off x="457200" y="1071546"/>
            <a:ext cx="8229600" cy="5357850"/>
          </a:xfrm>
        </p:spPr>
        <p:txBody>
          <a:bodyPr>
            <a:normAutofit/>
          </a:bodyPr>
          <a:lstStyle/>
          <a:p>
            <a:pPr algn="just">
              <a:lnSpc>
                <a:spcPct val="150000"/>
              </a:lnSpc>
            </a:pPr>
            <a:r>
              <a:rPr lang="en-US" sz="2800" dirty="0" smtClean="0">
                <a:latin typeface="Baskerville Old Face" pitchFamily="18" charset="0"/>
              </a:rPr>
              <a:t>It is worth noting that both the de facto and de jure methods have their own merits and demerits.</a:t>
            </a:r>
          </a:p>
          <a:p>
            <a:pPr algn="just">
              <a:lnSpc>
                <a:spcPct val="150000"/>
              </a:lnSpc>
            </a:pPr>
            <a:r>
              <a:rPr lang="en-US" sz="2800" dirty="0" smtClean="0"/>
              <a:t>It is worth noting that both the de facto and de jure methods have their own merits and demerits. </a:t>
            </a:r>
          </a:p>
          <a:p>
            <a:pPr algn="just">
              <a:lnSpc>
                <a:spcPct val="150000"/>
              </a:lnSpc>
            </a:pPr>
            <a:r>
              <a:rPr lang="en-US" sz="2800" dirty="0" smtClean="0">
                <a:solidFill>
                  <a:srgbClr val="FF0000"/>
                </a:solidFill>
              </a:rPr>
              <a:t>Therefore, there is no single system that is complete and adopted all over the world. </a:t>
            </a:r>
          </a:p>
          <a:p>
            <a:pPr algn="just">
              <a:lnSpc>
                <a:spcPct val="150000"/>
              </a:lnSpc>
            </a:pP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De jure Approach:-…Cont’d</a:t>
            </a:r>
            <a:endParaRPr lang="en-US" sz="2800" dirty="0"/>
          </a:p>
        </p:txBody>
      </p:sp>
      <p:sp>
        <p:nvSpPr>
          <p:cNvPr id="3" name="Content Placeholder 2"/>
          <p:cNvSpPr>
            <a:spLocks noGrp="1"/>
          </p:cNvSpPr>
          <p:nvPr>
            <p:ph idx="1"/>
          </p:nvPr>
        </p:nvSpPr>
        <p:spPr>
          <a:xfrm>
            <a:off x="457200" y="1285860"/>
            <a:ext cx="8329642" cy="4840303"/>
          </a:xfrm>
        </p:spPr>
        <p:txBody>
          <a:bodyPr>
            <a:normAutofit lnSpcReduction="10000"/>
          </a:bodyPr>
          <a:lstStyle/>
          <a:p>
            <a:pPr algn="just">
              <a:lnSpc>
                <a:spcPct val="150000"/>
              </a:lnSpc>
            </a:pPr>
            <a:r>
              <a:rPr lang="en-US" sz="2800" dirty="0" smtClean="0">
                <a:solidFill>
                  <a:srgbClr val="FF0000"/>
                </a:solidFill>
                <a:latin typeface="Baskerville Old Face" pitchFamily="18" charset="0"/>
              </a:rPr>
              <a:t>These techniques of census employs to methods of data gathering:</a:t>
            </a:r>
          </a:p>
          <a:p>
            <a:pPr marL="571500" lvl="0" indent="-571500">
              <a:lnSpc>
                <a:spcPct val="150000"/>
              </a:lnSpc>
              <a:buFont typeface="+mj-lt"/>
              <a:buAutoNum type="romanUcPeriod"/>
            </a:pPr>
            <a:r>
              <a:rPr lang="en-US" sz="2800" dirty="0" smtClean="0">
                <a:latin typeface="Baskerville Old Face" pitchFamily="18" charset="0"/>
              </a:rPr>
              <a:t>Sending enumerators to visit all dwellings and </a:t>
            </a:r>
          </a:p>
          <a:p>
            <a:pPr marL="571500" lvl="0" indent="-571500">
              <a:lnSpc>
                <a:spcPct val="150000"/>
              </a:lnSpc>
              <a:buFont typeface="+mj-lt"/>
              <a:buAutoNum type="romanUcPeriod"/>
            </a:pPr>
            <a:r>
              <a:rPr lang="en-US" sz="2800" dirty="0" smtClean="0">
                <a:latin typeface="Baskerville Old Face" pitchFamily="18" charset="0"/>
              </a:rPr>
              <a:t>Declaration. </a:t>
            </a:r>
          </a:p>
          <a:p>
            <a:pPr marL="571500" indent="-571500" algn="just">
              <a:lnSpc>
                <a:spcPct val="150000"/>
              </a:lnSpc>
              <a:buFont typeface="Wingdings" pitchFamily="2" charset="2"/>
              <a:buChar char="q"/>
            </a:pPr>
            <a:r>
              <a:rPr lang="en-US" sz="2800" u="sng" dirty="0" smtClean="0"/>
              <a:t>Sending enumerators to visit all dwellings </a:t>
            </a:r>
            <a:r>
              <a:rPr lang="en-US" sz="2800" dirty="0" smtClean="0"/>
              <a:t>involves sending enumerators to all residences, and they make a house-to house enumeration</a:t>
            </a:r>
            <a:r>
              <a:rPr lang="en-US" dirty="0" smtClean="0"/>
              <a:t>.</a:t>
            </a:r>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2800" b="1" dirty="0" smtClean="0">
                <a:latin typeface="Baskerville Old Face" pitchFamily="18" charset="0"/>
              </a:rPr>
              <a:t>De jure Approach:-…Cont’d</a:t>
            </a:r>
            <a:endParaRPr lang="en-US" sz="2800" dirty="0">
              <a:latin typeface="Baskerville Old Face" pitchFamily="18" charset="0"/>
            </a:endParaRPr>
          </a:p>
        </p:txBody>
      </p:sp>
      <p:sp>
        <p:nvSpPr>
          <p:cNvPr id="3" name="Content Placeholder 2"/>
          <p:cNvSpPr>
            <a:spLocks noGrp="1"/>
          </p:cNvSpPr>
          <p:nvPr>
            <p:ph idx="1"/>
          </p:nvPr>
        </p:nvSpPr>
        <p:spPr>
          <a:xfrm>
            <a:off x="457200" y="1142984"/>
            <a:ext cx="8229600" cy="4983179"/>
          </a:xfrm>
        </p:spPr>
        <p:txBody>
          <a:bodyPr/>
          <a:lstStyle/>
          <a:p>
            <a:pPr algn="just">
              <a:buNone/>
            </a:pPr>
            <a:r>
              <a:rPr lang="en-US" sz="2800" u="sng" dirty="0" smtClean="0">
                <a:latin typeface="Baskerville Old Face" pitchFamily="18" charset="0"/>
              </a:rPr>
              <a:t>Sending enumerators to visit all dwellings….Cont’d</a:t>
            </a:r>
            <a:endParaRPr lang="en-US" sz="2800" dirty="0" smtClean="0">
              <a:latin typeface="Baskerville Old Face" pitchFamily="18" charset="0"/>
            </a:endParaRPr>
          </a:p>
          <a:p>
            <a:pPr algn="just"/>
            <a:r>
              <a:rPr lang="en-US" dirty="0" smtClean="0">
                <a:solidFill>
                  <a:srgbClr val="FF0000"/>
                </a:solidFill>
                <a:latin typeface="Baskerville Old Face" pitchFamily="18" charset="0"/>
              </a:rPr>
              <a:t>Ethiopian experience is an example in this case. </a:t>
            </a:r>
          </a:p>
          <a:p>
            <a:pPr algn="just"/>
            <a:endParaRPr lang="en-US" dirty="0" smtClean="0">
              <a:latin typeface="Baskerville Old Face" pitchFamily="18" charset="0"/>
            </a:endParaRPr>
          </a:p>
          <a:p>
            <a:pPr algn="just"/>
            <a:r>
              <a:rPr lang="en-US" dirty="0" smtClean="0">
                <a:latin typeface="Baskerville Old Face" pitchFamily="18" charset="0"/>
              </a:rPr>
              <a:t>Despite all its usefulness, </a:t>
            </a:r>
            <a:r>
              <a:rPr lang="en-US" dirty="0" smtClean="0">
                <a:solidFill>
                  <a:srgbClr val="FF0000"/>
                </a:solidFill>
                <a:latin typeface="Baskerville Old Face" pitchFamily="18" charset="0"/>
              </a:rPr>
              <a:t>the effectiveness of this method decreases with increasing area and people to be covered. </a:t>
            </a:r>
          </a:p>
          <a:p>
            <a:pPr algn="just"/>
            <a:endParaRPr lang="en-US" dirty="0" smtClean="0">
              <a:latin typeface="Baskerville Old Face" pitchFamily="18" charset="0"/>
            </a:endParaRPr>
          </a:p>
          <a:p>
            <a:pPr algn="just"/>
            <a:r>
              <a:rPr lang="en-US" dirty="0" smtClean="0">
                <a:solidFill>
                  <a:srgbClr val="FF0000"/>
                </a:solidFill>
                <a:latin typeface="Baskerville Old Face" pitchFamily="18" charset="0"/>
              </a:rPr>
              <a:t>The process may take weeks or months. </a:t>
            </a: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askerville Old Face" pitchFamily="18" charset="0"/>
              </a:rPr>
              <a:t> De jure Approach:-…Cont’d</a:t>
            </a:r>
            <a:endParaRPr lang="en-US" sz="3200" dirty="0">
              <a:latin typeface="Baskerville Old Face" pitchFamily="18" charset="0"/>
            </a:endParaRPr>
          </a:p>
        </p:txBody>
      </p:sp>
      <p:sp>
        <p:nvSpPr>
          <p:cNvPr id="3" name="Content Placeholder 2"/>
          <p:cNvSpPr>
            <a:spLocks noGrp="1"/>
          </p:cNvSpPr>
          <p:nvPr>
            <p:ph idx="1"/>
          </p:nvPr>
        </p:nvSpPr>
        <p:spPr>
          <a:xfrm>
            <a:off x="285720" y="1600200"/>
            <a:ext cx="8643998" cy="4525963"/>
          </a:xfrm>
        </p:spPr>
        <p:txBody>
          <a:bodyPr/>
          <a:lstStyle/>
          <a:p>
            <a:pPr algn="just">
              <a:lnSpc>
                <a:spcPct val="150000"/>
              </a:lnSpc>
              <a:buFont typeface="Wingdings" pitchFamily="2" charset="2"/>
              <a:buChar char="q"/>
            </a:pPr>
            <a:r>
              <a:rPr lang="en-US" dirty="0" smtClean="0">
                <a:latin typeface="Baskerville Old Face" pitchFamily="18" charset="0"/>
              </a:rPr>
              <a:t> </a:t>
            </a:r>
            <a:r>
              <a:rPr lang="en-US" u="sng" dirty="0" smtClean="0">
                <a:latin typeface="Baskerville Old Face" pitchFamily="18" charset="0"/>
              </a:rPr>
              <a:t>The declaration approach</a:t>
            </a:r>
          </a:p>
          <a:p>
            <a:pPr algn="just">
              <a:lnSpc>
                <a:spcPct val="150000"/>
              </a:lnSpc>
            </a:pPr>
            <a:r>
              <a:rPr lang="en-US" dirty="0" smtClean="0">
                <a:latin typeface="Baskerville Old Face" pitchFamily="18" charset="0"/>
              </a:rPr>
              <a:t>The declaration approach on the other hand is the one where </a:t>
            </a:r>
            <a:r>
              <a:rPr lang="en-US" dirty="0" smtClean="0">
                <a:solidFill>
                  <a:srgbClr val="FF0000"/>
                </a:solidFill>
                <a:latin typeface="Baskerville Old Face" pitchFamily="18" charset="0"/>
              </a:rPr>
              <a:t>heads of families are summoned to declare their composition to the authorities.  </a:t>
            </a:r>
          </a:p>
          <a:p>
            <a:pPr>
              <a:buNone/>
            </a:pPr>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Franklin Gothic Demi" pitchFamily="34" charset="0"/>
              </a:rPr>
              <a:t>Sources and uses of population data…Cont’d</a:t>
            </a:r>
            <a:endParaRPr lang="en-US" sz="2800" dirty="0">
              <a:latin typeface="Franklin Gothic Demi" pitchFamily="34" charset="0"/>
            </a:endParaRPr>
          </a:p>
        </p:txBody>
      </p:sp>
      <p:sp>
        <p:nvSpPr>
          <p:cNvPr id="3" name="Content Placeholder 2"/>
          <p:cNvSpPr>
            <a:spLocks noGrp="1"/>
          </p:cNvSpPr>
          <p:nvPr>
            <p:ph idx="1"/>
          </p:nvPr>
        </p:nvSpPr>
        <p:spPr/>
        <p:txBody>
          <a:bodyPr/>
          <a:lstStyle/>
          <a:p>
            <a:pPr algn="just">
              <a:lnSpc>
                <a:spcPct val="150000"/>
              </a:lnSpc>
            </a:pPr>
            <a:r>
              <a:rPr lang="en-US" b="1" u="sng" dirty="0" smtClean="0"/>
              <a:t>b). Vital Registration: </a:t>
            </a:r>
            <a:r>
              <a:rPr lang="en-US" dirty="0" smtClean="0"/>
              <a:t> </a:t>
            </a:r>
            <a:r>
              <a:rPr lang="en-US" sz="2800" dirty="0" smtClean="0"/>
              <a:t>is also called civil </a:t>
            </a:r>
            <a:r>
              <a:rPr lang="en-US" sz="2800" dirty="0" smtClean="0">
                <a:solidFill>
                  <a:srgbClr val="FF0000"/>
                </a:solidFill>
              </a:rPr>
              <a:t>registration is a regular and continuous registration of vital events. </a:t>
            </a:r>
          </a:p>
          <a:p>
            <a:pPr algn="just">
              <a:lnSpc>
                <a:spcPct val="150000"/>
              </a:lnSpc>
            </a:pPr>
            <a:r>
              <a:rPr lang="en-US" sz="2800" dirty="0" smtClean="0">
                <a:latin typeface="Baskerville Old Face" pitchFamily="18" charset="0"/>
              </a:rPr>
              <a:t>It is the continuous, permanent, compulsory and legal recording of the occurrence &amp; the characteristics of vital events. </a:t>
            </a: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a:bodyPr>
          <a:lstStyle/>
          <a:p>
            <a:r>
              <a:rPr lang="en-US" sz="2800" b="1" dirty="0" smtClean="0">
                <a:latin typeface="Baskerville Old Face" pitchFamily="18" charset="0"/>
              </a:rPr>
              <a:t>Sources and uses of population data…Cont’d</a:t>
            </a:r>
            <a:endParaRPr lang="en-US" sz="2800" dirty="0">
              <a:latin typeface="Baskerville Old Face" pitchFamily="18" charset="0"/>
            </a:endParaRPr>
          </a:p>
        </p:txBody>
      </p:sp>
      <p:sp>
        <p:nvSpPr>
          <p:cNvPr id="3" name="Content Placeholder 2"/>
          <p:cNvSpPr>
            <a:spLocks noGrp="1"/>
          </p:cNvSpPr>
          <p:nvPr>
            <p:ph idx="1"/>
          </p:nvPr>
        </p:nvSpPr>
        <p:spPr>
          <a:xfrm>
            <a:off x="285720" y="928670"/>
            <a:ext cx="8401080" cy="5929330"/>
          </a:xfrm>
        </p:spPr>
        <p:txBody>
          <a:bodyPr>
            <a:normAutofit fontScale="92500"/>
          </a:bodyPr>
          <a:lstStyle/>
          <a:p>
            <a:r>
              <a:rPr lang="en-US" b="1" u="sng" dirty="0" smtClean="0"/>
              <a:t>Vital Registration</a:t>
            </a:r>
            <a:r>
              <a:rPr lang="en-US" b="1" dirty="0" smtClean="0"/>
              <a:t>….Cont’d</a:t>
            </a:r>
          </a:p>
          <a:p>
            <a:pPr algn="just">
              <a:lnSpc>
                <a:spcPct val="160000"/>
              </a:lnSpc>
            </a:pPr>
            <a:r>
              <a:rPr lang="en-US" sz="2800" dirty="0" smtClean="0"/>
              <a:t>By recording vital events like</a:t>
            </a:r>
          </a:p>
          <a:p>
            <a:pPr algn="just">
              <a:lnSpc>
                <a:spcPct val="160000"/>
              </a:lnSpc>
            </a:pPr>
            <a:r>
              <a:rPr lang="en-US" sz="2800" dirty="0" smtClean="0"/>
              <a:t> birth, </a:t>
            </a:r>
          </a:p>
          <a:p>
            <a:pPr algn="just">
              <a:lnSpc>
                <a:spcPct val="160000"/>
              </a:lnSpc>
            </a:pPr>
            <a:r>
              <a:rPr lang="en-US" sz="2800" dirty="0" smtClean="0"/>
              <a:t>death, </a:t>
            </a:r>
          </a:p>
          <a:p>
            <a:pPr algn="just">
              <a:lnSpc>
                <a:spcPct val="160000"/>
              </a:lnSpc>
            </a:pPr>
            <a:r>
              <a:rPr lang="en-US" sz="2800" dirty="0" smtClean="0"/>
              <a:t>divorce, </a:t>
            </a:r>
          </a:p>
          <a:p>
            <a:pPr algn="just">
              <a:lnSpc>
                <a:spcPct val="160000"/>
              </a:lnSpc>
            </a:pPr>
            <a:r>
              <a:rPr lang="en-US" sz="2800" dirty="0" smtClean="0"/>
              <a:t>migration, abortion(fetal death and stillbirth)  and annulment </a:t>
            </a:r>
            <a:r>
              <a:rPr lang="en-US" sz="2800" dirty="0" smtClean="0">
                <a:solidFill>
                  <a:srgbClr val="FF0000"/>
                </a:solidFill>
              </a:rPr>
              <a:t>enables rates of population growth to be calculated but much less adequate than national census.</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229600" cy="346092"/>
          </a:xfrm>
        </p:spPr>
        <p:txBody>
          <a:bodyPr>
            <a:normAutofit fontScale="90000"/>
          </a:bodyPr>
          <a:lstStyle/>
          <a:p>
            <a:r>
              <a:rPr lang="en-GB" sz="3100" b="1" dirty="0" smtClean="0"/>
              <a:t>1.1 Meaning, Scope and Historical Development of Population Geography</a:t>
            </a:r>
            <a:r>
              <a:rPr lang="en-US" dirty="0" smtClean="0"/>
              <a:t/>
            </a:r>
            <a:br>
              <a:rPr lang="en-US" dirty="0" smtClean="0"/>
            </a:br>
            <a:endParaRPr lang="en-US" dirty="0"/>
          </a:p>
        </p:txBody>
      </p:sp>
      <p:sp>
        <p:nvSpPr>
          <p:cNvPr id="3" name="Content Placeholder 2"/>
          <p:cNvSpPr>
            <a:spLocks noGrp="1"/>
          </p:cNvSpPr>
          <p:nvPr>
            <p:ph idx="1"/>
          </p:nvPr>
        </p:nvSpPr>
        <p:spPr>
          <a:xfrm>
            <a:off x="457200" y="1071546"/>
            <a:ext cx="8229600" cy="5357850"/>
          </a:xfrm>
        </p:spPr>
        <p:txBody>
          <a:bodyPr>
            <a:normAutofit fontScale="92500" lnSpcReduction="10000"/>
          </a:bodyPr>
          <a:lstStyle/>
          <a:p>
            <a:pPr algn="just">
              <a:lnSpc>
                <a:spcPct val="150000"/>
              </a:lnSpc>
            </a:pPr>
            <a:r>
              <a:rPr lang="en-US" sz="2800" dirty="0" smtClean="0"/>
              <a:t>The term population has wider notion, it includes three major independent and interrelated types of biotic elements.</a:t>
            </a:r>
          </a:p>
          <a:p>
            <a:pPr algn="just">
              <a:lnSpc>
                <a:spcPct val="150000"/>
              </a:lnSpc>
            </a:pPr>
            <a:r>
              <a:rPr lang="en-US" sz="2800" dirty="0" smtClean="0"/>
              <a:t>It encompasses </a:t>
            </a:r>
            <a:r>
              <a:rPr lang="en-US" sz="2800" u="sng" dirty="0" smtClean="0">
                <a:solidFill>
                  <a:srgbClr val="FF0000"/>
                </a:solidFill>
              </a:rPr>
              <a:t>plant population</a:t>
            </a:r>
            <a:r>
              <a:rPr lang="en-US" sz="2800" dirty="0" smtClean="0"/>
              <a:t>, </a:t>
            </a:r>
            <a:r>
              <a:rPr lang="en-US" sz="2800" u="sng" dirty="0" smtClean="0">
                <a:solidFill>
                  <a:srgbClr val="FF0000"/>
                </a:solidFill>
              </a:rPr>
              <a:t>animal population </a:t>
            </a:r>
            <a:r>
              <a:rPr lang="en-US" sz="2800" dirty="0" smtClean="0"/>
              <a:t>and </a:t>
            </a:r>
            <a:r>
              <a:rPr lang="en-US" sz="2800" u="sng" dirty="0" smtClean="0">
                <a:solidFill>
                  <a:srgbClr val="FF0000"/>
                </a:solidFill>
              </a:rPr>
              <a:t>human population </a:t>
            </a:r>
          </a:p>
          <a:p>
            <a:pPr algn="just">
              <a:lnSpc>
                <a:spcPct val="150000"/>
              </a:lnSpc>
            </a:pPr>
            <a:r>
              <a:rPr lang="en-US" sz="2800" dirty="0" smtClean="0"/>
              <a:t>Among the biotic elements, human population is the main focus of geographers.</a:t>
            </a:r>
          </a:p>
          <a:p>
            <a:pPr algn="just">
              <a:lnSpc>
                <a:spcPct val="150000"/>
              </a:lnSpc>
            </a:pPr>
            <a:r>
              <a:rPr lang="en-US" sz="2800" dirty="0" smtClean="0">
                <a:solidFill>
                  <a:srgbClr val="FF0000"/>
                </a:solidFill>
                <a:latin typeface="Times New Roman" pitchFamily="18" charset="0"/>
                <a:ea typeface="Calibri" pitchFamily="34" charset="0"/>
                <a:cs typeface="Times New Roman" pitchFamily="18" charset="0"/>
              </a:rPr>
              <a:t>Life</a:t>
            </a:r>
            <a:r>
              <a:rPr lang="en-US" sz="2800" dirty="0" smtClean="0">
                <a:latin typeface="Times New Roman" pitchFamily="18" charset="0"/>
                <a:ea typeface="Calibri" pitchFamily="34" charset="0"/>
                <a:cs typeface="Times New Roman" pitchFamily="18" charset="0"/>
              </a:rPr>
              <a:t>, </a:t>
            </a:r>
            <a:r>
              <a:rPr lang="en-US" sz="2800" dirty="0" smtClean="0">
                <a:solidFill>
                  <a:srgbClr val="FF0000"/>
                </a:solidFill>
                <a:latin typeface="Times New Roman" pitchFamily="18" charset="0"/>
                <a:ea typeface="Calibri" pitchFamily="34" charset="0"/>
                <a:cs typeface="Times New Roman" pitchFamily="18" charset="0"/>
              </a:rPr>
              <a:t>death </a:t>
            </a:r>
            <a:r>
              <a:rPr lang="en-US" sz="2800" dirty="0" smtClean="0">
                <a:latin typeface="Times New Roman" pitchFamily="18" charset="0"/>
                <a:ea typeface="Calibri" pitchFamily="34" charset="0"/>
                <a:cs typeface="Times New Roman" pitchFamily="18" charset="0"/>
              </a:rPr>
              <a:t>and </a:t>
            </a:r>
            <a:r>
              <a:rPr lang="en-US" sz="2800" dirty="0" smtClean="0">
                <a:solidFill>
                  <a:srgbClr val="FF0000"/>
                </a:solidFill>
                <a:latin typeface="Times New Roman" pitchFamily="18" charset="0"/>
                <a:ea typeface="Calibri" pitchFamily="34" charset="0"/>
                <a:cs typeface="Times New Roman" pitchFamily="18" charset="0"/>
              </a:rPr>
              <a:t>movement</a:t>
            </a:r>
            <a:r>
              <a:rPr lang="en-US" sz="2800" dirty="0" smtClean="0">
                <a:latin typeface="Times New Roman" pitchFamily="18" charset="0"/>
                <a:ea typeface="Calibri" pitchFamily="34" charset="0"/>
                <a:cs typeface="Times New Roman" pitchFamily="18" charset="0"/>
              </a:rPr>
              <a:t> are the stuff of which population studies is made</a:t>
            </a:r>
            <a:endParaRPr lang="en-US" sz="2800" dirty="0" smtClean="0"/>
          </a:p>
          <a:p>
            <a:pPr algn="just">
              <a:lnSpc>
                <a:spcPct val="150000"/>
              </a:lnSpc>
              <a:buNone/>
            </a:pPr>
            <a:endParaRPr lang="en-US" sz="2800" u="sng" dirty="0" smtClean="0">
              <a:solidFill>
                <a:srgbClr val="FF0000"/>
              </a:solidFill>
            </a:endParaRPr>
          </a:p>
          <a:p>
            <a:pPr algn="just">
              <a:lnSpc>
                <a:spcPct val="150000"/>
              </a:lnSpc>
              <a:buNone/>
            </a:pPr>
            <a:endParaRPr lang="en-US" sz="2800" u="sng" dirty="0">
              <a:solidFill>
                <a:srgbClr val="FF0000"/>
              </a:solidFill>
            </a:endParaRPr>
          </a:p>
        </p:txBody>
      </p:sp>
      <p:sp>
        <p:nvSpPr>
          <p:cNvPr id="1025" name="Rectangle 1"/>
          <p:cNvSpPr>
            <a:spLocks noChangeArrowheads="1"/>
          </p:cNvSpPr>
          <p:nvPr/>
        </p:nvSpPr>
        <p:spPr bwMode="auto">
          <a:xfrm>
            <a:off x="0" y="0"/>
            <a:ext cx="22313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US" sz="2800" b="1" dirty="0" smtClean="0">
                <a:latin typeface="Baskerville Old Face" pitchFamily="18" charset="0"/>
              </a:rPr>
              <a:t>Sources and uses of population data…Cont’d</a:t>
            </a:r>
            <a:endParaRPr lang="en-US" sz="2800" dirty="0"/>
          </a:p>
        </p:txBody>
      </p:sp>
      <p:sp>
        <p:nvSpPr>
          <p:cNvPr id="3" name="Content Placeholder 2"/>
          <p:cNvSpPr>
            <a:spLocks noGrp="1"/>
          </p:cNvSpPr>
          <p:nvPr>
            <p:ph idx="1"/>
          </p:nvPr>
        </p:nvSpPr>
        <p:spPr>
          <a:xfrm>
            <a:off x="457200" y="1214422"/>
            <a:ext cx="8229600" cy="4911741"/>
          </a:xfrm>
        </p:spPr>
        <p:txBody>
          <a:bodyPr/>
          <a:lstStyle/>
          <a:p>
            <a:r>
              <a:rPr lang="en-US" b="1" u="sng" dirty="0" smtClean="0"/>
              <a:t>Vital Registration</a:t>
            </a:r>
            <a:r>
              <a:rPr lang="en-US" b="1" dirty="0" smtClean="0"/>
              <a:t>….Cont’d</a:t>
            </a:r>
          </a:p>
          <a:p>
            <a:pPr>
              <a:buNone/>
            </a:pPr>
            <a:endParaRPr lang="en-US" dirty="0"/>
          </a:p>
        </p:txBody>
      </p:sp>
      <p:sp>
        <p:nvSpPr>
          <p:cNvPr id="4" name="Rectangle 3"/>
          <p:cNvSpPr/>
          <p:nvPr/>
        </p:nvSpPr>
        <p:spPr>
          <a:xfrm>
            <a:off x="357158" y="1928802"/>
            <a:ext cx="8358246" cy="4893647"/>
          </a:xfrm>
          <a:prstGeom prst="rect">
            <a:avLst/>
          </a:prstGeom>
        </p:spPr>
        <p:txBody>
          <a:bodyPr wrap="square">
            <a:spAutoFit/>
          </a:bodyPr>
          <a:lstStyle/>
          <a:p>
            <a:pPr algn="just">
              <a:lnSpc>
                <a:spcPct val="150000"/>
              </a:lnSpc>
              <a:buFont typeface="Arial" pitchFamily="34" charset="0"/>
              <a:buChar char="•"/>
            </a:pPr>
            <a:r>
              <a:rPr lang="en-US" sz="2800" dirty="0" smtClean="0"/>
              <a:t> Another problem with this source is that in developing countries where illiteracy rates are high and communications are poor the problems of recording vital events (birth and deaths) are immense.  </a:t>
            </a:r>
          </a:p>
          <a:p>
            <a:pPr algn="just">
              <a:lnSpc>
                <a:spcPct val="150000"/>
              </a:lnSpc>
              <a:buFont typeface="Arial" pitchFamily="34" charset="0"/>
              <a:buChar char="•"/>
            </a:pPr>
            <a:endParaRPr lang="en-US" sz="2800" dirty="0" smtClean="0"/>
          </a:p>
          <a:p>
            <a:pPr algn="just">
              <a:lnSpc>
                <a:spcPct val="150000"/>
              </a:lnSpc>
              <a:buFont typeface="Arial" pitchFamily="34" charset="0"/>
              <a:buChar char="•"/>
            </a:pPr>
            <a:endParaRPr lang="en-US" sz="2800" dirty="0" smtClean="0"/>
          </a:p>
          <a:p>
            <a:pPr algn="just">
              <a:lnSpc>
                <a:spcPct val="150000"/>
              </a:lnSpc>
            </a:pPr>
            <a:endParaRPr lang="en-US" sz="2800" dirty="0" smtClean="0"/>
          </a:p>
          <a:p>
            <a:pPr algn="just"/>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Baskerville Old Face" pitchFamily="18" charset="0"/>
              </a:rPr>
              <a:t/>
            </a:r>
            <a:br>
              <a:rPr lang="en-US" sz="3200" b="1" dirty="0" smtClean="0">
                <a:latin typeface="Baskerville Old Face" pitchFamily="18" charset="0"/>
              </a:rPr>
            </a:br>
            <a:r>
              <a:rPr lang="en-US" sz="3200" b="1" dirty="0" smtClean="0">
                <a:latin typeface="Baskerville Old Face" pitchFamily="18" charset="0"/>
              </a:rPr>
              <a:t>Important principles of a Vital Registration system: </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500174"/>
            <a:ext cx="8229600" cy="4625989"/>
          </a:xfrm>
        </p:spPr>
        <p:txBody>
          <a:bodyPr>
            <a:normAutofit/>
          </a:bodyPr>
          <a:lstStyle/>
          <a:p>
            <a:pPr algn="just">
              <a:lnSpc>
                <a:spcPct val="150000"/>
              </a:lnSpc>
            </a:pPr>
            <a:r>
              <a:rPr lang="en-US" sz="2800" dirty="0" smtClean="0">
                <a:latin typeface="Baskerville Old Face" pitchFamily="18" charset="0"/>
              </a:rPr>
              <a:t>Important principles of a Vital Registration system:</a:t>
            </a:r>
          </a:p>
          <a:p>
            <a:pPr algn="just">
              <a:lnSpc>
                <a:spcPct val="150000"/>
              </a:lnSpc>
              <a:buFont typeface="Wingdings" pitchFamily="2" charset="2"/>
              <a:buChar char="Ø"/>
            </a:pPr>
            <a:r>
              <a:rPr lang="en-US" sz="2800" dirty="0" smtClean="0"/>
              <a:t>  Universal coverage</a:t>
            </a:r>
          </a:p>
          <a:p>
            <a:pPr algn="just">
              <a:lnSpc>
                <a:spcPct val="150000"/>
              </a:lnSpc>
              <a:buFont typeface="Wingdings" pitchFamily="2" charset="2"/>
              <a:buChar char="Ø"/>
            </a:pPr>
            <a:r>
              <a:rPr lang="en-US" sz="2800" dirty="0" smtClean="0"/>
              <a:t>   Continuity</a:t>
            </a:r>
          </a:p>
          <a:p>
            <a:pPr algn="just">
              <a:lnSpc>
                <a:spcPct val="150000"/>
              </a:lnSpc>
              <a:buFont typeface="Wingdings" pitchFamily="2" charset="2"/>
              <a:buChar char="Ø"/>
            </a:pPr>
            <a:r>
              <a:rPr lang="en-US" sz="2800" dirty="0" smtClean="0"/>
              <a:t>  Confidentiality</a:t>
            </a:r>
          </a:p>
          <a:p>
            <a:pPr algn="just">
              <a:lnSpc>
                <a:spcPct val="150000"/>
              </a:lnSpc>
              <a:buFont typeface="Wingdings" pitchFamily="2" charset="2"/>
              <a:buChar char="Ø"/>
            </a:pPr>
            <a:r>
              <a:rPr lang="en-US" sz="2800" dirty="0" smtClean="0"/>
              <a:t>   Regular dissemination</a:t>
            </a: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Important principles of a Vital Registration system:….Cont’d</a:t>
            </a:r>
            <a:endParaRPr lang="en-US" sz="2800" dirty="0"/>
          </a:p>
        </p:txBody>
      </p:sp>
      <p:sp>
        <p:nvSpPr>
          <p:cNvPr id="3" name="Content Placeholder 2"/>
          <p:cNvSpPr>
            <a:spLocks noGrp="1"/>
          </p:cNvSpPr>
          <p:nvPr>
            <p:ph idx="1"/>
          </p:nvPr>
        </p:nvSpPr>
        <p:spPr>
          <a:xfrm>
            <a:off x="457200" y="1357298"/>
            <a:ext cx="8229600" cy="4768865"/>
          </a:xfrm>
        </p:spPr>
        <p:txBody>
          <a:bodyPr/>
          <a:lstStyle/>
          <a:p>
            <a:pPr algn="just">
              <a:lnSpc>
                <a:spcPct val="150000"/>
              </a:lnSpc>
            </a:pPr>
            <a:r>
              <a:rPr lang="en-US" sz="2800" b="1" dirty="0" smtClean="0">
                <a:latin typeface="Baskerville Old Face" pitchFamily="18" charset="0"/>
              </a:rPr>
              <a:t>Universal coverage:</a:t>
            </a:r>
            <a:r>
              <a:rPr lang="en-US" sz="2800" dirty="0" smtClean="0">
                <a:latin typeface="Baskerville Old Face" pitchFamily="18" charset="0"/>
              </a:rPr>
              <a:t> </a:t>
            </a:r>
          </a:p>
          <a:p>
            <a:pPr algn="just">
              <a:lnSpc>
                <a:spcPct val="150000"/>
              </a:lnSpc>
            </a:pPr>
            <a:r>
              <a:rPr lang="en-US" sz="2800" dirty="0" smtClean="0">
                <a:latin typeface="Baskerville Old Face" pitchFamily="18" charset="0"/>
              </a:rPr>
              <a:t>A vital statistics system should include all vital events </a:t>
            </a:r>
            <a:r>
              <a:rPr lang="en-US" sz="2800" dirty="0" smtClean="0">
                <a:solidFill>
                  <a:srgbClr val="FF0000"/>
                </a:solidFill>
                <a:latin typeface="Baskerville Old Face" pitchFamily="18" charset="0"/>
              </a:rPr>
              <a:t>occurring in every geographic area and in every population group comprising the national area. </a:t>
            </a:r>
          </a:p>
          <a:p>
            <a:pPr algn="just">
              <a:lnSpc>
                <a:spcPct val="150000"/>
              </a:lnSpc>
            </a:pPr>
            <a:endParaRPr lang="en-US" sz="2800" dirty="0" smtClean="0">
              <a:latin typeface="Baskerville Old Face" pitchFamily="18" charset="0"/>
            </a:endParaRP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Important principles of a Vital Registration system:….Cont’d</a:t>
            </a:r>
            <a:endParaRPr lang="en-US" sz="2800" dirty="0">
              <a:latin typeface="Baskerville Old Face" pitchFamily="18" charset="0"/>
            </a:endParaRPr>
          </a:p>
        </p:txBody>
      </p:sp>
      <p:sp>
        <p:nvSpPr>
          <p:cNvPr id="3" name="Content Placeholder 2"/>
          <p:cNvSpPr>
            <a:spLocks noGrp="1"/>
          </p:cNvSpPr>
          <p:nvPr>
            <p:ph idx="1"/>
          </p:nvPr>
        </p:nvSpPr>
        <p:spPr>
          <a:xfrm>
            <a:off x="457200" y="1600200"/>
            <a:ext cx="8229600" cy="4614882"/>
          </a:xfrm>
        </p:spPr>
        <p:txBody>
          <a:bodyPr/>
          <a:lstStyle/>
          <a:p>
            <a:pPr algn="just">
              <a:lnSpc>
                <a:spcPct val="150000"/>
              </a:lnSpc>
            </a:pPr>
            <a:r>
              <a:rPr lang="en-US" sz="2800" b="1" dirty="0" smtClean="0"/>
              <a:t>Continuity: </a:t>
            </a:r>
          </a:p>
          <a:p>
            <a:pPr algn="just">
              <a:lnSpc>
                <a:spcPct val="150000"/>
              </a:lnSpc>
            </a:pPr>
            <a:r>
              <a:rPr lang="en-US" sz="2800" dirty="0" smtClean="0">
                <a:latin typeface="Baskerville Old Face" pitchFamily="18" charset="0"/>
              </a:rPr>
              <a:t>Continuity is important to insure that short-term fluctuations including seasonal movements, as well as long-term movements will be accounted for. </a:t>
            </a: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Important principles of a Vital Registration system:….Cont’d</a:t>
            </a:r>
            <a:endParaRPr lang="en-US" sz="2800" dirty="0">
              <a:latin typeface="Baskerville Old Face" pitchFamily="18" charset="0"/>
            </a:endParaRPr>
          </a:p>
        </p:txBody>
      </p:sp>
      <p:sp>
        <p:nvSpPr>
          <p:cNvPr id="3" name="Content Placeholder 2"/>
          <p:cNvSpPr>
            <a:spLocks noGrp="1"/>
          </p:cNvSpPr>
          <p:nvPr>
            <p:ph idx="1"/>
          </p:nvPr>
        </p:nvSpPr>
        <p:spPr>
          <a:xfrm>
            <a:off x="457200" y="1428736"/>
            <a:ext cx="8229600" cy="4697427"/>
          </a:xfrm>
        </p:spPr>
        <p:txBody>
          <a:bodyPr/>
          <a:lstStyle/>
          <a:p>
            <a:pPr algn="just"/>
            <a:r>
              <a:rPr lang="en-US" sz="2400" b="1" dirty="0" smtClean="0">
                <a:latin typeface="Baskerville Old Face" pitchFamily="18" charset="0"/>
              </a:rPr>
              <a:t>Confidentiality:</a:t>
            </a:r>
            <a:r>
              <a:rPr lang="en-US" sz="2400" dirty="0" smtClean="0">
                <a:latin typeface="Baskerville Old Face" pitchFamily="18" charset="0"/>
              </a:rPr>
              <a:t> </a:t>
            </a:r>
          </a:p>
          <a:p>
            <a:pPr algn="just">
              <a:lnSpc>
                <a:spcPct val="150000"/>
              </a:lnSpc>
            </a:pPr>
            <a:r>
              <a:rPr lang="en-US" sz="2800" dirty="0" smtClean="0">
                <a:solidFill>
                  <a:srgbClr val="FF0000"/>
                </a:solidFill>
                <a:latin typeface="Baskerville Old Face" pitchFamily="18" charset="0"/>
              </a:rPr>
              <a:t>It is important to safeguard confidentiality of personal information </a:t>
            </a:r>
            <a:r>
              <a:rPr lang="en-US" sz="2800" dirty="0" smtClean="0">
                <a:latin typeface="Baskerville Old Face" pitchFamily="18" charset="0"/>
              </a:rPr>
              <a:t>and vital records to insure that use of information and data for specific administrative and statistical purposes is consistent with the intended uses of the records. </a:t>
            </a: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Important principles of a Vital Registration system:….Cont’d</a:t>
            </a:r>
            <a:endParaRPr lang="en-US" sz="2800" dirty="0"/>
          </a:p>
        </p:txBody>
      </p:sp>
      <p:sp>
        <p:nvSpPr>
          <p:cNvPr id="3" name="Content Placeholder 2"/>
          <p:cNvSpPr>
            <a:spLocks noGrp="1"/>
          </p:cNvSpPr>
          <p:nvPr>
            <p:ph idx="1"/>
          </p:nvPr>
        </p:nvSpPr>
        <p:spPr>
          <a:xfrm>
            <a:off x="457200" y="1500174"/>
            <a:ext cx="8229600" cy="5000660"/>
          </a:xfrm>
        </p:spPr>
        <p:txBody>
          <a:bodyPr>
            <a:normAutofit/>
          </a:bodyPr>
          <a:lstStyle/>
          <a:p>
            <a:pPr algn="just"/>
            <a:r>
              <a:rPr lang="en-US" sz="2800" b="1" dirty="0" smtClean="0">
                <a:latin typeface="Baskerville Old Face" pitchFamily="18" charset="0"/>
              </a:rPr>
              <a:t>Regular dissemination:</a:t>
            </a:r>
          </a:p>
          <a:p>
            <a:pPr algn="just">
              <a:lnSpc>
                <a:spcPct val="150000"/>
              </a:lnSpc>
            </a:pPr>
            <a:r>
              <a:rPr lang="en-US" sz="2800" dirty="0" smtClean="0">
                <a:latin typeface="Baskerville Old Face" pitchFamily="18" charset="0"/>
              </a:rPr>
              <a:t> The minimum requirements for using vital statistics should include</a:t>
            </a:r>
          </a:p>
          <a:p>
            <a:pPr algn="just">
              <a:lnSpc>
                <a:spcPct val="150000"/>
              </a:lnSpc>
              <a:buNone/>
            </a:pPr>
            <a:r>
              <a:rPr lang="en-US" sz="2800" dirty="0" smtClean="0">
                <a:latin typeface="Baskerville Old Face" pitchFamily="18" charset="0"/>
              </a:rPr>
              <a:t>    a) the provision of monthly or quarterly summary, and b) “the production of detailed annual tabulations of each type of vital event across classified by its demographic and socioeconomic characteristics.”</a:t>
            </a: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285728"/>
            <a:ext cx="8401080" cy="5840435"/>
          </a:xfrm>
        </p:spPr>
        <p:txBody>
          <a:bodyPr>
            <a:noAutofit/>
          </a:bodyPr>
          <a:lstStyle/>
          <a:p>
            <a:pPr algn="just">
              <a:lnSpc>
                <a:spcPct val="150000"/>
              </a:lnSpc>
            </a:pPr>
            <a:r>
              <a:rPr lang="en-US" sz="2800" dirty="0" smtClean="0"/>
              <a:t>   N.B. censuses provide a </a:t>
            </a:r>
            <a:r>
              <a:rPr lang="en-US" sz="2800" b="1" dirty="0" smtClean="0"/>
              <a:t>cross-sectional </a:t>
            </a:r>
            <a:r>
              <a:rPr lang="en-US" sz="2800" dirty="0" smtClean="0"/>
              <a:t>(one point in   time) portrayal of the</a:t>
            </a:r>
          </a:p>
          <a:p>
            <a:pPr algn="just">
              <a:lnSpc>
                <a:spcPct val="150000"/>
              </a:lnSpc>
              <a:buNone/>
            </a:pPr>
            <a:r>
              <a:rPr lang="en-US" sz="2800" dirty="0" smtClean="0"/>
              <a:t>                           -  size, </a:t>
            </a:r>
          </a:p>
          <a:p>
            <a:pPr algn="just">
              <a:lnSpc>
                <a:spcPct val="150000"/>
              </a:lnSpc>
              <a:buNone/>
            </a:pPr>
            <a:r>
              <a:rPr lang="en-US" sz="2800" dirty="0" smtClean="0"/>
              <a:t>                           -  composition, </a:t>
            </a:r>
          </a:p>
          <a:p>
            <a:pPr algn="just">
              <a:lnSpc>
                <a:spcPct val="150000"/>
              </a:lnSpc>
              <a:buNone/>
            </a:pPr>
            <a:r>
              <a:rPr lang="en-US" sz="2800" dirty="0" smtClean="0"/>
              <a:t>                            - and distribution of the population, </a:t>
            </a:r>
          </a:p>
          <a:p>
            <a:pPr algn="just">
              <a:lnSpc>
                <a:spcPct val="150000"/>
              </a:lnSpc>
            </a:pPr>
            <a:r>
              <a:rPr lang="en-US" sz="2800" dirty="0" smtClean="0"/>
              <a:t>registration systems pertain to the population’s demographic events (</a:t>
            </a:r>
            <a:r>
              <a:rPr lang="en-US" sz="2800" dirty="0" smtClean="0">
                <a:solidFill>
                  <a:srgbClr val="FF0000"/>
                </a:solidFill>
              </a:rPr>
              <a:t>births</a:t>
            </a:r>
            <a:r>
              <a:rPr lang="en-US" sz="2800" dirty="0" smtClean="0"/>
              <a:t> and </a:t>
            </a:r>
            <a:r>
              <a:rPr lang="en-US" sz="2800" dirty="0" smtClean="0">
                <a:solidFill>
                  <a:srgbClr val="FF0000"/>
                </a:solidFill>
              </a:rPr>
              <a:t>deaths </a:t>
            </a:r>
            <a:r>
              <a:rPr lang="en-US" sz="2800" dirty="0" smtClean="0"/>
              <a:t>and, </a:t>
            </a:r>
            <a:r>
              <a:rPr lang="en-US" sz="2800" dirty="0" smtClean="0">
                <a:solidFill>
                  <a:srgbClr val="FF0000"/>
                </a:solidFill>
              </a:rPr>
              <a:t>in some places, migrations</a:t>
            </a:r>
            <a:r>
              <a:rPr lang="en-US" sz="2800" dirty="0" smtClean="0"/>
              <a:t>) and measure them as they occur. </a:t>
            </a:r>
          </a:p>
        </p:txBody>
      </p:sp>
      <p:sp>
        <p:nvSpPr>
          <p:cNvPr id="3" name="Slide Number Placeholder 2"/>
          <p:cNvSpPr>
            <a:spLocks noGrp="1"/>
          </p:cNvSpPr>
          <p:nvPr>
            <p:ph type="sldNum" sz="quarter" idx="12"/>
          </p:nvPr>
        </p:nvSpPr>
        <p:spPr/>
        <p:txBody>
          <a:bodyPr/>
          <a:lstStyle/>
          <a:p>
            <a:fld id="{884C9F44-8474-4EB8-895B-098C9F96557C}" type="slidenum">
              <a:rPr lang="en-US" smtClean="0"/>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a:bodyPr>
          <a:lstStyle/>
          <a:p>
            <a:pPr algn="just">
              <a:lnSpc>
                <a:spcPct val="150000"/>
              </a:lnSpc>
            </a:pPr>
            <a:endParaRPr lang="en-US" sz="2800" dirty="0" smtClean="0">
              <a:latin typeface="Baskerville Old Face" pitchFamily="18" charset="0"/>
            </a:endParaRPr>
          </a:p>
          <a:p>
            <a:pPr algn="just">
              <a:lnSpc>
                <a:spcPct val="150000"/>
              </a:lnSpc>
            </a:pPr>
            <a:r>
              <a:rPr lang="en-US" sz="2800" dirty="0" smtClean="0">
                <a:latin typeface="Baskerville Old Face" pitchFamily="18" charset="0"/>
              </a:rPr>
              <a:t>censuses are periodic, registers are dynamic and continuous; </a:t>
            </a:r>
          </a:p>
          <a:p>
            <a:pPr algn="just">
              <a:lnSpc>
                <a:spcPct val="150000"/>
              </a:lnSpc>
            </a:pPr>
            <a:r>
              <a:rPr lang="en-US" sz="2800" dirty="0" smtClean="0">
                <a:latin typeface="Baskerville Old Face" pitchFamily="18" charset="0"/>
              </a:rPr>
              <a:t>The continuous nature of registering and data analysis in vital registration remains the main difference between census and vital registration system. </a:t>
            </a:r>
          </a:p>
          <a:p>
            <a:pPr algn="just">
              <a:lnSpc>
                <a:spcPct val="150000"/>
              </a:lnSpc>
            </a:pPr>
            <a:endParaRPr lang="en-US" sz="2800" dirty="0">
              <a:latin typeface="Baskerville Old Face" pitchFamily="18" charset="0"/>
            </a:endParaRPr>
          </a:p>
        </p:txBody>
      </p:sp>
      <p:sp>
        <p:nvSpPr>
          <p:cNvPr id="4" name="Slide Number Placeholder 3"/>
          <p:cNvSpPr>
            <a:spLocks noGrp="1"/>
          </p:cNvSpPr>
          <p:nvPr>
            <p:ph type="sldNum" sz="quarter" idx="12"/>
          </p:nvPr>
        </p:nvSpPr>
        <p:spPr/>
        <p:txBody>
          <a:bodyPr/>
          <a:lstStyle/>
          <a:p>
            <a:fld id="{884C9F44-8474-4EB8-895B-098C9F96557C}" type="slidenum">
              <a:rPr lang="en-US" smtClean="0"/>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gency FB" pitchFamily="34" charset="0"/>
              </a:rPr>
              <a:t>The use of vital registration </a:t>
            </a:r>
            <a:endParaRPr lang="en-US" sz="4000" b="1" dirty="0">
              <a:latin typeface="Agency FB" pitchFamily="34" charset="0"/>
            </a:endParaRPr>
          </a:p>
        </p:txBody>
      </p:sp>
      <p:sp>
        <p:nvSpPr>
          <p:cNvPr id="3" name="Content Placeholder 2"/>
          <p:cNvSpPr>
            <a:spLocks noGrp="1"/>
          </p:cNvSpPr>
          <p:nvPr>
            <p:ph idx="1"/>
          </p:nvPr>
        </p:nvSpPr>
        <p:spPr>
          <a:xfrm>
            <a:off x="457200" y="1357298"/>
            <a:ext cx="8229600" cy="4768865"/>
          </a:xfrm>
        </p:spPr>
        <p:txBody>
          <a:bodyPr>
            <a:normAutofit/>
          </a:bodyPr>
          <a:lstStyle/>
          <a:p>
            <a:pPr algn="just">
              <a:lnSpc>
                <a:spcPct val="150000"/>
              </a:lnSpc>
              <a:buNone/>
            </a:pPr>
            <a:endParaRPr lang="en-US" sz="2800" dirty="0" smtClean="0">
              <a:latin typeface="Baskerville Old Face" pitchFamily="18" charset="0"/>
            </a:endParaRPr>
          </a:p>
          <a:p>
            <a:pPr algn="just">
              <a:lnSpc>
                <a:spcPct val="150000"/>
              </a:lnSpc>
            </a:pPr>
            <a:r>
              <a:rPr lang="en-US" sz="2800" dirty="0" smtClean="0">
                <a:solidFill>
                  <a:srgbClr val="FF0000"/>
                </a:solidFill>
                <a:latin typeface="Baskerville Old Face" pitchFamily="18" charset="0"/>
              </a:rPr>
              <a:t>It is used as a legal documents having evidential value to individuals. </a:t>
            </a:r>
          </a:p>
          <a:p>
            <a:pPr lvl="0" algn="just">
              <a:lnSpc>
                <a:spcPct val="150000"/>
              </a:lnSpc>
            </a:pPr>
            <a:r>
              <a:rPr lang="en-US" sz="2800" dirty="0" smtClean="0">
                <a:solidFill>
                  <a:srgbClr val="FF0000"/>
                </a:solidFill>
                <a:latin typeface="Baskerville Old Face" pitchFamily="18" charset="0"/>
              </a:rPr>
              <a:t>The registered statistical data is used for research purpose, population estimation and projection. </a:t>
            </a:r>
          </a:p>
          <a:p>
            <a:pPr algn="just">
              <a:lnSpc>
                <a:spcPct val="150000"/>
              </a:lnSpc>
              <a:buNone/>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Agency FB" pitchFamily="34" charset="0"/>
              </a:rPr>
              <a:t/>
            </a:r>
            <a:br>
              <a:rPr lang="en-US" sz="4000" b="1" dirty="0" smtClean="0">
                <a:latin typeface="Agency FB" pitchFamily="34" charset="0"/>
              </a:rPr>
            </a:br>
            <a:r>
              <a:rPr lang="en-US" sz="4000" b="1" dirty="0" smtClean="0">
                <a:latin typeface="Agency FB" pitchFamily="34" charset="0"/>
              </a:rPr>
              <a:t>The use of vital registration…Cont’d</a:t>
            </a:r>
            <a:br>
              <a:rPr lang="en-US" sz="4000" b="1" dirty="0" smtClean="0">
                <a:latin typeface="Agency FB" pitchFamily="34" charset="0"/>
              </a:rPr>
            </a:br>
            <a:r>
              <a:rPr lang="en-US" sz="4000" b="1" dirty="0" smtClean="0">
                <a:latin typeface="Agency FB" pitchFamily="34" charset="0"/>
              </a:rPr>
              <a:t> </a:t>
            </a:r>
            <a:endParaRPr lang="en-US" sz="4000" dirty="0"/>
          </a:p>
        </p:txBody>
      </p:sp>
      <p:sp>
        <p:nvSpPr>
          <p:cNvPr id="3" name="Content Placeholder 2"/>
          <p:cNvSpPr>
            <a:spLocks noGrp="1"/>
          </p:cNvSpPr>
          <p:nvPr>
            <p:ph idx="1"/>
          </p:nvPr>
        </p:nvSpPr>
        <p:spPr>
          <a:xfrm>
            <a:off x="457200" y="1285860"/>
            <a:ext cx="8229600" cy="4840303"/>
          </a:xfrm>
        </p:spPr>
        <p:txBody>
          <a:bodyPr>
            <a:normAutofit/>
          </a:bodyPr>
          <a:lstStyle/>
          <a:p>
            <a:pPr lvl="0" algn="just">
              <a:lnSpc>
                <a:spcPct val="150000"/>
              </a:lnSpc>
            </a:pPr>
            <a:r>
              <a:rPr lang="en-US" sz="2800" dirty="0" smtClean="0">
                <a:solidFill>
                  <a:srgbClr val="FF0000"/>
                </a:solidFill>
                <a:latin typeface="Baskerville Old Face" pitchFamily="18" charset="0"/>
              </a:rPr>
              <a:t>They are utilized by administrators for planning facilities, </a:t>
            </a:r>
            <a:r>
              <a:rPr lang="en-US" sz="2800" dirty="0" smtClean="0">
                <a:latin typeface="Baskerville Old Face" pitchFamily="18" charset="0"/>
              </a:rPr>
              <a:t>such as education, health, nutrition, employment for their people. </a:t>
            </a:r>
          </a:p>
          <a:p>
            <a:pPr lvl="0" algn="just">
              <a:lnSpc>
                <a:spcPct val="150000"/>
              </a:lnSpc>
            </a:pPr>
            <a:endParaRPr lang="en-US" sz="2800" dirty="0" smtClean="0">
              <a:latin typeface="Baskerville Old Face" pitchFamily="18" charset="0"/>
            </a:endParaRPr>
          </a:p>
          <a:p>
            <a:pPr lvl="0" algn="just">
              <a:lnSpc>
                <a:spcPct val="150000"/>
              </a:lnSpc>
            </a:pPr>
            <a:r>
              <a:rPr lang="en-US" sz="2800" dirty="0" smtClean="0">
                <a:solidFill>
                  <a:srgbClr val="FF0000"/>
                </a:solidFill>
                <a:latin typeface="Baskerville Old Face" pitchFamily="18" charset="0"/>
              </a:rPr>
              <a:t>It is useful for furnishing information for development programs, </a:t>
            </a:r>
            <a:r>
              <a:rPr lang="en-US" sz="2800" dirty="0" smtClean="0">
                <a:latin typeface="Baskerville Old Face" pitchFamily="18" charset="0"/>
              </a:rPr>
              <a:t>for instance to plan the production and supply of food based on the rate of population growth</a:t>
            </a:r>
          </a:p>
          <a:p>
            <a:pPr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929718" cy="1214422"/>
          </a:xfrm>
        </p:spPr>
        <p:txBody>
          <a:bodyPr>
            <a:normAutofit fontScale="90000"/>
          </a:bodyPr>
          <a:lstStyle/>
          <a:p>
            <a:r>
              <a:rPr lang="en-GB" sz="2800" b="1" dirty="0" smtClean="0"/>
              <a:t/>
            </a:r>
            <a:br>
              <a:rPr lang="en-GB" sz="2800" b="1" dirty="0" smtClean="0"/>
            </a:br>
            <a:r>
              <a:rPr lang="en-GB" sz="2800" b="1" dirty="0" smtClean="0"/>
              <a:t>Meaning, Scope and Historical Development of Population Geography .....  Cont’d</a:t>
            </a:r>
            <a:br>
              <a:rPr lang="en-GB" sz="2800" b="1" dirty="0" smtClean="0"/>
            </a:br>
            <a:endParaRPr lang="en-US" sz="2800" dirty="0"/>
          </a:p>
        </p:txBody>
      </p:sp>
      <p:sp>
        <p:nvSpPr>
          <p:cNvPr id="3" name="Content Placeholder 2"/>
          <p:cNvSpPr>
            <a:spLocks noGrp="1"/>
          </p:cNvSpPr>
          <p:nvPr>
            <p:ph idx="1"/>
          </p:nvPr>
        </p:nvSpPr>
        <p:spPr>
          <a:xfrm>
            <a:off x="457200" y="1071546"/>
            <a:ext cx="8229600" cy="5054617"/>
          </a:xfrm>
        </p:spPr>
        <p:txBody>
          <a:bodyPr/>
          <a:lstStyle/>
          <a:p>
            <a:pPr algn="just">
              <a:lnSpc>
                <a:spcPct val="150000"/>
              </a:lnSpc>
            </a:pPr>
            <a:r>
              <a:rPr lang="en-US" sz="2800" dirty="0" smtClean="0"/>
              <a:t>Population geography is a compound term formed by combining two words, </a:t>
            </a:r>
            <a:r>
              <a:rPr lang="en-US" sz="2800" b="1" i="1" dirty="0" smtClean="0"/>
              <a:t>population</a:t>
            </a:r>
            <a:r>
              <a:rPr lang="en-US" sz="2800" dirty="0" smtClean="0"/>
              <a:t> and </a:t>
            </a:r>
            <a:r>
              <a:rPr lang="en-US" sz="2800" b="1" i="1" dirty="0" smtClean="0"/>
              <a:t>geography</a:t>
            </a:r>
            <a:r>
              <a:rPr lang="en-US" dirty="0" smtClean="0"/>
              <a:t>.</a:t>
            </a:r>
          </a:p>
          <a:p>
            <a:pPr algn="just">
              <a:lnSpc>
                <a:spcPct val="150000"/>
              </a:lnSpc>
            </a:pPr>
            <a:r>
              <a:rPr lang="en-US" b="1" i="1" dirty="0" smtClean="0"/>
              <a:t>Geography</a:t>
            </a:r>
            <a:r>
              <a:rPr lang="en-US" b="1" dirty="0" smtClean="0"/>
              <a:t> </a:t>
            </a:r>
            <a:r>
              <a:rPr lang="en-US" dirty="0" smtClean="0"/>
              <a:t>is a scientific discipline concerned with variations in the spatial distribution of features on the surface of the earth.</a:t>
            </a:r>
          </a:p>
          <a:p>
            <a:endParaRPr lang="en-US" dirty="0"/>
          </a:p>
        </p:txBody>
      </p:sp>
      <p:sp>
        <p:nvSpPr>
          <p:cNvPr id="4" name="Slide Number Placeholder 3"/>
          <p:cNvSpPr>
            <a:spLocks noGrp="1"/>
          </p:cNvSpPr>
          <p:nvPr>
            <p:ph type="sldNum" sz="quarter" idx="12"/>
          </p:nvPr>
        </p:nvSpPr>
        <p:spPr/>
        <p:txBody>
          <a:bodyPr/>
          <a:lstStyle/>
          <a:p>
            <a:fld id="{884C9F44-8474-4EB8-895B-098C9F96557C}"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sz="2800" b="1" dirty="0" smtClean="0">
                <a:latin typeface="Footlight MT Light" pitchFamily="18" charset="0"/>
              </a:rPr>
              <a:t>Sources and uses of population data…Cont’d</a:t>
            </a:r>
            <a:endParaRPr lang="en-US" sz="2800" dirty="0">
              <a:latin typeface="Footlight MT Light" pitchFamily="18" charset="0"/>
            </a:endParaRPr>
          </a:p>
        </p:txBody>
      </p:sp>
      <p:sp>
        <p:nvSpPr>
          <p:cNvPr id="3" name="Content Placeholder 2"/>
          <p:cNvSpPr>
            <a:spLocks noGrp="1"/>
          </p:cNvSpPr>
          <p:nvPr>
            <p:ph idx="1"/>
          </p:nvPr>
        </p:nvSpPr>
        <p:spPr>
          <a:xfrm>
            <a:off x="457200" y="1428736"/>
            <a:ext cx="8258204" cy="4697427"/>
          </a:xfrm>
        </p:spPr>
        <p:txBody>
          <a:bodyPr/>
          <a:lstStyle/>
          <a:p>
            <a:r>
              <a:rPr lang="en-US" b="1" dirty="0" smtClean="0"/>
              <a:t>c).</a:t>
            </a:r>
            <a:r>
              <a:rPr lang="en-US" dirty="0" smtClean="0"/>
              <a:t> </a:t>
            </a:r>
            <a:r>
              <a:rPr lang="en-US" b="1" dirty="0" smtClean="0"/>
              <a:t>Sample survey: </a:t>
            </a:r>
          </a:p>
          <a:p>
            <a:pPr algn="just">
              <a:lnSpc>
                <a:spcPct val="150000"/>
              </a:lnSpc>
            </a:pPr>
            <a:r>
              <a:rPr lang="en-US" sz="2800" b="1" dirty="0" smtClean="0">
                <a:solidFill>
                  <a:srgbClr val="FF0000"/>
                </a:solidFill>
                <a:latin typeface="Baskerville Old Face" pitchFamily="18" charset="0"/>
              </a:rPr>
              <a:t>is another source of demographic data in a scientifically selected </a:t>
            </a:r>
            <a:r>
              <a:rPr lang="en-US" sz="2800" u="sng" dirty="0" smtClean="0">
                <a:solidFill>
                  <a:srgbClr val="FF0000"/>
                </a:solidFill>
                <a:latin typeface="Baskerville Old Face" pitchFamily="18" charset="0"/>
              </a:rPr>
              <a:t>area which covers only a section or portion (sample) of the population </a:t>
            </a:r>
            <a:r>
              <a:rPr lang="en-US" sz="2800" dirty="0" smtClean="0">
                <a:solidFill>
                  <a:srgbClr val="FF0000"/>
                </a:solidFill>
                <a:latin typeface="Baskerville Old Face" pitchFamily="18" charset="0"/>
              </a:rPr>
              <a:t>under consideration. </a:t>
            </a:r>
            <a:endParaRPr lang="en-US" sz="2800"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Footlight MT Light" pitchFamily="18" charset="0"/>
              </a:rPr>
              <a:t>Sources and uses of population data…Cont’d</a:t>
            </a:r>
            <a:endParaRPr lang="en-US" sz="2800" dirty="0"/>
          </a:p>
        </p:txBody>
      </p:sp>
      <p:sp>
        <p:nvSpPr>
          <p:cNvPr id="3" name="Content Placeholder 2"/>
          <p:cNvSpPr>
            <a:spLocks noGrp="1"/>
          </p:cNvSpPr>
          <p:nvPr>
            <p:ph idx="1"/>
          </p:nvPr>
        </p:nvSpPr>
        <p:spPr>
          <a:xfrm>
            <a:off x="457200" y="1214422"/>
            <a:ext cx="8229600" cy="4911741"/>
          </a:xfrm>
        </p:spPr>
        <p:txBody>
          <a:bodyPr/>
          <a:lstStyle/>
          <a:p>
            <a:r>
              <a:rPr lang="en-US" b="1" dirty="0" smtClean="0"/>
              <a:t>c).</a:t>
            </a:r>
            <a:r>
              <a:rPr lang="en-US" dirty="0" smtClean="0"/>
              <a:t> </a:t>
            </a:r>
            <a:r>
              <a:rPr lang="en-US" b="1" dirty="0" smtClean="0"/>
              <a:t>Sample survey….Cont’d </a:t>
            </a:r>
          </a:p>
          <a:p>
            <a:pPr algn="just">
              <a:lnSpc>
                <a:spcPct val="150000"/>
              </a:lnSpc>
            </a:pPr>
            <a:r>
              <a:rPr lang="en-US" sz="2800" dirty="0" smtClean="0">
                <a:latin typeface="Baskerville Old Face" pitchFamily="18" charset="0"/>
              </a:rPr>
              <a:t> </a:t>
            </a:r>
            <a:r>
              <a:rPr lang="en-US" sz="2800" b="1" dirty="0" smtClean="0">
                <a:solidFill>
                  <a:srgbClr val="FF0000"/>
                </a:solidFill>
                <a:latin typeface="Baskerville Old Face" pitchFamily="18" charset="0"/>
              </a:rPr>
              <a:t>In this technique population data is collected only from the sample of the total population.</a:t>
            </a:r>
          </a:p>
          <a:p>
            <a:pPr algn="just">
              <a:lnSpc>
                <a:spcPct val="150000"/>
              </a:lnSpc>
              <a:buNone/>
            </a:pPr>
            <a:r>
              <a:rPr lang="en-US" sz="2800" dirty="0" smtClean="0">
                <a:latin typeface="Baskerville Old Face" pitchFamily="18" charset="0"/>
              </a:rPr>
              <a:t> </a:t>
            </a:r>
          </a:p>
          <a:p>
            <a:pPr algn="just">
              <a:lnSpc>
                <a:spcPct val="150000"/>
              </a:lnSpc>
            </a:pPr>
            <a:r>
              <a:rPr lang="en-US" sz="2800" dirty="0" smtClean="0">
                <a:solidFill>
                  <a:srgbClr val="FF0000"/>
                </a:solidFill>
                <a:latin typeface="Baskerville Old Face" pitchFamily="18" charset="0"/>
              </a:rPr>
              <a:t>  sample taken should be </a:t>
            </a:r>
            <a:r>
              <a:rPr lang="en-US" sz="2800" b="1" dirty="0" smtClean="0">
                <a:solidFill>
                  <a:srgbClr val="FF0000"/>
                </a:solidFill>
                <a:latin typeface="Baskerville Old Face" pitchFamily="18" charset="0"/>
              </a:rPr>
              <a:t>representative of the whole population </a:t>
            </a:r>
            <a:r>
              <a:rPr lang="en-US" sz="2800" dirty="0" smtClean="0">
                <a:solidFill>
                  <a:srgbClr val="FF0000"/>
                </a:solidFill>
                <a:latin typeface="Baskerville Old Face" pitchFamily="18" charset="0"/>
              </a:rPr>
              <a:t>so that the conclusion would be acceptable </a:t>
            </a:r>
            <a:r>
              <a:rPr lang="en-US" sz="2800" dirty="0" smtClean="0">
                <a:latin typeface="Baskerville Old Face" pitchFamily="18" charset="0"/>
              </a:rPr>
              <a:t>(dependable). </a:t>
            </a:r>
            <a:endParaRPr lang="en-US" sz="2800" b="1" dirty="0" smtClean="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Footlight MT Light" pitchFamily="18" charset="0"/>
              </a:rPr>
              <a:t>Sources and uses of population data…Cont’d</a:t>
            </a:r>
            <a:endParaRPr lang="en-US" sz="2800" dirty="0"/>
          </a:p>
        </p:txBody>
      </p:sp>
      <p:sp>
        <p:nvSpPr>
          <p:cNvPr id="3" name="Content Placeholder 2"/>
          <p:cNvSpPr>
            <a:spLocks noGrp="1"/>
          </p:cNvSpPr>
          <p:nvPr>
            <p:ph idx="1"/>
          </p:nvPr>
        </p:nvSpPr>
        <p:spPr>
          <a:xfrm>
            <a:off x="357158" y="1214422"/>
            <a:ext cx="8572560" cy="5143536"/>
          </a:xfrm>
        </p:spPr>
        <p:txBody>
          <a:bodyPr>
            <a:normAutofit lnSpcReduction="10000"/>
          </a:bodyPr>
          <a:lstStyle/>
          <a:p>
            <a:r>
              <a:rPr lang="en-US" b="1" dirty="0" smtClean="0"/>
              <a:t>Sample survey….Cont’d</a:t>
            </a:r>
          </a:p>
          <a:p>
            <a:pPr algn="just">
              <a:lnSpc>
                <a:spcPct val="150000"/>
              </a:lnSpc>
            </a:pPr>
            <a:r>
              <a:rPr lang="en-US" sz="2800" dirty="0" smtClean="0">
                <a:solidFill>
                  <a:srgbClr val="FF0000"/>
                </a:solidFill>
              </a:rPr>
              <a:t>Representative sample surveys are another </a:t>
            </a:r>
            <a:r>
              <a:rPr lang="en-US" sz="2800" b="1" dirty="0" smtClean="0">
                <a:solidFill>
                  <a:srgbClr val="FF0000"/>
                </a:solidFill>
              </a:rPr>
              <a:t>source of population data</a:t>
            </a:r>
            <a:r>
              <a:rPr lang="en-US" sz="2800" dirty="0" smtClean="0"/>
              <a:t>, including </a:t>
            </a:r>
          </a:p>
          <a:p>
            <a:pPr algn="just">
              <a:lnSpc>
                <a:spcPct val="150000"/>
              </a:lnSpc>
              <a:buNone/>
            </a:pPr>
            <a:r>
              <a:rPr lang="en-US" sz="2800" dirty="0" smtClean="0"/>
              <a:t>         -  national, </a:t>
            </a:r>
          </a:p>
          <a:p>
            <a:pPr algn="just">
              <a:lnSpc>
                <a:spcPct val="150000"/>
              </a:lnSpc>
              <a:buNone/>
            </a:pPr>
            <a:r>
              <a:rPr lang="en-US" sz="2800" dirty="0" smtClean="0"/>
              <a:t>       -   regional, </a:t>
            </a:r>
          </a:p>
          <a:p>
            <a:pPr algn="just">
              <a:lnSpc>
                <a:spcPct val="150000"/>
              </a:lnSpc>
              <a:buNone/>
            </a:pPr>
            <a:r>
              <a:rPr lang="en-US" sz="2800" dirty="0" smtClean="0"/>
              <a:t>       - or state/province representative sample surveys that   collect </a:t>
            </a:r>
            <a:r>
              <a:rPr lang="en-US" sz="2800" dirty="0" smtClean="0">
                <a:solidFill>
                  <a:srgbClr val="FF0000"/>
                </a:solidFill>
              </a:rPr>
              <a:t>population information on individuals and/or households.</a:t>
            </a:r>
          </a:p>
          <a:p>
            <a:pPr algn="just">
              <a:lnSpc>
                <a:spcPct val="150000"/>
              </a:lnSpc>
            </a:pPr>
            <a:endParaRPr lang="en-US" sz="2800"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92</a:t>
            </a:fld>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Uses of population data</a:t>
            </a:r>
            <a:endParaRPr lang="en-US" sz="4000" b="1" dirty="0"/>
          </a:p>
        </p:txBody>
      </p:sp>
      <p:sp>
        <p:nvSpPr>
          <p:cNvPr id="3" name="Content Placeholder 2"/>
          <p:cNvSpPr>
            <a:spLocks noGrp="1"/>
          </p:cNvSpPr>
          <p:nvPr>
            <p:ph idx="1"/>
          </p:nvPr>
        </p:nvSpPr>
        <p:spPr>
          <a:xfrm>
            <a:off x="457200" y="1142984"/>
            <a:ext cx="8229600" cy="5429288"/>
          </a:xfrm>
        </p:spPr>
        <p:txBody>
          <a:bodyPr>
            <a:normAutofit fontScale="92500" lnSpcReduction="20000"/>
          </a:bodyPr>
          <a:lstStyle/>
          <a:p>
            <a:pPr lvl="0" algn="just">
              <a:lnSpc>
                <a:spcPct val="160000"/>
              </a:lnSpc>
              <a:buFont typeface="Wingdings" pitchFamily="2" charset="2"/>
              <a:buChar char="q"/>
            </a:pPr>
            <a:r>
              <a:rPr lang="en-US" sz="2800" dirty="0" smtClean="0">
                <a:latin typeface="Baskerville Old Face" pitchFamily="18" charset="0"/>
              </a:rPr>
              <a:t>  </a:t>
            </a:r>
            <a:r>
              <a:rPr lang="en-US" sz="2800" dirty="0" smtClean="0">
                <a:solidFill>
                  <a:srgbClr val="FF0000"/>
                </a:solidFill>
                <a:latin typeface="Baskerville Old Face" pitchFamily="18" charset="0"/>
              </a:rPr>
              <a:t>population data is important set of guidelines for different purposes like:</a:t>
            </a:r>
          </a:p>
          <a:p>
            <a:pPr lvl="0" algn="just">
              <a:lnSpc>
                <a:spcPct val="160000"/>
              </a:lnSpc>
              <a:buFont typeface="Wingdings" pitchFamily="2" charset="2"/>
              <a:buChar char="Ø"/>
            </a:pPr>
            <a:r>
              <a:rPr lang="en-US" sz="3000" dirty="0" smtClean="0"/>
              <a:t>        apportionment of representatives in a legislative   	body,</a:t>
            </a:r>
          </a:p>
          <a:p>
            <a:pPr lvl="0" algn="just">
              <a:lnSpc>
                <a:spcPct val="160000"/>
              </a:lnSpc>
              <a:buFont typeface="Wingdings" pitchFamily="2" charset="2"/>
              <a:buChar char="Ø"/>
            </a:pPr>
            <a:r>
              <a:rPr lang="en-US" sz="3000" dirty="0" smtClean="0"/>
              <a:t>        to study population movements,</a:t>
            </a:r>
          </a:p>
          <a:p>
            <a:pPr algn="just">
              <a:lnSpc>
                <a:spcPct val="160000"/>
              </a:lnSpc>
              <a:buFont typeface="Wingdings" pitchFamily="2" charset="2"/>
              <a:buChar char="Ø"/>
            </a:pPr>
            <a:r>
              <a:rPr lang="en-US" sz="3000" dirty="0" smtClean="0"/>
              <a:t>        to determine the existing population-resource   	balance/imbalance,</a:t>
            </a:r>
          </a:p>
          <a:p>
            <a:pPr lvl="0" algn="just">
              <a:lnSpc>
                <a:spcPct val="160000"/>
              </a:lnSpc>
              <a:buNone/>
            </a:pPr>
            <a:r>
              <a:rPr lang="en-US" sz="3000" dirty="0" smtClean="0"/>
              <a:t> </a:t>
            </a:r>
          </a:p>
          <a:p>
            <a:pPr lvl="0">
              <a:buFont typeface="Wingdings" pitchFamily="2" charset="2"/>
              <a:buChar char="Ø"/>
            </a:pPr>
            <a:endParaRPr lang="en-US" sz="2800" dirty="0" smtClean="0"/>
          </a:p>
          <a:p>
            <a:pPr lvl="0" algn="just">
              <a:lnSpc>
                <a:spcPct val="150000"/>
              </a:lnSpc>
              <a:buNone/>
            </a:pPr>
            <a:endParaRPr lang="en-US" sz="2800" dirty="0" smtClean="0">
              <a:latin typeface="Baskerville Old Face" pitchFamily="18" charset="0"/>
            </a:endParaRP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r>
              <a:rPr lang="en-US" sz="2800" b="1" dirty="0" smtClean="0"/>
              <a:t>Uses of population data….Cont’d</a:t>
            </a:r>
            <a:endParaRPr lang="en-US" sz="2800" dirty="0"/>
          </a:p>
        </p:txBody>
      </p:sp>
      <p:sp>
        <p:nvSpPr>
          <p:cNvPr id="3" name="Content Placeholder 2"/>
          <p:cNvSpPr>
            <a:spLocks noGrp="1"/>
          </p:cNvSpPr>
          <p:nvPr>
            <p:ph idx="1"/>
          </p:nvPr>
        </p:nvSpPr>
        <p:spPr>
          <a:xfrm>
            <a:off x="457200" y="1214422"/>
            <a:ext cx="8229600" cy="4911741"/>
          </a:xfrm>
        </p:spPr>
        <p:txBody>
          <a:bodyPr/>
          <a:lstStyle/>
          <a:p>
            <a:pPr lvl="0" algn="just">
              <a:lnSpc>
                <a:spcPct val="150000"/>
              </a:lnSpc>
              <a:buFont typeface="Wingdings" pitchFamily="2" charset="2"/>
              <a:buChar char="Ø"/>
            </a:pPr>
            <a:r>
              <a:rPr lang="en-US" dirty="0" smtClean="0"/>
              <a:t>  </a:t>
            </a:r>
            <a:r>
              <a:rPr lang="en-US" sz="2800" dirty="0" smtClean="0">
                <a:solidFill>
                  <a:srgbClr val="FF0000"/>
                </a:solidFill>
                <a:latin typeface="Baskerville Old Face" pitchFamily="18" charset="0"/>
              </a:rPr>
              <a:t>Private businesses require census data for their </a:t>
            </a:r>
            <a:r>
              <a:rPr lang="en-US" sz="2800" b="1" dirty="0" smtClean="0">
                <a:solidFill>
                  <a:srgbClr val="FF0000"/>
                </a:solidFill>
                <a:latin typeface="Baskerville Old Face" pitchFamily="18" charset="0"/>
              </a:rPr>
              <a:t>market analyses </a:t>
            </a:r>
            <a:r>
              <a:rPr lang="en-US" sz="2800" dirty="0" smtClean="0">
                <a:solidFill>
                  <a:srgbClr val="FF0000"/>
                </a:solidFill>
                <a:latin typeface="Baskerville Old Face" pitchFamily="18" charset="0"/>
              </a:rPr>
              <a:t>and </a:t>
            </a:r>
            <a:r>
              <a:rPr lang="en-US" sz="2800" b="1" dirty="0" smtClean="0">
                <a:solidFill>
                  <a:srgbClr val="FF0000"/>
                </a:solidFill>
                <a:latin typeface="Baskerville Old Face" pitchFamily="18" charset="0"/>
              </a:rPr>
              <a:t>advertising activities</a:t>
            </a:r>
          </a:p>
          <a:p>
            <a:pPr lvl="0" algn="just">
              <a:lnSpc>
                <a:spcPct val="150000"/>
              </a:lnSpc>
              <a:buNone/>
            </a:pPr>
            <a:endParaRPr lang="en-US" sz="2800" dirty="0" smtClean="0">
              <a:latin typeface="Baskerville Old Face" pitchFamily="18" charset="0"/>
            </a:endParaRPr>
          </a:p>
          <a:p>
            <a:pPr lvl="0" algn="just">
              <a:lnSpc>
                <a:spcPct val="150000"/>
              </a:lnSpc>
              <a:buFont typeface="Wingdings" pitchFamily="2" charset="2"/>
              <a:buChar char="Ø"/>
            </a:pPr>
            <a:r>
              <a:rPr lang="en-US" sz="2800" dirty="0" smtClean="0">
                <a:latin typeface="Baskerville Old Face" pitchFamily="18" charset="0"/>
              </a:rPr>
              <a:t>  </a:t>
            </a:r>
            <a:r>
              <a:rPr lang="en-US" sz="2800" b="1" u="sng" dirty="0" smtClean="0">
                <a:solidFill>
                  <a:srgbClr val="FF0000"/>
                </a:solidFill>
                <a:latin typeface="Baskerville Old Face" pitchFamily="18" charset="0"/>
              </a:rPr>
              <a:t>In the </a:t>
            </a:r>
            <a:r>
              <a:rPr lang="en-US" b="1" u="sng" dirty="0" smtClean="0">
                <a:solidFill>
                  <a:srgbClr val="FF0000"/>
                </a:solidFill>
                <a:latin typeface="Baskerville Old Face" pitchFamily="18" charset="0"/>
              </a:rPr>
              <a:t>early</a:t>
            </a:r>
            <a:r>
              <a:rPr lang="en-US" sz="2800" b="1" u="sng" dirty="0" smtClean="0">
                <a:solidFill>
                  <a:srgbClr val="FF0000"/>
                </a:solidFill>
                <a:latin typeface="Baskerville Old Face" pitchFamily="18" charset="0"/>
              </a:rPr>
              <a:t> days</a:t>
            </a:r>
            <a:r>
              <a:rPr lang="en-US" sz="2800" dirty="0" smtClean="0">
                <a:latin typeface="Baskerville Old Face" pitchFamily="18" charset="0"/>
              </a:rPr>
              <a:t>, </a:t>
            </a:r>
            <a:r>
              <a:rPr lang="en-US" sz="2800" b="1" dirty="0" smtClean="0">
                <a:solidFill>
                  <a:srgbClr val="FF0000"/>
                </a:solidFill>
                <a:latin typeface="Baskerville Old Face" pitchFamily="18" charset="0"/>
              </a:rPr>
              <a:t>it was useful to determine the tax rate </a:t>
            </a:r>
            <a:r>
              <a:rPr lang="en-US" sz="2800" dirty="0" smtClean="0">
                <a:latin typeface="Baskerville Old Face" pitchFamily="18" charset="0"/>
              </a:rPr>
              <a:t>and </a:t>
            </a:r>
            <a:r>
              <a:rPr lang="en-US" sz="2800" b="1" dirty="0" smtClean="0">
                <a:solidFill>
                  <a:srgbClr val="FF0000"/>
                </a:solidFill>
                <a:latin typeface="Baskerville Old Face" pitchFamily="18" charset="0"/>
              </a:rPr>
              <a:t>knew its people who attain specific age for military purpose</a:t>
            </a:r>
          </a:p>
        </p:txBody>
      </p:sp>
      <p:sp>
        <p:nvSpPr>
          <p:cNvPr id="5" name="Slide Number Placeholder 4"/>
          <p:cNvSpPr>
            <a:spLocks noGrp="1"/>
          </p:cNvSpPr>
          <p:nvPr>
            <p:ph type="sldNum" sz="quarter" idx="12"/>
          </p:nvPr>
        </p:nvSpPr>
        <p:spPr/>
        <p:txBody>
          <a:bodyPr/>
          <a:lstStyle/>
          <a:p>
            <a:fld id="{884C9F44-8474-4EB8-895B-098C9F96557C}" type="slidenum">
              <a:rPr lang="en-US" smtClean="0"/>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r>
              <a:rPr lang="en-US" sz="2800" b="1" dirty="0" smtClean="0"/>
              <a:t>Uses of population data….Cont’d</a:t>
            </a:r>
            <a:endParaRPr lang="en-US" sz="2800" dirty="0"/>
          </a:p>
        </p:txBody>
      </p:sp>
      <p:sp>
        <p:nvSpPr>
          <p:cNvPr id="3" name="Content Placeholder 2"/>
          <p:cNvSpPr>
            <a:spLocks noGrp="1"/>
          </p:cNvSpPr>
          <p:nvPr>
            <p:ph idx="1"/>
          </p:nvPr>
        </p:nvSpPr>
        <p:spPr>
          <a:xfrm>
            <a:off x="457200" y="1285860"/>
            <a:ext cx="8229600" cy="4840303"/>
          </a:xfrm>
        </p:spPr>
        <p:txBody>
          <a:bodyPr>
            <a:normAutofit/>
          </a:bodyPr>
          <a:lstStyle/>
          <a:p>
            <a:pPr algn="just">
              <a:lnSpc>
                <a:spcPct val="150000"/>
              </a:lnSpc>
              <a:buFont typeface="Wingdings" pitchFamily="2" charset="2"/>
              <a:buChar char="Ø"/>
            </a:pPr>
            <a:r>
              <a:rPr lang="en-US" sz="2800" u="sng" dirty="0" smtClean="0">
                <a:solidFill>
                  <a:srgbClr val="FF0000"/>
                </a:solidFill>
                <a:latin typeface="Baskerville Old Face" pitchFamily="18" charset="0"/>
              </a:rPr>
              <a:t>      It is helpful to indicate current and future of 	socio- economic needs of the population.</a:t>
            </a:r>
          </a:p>
          <a:p>
            <a:pPr algn="just">
              <a:lnSpc>
                <a:spcPct val="150000"/>
              </a:lnSpc>
              <a:buNone/>
            </a:pPr>
            <a:endParaRPr lang="en-US" sz="2800" dirty="0" smtClean="0">
              <a:latin typeface="Baskerville Old Face" pitchFamily="18" charset="0"/>
            </a:endParaRPr>
          </a:p>
          <a:p>
            <a:pPr lvl="0" algn="just">
              <a:lnSpc>
                <a:spcPct val="150000"/>
              </a:lnSpc>
              <a:buFont typeface="Wingdings" pitchFamily="2" charset="2"/>
              <a:buChar char="Ø"/>
            </a:pPr>
            <a:r>
              <a:rPr lang="en-US" sz="2800" dirty="0" smtClean="0">
                <a:latin typeface="Baskerville Old Face" pitchFamily="18" charset="0"/>
              </a:rPr>
              <a:t>   </a:t>
            </a:r>
            <a:r>
              <a:rPr lang="en-US" sz="2800" dirty="0" smtClean="0">
                <a:solidFill>
                  <a:srgbClr val="FF0000"/>
                </a:solidFill>
                <a:latin typeface="Baskerville Old Face" pitchFamily="18" charset="0"/>
              </a:rPr>
              <a:t>It is important for business men to know the </a:t>
            </a:r>
            <a:r>
              <a:rPr lang="en-US" sz="2800" b="1" dirty="0" smtClean="0">
                <a:solidFill>
                  <a:srgbClr val="FF0000"/>
                </a:solidFill>
                <a:latin typeface="Baskerville Old Face" pitchFamily="18" charset="0"/>
              </a:rPr>
              <a:t>age</a:t>
            </a:r>
            <a:r>
              <a:rPr lang="en-US" sz="2800" dirty="0" smtClean="0">
                <a:solidFill>
                  <a:srgbClr val="FF0000"/>
                </a:solidFill>
                <a:latin typeface="Baskerville Old Face" pitchFamily="18" charset="0"/>
              </a:rPr>
              <a:t>, demand and </a:t>
            </a:r>
            <a:r>
              <a:rPr lang="en-US" sz="2800" b="1" dirty="0" smtClean="0">
                <a:solidFill>
                  <a:srgbClr val="FF0000"/>
                </a:solidFill>
                <a:latin typeface="Baskerville Old Face" pitchFamily="18" charset="0"/>
              </a:rPr>
              <a:t>economic status </a:t>
            </a:r>
            <a:r>
              <a:rPr lang="en-US" sz="2800" dirty="0" smtClean="0">
                <a:solidFill>
                  <a:srgbClr val="FF0000"/>
                </a:solidFill>
                <a:latin typeface="Baskerville Old Face" pitchFamily="18" charset="0"/>
              </a:rPr>
              <a:t>of their customers</a:t>
            </a:r>
            <a:r>
              <a:rPr lang="en-US" sz="2800" dirty="0" smtClean="0">
                <a:latin typeface="Baskerville Old Face" pitchFamily="18" charset="0"/>
              </a:rPr>
              <a:t>.</a:t>
            </a: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8"/>
          </a:xfrm>
        </p:spPr>
        <p:txBody>
          <a:bodyPr>
            <a:normAutofit/>
          </a:bodyPr>
          <a:lstStyle/>
          <a:p>
            <a:r>
              <a:rPr lang="en-US" sz="2400" b="1" dirty="0" smtClean="0"/>
              <a:t>Uses of population data….Cont’d</a:t>
            </a:r>
            <a:endParaRPr lang="en-US" sz="2400" dirty="0"/>
          </a:p>
        </p:txBody>
      </p:sp>
      <p:sp>
        <p:nvSpPr>
          <p:cNvPr id="3" name="Content Placeholder 2"/>
          <p:cNvSpPr>
            <a:spLocks noGrp="1"/>
          </p:cNvSpPr>
          <p:nvPr>
            <p:ph idx="1"/>
          </p:nvPr>
        </p:nvSpPr>
        <p:spPr/>
        <p:txBody>
          <a:bodyPr/>
          <a:lstStyle/>
          <a:p>
            <a:pPr lvl="0" algn="just">
              <a:lnSpc>
                <a:spcPct val="150000"/>
              </a:lnSpc>
            </a:pPr>
            <a:r>
              <a:rPr lang="en-US" sz="2800" dirty="0" smtClean="0">
                <a:solidFill>
                  <a:srgbClr val="FF0000"/>
                </a:solidFill>
                <a:latin typeface="Baskerville Old Face" pitchFamily="18" charset="0"/>
              </a:rPr>
              <a:t>It helps </a:t>
            </a:r>
            <a:r>
              <a:rPr lang="en-US" sz="2800" b="1" dirty="0" smtClean="0">
                <a:solidFill>
                  <a:srgbClr val="FF0000"/>
                </a:solidFill>
                <a:latin typeface="Baskerville Old Face" pitchFamily="18" charset="0"/>
              </a:rPr>
              <a:t>policy makers </a:t>
            </a:r>
            <a:r>
              <a:rPr lang="en-US" sz="2800" dirty="0" smtClean="0">
                <a:solidFill>
                  <a:srgbClr val="FF0000"/>
                </a:solidFill>
                <a:latin typeface="Baskerville Old Face" pitchFamily="18" charset="0"/>
              </a:rPr>
              <a:t>to predict the need of its population</a:t>
            </a:r>
            <a:r>
              <a:rPr lang="en-US" sz="2800" dirty="0" smtClean="0">
                <a:latin typeface="Baskerville Old Face" pitchFamily="18" charset="0"/>
              </a:rPr>
              <a:t> </a:t>
            </a:r>
            <a:r>
              <a:rPr lang="en-US" sz="2800" dirty="0" smtClean="0">
                <a:solidFill>
                  <a:srgbClr val="FF0000"/>
                </a:solidFill>
                <a:latin typeface="Baskerville Old Face" pitchFamily="18" charset="0"/>
              </a:rPr>
              <a:t>and how to meet them.</a:t>
            </a:r>
          </a:p>
          <a:p>
            <a:pPr lvl="0" algn="just">
              <a:lnSpc>
                <a:spcPct val="150000"/>
              </a:lnSpc>
              <a:buNone/>
            </a:pPr>
            <a:endParaRPr lang="en-US" sz="2800" dirty="0" smtClean="0">
              <a:latin typeface="Baskerville Old Face" pitchFamily="18" charset="0"/>
            </a:endParaRPr>
          </a:p>
          <a:p>
            <a:pPr lvl="0" algn="just">
              <a:lnSpc>
                <a:spcPct val="150000"/>
              </a:lnSpc>
            </a:pPr>
            <a:r>
              <a:rPr lang="en-US" sz="2800" dirty="0" smtClean="0">
                <a:latin typeface="Baskerville Old Face" pitchFamily="18" charset="0"/>
              </a:rPr>
              <a:t>It is vital for monitoring current demographic trends and helpful for carrying our scientific study. </a:t>
            </a:r>
          </a:p>
          <a:p>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96</a:t>
            </a:fld>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Factors affecting the quality of population data: </a:t>
            </a:r>
            <a:endParaRPr lang="en-US" dirty="0"/>
          </a:p>
        </p:txBody>
      </p:sp>
      <p:sp>
        <p:nvSpPr>
          <p:cNvPr id="3" name="Content Placeholder 2"/>
          <p:cNvSpPr>
            <a:spLocks noGrp="1"/>
          </p:cNvSpPr>
          <p:nvPr>
            <p:ph idx="1"/>
          </p:nvPr>
        </p:nvSpPr>
        <p:spPr>
          <a:xfrm>
            <a:off x="457200" y="1600200"/>
            <a:ext cx="8229600" cy="4686320"/>
          </a:xfrm>
        </p:spPr>
        <p:txBody>
          <a:bodyPr>
            <a:normAutofit fontScale="92500"/>
          </a:bodyPr>
          <a:lstStyle/>
          <a:p>
            <a:pPr algn="just">
              <a:lnSpc>
                <a:spcPct val="160000"/>
              </a:lnSpc>
            </a:pPr>
            <a:r>
              <a:rPr lang="en-US" sz="3000" dirty="0" smtClean="0">
                <a:solidFill>
                  <a:srgbClr val="FF0000"/>
                </a:solidFill>
                <a:latin typeface="Baskerville Old Face" pitchFamily="18" charset="0"/>
              </a:rPr>
              <a:t>In any data set, errors can be introduced in multiple ways, including the data collection process itself.</a:t>
            </a:r>
            <a:endParaRPr lang="en-US" sz="2800" dirty="0" smtClean="0">
              <a:solidFill>
                <a:srgbClr val="FF0000"/>
              </a:solidFill>
              <a:latin typeface="Baskerville Old Face" pitchFamily="18" charset="0"/>
            </a:endParaRPr>
          </a:p>
          <a:p>
            <a:pPr algn="just">
              <a:lnSpc>
                <a:spcPct val="150000"/>
              </a:lnSpc>
            </a:pPr>
            <a:r>
              <a:rPr lang="en-US" sz="3000" dirty="0" smtClean="0"/>
              <a:t>For a census to be universal, everyone must be counted, but </a:t>
            </a:r>
            <a:r>
              <a:rPr lang="en-US" sz="3000" i="1" dirty="0" smtClean="0">
                <a:solidFill>
                  <a:srgbClr val="FF0000"/>
                </a:solidFill>
              </a:rPr>
              <a:t>problems arise when some individuals or groups, such as the homeless, are difficult to count or refuse to be counted.</a:t>
            </a:r>
            <a:endParaRPr lang="en-US" sz="3000" i="1" dirty="0">
              <a:solidFill>
                <a:srgbClr val="FF0000"/>
              </a:solidFill>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Factors affecting the quality of population data</a:t>
            </a:r>
            <a:endParaRPr lang="en-US" sz="2800" dirty="0">
              <a:latin typeface="Baskerville Old Face" pitchFamily="18" charset="0"/>
            </a:endParaRPr>
          </a:p>
        </p:txBody>
      </p:sp>
      <p:sp>
        <p:nvSpPr>
          <p:cNvPr id="3" name="Content Placeholder 2"/>
          <p:cNvSpPr>
            <a:spLocks noGrp="1"/>
          </p:cNvSpPr>
          <p:nvPr>
            <p:ph idx="1"/>
          </p:nvPr>
        </p:nvSpPr>
        <p:spPr>
          <a:xfrm>
            <a:off x="457200" y="1214422"/>
            <a:ext cx="8229600" cy="4911741"/>
          </a:xfrm>
        </p:spPr>
        <p:txBody>
          <a:bodyPr>
            <a:normAutofit/>
          </a:bodyPr>
          <a:lstStyle/>
          <a:p>
            <a:pPr lvl="0" algn="just">
              <a:lnSpc>
                <a:spcPct val="150000"/>
              </a:lnSpc>
            </a:pPr>
            <a:r>
              <a:rPr lang="en-US" sz="2800" dirty="0" smtClean="0">
                <a:latin typeface="Baskerville Old Face" pitchFamily="18" charset="0"/>
              </a:rPr>
              <a:t>The following are the </a:t>
            </a:r>
            <a:r>
              <a:rPr lang="en-US" sz="2800" i="1" dirty="0" smtClean="0">
                <a:solidFill>
                  <a:srgbClr val="FF0000"/>
                </a:solidFill>
                <a:latin typeface="Baskerville Old Face" pitchFamily="18" charset="0"/>
              </a:rPr>
              <a:t>major factors affecting the quality of population data:</a:t>
            </a:r>
          </a:p>
          <a:p>
            <a:pPr algn="just">
              <a:lnSpc>
                <a:spcPct val="150000"/>
              </a:lnSpc>
              <a:buFont typeface="Wingdings" pitchFamily="2" charset="2"/>
              <a:buChar char="ü"/>
            </a:pPr>
            <a:r>
              <a:rPr lang="en-US" sz="2800" dirty="0" smtClean="0"/>
              <a:t>          </a:t>
            </a:r>
            <a:r>
              <a:rPr lang="en-US" sz="2800" dirty="0" smtClean="0">
                <a:solidFill>
                  <a:srgbClr val="FF0000"/>
                </a:solidFill>
              </a:rPr>
              <a:t>In adequate finance;</a:t>
            </a:r>
          </a:p>
          <a:p>
            <a:pPr algn="just">
              <a:lnSpc>
                <a:spcPct val="150000"/>
              </a:lnSpc>
              <a:buFont typeface="Wingdings" pitchFamily="2" charset="2"/>
              <a:buChar char="ü"/>
            </a:pPr>
            <a:r>
              <a:rPr lang="en-US" sz="2800" dirty="0" smtClean="0">
                <a:solidFill>
                  <a:srgbClr val="FF0000"/>
                </a:solidFill>
              </a:rPr>
              <a:t>          Under or over counting</a:t>
            </a:r>
          </a:p>
          <a:p>
            <a:pPr lvl="0" algn="just">
              <a:lnSpc>
                <a:spcPct val="150000"/>
              </a:lnSpc>
              <a:buFont typeface="Wingdings" pitchFamily="2" charset="2"/>
              <a:buChar char="ü"/>
            </a:pPr>
            <a:r>
              <a:rPr lang="en-US" sz="2800" dirty="0" smtClean="0">
                <a:solidFill>
                  <a:srgbClr val="FF0000"/>
                </a:solidFill>
              </a:rPr>
              <a:t>         </a:t>
            </a:r>
            <a:r>
              <a:rPr lang="en-US" sz="2800" i="1" dirty="0" smtClean="0">
                <a:solidFill>
                  <a:srgbClr val="FF0000"/>
                </a:solidFill>
              </a:rPr>
              <a:t>Filling wrong data by the respondents      	particularly on sensitive issues like income</a:t>
            </a:r>
            <a:r>
              <a:rPr lang="en-US" sz="2800" dirty="0" smtClean="0">
                <a:solidFill>
                  <a:srgbClr val="FF0000"/>
                </a:solidFill>
              </a:rPr>
              <a:t>.</a:t>
            </a:r>
          </a:p>
          <a:p>
            <a:pPr lvl="0" algn="just">
              <a:lnSpc>
                <a:spcPct val="150000"/>
              </a:lnSpc>
              <a:buNone/>
            </a:pPr>
            <a:endParaRPr lang="en-US" sz="2800" dirty="0" smtClean="0"/>
          </a:p>
          <a:p>
            <a:pPr algn="just">
              <a:lnSpc>
                <a:spcPct val="150000"/>
              </a:lnSpc>
            </a:pPr>
            <a:endParaRPr lang="en-US" sz="2800" dirty="0" smtClean="0"/>
          </a:p>
          <a:p>
            <a:pPr lvl="0" algn="just">
              <a:lnSpc>
                <a:spcPct val="150000"/>
              </a:lnSpc>
            </a:pPr>
            <a:endParaRPr lang="en-US" sz="2800" dirty="0">
              <a:latin typeface="Baskerville Old Face" pitchFamily="18" charset="0"/>
            </a:endParaRPr>
          </a:p>
        </p:txBody>
      </p:sp>
      <p:sp>
        <p:nvSpPr>
          <p:cNvPr id="5" name="Slide Number Placeholder 4"/>
          <p:cNvSpPr>
            <a:spLocks noGrp="1"/>
          </p:cNvSpPr>
          <p:nvPr>
            <p:ph type="sldNum" sz="quarter" idx="12"/>
          </p:nvPr>
        </p:nvSpPr>
        <p:spPr/>
        <p:txBody>
          <a:bodyPr/>
          <a:lstStyle/>
          <a:p>
            <a:fld id="{884C9F44-8474-4EB8-895B-098C9F96557C}" type="slidenum">
              <a:rPr lang="en-US" smtClean="0"/>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askerville Old Face" pitchFamily="18" charset="0"/>
              </a:rPr>
              <a:t>Factors affecting the quality of population data….Cont’d</a:t>
            </a:r>
            <a:endParaRPr lang="en-US" sz="2800" dirty="0"/>
          </a:p>
        </p:txBody>
      </p:sp>
      <p:sp>
        <p:nvSpPr>
          <p:cNvPr id="3" name="Content Placeholder 2"/>
          <p:cNvSpPr>
            <a:spLocks noGrp="1"/>
          </p:cNvSpPr>
          <p:nvPr>
            <p:ph idx="1"/>
          </p:nvPr>
        </p:nvSpPr>
        <p:spPr>
          <a:xfrm>
            <a:off x="457200" y="1357298"/>
            <a:ext cx="8229600" cy="4768865"/>
          </a:xfrm>
        </p:spPr>
        <p:txBody>
          <a:bodyPr>
            <a:normAutofit/>
          </a:bodyPr>
          <a:lstStyle/>
          <a:p>
            <a:pPr lvl="0" algn="just">
              <a:lnSpc>
                <a:spcPct val="150000"/>
              </a:lnSpc>
              <a:buFont typeface="Wingdings" pitchFamily="2" charset="2"/>
              <a:buChar char="ü"/>
            </a:pPr>
            <a:r>
              <a:rPr lang="en-US" sz="2800" dirty="0" smtClean="0">
                <a:latin typeface="Baskerville Old Face" pitchFamily="18" charset="0"/>
              </a:rPr>
              <a:t>        </a:t>
            </a:r>
            <a:r>
              <a:rPr lang="en-US" sz="2800" dirty="0" smtClean="0">
                <a:solidFill>
                  <a:srgbClr val="FF0000"/>
                </a:solidFill>
                <a:latin typeface="Baskerville Old Face" pitchFamily="18" charset="0"/>
              </a:rPr>
              <a:t>In adequate knowledge and awareness about the       	importance of population data.</a:t>
            </a:r>
          </a:p>
          <a:p>
            <a:pPr lvl="0" algn="just">
              <a:lnSpc>
                <a:spcPct val="150000"/>
              </a:lnSpc>
              <a:buNone/>
            </a:pPr>
            <a:endParaRPr lang="en-US" sz="2800" dirty="0" smtClean="0">
              <a:latin typeface="Baskerville Old Face" pitchFamily="18" charset="0"/>
            </a:endParaRPr>
          </a:p>
          <a:p>
            <a:pPr lvl="0" algn="just">
              <a:lnSpc>
                <a:spcPct val="150000"/>
              </a:lnSpc>
              <a:buFont typeface="Wingdings" pitchFamily="2" charset="2"/>
              <a:buChar char="ü"/>
            </a:pPr>
            <a:r>
              <a:rPr lang="en-US" sz="2800" dirty="0" smtClean="0">
                <a:latin typeface="Baskerville Old Face" pitchFamily="18" charset="0"/>
              </a:rPr>
              <a:t>       </a:t>
            </a:r>
            <a:r>
              <a:rPr lang="en-US" sz="2800" dirty="0" smtClean="0">
                <a:solidFill>
                  <a:srgbClr val="FF0000"/>
                </a:solidFill>
                <a:latin typeface="Baskerville Old Face" pitchFamily="18" charset="0"/>
              </a:rPr>
              <a:t>Social and political instability.</a:t>
            </a:r>
          </a:p>
          <a:p>
            <a:pPr lvl="0" algn="just">
              <a:lnSpc>
                <a:spcPct val="150000"/>
              </a:lnSpc>
              <a:buFont typeface="Wingdings" pitchFamily="2" charset="2"/>
              <a:buChar char="ü"/>
            </a:pPr>
            <a:r>
              <a:rPr lang="en-US" sz="2800" dirty="0" smtClean="0">
                <a:latin typeface="Baskerville Old Face" pitchFamily="18" charset="0"/>
              </a:rPr>
              <a:t>      </a:t>
            </a:r>
            <a:r>
              <a:rPr lang="en-US" sz="2800" dirty="0" smtClean="0">
                <a:solidFill>
                  <a:srgbClr val="FF0000"/>
                </a:solidFill>
                <a:latin typeface="Baskerville Old Face" pitchFamily="18" charset="0"/>
              </a:rPr>
              <a:t>Lack of skills and experiences of enumerators and 	trainer.</a:t>
            </a:r>
          </a:p>
          <a:p>
            <a:pPr algn="just">
              <a:lnSpc>
                <a:spcPct val="150000"/>
              </a:lnSpc>
              <a:buNone/>
            </a:pPr>
            <a:endParaRPr lang="en-US" dirty="0"/>
          </a:p>
        </p:txBody>
      </p:sp>
      <p:sp>
        <p:nvSpPr>
          <p:cNvPr id="5" name="Slide Number Placeholder 4"/>
          <p:cNvSpPr>
            <a:spLocks noGrp="1"/>
          </p:cNvSpPr>
          <p:nvPr>
            <p:ph type="sldNum" sz="quarter" idx="12"/>
          </p:nvPr>
        </p:nvSpPr>
        <p:spPr/>
        <p:txBody>
          <a:bodyPr/>
          <a:lstStyle/>
          <a:p>
            <a:fld id="{884C9F44-8474-4EB8-895B-098C9F96557C}" type="slidenum">
              <a:rPr lang="en-US" smtClean="0"/>
              <a:pPr/>
              <a:t>99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12770</TotalTime>
  <Words>29715</Words>
  <Application>Microsoft Office PowerPoint</Application>
  <PresentationFormat>On-screen Show (4:3)</PresentationFormat>
  <Paragraphs>3567</Paragraphs>
  <Slides>591</Slides>
  <Notes>9</Notes>
  <HiddenSlides>0</HiddenSlides>
  <MMClips>0</MMClips>
  <ScaleCrop>false</ScaleCrop>
  <HeadingPairs>
    <vt:vector size="4" baseType="variant">
      <vt:variant>
        <vt:lpstr>Theme</vt:lpstr>
      </vt:variant>
      <vt:variant>
        <vt:i4>1</vt:i4>
      </vt:variant>
      <vt:variant>
        <vt:lpstr>Slide Titles</vt:lpstr>
      </vt:variant>
      <vt:variant>
        <vt:i4>591</vt:i4>
      </vt:variant>
    </vt:vector>
  </HeadingPairs>
  <TitlesOfParts>
    <vt:vector size="592" baseType="lpstr">
      <vt:lpstr>Office Theme</vt:lpstr>
      <vt:lpstr>Geography of Population and Settlement </vt:lpstr>
      <vt:lpstr>Course objectives</vt:lpstr>
      <vt:lpstr>Course objectives... Cont’d</vt:lpstr>
      <vt:lpstr>Chapter One: Introduction</vt:lpstr>
      <vt:lpstr> Introduction of population Geography and Settlement &amp; other concepts Cont’d</vt:lpstr>
      <vt:lpstr>Introduction of population Geography and Settlement &amp; other concepts Cont’d</vt:lpstr>
      <vt:lpstr> Introduction of population Geography Settlement and  &amp; other concepts. Cont’d</vt:lpstr>
      <vt:lpstr>1.1 Meaning, Scope and Historical Development of Population Geography </vt:lpstr>
      <vt:lpstr> Meaning, Scope and Historical Development of Population Geography .....  Cont’d </vt:lpstr>
      <vt:lpstr>  Meaning, Scope and Historical Development of Population Geography .....  Cont’d  Population geography is a compound term formed by combining two words, population and geography   </vt:lpstr>
      <vt:lpstr> Meaning, Scope and Historical Development of Population Geography .....  Cont’d</vt:lpstr>
      <vt:lpstr>Population geography </vt:lpstr>
      <vt:lpstr>The scope of population geography: </vt:lpstr>
      <vt:lpstr>The scope of population geography:   Cont’d</vt:lpstr>
      <vt:lpstr>Development of population geography: </vt:lpstr>
      <vt:lpstr>The main reasons for the rapid change of the subject after1953,are the following.  </vt:lpstr>
      <vt:lpstr>The main reasons for the rapid change of the subject after1953,are the following. ….Cont’d </vt:lpstr>
      <vt:lpstr>The main reasons for the rapid change of the subject after1953,are the following. ….Cont’d</vt:lpstr>
      <vt:lpstr>The main reasons for the rapid change of the subject after1953,are the following. ….Cont’d</vt:lpstr>
      <vt:lpstr>The main reasons for the rapid change of the subject after1953,are the following. ….Cont’d</vt:lpstr>
      <vt:lpstr>The main reasons for the rapid change of the subject after1953,are the following. ….Cont’d</vt:lpstr>
      <vt:lpstr>  1.2 Population Geography and Other Related Disciplines </vt:lpstr>
      <vt:lpstr>Population Geography and Other Related Disciplines…..Cont’d</vt:lpstr>
      <vt:lpstr>Population Geography and Other Related Disciplines…..Cont’d</vt:lpstr>
      <vt:lpstr>Population Geography and Other Related Disciplines…..Cont’d</vt:lpstr>
      <vt:lpstr>Population Geography and Other Related Disciplines…..Cont’d</vt:lpstr>
      <vt:lpstr>Population Geography and Other Related Disciplines…..Cont’d</vt:lpstr>
      <vt:lpstr>Population Geography and Other Related Disciplines…..Cont’d</vt:lpstr>
      <vt:lpstr>Population Geography and Other Related Disciplines…..Cont’d</vt:lpstr>
      <vt:lpstr>Population Geography and Other Related Disciplines…..Cont’d</vt:lpstr>
      <vt:lpstr>Population Geography and Other Related Disciplines…..Cont’d</vt:lpstr>
      <vt:lpstr> 1.3 Sources and uses of population data </vt:lpstr>
      <vt:lpstr>Sources and uses of population data…Cont’d</vt:lpstr>
      <vt:lpstr>Sources and uses of population data…Cont’d</vt:lpstr>
      <vt:lpstr>Sources and uses of population data…Cont’d</vt:lpstr>
      <vt:lpstr>Sources and uses of population data…Cont’d</vt:lpstr>
      <vt:lpstr>Sources and uses of population data…Cont’d</vt:lpstr>
      <vt:lpstr>Sources and uses of population data…Cont’d</vt:lpstr>
      <vt:lpstr>Sources and uses of population data…Cont’d</vt:lpstr>
      <vt:lpstr>Essential Features of Census: </vt:lpstr>
      <vt:lpstr>Essential Features of Census….Cont’d</vt:lpstr>
      <vt:lpstr>Essential Features of Census….Cont’d</vt:lpstr>
      <vt:lpstr>Essential Features of Census….Cont’d</vt:lpstr>
      <vt:lpstr>Essential Features of Census….Cont’d</vt:lpstr>
      <vt:lpstr>Essential Features of Census….Cont’d</vt:lpstr>
      <vt:lpstr>Essential Features of Census….Cont’d</vt:lpstr>
      <vt:lpstr>Essential Features of Census….Cont’d</vt:lpstr>
      <vt:lpstr>Steps in Conducting Census  </vt:lpstr>
      <vt:lpstr>Steps in Conducting Census…..Cont’d  </vt:lpstr>
      <vt:lpstr>Steps in Conducting Census… Cont’d  </vt:lpstr>
      <vt:lpstr>  The recommended topics/variables can be put into Census… Cont’d  </vt:lpstr>
      <vt:lpstr>The recommended topics/variables can be put into Census… Cont’d</vt:lpstr>
      <vt:lpstr>The recommended topics/variables can be put into Census… Cont’d</vt:lpstr>
      <vt:lpstr>Slide 54</vt:lpstr>
      <vt:lpstr>Possible Uses of Census Information</vt:lpstr>
      <vt:lpstr>Possible Uses of Census Information</vt:lpstr>
      <vt:lpstr>Possible Uses of Census Information</vt:lpstr>
      <vt:lpstr>Possible Uses of Census Information</vt:lpstr>
      <vt:lpstr>Slide 59</vt:lpstr>
      <vt:lpstr>Slide 60</vt:lpstr>
      <vt:lpstr>Slide 61</vt:lpstr>
      <vt:lpstr>widely used techniques of conducting census</vt:lpstr>
      <vt:lpstr>De facto Approach:-…..Cont’d</vt:lpstr>
      <vt:lpstr>De facto Approach:-…..Cont’d</vt:lpstr>
      <vt:lpstr>De facto Approach:-…..Cont’d</vt:lpstr>
      <vt:lpstr>De facto Approach:-…..Cont’d</vt:lpstr>
      <vt:lpstr>Slide 67</vt:lpstr>
      <vt:lpstr>De jure Approach:-…Cont’d</vt:lpstr>
      <vt:lpstr>De jure Approach:-…Cont’d</vt:lpstr>
      <vt:lpstr>De jure Approach:-…Cont’d</vt:lpstr>
      <vt:lpstr>De jure Approach:-…Cont’d</vt:lpstr>
      <vt:lpstr>De jure Approach:-…Cont’d</vt:lpstr>
      <vt:lpstr>De jure Approach:-…Cont’d</vt:lpstr>
      <vt:lpstr>De jure Approach:-…Cont’d</vt:lpstr>
      <vt:lpstr>De jure Approach:-…Cont’d</vt:lpstr>
      <vt:lpstr>De jure Approach:-…Cont’d</vt:lpstr>
      <vt:lpstr> De jure Approach:-…Cont’d</vt:lpstr>
      <vt:lpstr>Sources and uses of population data…Cont’d</vt:lpstr>
      <vt:lpstr>Sources and uses of population data…Cont’d</vt:lpstr>
      <vt:lpstr>Sources and uses of population data…Cont’d</vt:lpstr>
      <vt:lpstr> Important principles of a Vital Registration system:  </vt:lpstr>
      <vt:lpstr>Important principles of a Vital Registration system:….Cont’d</vt:lpstr>
      <vt:lpstr>Important principles of a Vital Registration system:….Cont’d</vt:lpstr>
      <vt:lpstr>Important principles of a Vital Registration system:….Cont’d</vt:lpstr>
      <vt:lpstr>Important principles of a Vital Registration system:….Cont’d</vt:lpstr>
      <vt:lpstr>Slide 86</vt:lpstr>
      <vt:lpstr>Slide 87</vt:lpstr>
      <vt:lpstr>The use of vital registration </vt:lpstr>
      <vt:lpstr> The use of vital registration…Cont’d  </vt:lpstr>
      <vt:lpstr>Sources and uses of population data…Cont’d</vt:lpstr>
      <vt:lpstr>Sources and uses of population data…Cont’d</vt:lpstr>
      <vt:lpstr>Sources and uses of population data…Cont’d</vt:lpstr>
      <vt:lpstr>Uses of population data</vt:lpstr>
      <vt:lpstr>Uses of population data….Cont’d</vt:lpstr>
      <vt:lpstr>Uses of population data….Cont’d</vt:lpstr>
      <vt:lpstr>Uses of population data….Cont’d</vt:lpstr>
      <vt:lpstr>Factors affecting the quality of population data: </vt:lpstr>
      <vt:lpstr>Factors affecting the quality of population data</vt:lpstr>
      <vt:lpstr>Factors affecting the quality of population data….Cont’d</vt:lpstr>
      <vt:lpstr>Slide 100</vt:lpstr>
      <vt:lpstr>World  Population  Growth  and Distribution </vt:lpstr>
      <vt:lpstr>Introduction </vt:lpstr>
      <vt:lpstr>Slide 103</vt:lpstr>
      <vt:lpstr>Slide 104</vt:lpstr>
      <vt:lpstr>Slide 105</vt:lpstr>
      <vt:lpstr>Slide 106</vt:lpstr>
      <vt:lpstr>Slide 107</vt:lpstr>
      <vt:lpstr>1.2  Trends of World Population Growth</vt:lpstr>
      <vt:lpstr>Trends of World Population Growth….Cont’d</vt:lpstr>
      <vt:lpstr>Trends of World Population Growth….Cont’d</vt:lpstr>
      <vt:lpstr>Trends of World Population Growth….Cont’d</vt:lpstr>
      <vt:lpstr>Trends of World Population Growth….Cont’d</vt:lpstr>
      <vt:lpstr>Trends of World Population Growth….Cont’d</vt:lpstr>
      <vt:lpstr>Trends of World Population Growth….Cont’d  The table above expresses that rapid population growth has occurred since 2nd quarter of the 20 century.</vt:lpstr>
      <vt:lpstr>Trends of World Population Growth….Cont’d</vt:lpstr>
      <vt:lpstr>2.2 World population explosion:  Causes and Consequences </vt:lpstr>
      <vt:lpstr>World population explosion:  Causes and Consequences</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World population explosion:  Causes and Consequences……Cont’d</vt:lpstr>
      <vt:lpstr>2.2 World Population Distribution </vt:lpstr>
      <vt:lpstr>World Population Distribution….. Cont’d</vt:lpstr>
      <vt:lpstr>World Population Distribution….. Cont’d</vt:lpstr>
      <vt:lpstr>World Population Distribution….. Cont’d</vt:lpstr>
      <vt:lpstr>World Population Distribution….. Cont’d</vt:lpstr>
      <vt:lpstr>World Population Distribution….. Cont’d</vt:lpstr>
      <vt:lpstr>World Population Distribution….. Cont’d</vt:lpstr>
      <vt:lpstr>World Population Distribution….. Cont’d</vt:lpstr>
      <vt:lpstr>Factors Affecting Population Distribution  </vt:lpstr>
      <vt:lpstr>Factors Affecting Population Distribution….Cont’d</vt:lpstr>
      <vt:lpstr>Factors Affecting Population Distribution…..Cont’d</vt:lpstr>
      <vt:lpstr>Factors Affecting Population Distribution…….Cont’d</vt:lpstr>
      <vt:lpstr>Factors Affecting Population Distribution…..Cont’d</vt:lpstr>
      <vt:lpstr>Factors Affecting Population Distribution……Cont’d</vt:lpstr>
      <vt:lpstr>Factors Affecting Population Distribution……Cont’d</vt:lpstr>
      <vt:lpstr>Factors Affecting Population Distribution……Cont’d</vt:lpstr>
      <vt:lpstr>Factors Affecting Population Distribution……Cont’d</vt:lpstr>
      <vt:lpstr>Factors Affecting Population Distribution……Cont’d</vt:lpstr>
      <vt:lpstr>Factors Affecting Population Distribution……Cont’d</vt:lpstr>
      <vt:lpstr>Slide 156</vt:lpstr>
      <vt:lpstr>Slide 157</vt:lpstr>
      <vt:lpstr>Measures of population distribution</vt:lpstr>
      <vt:lpstr>Measures of population distribution....Cont’d</vt:lpstr>
      <vt:lpstr>Measures of population distribution....Cont’d</vt:lpstr>
      <vt:lpstr>Measures of population distribution....Cont’d</vt:lpstr>
      <vt:lpstr>Measures of population distribution....Cont’d </vt:lpstr>
      <vt:lpstr>Measures of population distribution....Cont’d</vt:lpstr>
      <vt:lpstr>Measures of population distribution....Cont’d</vt:lpstr>
      <vt:lpstr>Measures of population distribution....Cont’d</vt:lpstr>
      <vt:lpstr>Slide 166</vt:lpstr>
      <vt:lpstr>Measures of Population Dispersion and Concentration </vt:lpstr>
      <vt:lpstr>Measures of Population Dispersion and Concentration….Cont’d</vt:lpstr>
      <vt:lpstr>Measures of Population Dispersion and Concentration….Cont’d</vt:lpstr>
      <vt:lpstr>Measures of Population Dispersion and Concentration….Cont’d</vt:lpstr>
      <vt:lpstr>Measures of Population Dispersion and Concentration….Cont’d</vt:lpstr>
      <vt:lpstr>Measures of Population Dispersion and Concentration….Cont’d</vt:lpstr>
      <vt:lpstr>Slide 173</vt:lpstr>
      <vt:lpstr>2.3 World Population Distribution Category </vt:lpstr>
      <vt:lpstr>World Population Distribution Category….Cont’d</vt:lpstr>
      <vt:lpstr>World Population Distribution Category….Cont’d</vt:lpstr>
      <vt:lpstr>World Population Distribution Category….Cont’d</vt:lpstr>
      <vt:lpstr>Map of the world – to show the densely populated region </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World Population Distribution Category….Cont’d</vt:lpstr>
      <vt:lpstr>Slide 198</vt:lpstr>
      <vt:lpstr>Chapter Three: </vt:lpstr>
      <vt:lpstr>Slide 200</vt:lpstr>
      <vt:lpstr>Slide 201</vt:lpstr>
      <vt:lpstr>Slide 202</vt:lpstr>
      <vt:lpstr>Slide 203</vt:lpstr>
      <vt:lpstr> 3.1. Pattern, Measures and Determinants of Fertility  </vt:lpstr>
      <vt:lpstr>Pattern, Measures and Determinants of Fertility….Cont’d</vt:lpstr>
      <vt:lpstr> Pattern, Measures and Determinants of Fertility….Cont’d.     ------The dominant factors of fertility are presented below: </vt:lpstr>
      <vt:lpstr>Pattern, Measures and Determinants of Fertility….Cont’d</vt:lpstr>
      <vt:lpstr>Pattern, Measures and Determinants of Fertility….Cont’d</vt:lpstr>
      <vt:lpstr>Pattern, Measures and Determinants of Fertility….Cont’d</vt:lpstr>
      <vt:lpstr>Pattern, Measures and Determinants of Fertility….Cont’d</vt:lpstr>
      <vt:lpstr>Pattern, Measures and Determinants of Fertility….Cont’d</vt:lpstr>
      <vt:lpstr>Pattern, Measures and Determinants of Fertility….Cont’d</vt:lpstr>
      <vt:lpstr>Pattern, Measures and Determinants of Fertility….Cont’d</vt:lpstr>
      <vt:lpstr>Pattern, Measures and Determinants of Fertility….Cont’d</vt:lpstr>
      <vt:lpstr>Pattern, Measures and Determinants of Fertility….Cont’d</vt:lpstr>
      <vt:lpstr>Pattern, Measures and Determinants of Fertility….Cont’d</vt:lpstr>
      <vt:lpstr>Pattern, Measures and Determinants of Fertility….Cont’d</vt:lpstr>
      <vt:lpstr>Pattern, Measures and Determinants of Fertility….Cont’d</vt:lpstr>
      <vt:lpstr>Pattern, Measures and Determinants of Fertility….Cont’d</vt:lpstr>
      <vt:lpstr>Pattern, Measures and Determinants of Fertility….Cont’d </vt:lpstr>
      <vt:lpstr>Pattern, Measures and Determinants of Fertility….Cont’d</vt:lpstr>
      <vt:lpstr>Pattern, Measures and Determinants of Fertility….Cont’d</vt:lpstr>
      <vt:lpstr>Slide 223</vt:lpstr>
      <vt:lpstr>Slide 224</vt:lpstr>
      <vt:lpstr>Fertility Measures</vt:lpstr>
      <vt:lpstr>Fertility Measures</vt:lpstr>
      <vt:lpstr>Fertility Measures</vt:lpstr>
      <vt:lpstr>Fertility Measures</vt:lpstr>
      <vt:lpstr>Fertility Measures</vt:lpstr>
      <vt:lpstr>Fertility Measures</vt:lpstr>
      <vt:lpstr>Fertility Measures</vt:lpstr>
      <vt:lpstr>Fertility Measures</vt:lpstr>
      <vt:lpstr>General Fertility Rate (GFR)….Cont’d </vt:lpstr>
      <vt:lpstr>General Fertility Rate (GFR)….Cont’d </vt:lpstr>
      <vt:lpstr>Fertility Measures</vt:lpstr>
      <vt:lpstr>Fertility Measures</vt:lpstr>
      <vt:lpstr>Fertility Measures</vt:lpstr>
      <vt:lpstr>Fertility Measures</vt:lpstr>
      <vt:lpstr>Fertility Measures</vt:lpstr>
      <vt:lpstr>Fertility Measures</vt:lpstr>
      <vt:lpstr>Fertility Measures</vt:lpstr>
      <vt:lpstr>Fertility Measures</vt:lpstr>
      <vt:lpstr>Slide 243</vt:lpstr>
      <vt:lpstr> 3.2 Concept and Measures of  Mortality  </vt:lpstr>
      <vt:lpstr>Concept and Measures of  Mortality….Cont’d</vt:lpstr>
      <vt:lpstr>Measures of Mortality: </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Measures of Mortality….Cont’d</vt:lpstr>
      <vt:lpstr>Slide 270</vt:lpstr>
      <vt:lpstr> 3.2Migration; Nature, Rules and Measures  </vt:lpstr>
      <vt:lpstr>Migration; Nature, Rules and Measures …Cont’d</vt:lpstr>
      <vt:lpstr>Migration; Nature, Rules and Measures …Cont’d</vt:lpstr>
      <vt:lpstr>Types of Migration</vt:lpstr>
      <vt:lpstr>Types of Migration…..Cont’d</vt:lpstr>
      <vt:lpstr>Types of Migration…..Cont’d</vt:lpstr>
      <vt:lpstr>Types of Migration…..Cont’d</vt:lpstr>
      <vt:lpstr>Types of Migration…..Cont’d</vt:lpstr>
      <vt:lpstr>Types of Migration…..Cont’d</vt:lpstr>
      <vt:lpstr>Types of Migration…..Cont’d</vt:lpstr>
      <vt:lpstr>Types of Migration…..Cont’d</vt:lpstr>
      <vt:lpstr>Types of Migration…..Cont’d</vt:lpstr>
      <vt:lpstr>          Types of Migration…..Cont’d</vt:lpstr>
      <vt:lpstr>Slide 284</vt:lpstr>
      <vt:lpstr>Factors (Causes ) for Migration</vt:lpstr>
      <vt:lpstr>Factors (Causes ) for Migration…..Cont’d</vt:lpstr>
      <vt:lpstr>Factors (Causes ) for Migration…..Cont’d  Push and pull factors of migration</vt:lpstr>
      <vt:lpstr>Laws of Migration </vt:lpstr>
      <vt:lpstr>Laws of Migration…..Cont’d </vt:lpstr>
      <vt:lpstr>Laws of Migration </vt:lpstr>
      <vt:lpstr>Laws of Migration </vt:lpstr>
      <vt:lpstr>Slide 292</vt:lpstr>
      <vt:lpstr>Measures of Migration</vt:lpstr>
      <vt:lpstr>Measures of Migration….Cont’d</vt:lpstr>
      <vt:lpstr>Measures of Migration….Cont’d</vt:lpstr>
      <vt:lpstr>Measures of Migration….Cont’d</vt:lpstr>
      <vt:lpstr>Slide 297</vt:lpstr>
      <vt:lpstr>Consequence of Migration</vt:lpstr>
      <vt:lpstr>Consequence of Migration….Cont’d</vt:lpstr>
      <vt:lpstr>Consequence of Migration….Cont’d</vt:lpstr>
      <vt:lpstr>3.4 Population Growth Rate, Doubling Time and Projections </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Slide 312</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Population Growth Rate, Doubling Time and Projections  …… Cont’d</vt:lpstr>
      <vt:lpstr>Slide 325</vt:lpstr>
      <vt:lpstr> 3- Population Projection and Doubling Time.  </vt:lpstr>
      <vt:lpstr>Population Projection and Doubling Time.</vt:lpstr>
      <vt:lpstr>Population Projection and Doubling Time</vt:lpstr>
      <vt:lpstr>Population Projection and Doubling Time</vt:lpstr>
      <vt:lpstr>Slide 330</vt:lpstr>
      <vt:lpstr>Chapter Four</vt:lpstr>
      <vt:lpstr>Population Composition</vt:lpstr>
      <vt:lpstr>Slide 333</vt:lpstr>
      <vt:lpstr> 4.1 Age and Sex Structure </vt:lpstr>
      <vt:lpstr>4.1.1) Age Composition </vt:lpstr>
      <vt:lpstr>Age Composition</vt:lpstr>
      <vt:lpstr>Age Composition</vt:lpstr>
      <vt:lpstr>Age Composition</vt:lpstr>
      <vt:lpstr>Age Composition</vt:lpstr>
      <vt:lpstr>Age Composition</vt:lpstr>
      <vt:lpstr>Age Composition</vt:lpstr>
      <vt:lpstr>Age Composition</vt:lpstr>
      <vt:lpstr>Age Composition</vt:lpstr>
      <vt:lpstr>Age Composition</vt:lpstr>
      <vt:lpstr>Age Composition</vt:lpstr>
      <vt:lpstr>Age Composition</vt:lpstr>
      <vt:lpstr>Age Composition</vt:lpstr>
      <vt:lpstr>Age Composition</vt:lpstr>
      <vt:lpstr>Age Composition</vt:lpstr>
      <vt:lpstr>Stationary Population Pyramid……. Cont’d</vt:lpstr>
      <vt:lpstr>Age Composition</vt:lpstr>
      <vt:lpstr>Age Composition</vt:lpstr>
      <vt:lpstr>Age Composition</vt:lpstr>
      <vt:lpstr>Age Composition</vt:lpstr>
      <vt:lpstr>Age Composition</vt:lpstr>
      <vt:lpstr>Age Composition</vt:lpstr>
      <vt:lpstr>Age Composition</vt:lpstr>
      <vt:lpstr>Age Composition</vt:lpstr>
      <vt:lpstr> 4.1.2. Sex composition </vt:lpstr>
      <vt:lpstr>Sex composition…..Cont’d</vt:lpstr>
      <vt:lpstr>Sex composition…..Cont’d</vt:lpstr>
      <vt:lpstr>Sex composition…..Cont’d</vt:lpstr>
      <vt:lpstr>Beyond these variables, population is also characterized by:</vt:lpstr>
      <vt:lpstr>Slide 364</vt:lpstr>
      <vt:lpstr>Marital status </vt:lpstr>
      <vt:lpstr>Marital status</vt:lpstr>
      <vt:lpstr>Marital status</vt:lpstr>
      <vt:lpstr>Marital status</vt:lpstr>
      <vt:lpstr>Marital status</vt:lpstr>
      <vt:lpstr>Slide 370</vt:lpstr>
      <vt:lpstr>Slide 371</vt:lpstr>
      <vt:lpstr>Slide 372</vt:lpstr>
      <vt:lpstr>Slide 373</vt:lpstr>
      <vt:lpstr>Slide 374</vt:lpstr>
      <vt:lpstr>In general, demographic situation in less developed and more developed countries can summarized as follow by comparison to each other</vt:lpstr>
      <vt:lpstr>Slide 376</vt:lpstr>
      <vt:lpstr>Demographic situation in less developed world…..Cont’d </vt:lpstr>
      <vt:lpstr> Demographic features of more developed world: </vt:lpstr>
      <vt:lpstr>Slide 379</vt:lpstr>
      <vt:lpstr>Slide 380</vt:lpstr>
      <vt:lpstr>Chapter Five</vt:lpstr>
      <vt:lpstr>Population Theories</vt:lpstr>
      <vt:lpstr>Population Theories</vt:lpstr>
      <vt:lpstr>Population Theories</vt:lpstr>
      <vt:lpstr> 1.Pre-Malthusian Theories (Ancient &amp; Medieval Writings on Population) </vt:lpstr>
      <vt:lpstr> A. Chinese philosophers</vt:lpstr>
      <vt:lpstr>Chinese philosophers</vt:lpstr>
      <vt:lpstr>Chinese philosophers</vt:lpstr>
      <vt:lpstr>B. Greek philosophers</vt:lpstr>
      <vt:lpstr>Greek philosophers……Cont’d</vt:lpstr>
      <vt:lpstr>Greek philosophers……Cont’d</vt:lpstr>
      <vt:lpstr>Greek philosophers……Cont’d</vt:lpstr>
      <vt:lpstr>Greek philosophers……Cont’d</vt:lpstr>
      <vt:lpstr>C. The Romans view</vt:lpstr>
      <vt:lpstr>The Romans view…….Cont’d</vt:lpstr>
      <vt:lpstr>D. The Christian writers</vt:lpstr>
      <vt:lpstr>The Christian writers……Cont’d</vt:lpstr>
      <vt:lpstr>E. Muslim writers</vt:lpstr>
      <vt:lpstr>F. Mercantilists Views</vt:lpstr>
      <vt:lpstr>2. Malthusian Theory </vt:lpstr>
      <vt:lpstr>Malthusian Theory……..Cont’d</vt:lpstr>
      <vt:lpstr>Malthusian Theory……..Cont’d</vt:lpstr>
      <vt:lpstr>Malthusian Theory……..Cont’d</vt:lpstr>
      <vt:lpstr>Malthusian Theory……..Cont’d</vt:lpstr>
      <vt:lpstr>Malthusian Theory……..Cont’d</vt:lpstr>
      <vt:lpstr>Malthusian Theory……..Cont’d</vt:lpstr>
      <vt:lpstr>Malthusian Theory……..Cont’d</vt:lpstr>
      <vt:lpstr>Malthusian Theory……..Cont’d</vt:lpstr>
      <vt:lpstr>Malthusian Theory……..Cont’d</vt:lpstr>
      <vt:lpstr>Malthusian Theory……..Cont’d</vt:lpstr>
      <vt:lpstr>3. Post Malthusian theories </vt:lpstr>
      <vt:lpstr> Post Malthusian theories </vt:lpstr>
      <vt:lpstr> Post Malthusian theories</vt:lpstr>
      <vt:lpstr> Post Malthusian theories</vt:lpstr>
      <vt:lpstr> Post Malthusian theories</vt:lpstr>
      <vt:lpstr> Post Malthusian theories</vt:lpstr>
      <vt:lpstr> Post Malthusian theories</vt:lpstr>
      <vt:lpstr> Post Malthusian theories</vt:lpstr>
      <vt:lpstr>Post Malthusian theories</vt:lpstr>
      <vt:lpstr>Post Malthusian theories</vt:lpstr>
      <vt:lpstr>Post Malthusian theories</vt:lpstr>
      <vt:lpstr>Post Malthusian theories</vt:lpstr>
      <vt:lpstr> The Demographic Transition Model </vt:lpstr>
      <vt:lpstr>The Demographic Transition Model….Cont’d</vt:lpstr>
      <vt:lpstr>The Demographic Transition Model….Cont’d</vt:lpstr>
      <vt:lpstr>The Demographic Transition Model….Cont’d</vt:lpstr>
      <vt:lpstr>The Demographic Transition Model….Cont’d</vt:lpstr>
      <vt:lpstr>The Demographic Transition Model….Cont’d</vt:lpstr>
      <vt:lpstr> Stage 1: High Stationary Stage (Europe between pre-history and about 1650) </vt:lpstr>
      <vt:lpstr>  Stage 1: High Stationary Stage (Europe between pre-history and about 1650)…..Cont’d  This stage in short is characterized by:   </vt:lpstr>
      <vt:lpstr>Stage 2: Early Expanding Stage (Europe after 1650 up to the early 19th century) </vt:lpstr>
      <vt:lpstr>Stage 2: Early Expanding Stage (Europe after 1650 up to the early 19th century)</vt:lpstr>
      <vt:lpstr>  Stage 3: Late Expanding Stage (Europe in the 19th century and about the early 20th C)   </vt:lpstr>
      <vt:lpstr>  Stage 3: Late Expanding Stage (Europe in the 19th century and about the early 20th C)  </vt:lpstr>
      <vt:lpstr>Stage 3: Late Expanding Stage (Europe in the 19th century and about the early 20th C)</vt:lpstr>
      <vt:lpstr> Stage 4: Low Stationary (Europe since the 1970s) </vt:lpstr>
      <vt:lpstr>Stage 5: Declining Stage (Europe, Russia &amp; Japan today)</vt:lpstr>
      <vt:lpstr>Stage 5: Declining Stage (Europe, Russia &amp; Japan today)….Cont’d</vt:lpstr>
      <vt:lpstr>Stage 5: Declining Stage (Europe, Russia &amp; Japan today)….Cont’d</vt:lpstr>
      <vt:lpstr>Stage 5: Declining Stage (Europe, Russia &amp; Japan today)….Cont’d</vt:lpstr>
      <vt:lpstr>Chapter Six </vt:lpstr>
      <vt:lpstr>Introduction</vt:lpstr>
      <vt:lpstr>Introduction…..Cont’d</vt:lpstr>
      <vt:lpstr>Introduction…..Cont’d</vt:lpstr>
      <vt:lpstr> 6.1. The Relationship between Population and Resource </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Cause of under-population </vt:lpstr>
      <vt:lpstr>Cause of under-population …..Cont’d</vt:lpstr>
      <vt:lpstr>Cause of under-population …..Cont’d</vt:lpstr>
      <vt:lpstr>Cause of under-population …..Cont’d</vt:lpstr>
      <vt:lpstr>Cause of under-population …..Cont’d</vt:lpstr>
      <vt:lpstr>Cause of under-population …..Cont’d</vt:lpstr>
      <vt:lpstr>Cause of under-population …..Cont’d</vt:lpstr>
      <vt:lpstr>Cause of under-population …..Cont’d</vt:lpstr>
      <vt:lpstr>Cause of under-population …..Cont’d</vt:lpstr>
      <vt:lpstr>Cause of under-population …..Cont’d</vt:lpstr>
      <vt:lpstr>Cause of under-population …..Cont’d</vt:lpstr>
      <vt:lpstr>Generally, the causes of under-population are summarized as follows</vt:lpstr>
      <vt:lpstr>Consequences of under-population</vt:lpstr>
      <vt:lpstr>Consequences of under-population……Cont’d</vt:lpstr>
      <vt:lpstr>Consequences of under-population……Cont’d</vt:lpstr>
      <vt:lpstr>Consequences of under-population……Cont’d</vt:lpstr>
      <vt:lpstr>Consequences of under-population……Cont’d</vt:lpstr>
      <vt:lpstr>Consequences of under-population……Cont’d</vt:lpstr>
      <vt:lpstr>Consequences of under-population……Cont’d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The Relationship between Population and Resource…..Cont’d</vt:lpstr>
      <vt:lpstr>Possible Causes of Overpopulation </vt:lpstr>
      <vt:lpstr>Possible Causes of Overpopulation……Cont’d</vt:lpstr>
      <vt:lpstr>Possible Causes of Overpopulation……Cont’d</vt:lpstr>
      <vt:lpstr>Possible Causes of Overpopulation……Cont’d</vt:lpstr>
      <vt:lpstr>Possible Causes of Overpopulation……Cont’d</vt:lpstr>
      <vt:lpstr>Possible Causes of Overpopulation……Cont’d</vt:lpstr>
      <vt:lpstr>Possible Causes of Overpopulation……Cont’d</vt:lpstr>
      <vt:lpstr>Consequences of overpopulation</vt:lpstr>
      <vt:lpstr>Consequences of overpopulation…….Cont’d</vt:lpstr>
      <vt:lpstr>6.2 Population Policies  </vt:lpstr>
      <vt:lpstr>Population Policies…..Cont’d  </vt:lpstr>
      <vt:lpstr>Population Policies…..Cont’d  </vt:lpstr>
      <vt:lpstr>Population Policies…..Cont’d</vt:lpstr>
      <vt:lpstr>Population Policies…..Cont’d</vt:lpstr>
      <vt:lpstr>Population Policies…..Cont’d</vt:lpstr>
      <vt:lpstr>Population Policies…..Cont’d</vt:lpstr>
      <vt:lpstr>Population Policies…..Cont’d</vt:lpstr>
      <vt:lpstr>Population Policies…..Cont’d</vt:lpstr>
      <vt:lpstr>The Population Policy of Ethiopia </vt:lpstr>
      <vt:lpstr>The Population Policy of Ethiopia …..Cont’d</vt:lpstr>
      <vt:lpstr> Objectives of the National Population Policy  </vt:lpstr>
      <vt:lpstr>Objectives of the National Population Policy…..Cont’d</vt:lpstr>
      <vt:lpstr>Objectives of the National Population Policy…..Cont’d</vt:lpstr>
      <vt:lpstr>Objectives of the National Population Policy…..Cont’d</vt:lpstr>
      <vt:lpstr>Objectives of the National Population Policy…..Cont’d</vt:lpstr>
      <vt:lpstr>  6.3 Population, Poverty and Economic Development  </vt:lpstr>
      <vt:lpstr>Population, Poverty and Economic Development</vt:lpstr>
      <vt:lpstr>Population, Poverty and Economic Development</vt:lpstr>
      <vt:lpstr>Population, Poverty and Economic Development</vt:lpstr>
      <vt:lpstr>Population, Poverty and Economic Development</vt:lpstr>
      <vt:lpstr>Population, Poverty and Economic Development</vt:lpstr>
      <vt:lpstr>Population, Poverty and Economic Development</vt:lpstr>
      <vt:lpstr>Population, Poverty and Economic Development</vt:lpstr>
      <vt:lpstr>Population, Poverty and Economic Development</vt:lpstr>
      <vt:lpstr>Chapter  Seven</vt:lpstr>
      <vt:lpstr>Introduction  </vt:lpstr>
      <vt:lpstr> 7.1 Definition and Types of Settlement </vt:lpstr>
      <vt:lpstr>Definition and Types of Settlement…..Cont’d</vt:lpstr>
      <vt:lpstr>Definition and Types of Settlement…..Cont’d</vt:lpstr>
      <vt:lpstr>Definition and Types of Settlement…..Cont’d</vt:lpstr>
      <vt:lpstr>Main Differences between Rural and Urban Areas </vt:lpstr>
      <vt:lpstr>Main Differences between Rural and Urban Areas……Cont’d</vt:lpstr>
      <vt:lpstr>Main Differences between Rural and Urban Areas……Cont’d</vt:lpstr>
      <vt:lpstr>Slide 527</vt:lpstr>
      <vt:lpstr>Slide 528</vt:lpstr>
      <vt:lpstr>settlement hierarchy  pyramid.</vt:lpstr>
      <vt:lpstr> Detail characteristics of the above settlements’ </vt:lpstr>
      <vt:lpstr> Detail characteristics of the above settlements’ </vt:lpstr>
      <vt:lpstr> Detail characteristics of the above settlements  READ  AND UNDERSTAND THE CONCEPT  </vt:lpstr>
      <vt:lpstr>Detail characteristics of the above settlements</vt:lpstr>
      <vt:lpstr>Detail characteristics of the above settlements</vt:lpstr>
      <vt:lpstr> 7.2 Concepts, Types and Patterns of Rural Settlements  </vt:lpstr>
      <vt:lpstr>Concepts, Types and Patterns of Rural Settlements…..Cont’d</vt:lpstr>
      <vt:lpstr>Concepts, Types and Patterns of Rural Settlements…..Cont’d</vt:lpstr>
      <vt:lpstr>Concepts, Types and Patterns of Rural Settlements…..Cont’d</vt:lpstr>
      <vt:lpstr>Slide 539</vt:lpstr>
      <vt:lpstr>Factors that can influence  the locate of rural settlements</vt:lpstr>
      <vt:lpstr>Factors that can influence  the locate of rural settlements......Cont’d</vt:lpstr>
      <vt:lpstr>Factors that can influence  the locate of rural settlements......Cont’d</vt:lpstr>
      <vt:lpstr>Factors that can influence  the locate of rural settlements......Cont’d</vt:lpstr>
      <vt:lpstr>Factors that can influence  the locate of rural settlements......Cont’d</vt:lpstr>
      <vt:lpstr>Factors that can influence  the locate of rural settlements......Cont’d</vt:lpstr>
      <vt:lpstr>Factors that can influence  the locate of rural settlements......Cont’d</vt:lpstr>
      <vt:lpstr>Slide 547</vt:lpstr>
      <vt:lpstr>Slide 548</vt:lpstr>
      <vt:lpstr>Slide 549</vt:lpstr>
      <vt:lpstr>Slide 550</vt:lpstr>
      <vt:lpstr>Clustered or Compact Settlement….Cont’d</vt:lpstr>
      <vt:lpstr>Slide 552</vt:lpstr>
      <vt:lpstr>Slide 553</vt:lpstr>
      <vt:lpstr>Slide 554</vt:lpstr>
      <vt:lpstr>Types of Rural Settlement Patterns</vt:lpstr>
      <vt:lpstr>Types of Rural Settlement Patterns….Cont’d</vt:lpstr>
      <vt:lpstr>Types of Rural Settlement Patterns….. Cont’d</vt:lpstr>
      <vt:lpstr>Types of Rural Settlement Patterns….. Cont’d</vt:lpstr>
      <vt:lpstr>Types of Rural Settlement Patterns….. Cont’d</vt:lpstr>
      <vt:lpstr> Common Rural Settlement Issues and Problems </vt:lpstr>
      <vt:lpstr>Slide 561</vt:lpstr>
      <vt:lpstr> 7.3 Nature and Typology Urban Settlements </vt:lpstr>
      <vt:lpstr>Nature and Typology Urban Settlements……Cont’d</vt:lpstr>
      <vt:lpstr>Nature and Typology Urban Settlements</vt:lpstr>
      <vt:lpstr>Nature and Typology Urban Settlements</vt:lpstr>
      <vt:lpstr>Nature and Typology Urban Settlements……Cont’d</vt:lpstr>
      <vt:lpstr>Slide 567</vt:lpstr>
      <vt:lpstr>Population Size see the criteria to define urban below).</vt:lpstr>
      <vt:lpstr>Slide 569</vt:lpstr>
      <vt:lpstr>Slide 570</vt:lpstr>
      <vt:lpstr>Slide 571</vt:lpstr>
      <vt:lpstr>Slide 572</vt:lpstr>
      <vt:lpstr>Slide 573</vt:lpstr>
      <vt:lpstr>Concepts of Urbanization </vt:lpstr>
      <vt:lpstr> Concepts of Urbanization……Cont’d </vt:lpstr>
      <vt:lpstr>Concepts of Urbanization……Cont’d </vt:lpstr>
      <vt:lpstr> Concepts of Urbanization……Cont’d </vt:lpstr>
      <vt:lpstr>Concepts of Urbanization……Cont’d</vt:lpstr>
      <vt:lpstr>Slide 579</vt:lpstr>
      <vt:lpstr>Slide 580</vt:lpstr>
      <vt:lpstr>Slide 581</vt:lpstr>
      <vt:lpstr>Slide 582</vt:lpstr>
      <vt:lpstr>Slide 583</vt:lpstr>
      <vt:lpstr>Slide 584</vt:lpstr>
      <vt:lpstr>Major problems of urban areas in developing countries are: …….Cont’d</vt:lpstr>
      <vt:lpstr>Slide 586</vt:lpstr>
      <vt:lpstr>Slide 587</vt:lpstr>
      <vt:lpstr>Slide 588</vt:lpstr>
      <vt:lpstr>Slide 589</vt:lpstr>
      <vt:lpstr>Slide 590</vt:lpstr>
      <vt:lpstr>Slide 591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of Population and Settlement </dc:title>
  <dc:creator>Hewlett-Packard Company</dc:creator>
  <cp:lastModifiedBy>Hewlett-Packard Company</cp:lastModifiedBy>
  <cp:revision>226</cp:revision>
  <dcterms:created xsi:type="dcterms:W3CDTF">2019-02-14T08:50:54Z</dcterms:created>
  <dcterms:modified xsi:type="dcterms:W3CDTF">2020-04-26T07:13:02Z</dcterms:modified>
</cp:coreProperties>
</file>