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1" r:id="rId3"/>
    <p:sldId id="263" r:id="rId4"/>
    <p:sldId id="265" r:id="rId5"/>
    <p:sldId id="266" r:id="rId6"/>
    <p:sldId id="267" r:id="rId7"/>
    <p:sldId id="268" r:id="rId8"/>
    <p:sldId id="269" r:id="rId9"/>
    <p:sldId id="270" r:id="rId10"/>
    <p:sldId id="296" r:id="rId11"/>
    <p:sldId id="271" r:id="rId12"/>
    <p:sldId id="273" r:id="rId13"/>
    <p:sldId id="275" r:id="rId14"/>
    <p:sldId id="276" r:id="rId15"/>
    <p:sldId id="277" r:id="rId1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8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EC894-AA8E-46C5-BA46-665DE0CE0C8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BD611CD-D01C-4327-8486-9AEDCD73DAF7}">
      <dgm:prSet phldrT="[Text]" custT="1"/>
      <dgm:spPr/>
      <dgm:t>
        <a:bodyPr/>
        <a:lstStyle/>
        <a:p>
          <a:r>
            <a:rPr lang="en-US" sz="2000" b="1" dirty="0" smtClean="0">
              <a:solidFill>
                <a:schemeClr val="bg1"/>
              </a:solidFill>
              <a:latin typeface="Garamond" panose="02020404030301010803" pitchFamily="18" charset="0"/>
            </a:rPr>
            <a:t>Palm </a:t>
          </a:r>
          <a:r>
            <a:rPr lang="en-US" sz="2000" b="1" dirty="0" err="1" smtClean="0">
              <a:solidFill>
                <a:schemeClr val="bg1"/>
              </a:solidFill>
              <a:latin typeface="Garamond" panose="02020404030301010803" pitchFamily="18" charset="0"/>
            </a:rPr>
            <a:t>PCRt</a:t>
          </a:r>
          <a:endParaRPr lang="en-US" sz="2000" b="1" dirty="0">
            <a:solidFill>
              <a:schemeClr val="bg1"/>
            </a:solidFill>
            <a:latin typeface="Garamond" panose="02020404030301010803" pitchFamily="18" charset="0"/>
          </a:endParaRPr>
        </a:p>
      </dgm:t>
    </dgm:pt>
    <dgm:pt modelId="{6A75C947-0059-4006-8AE0-B8C1DD03C98C}" type="parTrans" cxnId="{96E6725B-8C77-49D4-91DE-24DB89E92434}">
      <dgm:prSet/>
      <dgm:spPr/>
      <dgm:t>
        <a:bodyPr/>
        <a:lstStyle/>
        <a:p>
          <a:endParaRPr lang="en-US"/>
        </a:p>
      </dgm:t>
    </dgm:pt>
    <dgm:pt modelId="{ED09CE44-2652-4F26-A421-9F5F654904BF}" type="sibTrans" cxnId="{96E6725B-8C77-49D4-91DE-24DB89E92434}">
      <dgm:prSet/>
      <dgm:spPr/>
      <dgm:t>
        <a:bodyPr/>
        <a:lstStyle/>
        <a:p>
          <a:endParaRPr lang="en-US"/>
        </a:p>
      </dgm:t>
    </dgm:pt>
    <dgm:pt modelId="{DD7DFAD3-1E35-4E8E-AD13-1249D4361989}">
      <dgm:prSet phldrT="[Text]" custT="1"/>
      <dgm:spPr/>
      <dgm:t>
        <a:bodyPr/>
        <a:lstStyle/>
        <a:p>
          <a:r>
            <a:rPr lang="en-US" sz="1200" b="1" dirty="0" err="1" smtClean="0">
              <a:solidFill>
                <a:schemeClr val="bg1"/>
              </a:solidFill>
              <a:latin typeface="Garamond" panose="02020404030301010803" pitchFamily="18" charset="0"/>
            </a:rPr>
            <a:t>Tetracore</a:t>
          </a:r>
          <a:endParaRPr lang="en-US" sz="1200" b="1" dirty="0" smtClean="0">
            <a:solidFill>
              <a:schemeClr val="bg1"/>
            </a:solidFill>
            <a:latin typeface="Garamond" panose="02020404030301010803" pitchFamily="18" charset="0"/>
          </a:endParaRPr>
        </a:p>
        <a:p>
          <a:r>
            <a:rPr lang="en-US" sz="1200" b="1" dirty="0" smtClean="0">
              <a:solidFill>
                <a:schemeClr val="bg1"/>
              </a:solidFill>
              <a:latin typeface="Garamond" panose="02020404030301010803" pitchFamily="18" charset="0"/>
            </a:rPr>
            <a:t>T-</a:t>
          </a:r>
          <a:r>
            <a:rPr lang="en-US" sz="1200" b="1" dirty="0" err="1" smtClean="0">
              <a:solidFill>
                <a:schemeClr val="bg1"/>
              </a:solidFill>
              <a:latin typeface="Garamond" panose="02020404030301010803" pitchFamily="18" charset="0"/>
            </a:rPr>
            <a:t>CORt</a:t>
          </a:r>
          <a:r>
            <a:rPr lang="en-US" sz="1200" b="1" dirty="0" smtClean="0">
              <a:solidFill>
                <a:schemeClr val="bg1"/>
              </a:solidFill>
              <a:latin typeface="Garamond" panose="02020404030301010803" pitchFamily="18" charset="0"/>
            </a:rPr>
            <a:t> 8 </a:t>
          </a:r>
          <a:endParaRPr lang="en-US" sz="1200" b="1" dirty="0">
            <a:latin typeface="Garamond" panose="02020404030301010803" pitchFamily="18" charset="0"/>
          </a:endParaRPr>
        </a:p>
      </dgm:t>
    </dgm:pt>
    <dgm:pt modelId="{EBC4A5BA-FE1F-453A-AB56-C20F4EBCA45A}" type="parTrans" cxnId="{4081047A-0C76-4999-B3FC-E35FACA0EFC1}">
      <dgm:prSet/>
      <dgm:spPr/>
      <dgm:t>
        <a:bodyPr/>
        <a:lstStyle/>
        <a:p>
          <a:endParaRPr lang="en-US"/>
        </a:p>
      </dgm:t>
    </dgm:pt>
    <dgm:pt modelId="{51D1835A-1550-42AA-9FCB-85BFE9634F76}" type="sibTrans" cxnId="{4081047A-0C76-4999-B3FC-E35FACA0EFC1}">
      <dgm:prSet/>
      <dgm:spPr/>
      <dgm:t>
        <a:bodyPr/>
        <a:lstStyle/>
        <a:p>
          <a:endParaRPr lang="en-US"/>
        </a:p>
      </dgm:t>
    </dgm:pt>
    <dgm:pt modelId="{DD8A4D79-EE1E-45F2-A8FB-B476D554BEB4}">
      <dgm:prSet phldrT="[Text]" custT="1"/>
      <dgm:spPr/>
      <dgm:t>
        <a:bodyPr/>
        <a:lstStyle/>
        <a:p>
          <a:r>
            <a:rPr lang="en-US" sz="1800" b="1" dirty="0" smtClean="0">
              <a:solidFill>
                <a:schemeClr val="bg1"/>
              </a:solidFill>
              <a:latin typeface="Garamond" panose="02020404030301010803" pitchFamily="18" charset="0"/>
            </a:rPr>
            <a:t>POCKIT</a:t>
          </a:r>
          <a:endParaRPr lang="en-US" sz="1800" b="1" dirty="0">
            <a:solidFill>
              <a:schemeClr val="bg1"/>
            </a:solidFill>
            <a:latin typeface="Garamond" panose="02020404030301010803" pitchFamily="18" charset="0"/>
          </a:endParaRPr>
        </a:p>
      </dgm:t>
    </dgm:pt>
    <dgm:pt modelId="{78C24650-5B3E-498D-A641-CB4374A3EB07}" type="parTrans" cxnId="{6FFBF99D-AE9A-4821-9CD4-8818B5EF8DC9}">
      <dgm:prSet/>
      <dgm:spPr/>
      <dgm:t>
        <a:bodyPr/>
        <a:lstStyle/>
        <a:p>
          <a:endParaRPr lang="en-US"/>
        </a:p>
      </dgm:t>
    </dgm:pt>
    <dgm:pt modelId="{E2F0B95F-B37A-4C85-81CB-9888B98D342C}" type="sibTrans" cxnId="{6FFBF99D-AE9A-4821-9CD4-8818B5EF8DC9}">
      <dgm:prSet/>
      <dgm:spPr/>
      <dgm:t>
        <a:bodyPr/>
        <a:lstStyle/>
        <a:p>
          <a:endParaRPr lang="en-US"/>
        </a:p>
      </dgm:t>
    </dgm:pt>
    <dgm:pt modelId="{0ECD3D9A-C663-4FD3-813B-0926547F0E12}">
      <dgm:prSet phldrT="[Text]" custT="1"/>
      <dgm:spPr/>
      <dgm:t>
        <a:bodyPr/>
        <a:lstStyle/>
        <a:p>
          <a:r>
            <a:rPr lang="en-US" sz="1600" b="1" dirty="0" err="1" smtClean="0">
              <a:solidFill>
                <a:schemeClr val="bg1"/>
              </a:solidFill>
              <a:latin typeface="Garamond" panose="02020404030301010803" pitchFamily="18" charset="0"/>
            </a:rPr>
            <a:t>BioFire</a:t>
          </a:r>
          <a:endParaRPr lang="en-US" sz="1600" b="1" dirty="0">
            <a:solidFill>
              <a:schemeClr val="bg1"/>
            </a:solidFill>
            <a:latin typeface="Garamond" panose="02020404030301010803" pitchFamily="18" charset="0"/>
          </a:endParaRPr>
        </a:p>
      </dgm:t>
    </dgm:pt>
    <dgm:pt modelId="{A71F68F7-7147-4875-B76E-4AC3A08F15B7}" type="parTrans" cxnId="{61F7B6BF-40A8-468C-A1C7-D2BA4ED7EC47}">
      <dgm:prSet/>
      <dgm:spPr/>
      <dgm:t>
        <a:bodyPr/>
        <a:lstStyle/>
        <a:p>
          <a:endParaRPr lang="en-US"/>
        </a:p>
      </dgm:t>
    </dgm:pt>
    <dgm:pt modelId="{1FE81E5B-1F7F-4064-AACC-E81895908A97}" type="sibTrans" cxnId="{61F7B6BF-40A8-468C-A1C7-D2BA4ED7EC47}">
      <dgm:prSet/>
      <dgm:spPr/>
      <dgm:t>
        <a:bodyPr/>
        <a:lstStyle/>
        <a:p>
          <a:endParaRPr lang="en-US"/>
        </a:p>
      </dgm:t>
    </dgm:pt>
    <dgm:pt modelId="{90235BCA-E584-4EC6-8916-276890F5DBD9}">
      <dgm:prSet phldrT="[Text]" custT="1"/>
      <dgm:spPr/>
      <dgm:t>
        <a:bodyPr/>
        <a:lstStyle/>
        <a:p>
          <a:r>
            <a:rPr lang="en-US" sz="2000" b="1" dirty="0" smtClean="0">
              <a:solidFill>
                <a:schemeClr val="bg1"/>
              </a:solidFill>
              <a:latin typeface="Garamond" panose="02020404030301010803" pitchFamily="18" charset="0"/>
            </a:rPr>
            <a:t>Open PCR</a:t>
          </a:r>
          <a:endParaRPr lang="en-US" sz="2000" b="1" dirty="0">
            <a:solidFill>
              <a:schemeClr val="bg1"/>
            </a:solidFill>
            <a:latin typeface="Garamond" panose="02020404030301010803" pitchFamily="18" charset="0"/>
          </a:endParaRPr>
        </a:p>
      </dgm:t>
    </dgm:pt>
    <dgm:pt modelId="{EC4CD7B4-4EA3-4C6F-B443-E71B7B02B47E}" type="parTrans" cxnId="{46500577-269E-4E44-83BB-88509A1F4169}">
      <dgm:prSet/>
      <dgm:spPr/>
      <dgm:t>
        <a:bodyPr/>
        <a:lstStyle/>
        <a:p>
          <a:endParaRPr lang="en-US"/>
        </a:p>
      </dgm:t>
    </dgm:pt>
    <dgm:pt modelId="{3D65521F-817A-4D86-A0C5-2534FB191370}" type="sibTrans" cxnId="{46500577-269E-4E44-83BB-88509A1F4169}">
      <dgm:prSet/>
      <dgm:spPr/>
      <dgm:t>
        <a:bodyPr/>
        <a:lstStyle/>
        <a:p>
          <a:endParaRPr lang="en-US"/>
        </a:p>
      </dgm:t>
    </dgm:pt>
    <dgm:pt modelId="{7056DCC4-2D75-497A-BE65-E3AE5187BF31}" type="pres">
      <dgm:prSet presAssocID="{D93EC894-AA8E-46C5-BA46-665DE0CE0C83}" presName="Name0" presStyleCnt="0">
        <dgm:presLayoutVars>
          <dgm:chMax/>
          <dgm:chPref/>
          <dgm:dir/>
          <dgm:animLvl val="lvl"/>
        </dgm:presLayoutVars>
      </dgm:prSet>
      <dgm:spPr/>
      <dgm:t>
        <a:bodyPr/>
        <a:lstStyle/>
        <a:p>
          <a:endParaRPr lang="en-US"/>
        </a:p>
      </dgm:t>
    </dgm:pt>
    <dgm:pt modelId="{440255EF-A265-418D-B79D-8C3DBBFCE1B4}" type="pres">
      <dgm:prSet presAssocID="{DBD611CD-D01C-4327-8486-9AEDCD73DAF7}" presName="composite" presStyleCnt="0"/>
      <dgm:spPr/>
    </dgm:pt>
    <dgm:pt modelId="{E5494F76-E621-4059-8418-61E335C07597}" type="pres">
      <dgm:prSet presAssocID="{DBD611CD-D01C-4327-8486-9AEDCD73DAF7}" presName="Parent1" presStyleLbl="node1" presStyleIdx="0" presStyleCnt="10">
        <dgm:presLayoutVars>
          <dgm:chMax val="1"/>
          <dgm:chPref val="1"/>
          <dgm:bulletEnabled val="1"/>
        </dgm:presLayoutVars>
      </dgm:prSet>
      <dgm:spPr/>
      <dgm:t>
        <a:bodyPr/>
        <a:lstStyle/>
        <a:p>
          <a:endParaRPr lang="en-US"/>
        </a:p>
      </dgm:t>
    </dgm:pt>
    <dgm:pt modelId="{03F33793-557E-4D81-A305-F4A944552E96}" type="pres">
      <dgm:prSet presAssocID="{DBD611CD-D01C-4327-8486-9AEDCD73DAF7}" presName="Childtext1" presStyleLbl="revTx" presStyleIdx="0" presStyleCnt="5">
        <dgm:presLayoutVars>
          <dgm:chMax val="0"/>
          <dgm:chPref val="0"/>
          <dgm:bulletEnabled val="1"/>
        </dgm:presLayoutVars>
      </dgm:prSet>
      <dgm:spPr/>
    </dgm:pt>
    <dgm:pt modelId="{C4F55B4E-29EC-42D4-8D9A-3DD2C6449A05}" type="pres">
      <dgm:prSet presAssocID="{DBD611CD-D01C-4327-8486-9AEDCD73DAF7}" presName="BalanceSpacing" presStyleCnt="0"/>
      <dgm:spPr/>
    </dgm:pt>
    <dgm:pt modelId="{6210E820-EADE-4A21-AF53-98D22151E703}" type="pres">
      <dgm:prSet presAssocID="{DBD611CD-D01C-4327-8486-9AEDCD73DAF7}" presName="BalanceSpacing1" presStyleCnt="0"/>
      <dgm:spPr/>
    </dgm:pt>
    <dgm:pt modelId="{46272E35-21FF-4DA6-8A71-281076E3D9BC}" type="pres">
      <dgm:prSet presAssocID="{ED09CE44-2652-4F26-A421-9F5F654904BF}" presName="Accent1Text" presStyleLbl="node1" presStyleIdx="1" presStyleCnt="10"/>
      <dgm:spPr/>
      <dgm:t>
        <a:bodyPr/>
        <a:lstStyle/>
        <a:p>
          <a:endParaRPr lang="en-US"/>
        </a:p>
      </dgm:t>
    </dgm:pt>
    <dgm:pt modelId="{D0810ED6-6BED-41D7-8057-6CEED685A0F4}" type="pres">
      <dgm:prSet presAssocID="{ED09CE44-2652-4F26-A421-9F5F654904BF}" presName="spaceBetweenRectangles" presStyleCnt="0"/>
      <dgm:spPr/>
    </dgm:pt>
    <dgm:pt modelId="{DB24FB1C-0E27-45AC-9074-B9A0C673261B}" type="pres">
      <dgm:prSet presAssocID="{90235BCA-E584-4EC6-8916-276890F5DBD9}" presName="composite" presStyleCnt="0"/>
      <dgm:spPr/>
    </dgm:pt>
    <dgm:pt modelId="{0540C5A7-742B-4776-9B47-90545B98C7AB}" type="pres">
      <dgm:prSet presAssocID="{90235BCA-E584-4EC6-8916-276890F5DBD9}" presName="Parent1" presStyleLbl="node1" presStyleIdx="2" presStyleCnt="10">
        <dgm:presLayoutVars>
          <dgm:chMax val="1"/>
          <dgm:chPref val="1"/>
          <dgm:bulletEnabled val="1"/>
        </dgm:presLayoutVars>
      </dgm:prSet>
      <dgm:spPr/>
      <dgm:t>
        <a:bodyPr/>
        <a:lstStyle/>
        <a:p>
          <a:endParaRPr lang="en-US"/>
        </a:p>
      </dgm:t>
    </dgm:pt>
    <dgm:pt modelId="{C54EB5DA-233D-4462-AE5B-09BF03A6961D}" type="pres">
      <dgm:prSet presAssocID="{90235BCA-E584-4EC6-8916-276890F5DBD9}" presName="Childtext1" presStyleLbl="revTx" presStyleIdx="1" presStyleCnt="5">
        <dgm:presLayoutVars>
          <dgm:chMax val="0"/>
          <dgm:chPref val="0"/>
          <dgm:bulletEnabled val="1"/>
        </dgm:presLayoutVars>
      </dgm:prSet>
      <dgm:spPr/>
    </dgm:pt>
    <dgm:pt modelId="{F0E49A08-361C-46EA-9F42-048ECBD2D590}" type="pres">
      <dgm:prSet presAssocID="{90235BCA-E584-4EC6-8916-276890F5DBD9}" presName="BalanceSpacing" presStyleCnt="0"/>
      <dgm:spPr/>
    </dgm:pt>
    <dgm:pt modelId="{94550486-2F66-428B-9BA8-31CEE548EA5F}" type="pres">
      <dgm:prSet presAssocID="{90235BCA-E584-4EC6-8916-276890F5DBD9}" presName="BalanceSpacing1" presStyleCnt="0"/>
      <dgm:spPr/>
    </dgm:pt>
    <dgm:pt modelId="{65F846E3-1C36-4DEB-9A6C-52CFFF6D20DE}" type="pres">
      <dgm:prSet presAssocID="{3D65521F-817A-4D86-A0C5-2534FB191370}" presName="Accent1Text" presStyleLbl="node1" presStyleIdx="3" presStyleCnt="10"/>
      <dgm:spPr/>
      <dgm:t>
        <a:bodyPr/>
        <a:lstStyle/>
        <a:p>
          <a:endParaRPr lang="en-US"/>
        </a:p>
      </dgm:t>
    </dgm:pt>
    <dgm:pt modelId="{CC6FB4DF-368F-46CC-A018-44310975399A}" type="pres">
      <dgm:prSet presAssocID="{3D65521F-817A-4D86-A0C5-2534FB191370}" presName="spaceBetweenRectangles" presStyleCnt="0"/>
      <dgm:spPr/>
    </dgm:pt>
    <dgm:pt modelId="{97B1BC09-5B47-4109-A9E6-68D69A4EE8AC}" type="pres">
      <dgm:prSet presAssocID="{0ECD3D9A-C663-4FD3-813B-0926547F0E12}" presName="composite" presStyleCnt="0"/>
      <dgm:spPr/>
    </dgm:pt>
    <dgm:pt modelId="{F73DE7CF-540B-4185-BE2D-D6344D0EE4E2}" type="pres">
      <dgm:prSet presAssocID="{0ECD3D9A-C663-4FD3-813B-0926547F0E12}" presName="Parent1" presStyleLbl="node1" presStyleIdx="4" presStyleCnt="10" custAng="0" custScaleX="128026">
        <dgm:presLayoutVars>
          <dgm:chMax val="1"/>
          <dgm:chPref val="1"/>
          <dgm:bulletEnabled val="1"/>
        </dgm:presLayoutVars>
      </dgm:prSet>
      <dgm:spPr/>
      <dgm:t>
        <a:bodyPr/>
        <a:lstStyle/>
        <a:p>
          <a:endParaRPr lang="en-US"/>
        </a:p>
      </dgm:t>
    </dgm:pt>
    <dgm:pt modelId="{EC3539B8-8AFF-4B99-9D55-F2D110A3FF97}" type="pres">
      <dgm:prSet presAssocID="{0ECD3D9A-C663-4FD3-813B-0926547F0E12}" presName="Childtext1" presStyleLbl="revTx" presStyleIdx="2" presStyleCnt="5">
        <dgm:presLayoutVars>
          <dgm:chMax val="0"/>
          <dgm:chPref val="0"/>
          <dgm:bulletEnabled val="1"/>
        </dgm:presLayoutVars>
      </dgm:prSet>
      <dgm:spPr/>
    </dgm:pt>
    <dgm:pt modelId="{FF64C2F9-05F6-40F3-9103-3CE0A9629CD5}" type="pres">
      <dgm:prSet presAssocID="{0ECD3D9A-C663-4FD3-813B-0926547F0E12}" presName="BalanceSpacing" presStyleCnt="0"/>
      <dgm:spPr/>
    </dgm:pt>
    <dgm:pt modelId="{06CA8146-C6B6-4221-BF87-B576CEE95B3C}" type="pres">
      <dgm:prSet presAssocID="{0ECD3D9A-C663-4FD3-813B-0926547F0E12}" presName="BalanceSpacing1" presStyleCnt="0"/>
      <dgm:spPr/>
    </dgm:pt>
    <dgm:pt modelId="{D83FB33F-6FBB-4427-B234-00D019629ED2}" type="pres">
      <dgm:prSet presAssocID="{1FE81E5B-1F7F-4064-AACC-E81895908A97}" presName="Accent1Text" presStyleLbl="node1" presStyleIdx="5" presStyleCnt="10"/>
      <dgm:spPr/>
      <dgm:t>
        <a:bodyPr/>
        <a:lstStyle/>
        <a:p>
          <a:endParaRPr lang="en-US"/>
        </a:p>
      </dgm:t>
    </dgm:pt>
    <dgm:pt modelId="{2A79B777-C15E-4356-93D3-B7884484C029}" type="pres">
      <dgm:prSet presAssocID="{1FE81E5B-1F7F-4064-AACC-E81895908A97}" presName="spaceBetweenRectangles" presStyleCnt="0"/>
      <dgm:spPr/>
    </dgm:pt>
    <dgm:pt modelId="{3C033693-A3D4-480F-B53D-84D69485A5B9}" type="pres">
      <dgm:prSet presAssocID="{DD7DFAD3-1E35-4E8E-AD13-1249D4361989}" presName="composite" presStyleCnt="0"/>
      <dgm:spPr/>
    </dgm:pt>
    <dgm:pt modelId="{0D644384-9081-44AF-B82D-6016943CACAD}" type="pres">
      <dgm:prSet presAssocID="{DD7DFAD3-1E35-4E8E-AD13-1249D4361989}" presName="Parent1" presStyleLbl="node1" presStyleIdx="6" presStyleCnt="10">
        <dgm:presLayoutVars>
          <dgm:chMax val="1"/>
          <dgm:chPref val="1"/>
          <dgm:bulletEnabled val="1"/>
        </dgm:presLayoutVars>
      </dgm:prSet>
      <dgm:spPr/>
      <dgm:t>
        <a:bodyPr/>
        <a:lstStyle/>
        <a:p>
          <a:endParaRPr lang="en-US"/>
        </a:p>
      </dgm:t>
    </dgm:pt>
    <dgm:pt modelId="{2D9AAD63-B304-479F-B032-5D4B775FD4F9}" type="pres">
      <dgm:prSet presAssocID="{DD7DFAD3-1E35-4E8E-AD13-1249D4361989}" presName="Childtext1" presStyleLbl="revTx" presStyleIdx="3" presStyleCnt="5">
        <dgm:presLayoutVars>
          <dgm:chMax val="0"/>
          <dgm:chPref val="0"/>
          <dgm:bulletEnabled val="1"/>
        </dgm:presLayoutVars>
      </dgm:prSet>
      <dgm:spPr/>
    </dgm:pt>
    <dgm:pt modelId="{ED696241-BA98-49F1-9C94-C510B20E57C5}" type="pres">
      <dgm:prSet presAssocID="{DD7DFAD3-1E35-4E8E-AD13-1249D4361989}" presName="BalanceSpacing" presStyleCnt="0"/>
      <dgm:spPr/>
    </dgm:pt>
    <dgm:pt modelId="{2977A7E9-1913-4295-9F6A-206FAEF79E22}" type="pres">
      <dgm:prSet presAssocID="{DD7DFAD3-1E35-4E8E-AD13-1249D4361989}" presName="BalanceSpacing1" presStyleCnt="0"/>
      <dgm:spPr/>
    </dgm:pt>
    <dgm:pt modelId="{FFADA933-5E2D-42AC-BD32-66570157A438}" type="pres">
      <dgm:prSet presAssocID="{51D1835A-1550-42AA-9FCB-85BFE9634F76}" presName="Accent1Text" presStyleLbl="node1" presStyleIdx="7" presStyleCnt="10"/>
      <dgm:spPr/>
      <dgm:t>
        <a:bodyPr/>
        <a:lstStyle/>
        <a:p>
          <a:endParaRPr lang="en-US"/>
        </a:p>
      </dgm:t>
    </dgm:pt>
    <dgm:pt modelId="{CC630CE7-3457-4C03-90CE-4435FCFC4B37}" type="pres">
      <dgm:prSet presAssocID="{51D1835A-1550-42AA-9FCB-85BFE9634F76}" presName="spaceBetweenRectangles" presStyleCnt="0"/>
      <dgm:spPr/>
    </dgm:pt>
    <dgm:pt modelId="{581EFC49-9A5F-4E88-8D78-1CD7567D7BB8}" type="pres">
      <dgm:prSet presAssocID="{DD8A4D79-EE1E-45F2-A8FB-B476D554BEB4}" presName="composite" presStyleCnt="0"/>
      <dgm:spPr/>
    </dgm:pt>
    <dgm:pt modelId="{13C37DC8-B1A7-4A47-BF1A-9EA48E3FB535}" type="pres">
      <dgm:prSet presAssocID="{DD8A4D79-EE1E-45F2-A8FB-B476D554BEB4}" presName="Parent1" presStyleLbl="node1" presStyleIdx="8" presStyleCnt="10">
        <dgm:presLayoutVars>
          <dgm:chMax val="1"/>
          <dgm:chPref val="1"/>
          <dgm:bulletEnabled val="1"/>
        </dgm:presLayoutVars>
      </dgm:prSet>
      <dgm:spPr/>
      <dgm:t>
        <a:bodyPr/>
        <a:lstStyle/>
        <a:p>
          <a:endParaRPr lang="en-US"/>
        </a:p>
      </dgm:t>
    </dgm:pt>
    <dgm:pt modelId="{AF753B9D-B636-41EE-87D1-DF10E9DE33D6}" type="pres">
      <dgm:prSet presAssocID="{DD8A4D79-EE1E-45F2-A8FB-B476D554BEB4}" presName="Childtext1" presStyleLbl="revTx" presStyleIdx="4" presStyleCnt="5" custLinFactX="47884" custLinFactNeighborX="100000" custLinFactNeighborY="-45109">
        <dgm:presLayoutVars>
          <dgm:chMax val="0"/>
          <dgm:chPref val="0"/>
          <dgm:bulletEnabled val="1"/>
        </dgm:presLayoutVars>
      </dgm:prSet>
      <dgm:spPr/>
      <dgm:t>
        <a:bodyPr/>
        <a:lstStyle/>
        <a:p>
          <a:endParaRPr lang="en-US"/>
        </a:p>
      </dgm:t>
    </dgm:pt>
    <dgm:pt modelId="{167899BE-3C97-4557-8A70-12359E9CB4A1}" type="pres">
      <dgm:prSet presAssocID="{DD8A4D79-EE1E-45F2-A8FB-B476D554BEB4}" presName="BalanceSpacing" presStyleCnt="0"/>
      <dgm:spPr/>
    </dgm:pt>
    <dgm:pt modelId="{8370DF68-CE44-41A9-B681-175A86CADC97}" type="pres">
      <dgm:prSet presAssocID="{DD8A4D79-EE1E-45F2-A8FB-B476D554BEB4}" presName="BalanceSpacing1" presStyleCnt="0"/>
      <dgm:spPr/>
    </dgm:pt>
    <dgm:pt modelId="{089CB62F-18D7-47CA-967F-B8061742A2B7}" type="pres">
      <dgm:prSet presAssocID="{E2F0B95F-B37A-4C85-81CB-9888B98D342C}" presName="Accent1Text" presStyleLbl="node1" presStyleIdx="9" presStyleCnt="10"/>
      <dgm:spPr/>
      <dgm:t>
        <a:bodyPr/>
        <a:lstStyle/>
        <a:p>
          <a:endParaRPr lang="en-US"/>
        </a:p>
      </dgm:t>
    </dgm:pt>
  </dgm:ptLst>
  <dgm:cxnLst>
    <dgm:cxn modelId="{ADEE2E80-8C4B-4A22-B93A-0EAFA7709867}" type="presOf" srcId="{90235BCA-E584-4EC6-8916-276890F5DBD9}" destId="{0540C5A7-742B-4776-9B47-90545B98C7AB}" srcOrd="0" destOrd="0" presId="urn:microsoft.com/office/officeart/2008/layout/AlternatingHexagons"/>
    <dgm:cxn modelId="{D51D71B3-2F20-497F-A01B-DCC44D08A12D}" type="presOf" srcId="{DBD611CD-D01C-4327-8486-9AEDCD73DAF7}" destId="{E5494F76-E621-4059-8418-61E335C07597}" srcOrd="0" destOrd="0" presId="urn:microsoft.com/office/officeart/2008/layout/AlternatingHexagons"/>
    <dgm:cxn modelId="{110AE7D7-942E-4F27-A29B-151660C24864}" type="presOf" srcId="{E2F0B95F-B37A-4C85-81CB-9888B98D342C}" destId="{089CB62F-18D7-47CA-967F-B8061742A2B7}" srcOrd="0" destOrd="0" presId="urn:microsoft.com/office/officeart/2008/layout/AlternatingHexagons"/>
    <dgm:cxn modelId="{46500577-269E-4E44-83BB-88509A1F4169}" srcId="{D93EC894-AA8E-46C5-BA46-665DE0CE0C83}" destId="{90235BCA-E584-4EC6-8916-276890F5DBD9}" srcOrd="1" destOrd="0" parTransId="{EC4CD7B4-4EA3-4C6F-B443-E71B7B02B47E}" sibTransId="{3D65521F-817A-4D86-A0C5-2534FB191370}"/>
    <dgm:cxn modelId="{F3A2848D-C8C2-493A-B872-74F2956C4070}" type="presOf" srcId="{DD8A4D79-EE1E-45F2-A8FB-B476D554BEB4}" destId="{13C37DC8-B1A7-4A47-BF1A-9EA48E3FB535}" srcOrd="0" destOrd="0" presId="urn:microsoft.com/office/officeart/2008/layout/AlternatingHexagons"/>
    <dgm:cxn modelId="{6FFBF99D-AE9A-4821-9CD4-8818B5EF8DC9}" srcId="{D93EC894-AA8E-46C5-BA46-665DE0CE0C83}" destId="{DD8A4D79-EE1E-45F2-A8FB-B476D554BEB4}" srcOrd="4" destOrd="0" parTransId="{78C24650-5B3E-498D-A641-CB4374A3EB07}" sibTransId="{E2F0B95F-B37A-4C85-81CB-9888B98D342C}"/>
    <dgm:cxn modelId="{9F23A8E4-3872-4C59-9065-41FB1A915AC0}" type="presOf" srcId="{DD7DFAD3-1E35-4E8E-AD13-1249D4361989}" destId="{0D644384-9081-44AF-B82D-6016943CACAD}" srcOrd="0" destOrd="0" presId="urn:microsoft.com/office/officeart/2008/layout/AlternatingHexagons"/>
    <dgm:cxn modelId="{CE0C0143-1A2C-45E4-B254-E9291EE67492}" type="presOf" srcId="{0ECD3D9A-C663-4FD3-813B-0926547F0E12}" destId="{F73DE7CF-540B-4185-BE2D-D6344D0EE4E2}" srcOrd="0" destOrd="0" presId="urn:microsoft.com/office/officeart/2008/layout/AlternatingHexagons"/>
    <dgm:cxn modelId="{3ED0B36C-C7CA-460D-A4A5-7FAA9C1B3715}" type="presOf" srcId="{D93EC894-AA8E-46C5-BA46-665DE0CE0C83}" destId="{7056DCC4-2D75-497A-BE65-E3AE5187BF31}" srcOrd="0" destOrd="0" presId="urn:microsoft.com/office/officeart/2008/layout/AlternatingHexagons"/>
    <dgm:cxn modelId="{E2147A05-9A07-4472-9500-E046C02ECF70}" type="presOf" srcId="{51D1835A-1550-42AA-9FCB-85BFE9634F76}" destId="{FFADA933-5E2D-42AC-BD32-66570157A438}" srcOrd="0" destOrd="0" presId="urn:microsoft.com/office/officeart/2008/layout/AlternatingHexagons"/>
    <dgm:cxn modelId="{8A1FE346-B7FF-4218-8029-6847FD5FD742}" type="presOf" srcId="{ED09CE44-2652-4F26-A421-9F5F654904BF}" destId="{46272E35-21FF-4DA6-8A71-281076E3D9BC}" srcOrd="0" destOrd="0" presId="urn:microsoft.com/office/officeart/2008/layout/AlternatingHexagons"/>
    <dgm:cxn modelId="{96E6725B-8C77-49D4-91DE-24DB89E92434}" srcId="{D93EC894-AA8E-46C5-BA46-665DE0CE0C83}" destId="{DBD611CD-D01C-4327-8486-9AEDCD73DAF7}" srcOrd="0" destOrd="0" parTransId="{6A75C947-0059-4006-8AE0-B8C1DD03C98C}" sibTransId="{ED09CE44-2652-4F26-A421-9F5F654904BF}"/>
    <dgm:cxn modelId="{61F7B6BF-40A8-468C-A1C7-D2BA4ED7EC47}" srcId="{D93EC894-AA8E-46C5-BA46-665DE0CE0C83}" destId="{0ECD3D9A-C663-4FD3-813B-0926547F0E12}" srcOrd="2" destOrd="0" parTransId="{A71F68F7-7147-4875-B76E-4AC3A08F15B7}" sibTransId="{1FE81E5B-1F7F-4064-AACC-E81895908A97}"/>
    <dgm:cxn modelId="{1989CE80-C082-45A6-BEE5-FFA0918FE0D4}" type="presOf" srcId="{3D65521F-817A-4D86-A0C5-2534FB191370}" destId="{65F846E3-1C36-4DEB-9A6C-52CFFF6D20DE}" srcOrd="0" destOrd="0" presId="urn:microsoft.com/office/officeart/2008/layout/AlternatingHexagons"/>
    <dgm:cxn modelId="{FF404D54-BBB9-4CDC-B3AD-8D846030E408}" type="presOf" srcId="{1FE81E5B-1F7F-4064-AACC-E81895908A97}" destId="{D83FB33F-6FBB-4427-B234-00D019629ED2}" srcOrd="0" destOrd="0" presId="urn:microsoft.com/office/officeart/2008/layout/AlternatingHexagons"/>
    <dgm:cxn modelId="{4081047A-0C76-4999-B3FC-E35FACA0EFC1}" srcId="{D93EC894-AA8E-46C5-BA46-665DE0CE0C83}" destId="{DD7DFAD3-1E35-4E8E-AD13-1249D4361989}" srcOrd="3" destOrd="0" parTransId="{EBC4A5BA-FE1F-453A-AB56-C20F4EBCA45A}" sibTransId="{51D1835A-1550-42AA-9FCB-85BFE9634F76}"/>
    <dgm:cxn modelId="{9BD76CE1-3EEE-4CD5-BA82-1C168B4D418E}" type="presParOf" srcId="{7056DCC4-2D75-497A-BE65-E3AE5187BF31}" destId="{440255EF-A265-418D-B79D-8C3DBBFCE1B4}" srcOrd="0" destOrd="0" presId="urn:microsoft.com/office/officeart/2008/layout/AlternatingHexagons"/>
    <dgm:cxn modelId="{E7D3A60A-8240-4F07-8CB6-8544128A4123}" type="presParOf" srcId="{440255EF-A265-418D-B79D-8C3DBBFCE1B4}" destId="{E5494F76-E621-4059-8418-61E335C07597}" srcOrd="0" destOrd="0" presId="urn:microsoft.com/office/officeart/2008/layout/AlternatingHexagons"/>
    <dgm:cxn modelId="{C602CE31-12E4-44CF-92AB-4DBCAB08DA5C}" type="presParOf" srcId="{440255EF-A265-418D-B79D-8C3DBBFCE1B4}" destId="{03F33793-557E-4D81-A305-F4A944552E96}" srcOrd="1" destOrd="0" presId="urn:microsoft.com/office/officeart/2008/layout/AlternatingHexagons"/>
    <dgm:cxn modelId="{68C3F579-B72B-4F82-BE8D-C6F63E1A0B5C}" type="presParOf" srcId="{440255EF-A265-418D-B79D-8C3DBBFCE1B4}" destId="{C4F55B4E-29EC-42D4-8D9A-3DD2C6449A05}" srcOrd="2" destOrd="0" presId="urn:microsoft.com/office/officeart/2008/layout/AlternatingHexagons"/>
    <dgm:cxn modelId="{43DE7CFF-C9AA-4918-ACE1-079780155745}" type="presParOf" srcId="{440255EF-A265-418D-B79D-8C3DBBFCE1B4}" destId="{6210E820-EADE-4A21-AF53-98D22151E703}" srcOrd="3" destOrd="0" presId="urn:microsoft.com/office/officeart/2008/layout/AlternatingHexagons"/>
    <dgm:cxn modelId="{FD6A3051-4761-4A25-B288-DA2EC864A254}" type="presParOf" srcId="{440255EF-A265-418D-B79D-8C3DBBFCE1B4}" destId="{46272E35-21FF-4DA6-8A71-281076E3D9BC}" srcOrd="4" destOrd="0" presId="urn:microsoft.com/office/officeart/2008/layout/AlternatingHexagons"/>
    <dgm:cxn modelId="{7F64D91E-62C0-4CC0-AA73-6897CF5DEE34}" type="presParOf" srcId="{7056DCC4-2D75-497A-BE65-E3AE5187BF31}" destId="{D0810ED6-6BED-41D7-8057-6CEED685A0F4}" srcOrd="1" destOrd="0" presId="urn:microsoft.com/office/officeart/2008/layout/AlternatingHexagons"/>
    <dgm:cxn modelId="{1318A96F-9B21-4B15-AE1A-7AF3F2080C53}" type="presParOf" srcId="{7056DCC4-2D75-497A-BE65-E3AE5187BF31}" destId="{DB24FB1C-0E27-45AC-9074-B9A0C673261B}" srcOrd="2" destOrd="0" presId="urn:microsoft.com/office/officeart/2008/layout/AlternatingHexagons"/>
    <dgm:cxn modelId="{028E87DB-ACC4-445F-8DDD-3BD38A905D34}" type="presParOf" srcId="{DB24FB1C-0E27-45AC-9074-B9A0C673261B}" destId="{0540C5A7-742B-4776-9B47-90545B98C7AB}" srcOrd="0" destOrd="0" presId="urn:microsoft.com/office/officeart/2008/layout/AlternatingHexagons"/>
    <dgm:cxn modelId="{CCD21C58-EA00-4F9B-A1A1-65EF5E2973C2}" type="presParOf" srcId="{DB24FB1C-0E27-45AC-9074-B9A0C673261B}" destId="{C54EB5DA-233D-4462-AE5B-09BF03A6961D}" srcOrd="1" destOrd="0" presId="urn:microsoft.com/office/officeart/2008/layout/AlternatingHexagons"/>
    <dgm:cxn modelId="{F5399BA0-B455-4495-8343-3C7D3B039F73}" type="presParOf" srcId="{DB24FB1C-0E27-45AC-9074-B9A0C673261B}" destId="{F0E49A08-361C-46EA-9F42-048ECBD2D590}" srcOrd="2" destOrd="0" presId="urn:microsoft.com/office/officeart/2008/layout/AlternatingHexagons"/>
    <dgm:cxn modelId="{BAA5BFA9-86A6-41A8-9102-225148F4AF80}" type="presParOf" srcId="{DB24FB1C-0E27-45AC-9074-B9A0C673261B}" destId="{94550486-2F66-428B-9BA8-31CEE548EA5F}" srcOrd="3" destOrd="0" presId="urn:microsoft.com/office/officeart/2008/layout/AlternatingHexagons"/>
    <dgm:cxn modelId="{B759210B-4543-4085-B2C4-869EF977696C}" type="presParOf" srcId="{DB24FB1C-0E27-45AC-9074-B9A0C673261B}" destId="{65F846E3-1C36-4DEB-9A6C-52CFFF6D20DE}" srcOrd="4" destOrd="0" presId="urn:microsoft.com/office/officeart/2008/layout/AlternatingHexagons"/>
    <dgm:cxn modelId="{8A87FEBD-DDAB-4EBA-9AFE-10FA8F837FB9}" type="presParOf" srcId="{7056DCC4-2D75-497A-BE65-E3AE5187BF31}" destId="{CC6FB4DF-368F-46CC-A018-44310975399A}" srcOrd="3" destOrd="0" presId="urn:microsoft.com/office/officeart/2008/layout/AlternatingHexagons"/>
    <dgm:cxn modelId="{5EFA1912-0D47-4012-8C77-4C79D3326FFC}" type="presParOf" srcId="{7056DCC4-2D75-497A-BE65-E3AE5187BF31}" destId="{97B1BC09-5B47-4109-A9E6-68D69A4EE8AC}" srcOrd="4" destOrd="0" presId="urn:microsoft.com/office/officeart/2008/layout/AlternatingHexagons"/>
    <dgm:cxn modelId="{BE8FFA46-45AB-4D03-B14A-9E3AA264B8BD}" type="presParOf" srcId="{97B1BC09-5B47-4109-A9E6-68D69A4EE8AC}" destId="{F73DE7CF-540B-4185-BE2D-D6344D0EE4E2}" srcOrd="0" destOrd="0" presId="urn:microsoft.com/office/officeart/2008/layout/AlternatingHexagons"/>
    <dgm:cxn modelId="{411EFAC7-5A66-4994-AF37-516C9D6663C8}" type="presParOf" srcId="{97B1BC09-5B47-4109-A9E6-68D69A4EE8AC}" destId="{EC3539B8-8AFF-4B99-9D55-F2D110A3FF97}" srcOrd="1" destOrd="0" presId="urn:microsoft.com/office/officeart/2008/layout/AlternatingHexagons"/>
    <dgm:cxn modelId="{E7B7E3FB-A106-4259-9C8D-889BD4ED5285}" type="presParOf" srcId="{97B1BC09-5B47-4109-A9E6-68D69A4EE8AC}" destId="{FF64C2F9-05F6-40F3-9103-3CE0A9629CD5}" srcOrd="2" destOrd="0" presId="urn:microsoft.com/office/officeart/2008/layout/AlternatingHexagons"/>
    <dgm:cxn modelId="{A950DFD8-C1FE-4CAD-B154-6354FABCFD6F}" type="presParOf" srcId="{97B1BC09-5B47-4109-A9E6-68D69A4EE8AC}" destId="{06CA8146-C6B6-4221-BF87-B576CEE95B3C}" srcOrd="3" destOrd="0" presId="urn:microsoft.com/office/officeart/2008/layout/AlternatingHexagons"/>
    <dgm:cxn modelId="{C851F1AE-6B10-417E-A461-03F14DE4E741}" type="presParOf" srcId="{97B1BC09-5B47-4109-A9E6-68D69A4EE8AC}" destId="{D83FB33F-6FBB-4427-B234-00D019629ED2}" srcOrd="4" destOrd="0" presId="urn:microsoft.com/office/officeart/2008/layout/AlternatingHexagons"/>
    <dgm:cxn modelId="{F33CDB74-8F47-4A88-8A3F-B58E68B20B82}" type="presParOf" srcId="{7056DCC4-2D75-497A-BE65-E3AE5187BF31}" destId="{2A79B777-C15E-4356-93D3-B7884484C029}" srcOrd="5" destOrd="0" presId="urn:microsoft.com/office/officeart/2008/layout/AlternatingHexagons"/>
    <dgm:cxn modelId="{EACC46EC-EF6E-436D-A4AF-34EF324C8743}" type="presParOf" srcId="{7056DCC4-2D75-497A-BE65-E3AE5187BF31}" destId="{3C033693-A3D4-480F-B53D-84D69485A5B9}" srcOrd="6" destOrd="0" presId="urn:microsoft.com/office/officeart/2008/layout/AlternatingHexagons"/>
    <dgm:cxn modelId="{9E8B6DA8-A4C1-4690-BAD5-D0FFB087CC16}" type="presParOf" srcId="{3C033693-A3D4-480F-B53D-84D69485A5B9}" destId="{0D644384-9081-44AF-B82D-6016943CACAD}" srcOrd="0" destOrd="0" presId="urn:microsoft.com/office/officeart/2008/layout/AlternatingHexagons"/>
    <dgm:cxn modelId="{1B97604D-390F-4B2B-835B-DFB4471B2497}" type="presParOf" srcId="{3C033693-A3D4-480F-B53D-84D69485A5B9}" destId="{2D9AAD63-B304-479F-B032-5D4B775FD4F9}" srcOrd="1" destOrd="0" presId="urn:microsoft.com/office/officeart/2008/layout/AlternatingHexagons"/>
    <dgm:cxn modelId="{04316CBA-7E00-460F-A0E1-C2B177130143}" type="presParOf" srcId="{3C033693-A3D4-480F-B53D-84D69485A5B9}" destId="{ED696241-BA98-49F1-9C94-C510B20E57C5}" srcOrd="2" destOrd="0" presId="urn:microsoft.com/office/officeart/2008/layout/AlternatingHexagons"/>
    <dgm:cxn modelId="{EB83EBCD-3CEC-436E-910F-31C7F7590CFF}" type="presParOf" srcId="{3C033693-A3D4-480F-B53D-84D69485A5B9}" destId="{2977A7E9-1913-4295-9F6A-206FAEF79E22}" srcOrd="3" destOrd="0" presId="urn:microsoft.com/office/officeart/2008/layout/AlternatingHexagons"/>
    <dgm:cxn modelId="{9578A1DB-6832-4219-BD3F-24196753791F}" type="presParOf" srcId="{3C033693-A3D4-480F-B53D-84D69485A5B9}" destId="{FFADA933-5E2D-42AC-BD32-66570157A438}" srcOrd="4" destOrd="0" presId="urn:microsoft.com/office/officeart/2008/layout/AlternatingHexagons"/>
    <dgm:cxn modelId="{FCF68DEA-8B76-4F17-9569-35388D3DF6CE}" type="presParOf" srcId="{7056DCC4-2D75-497A-BE65-E3AE5187BF31}" destId="{CC630CE7-3457-4C03-90CE-4435FCFC4B37}" srcOrd="7" destOrd="0" presId="urn:microsoft.com/office/officeart/2008/layout/AlternatingHexagons"/>
    <dgm:cxn modelId="{D7AE1308-20E9-4A87-B5A2-0A143AE31C12}" type="presParOf" srcId="{7056DCC4-2D75-497A-BE65-E3AE5187BF31}" destId="{581EFC49-9A5F-4E88-8D78-1CD7567D7BB8}" srcOrd="8" destOrd="0" presId="urn:microsoft.com/office/officeart/2008/layout/AlternatingHexagons"/>
    <dgm:cxn modelId="{3011E776-8B9B-467C-BBE8-1BB04DCF1FFC}" type="presParOf" srcId="{581EFC49-9A5F-4E88-8D78-1CD7567D7BB8}" destId="{13C37DC8-B1A7-4A47-BF1A-9EA48E3FB535}" srcOrd="0" destOrd="0" presId="urn:microsoft.com/office/officeart/2008/layout/AlternatingHexagons"/>
    <dgm:cxn modelId="{F72EBE6F-8A00-4A67-A784-7FFC57CE050D}" type="presParOf" srcId="{581EFC49-9A5F-4E88-8D78-1CD7567D7BB8}" destId="{AF753B9D-B636-41EE-87D1-DF10E9DE33D6}" srcOrd="1" destOrd="0" presId="urn:microsoft.com/office/officeart/2008/layout/AlternatingHexagons"/>
    <dgm:cxn modelId="{B0E7DDF2-7F97-43C9-B3B9-CD378928D584}" type="presParOf" srcId="{581EFC49-9A5F-4E88-8D78-1CD7567D7BB8}" destId="{167899BE-3C97-4557-8A70-12359E9CB4A1}" srcOrd="2" destOrd="0" presId="urn:microsoft.com/office/officeart/2008/layout/AlternatingHexagons"/>
    <dgm:cxn modelId="{86ADDBF2-D9C2-44B5-A443-482D06934979}" type="presParOf" srcId="{581EFC49-9A5F-4E88-8D78-1CD7567D7BB8}" destId="{8370DF68-CE44-41A9-B681-175A86CADC97}" srcOrd="3" destOrd="0" presId="urn:microsoft.com/office/officeart/2008/layout/AlternatingHexagons"/>
    <dgm:cxn modelId="{DF3778FD-8B0C-41C2-8426-5AB31E222E15}" type="presParOf" srcId="{581EFC49-9A5F-4E88-8D78-1CD7567D7BB8}" destId="{089CB62F-18D7-47CA-967F-B8061742A2B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94F76-E621-4059-8418-61E335C07597}">
      <dsp:nvSpPr>
        <dsp:cNvPr id="0" name=""/>
        <dsp:cNvSpPr/>
      </dsp:nvSpPr>
      <dsp:spPr>
        <a:xfrm rot="5400000">
          <a:off x="1934046" y="418442"/>
          <a:ext cx="1268759" cy="1103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Garamond" panose="02020404030301010803" pitchFamily="18" charset="0"/>
            </a:rPr>
            <a:t>Palm </a:t>
          </a:r>
          <a:r>
            <a:rPr lang="en-US" sz="2000" b="1" kern="1200" dirty="0" err="1" smtClean="0">
              <a:solidFill>
                <a:schemeClr val="bg1"/>
              </a:solidFill>
              <a:latin typeface="Garamond" panose="02020404030301010803" pitchFamily="18" charset="0"/>
            </a:rPr>
            <a:t>PCRt</a:t>
          </a:r>
          <a:endParaRPr lang="en-US" sz="2000" b="1" kern="1200" dirty="0">
            <a:solidFill>
              <a:schemeClr val="bg1"/>
            </a:solidFill>
            <a:latin typeface="Garamond" panose="02020404030301010803" pitchFamily="18" charset="0"/>
          </a:endParaRPr>
        </a:p>
      </dsp:txBody>
      <dsp:txXfrm rot="-5400000">
        <a:off x="2188527" y="533688"/>
        <a:ext cx="759796" cy="873329"/>
      </dsp:txXfrm>
    </dsp:sp>
    <dsp:sp modelId="{03F33793-557E-4D81-A305-F4A944552E96}">
      <dsp:nvSpPr>
        <dsp:cNvPr id="0" name=""/>
        <dsp:cNvSpPr/>
      </dsp:nvSpPr>
      <dsp:spPr>
        <a:xfrm>
          <a:off x="3153831" y="589725"/>
          <a:ext cx="1415935" cy="761255"/>
        </a:xfrm>
        <a:prstGeom prst="rect">
          <a:avLst/>
        </a:prstGeom>
        <a:noFill/>
        <a:ln>
          <a:noFill/>
        </a:ln>
        <a:effectLst/>
      </dsp:spPr>
      <dsp:style>
        <a:lnRef idx="0">
          <a:scrgbClr r="0" g="0" b="0"/>
        </a:lnRef>
        <a:fillRef idx="0">
          <a:scrgbClr r="0" g="0" b="0"/>
        </a:fillRef>
        <a:effectRef idx="0">
          <a:scrgbClr r="0" g="0" b="0"/>
        </a:effectRef>
        <a:fontRef idx="minor"/>
      </dsp:style>
    </dsp:sp>
    <dsp:sp modelId="{46272E35-21FF-4DA6-8A71-281076E3D9BC}">
      <dsp:nvSpPr>
        <dsp:cNvPr id="0" name=""/>
        <dsp:cNvSpPr/>
      </dsp:nvSpPr>
      <dsp:spPr>
        <a:xfrm rot="5400000">
          <a:off x="741919" y="418442"/>
          <a:ext cx="1268759" cy="1103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996400" y="533688"/>
        <a:ext cx="759796" cy="873329"/>
      </dsp:txXfrm>
    </dsp:sp>
    <dsp:sp modelId="{0540C5A7-742B-4776-9B47-90545B98C7AB}">
      <dsp:nvSpPr>
        <dsp:cNvPr id="0" name=""/>
        <dsp:cNvSpPr/>
      </dsp:nvSpPr>
      <dsp:spPr>
        <a:xfrm rot="5400000">
          <a:off x="1335698" y="1495366"/>
          <a:ext cx="1268759" cy="1103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Garamond" panose="02020404030301010803" pitchFamily="18" charset="0"/>
            </a:rPr>
            <a:t>Open PCR</a:t>
          </a:r>
          <a:endParaRPr lang="en-US" sz="2000" b="1" kern="1200" dirty="0">
            <a:solidFill>
              <a:schemeClr val="bg1"/>
            </a:solidFill>
            <a:latin typeface="Garamond" panose="02020404030301010803" pitchFamily="18" charset="0"/>
          </a:endParaRPr>
        </a:p>
      </dsp:txBody>
      <dsp:txXfrm rot="-5400000">
        <a:off x="1590179" y="1610612"/>
        <a:ext cx="759796" cy="873329"/>
      </dsp:txXfrm>
    </dsp:sp>
    <dsp:sp modelId="{C54EB5DA-233D-4462-AE5B-09BF03A6961D}">
      <dsp:nvSpPr>
        <dsp:cNvPr id="0" name=""/>
        <dsp:cNvSpPr/>
      </dsp:nvSpPr>
      <dsp:spPr>
        <a:xfrm>
          <a:off x="2232" y="1666648"/>
          <a:ext cx="1370260" cy="761255"/>
        </a:xfrm>
        <a:prstGeom prst="rect">
          <a:avLst/>
        </a:prstGeom>
        <a:noFill/>
        <a:ln>
          <a:noFill/>
        </a:ln>
        <a:effectLst/>
      </dsp:spPr>
      <dsp:style>
        <a:lnRef idx="0">
          <a:scrgbClr r="0" g="0" b="0"/>
        </a:lnRef>
        <a:fillRef idx="0">
          <a:scrgbClr r="0" g="0" b="0"/>
        </a:fillRef>
        <a:effectRef idx="0">
          <a:scrgbClr r="0" g="0" b="0"/>
        </a:effectRef>
        <a:fontRef idx="minor"/>
      </dsp:style>
    </dsp:sp>
    <dsp:sp modelId="{65F846E3-1C36-4DEB-9A6C-52CFFF6D20DE}">
      <dsp:nvSpPr>
        <dsp:cNvPr id="0" name=""/>
        <dsp:cNvSpPr/>
      </dsp:nvSpPr>
      <dsp:spPr>
        <a:xfrm rot="5400000">
          <a:off x="2527825" y="1495366"/>
          <a:ext cx="1268759" cy="1103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782306" y="1610612"/>
        <a:ext cx="759796" cy="873329"/>
      </dsp:txXfrm>
    </dsp:sp>
    <dsp:sp modelId="{F73DE7CF-540B-4185-BE2D-D6344D0EE4E2}">
      <dsp:nvSpPr>
        <dsp:cNvPr id="0" name=""/>
        <dsp:cNvSpPr/>
      </dsp:nvSpPr>
      <dsp:spPr>
        <a:xfrm rot="5400000">
          <a:off x="1934046" y="2417611"/>
          <a:ext cx="1268759" cy="141317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bg1"/>
              </a:solidFill>
              <a:latin typeface="Garamond" panose="02020404030301010803" pitchFamily="18" charset="0"/>
            </a:rPr>
            <a:t>BioFire</a:t>
          </a:r>
          <a:endParaRPr lang="en-US" sz="1600" b="1" kern="1200" dirty="0">
            <a:solidFill>
              <a:schemeClr val="bg1"/>
            </a:solidFill>
            <a:latin typeface="Garamond" panose="02020404030301010803" pitchFamily="18" charset="0"/>
          </a:endParaRPr>
        </a:p>
      </dsp:txBody>
      <dsp:txXfrm rot="-5400000">
        <a:off x="2097367" y="2701280"/>
        <a:ext cx="942118" cy="845839"/>
      </dsp:txXfrm>
    </dsp:sp>
    <dsp:sp modelId="{EC3539B8-8AFF-4B99-9D55-F2D110A3FF97}">
      <dsp:nvSpPr>
        <dsp:cNvPr id="0" name=""/>
        <dsp:cNvSpPr/>
      </dsp:nvSpPr>
      <dsp:spPr>
        <a:xfrm>
          <a:off x="3153831" y="2743572"/>
          <a:ext cx="1415935" cy="761255"/>
        </a:xfrm>
        <a:prstGeom prst="rect">
          <a:avLst/>
        </a:prstGeom>
        <a:noFill/>
        <a:ln>
          <a:noFill/>
        </a:ln>
        <a:effectLst/>
      </dsp:spPr>
      <dsp:style>
        <a:lnRef idx="0">
          <a:scrgbClr r="0" g="0" b="0"/>
        </a:lnRef>
        <a:fillRef idx="0">
          <a:scrgbClr r="0" g="0" b="0"/>
        </a:fillRef>
        <a:effectRef idx="0">
          <a:scrgbClr r="0" g="0" b="0"/>
        </a:effectRef>
        <a:fontRef idx="minor"/>
      </dsp:style>
    </dsp:sp>
    <dsp:sp modelId="{D83FB33F-6FBB-4427-B234-00D019629ED2}">
      <dsp:nvSpPr>
        <dsp:cNvPr id="0" name=""/>
        <dsp:cNvSpPr/>
      </dsp:nvSpPr>
      <dsp:spPr>
        <a:xfrm rot="5400000">
          <a:off x="741919" y="2572289"/>
          <a:ext cx="1268759" cy="1103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996400" y="2687535"/>
        <a:ext cx="759796" cy="873329"/>
      </dsp:txXfrm>
    </dsp:sp>
    <dsp:sp modelId="{0D644384-9081-44AF-B82D-6016943CACAD}">
      <dsp:nvSpPr>
        <dsp:cNvPr id="0" name=""/>
        <dsp:cNvSpPr/>
      </dsp:nvSpPr>
      <dsp:spPr>
        <a:xfrm rot="5400000">
          <a:off x="1335698" y="3649212"/>
          <a:ext cx="1268759" cy="1103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bg1"/>
              </a:solidFill>
              <a:latin typeface="Garamond" panose="02020404030301010803" pitchFamily="18" charset="0"/>
            </a:rPr>
            <a:t>Tetracore</a:t>
          </a:r>
          <a:endParaRPr lang="en-US" sz="1200" b="1" kern="1200" dirty="0" smtClean="0">
            <a:solidFill>
              <a:schemeClr val="bg1"/>
            </a:solidFill>
            <a:latin typeface="Garamond" panose="02020404030301010803" pitchFamily="18" charset="0"/>
          </a:endParaRPr>
        </a:p>
        <a:p>
          <a:pPr lvl="0" algn="ctr" defTabSz="533400">
            <a:lnSpc>
              <a:spcPct val="90000"/>
            </a:lnSpc>
            <a:spcBef>
              <a:spcPct val="0"/>
            </a:spcBef>
            <a:spcAft>
              <a:spcPct val="35000"/>
            </a:spcAft>
          </a:pPr>
          <a:r>
            <a:rPr lang="en-US" sz="1200" b="1" kern="1200" dirty="0" smtClean="0">
              <a:solidFill>
                <a:schemeClr val="bg1"/>
              </a:solidFill>
              <a:latin typeface="Garamond" panose="02020404030301010803" pitchFamily="18" charset="0"/>
            </a:rPr>
            <a:t>T-</a:t>
          </a:r>
          <a:r>
            <a:rPr lang="en-US" sz="1200" b="1" kern="1200" dirty="0" err="1" smtClean="0">
              <a:solidFill>
                <a:schemeClr val="bg1"/>
              </a:solidFill>
              <a:latin typeface="Garamond" panose="02020404030301010803" pitchFamily="18" charset="0"/>
            </a:rPr>
            <a:t>CORt</a:t>
          </a:r>
          <a:r>
            <a:rPr lang="en-US" sz="1200" b="1" kern="1200" dirty="0" smtClean="0">
              <a:solidFill>
                <a:schemeClr val="bg1"/>
              </a:solidFill>
              <a:latin typeface="Garamond" panose="02020404030301010803" pitchFamily="18" charset="0"/>
            </a:rPr>
            <a:t> 8 </a:t>
          </a:r>
          <a:endParaRPr lang="en-US" sz="1200" b="1" kern="1200" dirty="0">
            <a:latin typeface="Garamond" panose="02020404030301010803" pitchFamily="18" charset="0"/>
          </a:endParaRPr>
        </a:p>
      </dsp:txBody>
      <dsp:txXfrm rot="-5400000">
        <a:off x="1590179" y="3764458"/>
        <a:ext cx="759796" cy="873329"/>
      </dsp:txXfrm>
    </dsp:sp>
    <dsp:sp modelId="{2D9AAD63-B304-479F-B032-5D4B775FD4F9}">
      <dsp:nvSpPr>
        <dsp:cNvPr id="0" name=""/>
        <dsp:cNvSpPr/>
      </dsp:nvSpPr>
      <dsp:spPr>
        <a:xfrm>
          <a:off x="2232" y="3820495"/>
          <a:ext cx="1370260" cy="761255"/>
        </a:xfrm>
        <a:prstGeom prst="rect">
          <a:avLst/>
        </a:prstGeom>
        <a:noFill/>
        <a:ln>
          <a:noFill/>
        </a:ln>
        <a:effectLst/>
      </dsp:spPr>
      <dsp:style>
        <a:lnRef idx="0">
          <a:scrgbClr r="0" g="0" b="0"/>
        </a:lnRef>
        <a:fillRef idx="0">
          <a:scrgbClr r="0" g="0" b="0"/>
        </a:fillRef>
        <a:effectRef idx="0">
          <a:scrgbClr r="0" g="0" b="0"/>
        </a:effectRef>
        <a:fontRef idx="minor"/>
      </dsp:style>
    </dsp:sp>
    <dsp:sp modelId="{FFADA933-5E2D-42AC-BD32-66570157A438}">
      <dsp:nvSpPr>
        <dsp:cNvPr id="0" name=""/>
        <dsp:cNvSpPr/>
      </dsp:nvSpPr>
      <dsp:spPr>
        <a:xfrm rot="5400000">
          <a:off x="2527825" y="3649212"/>
          <a:ext cx="1268759" cy="1103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782306" y="3764458"/>
        <a:ext cx="759796" cy="873329"/>
      </dsp:txXfrm>
    </dsp:sp>
    <dsp:sp modelId="{13C37DC8-B1A7-4A47-BF1A-9EA48E3FB535}">
      <dsp:nvSpPr>
        <dsp:cNvPr id="0" name=""/>
        <dsp:cNvSpPr/>
      </dsp:nvSpPr>
      <dsp:spPr>
        <a:xfrm rot="5400000">
          <a:off x="1934046" y="4726136"/>
          <a:ext cx="1268759" cy="1103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Garamond" panose="02020404030301010803" pitchFamily="18" charset="0"/>
            </a:rPr>
            <a:t>POCKIT</a:t>
          </a:r>
          <a:endParaRPr lang="en-US" sz="1800" b="1" kern="1200" dirty="0">
            <a:solidFill>
              <a:schemeClr val="bg1"/>
            </a:solidFill>
            <a:latin typeface="Garamond" panose="02020404030301010803" pitchFamily="18" charset="0"/>
          </a:endParaRPr>
        </a:p>
      </dsp:txBody>
      <dsp:txXfrm rot="-5400000">
        <a:off x="2188527" y="4841382"/>
        <a:ext cx="759796" cy="873329"/>
      </dsp:txXfrm>
    </dsp:sp>
    <dsp:sp modelId="{AF753B9D-B636-41EE-87D1-DF10E9DE33D6}">
      <dsp:nvSpPr>
        <dsp:cNvPr id="0" name=""/>
        <dsp:cNvSpPr/>
      </dsp:nvSpPr>
      <dsp:spPr>
        <a:xfrm>
          <a:off x="3156064" y="4554023"/>
          <a:ext cx="1415935" cy="761255"/>
        </a:xfrm>
        <a:prstGeom prst="rect">
          <a:avLst/>
        </a:prstGeom>
        <a:noFill/>
        <a:ln>
          <a:noFill/>
        </a:ln>
        <a:effectLst/>
      </dsp:spPr>
      <dsp:style>
        <a:lnRef idx="0">
          <a:scrgbClr r="0" g="0" b="0"/>
        </a:lnRef>
        <a:fillRef idx="0">
          <a:scrgbClr r="0" g="0" b="0"/>
        </a:fillRef>
        <a:effectRef idx="0">
          <a:scrgbClr r="0" g="0" b="0"/>
        </a:effectRef>
        <a:fontRef idx="minor"/>
      </dsp:style>
    </dsp:sp>
    <dsp:sp modelId="{089CB62F-18D7-47CA-967F-B8061742A2B7}">
      <dsp:nvSpPr>
        <dsp:cNvPr id="0" name=""/>
        <dsp:cNvSpPr/>
      </dsp:nvSpPr>
      <dsp:spPr>
        <a:xfrm rot="5400000">
          <a:off x="741919" y="4726136"/>
          <a:ext cx="1268759" cy="110382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996400" y="4841382"/>
        <a:ext cx="759796" cy="87332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251DDAB-EACA-4F30-AB52-964935D0A13C}" type="datetime1">
              <a:rPr lang="en-US" smtClean="0"/>
              <a:t>5/31/2019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199B46E-8B99-4CEA-A1A5-94ECAEA8DBF1}" type="slidenum">
              <a:rPr lang="en-US" smtClean="0"/>
              <a:t>‹#›</a:t>
            </a:fld>
            <a:endParaRPr lang="en-US"/>
          </a:p>
        </p:txBody>
      </p:sp>
    </p:spTree>
    <p:extLst>
      <p:ext uri="{BB962C8B-B14F-4D97-AF65-F5344CB8AC3E}">
        <p14:creationId xmlns:p14="http://schemas.microsoft.com/office/powerpoint/2010/main" val="18834009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B1FAA16-724A-4BA3-95E5-23DB0E52FEF1}" type="datetime1">
              <a:rPr lang="en-US" smtClean="0"/>
              <a:t>5/31/2019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804CB51-4818-4BDF-89DA-2A3BF035EC93}" type="slidenum">
              <a:rPr lang="en-US" smtClean="0"/>
              <a:t>‹#›</a:t>
            </a:fld>
            <a:endParaRPr lang="en-US"/>
          </a:p>
        </p:txBody>
      </p:sp>
    </p:spTree>
    <p:extLst>
      <p:ext uri="{BB962C8B-B14F-4D97-AF65-F5344CB8AC3E}">
        <p14:creationId xmlns:p14="http://schemas.microsoft.com/office/powerpoint/2010/main" val="123864891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Polymerase_chain_reaction#cite_note-antibody_hot_start-11" TargetMode="External"/><Relationship Id="rId13" Type="http://schemas.openxmlformats.org/officeDocument/2006/relationships/hyperlink" Target="http://en.wikipedia.org/wiki/Polymerase_chain_reaction#cite_note-Chien_et_al.-12" TargetMode="External"/><Relationship Id="rId3" Type="http://schemas.openxmlformats.org/officeDocument/2006/relationships/hyperlink" Target="http://en.wikipedia.org/wiki/Polymerase_chain_reaction#cite_note-14" TargetMode="External"/><Relationship Id="rId7" Type="http://schemas.openxmlformats.org/officeDocument/2006/relationships/hyperlink" Target="http://en.wikipedia.org/wiki/Polymerase_chain_reaction#Variations_on_the_basic_PCR_technique" TargetMode="External"/><Relationship Id="rId12" Type="http://schemas.openxmlformats.org/officeDocument/2006/relationships/hyperlink" Target="http://en.wikipedia.org/wiki/Enzyme" TargetMode="External"/><Relationship Id="rId2" Type="http://schemas.openxmlformats.org/officeDocument/2006/relationships/slide" Target="../slides/slide5.xml"/><Relationship Id="rId16" Type="http://schemas.openxmlformats.org/officeDocument/2006/relationships/hyperlink" Target="http://en.wikipedia.org/wiki/Hydroxyl_group" TargetMode="External"/><Relationship Id="rId1" Type="http://schemas.openxmlformats.org/officeDocument/2006/relationships/notesMaster" Target="../notesMasters/notesMaster1.xml"/><Relationship Id="rId6" Type="http://schemas.openxmlformats.org/officeDocument/2006/relationships/hyperlink" Target="http://en.wikipedia.org/wiki/Polymerase_chain_reaction#cite_note-10" TargetMode="External"/><Relationship Id="rId11" Type="http://schemas.openxmlformats.org/officeDocument/2006/relationships/hyperlink" Target="http://en.wikipedia.org/wiki/Taq_polymerase" TargetMode="External"/><Relationship Id="rId5" Type="http://schemas.openxmlformats.org/officeDocument/2006/relationships/hyperlink" Target="http://en.wikipedia.org/wiki/DNA_melting" TargetMode="External"/><Relationship Id="rId15" Type="http://schemas.openxmlformats.org/officeDocument/2006/relationships/hyperlink" Target="http://en.wikipedia.org/wiki/Phosphate_group" TargetMode="External"/><Relationship Id="rId10" Type="http://schemas.openxmlformats.org/officeDocument/2006/relationships/hyperlink" Target="http://en.wikipedia.org/wiki/Annealing_(biology)" TargetMode="External"/><Relationship Id="rId4" Type="http://schemas.openxmlformats.org/officeDocument/2006/relationships/hyperlink" Target="http://en.wikipedia.org/w/index.php?title=Polymerase_chain_reaction&amp;action=edit&amp;section=2" TargetMode="External"/><Relationship Id="rId9" Type="http://schemas.openxmlformats.org/officeDocument/2006/relationships/hyperlink" Target="http://en.wikipedia.org/wiki/Denaturation_(biochemistry)#Nucleic_acid_denaturation" TargetMode="External"/><Relationship Id="rId14" Type="http://schemas.openxmlformats.org/officeDocument/2006/relationships/hyperlink" Target="http://en.wikipedia.org/wiki/Polymerase_chain_reaction#cite_note-Lawyer_et_al.-1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Nested_PC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Multiplex-PCR"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en.wikipedia.org/wiki/Gel_electrophoresis" TargetMode="External"/><Relationship Id="rId4" Type="http://schemas.openxmlformats.org/officeDocument/2006/relationships/hyperlink" Target="http://en.wikipedia.org/wiki/Amplic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Quantitative_PC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Reverse_transcription_polymerase_chain_reaction" TargetMode="External"/><Relationship Id="rId5" Type="http://schemas.openxmlformats.org/officeDocument/2006/relationships/hyperlink" Target="http://en.wikipedia.org/wiki/TaqMan" TargetMode="External"/><Relationship Id="rId4" Type="http://schemas.openxmlformats.org/officeDocument/2006/relationships/hyperlink" Target="http://en.wikipedia.org/wiki/Fluoropho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04CB51-4818-4BDF-89DA-2A3BF035EC93}" type="slidenum">
              <a:rPr lang="en-US" smtClean="0"/>
              <a:t>1</a:t>
            </a:fld>
            <a:endParaRPr lang="en-US"/>
          </a:p>
        </p:txBody>
      </p:sp>
      <p:sp>
        <p:nvSpPr>
          <p:cNvPr id="5" name="Date Placeholder 4"/>
          <p:cNvSpPr>
            <a:spLocks noGrp="1"/>
          </p:cNvSpPr>
          <p:nvPr>
            <p:ph type="dt" idx="11"/>
          </p:nvPr>
        </p:nvSpPr>
        <p:spPr/>
        <p:txBody>
          <a:bodyPr/>
          <a:lstStyle/>
          <a:p>
            <a:fld id="{EC9DDF07-EE06-4B11-B222-ABB62260FFF8}" type="datetime1">
              <a:rPr lang="en-US" smtClean="0"/>
              <a:t>5/31/2019</a:t>
            </a:fld>
            <a:endParaRPr lang="en-US"/>
          </a:p>
        </p:txBody>
      </p:sp>
    </p:spTree>
    <p:extLst>
      <p:ext uri="{BB962C8B-B14F-4D97-AF65-F5344CB8AC3E}">
        <p14:creationId xmlns:p14="http://schemas.microsoft.com/office/powerpoint/2010/main" val="46362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Niemz paper – 2011 graphics</a:t>
            </a:r>
          </a:p>
          <a:p>
            <a:pPr eaLnBrk="1" hangingPunct="1">
              <a:spcBef>
                <a:spcPct val="0"/>
              </a:spcBef>
            </a:pPr>
            <a:endParaRPr lang="en-US" altLang="en-US" smtClean="0"/>
          </a:p>
          <a:p>
            <a:pPr eaLnBrk="1" hangingPunct="1">
              <a:spcBef>
                <a:spcPct val="0"/>
              </a:spcBef>
            </a:pPr>
            <a:r>
              <a:rPr lang="en-US" altLang="en-US" smtClean="0"/>
              <a:t>Magnetic beads</a:t>
            </a:r>
          </a:p>
          <a:p>
            <a:pPr eaLnBrk="1" hangingPunct="1">
              <a:spcBef>
                <a:spcPct val="0"/>
              </a:spcBef>
            </a:pPr>
            <a:r>
              <a:rPr lang="en-US" altLang="en-US" smtClean="0"/>
              <a:t>Paper flow extraction</a:t>
            </a:r>
          </a:p>
          <a:p>
            <a:pPr eaLnBrk="1" hangingPunct="1">
              <a:spcBef>
                <a:spcPct val="0"/>
              </a:spcBef>
            </a:pPr>
            <a:endParaRPr lang="en-US" altLang="en-US" smtClean="0"/>
          </a:p>
          <a:p>
            <a:pPr eaLnBrk="1" hangingPunct="1">
              <a:spcBef>
                <a:spcPct val="0"/>
              </a:spcBef>
            </a:pPr>
            <a:r>
              <a:rPr lang="en-US" altLang="en-US" smtClean="0"/>
              <a:t>Immiscible phase</a:t>
            </a:r>
          </a:p>
          <a:p>
            <a:pPr eaLnBrk="1" hangingPunct="1">
              <a:spcBef>
                <a:spcPct val="0"/>
              </a:spcBef>
            </a:pPr>
            <a:r>
              <a:rPr lang="en-US" altLang="en-US" smtClean="0"/>
              <a:t>Sur,K. et al. (2010) Immisciblephasenucleicacidpurification eliminatesPCRinhibitorswithasinglepassofparamagnetic particlesthroughahydrophobicliquid. J. Mol.Diagn. 12, 620–628 </a:t>
            </a:r>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5125CD-D676-4FA7-988F-3715C774F6E3}" type="slidenum">
              <a:rPr lang="en-US" altLang="en-US"/>
              <a:pPr eaLnBrk="1" hangingPunct="1"/>
              <a:t>11</a:t>
            </a:fld>
            <a:endParaRPr lang="en-US" altLang="en-US" dirty="0"/>
          </a:p>
        </p:txBody>
      </p:sp>
      <p:sp>
        <p:nvSpPr>
          <p:cNvPr id="2" name="Date Placeholder 1"/>
          <p:cNvSpPr>
            <a:spLocks noGrp="1"/>
          </p:cNvSpPr>
          <p:nvPr>
            <p:ph type="dt" idx="10"/>
          </p:nvPr>
        </p:nvSpPr>
        <p:spPr/>
        <p:txBody>
          <a:bodyPr/>
          <a:lstStyle/>
          <a:p>
            <a:fld id="{CD750AAF-D0A1-4B3A-9A8A-793CB8EF4899}" type="datetime1">
              <a:rPr lang="en-US" smtClean="0"/>
              <a:t>5/31/2019</a:t>
            </a:fld>
            <a:endParaRPr lang="en-US"/>
          </a:p>
        </p:txBody>
      </p:sp>
    </p:spTree>
    <p:extLst>
      <p:ext uri="{BB962C8B-B14F-4D97-AF65-F5344CB8AC3E}">
        <p14:creationId xmlns:p14="http://schemas.microsoft.com/office/powerpoint/2010/main" val="427484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Murphy 2013</a:t>
            </a:r>
          </a:p>
          <a:p>
            <a:pPr eaLnBrk="1" hangingPunct="1">
              <a:spcBef>
                <a:spcPct val="0"/>
              </a:spcBef>
            </a:pPr>
            <a:endParaRPr lang="en-US" altLang="en-US" smtClean="0"/>
          </a:p>
          <a:p>
            <a:pPr eaLnBrk="1" hangingPunct="1">
              <a:spcBef>
                <a:spcPct val="0"/>
              </a:spcBef>
            </a:pPr>
            <a:r>
              <a:rPr lang="en-US" altLang="en-US" smtClean="0"/>
              <a:t>Erdman 2008 – 74/75</a:t>
            </a:r>
          </a:p>
          <a:p>
            <a:pPr eaLnBrk="1" hangingPunct="1">
              <a:spcBef>
                <a:spcPct val="0"/>
              </a:spcBef>
            </a:pPr>
            <a:endParaRPr lang="en-US" altLang="en-US" smtClean="0"/>
          </a:p>
          <a:p>
            <a:pPr eaLnBrk="1" hangingPunct="1">
              <a:spcBef>
                <a:spcPct val="0"/>
              </a:spcBef>
            </a:pPr>
            <a:r>
              <a:rPr lang="en-US" altLang="en-US" smtClean="0"/>
              <a:t>Ockenhouse 2013</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079370-5727-4A0B-A1A5-F541C09A2E59}" type="slidenum">
              <a:rPr lang="en-US" altLang="en-US"/>
              <a:pPr eaLnBrk="1" hangingPunct="1"/>
              <a:t>12</a:t>
            </a:fld>
            <a:endParaRPr lang="en-US" altLang="en-US" dirty="0"/>
          </a:p>
        </p:txBody>
      </p:sp>
      <p:sp>
        <p:nvSpPr>
          <p:cNvPr id="2" name="Date Placeholder 1"/>
          <p:cNvSpPr>
            <a:spLocks noGrp="1"/>
          </p:cNvSpPr>
          <p:nvPr>
            <p:ph type="dt" idx="10"/>
          </p:nvPr>
        </p:nvSpPr>
        <p:spPr/>
        <p:txBody>
          <a:bodyPr/>
          <a:lstStyle/>
          <a:p>
            <a:fld id="{33FDC271-8B7D-4393-B088-3E0C692AF61B}" type="datetime1">
              <a:rPr lang="en-US" smtClean="0"/>
              <a:t>5/31/2019</a:t>
            </a:fld>
            <a:endParaRPr lang="en-US"/>
          </a:p>
        </p:txBody>
      </p:sp>
    </p:spTree>
    <p:extLst>
      <p:ext uri="{BB962C8B-B14F-4D97-AF65-F5344CB8AC3E}">
        <p14:creationId xmlns:p14="http://schemas.microsoft.com/office/powerpoint/2010/main" val="171691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Synchronized sequestration (Plasmodium falciparum only)</a:t>
            </a:r>
            <a:r>
              <a:rPr lang="en-US" altLang="en-US" smtClean="0"/>
              <a:t>: An ideal diagnostic test requires only a single sample. However, analysis of a single time-point sample may only reflect a fraction of the whole parasite population when the </a:t>
            </a:r>
            <a:r>
              <a:rPr lang="en-US" altLang="en-US" i="1" smtClean="0"/>
              <a:t>P. falciparum </a:t>
            </a:r>
            <a:r>
              <a:rPr lang="en-US" altLang="en-US" smtClean="0"/>
              <a:t>parasite is undergoing sequestration on regular 48 hour cycles.3,4 These large fluctuations have been documented for asymptomatic children in endemic areas and in adults5 during the wet and dry seasons.5 Increased synchrony has been observed with single clone infections (conversation with Anna Farnert, May 16, 2013). It has been suggested that the cycles observed correspond with an “internal clock” that results in a synchronized explosion of schizontes around noon that somehow gives the parasite a fitness advantage.6 Sequestration occurs during the late stages of the cycle when parasitized red blood cells cyto-adhere to deep tissue capillaries in adipose tissue, brain, spleen, lungs, and liver. Sequestration can yield a false single time-point negative diagnosis due to lack of detectable parasites in the peripheral blood.‡ Nonetheless, single time-point peripheral sampling is the norm; thus, “visible” parasitemia, the gold standard for malaria diagnosis, has inherent sensitivity limitations and is a poor predictor of the total parasitic load. Synchrony may also affect the presence of other analytes such as DNA (discussed elsewhere in this report); short-term cyclic patterns ranging from a high of more than1,000 parasites per μl visible parasitemia to a low below the detection range of PCR have been documented (conversation with Anna Farnert, May 16, 2013). </a:t>
            </a:r>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7A4AB5D-FA58-425A-94A9-83C334BB3228}" type="slidenum">
              <a:rPr lang="en-US" altLang="en-US"/>
              <a:pPr eaLnBrk="1" hangingPunct="1"/>
              <a:t>13</a:t>
            </a:fld>
            <a:endParaRPr lang="en-US" altLang="en-US" dirty="0"/>
          </a:p>
        </p:txBody>
      </p:sp>
      <p:sp>
        <p:nvSpPr>
          <p:cNvPr id="2" name="Date Placeholder 1"/>
          <p:cNvSpPr>
            <a:spLocks noGrp="1"/>
          </p:cNvSpPr>
          <p:nvPr>
            <p:ph type="dt" idx="10"/>
          </p:nvPr>
        </p:nvSpPr>
        <p:spPr/>
        <p:txBody>
          <a:bodyPr/>
          <a:lstStyle/>
          <a:p>
            <a:fld id="{3D0978B1-D178-4FEB-A7F0-C664EAD29D5E}" type="datetime1">
              <a:rPr lang="en-US" smtClean="0"/>
              <a:t>5/31/2019</a:t>
            </a:fld>
            <a:endParaRPr lang="en-US"/>
          </a:p>
        </p:txBody>
      </p:sp>
    </p:spTree>
    <p:extLst>
      <p:ext uri="{BB962C8B-B14F-4D97-AF65-F5344CB8AC3E}">
        <p14:creationId xmlns:p14="http://schemas.microsoft.com/office/powerpoint/2010/main" val="237226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Tetracore: 8 independent real-time PCR wells, reads up to five dyes per well, has an integrated barcode reader, and weighs under 10 lbs.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Mine this for details:</a:t>
            </a:r>
          </a:p>
          <a:p>
            <a:pPr eaLnBrk="1" hangingPunct="1">
              <a:spcBef>
                <a:spcPct val="0"/>
              </a:spcBef>
            </a:pPr>
            <a:endParaRPr lang="en-US" altLang="en-US" smtClean="0"/>
          </a:p>
          <a:p>
            <a:pPr eaLnBrk="1" hangingPunct="1">
              <a:spcBef>
                <a:spcPct val="0"/>
              </a:spcBef>
            </a:pPr>
            <a:r>
              <a:rPr lang="en-US" altLang="en-US" smtClean="0"/>
              <a:t>Almassian 2013</a:t>
            </a:r>
          </a:p>
          <a:p>
            <a:pPr eaLnBrk="1" hangingPunct="1">
              <a:spcBef>
                <a:spcPct val="0"/>
              </a:spcBef>
            </a:pPr>
            <a:endParaRPr lang="en-US" altLang="en-US" smtClean="0"/>
          </a:p>
          <a:p>
            <a:pPr eaLnBrk="1" hangingPunct="1">
              <a:spcBef>
                <a:spcPct val="0"/>
              </a:spcBef>
            </a:pPr>
            <a:r>
              <a:rPr lang="en-US" altLang="en-US" smtClean="0"/>
              <a:t>Tetracore’s T-CORt 8: real-time PCR wells, reads up to five dyes per well, has an</a:t>
            </a:r>
          </a:p>
          <a:p>
            <a:pPr eaLnBrk="1" hangingPunct="1">
              <a:spcBef>
                <a:spcPct val="0"/>
              </a:spcBef>
            </a:pPr>
            <a:r>
              <a:rPr lang="en-US" altLang="en-US" smtClean="0"/>
              <a:t>integrated barcode reader, and weighs under 10 lbs. An internal</a:t>
            </a:r>
          </a:p>
          <a:p>
            <a:pPr eaLnBrk="1" hangingPunct="1">
              <a:spcBef>
                <a:spcPct val="0"/>
              </a:spcBef>
            </a:pPr>
            <a:r>
              <a:rPr lang="en-US" altLang="en-US" smtClean="0"/>
              <a:t>battery allows continuous operation of all eight wells for four</a:t>
            </a:r>
          </a:p>
          <a:p>
            <a:pPr eaLnBrk="1" hangingPunct="1">
              <a:spcBef>
                <a:spcPct val="0"/>
              </a:spcBef>
            </a:pPr>
            <a:r>
              <a:rPr lang="en-US" altLang="en-US" smtClean="0"/>
              <a:t>complete PCR runs. does not require software installation; it has out of the box support for either an</a:t>
            </a:r>
          </a:p>
          <a:p>
            <a:pPr eaLnBrk="1" hangingPunct="1">
              <a:spcBef>
                <a:spcPct val="0"/>
              </a:spcBef>
            </a:pPr>
            <a:r>
              <a:rPr lang="en-US" altLang="en-US" smtClean="0"/>
              <a:t>on-board 10.400 touch screen or a web browser on any computer</a:t>
            </a:r>
          </a:p>
          <a:p>
            <a:pPr eaLnBrk="1" hangingPunct="1">
              <a:spcBef>
                <a:spcPct val="0"/>
              </a:spcBef>
            </a:pPr>
            <a:r>
              <a:rPr lang="en-US" altLang="en-US" smtClean="0"/>
              <a:t>or mobile device. The T-CORt 8 is also cloud ready, enabling</a:t>
            </a:r>
          </a:p>
          <a:p>
            <a:pPr eaLnBrk="1" hangingPunct="1">
              <a:spcBef>
                <a:spcPct val="0"/>
              </a:spcBef>
            </a:pPr>
            <a:r>
              <a:rPr lang="en-US" altLang="en-US" smtClean="0"/>
              <a:t>the user to review the data on the device remotely. The</a:t>
            </a:r>
          </a:p>
          <a:p>
            <a:pPr eaLnBrk="1" hangingPunct="1">
              <a:spcBef>
                <a:spcPct val="0"/>
              </a:spcBef>
            </a:pPr>
            <a:endParaRPr lang="en-US" altLang="en-US" smtClean="0"/>
          </a:p>
          <a:p>
            <a:pPr eaLnBrk="1" hangingPunct="1">
              <a:spcBef>
                <a:spcPct val="0"/>
              </a:spcBef>
            </a:pPr>
            <a:r>
              <a:rPr lang="en-US" altLang="en-US" smtClean="0"/>
              <a:t>GeneReach POCKIT is an isothermal PCR instrument that uses</a:t>
            </a:r>
          </a:p>
          <a:p>
            <a:pPr eaLnBrk="1" hangingPunct="1">
              <a:spcBef>
                <a:spcPct val="0"/>
              </a:spcBef>
            </a:pPr>
            <a:r>
              <a:rPr lang="en-US" altLang="en-US" smtClean="0"/>
              <a:t>convection for thermal cycling. It has eight insulated isothermal</a:t>
            </a:r>
          </a:p>
          <a:p>
            <a:pPr eaLnBrk="1" hangingPunct="1">
              <a:spcBef>
                <a:spcPct val="0"/>
              </a:spcBef>
            </a:pPr>
            <a:r>
              <a:rPr lang="en-US" altLang="en-US" smtClean="0"/>
              <a:t>(iiPCR) wells, reads two dyes per well, and has an</a:t>
            </a:r>
          </a:p>
          <a:p>
            <a:pPr eaLnBrk="1" hangingPunct="1">
              <a:spcBef>
                <a:spcPct val="0"/>
              </a:spcBef>
            </a:pPr>
            <a:r>
              <a:rPr lang="en-US" altLang="en-US" smtClean="0"/>
              <a:t>integrated 3.500 touch screen. However the GeneReach POCKIT</a:t>
            </a:r>
          </a:p>
          <a:p>
            <a:pPr eaLnBrk="1" hangingPunct="1">
              <a:spcBef>
                <a:spcPct val="0"/>
              </a:spcBef>
            </a:pPr>
            <a:r>
              <a:rPr lang="en-US" altLang="en-US" smtClean="0"/>
              <a:t>can only perform end point detection and it does not have an</a:t>
            </a:r>
          </a:p>
          <a:p>
            <a:pPr eaLnBrk="1" hangingPunct="1">
              <a:spcBef>
                <a:spcPct val="0"/>
              </a:spcBef>
            </a:pPr>
            <a:r>
              <a:rPr lang="en-US" altLang="en-US" smtClean="0"/>
              <a:t>integrated battery. </a:t>
            </a:r>
          </a:p>
          <a:p>
            <a:pPr eaLnBrk="1" hangingPunct="1">
              <a:spcBef>
                <a:spcPct val="0"/>
              </a:spcBef>
            </a:pPr>
            <a:endParaRPr lang="en-US" altLang="en-US" smtClean="0"/>
          </a:p>
          <a:p>
            <a:pPr eaLnBrk="1" hangingPunct="1">
              <a:spcBef>
                <a:spcPct val="0"/>
              </a:spcBef>
            </a:pPr>
            <a:r>
              <a:rPr lang="en-US" altLang="en-US" smtClean="0"/>
              <a:t>Ahram Biosystems has a Palm PCRt portable,</a:t>
            </a:r>
          </a:p>
          <a:p>
            <a:pPr eaLnBrk="1" hangingPunct="1">
              <a:spcBef>
                <a:spcPct val="0"/>
              </a:spcBef>
            </a:pPr>
            <a:r>
              <a:rPr lang="en-US" altLang="en-US" smtClean="0"/>
              <a:t>battery powered, twelve well instrument that weighs under</a:t>
            </a:r>
          </a:p>
          <a:p>
            <a:pPr eaLnBrk="1" hangingPunct="1">
              <a:spcBef>
                <a:spcPct val="0"/>
              </a:spcBef>
            </a:pPr>
            <a:r>
              <a:rPr lang="en-US" altLang="en-US" smtClean="0"/>
              <a:t>a pound. However the Palm PCRt does not have integrated</a:t>
            </a:r>
          </a:p>
          <a:p>
            <a:pPr eaLnBrk="1" hangingPunct="1">
              <a:spcBef>
                <a:spcPct val="0"/>
              </a:spcBef>
            </a:pPr>
            <a:r>
              <a:rPr lang="en-US" altLang="en-US" smtClean="0"/>
              <a:t>optical detection, and thus requires the user to perform endpoint</a:t>
            </a:r>
          </a:p>
          <a:p>
            <a:pPr eaLnBrk="1" hangingPunct="1">
              <a:spcBef>
                <a:spcPct val="0"/>
              </a:spcBef>
            </a:pPr>
            <a:r>
              <a:rPr lang="en-US" altLang="en-US" smtClean="0"/>
              <a:t>detection such as gel electrophoresis. </a:t>
            </a:r>
          </a:p>
          <a:p>
            <a:pPr eaLnBrk="1" hangingPunct="1">
              <a:spcBef>
                <a:spcPct val="0"/>
              </a:spcBef>
            </a:pPr>
            <a:endParaRPr lang="en-US" altLang="en-US" smtClean="0"/>
          </a:p>
          <a:p>
            <a:pPr eaLnBrk="1" hangingPunct="1">
              <a:spcBef>
                <a:spcPct val="0"/>
              </a:spcBef>
            </a:pPr>
            <a:r>
              <a:rPr lang="en-US" altLang="en-US" smtClean="0"/>
              <a:t>The Razors EX from BioFire Diagnostics has a single sample pouch with twelve</a:t>
            </a:r>
          </a:p>
          <a:p>
            <a:pPr eaLnBrk="1" hangingPunct="1">
              <a:spcBef>
                <a:spcPct val="0"/>
              </a:spcBef>
            </a:pPr>
            <a:r>
              <a:rPr lang="en-US" altLang="en-US" smtClean="0"/>
              <a:t>chambers. The pouches are designed for either testing one</a:t>
            </a:r>
          </a:p>
          <a:p>
            <a:pPr eaLnBrk="1" hangingPunct="1">
              <a:spcBef>
                <a:spcPct val="0"/>
              </a:spcBef>
            </a:pPr>
            <a:r>
              <a:rPr lang="en-US" altLang="en-US" smtClean="0"/>
              <a:t>sample against 11 targets, or for testing two samples against</a:t>
            </a:r>
          </a:p>
          <a:p>
            <a:pPr eaLnBrk="1" hangingPunct="1">
              <a:spcBef>
                <a:spcPct val="0"/>
              </a:spcBef>
            </a:pPr>
            <a:r>
              <a:rPr lang="en-US" altLang="en-US" smtClean="0"/>
              <a:t>3 targets. It is a two color real-time PCR instrument that weighs</a:t>
            </a:r>
          </a:p>
          <a:p>
            <a:pPr eaLnBrk="1" hangingPunct="1">
              <a:spcBef>
                <a:spcPct val="0"/>
              </a:spcBef>
            </a:pPr>
            <a:r>
              <a:rPr lang="en-US" altLang="en-US" smtClean="0"/>
              <a:t>less than twelve pounds. It is battery operated and uses either</a:t>
            </a:r>
          </a:p>
          <a:p>
            <a:pPr eaLnBrk="1" hangingPunct="1">
              <a:spcBef>
                <a:spcPct val="0"/>
              </a:spcBef>
            </a:pPr>
            <a:r>
              <a:rPr lang="en-US" altLang="en-US" smtClean="0"/>
              <a:t>an on-board push button interface, barcode reader, or a laptop</a:t>
            </a:r>
          </a:p>
          <a:p>
            <a:pPr eaLnBrk="1" hangingPunct="1">
              <a:spcBef>
                <a:spcPct val="0"/>
              </a:spcBef>
            </a:pPr>
            <a:r>
              <a:rPr lang="en-US" altLang="en-US" smtClean="0"/>
              <a:t>with software installed. </a:t>
            </a:r>
          </a:p>
          <a:p>
            <a:pPr eaLnBrk="1" hangingPunct="1">
              <a:spcBef>
                <a:spcPct val="0"/>
              </a:spcBef>
            </a:pPr>
            <a:endParaRPr lang="en-US" altLang="en-US" smtClean="0"/>
          </a:p>
          <a:p>
            <a:pPr eaLnBrk="1" hangingPunct="1">
              <a:spcBef>
                <a:spcPct val="0"/>
              </a:spcBef>
            </a:pPr>
            <a:r>
              <a:rPr lang="en-US" altLang="en-US" smtClean="0"/>
              <a:t>An interesting thermocycler developed</a:t>
            </a:r>
          </a:p>
          <a:p>
            <a:pPr eaLnBrk="1" hangingPunct="1">
              <a:spcBef>
                <a:spcPct val="0"/>
              </a:spcBef>
            </a:pPr>
            <a:r>
              <a:rPr lang="en-US" altLang="en-US" smtClean="0"/>
              <a:t>by an open source project is  OpenPCR; however it does not have on-board optical detection. OpenPCR provides access to the schematics, mechanical models, and software necessary to build and run the device. It retails for $599, runs sixteen samples, and is operated using a USB connection to a computer.</a:t>
            </a: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0A6F65D-7953-4B02-BCA6-1F54694F72B8}" type="slidenum">
              <a:rPr lang="en-US" altLang="en-US"/>
              <a:pPr eaLnBrk="1" hangingPunct="1"/>
              <a:t>14</a:t>
            </a:fld>
            <a:endParaRPr lang="en-US" altLang="en-US" dirty="0"/>
          </a:p>
        </p:txBody>
      </p:sp>
      <p:sp>
        <p:nvSpPr>
          <p:cNvPr id="2" name="Date Placeholder 1"/>
          <p:cNvSpPr>
            <a:spLocks noGrp="1"/>
          </p:cNvSpPr>
          <p:nvPr>
            <p:ph type="dt" idx="10"/>
          </p:nvPr>
        </p:nvSpPr>
        <p:spPr/>
        <p:txBody>
          <a:bodyPr/>
          <a:lstStyle/>
          <a:p>
            <a:fld id="{49623374-4C21-4861-9BA9-9B13EDFAFE30}" type="datetime1">
              <a:rPr lang="en-US" smtClean="0"/>
              <a:t>5/31/2019</a:t>
            </a:fld>
            <a:endParaRPr lang="en-US"/>
          </a:p>
        </p:txBody>
      </p:sp>
    </p:spTree>
    <p:extLst>
      <p:ext uri="{BB962C8B-B14F-4D97-AF65-F5344CB8AC3E}">
        <p14:creationId xmlns:p14="http://schemas.microsoft.com/office/powerpoint/2010/main" val="419013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Hybridization of labeled ampolicon - </a:t>
            </a:r>
          </a:p>
          <a:p>
            <a:pPr eaLnBrk="1" hangingPunct="1">
              <a:spcBef>
                <a:spcPct val="0"/>
              </a:spcBef>
            </a:pPr>
            <a:endParaRPr lang="en-US" altLang="en-US" smtClean="0"/>
          </a:p>
          <a:p>
            <a:pPr eaLnBrk="1" hangingPunct="1">
              <a:spcBef>
                <a:spcPct val="0"/>
              </a:spcBef>
            </a:pPr>
            <a:r>
              <a:rPr lang="en-US" altLang="en-US" smtClean="0"/>
              <a:t>Photo from MENS, incl</a:t>
            </a:r>
          </a:p>
          <a:p>
            <a:pPr eaLnBrk="1" hangingPunct="1">
              <a:spcBef>
                <a:spcPct val="0"/>
              </a:spcBef>
            </a:pPr>
            <a:endParaRPr lang="en-US" altLang="en-US" smtClean="0"/>
          </a:p>
          <a:p>
            <a:pPr eaLnBrk="1" hangingPunct="1">
              <a:spcBef>
                <a:spcPct val="0"/>
              </a:spcBef>
            </a:pPr>
            <a:r>
              <a:rPr lang="en-US" altLang="en-US" smtClean="0"/>
              <a:t>Graphics from Niemz 2011</a:t>
            </a:r>
          </a:p>
          <a:p>
            <a:pPr eaLnBrk="1" hangingPunct="1">
              <a:spcBef>
                <a:spcPct val="0"/>
              </a:spcBef>
            </a:pPr>
            <a:endParaRPr lang="en-US" altLang="en-US" smtClean="0"/>
          </a:p>
          <a:p>
            <a:pPr eaLnBrk="1" hangingPunct="1">
              <a:spcBef>
                <a:spcPct val="0"/>
              </a:spcBef>
            </a:pPr>
            <a:r>
              <a:rPr lang="en-US" altLang="en-US" smtClean="0"/>
              <a:t>Disposable laboratory</a:t>
            </a:r>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7EF3878-D20D-4F7B-B42F-CA327F40E9A5}" type="slidenum">
              <a:rPr lang="en-US" altLang="en-US"/>
              <a:pPr eaLnBrk="1" hangingPunct="1"/>
              <a:t>15</a:t>
            </a:fld>
            <a:endParaRPr lang="en-US" altLang="en-US" dirty="0"/>
          </a:p>
        </p:txBody>
      </p:sp>
      <p:sp>
        <p:nvSpPr>
          <p:cNvPr id="2" name="Date Placeholder 1"/>
          <p:cNvSpPr>
            <a:spLocks noGrp="1"/>
          </p:cNvSpPr>
          <p:nvPr>
            <p:ph type="dt" idx="10"/>
          </p:nvPr>
        </p:nvSpPr>
        <p:spPr/>
        <p:txBody>
          <a:bodyPr/>
          <a:lstStyle/>
          <a:p>
            <a:fld id="{B215F59C-1190-480B-B955-6073DCA09BE2}" type="datetime1">
              <a:rPr lang="en-US" smtClean="0"/>
              <a:t>5/31/2019</a:t>
            </a:fld>
            <a:endParaRPr lang="en-US"/>
          </a:p>
        </p:txBody>
      </p:sp>
    </p:spTree>
    <p:extLst>
      <p:ext uri="{BB962C8B-B14F-4D97-AF65-F5344CB8AC3E}">
        <p14:creationId xmlns:p14="http://schemas.microsoft.com/office/powerpoint/2010/main" val="350702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We’re all guilty of this.  We’ve all written the two column advantages/disadvantages of NAATs.   Good for simplicity for slide decks and proposals.  But this approach is woefully lacking details useless to anyone contemplating use of a molecular technology for dx.</a:t>
            </a: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E7C0BE8-917F-4ABB-A052-B63AE103DEA0}" type="slidenum">
              <a:rPr lang="en-US" altLang="en-US"/>
              <a:pPr eaLnBrk="1" hangingPunct="1"/>
              <a:t>2</a:t>
            </a:fld>
            <a:endParaRPr lang="en-US" altLang="en-US" dirty="0"/>
          </a:p>
        </p:txBody>
      </p:sp>
      <p:sp>
        <p:nvSpPr>
          <p:cNvPr id="2" name="Date Placeholder 1"/>
          <p:cNvSpPr>
            <a:spLocks noGrp="1"/>
          </p:cNvSpPr>
          <p:nvPr>
            <p:ph type="dt" idx="10"/>
          </p:nvPr>
        </p:nvSpPr>
        <p:spPr/>
        <p:txBody>
          <a:bodyPr/>
          <a:lstStyle/>
          <a:p>
            <a:fld id="{B4F2D051-FFDC-42F9-B50D-B7D8178800C9}" type="datetime1">
              <a:rPr lang="en-US" smtClean="0"/>
              <a:t>5/31/2019</a:t>
            </a:fld>
            <a:endParaRPr lang="en-US"/>
          </a:p>
        </p:txBody>
      </p:sp>
    </p:spTree>
    <p:extLst>
      <p:ext uri="{BB962C8B-B14F-4D97-AF65-F5344CB8AC3E}">
        <p14:creationId xmlns:p14="http://schemas.microsoft.com/office/powerpoint/2010/main" val="116828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Tie in to use-scenarios and LOD timeline</a:t>
            </a:r>
          </a:p>
          <a:p>
            <a:pPr eaLnBrk="1" hangingPunct="1">
              <a:spcBef>
                <a:spcPct val="0"/>
              </a:spcBef>
            </a:pPr>
            <a:endParaRPr lang="en-US" altLang="en-US" smtClean="0"/>
          </a:p>
          <a:p>
            <a:pPr eaLnBrk="1" hangingPunct="1">
              <a:spcBef>
                <a:spcPct val="0"/>
              </a:spcBef>
            </a:pPr>
            <a:r>
              <a:rPr lang="en-US" altLang="en-US" smtClean="0"/>
              <a:t>Sauerwein RW, Roestenberg M, Moorthy VS: Experimental human challenge infections can accelerate clinical malaria</a:t>
            </a:r>
            <a:r>
              <a:rPr lang="en-US" altLang="en-US" b="1" smtClean="0"/>
              <a:t> </a:t>
            </a:r>
            <a:r>
              <a:rPr lang="en-US" altLang="en-US" b="1" smtClean="0">
                <a:solidFill>
                  <a:srgbClr val="FF0000"/>
                </a:solidFill>
              </a:rPr>
              <a:t>vaccine </a:t>
            </a:r>
            <a:r>
              <a:rPr lang="en-US" altLang="en-US" smtClean="0"/>
              <a:t>development. Nat Rev Immunol 2011, 11:57–64.</a:t>
            </a:r>
          </a:p>
          <a:p>
            <a:pPr eaLnBrk="1" hangingPunct="1">
              <a:spcBef>
                <a:spcPct val="0"/>
              </a:spcBef>
            </a:pPr>
            <a:r>
              <a:rPr lang="en-US" altLang="en-US" smtClean="0"/>
              <a:t>16. Moorthy VS, Diggs C, Ferro S, Good MF, Herrera S, Hill AV, Imoukhuede EB,</a:t>
            </a:r>
          </a:p>
          <a:p>
            <a:pPr eaLnBrk="1" hangingPunct="1">
              <a:spcBef>
                <a:spcPct val="0"/>
              </a:spcBef>
            </a:pPr>
            <a:endParaRPr lang="en-US" altLang="en-US" smtClean="0"/>
          </a:p>
          <a:p>
            <a:pPr eaLnBrk="1" hangingPunct="1">
              <a:spcBef>
                <a:spcPct val="0"/>
              </a:spcBef>
            </a:pPr>
            <a:r>
              <a:rPr lang="en-US" altLang="en-US" smtClean="0"/>
              <a:t>Kumar S, Loucq C, Marsh K, Ockenhouse CF, Richie TL, Sauerwein RW:Report of a consultation on the optimization of clinical challenge trials for evaluation of candidate blood stage malaria </a:t>
            </a:r>
            <a:r>
              <a:rPr lang="en-US" altLang="en-US" b="1" smtClean="0"/>
              <a:t>vaccines</a:t>
            </a:r>
            <a:r>
              <a:rPr lang="en-US" altLang="en-US" smtClean="0"/>
              <a:t>, 18–19 March 2009, Bethesda, MD, USA. Vaccine 2009, 27:5719–5725.</a:t>
            </a:r>
          </a:p>
          <a:p>
            <a:pPr eaLnBrk="1" hangingPunct="1">
              <a:spcBef>
                <a:spcPct val="0"/>
              </a:spcBef>
            </a:pPr>
            <a:endParaRPr lang="en-US" altLang="en-US" smtClean="0"/>
          </a:p>
          <a:p>
            <a:pPr eaLnBrk="1" hangingPunct="1">
              <a:spcBef>
                <a:spcPct val="0"/>
              </a:spcBef>
            </a:pPr>
            <a:r>
              <a:rPr lang="nl-NL" altLang="en-US" smtClean="0"/>
              <a:t>Hermsen CC, De Vlas SJ, Van Gemert GJA, Telgt DS, Verhage DF, Sauerwein RW: </a:t>
            </a:r>
            <a:r>
              <a:rPr lang="en-US" altLang="en-US" smtClean="0"/>
              <a:t>Testing </a:t>
            </a:r>
            <a:r>
              <a:rPr lang="en-US" altLang="en-US" b="1" smtClean="0"/>
              <a:t>vaccines</a:t>
            </a:r>
            <a:r>
              <a:rPr lang="en-US" altLang="en-US" smtClean="0"/>
              <a:t> in human experimental malaria; statistical analysis of parasitemia measured by a quantitative real-time polymerase chain reaction. </a:t>
            </a:r>
            <a:r>
              <a:rPr lang="da-DK" altLang="en-US" smtClean="0"/>
              <a:t>Am J Trop Med Hyg 2004, 71:196–201.</a:t>
            </a:r>
          </a:p>
          <a:p>
            <a:pPr eaLnBrk="1" hangingPunct="1">
              <a:spcBef>
                <a:spcPct val="0"/>
              </a:spcBef>
            </a:pPr>
            <a:endParaRPr lang="da-DK" altLang="en-US" smtClean="0"/>
          </a:p>
          <a:p>
            <a:pPr eaLnBrk="1" hangingPunct="1">
              <a:spcBef>
                <a:spcPct val="0"/>
              </a:spcBef>
            </a:pPr>
            <a:r>
              <a:rPr lang="en-US" altLang="en-US" smtClean="0"/>
              <a:t>19. Bejon P, Andrews L, Andersen RF, Dunachie S, Webster D, Walther M, Gilbert SC, Peto T, Hill AV: Calculation of liver-to-blood inocula, parasite growth rates, and preerythrocytic vaccine efficacy, from serial quantitative polymerase chain reaction studies of volunteers </a:t>
            </a:r>
            <a:r>
              <a:rPr lang="en-US" altLang="en-US" b="1" smtClean="0"/>
              <a:t>challenged with malaria sporozoites</a:t>
            </a:r>
            <a:r>
              <a:rPr lang="en-US" altLang="en-US" smtClean="0"/>
              <a:t>. J Infect Dis 2005, 191:619–626.</a:t>
            </a:r>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E874E3E-5295-4FA4-8CD1-B282BAEB38CB}" type="slidenum">
              <a:rPr lang="en-US" altLang="en-US"/>
              <a:pPr eaLnBrk="1" hangingPunct="1"/>
              <a:t>3</a:t>
            </a:fld>
            <a:endParaRPr lang="en-US" altLang="en-US" dirty="0"/>
          </a:p>
        </p:txBody>
      </p:sp>
      <p:sp>
        <p:nvSpPr>
          <p:cNvPr id="2" name="Date Placeholder 1"/>
          <p:cNvSpPr>
            <a:spLocks noGrp="1"/>
          </p:cNvSpPr>
          <p:nvPr>
            <p:ph type="dt" idx="10"/>
          </p:nvPr>
        </p:nvSpPr>
        <p:spPr/>
        <p:txBody>
          <a:bodyPr/>
          <a:lstStyle/>
          <a:p>
            <a:fld id="{E34848F7-0C4F-47C2-930A-C69A292B39D9}" type="datetime1">
              <a:rPr lang="en-US" smtClean="0"/>
              <a:t>5/31/2019</a:t>
            </a:fld>
            <a:endParaRPr lang="en-US"/>
          </a:p>
        </p:txBody>
      </p:sp>
    </p:spTree>
    <p:extLst>
      <p:ext uri="{BB962C8B-B14F-4D97-AF65-F5344CB8AC3E}">
        <p14:creationId xmlns:p14="http://schemas.microsoft.com/office/powerpoint/2010/main" val="23514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PCR process can be divided into three stages:</a:t>
            </a:r>
          </a:p>
          <a:p>
            <a:pPr eaLnBrk="1" hangingPunct="1">
              <a:spcBef>
                <a:spcPct val="0"/>
              </a:spcBef>
            </a:pPr>
            <a:r>
              <a:rPr lang="en-US" altLang="en-US" i="1" smtClean="0"/>
              <a:t>Exponential amplification</a:t>
            </a:r>
            <a:r>
              <a:rPr lang="en-US" altLang="en-US" smtClean="0"/>
              <a:t>: At every cycle, the amount of product is doubled (assuming 100% reaction efficiency). The reaction is very sensitive: only minute quantities of DNA need to be present.</a:t>
            </a:r>
            <a:r>
              <a:rPr lang="en-US" altLang="en-US" baseline="30000" smtClean="0">
                <a:hlinkClick r:id="rId3"/>
              </a:rPr>
              <a:t>[14]</a:t>
            </a:r>
            <a:endParaRPr lang="en-US" altLang="en-US" smtClean="0"/>
          </a:p>
          <a:p>
            <a:pPr eaLnBrk="1" hangingPunct="1">
              <a:spcBef>
                <a:spcPct val="0"/>
              </a:spcBef>
            </a:pPr>
            <a:r>
              <a:rPr lang="en-US" altLang="en-US" i="1" smtClean="0"/>
              <a:t>Leveling off stage</a:t>
            </a:r>
            <a:r>
              <a:rPr lang="en-US" altLang="en-US" smtClean="0"/>
              <a:t>: The reaction slows as the DNA polymerase loses activity and as consumption of reagents such as dNTPs and primers causes them to become limiting.</a:t>
            </a:r>
          </a:p>
          <a:p>
            <a:pPr eaLnBrk="1" hangingPunct="1">
              <a:spcBef>
                <a:spcPct val="0"/>
              </a:spcBef>
            </a:pPr>
            <a:r>
              <a:rPr lang="en-US" altLang="en-US" i="1" smtClean="0"/>
              <a:t>Plateau</a:t>
            </a:r>
            <a:r>
              <a:rPr lang="en-US" altLang="en-US" smtClean="0"/>
              <a:t>: No more product accumulates due to exhaustion of reagents and enzyme</a:t>
            </a:r>
          </a:p>
          <a:p>
            <a:pPr eaLnBrk="1" hangingPunct="1">
              <a:spcBef>
                <a:spcPct val="0"/>
              </a:spcBef>
            </a:pPr>
            <a:endParaRPr lang="en-US" altLang="en-US" smtClean="0"/>
          </a:p>
          <a:p>
            <a:pPr eaLnBrk="1" hangingPunct="1">
              <a:spcBef>
                <a:spcPct val="0"/>
              </a:spcBef>
            </a:pPr>
            <a:r>
              <a:rPr lang="en-US" altLang="en-US" b="1" smtClean="0"/>
              <a:t>Procedure[</a:t>
            </a:r>
            <a:r>
              <a:rPr lang="en-US" altLang="en-US" b="1" smtClean="0">
                <a:hlinkClick r:id="rId4" tooltip="Edit section: Procedure"/>
              </a:rPr>
              <a:t>edit</a:t>
            </a:r>
            <a:r>
              <a:rPr lang="en-US" altLang="en-US" b="1" smtClean="0"/>
              <a:t>]</a:t>
            </a:r>
          </a:p>
          <a:p>
            <a:pPr eaLnBrk="1" hangingPunct="1">
              <a:spcBef>
                <a:spcPct val="0"/>
              </a:spcBef>
            </a:pPr>
            <a:r>
              <a:rPr lang="en-US" altLang="en-US" b="1" smtClean="0"/>
              <a:t>Figure 2</a:t>
            </a:r>
            <a:r>
              <a:rPr lang="en-US" altLang="en-US" smtClean="0"/>
              <a:t>: Schematic drawing of the PCR cycle. </a:t>
            </a:r>
            <a:r>
              <a:rPr lang="en-US" altLang="en-US" b="1" smtClean="0"/>
              <a:t>(1) Denaturing at 94–96 °C. (2) Annealing at ~65 °C (3) Elongation at 72 °C</a:t>
            </a:r>
            <a:r>
              <a:rPr lang="en-US" altLang="en-US" smtClean="0"/>
              <a:t>. Four cycles are shown here. The blue lines represent the DNA template to which primers (red arrows) anneal that are extended by the DNA polymerase (light green circles), to give shorter DNA products (green lines), which themselves are used as templates as PCR progresses.</a:t>
            </a:r>
          </a:p>
          <a:p>
            <a:pPr eaLnBrk="1" hangingPunct="1">
              <a:spcBef>
                <a:spcPct val="0"/>
              </a:spcBef>
            </a:pPr>
            <a:r>
              <a:rPr lang="en-US" altLang="en-US" smtClean="0"/>
              <a:t>Typically, PCR consists of a series of 20-40 repeated temperature changes, called cycles, with each cycle commonly consisting of 2-3 discrete temperature steps, usually three (Fig. 2). The cycling is often preceded by a single temperature step (called </a:t>
            </a:r>
            <a:r>
              <a:rPr lang="en-US" altLang="en-US" i="1" smtClean="0"/>
              <a:t>hold</a:t>
            </a:r>
            <a:r>
              <a:rPr lang="en-US" altLang="en-US" smtClean="0"/>
              <a:t>) at a high temperature (&gt;90°C), and followed by one hold at the end for final product extension or brief storage. The temperatures used and the length of time they are applied in each cycle depend on a variety of parameters. These include the enzyme used for DNA synthesis, the concentration of divalent ions and dNTPs in the reaction, and the melting temperature (</a:t>
            </a:r>
            <a:r>
              <a:rPr lang="en-US" altLang="en-US" smtClean="0">
                <a:hlinkClick r:id="rId5" tooltip="DNA melting"/>
              </a:rPr>
              <a:t>Tm</a:t>
            </a:r>
            <a:r>
              <a:rPr lang="en-US" altLang="en-US" smtClean="0"/>
              <a:t>) of the primers.</a:t>
            </a:r>
            <a:r>
              <a:rPr lang="en-US" altLang="en-US" baseline="30000" smtClean="0">
                <a:hlinkClick r:id="rId6"/>
              </a:rPr>
              <a:t>[10]</a:t>
            </a:r>
            <a:endParaRPr lang="en-US" altLang="en-US" smtClean="0"/>
          </a:p>
          <a:p>
            <a:pPr eaLnBrk="1" hangingPunct="1">
              <a:spcBef>
                <a:spcPct val="0"/>
              </a:spcBef>
            </a:pPr>
            <a:r>
              <a:rPr lang="en-US" altLang="en-US" i="1" smtClean="0"/>
              <a:t>Initialization step</a:t>
            </a:r>
            <a:r>
              <a:rPr lang="en-US" altLang="en-US" smtClean="0"/>
              <a:t>: This step consists of heating the reaction to a temperature of 94–96 °C (or 98 °C if extremely thermostable polymerases are used), which is held for 1–9 minutes. It is only required for DNA polymerases that require heat activation by </a:t>
            </a:r>
            <a:r>
              <a:rPr lang="en-US" altLang="en-US" smtClean="0">
                <a:hlinkClick r:id="rId7" tooltip="Polymerase chain reaction"/>
              </a:rPr>
              <a:t>hot-start PCR</a:t>
            </a:r>
            <a:r>
              <a:rPr lang="en-US" altLang="en-US" smtClean="0"/>
              <a:t>.</a:t>
            </a:r>
            <a:r>
              <a:rPr lang="en-US" altLang="en-US" baseline="30000" smtClean="0">
                <a:hlinkClick r:id="rId8"/>
              </a:rPr>
              <a:t>[11]</a:t>
            </a:r>
            <a:endParaRPr lang="en-US" altLang="en-US" smtClean="0"/>
          </a:p>
          <a:p>
            <a:pPr eaLnBrk="1" hangingPunct="1">
              <a:spcBef>
                <a:spcPct val="0"/>
              </a:spcBef>
            </a:pPr>
            <a:r>
              <a:rPr lang="en-US" altLang="en-US" i="1" smtClean="0">
                <a:hlinkClick r:id="rId9" tooltip="Denaturation (biochemistry)"/>
              </a:rPr>
              <a:t>Denaturation step</a:t>
            </a:r>
            <a:r>
              <a:rPr lang="en-US" altLang="en-US" smtClean="0"/>
              <a:t>: This step is the first regular cycling event and consists of heating the reaction to 94–98 °C for 20–30 seconds. It causes </a:t>
            </a:r>
            <a:r>
              <a:rPr lang="en-US" altLang="en-US" smtClean="0">
                <a:hlinkClick r:id="rId5" tooltip="DNA melting"/>
              </a:rPr>
              <a:t>DNA melting</a:t>
            </a:r>
            <a:r>
              <a:rPr lang="en-US" altLang="en-US" smtClean="0"/>
              <a:t> of the DNA template by disrupting the hydrogen bonds between complementary bases, yielding single-stranded DNA molecules.</a:t>
            </a:r>
          </a:p>
          <a:p>
            <a:pPr eaLnBrk="1" hangingPunct="1">
              <a:spcBef>
                <a:spcPct val="0"/>
              </a:spcBef>
            </a:pPr>
            <a:r>
              <a:rPr lang="en-US" altLang="en-US" i="1" smtClean="0">
                <a:hlinkClick r:id="rId10" tooltip="Annealing (biology)"/>
              </a:rPr>
              <a:t>Annealing step</a:t>
            </a:r>
            <a:r>
              <a:rPr lang="en-US" altLang="en-US" smtClean="0"/>
              <a:t>: The reaction temperature is lowered to 50–65 °C for 20–40 seconds allowing annealing of the primers to the single-stranded DNA template. Typically the annealing temperature is about 3-5 degrees Celsius below the Tm of the primers used. Stable DNA-DNA hydrogen bonds are only formed when the primer sequence very closely matches the template sequence. The polymerase binds to the primer-template hybrid and begins DNA formation.</a:t>
            </a:r>
          </a:p>
          <a:p>
            <a:pPr eaLnBrk="1" hangingPunct="1">
              <a:spcBef>
                <a:spcPct val="0"/>
              </a:spcBef>
            </a:pPr>
            <a:r>
              <a:rPr lang="en-US" altLang="en-US" i="1" smtClean="0"/>
              <a:t>Extension/elongation step</a:t>
            </a:r>
            <a:r>
              <a:rPr lang="en-US" altLang="en-US" smtClean="0"/>
              <a:t>: The temperature at this step depends on the DNA polymerase used; </a:t>
            </a:r>
            <a:r>
              <a:rPr lang="en-US" altLang="en-US" smtClean="0">
                <a:hlinkClick r:id="rId11" tooltip="Taq polymerase"/>
              </a:rPr>
              <a:t>Taq polymerase</a:t>
            </a:r>
            <a:r>
              <a:rPr lang="en-US" altLang="en-US" smtClean="0"/>
              <a:t> has its optimum </a:t>
            </a:r>
            <a:r>
              <a:rPr lang="en-US" altLang="en-US" smtClean="0">
                <a:hlinkClick r:id="rId12" tooltip="Enzyme"/>
              </a:rPr>
              <a:t>activity</a:t>
            </a:r>
            <a:r>
              <a:rPr lang="en-US" altLang="en-US" smtClean="0"/>
              <a:t> temperature at 75–80 °C,</a:t>
            </a:r>
            <a:r>
              <a:rPr lang="en-US" altLang="en-US" baseline="30000" smtClean="0">
                <a:hlinkClick r:id="rId13"/>
              </a:rPr>
              <a:t>[12]</a:t>
            </a:r>
            <a:r>
              <a:rPr lang="en-US" altLang="en-US" baseline="30000" smtClean="0">
                <a:hlinkClick r:id="rId14"/>
              </a:rPr>
              <a:t>[13]</a:t>
            </a:r>
            <a:r>
              <a:rPr lang="en-US" altLang="en-US" smtClean="0"/>
              <a:t> and commonly a temperature of 72 °C is used with this enzyme. At this step the DNA polymerase synthesizes a new DNA strand complementary to the DNA template strand by adding dNTPs that are complementary to the template in 5' to 3' direction, condensing the 5'-</a:t>
            </a:r>
            <a:r>
              <a:rPr lang="en-US" altLang="en-US" smtClean="0">
                <a:hlinkClick r:id="rId15" tooltip="Phosphate group"/>
              </a:rPr>
              <a:t>phosphate group</a:t>
            </a:r>
            <a:r>
              <a:rPr lang="en-US" altLang="en-US" smtClean="0"/>
              <a:t> of the dNTPs with the 3'-</a:t>
            </a:r>
            <a:r>
              <a:rPr lang="en-US" altLang="en-US" smtClean="0">
                <a:hlinkClick r:id="rId16" tooltip="Hydroxyl group"/>
              </a:rPr>
              <a:t>hydroxyl group</a:t>
            </a:r>
            <a:r>
              <a:rPr lang="en-US" altLang="en-US" smtClean="0"/>
              <a:t> at the end of the nascent (extending) DNA strand. The extension time depends both on the DNA polymerase used and on the length of the DNA fragment to be amplified. As a rule-of-thumb, at its optimum temperature, the DNA polymerase will polymerize a thousand bases per minute. Under optimum conditions, i.e., if there are no limitations due to limiting substrates or reagents, at each extension step, the amount of DNA target is doubled, leading to exponential (geometric) amplification of the specific DNA fragment.</a:t>
            </a:r>
          </a:p>
          <a:p>
            <a:pPr eaLnBrk="1" hangingPunct="1">
              <a:spcBef>
                <a:spcPct val="0"/>
              </a:spcBef>
            </a:pPr>
            <a:r>
              <a:rPr lang="en-US" altLang="en-US" i="1" smtClean="0"/>
              <a:t>Final elongation</a:t>
            </a:r>
            <a:r>
              <a:rPr lang="en-US" altLang="en-US" smtClean="0"/>
              <a:t>: This single step is occasionally performed at a temperature of 70–74 °C for 5–15 minutes after the last PCR cycle to ensure that any remaining single-stranded DNA is fully extended.</a:t>
            </a:r>
          </a:p>
          <a:p>
            <a:pPr eaLnBrk="1" hangingPunct="1">
              <a:spcBef>
                <a:spcPct val="0"/>
              </a:spcBef>
            </a:pPr>
            <a:r>
              <a:rPr lang="en-US" altLang="en-US" i="1" smtClean="0"/>
              <a:t>Final hold</a:t>
            </a:r>
            <a:r>
              <a:rPr lang="en-US" altLang="en-US" smtClean="0"/>
              <a:t>: This step at 4–15 °C for an indefinite time may be employed for short-term storage of the reaction.</a:t>
            </a:r>
          </a:p>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81C9EE3-A20F-4381-89D2-B45FB19C77D4}" type="slidenum">
              <a:rPr lang="en-US" altLang="en-US"/>
              <a:pPr eaLnBrk="1" hangingPunct="1"/>
              <a:t>5</a:t>
            </a:fld>
            <a:endParaRPr lang="en-US" altLang="en-US" dirty="0"/>
          </a:p>
        </p:txBody>
      </p:sp>
      <p:sp>
        <p:nvSpPr>
          <p:cNvPr id="2" name="Date Placeholder 1"/>
          <p:cNvSpPr>
            <a:spLocks noGrp="1"/>
          </p:cNvSpPr>
          <p:nvPr>
            <p:ph type="dt" idx="10"/>
          </p:nvPr>
        </p:nvSpPr>
        <p:spPr/>
        <p:txBody>
          <a:bodyPr/>
          <a:lstStyle/>
          <a:p>
            <a:fld id="{9C434E7D-8A48-45A6-A9E6-97B17B3A140A}" type="datetime1">
              <a:rPr lang="en-US" smtClean="0"/>
              <a:t>5/31/2019</a:t>
            </a:fld>
            <a:endParaRPr lang="en-US"/>
          </a:p>
        </p:txBody>
      </p:sp>
    </p:spTree>
    <p:extLst>
      <p:ext uri="{BB962C8B-B14F-4D97-AF65-F5344CB8AC3E}">
        <p14:creationId xmlns:p14="http://schemas.microsoft.com/office/powerpoint/2010/main" val="1301657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hlinkClick r:id="rId3" tooltip="Nested PCR"/>
              </a:rPr>
              <a:t>Nested PCR</a:t>
            </a:r>
            <a:r>
              <a:rPr lang="en-US" altLang="en-US" smtClean="0"/>
              <a:t>: increases the specificity of DNA amplification, by reducing background due to non-specific amplification of DNA. Two sets of primers are used in two successive PCRs. In the first reaction, one pair of primers is used to generate DNA products, which besides the intended target, may still consist of non-specifically amplified DNA fragments. The product(s) are then used in a second PCR with a set of primers whose binding sites are completely or partially different from and located 3' of each of the primers used in the first reaction. Nested PCR is often more successful in specifically amplifying long DNA fragments than conventional PCR, but it requires more detailed knowledge of the target sequences.</a:t>
            </a:r>
          </a:p>
        </p:txBody>
      </p:sp>
      <p:sp>
        <p:nvSpPr>
          <p:cNvPr id="55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45EAB83-C1E3-4168-BAD4-D6CBB007084D}" type="slidenum">
              <a:rPr lang="en-US" altLang="en-US"/>
              <a:pPr eaLnBrk="1" hangingPunct="1"/>
              <a:t>6</a:t>
            </a:fld>
            <a:endParaRPr lang="en-US" altLang="en-US" dirty="0"/>
          </a:p>
        </p:txBody>
      </p:sp>
      <p:sp>
        <p:nvSpPr>
          <p:cNvPr id="2" name="Date Placeholder 1"/>
          <p:cNvSpPr>
            <a:spLocks noGrp="1"/>
          </p:cNvSpPr>
          <p:nvPr>
            <p:ph type="dt" idx="10"/>
          </p:nvPr>
        </p:nvSpPr>
        <p:spPr/>
        <p:txBody>
          <a:bodyPr/>
          <a:lstStyle/>
          <a:p>
            <a:fld id="{30AB5E81-4B39-4B12-AF74-7B6C743921C6}" type="datetime1">
              <a:rPr lang="en-US" smtClean="0"/>
              <a:t>5/31/2019</a:t>
            </a:fld>
            <a:endParaRPr lang="en-US"/>
          </a:p>
        </p:txBody>
      </p:sp>
    </p:spTree>
    <p:extLst>
      <p:ext uri="{BB962C8B-B14F-4D97-AF65-F5344CB8AC3E}">
        <p14:creationId xmlns:p14="http://schemas.microsoft.com/office/powerpoint/2010/main" val="373610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Demas 2011</a:t>
            </a:r>
          </a:p>
          <a:p>
            <a:pPr eaLnBrk="1" hangingPunct="1">
              <a:spcBef>
                <a:spcPct val="0"/>
              </a:spcBef>
            </a:pPr>
            <a:r>
              <a:rPr lang="en-US" altLang="en-US" smtClean="0"/>
              <a:t>And image Biofire</a:t>
            </a:r>
          </a:p>
          <a:p>
            <a:pPr eaLnBrk="1" hangingPunct="1">
              <a:spcBef>
                <a:spcPct val="0"/>
              </a:spcBef>
            </a:pPr>
            <a:endParaRPr lang="en-US" altLang="en-US" smtClean="0"/>
          </a:p>
          <a:p>
            <a:pPr eaLnBrk="1" hangingPunct="1">
              <a:spcBef>
                <a:spcPct val="0"/>
              </a:spcBef>
            </a:pPr>
            <a:r>
              <a:rPr lang="en-US" altLang="en-US" smtClean="0"/>
              <a:t>8. Veron VS, Simon S, Carme B: Multiplex real-time PCR detection of P.</a:t>
            </a:r>
          </a:p>
          <a:p>
            <a:pPr eaLnBrk="1" hangingPunct="1">
              <a:spcBef>
                <a:spcPct val="0"/>
              </a:spcBef>
            </a:pPr>
            <a:r>
              <a:rPr lang="en-US" altLang="en-US" smtClean="0"/>
              <a:t>falciparum, P. vivax and P. malariae in human blood samples. Exp Parasitol</a:t>
            </a:r>
          </a:p>
          <a:p>
            <a:pPr eaLnBrk="1" hangingPunct="1">
              <a:spcBef>
                <a:spcPct val="0"/>
              </a:spcBef>
            </a:pPr>
            <a:r>
              <a:rPr lang="en-US" altLang="en-US" smtClean="0"/>
              <a:t>2009, 121:346–351.</a:t>
            </a:r>
          </a:p>
          <a:p>
            <a:pPr eaLnBrk="1" hangingPunct="1">
              <a:spcBef>
                <a:spcPct val="0"/>
              </a:spcBef>
            </a:pPr>
            <a:endParaRPr lang="en-US" altLang="en-US" smtClean="0"/>
          </a:p>
          <a:p>
            <a:pPr eaLnBrk="1" hangingPunct="1">
              <a:spcBef>
                <a:spcPct val="0"/>
              </a:spcBef>
            </a:pPr>
            <a:r>
              <a:rPr lang="en-US" altLang="en-US" i="1" smtClean="0">
                <a:hlinkClick r:id="rId3" tooltip="Multiplex-PCR"/>
              </a:rPr>
              <a:t>Multiplex-PCR</a:t>
            </a:r>
            <a:r>
              <a:rPr lang="en-US" altLang="en-US" smtClean="0"/>
              <a:t>: consists of multiple primer sets within a single PCR mixture to produce </a:t>
            </a:r>
            <a:r>
              <a:rPr lang="en-US" altLang="en-US" smtClean="0">
                <a:hlinkClick r:id="rId4" tooltip="Amplicon"/>
              </a:rPr>
              <a:t>amplicons</a:t>
            </a:r>
            <a:r>
              <a:rPr lang="en-US" altLang="en-US" smtClean="0"/>
              <a:t> of varying sizes that are specific to different DNA sequences. By targeting multiple genes at once, additional information may be gained from a single test-run that otherwise would require several times the reagents and more time to perform. Annealing temperatures for each of the primer sets must be optimized to work correctly within a single reaction, and amplicon sizes. That is, their base pair length should be different enough to form distinct bands when visualized by </a:t>
            </a:r>
            <a:r>
              <a:rPr lang="en-US" altLang="en-US" smtClean="0">
                <a:hlinkClick r:id="rId5" tooltip="Gel electrophoresis"/>
              </a:rPr>
              <a:t>gel electrophoresis</a:t>
            </a:r>
            <a:r>
              <a:rPr lang="en-US" altLang="en-US" smtClean="0"/>
              <a:t>.</a:t>
            </a:r>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949DC3C-F995-4C8B-8F24-B6542A610F2A}" type="slidenum">
              <a:rPr lang="en-US" altLang="en-US"/>
              <a:pPr eaLnBrk="1" hangingPunct="1"/>
              <a:t>7</a:t>
            </a:fld>
            <a:endParaRPr lang="en-US" altLang="en-US" dirty="0"/>
          </a:p>
        </p:txBody>
      </p:sp>
      <p:sp>
        <p:nvSpPr>
          <p:cNvPr id="2" name="Date Placeholder 1"/>
          <p:cNvSpPr>
            <a:spLocks noGrp="1"/>
          </p:cNvSpPr>
          <p:nvPr>
            <p:ph type="dt" idx="10"/>
          </p:nvPr>
        </p:nvSpPr>
        <p:spPr/>
        <p:txBody>
          <a:bodyPr/>
          <a:lstStyle/>
          <a:p>
            <a:fld id="{70321E88-D212-4056-888E-0062D7BC26CB}" type="datetime1">
              <a:rPr lang="en-US" smtClean="0"/>
              <a:t>5/31/2019</a:t>
            </a:fld>
            <a:endParaRPr lang="en-US"/>
          </a:p>
        </p:txBody>
      </p:sp>
    </p:spTree>
    <p:extLst>
      <p:ext uri="{BB962C8B-B14F-4D97-AF65-F5344CB8AC3E}">
        <p14:creationId xmlns:p14="http://schemas.microsoft.com/office/powerpoint/2010/main" val="387870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i="1" dirty="0" smtClean="0">
                <a:hlinkClick r:id="rId3" tooltip="Quantitative PCR"/>
              </a:rPr>
              <a:t>quantitative PCR</a:t>
            </a:r>
            <a:r>
              <a:rPr lang="en-US" dirty="0" smtClean="0"/>
              <a:t> (</a:t>
            </a:r>
            <a:r>
              <a:rPr lang="en-US" dirty="0" err="1" smtClean="0"/>
              <a:t>qPCR</a:t>
            </a:r>
            <a:r>
              <a:rPr lang="en-US" dirty="0" smtClean="0"/>
              <a:t>): used to measure the quantity of a target sequence (commonly in real-time). It quantitatively measures starting amounts of DNA, cDNA, or RNA. </a:t>
            </a:r>
            <a:r>
              <a:rPr lang="en-US" dirty="0" smtClean="0">
                <a:hlinkClick r:id="rId3" tooltip="Quantitative PCR"/>
              </a:rPr>
              <a:t>quantitative PCR</a:t>
            </a:r>
            <a:r>
              <a:rPr lang="en-US" dirty="0" smtClean="0"/>
              <a:t> is commonly used to determine whether a DNA sequence is present in a sample and the number of its copies in the sample. </a:t>
            </a:r>
            <a:r>
              <a:rPr lang="en-US" i="1" dirty="0" smtClean="0"/>
              <a:t>Quantitative PCR</a:t>
            </a:r>
            <a:r>
              <a:rPr lang="en-US" dirty="0" smtClean="0"/>
              <a:t> has a very high degree of precision. Quantitative PCR methods use fluorescent dyes, such as </a:t>
            </a:r>
            <a:r>
              <a:rPr lang="en-US" dirty="0" err="1" smtClean="0"/>
              <a:t>Sybr</a:t>
            </a:r>
            <a:r>
              <a:rPr lang="en-US" dirty="0" smtClean="0"/>
              <a:t> Green, </a:t>
            </a:r>
            <a:r>
              <a:rPr lang="en-US" dirty="0" err="1" smtClean="0"/>
              <a:t>EvaGreen</a:t>
            </a:r>
            <a:r>
              <a:rPr lang="en-US" dirty="0" smtClean="0"/>
              <a:t> or </a:t>
            </a:r>
            <a:r>
              <a:rPr lang="en-US" dirty="0" err="1" smtClean="0">
                <a:hlinkClick r:id="rId4" tooltip="Fluorophore"/>
              </a:rPr>
              <a:t>fluorophore</a:t>
            </a:r>
            <a:r>
              <a:rPr lang="en-US" dirty="0" smtClean="0"/>
              <a:t>-containing DNA probes, such as </a:t>
            </a:r>
            <a:r>
              <a:rPr lang="en-US" dirty="0" err="1" smtClean="0">
                <a:hlinkClick r:id="rId5" tooltip="TaqMan"/>
              </a:rPr>
              <a:t>TaqMan</a:t>
            </a:r>
            <a:r>
              <a:rPr lang="en-US" dirty="0" smtClean="0"/>
              <a:t>, to measure the amount of amplified product in real time. It is also sometimes abbreviated to </a:t>
            </a:r>
            <a:r>
              <a:rPr lang="en-US" dirty="0" smtClean="0">
                <a:hlinkClick r:id="rId3" tooltip="Quantitative PCR"/>
              </a:rPr>
              <a:t>RT-PCR</a:t>
            </a:r>
            <a:r>
              <a:rPr lang="en-US" dirty="0" smtClean="0"/>
              <a:t> (</a:t>
            </a:r>
            <a:r>
              <a:rPr lang="en-US" i="1" dirty="0" smtClean="0"/>
              <a:t>real-time</a:t>
            </a:r>
            <a:r>
              <a:rPr lang="en-US" dirty="0" smtClean="0"/>
              <a:t> PCR) but this abbreviation should be used only for </a:t>
            </a:r>
            <a:r>
              <a:rPr lang="en-US" dirty="0" smtClean="0">
                <a:hlinkClick r:id="rId6" tooltip="Reverse transcription polymerase chain reaction"/>
              </a:rPr>
              <a:t>reverse transcription PCR</a:t>
            </a:r>
            <a:r>
              <a:rPr lang="en-US" dirty="0" smtClean="0"/>
              <a:t>. </a:t>
            </a:r>
            <a:r>
              <a:rPr lang="en-US" dirty="0" err="1" smtClean="0"/>
              <a:t>qPCR</a:t>
            </a:r>
            <a:r>
              <a:rPr lang="en-US" dirty="0" smtClean="0"/>
              <a:t> is the appropriate contractions for </a:t>
            </a:r>
            <a:r>
              <a:rPr lang="en-US" dirty="0" smtClean="0">
                <a:hlinkClick r:id="rId3" tooltip="Quantitative PCR"/>
              </a:rPr>
              <a:t>quantitative PCR</a:t>
            </a:r>
            <a:r>
              <a:rPr lang="en-US" dirty="0" smtClean="0"/>
              <a:t> (real-time PCR).</a:t>
            </a:r>
          </a:p>
          <a:p>
            <a:pPr eaLnBrk="1" fontAlgn="auto" hangingPunct="1">
              <a:spcBef>
                <a:spcPts val="0"/>
              </a:spcBef>
              <a:spcAft>
                <a:spcPts val="0"/>
              </a:spcAft>
              <a:defRPr/>
            </a:pPr>
            <a:endParaRPr lang="en-US" dirty="0" smtClean="0"/>
          </a:p>
          <a:p>
            <a:pPr marL="285750" indent="-285750" eaLnBrk="1" fontAlgn="auto" hangingPunct="1">
              <a:spcBef>
                <a:spcPts val="0"/>
              </a:spcBef>
              <a:spcAft>
                <a:spcPts val="0"/>
              </a:spcAft>
              <a:buFont typeface="Arial" panose="020B0604020202020204" pitchFamily="34" charset="0"/>
              <a:buChar char="•"/>
              <a:defRPr/>
            </a:pPr>
            <a:r>
              <a:rPr lang="en-US" dirty="0" smtClean="0">
                <a:solidFill>
                  <a:srgbClr val="636363"/>
                </a:solidFill>
              </a:rPr>
              <a:t>rapid amplification</a:t>
            </a:r>
          </a:p>
          <a:p>
            <a:pPr marL="285750" indent="-285750" eaLnBrk="1" fontAlgn="auto" hangingPunct="1">
              <a:spcBef>
                <a:spcPts val="0"/>
              </a:spcBef>
              <a:spcAft>
                <a:spcPts val="0"/>
              </a:spcAft>
              <a:buFont typeface="Arial" panose="020B0604020202020204" pitchFamily="34" charset="0"/>
              <a:buChar char="•"/>
              <a:defRPr/>
            </a:pPr>
            <a:r>
              <a:rPr lang="en-US" dirty="0" smtClean="0">
                <a:solidFill>
                  <a:srgbClr val="636363"/>
                </a:solidFill>
              </a:rPr>
              <a:t>simultaneous detection</a:t>
            </a:r>
          </a:p>
          <a:p>
            <a:pPr marL="285750" indent="-285750" eaLnBrk="1" fontAlgn="auto" hangingPunct="1">
              <a:spcBef>
                <a:spcPts val="0"/>
              </a:spcBef>
              <a:spcAft>
                <a:spcPts val="0"/>
              </a:spcAft>
              <a:buFont typeface="Arial" panose="020B0604020202020204" pitchFamily="34" charset="0"/>
              <a:buChar char="•"/>
              <a:defRPr/>
            </a:pPr>
            <a:r>
              <a:rPr lang="en-US" dirty="0" smtClean="0">
                <a:solidFill>
                  <a:srgbClr val="636363"/>
                </a:solidFill>
              </a:rPr>
              <a:t>quantification of target DNA through the use of specific </a:t>
            </a:r>
            <a:r>
              <a:rPr lang="en-US" dirty="0" err="1" smtClean="0">
                <a:solidFill>
                  <a:srgbClr val="636363"/>
                </a:solidFill>
              </a:rPr>
              <a:t>fluorophore</a:t>
            </a:r>
            <a:r>
              <a:rPr lang="en-US" dirty="0" smtClean="0">
                <a:solidFill>
                  <a:srgbClr val="636363"/>
                </a:solidFill>
              </a:rPr>
              <a:t>-labeled probes (</a:t>
            </a:r>
            <a:r>
              <a:rPr lang="en-US" dirty="0" err="1" smtClean="0">
                <a:solidFill>
                  <a:srgbClr val="636363"/>
                </a:solidFill>
              </a:rPr>
              <a:t>Elsayed</a:t>
            </a:r>
            <a:r>
              <a:rPr lang="en-US" dirty="0" smtClean="0">
                <a:solidFill>
                  <a:srgbClr val="636363"/>
                </a:solidFill>
              </a:rPr>
              <a:t> et al., 2006)</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it-IT" dirty="0" smtClean="0"/>
              <a:t>Perandin F, Manca N, Calderaro A, Piccolo G, Galati L, Ricci L, Medici MC,</a:t>
            </a:r>
          </a:p>
          <a:p>
            <a:pPr eaLnBrk="1" fontAlgn="auto" hangingPunct="1">
              <a:spcBef>
                <a:spcPts val="0"/>
              </a:spcBef>
              <a:spcAft>
                <a:spcPts val="0"/>
              </a:spcAft>
              <a:defRPr/>
            </a:pPr>
            <a:r>
              <a:rPr lang="en-US" dirty="0" err="1" smtClean="0"/>
              <a:t>Arcangeletti</a:t>
            </a:r>
            <a:r>
              <a:rPr lang="en-US" dirty="0" smtClean="0"/>
              <a:t> MC, </a:t>
            </a:r>
            <a:r>
              <a:rPr lang="en-US" dirty="0" err="1" smtClean="0"/>
              <a:t>Snounou</a:t>
            </a:r>
            <a:r>
              <a:rPr lang="en-US" dirty="0" smtClean="0"/>
              <a:t> G, </a:t>
            </a:r>
            <a:r>
              <a:rPr lang="en-US" dirty="0" err="1" smtClean="0"/>
              <a:t>Dettori</a:t>
            </a:r>
            <a:r>
              <a:rPr lang="en-US" dirty="0" smtClean="0"/>
              <a:t> G, </a:t>
            </a:r>
            <a:r>
              <a:rPr lang="en-US" dirty="0" err="1" smtClean="0"/>
              <a:t>Chezzi</a:t>
            </a:r>
            <a:r>
              <a:rPr lang="en-US" dirty="0" smtClean="0"/>
              <a:t> C: Development of a real-time</a:t>
            </a:r>
          </a:p>
          <a:p>
            <a:pPr eaLnBrk="1" fontAlgn="auto" hangingPunct="1">
              <a:spcBef>
                <a:spcPts val="0"/>
              </a:spcBef>
              <a:spcAft>
                <a:spcPts val="0"/>
              </a:spcAft>
              <a:defRPr/>
            </a:pPr>
            <a:r>
              <a:rPr lang="en-US" dirty="0" smtClean="0"/>
              <a:t>PCR assay for detection of Plasmodium falciparum, Plasmodium </a:t>
            </a:r>
            <a:r>
              <a:rPr lang="en-US" dirty="0" err="1" smtClean="0"/>
              <a:t>vivax</a:t>
            </a:r>
            <a:r>
              <a:rPr lang="en-US" dirty="0" smtClean="0"/>
              <a:t>, and</a:t>
            </a:r>
          </a:p>
          <a:p>
            <a:pPr eaLnBrk="1" fontAlgn="auto" hangingPunct="1">
              <a:spcBef>
                <a:spcPts val="0"/>
              </a:spcBef>
              <a:spcAft>
                <a:spcPts val="0"/>
              </a:spcAft>
              <a:defRPr/>
            </a:pPr>
            <a:r>
              <a:rPr lang="en-US" dirty="0" smtClean="0"/>
              <a:t>Plasmodium </a:t>
            </a:r>
            <a:r>
              <a:rPr lang="en-US" dirty="0" err="1" smtClean="0"/>
              <a:t>ovale</a:t>
            </a:r>
            <a:r>
              <a:rPr lang="en-US" dirty="0" smtClean="0"/>
              <a:t> for routine clinical diagnosis. J </a:t>
            </a:r>
            <a:r>
              <a:rPr lang="en-US" dirty="0" err="1" smtClean="0"/>
              <a:t>Clin</a:t>
            </a:r>
            <a:r>
              <a:rPr lang="en-US" dirty="0" smtClean="0"/>
              <a:t> </a:t>
            </a:r>
            <a:r>
              <a:rPr lang="en-US" dirty="0" err="1" smtClean="0"/>
              <a:t>Microbiol</a:t>
            </a:r>
            <a:r>
              <a:rPr lang="en-US" dirty="0" smtClean="0"/>
              <a:t> 2004,</a:t>
            </a:r>
          </a:p>
          <a:p>
            <a:pPr eaLnBrk="1" fontAlgn="auto" hangingPunct="1">
              <a:spcBef>
                <a:spcPts val="0"/>
              </a:spcBef>
              <a:spcAft>
                <a:spcPts val="0"/>
              </a:spcAft>
              <a:defRPr/>
            </a:pPr>
            <a:r>
              <a:rPr lang="en-US" dirty="0" smtClean="0"/>
              <a:t>42:1214–1219.</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nl-NL" dirty="0" smtClean="0"/>
              <a:t>Hermsen CC, Telgt DS, Linders EH, van de Locht LA, Eling WM, Mensink EJ,</a:t>
            </a:r>
          </a:p>
          <a:p>
            <a:pPr eaLnBrk="1" fontAlgn="auto" hangingPunct="1">
              <a:spcBef>
                <a:spcPts val="0"/>
              </a:spcBef>
              <a:spcAft>
                <a:spcPts val="0"/>
              </a:spcAft>
              <a:defRPr/>
            </a:pPr>
            <a:r>
              <a:rPr lang="en-US" dirty="0" err="1" smtClean="0"/>
              <a:t>Sauerwein</a:t>
            </a:r>
            <a:r>
              <a:rPr lang="en-US" dirty="0" smtClean="0"/>
              <a:t> RW: Detection of Plasmodium falciparum malaria parasites</a:t>
            </a:r>
          </a:p>
          <a:p>
            <a:pPr eaLnBrk="1" fontAlgn="auto" hangingPunct="1">
              <a:spcBef>
                <a:spcPts val="0"/>
              </a:spcBef>
              <a:spcAft>
                <a:spcPts val="0"/>
              </a:spcAft>
              <a:defRPr/>
            </a:pPr>
            <a:r>
              <a:rPr lang="en-US" dirty="0" smtClean="0"/>
              <a:t>in vivo by real-time quantitative PCR. </a:t>
            </a:r>
            <a:r>
              <a:rPr lang="en-US" dirty="0" err="1" smtClean="0"/>
              <a:t>Mol</a:t>
            </a:r>
            <a:r>
              <a:rPr lang="en-US" dirty="0" smtClean="0"/>
              <a:t> </a:t>
            </a:r>
            <a:r>
              <a:rPr lang="en-US" dirty="0" err="1" smtClean="0"/>
              <a:t>Biochem</a:t>
            </a:r>
            <a:r>
              <a:rPr lang="en-US" dirty="0" smtClean="0"/>
              <a:t> </a:t>
            </a:r>
            <a:r>
              <a:rPr lang="en-US" dirty="0" err="1" smtClean="0"/>
              <a:t>Parasitol</a:t>
            </a:r>
            <a:r>
              <a:rPr lang="en-US" dirty="0" smtClean="0"/>
              <a:t> 2001,</a:t>
            </a:r>
          </a:p>
          <a:p>
            <a:pPr eaLnBrk="1" fontAlgn="auto" hangingPunct="1">
              <a:spcBef>
                <a:spcPts val="0"/>
              </a:spcBef>
              <a:spcAft>
                <a:spcPts val="0"/>
              </a:spcAft>
              <a:defRPr/>
            </a:pPr>
            <a:r>
              <a:rPr lang="en-US" dirty="0" smtClean="0"/>
              <a:t>118:247–251.</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10. Lee MA, Tan CH, Aw LT, Tang CS, Singh M, Lee SH, Chia HP, Yap EP: Real-time</a:t>
            </a:r>
          </a:p>
          <a:p>
            <a:pPr eaLnBrk="1" fontAlgn="auto" hangingPunct="1">
              <a:spcBef>
                <a:spcPts val="0"/>
              </a:spcBef>
              <a:spcAft>
                <a:spcPts val="0"/>
              </a:spcAft>
              <a:defRPr/>
            </a:pPr>
            <a:r>
              <a:rPr lang="en-US" dirty="0" smtClean="0"/>
              <a:t>fluorescence-based PCR for detection of malaria parasites. J </a:t>
            </a:r>
            <a:r>
              <a:rPr lang="en-US" dirty="0" err="1" smtClean="0"/>
              <a:t>Clin</a:t>
            </a:r>
            <a:r>
              <a:rPr lang="en-US" dirty="0" smtClean="0"/>
              <a:t> </a:t>
            </a:r>
            <a:r>
              <a:rPr lang="en-US" dirty="0" err="1" smtClean="0"/>
              <a:t>Microbiol</a:t>
            </a:r>
            <a:endParaRPr lang="en-US" dirty="0" smtClean="0"/>
          </a:p>
          <a:p>
            <a:pPr eaLnBrk="1" fontAlgn="auto" hangingPunct="1">
              <a:spcBef>
                <a:spcPts val="0"/>
              </a:spcBef>
              <a:spcAft>
                <a:spcPts val="0"/>
              </a:spcAft>
              <a:defRPr/>
            </a:pPr>
            <a:r>
              <a:rPr lang="en-US" dirty="0" smtClean="0"/>
              <a:t>2002, 40:4343–4345.</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11. </a:t>
            </a:r>
            <a:r>
              <a:rPr lang="en-US" dirty="0" err="1" smtClean="0"/>
              <a:t>Rougemont</a:t>
            </a:r>
            <a:r>
              <a:rPr lang="en-US" dirty="0" smtClean="0"/>
              <a:t> M, Van </a:t>
            </a:r>
            <a:r>
              <a:rPr lang="en-US" dirty="0" err="1" smtClean="0"/>
              <a:t>Saanen</a:t>
            </a:r>
            <a:r>
              <a:rPr lang="en-US" dirty="0" smtClean="0"/>
              <a:t> M, </a:t>
            </a:r>
            <a:r>
              <a:rPr lang="en-US" dirty="0" err="1" smtClean="0"/>
              <a:t>Sahli</a:t>
            </a:r>
            <a:r>
              <a:rPr lang="en-US" dirty="0" smtClean="0"/>
              <a:t> R, </a:t>
            </a:r>
            <a:r>
              <a:rPr lang="en-US" dirty="0" err="1" smtClean="0"/>
              <a:t>Hinrikson</a:t>
            </a:r>
            <a:r>
              <a:rPr lang="en-US" dirty="0" smtClean="0"/>
              <a:t> HP, </a:t>
            </a:r>
            <a:r>
              <a:rPr lang="en-US" dirty="0" err="1" smtClean="0"/>
              <a:t>Bille</a:t>
            </a:r>
            <a:r>
              <a:rPr lang="en-US" dirty="0" smtClean="0"/>
              <a:t> J, </a:t>
            </a:r>
            <a:r>
              <a:rPr lang="en-US" dirty="0" err="1" smtClean="0"/>
              <a:t>Jaton</a:t>
            </a:r>
            <a:r>
              <a:rPr lang="en-US" dirty="0" smtClean="0"/>
              <a:t> K:</a:t>
            </a:r>
          </a:p>
          <a:p>
            <a:pPr eaLnBrk="1" fontAlgn="auto" hangingPunct="1">
              <a:spcBef>
                <a:spcPts val="0"/>
              </a:spcBef>
              <a:spcAft>
                <a:spcPts val="0"/>
              </a:spcAft>
              <a:defRPr/>
            </a:pPr>
            <a:r>
              <a:rPr lang="en-US" dirty="0" smtClean="0"/>
              <a:t>Detection of four Plasmodium species in blood from humans by 18 S</a:t>
            </a:r>
          </a:p>
          <a:p>
            <a:pPr eaLnBrk="1" fontAlgn="auto" hangingPunct="1">
              <a:spcBef>
                <a:spcPts val="0"/>
              </a:spcBef>
              <a:spcAft>
                <a:spcPts val="0"/>
              </a:spcAft>
              <a:defRPr/>
            </a:pPr>
            <a:r>
              <a:rPr lang="en-US" dirty="0" err="1" smtClean="0"/>
              <a:t>rRNA</a:t>
            </a:r>
            <a:r>
              <a:rPr lang="en-US" dirty="0" smtClean="0"/>
              <a:t> gene subunit-based and species-specific real-time PCR assays.</a:t>
            </a:r>
          </a:p>
          <a:p>
            <a:pPr eaLnBrk="1" fontAlgn="auto" hangingPunct="1">
              <a:spcBef>
                <a:spcPts val="0"/>
              </a:spcBef>
              <a:spcAft>
                <a:spcPts val="0"/>
              </a:spcAft>
              <a:defRPr/>
            </a:pPr>
            <a:r>
              <a:rPr lang="en-US" dirty="0" smtClean="0"/>
              <a:t>J </a:t>
            </a:r>
            <a:r>
              <a:rPr lang="en-US" dirty="0" err="1" smtClean="0"/>
              <a:t>Clin</a:t>
            </a:r>
            <a:r>
              <a:rPr lang="en-US" dirty="0" smtClean="0"/>
              <a:t> </a:t>
            </a:r>
            <a:r>
              <a:rPr lang="en-US" dirty="0" err="1" smtClean="0"/>
              <a:t>Microbiol</a:t>
            </a:r>
            <a:r>
              <a:rPr lang="en-US" dirty="0" smtClean="0"/>
              <a:t> 2004, 42:5636–5643.</a:t>
            </a:r>
          </a:p>
          <a:p>
            <a:pPr eaLnBrk="1" fontAlgn="auto" hangingPunct="1">
              <a:spcBef>
                <a:spcPts val="0"/>
              </a:spcBef>
              <a:spcAft>
                <a:spcPts val="0"/>
              </a:spcAft>
              <a:defRPr/>
            </a:pPr>
            <a:endParaRPr lang="en-US" dirty="0"/>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3DA1AC-5C64-43BE-9798-F901AC835B8F}" type="slidenum">
              <a:rPr lang="en-US" altLang="en-US"/>
              <a:pPr eaLnBrk="1" hangingPunct="1"/>
              <a:t>8</a:t>
            </a:fld>
            <a:endParaRPr lang="en-US" altLang="en-US" dirty="0"/>
          </a:p>
        </p:txBody>
      </p:sp>
      <p:sp>
        <p:nvSpPr>
          <p:cNvPr id="2" name="Date Placeholder 1"/>
          <p:cNvSpPr>
            <a:spLocks noGrp="1"/>
          </p:cNvSpPr>
          <p:nvPr>
            <p:ph type="dt" idx="10"/>
          </p:nvPr>
        </p:nvSpPr>
        <p:spPr/>
        <p:txBody>
          <a:bodyPr/>
          <a:lstStyle/>
          <a:p>
            <a:fld id="{E8914D21-426E-4364-9948-533F51BEFB5C}" type="datetime1">
              <a:rPr lang="en-US" smtClean="0"/>
              <a:t>5/31/2019</a:t>
            </a:fld>
            <a:endParaRPr lang="en-US"/>
          </a:p>
        </p:txBody>
      </p:sp>
    </p:spTree>
    <p:extLst>
      <p:ext uri="{BB962C8B-B14F-4D97-AF65-F5344CB8AC3E}">
        <p14:creationId xmlns:p14="http://schemas.microsoft.com/office/powerpoint/2010/main" val="128514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4CD23C-89F9-433C-B8A6-074722E35C35}" type="slidenum">
              <a:rPr lang="en-US" altLang="en-US"/>
              <a:pPr eaLnBrk="1" hangingPunct="1"/>
              <a:t>9</a:t>
            </a:fld>
            <a:endParaRPr lang="en-US" altLang="en-US" dirty="0"/>
          </a:p>
        </p:txBody>
      </p:sp>
      <p:sp>
        <p:nvSpPr>
          <p:cNvPr id="2" name="Date Placeholder 1"/>
          <p:cNvSpPr>
            <a:spLocks noGrp="1"/>
          </p:cNvSpPr>
          <p:nvPr>
            <p:ph type="dt" idx="10"/>
          </p:nvPr>
        </p:nvSpPr>
        <p:spPr/>
        <p:txBody>
          <a:bodyPr/>
          <a:lstStyle/>
          <a:p>
            <a:fld id="{F96BB628-2A0B-4E2E-9B1E-6C9FFF1DC032}" type="datetime1">
              <a:rPr lang="en-US" smtClean="0"/>
              <a:t>5/31/2019</a:t>
            </a:fld>
            <a:endParaRPr lang="en-US"/>
          </a:p>
        </p:txBody>
      </p:sp>
    </p:spTree>
    <p:extLst>
      <p:ext uri="{BB962C8B-B14F-4D97-AF65-F5344CB8AC3E}">
        <p14:creationId xmlns:p14="http://schemas.microsoft.com/office/powerpoint/2010/main" val="16248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4CD23C-89F9-433C-B8A6-074722E35C35}" type="slidenum">
              <a:rPr lang="en-US" altLang="en-US"/>
              <a:pPr eaLnBrk="1" hangingPunct="1"/>
              <a:t>10</a:t>
            </a:fld>
            <a:endParaRPr lang="en-US" altLang="en-US" dirty="0"/>
          </a:p>
        </p:txBody>
      </p:sp>
      <p:sp>
        <p:nvSpPr>
          <p:cNvPr id="2" name="Date Placeholder 1"/>
          <p:cNvSpPr>
            <a:spLocks noGrp="1"/>
          </p:cNvSpPr>
          <p:nvPr>
            <p:ph type="dt" idx="10"/>
          </p:nvPr>
        </p:nvSpPr>
        <p:spPr/>
        <p:txBody>
          <a:bodyPr/>
          <a:lstStyle/>
          <a:p>
            <a:fld id="{F96BB628-2A0B-4E2E-9B1E-6C9FFF1DC032}" type="datetime1">
              <a:rPr lang="en-US" smtClean="0"/>
              <a:t>5/31/2019</a:t>
            </a:fld>
            <a:endParaRPr lang="en-US"/>
          </a:p>
        </p:txBody>
      </p:sp>
    </p:spTree>
    <p:extLst>
      <p:ext uri="{BB962C8B-B14F-4D97-AF65-F5344CB8AC3E}">
        <p14:creationId xmlns:p14="http://schemas.microsoft.com/office/powerpoint/2010/main" val="368542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1D988-BC4A-4FB2-951C-A2C9C7A45B81}"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22005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40BD5-7FB4-48C3-91DA-073E8DB51674}"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45129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40FE5-1361-429A-92BE-B0D5F86B79D1}"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415958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77244-67AE-470D-AB0B-9884368841AB}"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86268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9F81B-46D5-492C-8BFF-064F67807392}"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32770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8D814-C583-401D-93A9-5D5022C92123}" type="datetime1">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44156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755036-78C2-4BAE-8F4F-5E330F363806}" type="datetime1">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55327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77B402-F62F-49A3-9E8D-772924BD8EC8}" type="datetime1">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65163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4A47-2F1A-4FAD-972D-7409ECEC4273}" type="datetime1">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44821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D969C-C1B9-485F-920A-B6B71C88356D}" type="datetime1">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1930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E1B99-734B-42D0-9A03-93F011A3E8F9}" type="datetime1">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26C17-F0B5-D64C-94A0-63F887D8A225}" type="slidenum">
              <a:rPr lang="en-US" smtClean="0"/>
              <a:t>‹#›</a:t>
            </a:fld>
            <a:endParaRPr lang="en-US"/>
          </a:p>
        </p:txBody>
      </p:sp>
    </p:spTree>
    <p:extLst>
      <p:ext uri="{BB962C8B-B14F-4D97-AF65-F5344CB8AC3E}">
        <p14:creationId xmlns:p14="http://schemas.microsoft.com/office/powerpoint/2010/main" val="226601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ECF3F-AD0B-43F5-AF18-2626C48C22AB}" type="datetime1">
              <a:rPr lang="en-US" smtClean="0"/>
              <a:t>5/31/2019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26C17-F0B5-D64C-94A0-63F887D8A225}" type="slidenum">
              <a:rPr lang="en-US" smtClean="0"/>
              <a:t>‹#›</a:t>
            </a:fld>
            <a:endParaRPr lang="en-US"/>
          </a:p>
        </p:txBody>
      </p:sp>
    </p:spTree>
    <p:extLst>
      <p:ext uri="{BB962C8B-B14F-4D97-AF65-F5344CB8AC3E}">
        <p14:creationId xmlns:p14="http://schemas.microsoft.com/office/powerpoint/2010/main" val="1542164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600" b="1" dirty="0" smtClean="0">
                <a:solidFill>
                  <a:srgbClr val="A94F14"/>
                </a:solidFill>
                <a:latin typeface="Garamond" panose="02020404030301010803" pitchFamily="18" charset="0"/>
              </a:rPr>
              <a:t>Chapter 10: Overview </a:t>
            </a:r>
            <a:r>
              <a:rPr lang="en-US" altLang="en-US" sz="3600" b="1" dirty="0">
                <a:solidFill>
                  <a:srgbClr val="A94F14"/>
                </a:solidFill>
                <a:latin typeface="Garamond" panose="02020404030301010803" pitchFamily="18" charset="0"/>
              </a:rPr>
              <a:t>of Nucleic Acid-Based Diagnostic Techniques</a:t>
            </a:r>
            <a:endParaRPr lang="en-US" sz="3600" dirty="0">
              <a:latin typeface="Garamond" panose="02020404030301010803" pitchFamily="18" charset="0"/>
            </a:endParaRPr>
          </a:p>
        </p:txBody>
      </p:sp>
      <p:sp>
        <p:nvSpPr>
          <p:cNvPr id="3" name="Subtitle 2"/>
          <p:cNvSpPr>
            <a:spLocks noGrp="1"/>
          </p:cNvSpPr>
          <p:nvPr>
            <p:ph type="subTitle" idx="1"/>
          </p:nvPr>
        </p:nvSpPr>
        <p:spPr/>
        <p:txBody>
          <a:bodyPr>
            <a:normAutofit fontScale="85000" lnSpcReduction="20000"/>
          </a:bodyPr>
          <a:lstStyle/>
          <a:p>
            <a:r>
              <a:rPr lang="en-US" b="1" dirty="0">
                <a:solidFill>
                  <a:schemeClr val="tx1"/>
                </a:solidFill>
                <a:latin typeface="Garamond" panose="02020404030301010803" pitchFamily="18" charset="0"/>
              </a:rPr>
              <a:t>Course code: </a:t>
            </a:r>
            <a:r>
              <a:rPr lang="en-US" b="1" dirty="0" err="1">
                <a:solidFill>
                  <a:schemeClr val="tx1"/>
                </a:solidFill>
                <a:latin typeface="Garamond" panose="02020404030301010803" pitchFamily="18" charset="0"/>
              </a:rPr>
              <a:t>Biot</a:t>
            </a:r>
            <a:r>
              <a:rPr lang="en-US" b="1" dirty="0">
                <a:solidFill>
                  <a:schemeClr val="tx1"/>
                </a:solidFill>
                <a:latin typeface="Garamond" panose="02020404030301010803" pitchFamily="18" charset="0"/>
              </a:rPr>
              <a:t>. 3113</a:t>
            </a:r>
          </a:p>
          <a:p>
            <a:r>
              <a:rPr lang="en-US" b="1" dirty="0">
                <a:solidFill>
                  <a:schemeClr val="tx1"/>
                </a:solidFill>
                <a:latin typeface="Garamond" panose="02020404030301010803" pitchFamily="18" charset="0"/>
              </a:rPr>
              <a:t>Course name: Medical Biotechnology</a:t>
            </a:r>
          </a:p>
          <a:p>
            <a:r>
              <a:rPr lang="en-US" b="1" dirty="0">
                <a:solidFill>
                  <a:schemeClr val="tx1"/>
                </a:solidFill>
                <a:latin typeface="Garamond" panose="02020404030301010803" pitchFamily="18" charset="0"/>
              </a:rPr>
              <a:t>Department of Biotechnology</a:t>
            </a:r>
          </a:p>
          <a:p>
            <a:r>
              <a:rPr lang="en-US" b="1" dirty="0">
                <a:solidFill>
                  <a:schemeClr val="tx1"/>
                </a:solidFill>
                <a:latin typeface="Garamond" panose="02020404030301010803" pitchFamily="18" charset="0"/>
              </a:rPr>
              <a:t>University of Gondar</a:t>
            </a:r>
          </a:p>
          <a:p>
            <a:endParaRPr lang="en-US" dirty="0"/>
          </a:p>
        </p:txBody>
      </p:sp>
      <p:sp>
        <p:nvSpPr>
          <p:cNvPr id="4" name="Date Placeholder 3"/>
          <p:cNvSpPr>
            <a:spLocks noGrp="1"/>
          </p:cNvSpPr>
          <p:nvPr>
            <p:ph type="dt" sz="half" idx="10"/>
          </p:nvPr>
        </p:nvSpPr>
        <p:spPr/>
        <p:txBody>
          <a:bodyPr/>
          <a:lstStyle/>
          <a:p>
            <a:fld id="{33BC42DE-6068-4EE0-9FDC-764F7EB8E747}" type="datetime1">
              <a:rPr lang="en-US" smtClean="0"/>
              <a:t>5/31/2019</a:t>
            </a:fld>
            <a:endParaRPr lang="en-US"/>
          </a:p>
        </p:txBody>
      </p:sp>
      <p:sp>
        <p:nvSpPr>
          <p:cNvPr id="5" name="Slide Number Placeholder 4"/>
          <p:cNvSpPr>
            <a:spLocks noGrp="1"/>
          </p:cNvSpPr>
          <p:nvPr>
            <p:ph type="sldNum" sz="quarter" idx="12"/>
          </p:nvPr>
        </p:nvSpPr>
        <p:spPr/>
        <p:txBody>
          <a:bodyPr/>
          <a:lstStyle/>
          <a:p>
            <a:fld id="{7CE26C17-F0B5-D64C-94A0-63F887D8A225}" type="slidenum">
              <a:rPr lang="en-US" smtClean="0"/>
              <a:t>1</a:t>
            </a:fld>
            <a:endParaRPr lang="en-US"/>
          </a:p>
        </p:txBody>
      </p:sp>
    </p:spTree>
    <p:extLst>
      <p:ext uri="{BB962C8B-B14F-4D97-AF65-F5344CB8AC3E}">
        <p14:creationId xmlns:p14="http://schemas.microsoft.com/office/powerpoint/2010/main" val="2989659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442849"/>
          </a:xfrm>
          <a:prstGeom prst="rect">
            <a:avLst/>
          </a:prstGeom>
        </p:spPr>
        <p:txBody>
          <a:bodyPr anchor="ctr"/>
          <a:lstStyle/>
          <a:p>
            <a:pPr algn="ctr" defTabSz="457200" fontAlgn="auto">
              <a:lnSpc>
                <a:spcPct val="150000"/>
              </a:lnSpc>
              <a:spcBef>
                <a:spcPts val="0"/>
              </a:spcBef>
              <a:spcAft>
                <a:spcPts val="0"/>
              </a:spcAft>
              <a:defRPr/>
            </a:pPr>
            <a:r>
              <a:rPr lang="en-US" sz="4000" b="1" spc="20" dirty="0">
                <a:solidFill>
                  <a:srgbClr val="FFA72D"/>
                </a:solidFill>
                <a:latin typeface="+mn-lt"/>
                <a:cs typeface="+mn-cs"/>
              </a:rPr>
              <a:t>  </a:t>
            </a:r>
            <a:r>
              <a:rPr lang="en-US" sz="2800" b="1" dirty="0">
                <a:solidFill>
                  <a:srgbClr val="A94F14"/>
                </a:solidFill>
                <a:latin typeface="Garamond" panose="02020404030301010803" pitchFamily="18" charset="0"/>
              </a:rPr>
              <a:t>Standardization?</a:t>
            </a:r>
          </a:p>
        </p:txBody>
      </p:sp>
      <p:sp>
        <p:nvSpPr>
          <p:cNvPr id="3" name="Rectangle 2"/>
          <p:cNvSpPr/>
          <p:nvPr/>
        </p:nvSpPr>
        <p:spPr>
          <a:xfrm>
            <a:off x="0" y="567853"/>
            <a:ext cx="9144000" cy="6134180"/>
          </a:xfrm>
          <a:prstGeom prst="rect">
            <a:avLst/>
          </a:prstGeom>
        </p:spPr>
        <p:txBody>
          <a:bodyPr>
            <a:spAutoFit/>
          </a:bodyPr>
          <a:lstStyle/>
          <a:p>
            <a:pPr marL="342900" lvl="1" indent="-342900" fontAlgn="auto">
              <a:lnSpc>
                <a:spcPct val="150000"/>
              </a:lnSpc>
              <a:spcBef>
                <a:spcPts val="0"/>
              </a:spcBef>
              <a:spcAft>
                <a:spcPts val="0"/>
              </a:spcAft>
              <a:buFont typeface="Arial" panose="020B0604020202020204" pitchFamily="34" charset="0"/>
              <a:buChar char="•"/>
              <a:defRPr/>
            </a:pPr>
            <a:r>
              <a:rPr lang="en-US" sz="2400" dirty="0" smtClean="0">
                <a:latin typeface="Garamond" panose="02020404030301010803" pitchFamily="18" charset="0"/>
              </a:rPr>
              <a:t>Other </a:t>
            </a:r>
            <a:r>
              <a:rPr lang="en-US" sz="2400" dirty="0" err="1">
                <a:latin typeface="Garamond" panose="02020404030301010803" pitchFamily="18" charset="0"/>
              </a:rPr>
              <a:t>thermocycler</a:t>
            </a:r>
            <a:r>
              <a:rPr lang="en-US" sz="2400" dirty="0">
                <a:latin typeface="Garamond" panose="02020404030301010803" pitchFamily="18" charset="0"/>
              </a:rPr>
              <a:t> machine design considerations </a:t>
            </a:r>
            <a:endParaRPr lang="en-US" sz="2400" i="1" dirty="0">
              <a:latin typeface="Garamond" panose="02020404030301010803" pitchFamily="18" charset="0"/>
            </a:endParaRPr>
          </a:p>
          <a:p>
            <a:pPr marL="800100" lvl="1" indent="-342900" fontAlgn="auto">
              <a:lnSpc>
                <a:spcPct val="150000"/>
              </a:lnSpc>
              <a:spcBef>
                <a:spcPts val="0"/>
              </a:spcBef>
              <a:spcAft>
                <a:spcPts val="0"/>
              </a:spcAft>
              <a:buFont typeface="Arial" panose="020B0604020202020204" pitchFamily="34" charset="0"/>
              <a:buChar char="•"/>
              <a:defRPr/>
            </a:pPr>
            <a:r>
              <a:rPr lang="en-US" sz="2400" dirty="0" err="1">
                <a:latin typeface="Garamond" panose="02020404030301010803" pitchFamily="18" charset="0"/>
              </a:rPr>
              <a:t>Peltier</a:t>
            </a:r>
            <a:r>
              <a:rPr lang="en-US" sz="2400" dirty="0">
                <a:latin typeface="Garamond" panose="02020404030301010803" pitchFamily="18" charset="0"/>
              </a:rPr>
              <a:t> vs </a:t>
            </a:r>
            <a:r>
              <a:rPr lang="en-US" sz="2400" dirty="0" err="1">
                <a:latin typeface="Garamond" panose="02020404030301010803" pitchFamily="18" charset="0"/>
              </a:rPr>
              <a:t>exotherm</a:t>
            </a:r>
            <a:r>
              <a:rPr lang="en-US" sz="2400" dirty="0">
                <a:latin typeface="Garamond" panose="02020404030301010803" pitchFamily="18" charset="0"/>
              </a:rPr>
              <a:t>, thin resistive film vs continuous flow heat</a:t>
            </a:r>
          </a:p>
          <a:p>
            <a:pPr marL="800100" lvl="1"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Bonnet heating vs oil </a:t>
            </a:r>
            <a:endParaRPr lang="en-US" sz="2400" i="1" dirty="0">
              <a:latin typeface="Garamond" panose="02020404030301010803" pitchFamily="18" charset="0"/>
            </a:endParaRPr>
          </a:p>
          <a:p>
            <a:pPr marL="800100" lvl="1"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Ramp time between cycles </a:t>
            </a:r>
            <a:endParaRPr lang="en-US" sz="2400" i="1" dirty="0">
              <a:latin typeface="Garamond" panose="02020404030301010803" pitchFamily="18" charset="0"/>
            </a:endParaRPr>
          </a:p>
          <a:p>
            <a:pPr marL="800100" lvl="1"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Machine maintenance/calibration:  Who?/How often?</a:t>
            </a: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Choice of target gene and primers</a:t>
            </a: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Standardization should start at the point of sampling</a:t>
            </a: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MIQE standard for </a:t>
            </a:r>
            <a:r>
              <a:rPr lang="en-US" sz="2400" dirty="0" err="1">
                <a:latin typeface="Garamond" panose="02020404030301010803" pitchFamily="18" charset="0"/>
              </a:rPr>
              <a:t>qPCR</a:t>
            </a:r>
            <a:r>
              <a:rPr lang="en-US" sz="2400" dirty="0">
                <a:latin typeface="Garamond" panose="02020404030301010803" pitchFamily="18" charset="0"/>
              </a:rPr>
              <a:t> </a:t>
            </a:r>
            <a:r>
              <a:rPr lang="en-US" sz="2400" dirty="0" smtClean="0">
                <a:latin typeface="Garamond" panose="02020404030301010803" pitchFamily="18" charset="0"/>
              </a:rPr>
              <a:t>reporting</a:t>
            </a:r>
            <a:endParaRPr lang="en-US" sz="24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Standard DNA for comparison of techniques – WHO NAT STD </a:t>
            </a:r>
            <a:r>
              <a:rPr lang="en-US" sz="2400" dirty="0" smtClean="0">
                <a:latin typeface="Garamond" panose="02020404030301010803" pitchFamily="18" charset="0"/>
              </a:rPr>
              <a:t>DNA</a:t>
            </a:r>
            <a:endParaRPr lang="en-US" sz="24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Repeatable results require standardized tactics supported by standardized tools and process</a:t>
            </a:r>
          </a:p>
        </p:txBody>
      </p:sp>
      <p:sp>
        <p:nvSpPr>
          <p:cNvPr id="4" name="Date Placeholder 3"/>
          <p:cNvSpPr>
            <a:spLocks noGrp="1"/>
          </p:cNvSpPr>
          <p:nvPr>
            <p:ph type="dt" sz="half" idx="10"/>
          </p:nvPr>
        </p:nvSpPr>
        <p:spPr/>
        <p:txBody>
          <a:bodyPr/>
          <a:lstStyle/>
          <a:p>
            <a:fld id="{C4644C54-03EF-425B-8851-FB2FACA1EC08}" type="datetime1">
              <a:rPr lang="en-US" smtClean="0"/>
              <a:t>5/31/2019</a:t>
            </a:fld>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10</a:t>
            </a:fld>
            <a:endParaRPr lang="en-US"/>
          </a:p>
        </p:txBody>
      </p:sp>
    </p:spTree>
    <p:extLst>
      <p:ext uri="{BB962C8B-B14F-4D97-AF65-F5344CB8AC3E}">
        <p14:creationId xmlns:p14="http://schemas.microsoft.com/office/powerpoint/2010/main" val="3778622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228600" y="0"/>
            <a:ext cx="8915400" cy="5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b="1" dirty="0">
                <a:solidFill>
                  <a:srgbClr val="A94F14"/>
                </a:solidFill>
                <a:latin typeface="Garamond" panose="02020404030301010803" pitchFamily="18" charset="0"/>
              </a:rPr>
              <a:t>Extraction</a:t>
            </a:r>
          </a:p>
        </p:txBody>
      </p:sp>
      <p:sp>
        <p:nvSpPr>
          <p:cNvPr id="3" name="Rectangle 2"/>
          <p:cNvSpPr/>
          <p:nvPr/>
        </p:nvSpPr>
        <p:spPr>
          <a:xfrm>
            <a:off x="38100" y="741506"/>
            <a:ext cx="9105900" cy="4893647"/>
          </a:xfrm>
          <a:prstGeom prst="rect">
            <a:avLst/>
          </a:prstGeom>
        </p:spPr>
        <p:txBody>
          <a:bodyPr wrap="square">
            <a:spAutoFit/>
          </a:bodyPr>
          <a:lstStyle/>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Highest efficiency from </a:t>
            </a:r>
            <a:r>
              <a:rPr lang="en-US" sz="2400" dirty="0" err="1">
                <a:latin typeface="Garamond" panose="02020404030301010803" pitchFamily="18" charset="0"/>
              </a:rPr>
              <a:t>chaotropic</a:t>
            </a:r>
            <a:r>
              <a:rPr lang="en-US" sz="2400" dirty="0">
                <a:latin typeface="Garamond" panose="02020404030301010803" pitchFamily="18" charset="0"/>
              </a:rPr>
              <a:t> and silica </a:t>
            </a:r>
            <a:r>
              <a:rPr lang="en-US" sz="2400" dirty="0" smtClean="0">
                <a:latin typeface="Garamond" panose="02020404030301010803" pitchFamily="18" charset="0"/>
              </a:rPr>
              <a:t>binding</a:t>
            </a:r>
            <a:endParaRPr lang="en-US" sz="24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BUT, high cost, steps, time, centrifuge requirements</a:t>
            </a: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Boil and spin – possible if inhibitors are not a problem (e.g., isothermal methods)</a:t>
            </a: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Chelex-100</a:t>
            </a: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Immiscible fluids</a:t>
            </a: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Many syringe-based alternatives</a:t>
            </a:r>
          </a:p>
          <a:p>
            <a:pPr fontAlgn="auto">
              <a:spcBef>
                <a:spcPts val="0"/>
              </a:spcBef>
              <a:spcAft>
                <a:spcPts val="0"/>
              </a:spcAft>
              <a:defRPr/>
            </a:pPr>
            <a:endParaRPr lang="en-US" sz="2000" dirty="0">
              <a:solidFill>
                <a:schemeClr val="accent6">
                  <a:lumMod val="50000"/>
                </a:schemeClr>
              </a:solidFill>
              <a:latin typeface="+mn-lt"/>
              <a:cs typeface="+mn-cs"/>
            </a:endParaRPr>
          </a:p>
          <a:p>
            <a:pPr marL="342900" indent="-342900" fontAlgn="auto">
              <a:spcBef>
                <a:spcPts val="0"/>
              </a:spcBef>
              <a:spcAft>
                <a:spcPts val="0"/>
              </a:spcAft>
              <a:buFont typeface="Arial" panose="020B0604020202020204" pitchFamily="34" charset="0"/>
              <a:buChar char="•"/>
              <a:defRPr/>
            </a:pPr>
            <a:endParaRPr lang="en-US" sz="2000" dirty="0">
              <a:solidFill>
                <a:schemeClr val="accent6">
                  <a:lumMod val="50000"/>
                </a:schemeClr>
              </a:solidFill>
              <a:latin typeface="+mn-lt"/>
              <a:cs typeface="+mn-cs"/>
            </a:endParaRPr>
          </a:p>
          <a:p>
            <a:pPr marL="342900" indent="-342900" fontAlgn="auto">
              <a:spcBef>
                <a:spcPts val="0"/>
              </a:spcBef>
              <a:spcAft>
                <a:spcPts val="0"/>
              </a:spcAft>
              <a:buFont typeface="Arial" panose="020B0604020202020204" pitchFamily="34" charset="0"/>
              <a:buChar char="•"/>
              <a:defRPr/>
            </a:pPr>
            <a:endParaRPr lang="en-US" sz="2000" dirty="0">
              <a:solidFill>
                <a:schemeClr val="accent6">
                  <a:lumMod val="50000"/>
                </a:schemeClr>
              </a:solidFill>
              <a:latin typeface="+mn-lt"/>
              <a:cs typeface="+mn-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173" y="2616451"/>
            <a:ext cx="3663636" cy="373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r="76183"/>
          <a:stretch>
            <a:fillRect/>
          </a:stretch>
        </p:blipFill>
        <p:spPr bwMode="auto">
          <a:xfrm>
            <a:off x="3732669" y="2529199"/>
            <a:ext cx="1104900" cy="17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6847" y="28945"/>
            <a:ext cx="1731962" cy="178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4C592FD6-0BC4-4D33-AD2B-1D960736F90F}" type="datetime1">
              <a:rPr lang="en-US" smtClean="0"/>
              <a:t>5/31/2019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11</a:t>
            </a:fld>
            <a:endParaRPr lang="en-US"/>
          </a:p>
        </p:txBody>
      </p:sp>
    </p:spTree>
    <p:extLst>
      <p:ext uri="{BB962C8B-B14F-4D97-AF65-F5344CB8AC3E}">
        <p14:creationId xmlns:p14="http://schemas.microsoft.com/office/powerpoint/2010/main" val="40625791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1000"/>
                                        <p:tgtEl>
                                          <p:spTgt spid="4099"/>
                                        </p:tgtEl>
                                      </p:cBhvr>
                                    </p:animEffect>
                                    <p:anim calcmode="lin" valueType="num">
                                      <p:cBhvr>
                                        <p:cTn id="13" dur="1000" fill="hold"/>
                                        <p:tgtEl>
                                          <p:spTgt spid="4099"/>
                                        </p:tgtEl>
                                        <p:attrNameLst>
                                          <p:attrName>ppt_x</p:attrName>
                                        </p:attrNameLst>
                                      </p:cBhvr>
                                      <p:tavLst>
                                        <p:tav tm="0">
                                          <p:val>
                                            <p:strVal val="#ppt_x"/>
                                          </p:val>
                                        </p:tav>
                                        <p:tav tm="100000">
                                          <p:val>
                                            <p:strVal val="#ppt_x"/>
                                          </p:val>
                                        </p:tav>
                                      </p:tavLst>
                                    </p:anim>
                                    <p:anim calcmode="lin" valueType="num">
                                      <p:cBhvr>
                                        <p:cTn id="14"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fade">
                                      <p:cBhvr>
                                        <p:cTn id="24" dur="1000"/>
                                        <p:tgtEl>
                                          <p:spTgt spid="4100"/>
                                        </p:tgtEl>
                                      </p:cBhvr>
                                    </p:animEffect>
                                    <p:anim calcmode="lin" valueType="num">
                                      <p:cBhvr>
                                        <p:cTn id="25" dur="1000" fill="hold"/>
                                        <p:tgtEl>
                                          <p:spTgt spid="4100"/>
                                        </p:tgtEl>
                                        <p:attrNameLst>
                                          <p:attrName>ppt_x</p:attrName>
                                        </p:attrNameLst>
                                      </p:cBhvr>
                                      <p:tavLst>
                                        <p:tav tm="0">
                                          <p:val>
                                            <p:strVal val="#ppt_x"/>
                                          </p:val>
                                        </p:tav>
                                        <p:tav tm="100000">
                                          <p:val>
                                            <p:strVal val="#ppt_x"/>
                                          </p:val>
                                        </p:tav>
                                      </p:tavLst>
                                    </p:anim>
                                    <p:anim calcmode="lin" valueType="num">
                                      <p:cBhvr>
                                        <p:cTn id="26" dur="1000" fill="hold"/>
                                        <p:tgtEl>
                                          <p:spTgt spid="410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fade">
                                      <p:cBhvr>
                                        <p:cTn id="29" dur="1000"/>
                                        <p:tgtEl>
                                          <p:spTgt spid="4101"/>
                                        </p:tgtEl>
                                      </p:cBhvr>
                                    </p:animEffect>
                                    <p:anim calcmode="lin" valueType="num">
                                      <p:cBhvr>
                                        <p:cTn id="30" dur="1000" fill="hold"/>
                                        <p:tgtEl>
                                          <p:spTgt spid="4101"/>
                                        </p:tgtEl>
                                        <p:attrNameLst>
                                          <p:attrName>ppt_x</p:attrName>
                                        </p:attrNameLst>
                                      </p:cBhvr>
                                      <p:tavLst>
                                        <p:tav tm="0">
                                          <p:val>
                                            <p:strVal val="#ppt_x"/>
                                          </p:val>
                                        </p:tav>
                                        <p:tav tm="100000">
                                          <p:val>
                                            <p:strVal val="#ppt_x"/>
                                          </p:val>
                                        </p:tav>
                                      </p:tavLst>
                                    </p:anim>
                                    <p:anim calcmode="lin" valueType="num">
                                      <p:cBhvr>
                                        <p:cTn id="31"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79835"/>
            <a:ext cx="9144000" cy="6370975"/>
          </a:xfrm>
          <a:prstGeom prst="rect">
            <a:avLst/>
          </a:prstGeom>
        </p:spPr>
        <p:txBody>
          <a:bodyPr wrap="square">
            <a:spAutoFit/>
          </a:bodyPr>
          <a:lstStyle/>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&gt; 65 Primer sets; &gt; 5 </a:t>
            </a:r>
            <a:r>
              <a:rPr lang="en-US" sz="2400" dirty="0" smtClean="0">
                <a:latin typeface="Garamond" panose="02020404030301010803" pitchFamily="18" charset="0"/>
              </a:rPr>
              <a:t>targets</a:t>
            </a:r>
            <a:endParaRPr lang="en-US" sz="24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18S target is the most common</a:t>
            </a:r>
          </a:p>
          <a:p>
            <a:pPr marL="800100" lvl="1" indent="-342900" fontAlgn="auto">
              <a:lnSpc>
                <a:spcPct val="150000"/>
              </a:lnSpc>
              <a:spcBef>
                <a:spcPts val="0"/>
              </a:spcBef>
              <a:spcAft>
                <a:spcPts val="0"/>
              </a:spcAft>
              <a:buFont typeface="Arial" panose="020B0604020202020204" pitchFamily="34" charset="0"/>
              <a:buChar char="•"/>
              <a:defRPr/>
            </a:pPr>
            <a:r>
              <a:rPr lang="en-US" sz="2200" dirty="0">
                <a:latin typeface="Garamond" panose="02020404030301010803" pitchFamily="18" charset="0"/>
              </a:rPr>
              <a:t>Moderate copy number</a:t>
            </a:r>
            <a:endParaRPr lang="en-US" sz="2200" i="1" dirty="0">
              <a:latin typeface="Garamond" panose="02020404030301010803" pitchFamily="18" charset="0"/>
            </a:endParaRPr>
          </a:p>
          <a:p>
            <a:pPr marL="800100" lvl="1" indent="-342900" fontAlgn="auto">
              <a:lnSpc>
                <a:spcPct val="150000"/>
              </a:lnSpc>
              <a:spcBef>
                <a:spcPts val="0"/>
              </a:spcBef>
              <a:spcAft>
                <a:spcPts val="0"/>
              </a:spcAft>
              <a:buFont typeface="Arial" panose="020B0604020202020204" pitchFamily="34" charset="0"/>
              <a:buChar char="•"/>
              <a:defRPr/>
            </a:pPr>
            <a:r>
              <a:rPr lang="en-US" sz="2200" dirty="0">
                <a:latin typeface="Garamond" panose="02020404030301010803" pitchFamily="18" charset="0"/>
              </a:rPr>
              <a:t>Well conserved</a:t>
            </a:r>
          </a:p>
          <a:p>
            <a:pPr marL="342900" indent="-342900" fontAlgn="auto">
              <a:lnSpc>
                <a:spcPct val="150000"/>
              </a:lnSpc>
              <a:spcBef>
                <a:spcPts val="0"/>
              </a:spcBef>
              <a:spcAft>
                <a:spcPts val="0"/>
              </a:spcAft>
              <a:buFont typeface="Arial" panose="020B0604020202020204" pitchFamily="34" charset="0"/>
              <a:buChar char="•"/>
              <a:defRPr/>
            </a:pPr>
            <a:r>
              <a:rPr lang="en-US" sz="2400" dirty="0" smtClean="0">
                <a:latin typeface="Garamond" panose="02020404030301010803" pitchFamily="18" charset="0"/>
              </a:rPr>
              <a:t>BUT</a:t>
            </a:r>
            <a:r>
              <a:rPr lang="en-US" sz="2400" dirty="0">
                <a:latin typeface="Garamond" panose="02020404030301010803" pitchFamily="18" charset="0"/>
              </a:rPr>
              <a:t>, it is not the perfect target</a:t>
            </a:r>
          </a:p>
          <a:p>
            <a:pPr marL="800100" lvl="1" indent="-342900" fontAlgn="auto">
              <a:lnSpc>
                <a:spcPct val="150000"/>
              </a:lnSpc>
              <a:spcBef>
                <a:spcPts val="0"/>
              </a:spcBef>
              <a:spcAft>
                <a:spcPts val="0"/>
              </a:spcAft>
              <a:buFont typeface="Arial" panose="020B0604020202020204" pitchFamily="34" charset="0"/>
              <a:buChar char="•"/>
              <a:defRPr/>
            </a:pPr>
            <a:r>
              <a:rPr lang="en-US" sz="2200" dirty="0">
                <a:latin typeface="Garamond" panose="02020404030301010803" pitchFamily="18" charset="0"/>
              </a:rPr>
              <a:t>Sequence variation – </a:t>
            </a:r>
            <a:r>
              <a:rPr lang="en-US" sz="2200" i="1" dirty="0">
                <a:latin typeface="Garamond" panose="02020404030301010803" pitchFamily="18" charset="0"/>
              </a:rPr>
              <a:t>Po </a:t>
            </a:r>
            <a:r>
              <a:rPr lang="en-US" sz="2200" dirty="0">
                <a:latin typeface="Garamond" panose="02020404030301010803" pitchFamily="18" charset="0"/>
              </a:rPr>
              <a:t>and</a:t>
            </a:r>
            <a:r>
              <a:rPr lang="en-US" sz="2200" i="1" dirty="0">
                <a:latin typeface="Garamond" panose="02020404030301010803" pitchFamily="18" charset="0"/>
              </a:rPr>
              <a:t> Pm </a:t>
            </a:r>
            <a:r>
              <a:rPr lang="en-US" sz="2200" dirty="0">
                <a:latin typeface="Garamond" panose="02020404030301010803" pitchFamily="18" charset="0"/>
              </a:rPr>
              <a:t>– poor annealing/false </a:t>
            </a:r>
            <a:r>
              <a:rPr lang="en-US" sz="2200" dirty="0" smtClean="0">
                <a:latin typeface="Garamond" panose="02020404030301010803" pitchFamily="18" charset="0"/>
              </a:rPr>
              <a:t>negatives</a:t>
            </a:r>
            <a:endParaRPr lang="en-US" sz="2200" i="1" dirty="0">
              <a:latin typeface="Garamond" panose="02020404030301010803" pitchFamily="18" charset="0"/>
            </a:endParaRPr>
          </a:p>
          <a:p>
            <a:pPr marL="800100" lvl="1" indent="-342900" fontAlgn="auto">
              <a:lnSpc>
                <a:spcPct val="150000"/>
              </a:lnSpc>
              <a:spcBef>
                <a:spcPts val="0"/>
              </a:spcBef>
              <a:spcAft>
                <a:spcPts val="0"/>
              </a:spcAft>
              <a:buFont typeface="Arial" panose="020B0604020202020204" pitchFamily="34" charset="0"/>
              <a:buChar char="•"/>
              <a:defRPr/>
            </a:pPr>
            <a:r>
              <a:rPr lang="en-US" sz="2200" dirty="0">
                <a:latin typeface="Garamond" panose="02020404030301010803" pitchFamily="18" charset="0"/>
              </a:rPr>
              <a:t>Actually 4 small subunits </a:t>
            </a:r>
            <a:r>
              <a:rPr lang="en-US" sz="2200" dirty="0" err="1">
                <a:latin typeface="Garamond" panose="02020404030301010803" pitchFamily="18" charset="0"/>
              </a:rPr>
              <a:t>rRNA</a:t>
            </a:r>
            <a:r>
              <a:rPr lang="en-US" sz="2200" dirty="0">
                <a:latin typeface="Garamond" panose="02020404030301010803" pitchFamily="18" charset="0"/>
              </a:rPr>
              <a:t> genes expressed during </a:t>
            </a:r>
            <a:r>
              <a:rPr lang="en-US" sz="2200" i="1" dirty="0">
                <a:latin typeface="Garamond" panose="02020404030301010803" pitchFamily="18" charset="0"/>
              </a:rPr>
              <a:t>Plasmodium</a:t>
            </a:r>
            <a:r>
              <a:rPr lang="en-US" sz="2200" dirty="0">
                <a:latin typeface="Garamond" panose="02020404030301010803" pitchFamily="18" charset="0"/>
              </a:rPr>
              <a:t> lifecycle </a:t>
            </a:r>
            <a:endParaRPr lang="en-US" sz="22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smtClean="0">
                <a:latin typeface="Garamond" panose="02020404030301010803" pitchFamily="18" charset="0"/>
              </a:rPr>
              <a:t>Alternatives</a:t>
            </a:r>
            <a:r>
              <a:rPr lang="en-US" sz="2400" dirty="0">
                <a:latin typeface="Garamond" panose="02020404030301010803" pitchFamily="18" charset="0"/>
              </a:rPr>
              <a:t>:</a:t>
            </a:r>
          </a:p>
          <a:p>
            <a:pPr marL="800100" lvl="1" indent="-342900" fontAlgn="auto">
              <a:lnSpc>
                <a:spcPct val="150000"/>
              </a:lnSpc>
              <a:spcBef>
                <a:spcPts val="0"/>
              </a:spcBef>
              <a:spcAft>
                <a:spcPts val="0"/>
              </a:spcAft>
              <a:buFont typeface="Arial" panose="020B0604020202020204" pitchFamily="34" charset="0"/>
              <a:buChar char="•"/>
              <a:defRPr/>
            </a:pPr>
            <a:r>
              <a:rPr lang="en-US" sz="2200" dirty="0">
                <a:latin typeface="Garamond" panose="02020404030301010803" pitchFamily="18" charset="0"/>
              </a:rPr>
              <a:t>Cytochrome </a:t>
            </a:r>
            <a:r>
              <a:rPr lang="en-US" sz="2200" i="1" dirty="0">
                <a:latin typeface="Garamond" panose="02020404030301010803" pitchFamily="18" charset="0"/>
              </a:rPr>
              <a:t>b</a:t>
            </a:r>
            <a:r>
              <a:rPr lang="en-US" sz="2200" dirty="0">
                <a:latin typeface="Garamond" panose="02020404030301010803" pitchFamily="18" charset="0"/>
              </a:rPr>
              <a:t> gene </a:t>
            </a:r>
            <a:endParaRPr lang="en-US" sz="2200" i="1" dirty="0">
              <a:latin typeface="Garamond" panose="02020404030301010803" pitchFamily="18" charset="0"/>
            </a:endParaRPr>
          </a:p>
          <a:p>
            <a:pPr marL="800100" lvl="1" indent="-342900" fontAlgn="auto">
              <a:lnSpc>
                <a:spcPct val="150000"/>
              </a:lnSpc>
              <a:spcBef>
                <a:spcPts val="0"/>
              </a:spcBef>
              <a:spcAft>
                <a:spcPts val="0"/>
              </a:spcAft>
              <a:buFont typeface="Arial" panose="020B0604020202020204" pitchFamily="34" charset="0"/>
              <a:buChar char="•"/>
              <a:defRPr/>
            </a:pPr>
            <a:r>
              <a:rPr lang="en-US" sz="2200" dirty="0">
                <a:latin typeface="Garamond" panose="02020404030301010803" pitchFamily="18" charset="0"/>
              </a:rPr>
              <a:t>Mitochondrial </a:t>
            </a:r>
            <a:r>
              <a:rPr lang="en-US" sz="2200" dirty="0" smtClean="0">
                <a:latin typeface="Garamond" panose="02020404030301010803" pitchFamily="18" charset="0"/>
              </a:rPr>
              <a:t>genes</a:t>
            </a:r>
            <a:endParaRPr lang="en-US" sz="2200" i="1" dirty="0">
              <a:latin typeface="Garamond" panose="02020404030301010803" pitchFamily="18" charset="0"/>
            </a:endParaRPr>
          </a:p>
          <a:p>
            <a:pPr marL="800100" lvl="1" indent="-342900" fontAlgn="auto">
              <a:lnSpc>
                <a:spcPct val="150000"/>
              </a:lnSpc>
              <a:spcBef>
                <a:spcPts val="0"/>
              </a:spcBef>
              <a:spcAft>
                <a:spcPts val="0"/>
              </a:spcAft>
              <a:buFont typeface="Arial" panose="020B0604020202020204" pitchFamily="34" charset="0"/>
              <a:buChar char="•"/>
              <a:defRPr/>
            </a:pPr>
            <a:r>
              <a:rPr lang="en-US" sz="2200" dirty="0" err="1">
                <a:latin typeface="Garamond" panose="02020404030301010803" pitchFamily="18" charset="0"/>
              </a:rPr>
              <a:t>Var</a:t>
            </a:r>
            <a:r>
              <a:rPr lang="en-US" sz="2200" dirty="0">
                <a:latin typeface="Garamond" panose="02020404030301010803" pitchFamily="18" charset="0"/>
              </a:rPr>
              <a:t> </a:t>
            </a:r>
            <a:endParaRPr lang="en-US" sz="2200" dirty="0" smtClean="0">
              <a:latin typeface="Garamond" panose="02020404030301010803" pitchFamily="18" charset="0"/>
            </a:endParaRPr>
          </a:p>
          <a:p>
            <a:pPr marL="800100" lvl="1" indent="-342900" fontAlgn="auto">
              <a:lnSpc>
                <a:spcPct val="150000"/>
              </a:lnSpc>
              <a:spcBef>
                <a:spcPts val="0"/>
              </a:spcBef>
              <a:spcAft>
                <a:spcPts val="0"/>
              </a:spcAft>
              <a:buFont typeface="Arial" panose="020B0604020202020204" pitchFamily="34" charset="0"/>
              <a:buChar char="•"/>
              <a:defRPr/>
            </a:pPr>
            <a:r>
              <a:rPr lang="en-US" sz="2200" dirty="0" err="1" smtClean="0">
                <a:latin typeface="Garamond" panose="02020404030301010803" pitchFamily="18" charset="0"/>
              </a:rPr>
              <a:t>Stevor</a:t>
            </a:r>
            <a:endParaRPr lang="en-US" sz="2200" i="1" dirty="0">
              <a:solidFill>
                <a:schemeClr val="accent6">
                  <a:lumMod val="50000"/>
                </a:schemeClr>
              </a:solidFill>
            </a:endParaRPr>
          </a:p>
        </p:txBody>
      </p:sp>
      <p:sp>
        <p:nvSpPr>
          <p:cNvPr id="18436" name="Title 1"/>
          <p:cNvSpPr txBox="1">
            <a:spLocks/>
          </p:cNvSpPr>
          <p:nvPr/>
        </p:nvSpPr>
        <p:spPr bwMode="auto">
          <a:xfrm>
            <a:off x="0" y="52813"/>
            <a:ext cx="9144000" cy="42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b="1" dirty="0">
                <a:solidFill>
                  <a:srgbClr val="A94F14"/>
                </a:solidFill>
                <a:latin typeface="Garamond" panose="02020404030301010803" pitchFamily="18" charset="0"/>
              </a:rPr>
              <a:t>Targets and Primers</a:t>
            </a:r>
          </a:p>
        </p:txBody>
      </p:sp>
      <p:sp>
        <p:nvSpPr>
          <p:cNvPr id="2" name="Date Placeholder 1"/>
          <p:cNvSpPr>
            <a:spLocks noGrp="1"/>
          </p:cNvSpPr>
          <p:nvPr>
            <p:ph type="dt" sz="half" idx="10"/>
          </p:nvPr>
        </p:nvSpPr>
        <p:spPr/>
        <p:txBody>
          <a:bodyPr/>
          <a:lstStyle/>
          <a:p>
            <a:fld id="{DFC66554-DD90-41DF-833E-DF7F5A191566}" type="datetime1">
              <a:rPr lang="en-US" smtClean="0"/>
              <a:t>5/31/2019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12</a:t>
            </a:fld>
            <a:endParaRPr lang="en-US"/>
          </a:p>
        </p:txBody>
      </p:sp>
    </p:spTree>
    <p:extLst>
      <p:ext uri="{BB962C8B-B14F-4D97-AF65-F5344CB8AC3E}">
        <p14:creationId xmlns:p14="http://schemas.microsoft.com/office/powerpoint/2010/main" val="1357386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 calcmode="lin" valueType="num">
                                      <p:cBhvr additive="base">
                                        <p:cTn id="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anim calcmode="lin" valueType="num">
                                      <p:cBhvr additive="base">
                                        <p:cTn id="1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anim calcmode="lin" valueType="num">
                                      <p:cBhvr additive="base">
                                        <p:cTn id="1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anim calcmode="lin" valueType="num">
                                      <p:cBhvr additive="base">
                                        <p:cTn id="2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anim calcmode="lin" valueType="num">
                                      <p:cBhvr additive="base">
                                        <p:cTn id="2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anim calcmode="lin" valueType="num">
                                      <p:cBhvr additive="base">
                                        <p:cTn id="29"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anim calcmode="lin" valueType="num">
                                      <p:cBhvr additive="base">
                                        <p:cTn id="33"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11" end="11"/>
                                            </p:txEl>
                                          </p:spTgt>
                                        </p:tgtEl>
                                        <p:attrNameLst>
                                          <p:attrName>style.visibility</p:attrName>
                                        </p:attrNameLst>
                                      </p:cBhvr>
                                      <p:to>
                                        <p:strVal val="visible"/>
                                      </p:to>
                                    </p:set>
                                    <p:anim calcmode="lin" valueType="num">
                                      <p:cBhvr additive="base">
                                        <p:cTn id="37"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0" y="55715"/>
            <a:ext cx="90678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A94F14"/>
                </a:solidFill>
                <a:latin typeface="Garamond" panose="02020404030301010803" pitchFamily="18" charset="0"/>
              </a:rPr>
              <a:t>Detection of Total Nucleic Acid (DNA and RNA)</a:t>
            </a:r>
          </a:p>
        </p:txBody>
      </p:sp>
      <p:sp>
        <p:nvSpPr>
          <p:cNvPr id="2" name="Rectangle 1"/>
          <p:cNvSpPr/>
          <p:nvPr/>
        </p:nvSpPr>
        <p:spPr>
          <a:xfrm>
            <a:off x="0" y="539417"/>
            <a:ext cx="9144000" cy="6186309"/>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n-US" altLang="en-US" sz="2400" b="1" dirty="0">
                <a:latin typeface="Garamond" panose="02020404030301010803" pitchFamily="18" charset="0"/>
              </a:rPr>
              <a:t>Reverse transcriptase</a:t>
            </a:r>
          </a:p>
          <a:p>
            <a:pPr marL="342900" indent="-342900" fontAlgn="auto">
              <a:lnSpc>
                <a:spcPct val="150000"/>
              </a:lnSpc>
              <a:spcBef>
                <a:spcPts val="0"/>
              </a:spcBef>
              <a:spcAft>
                <a:spcPts val="0"/>
              </a:spcAft>
              <a:buFont typeface="Arial" panose="020B0604020202020204" pitchFamily="34" charset="0"/>
              <a:buChar char="•"/>
              <a:defRPr/>
            </a:pPr>
            <a:r>
              <a:rPr lang="en-US" sz="2400" dirty="0" smtClean="0">
                <a:latin typeface="Garamond" panose="02020404030301010803" pitchFamily="18" charset="0"/>
              </a:rPr>
              <a:t>Amplification </a:t>
            </a:r>
            <a:r>
              <a:rPr lang="en-US" sz="2400" dirty="0">
                <a:latin typeface="Garamond" panose="02020404030301010803" pitchFamily="18" charset="0"/>
              </a:rPr>
              <a:t>of total nucleic acid (18S </a:t>
            </a:r>
            <a:r>
              <a:rPr lang="en-US" sz="2400" dirty="0" err="1">
                <a:latin typeface="Garamond" panose="02020404030301010803" pitchFamily="18" charset="0"/>
              </a:rPr>
              <a:t>rRNA</a:t>
            </a:r>
            <a:r>
              <a:rPr lang="en-US" sz="2400" dirty="0">
                <a:latin typeface="Garamond" panose="02020404030301010803" pitchFamily="18" charset="0"/>
              </a:rPr>
              <a:t> genes) significantly increases the analytical sensitivity of the assay..</a:t>
            </a:r>
            <a:r>
              <a:rPr lang="en-US" sz="2400" i="1" dirty="0">
                <a:latin typeface="Garamond" panose="02020404030301010803" pitchFamily="18" charset="0"/>
              </a:rPr>
              <a:t>. </a:t>
            </a:r>
            <a:r>
              <a:rPr lang="en-US" sz="2400" dirty="0">
                <a:latin typeface="Garamond" panose="02020404030301010803" pitchFamily="18" charset="0"/>
              </a:rPr>
              <a:t>roughly a log improvement</a:t>
            </a:r>
            <a:r>
              <a:rPr lang="en-US" sz="2400" i="1" dirty="0">
                <a:latin typeface="Garamond" panose="02020404030301010803" pitchFamily="18" charset="0"/>
              </a:rPr>
              <a:t> </a:t>
            </a:r>
            <a:r>
              <a:rPr lang="en-US" sz="2400" i="1" dirty="0" smtClean="0">
                <a:latin typeface="Garamond" panose="02020404030301010803" pitchFamily="18" charset="0"/>
              </a:rPr>
              <a:t> </a:t>
            </a:r>
            <a:endParaRPr lang="en-US" sz="24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smtClean="0">
                <a:latin typeface="Garamond" panose="02020404030301010803" pitchFamily="18" charset="0"/>
              </a:rPr>
              <a:t>Detection </a:t>
            </a:r>
            <a:r>
              <a:rPr lang="en-US" sz="2400" dirty="0">
                <a:latin typeface="Garamond" panose="02020404030301010803" pitchFamily="18" charset="0"/>
              </a:rPr>
              <a:t>of total nucleic acid (</a:t>
            </a:r>
            <a:r>
              <a:rPr lang="en-US" sz="2400" i="1" dirty="0" err="1">
                <a:latin typeface="Garamond" panose="02020404030301010803" pitchFamily="18" charset="0"/>
              </a:rPr>
              <a:t>cyt</a:t>
            </a:r>
            <a:r>
              <a:rPr lang="en-US" sz="2400" i="1" dirty="0">
                <a:latin typeface="Garamond" panose="02020404030301010803" pitchFamily="18" charset="0"/>
              </a:rPr>
              <a:t> b</a:t>
            </a:r>
            <a:r>
              <a:rPr lang="en-US" sz="2400" dirty="0">
                <a:latin typeface="Garamond" panose="02020404030301010803" pitchFamily="18" charset="0"/>
              </a:rPr>
              <a:t>) via simultaneous </a:t>
            </a:r>
            <a:r>
              <a:rPr lang="en-US" sz="2400" dirty="0" err="1">
                <a:latin typeface="Garamond" panose="02020404030301010803" pitchFamily="18" charset="0"/>
              </a:rPr>
              <a:t>qPCR</a:t>
            </a:r>
            <a:r>
              <a:rPr lang="en-US" sz="2400" dirty="0">
                <a:latin typeface="Garamond" panose="02020404030301010803" pitchFamily="18" charset="0"/>
              </a:rPr>
              <a:t> and reverse transcriptase </a:t>
            </a:r>
            <a:r>
              <a:rPr lang="en-US" sz="2400" dirty="0" err="1">
                <a:latin typeface="Garamond" panose="02020404030301010803" pitchFamily="18" charset="0"/>
              </a:rPr>
              <a:t>qPCR</a:t>
            </a:r>
            <a:r>
              <a:rPr lang="en-US" sz="2400" dirty="0">
                <a:latin typeface="Garamond" panose="02020404030301010803" pitchFamily="18" charset="0"/>
              </a:rPr>
              <a:t> resulted in a 3-log reduction in the LOD as compared to DNA </a:t>
            </a:r>
            <a:r>
              <a:rPr lang="en-US" sz="2400" dirty="0" smtClean="0">
                <a:latin typeface="Garamond" panose="02020404030301010803" pitchFamily="18" charset="0"/>
              </a:rPr>
              <a:t>only</a:t>
            </a:r>
            <a:endParaRPr lang="en-US" sz="24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smtClean="0">
                <a:latin typeface="Garamond" panose="02020404030301010803" pitchFamily="18" charset="0"/>
              </a:rPr>
              <a:t>Cost</a:t>
            </a:r>
            <a:r>
              <a:rPr lang="en-US" sz="2400" dirty="0">
                <a:latin typeface="Garamond" panose="02020404030301010803" pitchFamily="18" charset="0"/>
              </a:rPr>
              <a:t>: Add $1.00 for reverse transcriptase </a:t>
            </a:r>
            <a:r>
              <a:rPr lang="en-US" sz="2400" dirty="0" smtClean="0">
                <a:latin typeface="Garamond" panose="02020404030301010803" pitchFamily="18" charset="0"/>
              </a:rPr>
              <a:t>step</a:t>
            </a:r>
            <a:endParaRPr lang="en-US" sz="24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smtClean="0">
                <a:latin typeface="Garamond" panose="02020404030301010803" pitchFamily="18" charset="0"/>
              </a:rPr>
              <a:t>Trade-off </a:t>
            </a:r>
            <a:r>
              <a:rPr lang="en-US" sz="2400" dirty="0">
                <a:latin typeface="Garamond" panose="02020404030301010803" pitchFamily="18" charset="0"/>
              </a:rPr>
              <a:t>– RNA is inherently more friable, and, therefore, (despite nice results in </a:t>
            </a:r>
            <a:r>
              <a:rPr lang="en-US" sz="2400" i="1" dirty="0">
                <a:latin typeface="Garamond" panose="02020404030301010803" pitchFamily="18" charset="0"/>
              </a:rPr>
              <a:t>Jones 2012 </a:t>
            </a:r>
            <a:r>
              <a:rPr lang="en-US" sz="2400" dirty="0">
                <a:latin typeface="Garamond" panose="02020404030301010803" pitchFamily="18" charset="0"/>
              </a:rPr>
              <a:t>with filter spots) more difficult and potentially more expensive to transport samples</a:t>
            </a:r>
          </a:p>
        </p:txBody>
      </p:sp>
      <p:sp>
        <p:nvSpPr>
          <p:cNvPr id="3" name="Date Placeholder 2"/>
          <p:cNvSpPr>
            <a:spLocks noGrp="1"/>
          </p:cNvSpPr>
          <p:nvPr>
            <p:ph type="dt" sz="half" idx="10"/>
          </p:nvPr>
        </p:nvSpPr>
        <p:spPr/>
        <p:txBody>
          <a:bodyPr/>
          <a:lstStyle/>
          <a:p>
            <a:fld id="{407E1BA4-6AAF-4B6A-8121-34D091E37268}" type="datetime1">
              <a:rPr lang="en-US" smtClean="0"/>
              <a:t>5/31/2019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13</a:t>
            </a:fld>
            <a:endParaRPr lang="en-US"/>
          </a:p>
        </p:txBody>
      </p:sp>
    </p:spTree>
    <p:extLst>
      <p:ext uri="{BB962C8B-B14F-4D97-AF65-F5344CB8AC3E}">
        <p14:creationId xmlns:p14="http://schemas.microsoft.com/office/powerpoint/2010/main" val="1199500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0" y="76201"/>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n-US" altLang="en-US" sz="2800" b="1" dirty="0">
                <a:solidFill>
                  <a:srgbClr val="A94F14"/>
                </a:solidFill>
                <a:latin typeface="Garamond" panose="02020404030301010803" pitchFamily="18" charset="0"/>
              </a:rPr>
              <a:t>Portability</a:t>
            </a:r>
          </a:p>
        </p:txBody>
      </p:sp>
      <p:sp>
        <p:nvSpPr>
          <p:cNvPr id="4" name="Rectangle 3"/>
          <p:cNvSpPr/>
          <p:nvPr/>
        </p:nvSpPr>
        <p:spPr>
          <a:xfrm>
            <a:off x="0" y="730313"/>
            <a:ext cx="4495800" cy="2954655"/>
          </a:xfrm>
          <a:prstGeom prst="rect">
            <a:avLst/>
          </a:prstGeom>
        </p:spPr>
        <p:txBody>
          <a:bodyPr wrap="square">
            <a:spAutoFit/>
          </a:bodyPr>
          <a:lstStyle/>
          <a:p>
            <a:pPr marL="342900" indent="-342900" fontAlgn="auto">
              <a:lnSpc>
                <a:spcPct val="150000"/>
              </a:lnSpc>
              <a:spcBef>
                <a:spcPts val="0"/>
              </a:spcBef>
              <a:spcAft>
                <a:spcPts val="0"/>
              </a:spcAft>
              <a:buFont typeface="Arial" panose="020B0604020202020204" pitchFamily="34" charset="0"/>
              <a:buChar char="•"/>
              <a:defRPr/>
            </a:pPr>
            <a:r>
              <a:rPr lang="en-US" sz="2400" b="1" dirty="0">
                <a:latin typeface="Garamond" panose="02020404030301010803" pitchFamily="18" charset="0"/>
              </a:rPr>
              <a:t>Trends toward level 1 facility: </a:t>
            </a:r>
          </a:p>
          <a:p>
            <a:pPr marL="342900" indent="-342900" fontAlgn="auto">
              <a:lnSpc>
                <a:spcPct val="150000"/>
              </a:lnSpc>
              <a:spcBef>
                <a:spcPts val="0"/>
              </a:spcBef>
              <a:spcAft>
                <a:spcPts val="0"/>
              </a:spcAft>
              <a:buFont typeface="Arial" panose="020B0604020202020204" pitchFamily="34" charset="0"/>
              <a:buChar char="•"/>
              <a:defRPr/>
            </a:pPr>
            <a:r>
              <a:rPr lang="en-US" sz="2000" dirty="0" smtClean="0">
                <a:latin typeface="Garamond" panose="02020404030301010803" pitchFamily="18" charset="0"/>
              </a:rPr>
              <a:t>Battery </a:t>
            </a:r>
            <a:r>
              <a:rPr lang="en-US" sz="2000" dirty="0">
                <a:latin typeface="Garamond" panose="02020404030301010803" pitchFamily="18" charset="0"/>
              </a:rPr>
              <a:t>power</a:t>
            </a:r>
          </a:p>
          <a:p>
            <a:pPr marL="342900" indent="-342900" fontAlgn="auto">
              <a:lnSpc>
                <a:spcPct val="150000"/>
              </a:lnSpc>
              <a:spcBef>
                <a:spcPts val="0"/>
              </a:spcBef>
              <a:spcAft>
                <a:spcPts val="0"/>
              </a:spcAft>
              <a:buFont typeface="Arial" panose="020B0604020202020204" pitchFamily="34" charset="0"/>
              <a:buChar char="•"/>
              <a:defRPr/>
            </a:pPr>
            <a:r>
              <a:rPr lang="en-US" sz="2000" dirty="0">
                <a:latin typeface="Garamond" panose="02020404030301010803" pitchFamily="18" charset="0"/>
              </a:rPr>
              <a:t>Reduced mass</a:t>
            </a:r>
          </a:p>
          <a:p>
            <a:pPr marL="342900" indent="-342900" fontAlgn="auto">
              <a:lnSpc>
                <a:spcPct val="150000"/>
              </a:lnSpc>
              <a:spcBef>
                <a:spcPts val="0"/>
              </a:spcBef>
              <a:spcAft>
                <a:spcPts val="0"/>
              </a:spcAft>
              <a:buFont typeface="Arial" panose="020B0604020202020204" pitchFamily="34" charset="0"/>
              <a:buChar char="•"/>
              <a:defRPr/>
            </a:pPr>
            <a:r>
              <a:rPr lang="en-US" sz="2000" dirty="0">
                <a:latin typeface="Garamond" panose="02020404030301010803" pitchFamily="18" charset="0"/>
              </a:rPr>
              <a:t>Ease of use</a:t>
            </a:r>
          </a:p>
          <a:p>
            <a:pPr marL="342900" indent="-342900" fontAlgn="auto">
              <a:lnSpc>
                <a:spcPct val="150000"/>
              </a:lnSpc>
              <a:spcBef>
                <a:spcPts val="0"/>
              </a:spcBef>
              <a:spcAft>
                <a:spcPts val="0"/>
              </a:spcAft>
              <a:buFont typeface="Arial" panose="020B0604020202020204" pitchFamily="34" charset="0"/>
              <a:buChar char="•"/>
              <a:defRPr/>
            </a:pPr>
            <a:r>
              <a:rPr lang="en-US" sz="2000" dirty="0">
                <a:latin typeface="Garamond" panose="02020404030301010803" pitchFamily="18" charset="0"/>
              </a:rPr>
              <a:t>Reduced cost</a:t>
            </a:r>
          </a:p>
          <a:p>
            <a:pPr marL="342900" indent="-342900" fontAlgn="auto">
              <a:lnSpc>
                <a:spcPct val="150000"/>
              </a:lnSpc>
              <a:spcBef>
                <a:spcPts val="0"/>
              </a:spcBef>
              <a:spcAft>
                <a:spcPts val="0"/>
              </a:spcAft>
              <a:buFont typeface="Arial" panose="020B0604020202020204" pitchFamily="34" charset="0"/>
              <a:buChar char="•"/>
              <a:defRPr/>
            </a:pPr>
            <a:r>
              <a:rPr lang="en-US" sz="2000" dirty="0">
                <a:latin typeface="Garamond" panose="02020404030301010803" pitchFamily="18" charset="0"/>
              </a:rPr>
              <a:t>Trade-off: reduced performance</a:t>
            </a:r>
          </a:p>
        </p:txBody>
      </p:sp>
      <p:graphicFrame>
        <p:nvGraphicFramePr>
          <p:cNvPr id="7" name="Diagram 6"/>
          <p:cNvGraphicFramePr/>
          <p:nvPr>
            <p:extLst>
              <p:ext uri="{D42A27DB-BD31-4B8C-83A1-F6EECF244321}">
                <p14:modId xmlns:p14="http://schemas.microsoft.com/office/powerpoint/2010/main" val="1723671992"/>
              </p:ext>
            </p:extLst>
          </p:nvPr>
        </p:nvGraphicFramePr>
        <p:xfrm>
          <a:off x="4572000" y="152400"/>
          <a:ext cx="4572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509" name="Group 7"/>
          <p:cNvGrpSpPr>
            <a:grpSpLocks/>
          </p:cNvGrpSpPr>
          <p:nvPr/>
        </p:nvGrpSpPr>
        <p:grpSpPr bwMode="auto">
          <a:xfrm>
            <a:off x="4341813" y="1219200"/>
            <a:ext cx="1144587" cy="614363"/>
            <a:chOff x="4777900" y="3686800"/>
            <a:chExt cx="1144063" cy="615088"/>
          </a:xfrm>
        </p:grpSpPr>
        <p:sp>
          <p:nvSpPr>
            <p:cNvPr id="9" name="Rectangle 8"/>
            <p:cNvSpPr/>
            <p:nvPr/>
          </p:nvSpPr>
          <p:spPr>
            <a:xfrm>
              <a:off x="4777900" y="3686800"/>
              <a:ext cx="1144063" cy="6150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4777900" y="3686800"/>
              <a:ext cx="1144063" cy="6150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nchor="ctr"/>
            <a:lstStyle/>
            <a:p>
              <a:pPr defTabSz="1244600" fontAlgn="auto">
                <a:lnSpc>
                  <a:spcPct val="90000"/>
                </a:lnSpc>
                <a:spcAft>
                  <a:spcPct val="35000"/>
                </a:spcAft>
                <a:defRPr/>
              </a:pPr>
              <a:endParaRPr lang="en-US" sz="2800" b="1" dirty="0">
                <a:latin typeface="Garamond" panose="02020404030301010803" pitchFamily="18" charset="0"/>
              </a:endParaRPr>
            </a:p>
          </p:txBody>
        </p:sp>
      </p:grpSp>
      <p:grpSp>
        <p:nvGrpSpPr>
          <p:cNvPr id="11" name="Group 10"/>
          <p:cNvGrpSpPr>
            <a:grpSpLocks/>
          </p:cNvGrpSpPr>
          <p:nvPr/>
        </p:nvGrpSpPr>
        <p:grpSpPr bwMode="auto">
          <a:xfrm>
            <a:off x="4267200" y="1824038"/>
            <a:ext cx="1144588" cy="614362"/>
            <a:chOff x="4777900" y="3686800"/>
            <a:chExt cx="1144063" cy="615088"/>
          </a:xfrm>
        </p:grpSpPr>
        <p:sp>
          <p:nvSpPr>
            <p:cNvPr id="12" name="Rectangle 11"/>
            <p:cNvSpPr/>
            <p:nvPr/>
          </p:nvSpPr>
          <p:spPr>
            <a:xfrm>
              <a:off x="4777900" y="3686800"/>
              <a:ext cx="1144063" cy="6150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4777900" y="3686800"/>
              <a:ext cx="1144063" cy="6150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nchor="ctr"/>
            <a:lstStyle/>
            <a:p>
              <a:pPr algn="ctr" defTabSz="1244600" fontAlgn="auto">
                <a:lnSpc>
                  <a:spcPct val="90000"/>
                </a:lnSpc>
                <a:spcAft>
                  <a:spcPct val="35000"/>
                </a:spcAft>
                <a:defRPr/>
              </a:pPr>
              <a:r>
                <a:rPr lang="en-US" b="1" dirty="0">
                  <a:solidFill>
                    <a:schemeClr val="accent6">
                      <a:lumMod val="75000"/>
                    </a:schemeClr>
                  </a:solidFill>
                  <a:latin typeface="Garamond" panose="02020404030301010803" pitchFamily="18" charset="0"/>
                </a:rPr>
                <a:t>16 samples; USB; $599</a:t>
              </a:r>
            </a:p>
          </p:txBody>
        </p:sp>
      </p:grpSp>
      <p:grpSp>
        <p:nvGrpSpPr>
          <p:cNvPr id="14" name="Group 13"/>
          <p:cNvGrpSpPr>
            <a:grpSpLocks/>
          </p:cNvGrpSpPr>
          <p:nvPr/>
        </p:nvGrpSpPr>
        <p:grpSpPr bwMode="auto">
          <a:xfrm>
            <a:off x="7542213" y="522889"/>
            <a:ext cx="1601787" cy="614363"/>
            <a:chOff x="4777900" y="3686800"/>
            <a:chExt cx="1144063" cy="615088"/>
          </a:xfrm>
        </p:grpSpPr>
        <p:sp>
          <p:nvSpPr>
            <p:cNvPr id="15" name="Rectangle 14"/>
            <p:cNvSpPr/>
            <p:nvPr/>
          </p:nvSpPr>
          <p:spPr>
            <a:xfrm>
              <a:off x="4777900" y="3686800"/>
              <a:ext cx="1144063" cy="6150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4777900" y="3686800"/>
              <a:ext cx="1144063" cy="6150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nchor="ctr"/>
            <a:lstStyle/>
            <a:p>
              <a:pPr algn="ctr" defTabSz="1244600" fontAlgn="auto">
                <a:lnSpc>
                  <a:spcPct val="90000"/>
                </a:lnSpc>
                <a:spcAft>
                  <a:spcPct val="35000"/>
                </a:spcAft>
                <a:defRPr/>
              </a:pPr>
              <a:r>
                <a:rPr lang="en-US" b="1" dirty="0">
                  <a:solidFill>
                    <a:schemeClr val="accent6">
                      <a:lumMod val="75000"/>
                    </a:schemeClr>
                  </a:solidFill>
                  <a:latin typeface="Garamond" panose="02020404030301010803" pitchFamily="18" charset="0"/>
                </a:rPr>
                <a:t>1 </a:t>
              </a:r>
              <a:r>
                <a:rPr lang="en-US" b="1" dirty="0" err="1">
                  <a:solidFill>
                    <a:schemeClr val="accent6">
                      <a:lumMod val="75000"/>
                    </a:schemeClr>
                  </a:solidFill>
                  <a:latin typeface="Garamond" panose="02020404030301010803" pitchFamily="18" charset="0"/>
                </a:rPr>
                <a:t>lb</a:t>
              </a:r>
              <a:endParaRPr lang="en-US" b="1" dirty="0">
                <a:solidFill>
                  <a:schemeClr val="accent6">
                    <a:lumMod val="75000"/>
                  </a:schemeClr>
                </a:solidFill>
                <a:latin typeface="Garamond" panose="02020404030301010803" pitchFamily="18" charset="0"/>
              </a:endParaRPr>
            </a:p>
            <a:p>
              <a:pPr algn="ctr" defTabSz="1244600" fontAlgn="auto">
                <a:lnSpc>
                  <a:spcPct val="90000"/>
                </a:lnSpc>
                <a:spcAft>
                  <a:spcPct val="35000"/>
                </a:spcAft>
                <a:defRPr/>
              </a:pPr>
              <a:r>
                <a:rPr lang="en-US" b="1" dirty="0">
                  <a:solidFill>
                    <a:schemeClr val="accent6">
                      <a:lumMod val="75000"/>
                    </a:schemeClr>
                  </a:solidFill>
                  <a:latin typeface="Garamond" panose="02020404030301010803" pitchFamily="18" charset="0"/>
                </a:rPr>
                <a:t>requirements gel</a:t>
              </a:r>
            </a:p>
          </p:txBody>
        </p:sp>
      </p:grpSp>
      <p:grpSp>
        <p:nvGrpSpPr>
          <p:cNvPr id="17" name="Group 16"/>
          <p:cNvGrpSpPr>
            <a:grpSpLocks/>
          </p:cNvGrpSpPr>
          <p:nvPr/>
        </p:nvGrpSpPr>
        <p:grpSpPr bwMode="auto">
          <a:xfrm>
            <a:off x="7389812" y="2938894"/>
            <a:ext cx="1601787" cy="647268"/>
            <a:chOff x="4777900" y="3653856"/>
            <a:chExt cx="1601054" cy="648032"/>
          </a:xfrm>
        </p:grpSpPr>
        <p:sp>
          <p:nvSpPr>
            <p:cNvPr id="18" name="Rectangle 17"/>
            <p:cNvSpPr/>
            <p:nvPr/>
          </p:nvSpPr>
          <p:spPr>
            <a:xfrm>
              <a:off x="4777900" y="3686800"/>
              <a:ext cx="1144063" cy="6150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5234891" y="3653856"/>
              <a:ext cx="1144063" cy="6150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nchor="ctr"/>
            <a:lstStyle/>
            <a:p>
              <a:pPr algn="ctr" defTabSz="1244600" fontAlgn="auto">
                <a:spcAft>
                  <a:spcPts val="0"/>
                </a:spcAft>
                <a:defRPr/>
              </a:pPr>
              <a:r>
                <a:rPr lang="en-US" b="1" dirty="0">
                  <a:solidFill>
                    <a:schemeClr val="accent6">
                      <a:lumMod val="75000"/>
                    </a:schemeClr>
                  </a:solidFill>
                  <a:latin typeface="Garamond" panose="02020404030301010803" pitchFamily="18" charset="0"/>
                </a:rPr>
                <a:t>2 color</a:t>
              </a:r>
            </a:p>
            <a:p>
              <a:pPr algn="ctr" defTabSz="1244600" fontAlgn="auto">
                <a:spcAft>
                  <a:spcPts val="0"/>
                </a:spcAft>
                <a:defRPr/>
              </a:pPr>
              <a:r>
                <a:rPr lang="en-US" b="1" dirty="0">
                  <a:solidFill>
                    <a:schemeClr val="accent6">
                      <a:lumMod val="75000"/>
                    </a:schemeClr>
                  </a:solidFill>
                  <a:latin typeface="Garamond" panose="02020404030301010803" pitchFamily="18" charset="0"/>
                </a:rPr>
                <a:t>real time</a:t>
              </a:r>
            </a:p>
          </p:txBody>
        </p:sp>
      </p:grpSp>
      <p:grpSp>
        <p:nvGrpSpPr>
          <p:cNvPr id="20" name="Group 19"/>
          <p:cNvGrpSpPr>
            <a:grpSpLocks/>
          </p:cNvGrpSpPr>
          <p:nvPr/>
        </p:nvGrpSpPr>
        <p:grpSpPr bwMode="auto">
          <a:xfrm>
            <a:off x="4267200" y="4191000"/>
            <a:ext cx="1144588" cy="614363"/>
            <a:chOff x="4777900" y="3686800"/>
            <a:chExt cx="1144063" cy="615088"/>
          </a:xfrm>
        </p:grpSpPr>
        <p:sp>
          <p:nvSpPr>
            <p:cNvPr id="21" name="Rectangle 20"/>
            <p:cNvSpPr/>
            <p:nvPr/>
          </p:nvSpPr>
          <p:spPr>
            <a:xfrm>
              <a:off x="4777900" y="3686800"/>
              <a:ext cx="1144063" cy="6150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4777900" y="3686800"/>
              <a:ext cx="1144063" cy="6150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nchor="ctr"/>
            <a:lstStyle/>
            <a:p>
              <a:pPr algn="ctr" defTabSz="1244600" fontAlgn="auto">
                <a:lnSpc>
                  <a:spcPct val="90000"/>
                </a:lnSpc>
                <a:spcAft>
                  <a:spcPct val="35000"/>
                </a:spcAft>
                <a:defRPr/>
              </a:pPr>
              <a:r>
                <a:rPr lang="en-US" b="1" dirty="0">
                  <a:solidFill>
                    <a:schemeClr val="accent6">
                      <a:lumMod val="75000"/>
                    </a:schemeClr>
                  </a:solidFill>
                  <a:latin typeface="Garamond" panose="02020404030301010803" pitchFamily="18" charset="0"/>
                </a:rPr>
                <a:t>10 </a:t>
              </a:r>
              <a:r>
                <a:rPr lang="en-US" b="1" dirty="0" err="1">
                  <a:solidFill>
                    <a:schemeClr val="accent6">
                      <a:lumMod val="75000"/>
                    </a:schemeClr>
                  </a:solidFill>
                  <a:latin typeface="Garamond" panose="02020404030301010803" pitchFamily="18" charset="0"/>
                </a:rPr>
                <a:t>lbs</a:t>
              </a:r>
              <a:r>
                <a:rPr lang="en-US" b="1" dirty="0">
                  <a:solidFill>
                    <a:schemeClr val="accent6">
                      <a:lumMod val="75000"/>
                    </a:schemeClr>
                  </a:solidFill>
                  <a:latin typeface="Garamond" panose="02020404030301010803" pitchFamily="18" charset="0"/>
                </a:rPr>
                <a:t> barcode reader </a:t>
              </a:r>
            </a:p>
          </p:txBody>
        </p:sp>
      </p:grpSp>
      <p:grpSp>
        <p:nvGrpSpPr>
          <p:cNvPr id="25" name="Group 24"/>
          <p:cNvGrpSpPr>
            <a:grpSpLocks/>
          </p:cNvGrpSpPr>
          <p:nvPr/>
        </p:nvGrpSpPr>
        <p:grpSpPr bwMode="auto">
          <a:xfrm>
            <a:off x="7694612" y="5180091"/>
            <a:ext cx="1296987" cy="614363"/>
            <a:chOff x="4777900" y="3686800"/>
            <a:chExt cx="1296463" cy="615088"/>
          </a:xfrm>
        </p:grpSpPr>
        <p:sp>
          <p:nvSpPr>
            <p:cNvPr id="26" name="Rectangle 25"/>
            <p:cNvSpPr/>
            <p:nvPr/>
          </p:nvSpPr>
          <p:spPr>
            <a:xfrm>
              <a:off x="4777900" y="3686800"/>
              <a:ext cx="1144125" cy="6150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4777900" y="3686800"/>
              <a:ext cx="1296463" cy="6150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spcCol="1270" anchor="ctr"/>
            <a:lstStyle/>
            <a:p>
              <a:pPr algn="ctr" defTabSz="1244600" fontAlgn="auto">
                <a:lnSpc>
                  <a:spcPct val="90000"/>
                </a:lnSpc>
                <a:spcAft>
                  <a:spcPct val="35000"/>
                </a:spcAft>
                <a:defRPr/>
              </a:pPr>
              <a:r>
                <a:rPr lang="en-US" sz="1600" b="1" dirty="0">
                  <a:solidFill>
                    <a:schemeClr val="accent6">
                      <a:lumMod val="75000"/>
                    </a:schemeClr>
                  </a:solidFill>
                  <a:latin typeface="Garamond" panose="02020404030301010803" pitchFamily="18" charset="0"/>
                </a:rPr>
                <a:t>Isothermal, end point</a:t>
              </a:r>
            </a:p>
          </p:txBody>
        </p:sp>
      </p:grpSp>
      <p:sp>
        <p:nvSpPr>
          <p:cNvPr id="2" name="Date Placeholder 1"/>
          <p:cNvSpPr>
            <a:spLocks noGrp="1"/>
          </p:cNvSpPr>
          <p:nvPr>
            <p:ph type="dt" sz="half" idx="10"/>
          </p:nvPr>
        </p:nvSpPr>
        <p:spPr/>
        <p:txBody>
          <a:bodyPr/>
          <a:lstStyle/>
          <a:p>
            <a:fld id="{3402850B-E92B-4747-949D-959477A59865}" type="datetime1">
              <a:rPr lang="en-US" smtClean="0"/>
              <a:t>5/31/2019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14</a:t>
            </a:fld>
            <a:endParaRPr lang="en-US"/>
          </a:p>
        </p:txBody>
      </p:sp>
    </p:spTree>
    <p:extLst>
      <p:ext uri="{BB962C8B-B14F-4D97-AF65-F5344CB8AC3E}">
        <p14:creationId xmlns:p14="http://schemas.microsoft.com/office/powerpoint/2010/main" val="1479787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1+#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228600" y="12826"/>
            <a:ext cx="8763000" cy="54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2800" b="1" dirty="0">
                <a:solidFill>
                  <a:srgbClr val="A94F14"/>
                </a:solidFill>
                <a:latin typeface="Garamond" panose="02020404030301010803" pitchFamily="18" charset="0"/>
              </a:rPr>
              <a:t>Nucleic Acid Amplification at Level Zero?</a:t>
            </a:r>
          </a:p>
        </p:txBody>
      </p:sp>
      <p:sp>
        <p:nvSpPr>
          <p:cNvPr id="3" name="Rectangle 2"/>
          <p:cNvSpPr/>
          <p:nvPr/>
        </p:nvSpPr>
        <p:spPr>
          <a:xfrm>
            <a:off x="9601200" y="3200400"/>
            <a:ext cx="4397375" cy="400050"/>
          </a:xfrm>
          <a:prstGeom prst="rect">
            <a:avLst/>
          </a:prstGeom>
        </p:spPr>
        <p:txBody>
          <a:bodyPr>
            <a:spAutoFit/>
          </a:bodyPr>
          <a:lstStyle/>
          <a:p>
            <a:pPr marL="342900" indent="-342900" fontAlgn="auto">
              <a:spcBef>
                <a:spcPts val="0"/>
              </a:spcBef>
              <a:spcAft>
                <a:spcPts val="0"/>
              </a:spcAft>
              <a:buFont typeface="Arial" panose="020B0604020202020204" pitchFamily="34" charset="0"/>
              <a:buChar char="•"/>
              <a:defRPr/>
            </a:pPr>
            <a:endParaRPr lang="en-US" sz="2000" dirty="0">
              <a:solidFill>
                <a:schemeClr val="accent6">
                  <a:lumMod val="50000"/>
                </a:schemeClr>
              </a:solidFill>
              <a:latin typeface="+mn-lt"/>
              <a:cs typeface="+mn-cs"/>
            </a:endParaRPr>
          </a:p>
        </p:txBody>
      </p:sp>
      <p:pic>
        <p:nvPicPr>
          <p:cNvPr id="6" name="Picture 19"/>
          <p:cNvPicPr>
            <a:picLocks noChangeAspect="1" noChangeArrowheads="1"/>
          </p:cNvPicPr>
          <p:nvPr/>
        </p:nvPicPr>
        <p:blipFill>
          <a:blip r:embed="rId3">
            <a:extLst>
              <a:ext uri="{28A0092B-C50C-407E-A947-70E740481C1C}">
                <a14:useLocalDpi xmlns:a14="http://schemas.microsoft.com/office/drawing/2010/main" val="0"/>
              </a:ext>
            </a:extLst>
          </a:blip>
          <a:srcRect l="33488" t="16089" r="11345" b="14842"/>
          <a:stretch>
            <a:fillRect/>
          </a:stretch>
        </p:blipFill>
        <p:spPr bwMode="auto">
          <a:xfrm>
            <a:off x="2342499" y="4019738"/>
            <a:ext cx="3261597" cy="260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l="8289" t="8704" r="50713" b="26830"/>
          <a:stretch>
            <a:fillRect/>
          </a:stretch>
        </p:blipFill>
        <p:spPr bwMode="auto">
          <a:xfrm>
            <a:off x="5181600" y="561315"/>
            <a:ext cx="4074058" cy="2410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0064" y="1031893"/>
            <a:ext cx="5029200" cy="4154984"/>
          </a:xfrm>
          <a:prstGeom prst="rect">
            <a:avLst/>
          </a:prstGeom>
        </p:spPr>
        <p:txBody>
          <a:bodyPr>
            <a:spAutoFit/>
          </a:bodyPr>
          <a:lstStyle/>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NALFIA or molecular RDTs: using hybridization of labeled </a:t>
            </a:r>
            <a:r>
              <a:rPr lang="en-US" sz="2400" dirty="0" err="1">
                <a:latin typeface="Garamond" panose="02020404030301010803" pitchFamily="18" charset="0"/>
              </a:rPr>
              <a:t>amplicon</a:t>
            </a:r>
            <a:r>
              <a:rPr lang="en-US" sz="2400" dirty="0">
                <a:latin typeface="Garamond" panose="02020404030301010803" pitchFamily="18" charset="0"/>
              </a:rPr>
              <a:t> </a:t>
            </a:r>
          </a:p>
          <a:p>
            <a:pPr marL="342900" indent="-342900" fontAlgn="auto">
              <a:lnSpc>
                <a:spcPct val="150000"/>
              </a:lnSpc>
              <a:spcBef>
                <a:spcPts val="0"/>
              </a:spcBef>
              <a:spcAft>
                <a:spcPts val="0"/>
              </a:spcAft>
              <a:buFont typeface="Arial" panose="020B0604020202020204" pitchFamily="34" charset="0"/>
              <a:buChar char="•"/>
              <a:defRPr/>
            </a:pPr>
            <a:r>
              <a:rPr lang="en-US" sz="2400" dirty="0" smtClean="0">
                <a:latin typeface="Garamond" panose="02020404030301010803" pitchFamily="18" charset="0"/>
              </a:rPr>
              <a:t>Exothermic </a:t>
            </a:r>
            <a:r>
              <a:rPr lang="en-US" sz="2400" dirty="0">
                <a:latin typeface="Garamond" panose="02020404030301010803" pitchFamily="18" charset="0"/>
              </a:rPr>
              <a:t>heat </a:t>
            </a:r>
            <a:endParaRPr lang="en-US" sz="24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smtClean="0">
                <a:latin typeface="Garamond" panose="02020404030301010803" pitchFamily="18" charset="0"/>
              </a:rPr>
              <a:t>Magnetically-driven </a:t>
            </a:r>
            <a:r>
              <a:rPr lang="en-US" sz="2400" dirty="0">
                <a:latin typeface="Garamond" panose="02020404030301010803" pitchFamily="18" charset="0"/>
              </a:rPr>
              <a:t>sample in/results out disposable lab</a:t>
            </a:r>
          </a:p>
          <a:p>
            <a:pPr marL="342900" indent="-342900" fontAlgn="auto">
              <a:lnSpc>
                <a:spcPct val="150000"/>
              </a:lnSpc>
              <a:spcBef>
                <a:spcPts val="0"/>
              </a:spcBef>
              <a:spcAft>
                <a:spcPts val="0"/>
              </a:spcAft>
              <a:buFont typeface="Arial" panose="020B0604020202020204" pitchFamily="34" charset="0"/>
              <a:buChar char="•"/>
              <a:defRPr/>
            </a:pPr>
            <a:endParaRPr lang="en-US" sz="2400" dirty="0">
              <a:latin typeface="Garamond" panose="02020404030301010803" pitchFamily="18" charset="0"/>
            </a:endParaRPr>
          </a:p>
          <a:p>
            <a:pPr marL="342900" indent="-342900" fontAlgn="auto">
              <a:spcBef>
                <a:spcPts val="0"/>
              </a:spcBef>
              <a:spcAft>
                <a:spcPts val="0"/>
              </a:spcAft>
              <a:buFont typeface="Arial" panose="020B0604020202020204" pitchFamily="34" charset="0"/>
              <a:buChar char="•"/>
              <a:defRPr/>
            </a:pPr>
            <a:endParaRPr lang="en-US" sz="2400" dirty="0">
              <a:latin typeface="Garamond" panose="02020404030301010803" pitchFamily="18" charset="0"/>
            </a:endParaRPr>
          </a:p>
          <a:p>
            <a:pPr marL="342900" indent="-342900" fontAlgn="auto">
              <a:spcBef>
                <a:spcPts val="0"/>
              </a:spcBef>
              <a:spcAft>
                <a:spcPts val="0"/>
              </a:spcAft>
              <a:buFont typeface="Arial" panose="020B0604020202020204" pitchFamily="34" charset="0"/>
              <a:buChar char="•"/>
              <a:defRPr/>
            </a:pPr>
            <a:endParaRPr lang="en-US" sz="2400" dirty="0">
              <a:latin typeface="Garamond" panose="02020404030301010803" pitchFamily="18"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3994" y="3520289"/>
            <a:ext cx="2797605" cy="301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8D1805F2-DF62-4421-B359-0245EF4C3C66}" type="datetime1">
              <a:rPr lang="en-US" smtClean="0"/>
              <a:t>5/31/2019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15</a:t>
            </a:fld>
            <a:endParaRPr lang="en-US"/>
          </a:p>
        </p:txBody>
      </p:sp>
    </p:spTree>
    <p:extLst>
      <p:ext uri="{BB962C8B-B14F-4D97-AF65-F5344CB8AC3E}">
        <p14:creationId xmlns:p14="http://schemas.microsoft.com/office/powerpoint/2010/main" val="4000306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1+#ppt_w/2"/>
                                          </p:val>
                                        </p:tav>
                                        <p:tav tm="100000">
                                          <p:val>
                                            <p:strVal val="#ppt_x"/>
                                          </p:val>
                                        </p:tav>
                                      </p:tavLst>
                                    </p:anim>
                                    <p:anim calcmode="lin" valueType="num">
                                      <p:cBhvr additive="base">
                                        <p:cTn id="12"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56638"/>
            <a:ext cx="9144000" cy="944563"/>
          </a:xfrm>
          <a:prstGeom prst="rect">
            <a:avLst/>
          </a:prstGeom>
        </p:spPr>
        <p:txBody>
          <a:bodyPr anchor="ctr"/>
          <a:lstStyle/>
          <a:p>
            <a:pPr algn="ctr" defTabSz="457200" fontAlgn="auto">
              <a:lnSpc>
                <a:spcPct val="150000"/>
              </a:lnSpc>
              <a:spcBef>
                <a:spcPts val="0"/>
              </a:spcBef>
              <a:spcAft>
                <a:spcPts val="0"/>
              </a:spcAft>
              <a:defRPr/>
            </a:pPr>
            <a:r>
              <a:rPr lang="en-US" sz="3200" b="1" spc="20" dirty="0">
                <a:solidFill>
                  <a:srgbClr val="FFA72D"/>
                </a:solidFill>
                <a:latin typeface="Garamond" panose="02020404030301010803" pitchFamily="18" charset="0"/>
              </a:rPr>
              <a:t>Introduction</a:t>
            </a:r>
          </a:p>
        </p:txBody>
      </p:sp>
      <p:sp>
        <p:nvSpPr>
          <p:cNvPr id="5" name="Rectangle 4"/>
          <p:cNvSpPr/>
          <p:nvPr/>
        </p:nvSpPr>
        <p:spPr>
          <a:xfrm>
            <a:off x="78086" y="1243098"/>
            <a:ext cx="4362136" cy="5632311"/>
          </a:xfrm>
          <a:prstGeom prst="rect">
            <a:avLst/>
          </a:prstGeom>
        </p:spPr>
        <p:txBody>
          <a:bodyPr wrap="square">
            <a:spAutoFit/>
          </a:bodyPr>
          <a:lstStyle/>
          <a:p>
            <a:pPr marL="342900" indent="-342900" fontAlgn="auto">
              <a:lnSpc>
                <a:spcPct val="150000"/>
              </a:lnSpc>
              <a:spcBef>
                <a:spcPts val="0"/>
              </a:spcBef>
              <a:spcAft>
                <a:spcPts val="0"/>
              </a:spcAft>
              <a:buFont typeface="Arial" panose="020B0604020202020204" pitchFamily="34" charset="0"/>
              <a:buChar char="•"/>
              <a:defRPr/>
            </a:pPr>
            <a:r>
              <a:rPr lang="en-US" sz="2400" b="1" dirty="0">
                <a:latin typeface="Garamond" panose="02020404030301010803" pitchFamily="18" charset="0"/>
              </a:rPr>
              <a:t>Advantages</a:t>
            </a:r>
          </a:p>
          <a:p>
            <a:pPr fontAlgn="auto">
              <a:lnSpc>
                <a:spcPct val="150000"/>
              </a:lnSpc>
              <a:spcBef>
                <a:spcPts val="0"/>
              </a:spcBef>
              <a:spcAft>
                <a:spcPts val="0"/>
              </a:spcAft>
              <a:defRPr/>
            </a:pPr>
            <a:endParaRPr lang="en-US" sz="2400" dirty="0">
              <a:latin typeface="Garamond" panose="02020404030301010803" pitchFamily="18" charset="0"/>
            </a:endParaRP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High sensitivity </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Earlier detection of infections</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Quantification </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Species differentiation</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Strain identification to distinguish new and recrudescent infections</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Potential for high throughput</a:t>
            </a:r>
          </a:p>
        </p:txBody>
      </p:sp>
      <p:sp>
        <p:nvSpPr>
          <p:cNvPr id="6" name="Rectangle 5"/>
          <p:cNvSpPr/>
          <p:nvPr/>
        </p:nvSpPr>
        <p:spPr>
          <a:xfrm>
            <a:off x="4440222" y="1225689"/>
            <a:ext cx="4703778" cy="5632311"/>
          </a:xfrm>
          <a:prstGeom prst="rect">
            <a:avLst/>
          </a:prstGeom>
        </p:spPr>
        <p:txBody>
          <a:bodyPr wrap="square">
            <a:spAutoFit/>
          </a:bodyPr>
          <a:lstStyle/>
          <a:p>
            <a:pPr marL="342900" indent="-342900" fontAlgn="auto">
              <a:lnSpc>
                <a:spcPct val="150000"/>
              </a:lnSpc>
              <a:spcBef>
                <a:spcPts val="0"/>
              </a:spcBef>
              <a:spcAft>
                <a:spcPts val="0"/>
              </a:spcAft>
              <a:buFont typeface="Arial" panose="020B0604020202020204" pitchFamily="34" charset="0"/>
              <a:buChar char="•"/>
              <a:defRPr/>
            </a:pPr>
            <a:r>
              <a:rPr lang="en-US" sz="2400" b="1" dirty="0">
                <a:latin typeface="Garamond" panose="02020404030301010803" pitchFamily="18" charset="0"/>
              </a:rPr>
              <a:t>Disadvantages</a:t>
            </a:r>
          </a:p>
          <a:p>
            <a:pPr fontAlgn="auto">
              <a:lnSpc>
                <a:spcPct val="150000"/>
              </a:lnSpc>
              <a:spcBef>
                <a:spcPts val="0"/>
              </a:spcBef>
              <a:spcAft>
                <a:spcPts val="0"/>
              </a:spcAft>
              <a:defRPr/>
            </a:pPr>
            <a:endParaRPr lang="en-US" sz="2400" dirty="0">
              <a:latin typeface="Garamond" panose="02020404030301010803" pitchFamily="18" charset="0"/>
            </a:endParaRP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Can be time consuming</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Expensive</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Extensive training required</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Mixed infections require more elaborate assay designs</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Requires cross contamination provisions </a:t>
            </a:r>
          </a:p>
          <a:p>
            <a:pPr marL="285750" indent="-28575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Standardization is complicated</a:t>
            </a:r>
          </a:p>
        </p:txBody>
      </p:sp>
      <p:sp>
        <p:nvSpPr>
          <p:cNvPr id="6149" name="Rectangle 6"/>
          <p:cNvSpPr>
            <a:spLocks noChangeArrowheads="1"/>
          </p:cNvSpPr>
          <p:nvPr/>
        </p:nvSpPr>
        <p:spPr bwMode="auto">
          <a:xfrm>
            <a:off x="377228" y="580596"/>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A94F14"/>
                </a:solidFill>
                <a:latin typeface="Garamond" panose="02020404030301010803" pitchFamily="18" charset="0"/>
              </a:rPr>
              <a:t>Attributes of molecular assays</a:t>
            </a:r>
          </a:p>
        </p:txBody>
      </p:sp>
      <p:sp>
        <p:nvSpPr>
          <p:cNvPr id="4" name="Date Placeholder 3"/>
          <p:cNvSpPr>
            <a:spLocks noGrp="1"/>
          </p:cNvSpPr>
          <p:nvPr>
            <p:ph type="dt" sz="half" idx="10"/>
          </p:nvPr>
        </p:nvSpPr>
        <p:spPr/>
        <p:txBody>
          <a:bodyPr/>
          <a:lstStyle/>
          <a:p>
            <a:fld id="{81BEBF8C-2BD1-4C7B-A3A9-223F122538EC}" type="datetime1">
              <a:rPr lang="en-US" smtClean="0">
                <a:solidFill>
                  <a:schemeClr val="tx1"/>
                </a:solidFill>
                <a:latin typeface="Garamond" panose="02020404030301010803" pitchFamily="18" charset="0"/>
              </a:rPr>
              <a:t>5/31/2019</a:t>
            </a:fld>
            <a:endParaRPr lang="en-US">
              <a:solidFill>
                <a:schemeClr val="tx1"/>
              </a:solidFill>
              <a:latin typeface="Garamond" panose="02020404030301010803" pitchFamily="18" charset="0"/>
            </a:endParaRPr>
          </a:p>
        </p:txBody>
      </p:sp>
      <p:sp>
        <p:nvSpPr>
          <p:cNvPr id="7" name="Slide Number Placeholder 6"/>
          <p:cNvSpPr>
            <a:spLocks noGrp="1"/>
          </p:cNvSpPr>
          <p:nvPr>
            <p:ph type="sldNum" sz="quarter" idx="12"/>
          </p:nvPr>
        </p:nvSpPr>
        <p:spPr/>
        <p:txBody>
          <a:bodyPr/>
          <a:lstStyle/>
          <a:p>
            <a:fld id="{7CE26C17-F0B5-D64C-94A0-63F887D8A225}" type="slidenum">
              <a:rPr lang="en-US" smtClean="0">
                <a:solidFill>
                  <a:schemeClr val="tx1"/>
                </a:solidFill>
                <a:latin typeface="Garamond" panose="02020404030301010803" pitchFamily="18" charset="0"/>
              </a:rPr>
              <a:t>2</a:t>
            </a:fld>
            <a:endParaRPr lang="en-US">
              <a:solidFill>
                <a:schemeClr val="tx1"/>
              </a:solidFill>
              <a:latin typeface="Garamond" panose="02020404030301010803" pitchFamily="18" charset="0"/>
            </a:endParaRPr>
          </a:p>
        </p:txBody>
      </p:sp>
    </p:spTree>
    <p:extLst>
      <p:ext uri="{BB962C8B-B14F-4D97-AF65-F5344CB8AC3E}">
        <p14:creationId xmlns:p14="http://schemas.microsoft.com/office/powerpoint/2010/main" val="26017427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0" y="76201"/>
            <a:ext cx="9067800" cy="53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A94F14"/>
                </a:solidFill>
                <a:latin typeface="Garamond" panose="02020404030301010803" pitchFamily="18" charset="0"/>
              </a:rPr>
              <a:t>Drivers of Molecular Diagnostics Innovation</a:t>
            </a:r>
          </a:p>
        </p:txBody>
      </p:sp>
      <p:sp>
        <p:nvSpPr>
          <p:cNvPr id="3" name="Rectangle 2"/>
          <p:cNvSpPr>
            <a:spLocks noChangeArrowheads="1"/>
          </p:cNvSpPr>
          <p:nvPr/>
        </p:nvSpPr>
        <p:spPr bwMode="auto">
          <a:xfrm>
            <a:off x="49794" y="636997"/>
            <a:ext cx="9018006"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en-US" sz="2800" dirty="0">
                <a:latin typeface="Garamond" panose="02020404030301010803" pitchFamily="18" charset="0"/>
              </a:rPr>
              <a:t>Malaria surveillance programs</a:t>
            </a:r>
          </a:p>
          <a:p>
            <a:pPr eaLnBrk="1" hangingPunct="1">
              <a:lnSpc>
                <a:spcPct val="150000"/>
              </a:lnSpc>
              <a:spcBef>
                <a:spcPct val="0"/>
              </a:spcBef>
            </a:pPr>
            <a:r>
              <a:rPr lang="en-US" altLang="en-US" sz="2800" dirty="0">
                <a:latin typeface="Garamond" panose="02020404030301010803" pitchFamily="18" charset="0"/>
              </a:rPr>
              <a:t>Epidemiology research</a:t>
            </a:r>
          </a:p>
          <a:p>
            <a:pPr eaLnBrk="1" hangingPunct="1">
              <a:lnSpc>
                <a:spcPct val="150000"/>
              </a:lnSpc>
              <a:spcBef>
                <a:spcPct val="0"/>
              </a:spcBef>
            </a:pPr>
            <a:r>
              <a:rPr lang="en-US" altLang="en-US" sz="2800" dirty="0">
                <a:latin typeface="Garamond" panose="02020404030301010803" pitchFamily="18" charset="0"/>
              </a:rPr>
              <a:t>Blood bank screening</a:t>
            </a:r>
          </a:p>
          <a:p>
            <a:pPr eaLnBrk="1" hangingPunct="1">
              <a:lnSpc>
                <a:spcPct val="150000"/>
              </a:lnSpc>
              <a:spcBef>
                <a:spcPct val="0"/>
              </a:spcBef>
            </a:pPr>
            <a:r>
              <a:rPr lang="en-US" altLang="en-US" sz="2800" dirty="0">
                <a:latin typeface="Garamond" panose="02020404030301010803" pitchFamily="18" charset="0"/>
              </a:rPr>
              <a:t>Travel medicine</a:t>
            </a:r>
          </a:p>
          <a:p>
            <a:pPr eaLnBrk="1" hangingPunct="1">
              <a:lnSpc>
                <a:spcPct val="150000"/>
              </a:lnSpc>
              <a:spcBef>
                <a:spcPct val="0"/>
              </a:spcBef>
            </a:pPr>
            <a:r>
              <a:rPr lang="en-US" altLang="en-US" sz="2800" dirty="0">
                <a:latin typeface="Garamond" panose="02020404030301010803" pitchFamily="18" charset="0"/>
              </a:rPr>
              <a:t>Hunt for sub-patent </a:t>
            </a:r>
            <a:r>
              <a:rPr lang="en-US" altLang="en-US" sz="2800" dirty="0" err="1">
                <a:latin typeface="Garamond" panose="02020404030301010803" pitchFamily="18" charset="0"/>
              </a:rPr>
              <a:t>asymptomatics</a:t>
            </a:r>
            <a:endParaRPr lang="en-US" altLang="en-US" sz="2800" dirty="0">
              <a:latin typeface="Garamond" panose="02020404030301010803" pitchFamily="18" charset="0"/>
            </a:endParaRPr>
          </a:p>
          <a:p>
            <a:pPr eaLnBrk="1" hangingPunct="1">
              <a:lnSpc>
                <a:spcPct val="150000"/>
              </a:lnSpc>
              <a:spcBef>
                <a:spcPct val="0"/>
              </a:spcBef>
            </a:pPr>
            <a:r>
              <a:rPr lang="en-US" altLang="en-US" sz="2800" dirty="0">
                <a:latin typeface="Garamond" panose="02020404030301010803" pitchFamily="18" charset="0"/>
              </a:rPr>
              <a:t>Vaccine and drug studies</a:t>
            </a:r>
          </a:p>
          <a:p>
            <a:pPr eaLnBrk="1" hangingPunct="1">
              <a:lnSpc>
                <a:spcPct val="150000"/>
              </a:lnSpc>
              <a:spcBef>
                <a:spcPct val="0"/>
              </a:spcBef>
            </a:pPr>
            <a:r>
              <a:rPr lang="en-US" altLang="en-US" sz="2800" dirty="0">
                <a:latin typeface="Garamond" panose="02020404030301010803" pitchFamily="18" charset="0"/>
              </a:rPr>
              <a:t>Passive case detection</a:t>
            </a:r>
          </a:p>
          <a:p>
            <a:pPr eaLnBrk="1" hangingPunct="1">
              <a:lnSpc>
                <a:spcPct val="150000"/>
              </a:lnSpc>
              <a:spcBef>
                <a:spcPct val="0"/>
              </a:spcBef>
            </a:pPr>
            <a:r>
              <a:rPr lang="en-US" altLang="en-US" sz="2800" dirty="0">
                <a:latin typeface="Garamond" panose="02020404030301010803" pitchFamily="18" charset="0"/>
              </a:rPr>
              <a:t>Genotyping for origin and resistance</a:t>
            </a:r>
          </a:p>
          <a:p>
            <a:pPr eaLnBrk="1" hangingPunct="1">
              <a:lnSpc>
                <a:spcPct val="150000"/>
              </a:lnSpc>
              <a:spcBef>
                <a:spcPct val="0"/>
              </a:spcBef>
            </a:pPr>
            <a:r>
              <a:rPr lang="en-US" altLang="en-US" sz="2800" dirty="0">
                <a:latin typeface="Garamond" panose="02020404030301010803" pitchFamily="18" charset="0"/>
              </a:rPr>
              <a:t>Competition for intellectual property – financial </a:t>
            </a:r>
            <a:r>
              <a:rPr lang="en-US" altLang="en-US" sz="2800" dirty="0" smtClean="0">
                <a:latin typeface="Garamond" panose="02020404030301010803" pitchFamily="18" charset="0"/>
              </a:rPr>
              <a:t>gains</a:t>
            </a:r>
            <a:endParaRPr lang="en-US" altLang="en-US" sz="2800" dirty="0">
              <a:latin typeface="Garamond" panose="02020404030301010803" pitchFamily="18" charset="0"/>
            </a:endParaRPr>
          </a:p>
        </p:txBody>
      </p:sp>
      <p:sp>
        <p:nvSpPr>
          <p:cNvPr id="2" name="Date Placeholder 1"/>
          <p:cNvSpPr>
            <a:spLocks noGrp="1"/>
          </p:cNvSpPr>
          <p:nvPr>
            <p:ph type="dt" sz="half" idx="10"/>
          </p:nvPr>
        </p:nvSpPr>
        <p:spPr/>
        <p:txBody>
          <a:bodyPr/>
          <a:lstStyle/>
          <a:p>
            <a:fld id="{CE89EBDC-8774-48A5-A91D-C7C56A7FE466}" type="datetime1">
              <a:rPr lang="en-US" smtClean="0"/>
              <a:t>5/31/2019</a:t>
            </a:fld>
            <a:endParaRPr lang="en-US" dirty="0"/>
          </a:p>
        </p:txBody>
      </p:sp>
      <p:sp>
        <p:nvSpPr>
          <p:cNvPr id="4" name="Slide Number Placeholder 3"/>
          <p:cNvSpPr>
            <a:spLocks noGrp="1"/>
          </p:cNvSpPr>
          <p:nvPr>
            <p:ph type="sldNum" sz="quarter" idx="12"/>
          </p:nvPr>
        </p:nvSpPr>
        <p:spPr/>
        <p:txBody>
          <a:bodyPr/>
          <a:lstStyle/>
          <a:p>
            <a:fld id="{7CE26C17-F0B5-D64C-94A0-63F887D8A225}" type="slidenum">
              <a:rPr lang="en-US" smtClean="0"/>
              <a:t>3</a:t>
            </a:fld>
            <a:endParaRPr lang="en-US"/>
          </a:p>
        </p:txBody>
      </p:sp>
    </p:spTree>
    <p:extLst>
      <p:ext uri="{BB962C8B-B14F-4D97-AF65-F5344CB8AC3E}">
        <p14:creationId xmlns:p14="http://schemas.microsoft.com/office/powerpoint/2010/main" val="331576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200"/>
            <a:ext cx="9144000" cy="729558"/>
          </a:xfrm>
          <a:prstGeom prst="rect">
            <a:avLst/>
          </a:prstGeom>
        </p:spPr>
        <p:txBody>
          <a:bodyPr anchor="ctr"/>
          <a:lstStyle/>
          <a:p>
            <a:pPr algn="ctr" defTabSz="457200" fontAlgn="auto">
              <a:lnSpc>
                <a:spcPct val="150000"/>
              </a:lnSpc>
              <a:spcBef>
                <a:spcPts val="0"/>
              </a:spcBef>
              <a:spcAft>
                <a:spcPts val="0"/>
              </a:spcAft>
              <a:defRPr/>
            </a:pPr>
            <a:r>
              <a:rPr lang="en-US" sz="2800" b="1" spc="20" dirty="0">
                <a:solidFill>
                  <a:srgbClr val="FFA72D"/>
                </a:solidFill>
                <a:latin typeface="Garamond" panose="02020404030301010803" pitchFamily="18" charset="0"/>
              </a:rPr>
              <a:t>1. Operational Characteristics</a:t>
            </a:r>
          </a:p>
        </p:txBody>
      </p:sp>
      <p:sp>
        <p:nvSpPr>
          <p:cNvPr id="5" name="Rectangle 4"/>
          <p:cNvSpPr/>
          <p:nvPr/>
        </p:nvSpPr>
        <p:spPr>
          <a:xfrm>
            <a:off x="244442" y="711279"/>
            <a:ext cx="8899557" cy="5909310"/>
          </a:xfrm>
          <a:prstGeom prst="rect">
            <a:avLst/>
          </a:prstGeom>
        </p:spPr>
        <p:txBody>
          <a:bodyPr wrap="square">
            <a:spAutoFit/>
          </a:bodyPr>
          <a:lstStyle/>
          <a:p>
            <a:pPr marL="342900" indent="-342900" fontAlgn="auto">
              <a:lnSpc>
                <a:spcPct val="150000"/>
              </a:lnSpc>
              <a:spcBef>
                <a:spcPts val="0"/>
              </a:spcBef>
              <a:spcAft>
                <a:spcPts val="0"/>
              </a:spcAft>
              <a:buFont typeface="Arial" panose="020B0604020202020204" pitchFamily="34" charset="0"/>
              <a:buChar char="•"/>
              <a:defRPr/>
            </a:pPr>
            <a:r>
              <a:rPr lang="en-US" sz="2800" b="1" dirty="0">
                <a:solidFill>
                  <a:srgbClr val="A94F14"/>
                </a:solidFill>
                <a:latin typeface="Garamond" panose="02020404030301010803" pitchFamily="18" charset="0"/>
              </a:rPr>
              <a:t>Types of PCR</a:t>
            </a:r>
          </a:p>
          <a:p>
            <a:pPr marL="800100" lvl="1" indent="-342900">
              <a:lnSpc>
                <a:spcPct val="150000"/>
              </a:lnSpc>
              <a:buFont typeface="Arial" panose="020B0604020202020204" pitchFamily="34" charset="0"/>
              <a:buChar char="•"/>
              <a:defRPr/>
            </a:pPr>
            <a:r>
              <a:rPr lang="en-US" sz="2800" dirty="0">
                <a:solidFill>
                  <a:schemeClr val="accent6">
                    <a:lumMod val="75000"/>
                  </a:schemeClr>
                </a:solidFill>
                <a:latin typeface="Garamond" panose="02020404030301010803" pitchFamily="18" charset="0"/>
              </a:rPr>
              <a:t>Single-step</a:t>
            </a:r>
          </a:p>
          <a:p>
            <a:pPr marL="800100" lvl="1" indent="-342900">
              <a:lnSpc>
                <a:spcPct val="150000"/>
              </a:lnSpc>
              <a:buFont typeface="Arial" panose="020B0604020202020204" pitchFamily="34" charset="0"/>
              <a:buChar char="•"/>
              <a:defRPr/>
            </a:pPr>
            <a:r>
              <a:rPr lang="en-US" sz="2800" dirty="0">
                <a:solidFill>
                  <a:schemeClr val="accent6">
                    <a:lumMod val="75000"/>
                  </a:schemeClr>
                </a:solidFill>
                <a:latin typeface="Garamond" panose="02020404030301010803" pitchFamily="18" charset="0"/>
              </a:rPr>
              <a:t>Nested</a:t>
            </a:r>
          </a:p>
          <a:p>
            <a:pPr marL="800100" lvl="1" indent="-342900">
              <a:lnSpc>
                <a:spcPct val="150000"/>
              </a:lnSpc>
              <a:buFont typeface="Arial" panose="020B0604020202020204" pitchFamily="34" charset="0"/>
              <a:buChar char="•"/>
              <a:defRPr/>
            </a:pPr>
            <a:r>
              <a:rPr lang="en-US" sz="2800" dirty="0">
                <a:solidFill>
                  <a:schemeClr val="accent6">
                    <a:lumMod val="75000"/>
                  </a:schemeClr>
                </a:solidFill>
                <a:latin typeface="Garamond" panose="02020404030301010803" pitchFamily="18" charset="0"/>
              </a:rPr>
              <a:t>Multiplexed</a:t>
            </a:r>
          </a:p>
          <a:p>
            <a:pPr marL="800100" lvl="1" indent="-342900">
              <a:lnSpc>
                <a:spcPct val="150000"/>
              </a:lnSpc>
              <a:buFont typeface="Arial" panose="020B0604020202020204" pitchFamily="34" charset="0"/>
              <a:buChar char="•"/>
              <a:defRPr/>
            </a:pPr>
            <a:r>
              <a:rPr lang="en-US" sz="2800" dirty="0">
                <a:solidFill>
                  <a:schemeClr val="accent6">
                    <a:lumMod val="75000"/>
                  </a:schemeClr>
                </a:solidFill>
                <a:latin typeface="Garamond" panose="02020404030301010803" pitchFamily="18" charset="0"/>
              </a:rPr>
              <a:t>Quantitative</a:t>
            </a:r>
          </a:p>
          <a:p>
            <a:pPr marL="342900" indent="-342900" fontAlgn="auto">
              <a:lnSpc>
                <a:spcPct val="150000"/>
              </a:lnSpc>
              <a:spcBef>
                <a:spcPts val="0"/>
              </a:spcBef>
              <a:spcAft>
                <a:spcPts val="0"/>
              </a:spcAft>
              <a:buFont typeface="Arial" panose="020B0604020202020204" pitchFamily="34" charset="0"/>
              <a:buChar char="•"/>
              <a:defRPr/>
            </a:pPr>
            <a:r>
              <a:rPr lang="en-US" sz="2800" b="1" dirty="0" smtClean="0">
                <a:solidFill>
                  <a:srgbClr val="A94F14"/>
                </a:solidFill>
                <a:latin typeface="Garamond" panose="02020404030301010803" pitchFamily="18" charset="0"/>
              </a:rPr>
              <a:t>Design </a:t>
            </a:r>
            <a:r>
              <a:rPr lang="en-US" sz="2800" b="1" dirty="0">
                <a:solidFill>
                  <a:srgbClr val="A94F14"/>
                </a:solidFill>
                <a:latin typeface="Garamond" panose="02020404030301010803" pitchFamily="18" charset="0"/>
              </a:rPr>
              <a:t>variables</a:t>
            </a:r>
          </a:p>
          <a:p>
            <a:pPr marL="800100" lvl="1" indent="-342900">
              <a:lnSpc>
                <a:spcPct val="150000"/>
              </a:lnSpc>
              <a:buFont typeface="Arial" panose="020B0604020202020204" pitchFamily="34" charset="0"/>
              <a:buChar char="•"/>
              <a:defRPr/>
            </a:pPr>
            <a:r>
              <a:rPr lang="en-US" sz="2800" dirty="0">
                <a:solidFill>
                  <a:schemeClr val="accent6">
                    <a:lumMod val="75000"/>
                  </a:schemeClr>
                </a:solidFill>
                <a:latin typeface="Garamond" panose="02020404030301010803" pitchFamily="18" charset="0"/>
              </a:rPr>
              <a:t>Extraction</a:t>
            </a:r>
          </a:p>
          <a:p>
            <a:pPr marL="800100" lvl="1" indent="-342900">
              <a:lnSpc>
                <a:spcPct val="150000"/>
              </a:lnSpc>
              <a:buFont typeface="Arial" panose="020B0604020202020204" pitchFamily="34" charset="0"/>
              <a:buChar char="•"/>
              <a:defRPr/>
            </a:pPr>
            <a:r>
              <a:rPr lang="en-US" sz="2800" dirty="0">
                <a:solidFill>
                  <a:schemeClr val="accent6">
                    <a:lumMod val="75000"/>
                  </a:schemeClr>
                </a:solidFill>
                <a:latin typeface="Garamond" panose="02020404030301010803" pitchFamily="18" charset="0"/>
              </a:rPr>
              <a:t>Choice of target</a:t>
            </a:r>
          </a:p>
          <a:p>
            <a:pPr marL="800100" lvl="1" indent="-342900">
              <a:lnSpc>
                <a:spcPct val="150000"/>
              </a:lnSpc>
              <a:buFont typeface="Arial" panose="020B0604020202020204" pitchFamily="34" charset="0"/>
              <a:buChar char="•"/>
              <a:defRPr/>
            </a:pPr>
            <a:r>
              <a:rPr lang="en-US" sz="2800" dirty="0">
                <a:solidFill>
                  <a:schemeClr val="accent6">
                    <a:lumMod val="75000"/>
                  </a:schemeClr>
                </a:solidFill>
                <a:latin typeface="Garamond" panose="02020404030301010803" pitchFamily="18" charset="0"/>
              </a:rPr>
              <a:t>Infrastructure </a:t>
            </a:r>
            <a:r>
              <a:rPr lang="en-US" sz="2800" dirty="0" smtClean="0">
                <a:solidFill>
                  <a:schemeClr val="accent6">
                    <a:lumMod val="75000"/>
                  </a:schemeClr>
                </a:solidFill>
                <a:latin typeface="Garamond" panose="02020404030301010803" pitchFamily="18" charset="0"/>
              </a:rPr>
              <a:t>capacity</a:t>
            </a:r>
            <a:endParaRPr lang="en-US" sz="2800" b="1" dirty="0">
              <a:solidFill>
                <a:srgbClr val="A94F14"/>
              </a:solidFill>
              <a:latin typeface="Garamond" panose="02020404030301010803" pitchFamily="18" charset="0"/>
            </a:endParaRPr>
          </a:p>
        </p:txBody>
      </p:sp>
      <p:sp>
        <p:nvSpPr>
          <p:cNvPr id="2" name="Date Placeholder 1"/>
          <p:cNvSpPr>
            <a:spLocks noGrp="1"/>
          </p:cNvSpPr>
          <p:nvPr>
            <p:ph type="dt" sz="half" idx="10"/>
          </p:nvPr>
        </p:nvSpPr>
        <p:spPr/>
        <p:txBody>
          <a:bodyPr/>
          <a:lstStyle/>
          <a:p>
            <a:fld id="{A67173E8-69DC-47B1-A97C-89D174A77618}" type="datetime1">
              <a:rPr lang="en-US" smtClean="0"/>
              <a:t>5/31/2019</a:t>
            </a:fld>
            <a:endParaRPr lang="en-US" dirty="0"/>
          </a:p>
        </p:txBody>
      </p:sp>
      <p:sp>
        <p:nvSpPr>
          <p:cNvPr id="4" name="Slide Number Placeholder 3"/>
          <p:cNvSpPr>
            <a:spLocks noGrp="1"/>
          </p:cNvSpPr>
          <p:nvPr>
            <p:ph type="sldNum" sz="quarter" idx="12"/>
          </p:nvPr>
        </p:nvSpPr>
        <p:spPr/>
        <p:txBody>
          <a:bodyPr/>
          <a:lstStyle/>
          <a:p>
            <a:fld id="{7CE26C17-F0B5-D64C-94A0-63F887D8A225}" type="slidenum">
              <a:rPr lang="en-US" smtClean="0"/>
              <a:t>4</a:t>
            </a:fld>
            <a:endParaRPr lang="en-US"/>
          </a:p>
        </p:txBody>
      </p:sp>
    </p:spTree>
    <p:extLst>
      <p:ext uri="{BB962C8B-B14F-4D97-AF65-F5344CB8AC3E}">
        <p14:creationId xmlns:p14="http://schemas.microsoft.com/office/powerpoint/2010/main" val="2826080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228600" y="76201"/>
            <a:ext cx="8915400" cy="40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2800" b="1" dirty="0">
                <a:solidFill>
                  <a:srgbClr val="A94F14"/>
                </a:solidFill>
                <a:latin typeface="Garamond" panose="02020404030301010803" pitchFamily="18" charset="0"/>
              </a:rPr>
              <a:t>Single-Step PCR</a:t>
            </a:r>
          </a:p>
        </p:txBody>
      </p:sp>
      <p:sp>
        <p:nvSpPr>
          <p:cNvPr id="11267" name="Rectangle 5"/>
          <p:cNvSpPr>
            <a:spLocks noChangeArrowheads="1"/>
          </p:cNvSpPr>
          <p:nvPr/>
        </p:nvSpPr>
        <p:spPr bwMode="auto">
          <a:xfrm>
            <a:off x="0" y="1216041"/>
            <a:ext cx="492508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en-US" sz="2400" dirty="0">
                <a:latin typeface="Garamond" panose="02020404030301010803" pitchFamily="18" charset="0"/>
              </a:rPr>
              <a:t>Fewer steps and time compared to nested</a:t>
            </a:r>
          </a:p>
          <a:p>
            <a:pPr eaLnBrk="1" hangingPunct="1">
              <a:lnSpc>
                <a:spcPct val="150000"/>
              </a:lnSpc>
              <a:spcBef>
                <a:spcPct val="0"/>
              </a:spcBef>
            </a:pPr>
            <a:r>
              <a:rPr lang="en-US" altLang="en-US" sz="2400" dirty="0">
                <a:latin typeface="Garamond" panose="02020404030301010803" pitchFamily="18" charset="0"/>
              </a:rPr>
              <a:t>Less risk of contamination</a:t>
            </a:r>
          </a:p>
          <a:p>
            <a:pPr eaLnBrk="1" hangingPunct="1">
              <a:lnSpc>
                <a:spcPct val="150000"/>
              </a:lnSpc>
              <a:spcBef>
                <a:spcPct val="0"/>
              </a:spcBef>
            </a:pPr>
            <a:r>
              <a:rPr lang="en-US" altLang="en-US" sz="2400" dirty="0">
                <a:latin typeface="Garamond" panose="02020404030301010803" pitchFamily="18" charset="0"/>
              </a:rPr>
              <a:t>Electrophoresis gel readout</a:t>
            </a:r>
          </a:p>
          <a:p>
            <a:pPr eaLnBrk="1" hangingPunct="1">
              <a:lnSpc>
                <a:spcPct val="150000"/>
              </a:lnSpc>
              <a:spcBef>
                <a:spcPct val="0"/>
              </a:spcBef>
            </a:pPr>
            <a:r>
              <a:rPr lang="en-US" altLang="en-US" sz="2400" dirty="0">
                <a:latin typeface="Garamond" panose="02020404030301010803" pitchFamily="18" charset="0"/>
              </a:rPr>
              <a:t>Range of limit of detection from 0.002-30 p/µl  </a:t>
            </a:r>
            <a:endParaRPr lang="en-US" altLang="en-US" sz="2400" i="1" dirty="0">
              <a:latin typeface="Garamond" panose="02020404030301010803" pitchFamily="18" charset="0"/>
            </a:endParaRPr>
          </a:p>
          <a:p>
            <a:pPr eaLnBrk="1" hangingPunct="1">
              <a:lnSpc>
                <a:spcPct val="150000"/>
              </a:lnSpc>
              <a:spcBef>
                <a:spcPct val="0"/>
              </a:spcBef>
            </a:pPr>
            <a:r>
              <a:rPr lang="en-US" altLang="en-US" sz="2400" dirty="0">
                <a:latin typeface="Garamond" panose="02020404030301010803" pitchFamily="18" charset="0"/>
              </a:rPr>
              <a:t>Trade-off – less sensitive than nested </a:t>
            </a:r>
            <a:endParaRPr lang="en-US" altLang="en-US" sz="2400" i="1" dirty="0">
              <a:latin typeface="Garamond" panose="02020404030301010803" pitchFamily="18" charset="0"/>
            </a:endParaRPr>
          </a:p>
        </p:txBody>
      </p:sp>
      <p:pic>
        <p:nvPicPr>
          <p:cNvPr id="11269" name="Picture 3"/>
          <p:cNvPicPr>
            <a:picLocks noChangeAspect="1" noChangeArrowheads="1"/>
          </p:cNvPicPr>
          <p:nvPr/>
        </p:nvPicPr>
        <p:blipFill>
          <a:blip r:embed="rId3">
            <a:extLst>
              <a:ext uri="{28A0092B-C50C-407E-A947-70E740481C1C}">
                <a14:useLocalDpi xmlns:a14="http://schemas.microsoft.com/office/drawing/2010/main" val="0"/>
              </a:ext>
            </a:extLst>
          </a:blip>
          <a:srcRect b="9676"/>
          <a:stretch>
            <a:fillRect/>
          </a:stretch>
        </p:blipFill>
        <p:spPr bwMode="auto">
          <a:xfrm>
            <a:off x="4869255" y="479835"/>
            <a:ext cx="4074060" cy="624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6A844787-C7BB-4EB6-99C8-A9B8394860C7}" type="datetime1">
              <a:rPr lang="en-US" smtClean="0"/>
              <a:t>5/31/2019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5</a:t>
            </a:fld>
            <a:endParaRPr lang="en-US"/>
          </a:p>
        </p:txBody>
      </p:sp>
    </p:spTree>
    <p:extLst>
      <p:ext uri="{BB962C8B-B14F-4D97-AF65-F5344CB8AC3E}">
        <p14:creationId xmlns:p14="http://schemas.microsoft.com/office/powerpoint/2010/main" val="4222022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r="1833"/>
          <a:stretch>
            <a:fillRect/>
          </a:stretch>
        </p:blipFill>
        <p:spPr bwMode="auto">
          <a:xfrm>
            <a:off x="4572000" y="1004935"/>
            <a:ext cx="4495800" cy="429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Title 1"/>
          <p:cNvSpPr txBox="1">
            <a:spLocks/>
          </p:cNvSpPr>
          <p:nvPr/>
        </p:nvSpPr>
        <p:spPr bwMode="auto">
          <a:xfrm>
            <a:off x="0" y="76201"/>
            <a:ext cx="9144000" cy="56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b="1" dirty="0">
                <a:solidFill>
                  <a:srgbClr val="A94F14"/>
                </a:solidFill>
                <a:latin typeface="Garamond" panose="02020404030301010803" pitchFamily="18" charset="0"/>
              </a:rPr>
              <a:t>Nested PCR</a:t>
            </a:r>
          </a:p>
        </p:txBody>
      </p:sp>
      <p:sp>
        <p:nvSpPr>
          <p:cNvPr id="3" name="Rectangle 2"/>
          <p:cNvSpPr>
            <a:spLocks noChangeArrowheads="1"/>
          </p:cNvSpPr>
          <p:nvPr/>
        </p:nvSpPr>
        <p:spPr bwMode="auto">
          <a:xfrm>
            <a:off x="0" y="755994"/>
            <a:ext cx="4648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en-US" sz="2400" dirty="0">
                <a:latin typeface="Garamond" panose="02020404030301010803" pitchFamily="18" charset="0"/>
              </a:rPr>
              <a:t>Increased specificity – two sets of primers</a:t>
            </a:r>
          </a:p>
          <a:p>
            <a:pPr eaLnBrk="1" hangingPunct="1">
              <a:lnSpc>
                <a:spcPct val="150000"/>
              </a:lnSpc>
              <a:spcBef>
                <a:spcPct val="0"/>
              </a:spcBef>
            </a:pPr>
            <a:r>
              <a:rPr lang="en-US" altLang="en-US" sz="2400" dirty="0">
                <a:latin typeface="Garamond" panose="02020404030301010803" pitchFamily="18" charset="0"/>
              </a:rPr>
              <a:t>Two reactions with sample transfer between them</a:t>
            </a:r>
          </a:p>
          <a:p>
            <a:pPr eaLnBrk="1" hangingPunct="1">
              <a:lnSpc>
                <a:spcPct val="150000"/>
              </a:lnSpc>
              <a:spcBef>
                <a:spcPct val="0"/>
              </a:spcBef>
            </a:pPr>
            <a:r>
              <a:rPr lang="en-US" altLang="en-US" sz="2400" dirty="0">
                <a:latin typeface="Garamond" panose="02020404030301010803" pitchFamily="18" charset="0"/>
              </a:rPr>
              <a:t>First assay  to detect presence of fewer than 10 parasites from the 4 human malaria species </a:t>
            </a:r>
            <a:endParaRPr lang="en-US" altLang="en-US" sz="2400" dirty="0" smtClean="0">
              <a:latin typeface="Garamond" panose="02020404030301010803" pitchFamily="18" charset="0"/>
            </a:endParaRPr>
          </a:p>
          <a:p>
            <a:pPr eaLnBrk="1" hangingPunct="1">
              <a:lnSpc>
                <a:spcPct val="150000"/>
              </a:lnSpc>
              <a:spcBef>
                <a:spcPct val="0"/>
              </a:spcBef>
            </a:pPr>
            <a:r>
              <a:rPr lang="en-US" altLang="en-US" sz="2400" dirty="0" smtClean="0">
                <a:latin typeface="Garamond" panose="02020404030301010803" pitchFamily="18" charset="0"/>
              </a:rPr>
              <a:t>Time </a:t>
            </a:r>
            <a:r>
              <a:rPr lang="en-US" altLang="en-US" sz="2400" dirty="0">
                <a:latin typeface="Garamond" panose="02020404030301010803" pitchFamily="18" charset="0"/>
              </a:rPr>
              <a:t>and cost</a:t>
            </a:r>
          </a:p>
          <a:p>
            <a:pPr eaLnBrk="1" hangingPunct="1">
              <a:lnSpc>
                <a:spcPct val="150000"/>
              </a:lnSpc>
              <a:spcBef>
                <a:spcPct val="0"/>
              </a:spcBef>
            </a:pPr>
            <a:r>
              <a:rPr lang="en-US" altLang="en-US" sz="2400" dirty="0">
                <a:latin typeface="Garamond" panose="02020404030301010803" pitchFamily="18" charset="0"/>
              </a:rPr>
              <a:t>Opening tubes risks contamination</a:t>
            </a:r>
          </a:p>
        </p:txBody>
      </p:sp>
      <p:sp>
        <p:nvSpPr>
          <p:cNvPr id="2" name="Date Placeholder 1"/>
          <p:cNvSpPr>
            <a:spLocks noGrp="1"/>
          </p:cNvSpPr>
          <p:nvPr>
            <p:ph type="dt" sz="half" idx="10"/>
          </p:nvPr>
        </p:nvSpPr>
        <p:spPr/>
        <p:txBody>
          <a:bodyPr/>
          <a:lstStyle/>
          <a:p>
            <a:fld id="{60C68F93-68FD-42F6-A702-17C07A26B981}" type="datetime1">
              <a:rPr lang="en-US" smtClean="0"/>
              <a:t>5/31/2019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6</a:t>
            </a:fld>
            <a:endParaRPr lang="en-US" dirty="0"/>
          </a:p>
        </p:txBody>
      </p:sp>
    </p:spTree>
    <p:extLst>
      <p:ext uri="{BB962C8B-B14F-4D97-AF65-F5344CB8AC3E}">
        <p14:creationId xmlns:p14="http://schemas.microsoft.com/office/powerpoint/2010/main" val="4279628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0" y="12827"/>
            <a:ext cx="9144000" cy="53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b="1" dirty="0">
                <a:solidFill>
                  <a:srgbClr val="A94F14"/>
                </a:solidFill>
                <a:latin typeface="Garamond" panose="02020404030301010803" pitchFamily="18" charset="0"/>
              </a:rPr>
              <a:t>Multiplexed PCR</a:t>
            </a:r>
          </a:p>
        </p:txBody>
      </p:sp>
      <p:sp>
        <p:nvSpPr>
          <p:cNvPr id="7" name="Rectangle 6"/>
          <p:cNvSpPr>
            <a:spLocks noChangeArrowheads="1"/>
          </p:cNvSpPr>
          <p:nvPr/>
        </p:nvSpPr>
        <p:spPr bwMode="auto">
          <a:xfrm>
            <a:off x="0" y="802630"/>
            <a:ext cx="493077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en-US" sz="2400" dirty="0">
                <a:latin typeface="Garamond" panose="02020404030301010803" pitchFamily="18" charset="0"/>
              </a:rPr>
              <a:t>Simultaneous, multiplex PCR to detect malarial species present </a:t>
            </a:r>
            <a:endParaRPr lang="en-US" altLang="en-US" sz="2400" i="1" dirty="0" smtClean="0">
              <a:latin typeface="Garamond" panose="02020404030301010803" pitchFamily="18" charset="0"/>
            </a:endParaRPr>
          </a:p>
          <a:p>
            <a:pPr eaLnBrk="1" hangingPunct="1">
              <a:lnSpc>
                <a:spcPct val="150000"/>
              </a:lnSpc>
              <a:spcBef>
                <a:spcPct val="0"/>
              </a:spcBef>
            </a:pPr>
            <a:r>
              <a:rPr lang="en-US" altLang="en-US" sz="2400" dirty="0" smtClean="0">
                <a:latin typeface="Garamond" panose="02020404030301010803" pitchFamily="18" charset="0"/>
              </a:rPr>
              <a:t>Cost and time savings</a:t>
            </a:r>
          </a:p>
          <a:p>
            <a:pPr eaLnBrk="1" hangingPunct="1">
              <a:lnSpc>
                <a:spcPct val="150000"/>
              </a:lnSpc>
              <a:spcBef>
                <a:spcPct val="0"/>
              </a:spcBef>
            </a:pPr>
            <a:r>
              <a:rPr lang="en-US" altLang="en-US" sz="2400" dirty="0" smtClean="0">
                <a:latin typeface="Garamond" panose="02020404030301010803" pitchFamily="18" charset="0"/>
              </a:rPr>
              <a:t>Primer </a:t>
            </a:r>
            <a:r>
              <a:rPr lang="en-US" altLang="en-US" sz="2400" dirty="0">
                <a:latin typeface="Garamond" panose="02020404030301010803" pitchFamily="18" charset="0"/>
              </a:rPr>
              <a:t>competition – decreased sensitivity compared to </a:t>
            </a:r>
            <a:r>
              <a:rPr lang="en-US" altLang="en-US" sz="2400" dirty="0" err="1">
                <a:latin typeface="Garamond" panose="02020404030301010803" pitchFamily="18" charset="0"/>
              </a:rPr>
              <a:t>monoplex</a:t>
            </a:r>
            <a:r>
              <a:rPr lang="en-US" altLang="en-US" sz="2400" dirty="0">
                <a:latin typeface="Garamond" panose="02020404030301010803" pitchFamily="18" charset="0"/>
              </a:rPr>
              <a:t>; 0.2- 5 </a:t>
            </a:r>
            <a:r>
              <a:rPr lang="en-US" altLang="en-US" sz="2400" dirty="0" smtClean="0">
                <a:latin typeface="Garamond" panose="02020404030301010803" pitchFamily="18" charset="0"/>
              </a:rPr>
              <a:t>p/µL</a:t>
            </a:r>
            <a:endParaRPr lang="en-US" altLang="en-US" sz="2400" i="1" dirty="0">
              <a:latin typeface="Garamond" panose="02020404030301010803" pitchFamily="18" charset="0"/>
            </a:endParaRPr>
          </a:p>
          <a:p>
            <a:pPr eaLnBrk="1" hangingPunct="1">
              <a:lnSpc>
                <a:spcPct val="150000"/>
              </a:lnSpc>
              <a:spcBef>
                <a:spcPct val="0"/>
              </a:spcBef>
            </a:pPr>
            <a:r>
              <a:rPr lang="en-US" altLang="en-US" sz="2400" dirty="0">
                <a:latin typeface="Garamond" panose="02020404030301010803" pitchFamily="18" charset="0"/>
              </a:rPr>
              <a:t>Overcome decrease in sensitivity with novel targets and </a:t>
            </a:r>
            <a:r>
              <a:rPr lang="en-US" altLang="en-US" sz="2400" dirty="0" smtClean="0">
                <a:latin typeface="Garamond" panose="02020404030301010803" pitchFamily="18" charset="0"/>
              </a:rPr>
              <a:t>probes</a:t>
            </a:r>
            <a:endParaRPr lang="en-US" altLang="en-US" sz="2400" dirty="0">
              <a:latin typeface="Garamond" panose="02020404030301010803" pitchFamily="18" charset="0"/>
            </a:endParaRPr>
          </a:p>
          <a:p>
            <a:pPr eaLnBrk="1" hangingPunct="1">
              <a:lnSpc>
                <a:spcPct val="150000"/>
              </a:lnSpc>
              <a:spcBef>
                <a:spcPct val="0"/>
              </a:spcBef>
            </a:pPr>
            <a:endParaRPr lang="en-US" altLang="en-US" sz="2400" dirty="0">
              <a:latin typeface="Garamond" panose="02020404030301010803" pitchFamily="18" charset="0"/>
            </a:endParaRPr>
          </a:p>
          <a:p>
            <a:pPr eaLnBrk="1" hangingPunct="1">
              <a:lnSpc>
                <a:spcPct val="150000"/>
              </a:lnSpc>
              <a:spcBef>
                <a:spcPct val="0"/>
              </a:spcBef>
            </a:pPr>
            <a:endParaRPr lang="en-US" altLang="en-US" sz="2400" dirty="0">
              <a:latin typeface="Garamond" panose="02020404030301010803" pitchFamily="18" charset="0"/>
            </a:endParaRPr>
          </a:p>
          <a:p>
            <a:pPr eaLnBrk="1" hangingPunct="1">
              <a:lnSpc>
                <a:spcPct val="150000"/>
              </a:lnSpc>
              <a:spcBef>
                <a:spcPct val="0"/>
              </a:spcBef>
            </a:pPr>
            <a:endParaRPr lang="en-US" altLang="en-US" sz="2400" dirty="0">
              <a:latin typeface="Garamond" panose="02020404030301010803"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1662710"/>
            <a:ext cx="4060825" cy="415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562600" y="4500563"/>
            <a:ext cx="457200" cy="452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2"/>
          <p:cNvSpPr>
            <a:spLocks noGrp="1"/>
          </p:cNvSpPr>
          <p:nvPr>
            <p:ph type="dt" sz="half" idx="10"/>
          </p:nvPr>
        </p:nvSpPr>
        <p:spPr/>
        <p:txBody>
          <a:bodyPr/>
          <a:lstStyle/>
          <a:p>
            <a:fld id="{21982831-01D6-4789-8510-E0A0E58BFC0D}" type="datetime1">
              <a:rPr lang="en-US" smtClean="0"/>
              <a:t>5/31/2019</a:t>
            </a:fld>
            <a:endParaRPr lang="en-US"/>
          </a:p>
        </p:txBody>
      </p:sp>
      <p:sp>
        <p:nvSpPr>
          <p:cNvPr id="4" name="Slide Number Placeholder 3"/>
          <p:cNvSpPr>
            <a:spLocks noGrp="1"/>
          </p:cNvSpPr>
          <p:nvPr>
            <p:ph type="sldNum" sz="quarter" idx="12"/>
          </p:nvPr>
        </p:nvSpPr>
        <p:spPr/>
        <p:txBody>
          <a:bodyPr/>
          <a:lstStyle/>
          <a:p>
            <a:fld id="{7CE26C17-F0B5-D64C-94A0-63F887D8A225}" type="slidenum">
              <a:rPr lang="en-US" smtClean="0"/>
              <a:t>7</a:t>
            </a:fld>
            <a:endParaRPr lang="en-US" dirty="0"/>
          </a:p>
        </p:txBody>
      </p:sp>
    </p:spTree>
    <p:extLst>
      <p:ext uri="{BB962C8B-B14F-4D97-AF65-F5344CB8AC3E}">
        <p14:creationId xmlns:p14="http://schemas.microsoft.com/office/powerpoint/2010/main" val="3651906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76200" y="-34132"/>
            <a:ext cx="9144000" cy="49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anose="020B0604020202020204" pitchFamily="34" charset="0"/>
              </a:defRPr>
            </a:lvl1pPr>
            <a:lvl2pPr marL="742950" indent="-285750" defTabSz="457200" eaLnBrk="0" hangingPunct="0">
              <a:spcBef>
                <a:spcPct val="20000"/>
              </a:spcBef>
              <a:buChar char="–"/>
              <a:defRPr sz="2800">
                <a:solidFill>
                  <a:schemeClr val="tx1"/>
                </a:solidFill>
                <a:latin typeface="Arial" panose="020B0604020202020204" pitchFamily="34" charset="0"/>
              </a:defRPr>
            </a:lvl2pPr>
            <a:lvl3pPr marL="1143000" indent="-228600" defTabSz="457200" eaLnBrk="0" hangingPunct="0">
              <a:spcBef>
                <a:spcPct val="20000"/>
              </a:spcBef>
              <a:buChar char="•"/>
              <a:defRPr sz="2400">
                <a:solidFill>
                  <a:schemeClr val="tx1"/>
                </a:solidFill>
                <a:latin typeface="Arial" panose="020B0604020202020204" pitchFamily="34" charset="0"/>
              </a:defRPr>
            </a:lvl3pPr>
            <a:lvl4pPr marL="1600200" indent="-228600" defTabSz="457200" eaLnBrk="0" hangingPunct="0">
              <a:spcBef>
                <a:spcPct val="20000"/>
              </a:spcBef>
              <a:buChar char="–"/>
              <a:defRPr sz="2000">
                <a:solidFill>
                  <a:schemeClr val="tx1"/>
                </a:solidFill>
                <a:latin typeface="Arial" panose="020B0604020202020204" pitchFamily="34" charset="0"/>
              </a:defRPr>
            </a:lvl4pPr>
            <a:lvl5pPr marL="2057400" indent="-228600" defTabSz="457200" eaLnBrk="0" hangingPunct="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b="1" dirty="0">
                <a:solidFill>
                  <a:srgbClr val="A94F14"/>
                </a:solidFill>
                <a:latin typeface="Garamond" panose="02020404030301010803" pitchFamily="18" charset="0"/>
              </a:rPr>
              <a:t>Quantitative PCR (</a:t>
            </a:r>
            <a:r>
              <a:rPr lang="en-US" altLang="en-US" b="1" dirty="0" err="1">
                <a:solidFill>
                  <a:srgbClr val="A94F14"/>
                </a:solidFill>
                <a:latin typeface="Garamond" panose="02020404030301010803" pitchFamily="18" charset="0"/>
              </a:rPr>
              <a:t>qPCR</a:t>
            </a:r>
            <a:r>
              <a:rPr lang="en-US" altLang="en-US" b="1" dirty="0">
                <a:solidFill>
                  <a:srgbClr val="A94F14"/>
                </a:solidFill>
                <a:latin typeface="Garamond" panose="02020404030301010803" pitchFamily="18" charset="0"/>
              </a:rPr>
              <a:t>)</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09046"/>
            <a:ext cx="4816443" cy="439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0" y="893523"/>
            <a:ext cx="4267200" cy="335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en-US" sz="2400" dirty="0">
                <a:latin typeface="Garamond" panose="02020404030301010803" pitchFamily="18" charset="0"/>
              </a:rPr>
              <a:t>Visualization</a:t>
            </a:r>
          </a:p>
          <a:p>
            <a:pPr eaLnBrk="1" hangingPunct="1">
              <a:lnSpc>
                <a:spcPct val="150000"/>
              </a:lnSpc>
              <a:spcBef>
                <a:spcPct val="0"/>
              </a:spcBef>
            </a:pPr>
            <a:r>
              <a:rPr lang="en-US" altLang="en-US" sz="2400" dirty="0">
                <a:latin typeface="Garamond" panose="02020404030301010803" pitchFamily="18" charset="0"/>
              </a:rPr>
              <a:t>Precision</a:t>
            </a:r>
          </a:p>
          <a:p>
            <a:pPr eaLnBrk="1" hangingPunct="1">
              <a:lnSpc>
                <a:spcPct val="150000"/>
              </a:lnSpc>
              <a:spcBef>
                <a:spcPct val="0"/>
              </a:spcBef>
            </a:pPr>
            <a:r>
              <a:rPr lang="en-US" altLang="en-US" sz="2400" dirty="0">
                <a:latin typeface="Garamond" panose="02020404030301010803" pitchFamily="18" charset="0"/>
              </a:rPr>
              <a:t>Simultaneous detection</a:t>
            </a:r>
          </a:p>
          <a:p>
            <a:pPr eaLnBrk="1" hangingPunct="1">
              <a:lnSpc>
                <a:spcPct val="150000"/>
              </a:lnSpc>
              <a:spcBef>
                <a:spcPct val="0"/>
              </a:spcBef>
            </a:pPr>
            <a:r>
              <a:rPr lang="en-US" altLang="en-US" sz="2400" dirty="0">
                <a:latin typeface="Garamond" panose="02020404030301010803" pitchFamily="18" charset="0"/>
              </a:rPr>
              <a:t>Quantification of target DNA</a:t>
            </a:r>
          </a:p>
          <a:p>
            <a:pPr eaLnBrk="1" hangingPunct="1">
              <a:lnSpc>
                <a:spcPct val="150000"/>
              </a:lnSpc>
              <a:spcBef>
                <a:spcPct val="0"/>
              </a:spcBef>
            </a:pPr>
            <a:r>
              <a:rPr lang="en-US" altLang="en-US" sz="2400" dirty="0">
                <a:latin typeface="Garamond" panose="02020404030301010803" pitchFamily="18" charset="0"/>
              </a:rPr>
              <a:t>Increased capital and reaction costs</a:t>
            </a:r>
          </a:p>
        </p:txBody>
      </p:sp>
      <p:sp>
        <p:nvSpPr>
          <p:cNvPr id="2" name="Date Placeholder 1"/>
          <p:cNvSpPr>
            <a:spLocks noGrp="1"/>
          </p:cNvSpPr>
          <p:nvPr>
            <p:ph type="dt" sz="half" idx="10"/>
          </p:nvPr>
        </p:nvSpPr>
        <p:spPr/>
        <p:txBody>
          <a:bodyPr/>
          <a:lstStyle/>
          <a:p>
            <a:fld id="{47C3D003-4057-49FD-82AD-91A93D0A71ED}" type="datetime1">
              <a:rPr lang="en-US" smtClean="0"/>
              <a:t>5/31/2019</a:t>
            </a:fld>
            <a:endParaRPr lang="en-US"/>
          </a:p>
        </p:txBody>
      </p:sp>
      <p:sp>
        <p:nvSpPr>
          <p:cNvPr id="3" name="Slide Number Placeholder 2"/>
          <p:cNvSpPr>
            <a:spLocks noGrp="1"/>
          </p:cNvSpPr>
          <p:nvPr>
            <p:ph type="sldNum" sz="quarter" idx="12"/>
          </p:nvPr>
        </p:nvSpPr>
        <p:spPr/>
        <p:txBody>
          <a:bodyPr/>
          <a:lstStyle/>
          <a:p>
            <a:fld id="{7CE26C17-F0B5-D64C-94A0-63F887D8A225}" type="slidenum">
              <a:rPr lang="en-US" smtClean="0"/>
              <a:t>8</a:t>
            </a:fld>
            <a:endParaRPr lang="en-US"/>
          </a:p>
        </p:txBody>
      </p:sp>
    </p:spTree>
    <p:extLst>
      <p:ext uri="{BB962C8B-B14F-4D97-AF65-F5344CB8AC3E}">
        <p14:creationId xmlns:p14="http://schemas.microsoft.com/office/powerpoint/2010/main" val="2669636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 calcmode="lin" valueType="num">
                                      <p:cBhvr additive="base">
                                        <p:cTn id="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46038"/>
            <a:ext cx="9144000" cy="521815"/>
          </a:xfrm>
          <a:prstGeom prst="rect">
            <a:avLst/>
          </a:prstGeom>
        </p:spPr>
        <p:txBody>
          <a:bodyPr anchor="ctr"/>
          <a:lstStyle/>
          <a:p>
            <a:pPr algn="ctr" defTabSz="457200" fontAlgn="auto">
              <a:lnSpc>
                <a:spcPct val="150000"/>
              </a:lnSpc>
              <a:spcBef>
                <a:spcPts val="0"/>
              </a:spcBef>
              <a:spcAft>
                <a:spcPts val="0"/>
              </a:spcAft>
              <a:defRPr/>
            </a:pPr>
            <a:r>
              <a:rPr lang="en-US" sz="4000" b="1" spc="20" dirty="0">
                <a:solidFill>
                  <a:srgbClr val="FFA72D"/>
                </a:solidFill>
                <a:latin typeface="+mn-lt"/>
                <a:cs typeface="+mn-cs"/>
              </a:rPr>
              <a:t>  </a:t>
            </a:r>
            <a:r>
              <a:rPr lang="en-US" sz="2800" b="1" dirty="0">
                <a:solidFill>
                  <a:srgbClr val="A94F14"/>
                </a:solidFill>
                <a:latin typeface="Garamond" panose="02020404030301010803" pitchFamily="18" charset="0"/>
              </a:rPr>
              <a:t>Standardization?</a:t>
            </a:r>
          </a:p>
        </p:txBody>
      </p:sp>
      <p:sp>
        <p:nvSpPr>
          <p:cNvPr id="3" name="Rectangle 2"/>
          <p:cNvSpPr/>
          <p:nvPr/>
        </p:nvSpPr>
        <p:spPr>
          <a:xfrm>
            <a:off x="0" y="567853"/>
            <a:ext cx="9144000" cy="6134180"/>
          </a:xfrm>
          <a:prstGeom prst="rect">
            <a:avLst/>
          </a:prstGeom>
        </p:spPr>
        <p:txBody>
          <a:bodyPr>
            <a:spAutoFit/>
          </a:bodyPr>
          <a:lstStyle/>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PCR machine used can influence the </a:t>
            </a:r>
            <a:r>
              <a:rPr lang="en-US" sz="2400" dirty="0" smtClean="0">
                <a:latin typeface="Garamond" panose="02020404030301010803" pitchFamily="18" charset="0"/>
              </a:rPr>
              <a:t>results</a:t>
            </a:r>
            <a:endParaRPr lang="en-US" sz="2400" i="1" dirty="0">
              <a:latin typeface="Garamond" panose="02020404030301010803" pitchFamily="18" charset="0"/>
            </a:endParaRPr>
          </a:p>
          <a:p>
            <a:pPr marL="342900"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PCR assay parameters:  </a:t>
            </a:r>
          </a:p>
          <a:p>
            <a:pPr marL="800100" lvl="1"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Specific polymerase</a:t>
            </a:r>
          </a:p>
          <a:p>
            <a:pPr marL="800100" lvl="1"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Specific temperatures/time/cycles – important to note that a 1°C change in temperature can have a huge impact on the results – yet calibrated thermocouples can only hold +/1 0.5°C</a:t>
            </a:r>
          </a:p>
          <a:p>
            <a:pPr marL="800100" lvl="1"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Hot start</a:t>
            </a:r>
          </a:p>
          <a:p>
            <a:pPr marL="800100" lvl="1"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2 temperatures vs 3 temperatures </a:t>
            </a:r>
          </a:p>
          <a:p>
            <a:pPr marL="800100" lvl="1" indent="-342900" fontAlgn="auto">
              <a:lnSpc>
                <a:spcPct val="150000"/>
              </a:lnSpc>
              <a:spcBef>
                <a:spcPts val="0"/>
              </a:spcBef>
              <a:spcAft>
                <a:spcPts val="0"/>
              </a:spcAft>
              <a:buFont typeface="Arial" panose="020B0604020202020204" pitchFamily="34" charset="0"/>
              <a:buChar char="•"/>
              <a:defRPr/>
            </a:pPr>
            <a:r>
              <a:rPr lang="en-US" sz="2400" dirty="0" err="1">
                <a:latin typeface="Garamond" panose="02020404030301010803" pitchFamily="18" charset="0"/>
              </a:rPr>
              <a:t>Intercolating</a:t>
            </a:r>
            <a:r>
              <a:rPr lang="en-US" sz="2400" dirty="0">
                <a:latin typeface="Garamond" panose="02020404030301010803" pitchFamily="18" charset="0"/>
              </a:rPr>
              <a:t> dyes vs fluorescent probes</a:t>
            </a:r>
          </a:p>
          <a:p>
            <a:pPr marL="800100" lvl="1" indent="-342900" fontAlgn="auto">
              <a:lnSpc>
                <a:spcPct val="150000"/>
              </a:lnSpc>
              <a:spcBef>
                <a:spcPts val="0"/>
              </a:spcBef>
              <a:spcAft>
                <a:spcPts val="0"/>
              </a:spcAft>
              <a:buFont typeface="Arial" panose="020B0604020202020204" pitchFamily="34" charset="0"/>
              <a:buChar char="•"/>
              <a:defRPr/>
            </a:pPr>
            <a:r>
              <a:rPr lang="en-US" sz="2400" dirty="0">
                <a:latin typeface="Garamond" panose="02020404030301010803" pitchFamily="18" charset="0"/>
              </a:rPr>
              <a:t>Batch-to-batch variations in enzymes, </a:t>
            </a:r>
            <a:r>
              <a:rPr lang="en-US" sz="2400" dirty="0" err="1">
                <a:latin typeface="Garamond" panose="02020404030301010803" pitchFamily="18" charset="0"/>
              </a:rPr>
              <a:t>mastermix</a:t>
            </a:r>
            <a:r>
              <a:rPr lang="en-US" sz="2400" dirty="0">
                <a:latin typeface="Garamond" panose="02020404030301010803" pitchFamily="18" charset="0"/>
              </a:rPr>
              <a:t>; cold chain requirements, </a:t>
            </a:r>
            <a:r>
              <a:rPr lang="en-US" sz="2400" dirty="0" smtClean="0">
                <a:latin typeface="Garamond" panose="02020404030301010803" pitchFamily="18" charset="0"/>
              </a:rPr>
              <a:t>etc.</a:t>
            </a:r>
            <a:endParaRPr lang="en-US" sz="2400" dirty="0">
              <a:latin typeface="Garamond" panose="02020404030301010803" pitchFamily="18" charset="0"/>
            </a:endParaRPr>
          </a:p>
        </p:txBody>
      </p:sp>
      <p:sp>
        <p:nvSpPr>
          <p:cNvPr id="4" name="Date Placeholder 3"/>
          <p:cNvSpPr>
            <a:spLocks noGrp="1"/>
          </p:cNvSpPr>
          <p:nvPr>
            <p:ph type="dt" sz="half" idx="10"/>
          </p:nvPr>
        </p:nvSpPr>
        <p:spPr/>
        <p:txBody>
          <a:bodyPr/>
          <a:lstStyle/>
          <a:p>
            <a:fld id="{C4644C54-03EF-425B-8851-FB2FACA1EC08}" type="datetime1">
              <a:rPr lang="en-US" smtClean="0"/>
              <a:t>5/31/2019</a:t>
            </a:fld>
            <a:endParaRPr lang="en-US"/>
          </a:p>
        </p:txBody>
      </p:sp>
      <p:sp>
        <p:nvSpPr>
          <p:cNvPr id="6" name="Slide Number Placeholder 5"/>
          <p:cNvSpPr>
            <a:spLocks noGrp="1"/>
          </p:cNvSpPr>
          <p:nvPr>
            <p:ph type="sldNum" sz="quarter" idx="12"/>
          </p:nvPr>
        </p:nvSpPr>
        <p:spPr/>
        <p:txBody>
          <a:bodyPr/>
          <a:lstStyle/>
          <a:p>
            <a:fld id="{7CE26C17-F0B5-D64C-94A0-63F887D8A225}" type="slidenum">
              <a:rPr lang="en-US" smtClean="0"/>
              <a:t>9</a:t>
            </a:fld>
            <a:endParaRPr lang="en-US"/>
          </a:p>
        </p:txBody>
      </p:sp>
    </p:spTree>
    <p:extLst>
      <p:ext uri="{BB962C8B-B14F-4D97-AF65-F5344CB8AC3E}">
        <p14:creationId xmlns:p14="http://schemas.microsoft.com/office/powerpoint/2010/main" val="383543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2439</Words>
  <Application>Microsoft Office PowerPoint</Application>
  <PresentationFormat>On-screen Show (4:3)</PresentationFormat>
  <Paragraphs>314</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Office Theme</vt:lpstr>
      <vt:lpstr>Chapter 10: Overview of Nucleic Acid-Based Diagnostic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Sharon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Meera Indracanti</dc:creator>
  <cp:lastModifiedBy>Meera Indracanti</cp:lastModifiedBy>
  <cp:revision>19</cp:revision>
  <cp:lastPrinted>2019-05-31T08:42:20Z</cp:lastPrinted>
  <dcterms:created xsi:type="dcterms:W3CDTF">2014-06-19T14:01:36Z</dcterms:created>
  <dcterms:modified xsi:type="dcterms:W3CDTF">2019-05-31T08:47:08Z</dcterms:modified>
</cp:coreProperties>
</file>