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13" r:id="rId3"/>
    <p:sldId id="314" r:id="rId4"/>
    <p:sldId id="340" r:id="rId5"/>
    <p:sldId id="316" r:id="rId6"/>
    <p:sldId id="532" r:id="rId7"/>
    <p:sldId id="435" r:id="rId8"/>
    <p:sldId id="503" r:id="rId9"/>
    <p:sldId id="504" r:id="rId10"/>
    <p:sldId id="318" r:id="rId11"/>
    <p:sldId id="522" r:id="rId12"/>
    <p:sldId id="523" r:id="rId13"/>
    <p:sldId id="525" r:id="rId14"/>
    <p:sldId id="526" r:id="rId15"/>
    <p:sldId id="527" r:id="rId16"/>
    <p:sldId id="531" r:id="rId17"/>
    <p:sldId id="528" r:id="rId18"/>
    <p:sldId id="529" r:id="rId19"/>
    <p:sldId id="530" r:id="rId20"/>
    <p:sldId id="319" r:id="rId21"/>
    <p:sldId id="320" r:id="rId22"/>
    <p:sldId id="321" r:id="rId23"/>
    <p:sldId id="498" r:id="rId24"/>
    <p:sldId id="499" r:id="rId25"/>
    <p:sldId id="500" r:id="rId26"/>
    <p:sldId id="325" r:id="rId27"/>
    <p:sldId id="326" r:id="rId28"/>
    <p:sldId id="327" r:id="rId29"/>
    <p:sldId id="328" r:id="rId30"/>
    <p:sldId id="358" r:id="rId31"/>
    <p:sldId id="330" r:id="rId32"/>
    <p:sldId id="331" r:id="rId33"/>
    <p:sldId id="332" r:id="rId34"/>
    <p:sldId id="333" r:id="rId35"/>
    <p:sldId id="337" r:id="rId36"/>
    <p:sldId id="338" r:id="rId37"/>
    <p:sldId id="502" r:id="rId38"/>
    <p:sldId id="287" r:id="rId39"/>
    <p:sldId id="28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60"/>
  </p:normalViewPr>
  <p:slideViewPr>
    <p:cSldViewPr snapToGrid="0" snapToObjects="1">
      <p:cViewPr varScale="1">
        <p:scale>
          <a:sx n="84" d="100"/>
          <a:sy n="84" d="100"/>
        </p:scale>
        <p:origin x="148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85BF6-C74C-4A16-8129-730C1276B008}" type="datetimeFigureOut">
              <a:rPr lang="en-US" smtClean="0"/>
              <a:t>6/15/2019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4CB51-4818-4BDF-89DA-2A3BF035EC93}" type="slidenum">
              <a:rPr lang="en-US" smtClean="0"/>
              <a:t>‹#›</a:t>
            </a:fld>
            <a:endParaRPr lang="en-US"/>
          </a:p>
        </p:txBody>
      </p:sp>
    </p:spTree>
    <p:extLst>
      <p:ext uri="{BB962C8B-B14F-4D97-AF65-F5344CB8AC3E}">
        <p14:creationId xmlns:p14="http://schemas.microsoft.com/office/powerpoint/2010/main" val="12386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ture.com/nature/journal/v481/n7381/full/nature10761.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ipscell.com/2014/09/stem-cell-landmark-patient-receives-first-ever-ips-cell-based-transplan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bc.com/news/health-26273707"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clinicaltrials.gov/ct2/show/NCT01693042" TargetMode="External"/><Relationship Id="rId4" Type="http://schemas.openxmlformats.org/officeDocument/2006/relationships/hyperlink" Target="https://clinicaltrials.gov/ct2/show/NCT01569178"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telegraph.co.uk/news/worldnews/europe/germany/8500233/Europes-largest-stem-cell-clinic-shut-down-after-death-of-baby.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04CB51-4818-4BDF-89DA-2A3BF035EC93}" type="slidenum">
              <a:rPr lang="en-US" smtClean="0"/>
              <a:t>1</a:t>
            </a:fld>
            <a:endParaRPr lang="en-US"/>
          </a:p>
        </p:txBody>
      </p:sp>
    </p:spTree>
    <p:extLst>
      <p:ext uri="{BB962C8B-B14F-4D97-AF65-F5344CB8AC3E}">
        <p14:creationId xmlns:p14="http://schemas.microsoft.com/office/powerpoint/2010/main" val="46362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7EF7B-DC12-4065-91AC-05305D9B9559}" type="slidenum">
              <a:rPr lang="en-US" smtClean="0"/>
              <a:pPr/>
              <a:t>11</a:t>
            </a:fld>
            <a:endParaRPr lang="en-US"/>
          </a:p>
        </p:txBody>
      </p:sp>
    </p:spTree>
    <p:extLst>
      <p:ext uri="{BB962C8B-B14F-4D97-AF65-F5344CB8AC3E}">
        <p14:creationId xmlns:p14="http://schemas.microsoft.com/office/powerpoint/2010/main" val="321458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4ED7982A-2D8F-456C-91A4-5702CDBA7137}" type="slidenum">
              <a:rPr lang="en-US" altLang="en-US" sz="1300">
                <a:latin typeface="Garamond" panose="02020404030301010803" pitchFamily="18" charset="0"/>
              </a:rPr>
              <a:pPr>
                <a:spcBef>
                  <a:spcPct val="0"/>
                </a:spcBef>
              </a:pPr>
              <a:t>16</a:t>
            </a:fld>
            <a:endParaRPr lang="en-US" altLang="en-US" sz="1300" dirty="0">
              <a:latin typeface="Garamond" panose="02020404030301010803"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5846" indent="-195846" eaLnBrk="1" hangingPunct="1">
              <a:spcBef>
                <a:spcPts val="200"/>
              </a:spcBef>
            </a:pPr>
            <a:r>
              <a:rPr lang="en-US" altLang="en-US" sz="1200" dirty="0" smtClean="0">
                <a:latin typeface="Garamond" panose="02020404030301010803" pitchFamily="18" charset="0"/>
              </a:rPr>
              <a:t>Note </a:t>
            </a:r>
            <a:r>
              <a:rPr lang="en-US" altLang="en-US" sz="1200" dirty="0">
                <a:latin typeface="Garamond" panose="02020404030301010803" pitchFamily="18" charset="0"/>
              </a:rPr>
              <a:t>the use of ‘tissue’ rather than ‘adult’ stem cells. Tissue is a more accurate description as the category also includes fetal and cord blood stem cells.</a:t>
            </a:r>
          </a:p>
          <a:p>
            <a:pPr marL="195846" indent="-195846" eaLnBrk="1" hangingPunct="1">
              <a:spcBef>
                <a:spcPts val="200"/>
              </a:spcBef>
            </a:pPr>
            <a:endParaRPr lang="en-AU" altLang="en-US" sz="1200" dirty="0">
              <a:latin typeface="Garamond" panose="02020404030301010803" pitchFamily="18" charset="0"/>
            </a:endParaRPr>
          </a:p>
          <a:p>
            <a:pPr marL="195846" indent="-195846" eaLnBrk="1" hangingPunct="1">
              <a:spcBef>
                <a:spcPts val="200"/>
              </a:spcBef>
            </a:pPr>
            <a:r>
              <a:rPr lang="en-AU" altLang="en-US" sz="1200" dirty="0">
                <a:latin typeface="Garamond" panose="02020404030301010803" pitchFamily="18" charset="0"/>
              </a:rPr>
              <a:t>Points you may wish to raise if presenting these slides are: </a:t>
            </a:r>
          </a:p>
          <a:p>
            <a:pPr marL="669825" lvl="1" indent="-195846" eaLnBrk="1" hangingPunct="1">
              <a:spcBef>
                <a:spcPts val="200"/>
              </a:spcBef>
              <a:buFontTx/>
              <a:buChar char="-"/>
            </a:pPr>
            <a:r>
              <a:rPr lang="en-AU" altLang="en-US" sz="1200" dirty="0">
                <a:latin typeface="Garamond" panose="02020404030301010803" pitchFamily="18" charset="0"/>
              </a:rPr>
              <a:t>tissue </a:t>
            </a:r>
            <a:r>
              <a:rPr lang="en-US" altLang="en-US" sz="1200" dirty="0">
                <a:latin typeface="Garamond" panose="02020404030301010803" pitchFamily="18" charset="0"/>
              </a:rPr>
              <a:t>stem cells are multipotent, they only give rise to a limited number of different tissues</a:t>
            </a:r>
          </a:p>
          <a:p>
            <a:pPr marL="669825" lvl="1" indent="-195846" eaLnBrk="1" hangingPunct="1">
              <a:spcBef>
                <a:spcPts val="200"/>
              </a:spcBef>
              <a:buFontTx/>
              <a:buChar char="-"/>
            </a:pPr>
            <a:r>
              <a:rPr lang="en-US" altLang="en-US" sz="1200" dirty="0">
                <a:latin typeface="Garamond" panose="02020404030301010803" pitchFamily="18" charset="0"/>
              </a:rPr>
              <a:t>under the right conditions </a:t>
            </a:r>
            <a:r>
              <a:rPr lang="en-AU" altLang="en-US" sz="1200" dirty="0">
                <a:latin typeface="Garamond" panose="02020404030301010803" pitchFamily="18" charset="0"/>
              </a:rPr>
              <a:t>tissue </a:t>
            </a:r>
            <a:r>
              <a:rPr lang="en-US" altLang="en-US" sz="1200" dirty="0">
                <a:latin typeface="Garamond" panose="02020404030301010803" pitchFamily="18" charset="0"/>
              </a:rPr>
              <a:t>stem cells can be grown in the laboratory</a:t>
            </a:r>
          </a:p>
          <a:p>
            <a:pPr marL="669825" lvl="1" indent="-195846" eaLnBrk="1" hangingPunct="1">
              <a:spcBef>
                <a:spcPts val="200"/>
              </a:spcBef>
              <a:buFontTx/>
              <a:buChar char="-"/>
            </a:pPr>
            <a:r>
              <a:rPr lang="en-US" altLang="en-US" sz="1200" dirty="0">
                <a:latin typeface="Garamond" panose="02020404030301010803" pitchFamily="18" charset="0"/>
              </a:rPr>
              <a:t>now thought to be present in most tissues.</a:t>
            </a:r>
          </a:p>
          <a:p>
            <a:pPr marL="195846" indent="-195846" eaLnBrk="1" hangingPunct="1">
              <a:spcBef>
                <a:spcPts val="200"/>
              </a:spcBef>
            </a:pPr>
            <a:endParaRPr lang="en-US" altLang="en-US" sz="1200" dirty="0">
              <a:latin typeface="Garamond" panose="02020404030301010803" pitchFamily="18" charset="0"/>
            </a:endParaRPr>
          </a:p>
          <a:p>
            <a:pPr marL="195846" indent="-195846" eaLnBrk="1" hangingPunct="1">
              <a:spcBef>
                <a:spcPts val="200"/>
              </a:spcBef>
            </a:pPr>
            <a:r>
              <a:rPr lang="en-US" altLang="en-US" sz="1200" dirty="0">
                <a:latin typeface="Garamond" panose="02020404030301010803" pitchFamily="18" charset="0"/>
              </a:rPr>
              <a:t>This slide is a good opportunity to introduce </a:t>
            </a:r>
            <a:r>
              <a:rPr lang="en-US" altLang="en-US" sz="1200" dirty="0" err="1">
                <a:latin typeface="Garamond" panose="02020404030301010803" pitchFamily="18" charset="0"/>
              </a:rPr>
              <a:t>haematopoietic</a:t>
            </a:r>
            <a:r>
              <a:rPr lang="en-US" altLang="en-US" sz="1200" dirty="0">
                <a:latin typeface="Garamond" panose="02020404030301010803" pitchFamily="18" charset="0"/>
              </a:rPr>
              <a:t> stem cells (HSCs) and their long use and history in medicine. </a:t>
            </a:r>
          </a:p>
          <a:p>
            <a:pPr marL="195846" indent="-195846" eaLnBrk="1" hangingPunct="1">
              <a:spcBef>
                <a:spcPts val="200"/>
              </a:spcBef>
            </a:pPr>
            <a:endParaRPr lang="en-US" altLang="en-US" sz="1200" dirty="0">
              <a:solidFill>
                <a:srgbClr val="006E7E"/>
              </a:solidFill>
              <a:latin typeface="Garamond" panose="02020404030301010803" pitchFamily="18" charset="0"/>
            </a:endParaRPr>
          </a:p>
          <a:p>
            <a:pPr marL="0" indent="-195846" eaLnBrk="1" hangingPunct="1">
              <a:spcBef>
                <a:spcPts val="200"/>
              </a:spcBef>
            </a:pPr>
            <a:r>
              <a:rPr lang="en-US" altLang="en-US" sz="1200" dirty="0">
                <a:latin typeface="Garamond" panose="02020404030301010803" pitchFamily="18" charset="0"/>
              </a:rPr>
              <a:t>This is also a good opportunity to introduce mesenchymal stem cells (MSCs) which are currently being investigated in many clinical trials for several indications.  Mesenchymal stem cells:</a:t>
            </a:r>
          </a:p>
          <a:p>
            <a:pPr marL="360000" lvl="1" indent="-195846" eaLnBrk="1" hangingPunct="1">
              <a:spcBef>
                <a:spcPts val="200"/>
              </a:spcBef>
              <a:buFontTx/>
              <a:buChar char="•"/>
            </a:pPr>
            <a:r>
              <a:rPr lang="en-US" altLang="en-US" sz="1200" dirty="0">
                <a:latin typeface="Garamond" panose="02020404030301010803" pitchFamily="18" charset="0"/>
              </a:rPr>
              <a:t>Promote angiogenesis</a:t>
            </a:r>
          </a:p>
          <a:p>
            <a:pPr marL="360000" lvl="1" indent="-195846" eaLnBrk="1" hangingPunct="1">
              <a:spcBef>
                <a:spcPts val="200"/>
              </a:spcBef>
              <a:buFontTx/>
              <a:buChar char="•"/>
            </a:pPr>
            <a:r>
              <a:rPr lang="en-US" altLang="en-US" sz="1200" dirty="0">
                <a:latin typeface="Garamond" panose="02020404030301010803" pitchFamily="18" charset="0"/>
              </a:rPr>
              <a:t>Anti-inflammatory properties</a:t>
            </a:r>
          </a:p>
          <a:p>
            <a:pPr marL="360000" lvl="1" indent="-195846" eaLnBrk="1" hangingPunct="1">
              <a:spcBef>
                <a:spcPts val="200"/>
              </a:spcBef>
              <a:buFontTx/>
              <a:buChar char="•"/>
            </a:pPr>
            <a:r>
              <a:rPr lang="en-US" altLang="en-US" sz="1200" dirty="0">
                <a:latin typeface="Garamond" panose="02020404030301010803" pitchFamily="18" charset="0"/>
              </a:rPr>
              <a:t>Non-immunologically reactive</a:t>
            </a:r>
          </a:p>
          <a:p>
            <a:pPr marL="360000" lvl="1" indent="-195846" eaLnBrk="1" hangingPunct="1">
              <a:spcBef>
                <a:spcPts val="200"/>
              </a:spcBef>
              <a:buFontTx/>
              <a:buChar char="•"/>
            </a:pPr>
            <a:r>
              <a:rPr lang="en-US" altLang="en-US" sz="1200" dirty="0">
                <a:latin typeface="Garamond" panose="02020404030301010803" pitchFamily="18" charset="0"/>
              </a:rPr>
              <a:t>May act to stimulate new endogenous cell formation rather than differentiating into desired cells</a:t>
            </a:r>
          </a:p>
          <a:p>
            <a:pPr marL="360000" lvl="1" indent="-195846" eaLnBrk="1" hangingPunct="1">
              <a:spcBef>
                <a:spcPts val="200"/>
              </a:spcBef>
              <a:buFontTx/>
              <a:buChar char="•"/>
            </a:pPr>
            <a:r>
              <a:rPr lang="en-US" altLang="en-US" sz="1200" dirty="0">
                <a:latin typeface="Garamond" panose="02020404030301010803" pitchFamily="18" charset="0"/>
              </a:rPr>
              <a:t>Usually prepared from bone marrow but also increasingly from adipose </a:t>
            </a:r>
            <a:r>
              <a:rPr lang="en-US" altLang="en-US" sz="1200" dirty="0" smtClean="0">
                <a:latin typeface="Garamond" panose="02020404030301010803" pitchFamily="18" charset="0"/>
              </a:rPr>
              <a:t>tissue</a:t>
            </a:r>
          </a:p>
          <a:p>
            <a:pPr marL="360000" lvl="1" indent="-195846" eaLnBrk="1" hangingPunct="1">
              <a:spcBef>
                <a:spcPts val="200"/>
              </a:spcBef>
              <a:buFontTx/>
              <a:buChar char="•"/>
            </a:pPr>
            <a:endParaRPr lang="en-US" altLang="en-US" sz="1200" dirty="0">
              <a:latin typeface="Garamond" panose="02020404030301010803" pitchFamily="18" charset="0"/>
            </a:endParaRPr>
          </a:p>
          <a:p>
            <a:pPr marL="195846" indent="-195846" eaLnBrk="1" hangingPunct="1">
              <a:spcBef>
                <a:spcPts val="200"/>
              </a:spcBef>
            </a:pPr>
            <a:r>
              <a:rPr lang="en-US" altLang="en-US" sz="1200" dirty="0">
                <a:latin typeface="Garamond" panose="02020404030301010803" pitchFamily="18" charset="0"/>
              </a:rPr>
              <a:t>For more information on MSCs, see http://www.nature.com/nrm/posters/mscs/mscsposter.pdf </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9689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79FBA4E5-968E-4B67-961A-DD279A1D54D8}" type="slidenum">
              <a:rPr lang="en-US" altLang="en-US" sz="1300">
                <a:latin typeface="Garamond" panose="02020404030301010803" pitchFamily="18" charset="0"/>
              </a:rPr>
              <a:pPr>
                <a:spcBef>
                  <a:spcPct val="0"/>
                </a:spcBef>
              </a:pPr>
              <a:t>20</a:t>
            </a:fld>
            <a:endParaRPr lang="en-US" altLang="en-US" sz="1300" dirty="0">
              <a:latin typeface="Garamond" panose="02020404030301010803"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7958" eaLnBrk="1" hangingPunct="1">
              <a:defRPr/>
            </a:pPr>
            <a:r>
              <a:rPr lang="en-AU" dirty="0">
                <a:solidFill>
                  <a:schemeClr val="tx1"/>
                </a:solidFill>
              </a:rPr>
              <a:t>Image source: </a:t>
            </a:r>
            <a:r>
              <a:rPr lang="en-AU" dirty="0" err="1">
                <a:solidFill>
                  <a:schemeClr val="tx1"/>
                </a:solidFill>
              </a:rPr>
              <a:t>Robinton</a:t>
            </a:r>
            <a:r>
              <a:rPr lang="en-AU" dirty="0">
                <a:solidFill>
                  <a:schemeClr val="tx1"/>
                </a:solidFill>
              </a:rPr>
              <a:t> DA, Daley DQ. The promise of induced pluripotent stem cells in research and therapy. </a:t>
            </a:r>
            <a:r>
              <a:rPr lang="en-AU" i="1" dirty="0">
                <a:solidFill>
                  <a:schemeClr val="tx1"/>
                </a:solidFill>
              </a:rPr>
              <a:t>Nature</a:t>
            </a:r>
            <a:r>
              <a:rPr lang="en-AU" dirty="0">
                <a:solidFill>
                  <a:schemeClr val="tx1"/>
                </a:solidFill>
              </a:rPr>
              <a:t> 2012; 481, 295–305. </a:t>
            </a:r>
            <a:r>
              <a:rPr lang="en-AU" u="sng" dirty="0">
                <a:solidFill>
                  <a:schemeClr val="tx1"/>
                </a:solidFill>
                <a:hlinkClick r:id="rId3"/>
              </a:rPr>
              <a:t>http://www.nature.com/nature/journal/v481/n7381/full/nature10761.html</a:t>
            </a:r>
            <a:endParaRPr lang="en-AU" u="sng" dirty="0">
              <a:solidFill>
                <a:schemeClr val="tx1"/>
              </a:solidFill>
            </a:endParaRPr>
          </a:p>
          <a:p>
            <a:pPr defTabSz="947958" eaLnBrk="1" hangingPunct="1">
              <a:defRPr/>
            </a:pPr>
            <a:endParaRPr lang="en-AU" dirty="0">
              <a:solidFill>
                <a:schemeClr val="tx1"/>
              </a:solidFill>
            </a:endParaRPr>
          </a:p>
          <a:p>
            <a:pPr eaLnBrk="1" hangingPunct="1"/>
            <a:r>
              <a:rPr lang="en-US" altLang="en-US" dirty="0" smtClean="0">
                <a:solidFill>
                  <a:schemeClr val="tx1"/>
                </a:solidFill>
                <a:latin typeface="Garamond" panose="02020404030301010803" pitchFamily="18" charset="0"/>
              </a:rPr>
              <a:t>Consider discussing that:</a:t>
            </a:r>
          </a:p>
          <a:p>
            <a:pPr defTabSz="947958" eaLnBrk="1" hangingPunct="1">
              <a:defRPr/>
            </a:pPr>
            <a:r>
              <a:rPr lang="en-US" altLang="en-US" dirty="0" smtClean="0">
                <a:solidFill>
                  <a:schemeClr val="tx1"/>
                </a:solidFill>
                <a:latin typeface="Garamond" panose="02020404030301010803" pitchFamily="18" charset="0"/>
              </a:rPr>
              <a:t>Induced</a:t>
            </a:r>
            <a:r>
              <a:rPr lang="en-US" altLang="en-US" baseline="0" dirty="0" smtClean="0">
                <a:solidFill>
                  <a:schemeClr val="tx1"/>
                </a:solidFill>
                <a:latin typeface="Garamond" panose="02020404030301010803" pitchFamily="18" charset="0"/>
              </a:rPr>
              <a:t> pluripotent stem</a:t>
            </a:r>
            <a:r>
              <a:rPr lang="en-US" altLang="en-US" dirty="0" smtClean="0">
                <a:solidFill>
                  <a:schemeClr val="tx1"/>
                </a:solidFill>
                <a:latin typeface="Garamond" panose="02020404030301010803" pitchFamily="18" charset="0"/>
              </a:rPr>
              <a:t> cells are a new discovery -</a:t>
            </a:r>
            <a:r>
              <a:rPr lang="en-US" altLang="en-US" baseline="0" dirty="0" smtClean="0">
                <a:solidFill>
                  <a:schemeClr val="tx1"/>
                </a:solidFill>
                <a:latin typeface="Garamond" panose="02020404030301010803" pitchFamily="18" charset="0"/>
              </a:rPr>
              <a:t> </a:t>
            </a:r>
            <a:r>
              <a:rPr lang="en-US" dirty="0">
                <a:solidFill>
                  <a:schemeClr val="tx1"/>
                </a:solidFill>
              </a:rPr>
              <a:t>human (</a:t>
            </a:r>
            <a:r>
              <a:rPr lang="en-AU" dirty="0">
                <a:solidFill>
                  <a:schemeClr val="tx1"/>
                </a:solidFill>
              </a:rPr>
              <a:t>Takahashi K et al. </a:t>
            </a:r>
            <a:r>
              <a:rPr lang="en-AU" i="1" dirty="0">
                <a:solidFill>
                  <a:schemeClr val="tx1"/>
                </a:solidFill>
              </a:rPr>
              <a:t>Cell</a:t>
            </a:r>
            <a:r>
              <a:rPr lang="en-AU" dirty="0">
                <a:solidFill>
                  <a:schemeClr val="tx1"/>
                </a:solidFill>
              </a:rPr>
              <a:t> 2007; 131: 861–872</a:t>
            </a:r>
            <a:r>
              <a:rPr lang="en-US" dirty="0">
                <a:solidFill>
                  <a:schemeClr val="tx1"/>
                </a:solidFill>
              </a:rPr>
              <a:t>) and mouse (</a:t>
            </a:r>
            <a:r>
              <a:rPr lang="en-AU" dirty="0">
                <a:solidFill>
                  <a:schemeClr val="tx1"/>
                </a:solidFill>
              </a:rPr>
              <a:t>Takahashi K, Yamanaka S. </a:t>
            </a:r>
            <a:r>
              <a:rPr lang="en-AU" i="1" dirty="0">
                <a:solidFill>
                  <a:schemeClr val="tx1"/>
                </a:solidFill>
              </a:rPr>
              <a:t>Cell</a:t>
            </a:r>
            <a:r>
              <a:rPr lang="en-AU" dirty="0">
                <a:solidFill>
                  <a:schemeClr val="tx1"/>
                </a:solidFill>
              </a:rPr>
              <a:t> 2006; 126: 663-676).</a:t>
            </a:r>
            <a:endParaRPr lang="en-US" altLang="en-US" dirty="0" smtClean="0">
              <a:solidFill>
                <a:schemeClr val="tx1"/>
              </a:solidFill>
              <a:latin typeface="Garamond" panose="02020404030301010803" pitchFamily="18" charset="0"/>
            </a:endParaRPr>
          </a:p>
          <a:p>
            <a:pPr eaLnBrk="1" hangingPunct="1"/>
            <a:r>
              <a:rPr lang="en-US" altLang="en-US" dirty="0" smtClean="0">
                <a:solidFill>
                  <a:schemeClr val="tx1"/>
                </a:solidFill>
                <a:latin typeface="Garamond" panose="02020404030301010803" pitchFamily="18" charset="0"/>
              </a:rPr>
              <a:t>Initial techniques employed viral induction but techniques have evolved to replace with non-viral means.</a:t>
            </a:r>
          </a:p>
          <a:p>
            <a:pPr eaLnBrk="1" hangingPunct="1"/>
            <a:r>
              <a:rPr lang="en-US" altLang="en-US" dirty="0" smtClean="0">
                <a:solidFill>
                  <a:schemeClr val="tx1"/>
                </a:solidFill>
                <a:latin typeface="Garamond" panose="02020404030301010803" pitchFamily="18" charset="0"/>
              </a:rPr>
              <a:t>Properties not exactly the same as human ESCs and do not obviate the need for ESCs in research.</a:t>
            </a:r>
          </a:p>
          <a:p>
            <a:pPr eaLnBrk="1" hangingPunct="1"/>
            <a:r>
              <a:rPr lang="en-US" altLang="en-US" dirty="0" smtClean="0">
                <a:solidFill>
                  <a:schemeClr val="tx1"/>
                </a:solidFill>
                <a:latin typeface="Garamond" panose="02020404030301010803" pitchFamily="18" charset="0"/>
              </a:rPr>
              <a:t>iPSC valuable to study ‘disease in a dish’ where stem cells are made directly from a patient with a particular condition and for drug screening and discovery – around the world many disease specific iPSC lines have now been made.</a:t>
            </a:r>
          </a:p>
          <a:p>
            <a:pPr eaLnBrk="1" hangingPunct="1"/>
            <a:r>
              <a:rPr lang="en-US" altLang="en-US" dirty="0" smtClean="0">
                <a:solidFill>
                  <a:schemeClr val="tx1"/>
                </a:solidFill>
                <a:latin typeface="Garamond" panose="02020404030301010803" pitchFamily="18" charset="0"/>
              </a:rPr>
              <a:t>iPSC are a source of patient-specific stem cells for transplant, with first human transplant carried out in 2014, with cells differentiated from iPSC </a:t>
            </a:r>
            <a:r>
              <a:rPr lang="en-US" dirty="0">
                <a:solidFill>
                  <a:schemeClr val="tx1"/>
                </a:solidFill>
              </a:rPr>
              <a:t>(</a:t>
            </a:r>
            <a:r>
              <a:rPr lang="en-US" u="sng" dirty="0">
                <a:solidFill>
                  <a:schemeClr val="tx1"/>
                </a:solidFill>
                <a:hlinkClick r:id="rId4"/>
              </a:rPr>
              <a:t>www.ipscell.com/2014/09/stem-cell-landmark-patient-receives-first-ever-ips-cell-based-transplant/</a:t>
            </a:r>
            <a:r>
              <a:rPr lang="en-US" dirty="0">
                <a:solidFill>
                  <a:schemeClr val="tx1"/>
                </a:solidFill>
              </a:rPr>
              <a:t>).  </a:t>
            </a:r>
            <a:r>
              <a:rPr lang="en-US" altLang="en-US" dirty="0" smtClean="0">
                <a:solidFill>
                  <a:schemeClr val="tx1"/>
                </a:solidFill>
                <a:latin typeface="Garamond" panose="02020404030301010803" pitchFamily="18" charset="0"/>
              </a:rPr>
              <a:t>  There is a risk of </a:t>
            </a:r>
            <a:r>
              <a:rPr lang="en-US" altLang="en-US" dirty="0" err="1" smtClean="0">
                <a:solidFill>
                  <a:schemeClr val="tx1"/>
                </a:solidFill>
                <a:latin typeface="Garamond" panose="02020404030301010803" pitchFamily="18" charset="0"/>
              </a:rPr>
              <a:t>tumour</a:t>
            </a:r>
            <a:r>
              <a:rPr lang="en-US" altLang="en-US" dirty="0" smtClean="0">
                <a:solidFill>
                  <a:schemeClr val="tx1"/>
                </a:solidFill>
                <a:latin typeface="Garamond" panose="02020404030301010803" pitchFamily="18" charset="0"/>
              </a:rPr>
              <a:t> formation, as with human ESC, because of pluripotency.</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149015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C75AAA38-C33A-4618-95C0-DC6D1A8059FF}" type="slidenum">
              <a:rPr lang="en-US" altLang="en-US" sz="1300">
                <a:latin typeface="Garamond" panose="02020404030301010803" pitchFamily="18" charset="0"/>
              </a:rPr>
              <a:pPr>
                <a:spcBef>
                  <a:spcPct val="0"/>
                </a:spcBef>
              </a:pPr>
              <a:t>21</a:t>
            </a:fld>
            <a:endParaRPr lang="en-US" altLang="en-US" sz="1300" dirty="0">
              <a:latin typeface="Garamond" panose="02020404030301010803"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Pluripotent stem cells, both </a:t>
            </a:r>
            <a:r>
              <a:rPr lang="en-AU" dirty="0" err="1"/>
              <a:t>hESC</a:t>
            </a:r>
            <a:r>
              <a:rPr lang="en-AU" dirty="0"/>
              <a:t> and iPSC, when undifferentiated, will form </a:t>
            </a:r>
            <a:r>
              <a:rPr lang="en-AU" dirty="0" err="1"/>
              <a:t>teratomas</a:t>
            </a:r>
            <a:r>
              <a:rPr lang="en-AU" dirty="0"/>
              <a:t> when transplanted (Takahashi K et al. </a:t>
            </a:r>
            <a:r>
              <a:rPr lang="en-AU" i="1" dirty="0"/>
              <a:t>Cell</a:t>
            </a:r>
            <a:r>
              <a:rPr lang="en-AU" dirty="0"/>
              <a:t> 2007; 131: 861–872).</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231649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5C0FFB43-3328-4C5B-B96B-7256440CD6EE}" type="slidenum">
              <a:rPr lang="en-US" altLang="en-US" sz="1300">
                <a:latin typeface="Garamond" panose="02020404030301010803" pitchFamily="18" charset="0"/>
              </a:rPr>
              <a:pPr>
                <a:spcBef>
                  <a:spcPct val="0"/>
                </a:spcBef>
              </a:pPr>
              <a:t>22</a:t>
            </a:fld>
            <a:endParaRPr lang="en-US" altLang="en-US" sz="1300" dirty="0">
              <a:latin typeface="Garamond" panose="02020404030301010803" pitchFamily="18" charset="0"/>
            </a:endParaRPr>
          </a:p>
        </p:txBody>
      </p:sp>
      <p:sp>
        <p:nvSpPr>
          <p:cNvPr id="20483" name="Rectangle 7"/>
          <p:cNvSpPr txBox="1">
            <a:spLocks noGrp="1" noChangeArrowheads="1"/>
          </p:cNvSpPr>
          <p:nvPr/>
        </p:nvSpPr>
        <p:spPr bwMode="auto">
          <a:xfrm>
            <a:off x="4023546" y="9724112"/>
            <a:ext cx="3075755" cy="51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55" tIns="50277" rIns="100555" bIns="50277" anchor="b"/>
          <a:lstStyle>
            <a:lvl1pPr defTabSz="969963">
              <a:spcBef>
                <a:spcPct val="30000"/>
              </a:spcBef>
              <a:defRPr sz="1200">
                <a:solidFill>
                  <a:schemeClr val="tx1"/>
                </a:solidFill>
                <a:latin typeface="Arial" pitchFamily="34" charset="0"/>
              </a:defRPr>
            </a:lvl1pPr>
            <a:lvl2pPr marL="742950" indent="-285750" defTabSz="969963">
              <a:spcBef>
                <a:spcPct val="30000"/>
              </a:spcBef>
              <a:defRPr sz="1200">
                <a:solidFill>
                  <a:schemeClr val="tx1"/>
                </a:solidFill>
                <a:latin typeface="Arial" pitchFamily="34" charset="0"/>
              </a:defRPr>
            </a:lvl2pPr>
            <a:lvl3pPr marL="1143000" indent="-228600" defTabSz="969963">
              <a:spcBef>
                <a:spcPct val="30000"/>
              </a:spcBef>
              <a:defRPr sz="1200">
                <a:solidFill>
                  <a:schemeClr val="tx1"/>
                </a:solidFill>
                <a:latin typeface="Arial" pitchFamily="34" charset="0"/>
              </a:defRPr>
            </a:lvl3pPr>
            <a:lvl4pPr marL="1600200" indent="-228600" defTabSz="969963">
              <a:spcBef>
                <a:spcPct val="30000"/>
              </a:spcBef>
              <a:defRPr sz="1200">
                <a:solidFill>
                  <a:schemeClr val="tx1"/>
                </a:solidFill>
                <a:latin typeface="Arial" pitchFamily="34" charset="0"/>
              </a:defRPr>
            </a:lvl4pPr>
            <a:lvl5pPr marL="2057400" indent="-228600" defTabSz="969963">
              <a:spcBef>
                <a:spcPct val="30000"/>
              </a:spcBef>
              <a:defRPr sz="1200">
                <a:solidFill>
                  <a:schemeClr val="tx1"/>
                </a:solidFill>
                <a:latin typeface="Arial" pitchFamily="34" charset="0"/>
              </a:defRPr>
            </a:lvl5pPr>
            <a:lvl6pPr marL="2514600" indent="-228600" defTabSz="969963" eaLnBrk="0" fontAlgn="base" hangingPunct="0">
              <a:spcBef>
                <a:spcPct val="30000"/>
              </a:spcBef>
              <a:spcAft>
                <a:spcPct val="0"/>
              </a:spcAft>
              <a:defRPr sz="1200">
                <a:solidFill>
                  <a:schemeClr val="tx1"/>
                </a:solidFill>
                <a:latin typeface="Arial" pitchFamily="34" charset="0"/>
              </a:defRPr>
            </a:lvl6pPr>
            <a:lvl7pPr marL="2971800" indent="-228600" defTabSz="969963" eaLnBrk="0" fontAlgn="base" hangingPunct="0">
              <a:spcBef>
                <a:spcPct val="30000"/>
              </a:spcBef>
              <a:spcAft>
                <a:spcPct val="0"/>
              </a:spcAft>
              <a:defRPr sz="1200">
                <a:solidFill>
                  <a:schemeClr val="tx1"/>
                </a:solidFill>
                <a:latin typeface="Arial" pitchFamily="34" charset="0"/>
              </a:defRPr>
            </a:lvl7pPr>
            <a:lvl8pPr marL="3429000" indent="-228600" defTabSz="969963" eaLnBrk="0" fontAlgn="base" hangingPunct="0">
              <a:spcBef>
                <a:spcPct val="30000"/>
              </a:spcBef>
              <a:spcAft>
                <a:spcPct val="0"/>
              </a:spcAft>
              <a:defRPr sz="1200">
                <a:solidFill>
                  <a:schemeClr val="tx1"/>
                </a:solidFill>
                <a:latin typeface="Arial" pitchFamily="34" charset="0"/>
              </a:defRPr>
            </a:lvl8pPr>
            <a:lvl9pPr marL="3886200" indent="-228600" defTabSz="9699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7B42D18-FE2F-40AC-904A-A5EDE8870C29}" type="slidenum">
              <a:rPr lang="en-AU" altLang="en-US" sz="1300">
                <a:latin typeface="Times New Roman" pitchFamily="18" charset="0"/>
                <a:ea typeface="ヒラギノ角ゴ Pro W3" pitchFamily="-84" charset="-128"/>
              </a:rPr>
              <a:pPr algn="r" eaLnBrk="1" hangingPunct="1">
                <a:spcBef>
                  <a:spcPct val="0"/>
                </a:spcBef>
              </a:pPr>
              <a:t>22</a:t>
            </a:fld>
            <a:endParaRPr lang="en-AU" altLang="en-US" sz="1300">
              <a:latin typeface="Times New Roman" pitchFamily="18" charset="0"/>
              <a:ea typeface="ヒラギノ角ゴ Pro W3" pitchFamily="-84" charset="-128"/>
            </a:endParaRPr>
          </a:p>
        </p:txBody>
      </p:sp>
      <p:sp>
        <p:nvSpPr>
          <p:cNvPr id="20484" name="Rectangle 2"/>
          <p:cNvSpPr>
            <a:spLocks noGrp="1" noRot="1" noChangeAspect="1" noChangeArrowheads="1" noTextEdit="1"/>
          </p:cNvSpPr>
          <p:nvPr>
            <p:ph type="sldImg"/>
          </p:nvPr>
        </p:nvSpPr>
        <p:spPr>
          <a:xfrm>
            <a:off x="993775" y="768350"/>
            <a:ext cx="5116513" cy="3838575"/>
          </a:xfrm>
          <a:ln/>
        </p:spPr>
      </p:sp>
      <p:sp>
        <p:nvSpPr>
          <p:cNvPr id="20485" name="Rectangle 3"/>
          <p:cNvSpPr>
            <a:spLocks noGrp="1" noChangeArrowheads="1"/>
          </p:cNvSpPr>
          <p:nvPr>
            <p:ph type="body" idx="1"/>
          </p:nvPr>
        </p:nvSpPr>
        <p:spPr>
          <a:xfrm>
            <a:off x="946132" y="4859602"/>
            <a:ext cx="5207039" cy="46059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55" tIns="50277" rIns="100555" bIns="50277"/>
          <a:lstStyle/>
          <a:p>
            <a:pPr defTabSz="947958" eaLnBrk="1" hangingPunct="1">
              <a:defRPr/>
            </a:pPr>
            <a:r>
              <a:rPr lang="en-AU" altLang="en-US" dirty="0" smtClean="0">
                <a:latin typeface="Garamond" panose="02020404030301010803" pitchFamily="18" charset="0"/>
              </a:rPr>
              <a:t>Image source:</a:t>
            </a:r>
            <a:r>
              <a:rPr lang="en-AU" altLang="en-US" baseline="0" dirty="0" smtClean="0">
                <a:latin typeface="Garamond" panose="02020404030301010803" pitchFamily="18" charset="0"/>
              </a:rPr>
              <a:t> Keller G, Snodgrass HR. Human embryonic stem cells: the future is now. </a:t>
            </a:r>
            <a:r>
              <a:rPr lang="en-AU" altLang="en-US" i="1" baseline="0" dirty="0" smtClean="0">
                <a:latin typeface="Garamond" panose="02020404030301010803" pitchFamily="18" charset="0"/>
              </a:rPr>
              <a:t>Nat Med</a:t>
            </a:r>
            <a:r>
              <a:rPr lang="en-AU" altLang="en-US" i="0" baseline="0" dirty="0" smtClean="0">
                <a:latin typeface="Garamond" panose="02020404030301010803" pitchFamily="18" charset="0"/>
              </a:rPr>
              <a:t> 1999; 5(2): 151-152.</a:t>
            </a:r>
            <a:endParaRPr lang="en-AU" altLang="en-US" dirty="0" smtClean="0">
              <a:latin typeface="Garamond" panose="02020404030301010803" pitchFamily="18" charset="0"/>
            </a:endParaRPr>
          </a:p>
          <a:p>
            <a:pPr eaLnBrk="1" hangingPunct="1">
              <a:buFont typeface="Wingdings" pitchFamily="2" charset="2"/>
              <a:buNone/>
            </a:pPr>
            <a:endParaRPr lang="en-AU" altLang="en-US" dirty="0" smtClean="0">
              <a:latin typeface="Garamond" panose="02020404030301010803" pitchFamily="18" charset="0"/>
            </a:endParaRPr>
          </a:p>
          <a:p>
            <a:pPr eaLnBrk="1" hangingPunct="1">
              <a:buFont typeface="Wingdings" pitchFamily="2" charset="2"/>
              <a:buNone/>
            </a:pPr>
            <a:r>
              <a:rPr lang="en-AU" altLang="en-US" dirty="0" smtClean="0">
                <a:latin typeface="Garamond" panose="02020404030301010803" pitchFamily="18" charset="0"/>
              </a:rPr>
              <a:t>While the focus is on the much hoped for revolution in cellular replacement therapies, much of the value especially in the immediate future is in research and in knowledge gained from their use in the laboratory and as an adjunct in the development of new drugs (screening and </a:t>
            </a:r>
            <a:r>
              <a:rPr lang="en-AU" altLang="en-US" dirty="0" smtClean="0"/>
              <a:t>toxicology</a:t>
            </a:r>
            <a:r>
              <a:rPr lang="en-AU" altLang="en-US" dirty="0" smtClean="0">
                <a:latin typeface="Garamond" panose="02020404030301010803" pitchFamily="18" charset="0"/>
              </a:rPr>
              <a:t>).</a:t>
            </a:r>
          </a:p>
          <a:p>
            <a:pPr eaLnBrk="1" hangingPunct="1">
              <a:buFont typeface="Wingdings" pitchFamily="2" charset="2"/>
              <a:buNone/>
            </a:pPr>
            <a:r>
              <a:rPr lang="en-AU" altLang="en-US" dirty="0" smtClean="0">
                <a:latin typeface="Garamond" panose="02020404030301010803" pitchFamily="18" charset="0"/>
              </a:rPr>
              <a:t>Pluripotent stem cells and their derivatives provide an unlimited source of normal and disease cell lines for screening.</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335221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7EF7B-DC12-4065-91AC-05305D9B9559}" type="slidenum">
              <a:rPr lang="en-US" smtClean="0"/>
              <a:pPr/>
              <a:t>23</a:t>
            </a:fld>
            <a:endParaRPr lang="en-US"/>
          </a:p>
        </p:txBody>
      </p:sp>
    </p:spTree>
    <p:extLst>
      <p:ext uri="{BB962C8B-B14F-4D97-AF65-F5344CB8AC3E}">
        <p14:creationId xmlns:p14="http://schemas.microsoft.com/office/powerpoint/2010/main" val="16157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6412AE3F-CAC2-4414-8B1F-DA316B8ADFFF}" type="slidenum">
              <a:rPr lang="en-US" altLang="en-US" sz="1300">
                <a:latin typeface="Garamond" panose="02020404030301010803" pitchFamily="18" charset="0"/>
              </a:rPr>
              <a:pPr>
                <a:spcBef>
                  <a:spcPct val="0"/>
                </a:spcBef>
              </a:pPr>
              <a:t>26</a:t>
            </a:fld>
            <a:endParaRPr lang="en-US" altLang="en-US" sz="1300" dirty="0">
              <a:latin typeface="Garamond" panose="02020404030301010803"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Garamond" panose="02020404030301010803" pitchFamily="18" charset="0"/>
              </a:rPr>
              <a:t>Cochrane review of stem cells for heart disease. </a:t>
            </a:r>
            <a:r>
              <a:rPr lang="en-US" altLang="en-US" dirty="0" err="1" smtClean="0">
                <a:latin typeface="Garamond" panose="02020404030301010803" pitchFamily="18" charset="0"/>
              </a:rPr>
              <a:t>Analysing</a:t>
            </a:r>
            <a:r>
              <a:rPr lang="en-US" altLang="en-US" dirty="0" smtClean="0">
                <a:latin typeface="Garamond" panose="02020404030301010803" pitchFamily="18" charset="0"/>
              </a:rPr>
              <a:t> the literature, the Cochrane reviewers found “some evidence that stem cell treatment may be of benefit.” But, they noted, “the quality of the evidence is relatively low because there were few deaths and hospital readmissions in the studies, and individual study results varied. Further research involving a large number of participants is required to confirm these results.”</a:t>
            </a:r>
            <a:r>
              <a:rPr lang="en-US" altLang="en-US" baseline="0" dirty="0" smtClean="0">
                <a:latin typeface="Garamond" panose="02020404030301010803" pitchFamily="18" charset="0"/>
              </a:rPr>
              <a:t> </a:t>
            </a:r>
          </a:p>
          <a:p>
            <a:pPr eaLnBrk="1" hangingPunct="1"/>
            <a:r>
              <a:rPr lang="en-US" altLang="en-US" baseline="0" dirty="0" smtClean="0">
                <a:latin typeface="Garamond" panose="02020404030301010803" pitchFamily="18" charset="0"/>
              </a:rPr>
              <a:t>(http://www.cochrane.org/CD007888/VASC_stem-cell-treatment-for-chronic-ischaemic-heart-disease-and-congestive-heart-failure)</a:t>
            </a:r>
            <a:endParaRPr lang="en-US" altLang="en-US" dirty="0" smtClean="0">
              <a:latin typeface="Garamond" panose="02020404030301010803" pitchFamily="18" charset="0"/>
            </a:endParaRPr>
          </a:p>
          <a:p>
            <a:pPr eaLnBrk="1" hangingPunct="1"/>
            <a:endParaRPr lang="en-US" altLang="en-US" u="sng" dirty="0" smtClean="0">
              <a:latin typeface="Garamond" panose="02020404030301010803" pitchFamily="18" charset="0"/>
            </a:endParaRPr>
          </a:p>
          <a:p>
            <a:pPr eaLnBrk="1" hangingPunct="1"/>
            <a:r>
              <a:rPr lang="en-US" altLang="en-US" dirty="0" smtClean="0">
                <a:latin typeface="Garamond" panose="02020404030301010803" pitchFamily="18" charset="0"/>
              </a:rPr>
              <a:t>Recent study published in </a:t>
            </a:r>
            <a:r>
              <a:rPr lang="en-US" altLang="en-US" i="1" dirty="0" smtClean="0">
                <a:latin typeface="Garamond" panose="02020404030301010803" pitchFamily="18" charset="0"/>
              </a:rPr>
              <a:t>BMJ (</a:t>
            </a:r>
            <a:r>
              <a:rPr lang="en-AU" altLang="en-US" dirty="0" smtClean="0">
                <a:latin typeface="Garamond" panose="02020404030301010803" pitchFamily="18" charset="0"/>
              </a:rPr>
              <a:t>2014 Apr 28; 348: g2688. </a:t>
            </a:r>
            <a:r>
              <a:rPr lang="en-AU" altLang="en-US" dirty="0" err="1" smtClean="0">
                <a:latin typeface="Garamond" panose="02020404030301010803" pitchFamily="18" charset="0"/>
              </a:rPr>
              <a:t>doi</a:t>
            </a:r>
            <a:r>
              <a:rPr lang="en-AU" altLang="en-US" dirty="0" smtClean="0">
                <a:latin typeface="Garamond" panose="02020404030301010803" pitchFamily="18" charset="0"/>
              </a:rPr>
              <a:t>: 10.1136/bmj.g2688)</a:t>
            </a:r>
            <a:r>
              <a:rPr lang="en-AU" altLang="en-US" i="0" dirty="0" smtClean="0">
                <a:latin typeface="Garamond" panose="02020404030301010803" pitchFamily="18" charset="0"/>
              </a:rPr>
              <a:t> </a:t>
            </a:r>
            <a:r>
              <a:rPr lang="en-US" altLang="en-US" i="0" dirty="0" smtClean="0">
                <a:latin typeface="Garamond" panose="02020404030301010803" pitchFamily="18" charset="0"/>
              </a:rPr>
              <a:t>found that many of the most promising results in the field are illusory and that the potential benefits of stem cells to treat heart disease are probably far more modest than we have been led to believe.</a:t>
            </a:r>
            <a:r>
              <a:rPr lang="en-US" altLang="en-US" i="1" dirty="0" smtClean="0">
                <a:latin typeface="Garamond" panose="02020404030301010803" pitchFamily="18" charset="0"/>
              </a:rPr>
              <a:t> </a:t>
            </a:r>
            <a:endParaRPr lang="en-AU" altLang="en-US" dirty="0" smtClean="0">
              <a:latin typeface="Garamond" panose="02020404030301010803" pitchFamily="18" charset="0"/>
            </a:endParaRP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261195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3229B700-99F5-480E-9528-D45831CF0130}" type="slidenum">
              <a:rPr lang="en-US" altLang="en-US" sz="1300">
                <a:latin typeface="Garamond" panose="02020404030301010803" pitchFamily="18" charset="0"/>
              </a:rPr>
              <a:pPr>
                <a:spcBef>
                  <a:spcPct val="0"/>
                </a:spcBef>
              </a:pPr>
              <a:t>27</a:t>
            </a:fld>
            <a:endParaRPr lang="en-US" altLang="en-US" sz="1300" dirty="0">
              <a:latin typeface="Garamond" panose="02020404030301010803"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eaLnBrk="1" hangingPunct="1">
              <a:spcAft>
                <a:spcPts val="622"/>
              </a:spcAft>
              <a:defRPr/>
            </a:pPr>
            <a:r>
              <a:rPr lang="en-AU" altLang="en-US" dirty="0"/>
              <a:t>One</a:t>
            </a:r>
            <a:r>
              <a:rPr lang="en-AU" altLang="en-US" b="1" dirty="0"/>
              <a:t> </a:t>
            </a:r>
            <a:r>
              <a:rPr lang="en-AU" altLang="en-US" dirty="0"/>
              <a:t>randomised double blind trial showed ongoing benefit up to 18 months — see: </a:t>
            </a:r>
            <a:r>
              <a:rPr lang="en-AU" dirty="0"/>
              <a:t>Gao LR et al. </a:t>
            </a:r>
            <a:r>
              <a:rPr lang="en-AU" i="1" dirty="0"/>
              <a:t>BMC Medicine</a:t>
            </a:r>
            <a:r>
              <a:rPr lang="en-AU" dirty="0"/>
              <a:t> 2015; 13: 162.) </a:t>
            </a:r>
          </a:p>
          <a:p>
            <a:pPr marL="0" eaLnBrk="1" hangingPunct="1">
              <a:spcAft>
                <a:spcPts val="622"/>
              </a:spcAft>
              <a:defRPr/>
            </a:pPr>
            <a:r>
              <a:rPr lang="en-AU" altLang="en-US" dirty="0"/>
              <a:t>Larger, randomised trial now underway in Europe — see: </a:t>
            </a:r>
            <a:r>
              <a:rPr lang="en-AU" dirty="0">
                <a:hlinkClick r:id="rId3"/>
              </a:rPr>
              <a:t>www.bbc.com/news/health-26273707</a:t>
            </a:r>
            <a:r>
              <a:rPr lang="en-AU" dirty="0"/>
              <a:t> referring to clinical trials </a:t>
            </a:r>
            <a:r>
              <a:rPr lang="en-AU" dirty="0">
                <a:hlinkClick r:id="rId4"/>
              </a:rPr>
              <a:t>NCT01569178</a:t>
            </a:r>
            <a:r>
              <a:rPr lang="en-AU" dirty="0"/>
              <a:t> and </a:t>
            </a:r>
            <a:r>
              <a:rPr lang="en-AU" dirty="0">
                <a:hlinkClick r:id="rId5"/>
              </a:rPr>
              <a:t>NCT01693042</a:t>
            </a:r>
            <a:r>
              <a:rPr lang="en-AU" dirty="0"/>
              <a:t>.</a:t>
            </a:r>
            <a:endParaRPr lang="en-AU" altLang="en-US" dirty="0"/>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5118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198A56AB-CD5F-48A6-A2FF-078CD46A6BF3}" type="slidenum">
              <a:rPr lang="en-US" altLang="en-US" sz="1300">
                <a:latin typeface="Garamond" panose="02020404030301010803" pitchFamily="18" charset="0"/>
              </a:rPr>
              <a:pPr>
                <a:spcBef>
                  <a:spcPct val="0"/>
                </a:spcBef>
              </a:pPr>
              <a:t>28</a:t>
            </a:fld>
            <a:endParaRPr lang="en-US" altLang="en-US" sz="1300" dirty="0">
              <a:latin typeface="Garamond" panose="02020404030301010803"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Garamond" panose="02020404030301010803" pitchFamily="18" charset="0"/>
              </a:rPr>
              <a:t>This trial took many years and dollars to get approval as first in human using </a:t>
            </a:r>
            <a:r>
              <a:rPr lang="en-US" altLang="en-US" dirty="0" err="1" smtClean="0">
                <a:latin typeface="Garamond" panose="02020404030301010803" pitchFamily="18" charset="0"/>
              </a:rPr>
              <a:t>hESCs</a:t>
            </a:r>
            <a:r>
              <a:rPr lang="en-US" altLang="en-US" dirty="0" smtClean="0">
                <a:latin typeface="Garamond" panose="02020404030301010803" pitchFamily="18" charset="0"/>
              </a:rPr>
              <a:t>.</a:t>
            </a:r>
          </a:p>
          <a:p>
            <a:pPr eaLnBrk="1" hangingPunct="1"/>
            <a:r>
              <a:rPr lang="en-US" altLang="en-US" dirty="0" smtClean="0">
                <a:latin typeface="Garamond" panose="02020404030301010803" pitchFamily="18" charset="0"/>
              </a:rPr>
              <a:t>Five patients with neurologically complete, thoracic spinal cord injury as classified by the American Spinal Association Impairment Scale, were administered a relatively low dose of two million AST-OPC1 cells at the spinal cord injury site 7-14 days post-injury. The subjects received low levels immunosuppression for the next 60 days. The patients have been followed to date for 2-3 years through numerous clinical visits, MRIs, and neurological assessments. </a:t>
            </a:r>
          </a:p>
          <a:p>
            <a:pPr eaLnBrk="1" hangingPunct="1"/>
            <a:r>
              <a:rPr lang="en-US" altLang="en-US" dirty="0" err="1" smtClean="0">
                <a:latin typeface="Garamond" panose="02020404030301010803" pitchFamily="18" charset="0"/>
              </a:rPr>
              <a:t>Asterias</a:t>
            </a:r>
            <a:r>
              <a:rPr lang="en-US" altLang="en-US" dirty="0" smtClean="0">
                <a:latin typeface="Garamond" panose="02020404030301010803" pitchFamily="18" charset="0"/>
              </a:rPr>
              <a:t> press release on this matter can be found at:  “www.fiercebiotech.com/press-releases/biotime-subsidiary-asterias-biotherapeutics-raises-130-million-equity-finan”</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2151764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385443DC-98D8-4CB0-A949-0CEA797BBA73}" type="slidenum">
              <a:rPr lang="en-US" altLang="en-US" sz="1300">
                <a:latin typeface="Garamond" panose="02020404030301010803" pitchFamily="18" charset="0"/>
              </a:rPr>
              <a:pPr>
                <a:spcBef>
                  <a:spcPct val="0"/>
                </a:spcBef>
              </a:pPr>
              <a:t>29</a:t>
            </a:fld>
            <a:endParaRPr lang="en-US" altLang="en-US" sz="1300" dirty="0">
              <a:latin typeface="Garamond" panose="02020404030301010803"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47958" eaLnBrk="1" hangingPunct="1">
              <a:defRPr/>
            </a:pPr>
            <a:r>
              <a:rPr lang="en-AU" altLang="en-US" dirty="0" smtClean="0">
                <a:solidFill>
                  <a:schemeClr val="tx1"/>
                </a:solidFill>
              </a:rPr>
              <a:t>Limited benefit, with one report of tumour formation from olfactory cells (</a:t>
            </a:r>
            <a:r>
              <a:rPr lang="en-AU" altLang="en-US" dirty="0" err="1" smtClean="0">
                <a:solidFill>
                  <a:schemeClr val="tx1"/>
                </a:solidFill>
              </a:rPr>
              <a:t>Dlouhy</a:t>
            </a:r>
            <a:r>
              <a:rPr lang="en-AU" altLang="en-US" dirty="0" smtClean="0">
                <a:solidFill>
                  <a:schemeClr val="tx1"/>
                </a:solidFill>
              </a:rPr>
              <a:t> BJ et al. </a:t>
            </a:r>
            <a:r>
              <a:rPr lang="en-AU" altLang="en-US" i="1" dirty="0" smtClean="0">
                <a:solidFill>
                  <a:schemeClr val="tx1"/>
                </a:solidFill>
              </a:rPr>
              <a:t>J </a:t>
            </a:r>
            <a:r>
              <a:rPr lang="en-AU" altLang="en-US" i="1" dirty="0" err="1" smtClean="0">
                <a:solidFill>
                  <a:schemeClr val="tx1"/>
                </a:solidFill>
              </a:rPr>
              <a:t>Neurosurg</a:t>
            </a:r>
            <a:r>
              <a:rPr lang="en-AU" altLang="en-US" i="1" dirty="0" smtClean="0">
                <a:solidFill>
                  <a:schemeClr val="tx1"/>
                </a:solidFill>
              </a:rPr>
              <a:t> Spine </a:t>
            </a:r>
            <a:r>
              <a:rPr lang="en-AU" altLang="en-US" dirty="0" smtClean="0">
                <a:solidFill>
                  <a:schemeClr val="tx1"/>
                </a:solidFill>
              </a:rPr>
              <a:t>2014; 21: 618-622).</a:t>
            </a:r>
          </a:p>
          <a:p>
            <a:pPr eaLnBrk="1" hangingPunct="1"/>
            <a:endParaRPr lang="en-AU" altLang="en-US" dirty="0" smtClean="0">
              <a:latin typeface="Garamond" panose="02020404030301010803" pitchFamily="18" charset="0"/>
            </a:endParaRPr>
          </a:p>
          <a:p>
            <a:pPr marL="0" lvl="1" defTabSz="947958" eaLnBrk="1" hangingPunct="1">
              <a:defRPr/>
            </a:pPr>
            <a:r>
              <a:rPr lang="en-US" altLang="en-US" dirty="0" smtClean="0">
                <a:solidFill>
                  <a:schemeClr val="tx1"/>
                </a:solidFill>
              </a:rPr>
              <a:t>First patient enrolled in phase II trial to study cervical SCI (www.stemcellsinc.com/About-Us/CEO-Corner).</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230009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6B846E6E-D004-4A88-A9E3-68FE44E61D09}" type="slidenum">
              <a:rPr lang="en-US" altLang="en-US" sz="1300">
                <a:latin typeface="Garamond" panose="02020404030301010803" pitchFamily="18" charset="0"/>
              </a:rPr>
              <a:pPr>
                <a:spcBef>
                  <a:spcPct val="0"/>
                </a:spcBef>
              </a:pPr>
              <a:t>2</a:t>
            </a:fld>
            <a:endParaRPr lang="en-US" altLang="en-US" sz="1300" dirty="0">
              <a:latin typeface="Garamond" panose="02020404030301010803"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latin typeface="Garamond" panose="02020404030301010803" pitchFamily="18" charset="0"/>
              </a:rPr>
              <a:t>This slide introduces the topics in the presentation. </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249232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385443DC-98D8-4CB0-A949-0CEA797BBA73}" type="slidenum">
              <a:rPr lang="en-US" altLang="en-US" sz="1300">
                <a:latin typeface="Garamond" panose="02020404030301010803" pitchFamily="18" charset="0"/>
              </a:rPr>
              <a:pPr>
                <a:spcBef>
                  <a:spcPct val="0"/>
                </a:spcBef>
              </a:pPr>
              <a:t>30</a:t>
            </a:fld>
            <a:endParaRPr lang="en-US" altLang="en-US" sz="1300" dirty="0">
              <a:latin typeface="Garamond" panose="02020404030301010803"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47958" eaLnBrk="1" hangingPunct="1">
              <a:defRPr/>
            </a:pPr>
            <a:r>
              <a:rPr lang="en-AU" altLang="en-US" dirty="0" smtClean="0">
                <a:solidFill>
                  <a:schemeClr val="tx1"/>
                </a:solidFill>
              </a:rPr>
              <a:t>Limited benefit, with one report of tumour formation from olfactory cells (</a:t>
            </a:r>
            <a:r>
              <a:rPr lang="en-AU" altLang="en-US" dirty="0" err="1" smtClean="0">
                <a:solidFill>
                  <a:schemeClr val="tx1"/>
                </a:solidFill>
              </a:rPr>
              <a:t>Dlouhy</a:t>
            </a:r>
            <a:r>
              <a:rPr lang="en-AU" altLang="en-US" dirty="0" smtClean="0">
                <a:solidFill>
                  <a:schemeClr val="tx1"/>
                </a:solidFill>
              </a:rPr>
              <a:t> BJ et al. </a:t>
            </a:r>
            <a:r>
              <a:rPr lang="en-AU" altLang="en-US" i="1" dirty="0" smtClean="0">
                <a:solidFill>
                  <a:schemeClr val="tx1"/>
                </a:solidFill>
              </a:rPr>
              <a:t>J </a:t>
            </a:r>
            <a:r>
              <a:rPr lang="en-AU" altLang="en-US" i="1" dirty="0" err="1" smtClean="0">
                <a:solidFill>
                  <a:schemeClr val="tx1"/>
                </a:solidFill>
              </a:rPr>
              <a:t>Neurosurg</a:t>
            </a:r>
            <a:r>
              <a:rPr lang="en-AU" altLang="en-US" i="1" dirty="0" smtClean="0">
                <a:solidFill>
                  <a:schemeClr val="tx1"/>
                </a:solidFill>
              </a:rPr>
              <a:t> Spine </a:t>
            </a:r>
            <a:r>
              <a:rPr lang="en-AU" altLang="en-US" dirty="0" smtClean="0">
                <a:solidFill>
                  <a:schemeClr val="tx1"/>
                </a:solidFill>
              </a:rPr>
              <a:t>2014; 21: 618-622).</a:t>
            </a:r>
          </a:p>
          <a:p>
            <a:pPr eaLnBrk="1" hangingPunct="1"/>
            <a:endParaRPr lang="en-AU" altLang="en-US" dirty="0" smtClean="0">
              <a:latin typeface="Garamond" panose="02020404030301010803" pitchFamily="18" charset="0"/>
            </a:endParaRPr>
          </a:p>
          <a:p>
            <a:pPr marL="0" lvl="1" defTabSz="947958" eaLnBrk="1" hangingPunct="1">
              <a:defRPr/>
            </a:pPr>
            <a:r>
              <a:rPr lang="en-US" altLang="en-US" dirty="0" smtClean="0">
                <a:solidFill>
                  <a:schemeClr val="tx1"/>
                </a:solidFill>
              </a:rPr>
              <a:t>First patient enrolled in phase II trial to study cervical SCI (www.stemcellsinc.com/About-Us/CEO-Corner).</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314833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913A8FF1-C3C0-466B-B676-786D0B8D31D3}" type="slidenum">
              <a:rPr lang="en-US" altLang="en-US" sz="1300">
                <a:latin typeface="Garamond" panose="02020404030301010803" pitchFamily="18" charset="0"/>
              </a:rPr>
              <a:pPr>
                <a:spcBef>
                  <a:spcPct val="0"/>
                </a:spcBef>
              </a:pPr>
              <a:t>31</a:t>
            </a:fld>
            <a:endParaRPr lang="en-US" altLang="en-US" sz="1300" dirty="0">
              <a:latin typeface="Garamond" panose="02020404030301010803"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latin typeface="Garamond" panose="02020404030301010803" pitchFamily="18" charset="0"/>
              </a:rPr>
              <a:t>The trials by Advanced Cell Technology (now trading as </a:t>
            </a:r>
            <a:r>
              <a:rPr lang="en-AU" altLang="en-US" dirty="0" err="1" smtClean="0">
                <a:latin typeface="Garamond" panose="02020404030301010803" pitchFamily="18" charset="0"/>
              </a:rPr>
              <a:t>Ocata</a:t>
            </a:r>
            <a:r>
              <a:rPr lang="en-AU" altLang="en-US" dirty="0" smtClean="0">
                <a:latin typeface="Garamond" panose="02020404030301010803" pitchFamily="18" charset="0"/>
              </a:rPr>
              <a:t> Therapeutics) were the second and third trials to begin worldwide to use cells made from </a:t>
            </a:r>
            <a:r>
              <a:rPr lang="en-AU" altLang="en-US" dirty="0" err="1" smtClean="0">
                <a:latin typeface="Garamond" panose="02020404030301010803" pitchFamily="18" charset="0"/>
              </a:rPr>
              <a:t>hESC</a:t>
            </a:r>
            <a:r>
              <a:rPr lang="en-AU" altLang="en-US" dirty="0" smtClean="0">
                <a:latin typeface="Garamond" panose="02020404030301010803" pitchFamily="18" charset="0"/>
              </a:rPr>
              <a:t>.</a:t>
            </a:r>
          </a:p>
          <a:p>
            <a:pPr eaLnBrk="1" hangingPunct="1"/>
            <a:endParaRPr lang="en-AU" altLang="en-US" dirty="0" smtClean="0">
              <a:latin typeface="Garamond" panose="02020404030301010803" pitchFamily="18" charset="0"/>
            </a:endParaRPr>
          </a:p>
          <a:p>
            <a:pPr eaLnBrk="1" hangingPunct="1"/>
            <a:r>
              <a:rPr lang="en-AU" altLang="en-US" dirty="0" smtClean="0">
                <a:latin typeface="Garamond" panose="02020404030301010803" pitchFamily="18" charset="0"/>
              </a:rPr>
              <a:t>More information about </a:t>
            </a:r>
            <a:r>
              <a:rPr lang="en-AU" altLang="en-US" dirty="0" err="1" smtClean="0">
                <a:latin typeface="Garamond" panose="02020404030301010803" pitchFamily="18" charset="0"/>
              </a:rPr>
              <a:t>StemCells</a:t>
            </a:r>
            <a:r>
              <a:rPr lang="en-AU" altLang="en-US" dirty="0" smtClean="0">
                <a:latin typeface="Garamond" panose="02020404030301010803" pitchFamily="18" charset="0"/>
              </a:rPr>
              <a:t> </a:t>
            </a:r>
            <a:r>
              <a:rPr lang="en-AU" altLang="en-US" dirty="0" err="1" smtClean="0">
                <a:latin typeface="Garamond" panose="02020404030301010803" pitchFamily="18" charset="0"/>
              </a:rPr>
              <a:t>Inc</a:t>
            </a:r>
            <a:r>
              <a:rPr lang="en-AU" altLang="en-US" dirty="0" smtClean="0">
                <a:latin typeface="Garamond" panose="02020404030301010803" pitchFamily="18" charset="0"/>
              </a:rPr>
              <a:t> trials is available</a:t>
            </a:r>
            <a:r>
              <a:rPr lang="en-AU" altLang="en-US" baseline="0" dirty="0" smtClean="0">
                <a:latin typeface="Garamond" panose="02020404030301010803" pitchFamily="18" charset="0"/>
              </a:rPr>
              <a:t> at www.stemcellsinc.com/Clinical-Programs/AMD.</a:t>
            </a:r>
            <a:endParaRPr lang="en-AU" altLang="en-US" dirty="0" smtClean="0">
              <a:latin typeface="Garamond" panose="02020404030301010803" pitchFamily="18" charset="0"/>
            </a:endParaRP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3040307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CAD4FC56-DC52-49D2-9C4F-53D1D74225CF}" type="slidenum">
              <a:rPr lang="en-US" altLang="en-US" sz="1300">
                <a:latin typeface="Garamond" panose="02020404030301010803" pitchFamily="18" charset="0"/>
              </a:rPr>
              <a:pPr>
                <a:spcBef>
                  <a:spcPct val="0"/>
                </a:spcBef>
              </a:pPr>
              <a:t>32</a:t>
            </a:fld>
            <a:endParaRPr lang="en-US" altLang="en-US" sz="1300" dirty="0">
              <a:latin typeface="Garamond" panose="02020404030301010803"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7958" eaLnBrk="1" hangingPunct="1">
              <a:defRPr/>
            </a:pPr>
            <a:r>
              <a:rPr lang="en-AU" altLang="en-US" dirty="0"/>
              <a:t>Korean study (Min K et al. </a:t>
            </a:r>
            <a:r>
              <a:rPr lang="en-AU" altLang="en-US" i="1" dirty="0"/>
              <a:t>Stem Cells </a:t>
            </a:r>
            <a:r>
              <a:rPr lang="en-AU" altLang="en-US" dirty="0"/>
              <a:t>2013; 31: 581-591)</a:t>
            </a:r>
          </a:p>
          <a:p>
            <a:pPr eaLnBrk="1" hangingPunct="1"/>
            <a:endParaRPr lang="en-US" altLang="en-US" dirty="0" smtClean="0">
              <a:latin typeface="Garamond" panose="02020404030301010803" pitchFamily="18" charset="0"/>
            </a:endParaRPr>
          </a:p>
          <a:p>
            <a:pPr eaLnBrk="1" hangingPunct="1"/>
            <a:r>
              <a:rPr lang="en-US" altLang="en-US" dirty="0" smtClean="0">
                <a:latin typeface="Garamond" panose="02020404030301010803" pitchFamily="18" charset="0"/>
              </a:rPr>
              <a:t>Monash University (MIMR-PHI) together with Cell Care Australia (private cord blood bank) are planning a similar autologous cord blood transfusion study in children with cerebral</a:t>
            </a:r>
            <a:r>
              <a:rPr lang="en-US" altLang="en-US" baseline="0" dirty="0" smtClean="0">
                <a:latin typeface="Garamond" panose="02020404030301010803" pitchFamily="18" charset="0"/>
              </a:rPr>
              <a:t> palsy.</a:t>
            </a:r>
            <a:endParaRPr lang="en-US" altLang="en-US" dirty="0" smtClean="0">
              <a:latin typeface="Garamond" panose="02020404030301010803" pitchFamily="18" charset="0"/>
            </a:endParaRP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2995276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C1922AD5-F700-47C5-A081-CDE6F09C6498}" type="slidenum">
              <a:rPr lang="en-US" altLang="en-US" sz="1300">
                <a:latin typeface="Garamond" panose="02020404030301010803" pitchFamily="18" charset="0"/>
              </a:rPr>
              <a:pPr>
                <a:spcBef>
                  <a:spcPct val="0"/>
                </a:spcBef>
              </a:pPr>
              <a:t>33</a:t>
            </a:fld>
            <a:endParaRPr lang="en-US" altLang="en-US" sz="1300" dirty="0">
              <a:latin typeface="Garamond" panose="02020404030301010803"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latin typeface="Garamond" panose="02020404030301010803" pitchFamily="18" charset="0"/>
              </a:rPr>
              <a:t> </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89990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50B51DFD-F949-4245-BD3B-F17536D24A0D}" type="slidenum">
              <a:rPr lang="en-US" altLang="en-US" sz="1300">
                <a:latin typeface="Garamond" panose="02020404030301010803" pitchFamily="18" charset="0"/>
              </a:rPr>
              <a:pPr>
                <a:spcBef>
                  <a:spcPct val="0"/>
                </a:spcBef>
              </a:pPr>
              <a:t>34</a:t>
            </a:fld>
            <a:endParaRPr lang="en-US" altLang="en-US" sz="1300" dirty="0">
              <a:latin typeface="Garamond" panose="02020404030301010803"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200"/>
              </a:spcBef>
            </a:pPr>
            <a:r>
              <a:rPr lang="en-US" altLang="en-US" dirty="0" smtClean="0">
                <a:latin typeface="Garamond" panose="02020404030301010803" pitchFamily="18" charset="0"/>
              </a:rPr>
              <a:t>While not restricted to stem cells, medical tourism is a growing concern.</a:t>
            </a:r>
          </a:p>
          <a:p>
            <a:pPr eaLnBrk="1" hangingPunct="1">
              <a:spcBef>
                <a:spcPts val="200"/>
              </a:spcBef>
            </a:pPr>
            <a:r>
              <a:rPr lang="en-US" altLang="en-US" dirty="0" smtClean="0">
                <a:latin typeface="Garamond" panose="02020404030301010803" pitchFamily="18" charset="0"/>
              </a:rPr>
              <a:t>Issue with stem cell tourism is the prematurity of the technology been offered as ‘treatment’ now with no or little justification/safe or follow-up</a:t>
            </a:r>
          </a:p>
          <a:p>
            <a:pPr eaLnBrk="1" hangingPunct="1">
              <a:spcBef>
                <a:spcPts val="200"/>
              </a:spcBef>
            </a:pPr>
            <a:r>
              <a:rPr lang="en-US" altLang="en-US" dirty="0" smtClean="0">
                <a:latin typeface="Garamond" panose="02020404030301010803" pitchFamily="18" charset="0"/>
              </a:rPr>
              <a:t>Desperate patients are paying large sums of money for such therapies</a:t>
            </a:r>
          </a:p>
          <a:p>
            <a:pPr eaLnBrk="1" hangingPunct="1">
              <a:spcBef>
                <a:spcPts val="200"/>
              </a:spcBef>
            </a:pPr>
            <a:r>
              <a:rPr lang="en-US" altLang="en-US" dirty="0" smtClean="0">
                <a:latin typeface="Garamond" panose="02020404030301010803" pitchFamily="18" charset="0"/>
              </a:rPr>
              <a:t>Companies offering treatments usually do not have animal data or clinical trial data to back up their claims.</a:t>
            </a:r>
          </a:p>
          <a:p>
            <a:pPr eaLnBrk="1" hangingPunct="1">
              <a:spcBef>
                <a:spcPts val="200"/>
              </a:spcBef>
            </a:pPr>
            <a:r>
              <a:rPr lang="en-US" altLang="en-US" dirty="0" smtClean="0">
                <a:latin typeface="Garamond" panose="02020404030301010803" pitchFamily="18" charset="0"/>
              </a:rPr>
              <a:t>Clinics often claim that their treatments are completely risk free.</a:t>
            </a:r>
          </a:p>
          <a:p>
            <a:pPr eaLnBrk="1" hangingPunct="1">
              <a:spcBef>
                <a:spcPts val="200"/>
              </a:spcBef>
            </a:pPr>
            <a:r>
              <a:rPr lang="en-US" altLang="en-US" dirty="0" smtClean="0">
                <a:latin typeface="Garamond" panose="02020404030301010803" pitchFamily="18" charset="0"/>
              </a:rPr>
              <a:t>Several adverse events  have been reported in the literature either as a direct result of the stem cell therapy or from the procedure:</a:t>
            </a:r>
          </a:p>
          <a:p>
            <a:pPr marL="171450" indent="-171450" algn="just" eaLnBrk="1" hangingPunct="1">
              <a:spcBef>
                <a:spcPts val="200"/>
              </a:spcBef>
              <a:buFont typeface="Arial" panose="020B0604020202020204" pitchFamily="34" charset="0"/>
              <a:buChar char="•"/>
            </a:pPr>
            <a:r>
              <a:rPr lang="en-AU" altLang="en-US" dirty="0" smtClean="0">
                <a:latin typeface="Garamond" panose="02020404030301010803" pitchFamily="18" charset="0"/>
              </a:rPr>
              <a:t>An Israeli boy with ataxia telangiectasia who had been to Russia three times for intracranial and intrathecal injections of fetal neural stem cells was subsequently diagnosed with a multifocal brain tumour. Tests found that the tumours were of non-host origin and had been derived from at least two of the donor </a:t>
            </a:r>
            <a:r>
              <a:rPr lang="en-AU" altLang="en-US" dirty="0" err="1" smtClean="0">
                <a:latin typeface="Garamond" panose="02020404030301010803" pitchFamily="18" charset="0"/>
              </a:rPr>
              <a:t>fetuses</a:t>
            </a:r>
            <a:r>
              <a:rPr lang="en-AU" altLang="en-US" dirty="0" smtClean="0">
                <a:latin typeface="Garamond" panose="02020404030301010803" pitchFamily="18" charset="0"/>
              </a:rPr>
              <a:t>. (</a:t>
            </a:r>
            <a:r>
              <a:rPr lang="en-AU" dirty="0" err="1"/>
              <a:t>Amariglio</a:t>
            </a:r>
            <a:r>
              <a:rPr lang="en-AU" dirty="0"/>
              <a:t> N </a:t>
            </a:r>
            <a:r>
              <a:rPr lang="en-AU" i="1" dirty="0"/>
              <a:t>et al</a:t>
            </a:r>
            <a:r>
              <a:rPr lang="en-AU" dirty="0"/>
              <a:t>.  </a:t>
            </a:r>
            <a:r>
              <a:rPr lang="en-AU" dirty="0" err="1"/>
              <a:t>PLoS</a:t>
            </a:r>
            <a:r>
              <a:rPr lang="en-AU" dirty="0"/>
              <a:t> Med 2009; 6: e1000029)</a:t>
            </a:r>
            <a:endParaRPr lang="en-US" altLang="en-US" dirty="0" smtClean="0">
              <a:latin typeface="Garamond" panose="02020404030301010803" pitchFamily="18" charset="0"/>
            </a:endParaRPr>
          </a:p>
          <a:p>
            <a:pPr marL="171450" indent="-171450" eaLnBrk="1" hangingPunct="1">
              <a:spcBef>
                <a:spcPts val="200"/>
              </a:spcBef>
              <a:buFont typeface="Arial" panose="020B0604020202020204" pitchFamily="34" charset="0"/>
              <a:buChar char="•"/>
            </a:pPr>
            <a:r>
              <a:rPr lang="en-US" altLang="en-US" dirty="0" smtClean="0">
                <a:latin typeface="Garamond" panose="02020404030301010803" pitchFamily="18" charset="0"/>
              </a:rPr>
              <a:t>A clinic in Germany was shut down following the death of an 18 month old child who </a:t>
            </a:r>
            <a:r>
              <a:rPr lang="en-AU" altLang="en-US" dirty="0" smtClean="0">
                <a:latin typeface="Garamond" panose="02020404030301010803" pitchFamily="18" charset="0"/>
              </a:rPr>
              <a:t>suffered internal bleeding </a:t>
            </a:r>
            <a:r>
              <a:rPr lang="en-US" altLang="en-US" dirty="0" smtClean="0">
                <a:latin typeface="Garamond" panose="02020404030301010803" pitchFamily="18" charset="0"/>
              </a:rPr>
              <a:t>as a result of </a:t>
            </a:r>
            <a:r>
              <a:rPr lang="en-AU" altLang="en-US" dirty="0" smtClean="0">
                <a:latin typeface="Garamond" panose="02020404030301010803" pitchFamily="18" charset="0"/>
              </a:rPr>
              <a:t>injections into the brain with stem cells (</a:t>
            </a:r>
            <a:r>
              <a:rPr lang="en-AU" u="sng" dirty="0">
                <a:hlinkClick r:id="rId3"/>
              </a:rPr>
              <a:t>www.telegraph.co.uk/news/worldnews/europe/germany/8500233/Europes-largest-stem-cell-clinic-shut-down-after-death-of-baby.html</a:t>
            </a:r>
            <a:r>
              <a:rPr lang="en-AU" dirty="0"/>
              <a:t>)</a:t>
            </a:r>
            <a:r>
              <a:rPr lang="en-AU" altLang="en-US" dirty="0" smtClean="0">
                <a:latin typeface="Garamond" panose="02020404030301010803" pitchFamily="18" charset="0"/>
              </a:rPr>
              <a:t>.</a:t>
            </a:r>
            <a:endParaRPr lang="en-US" altLang="en-US" dirty="0" smtClean="0">
              <a:latin typeface="Garamond" panose="02020404030301010803" pitchFamily="18" charset="0"/>
            </a:endParaRPr>
          </a:p>
          <a:p>
            <a:pPr defTabSz="947958" eaLnBrk="1" hangingPunct="1">
              <a:spcBef>
                <a:spcPts val="200"/>
              </a:spcBef>
              <a:defRPr/>
            </a:pPr>
            <a:r>
              <a:rPr lang="en-AU" dirty="0" smtClean="0"/>
              <a:t>Stem </a:t>
            </a:r>
            <a:r>
              <a:rPr lang="en-AU" dirty="0"/>
              <a:t>Cells Australia, the National Stem Cell Foundation of Australia and the NSW Stem Cell Network offer individualised responses to patient queries.</a:t>
            </a:r>
            <a:r>
              <a:rPr lang="en-AU" altLang="en-US" dirty="0"/>
              <a:t> See their websites, which are listed on the final slide.</a:t>
            </a:r>
          </a:p>
          <a:p>
            <a:pPr eaLnBrk="1" hangingPunct="1">
              <a:spcBef>
                <a:spcPts val="200"/>
              </a:spcBef>
            </a:pPr>
            <a:r>
              <a:rPr lang="en-AU" altLang="en-US" dirty="0" smtClean="0">
                <a:latin typeface="Garamond" panose="02020404030301010803" pitchFamily="18" charset="0"/>
              </a:rPr>
              <a:t>NHMRC have published ‘A Quick Guide for Medical Practitioners’ and a ‘Frequently Asked Questions’ for patients – available via https://www.nhmrc.gov.au/guidelines-publications/rm001 </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1699612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6B4CBBD0-BFFA-4F79-B628-406840EDE6F1}" type="slidenum">
              <a:rPr lang="en-US" altLang="en-US" sz="1300">
                <a:latin typeface="Garamond" panose="02020404030301010803" pitchFamily="18" charset="0"/>
              </a:rPr>
              <a:pPr>
                <a:spcBef>
                  <a:spcPct val="0"/>
                </a:spcBef>
              </a:pPr>
              <a:t>35</a:t>
            </a:fld>
            <a:endParaRPr lang="en-US" altLang="en-US" sz="1300" dirty="0">
              <a:latin typeface="Garamond" panose="02020404030301010803"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latin typeface="Garamond" panose="02020404030301010803" pitchFamily="18" charset="0"/>
              </a:rPr>
              <a:t>For more information</a:t>
            </a:r>
            <a:r>
              <a:rPr lang="en-AU" altLang="en-US" baseline="0" dirty="0" smtClean="0">
                <a:latin typeface="Garamond" panose="02020404030301010803" pitchFamily="18" charset="0"/>
              </a:rPr>
              <a:t> on the different policy approaches adopted around the globe visit http://</a:t>
            </a:r>
            <a:r>
              <a:rPr lang="en-AU" altLang="en-US" baseline="0" dirty="0" err="1" smtClean="0">
                <a:latin typeface="Garamond" panose="02020404030301010803" pitchFamily="18" charset="0"/>
              </a:rPr>
              <a:t>www.stemgen.org</a:t>
            </a:r>
            <a:endParaRPr lang="en-AU" altLang="en-US" dirty="0" smtClean="0">
              <a:latin typeface="Garamond" panose="02020404030301010803" pitchFamily="18" charset="0"/>
            </a:endParaRP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1635776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306BA55D-EFC4-40FF-B306-9E7135BD7CBC}" type="slidenum">
              <a:rPr lang="en-US" altLang="en-US" sz="1300">
                <a:latin typeface="Garamond" panose="02020404030301010803" pitchFamily="18" charset="0"/>
              </a:rPr>
              <a:pPr>
                <a:spcBef>
                  <a:spcPct val="0"/>
                </a:spcBef>
              </a:pPr>
              <a:t>36</a:t>
            </a:fld>
            <a:endParaRPr lang="en-US" altLang="en-US" sz="1300" dirty="0">
              <a:latin typeface="Garamond" panose="02020404030301010803"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Garamond" panose="02020404030301010803" pitchFamily="18" charset="0"/>
              </a:rPr>
              <a:t>Ensuring appropriate consent is obtained from the donors is essential no matter what type of stem cell research will be conducted.</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2400729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37EF7B-DC12-4065-91AC-05305D9B9559}" type="slidenum">
              <a:rPr lang="en-US" smtClean="0"/>
              <a:pPr/>
              <a:t>38</a:t>
            </a:fld>
            <a:endParaRPr lang="en-US"/>
          </a:p>
        </p:txBody>
      </p:sp>
    </p:spTree>
    <p:extLst>
      <p:ext uri="{BB962C8B-B14F-4D97-AF65-F5344CB8AC3E}">
        <p14:creationId xmlns:p14="http://schemas.microsoft.com/office/powerpoint/2010/main" val="2191943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7EF7B-DC12-4065-91AC-05305D9B9559}" type="slidenum">
              <a:rPr lang="en-US" smtClean="0"/>
              <a:pPr/>
              <a:t>39</a:t>
            </a:fld>
            <a:endParaRPr lang="en-US"/>
          </a:p>
        </p:txBody>
      </p:sp>
    </p:spTree>
    <p:extLst>
      <p:ext uri="{BB962C8B-B14F-4D97-AF65-F5344CB8AC3E}">
        <p14:creationId xmlns:p14="http://schemas.microsoft.com/office/powerpoint/2010/main" val="307162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9ADFD463-CEE5-4C65-A4CE-D22C91380ED6}" type="slidenum">
              <a:rPr lang="en-US" altLang="en-US" sz="1300">
                <a:latin typeface="Garamond" panose="02020404030301010803" pitchFamily="18" charset="0"/>
              </a:rPr>
              <a:pPr>
                <a:spcBef>
                  <a:spcPct val="0"/>
                </a:spcBef>
              </a:pPr>
              <a:t>3</a:t>
            </a:fld>
            <a:endParaRPr lang="en-US" altLang="en-US" sz="1300" dirty="0">
              <a:latin typeface="Garamond" panose="02020404030301010803"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latin typeface="Garamond" panose="02020404030301010803" pitchFamily="18" charset="0"/>
              </a:rPr>
              <a:t>Basics of what makes a stem cell a  stem cell. </a:t>
            </a:r>
          </a:p>
          <a:p>
            <a:pPr eaLnBrk="1" hangingPunct="1"/>
            <a:endParaRPr lang="en-AU" altLang="en-US" dirty="0" smtClean="0">
              <a:latin typeface="Garamond" panose="02020404030301010803" pitchFamily="18" charset="0"/>
            </a:endParaRP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90569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8978">
              <a:spcBef>
                <a:spcPct val="30000"/>
              </a:spcBef>
              <a:defRPr sz="1200">
                <a:solidFill>
                  <a:schemeClr val="tx1"/>
                </a:solidFill>
                <a:latin typeface="Arial" pitchFamily="34" charset="0"/>
              </a:defRPr>
            </a:lvl1pPr>
            <a:lvl2pPr marL="768571" indent="-294592" defTabSz="998978">
              <a:spcBef>
                <a:spcPct val="30000"/>
              </a:spcBef>
              <a:defRPr sz="1200">
                <a:solidFill>
                  <a:schemeClr val="tx1"/>
                </a:solidFill>
                <a:latin typeface="Arial" pitchFamily="34" charset="0"/>
              </a:defRPr>
            </a:lvl2pPr>
            <a:lvl3pPr marL="1181657" indent="-235344" defTabSz="998978">
              <a:spcBef>
                <a:spcPct val="30000"/>
              </a:spcBef>
              <a:defRPr sz="1200">
                <a:solidFill>
                  <a:schemeClr val="tx1"/>
                </a:solidFill>
                <a:latin typeface="Arial" pitchFamily="34" charset="0"/>
              </a:defRPr>
            </a:lvl3pPr>
            <a:lvl4pPr marL="1655636" indent="-235344" defTabSz="998978">
              <a:spcBef>
                <a:spcPct val="30000"/>
              </a:spcBef>
              <a:defRPr sz="1200">
                <a:solidFill>
                  <a:schemeClr val="tx1"/>
                </a:solidFill>
                <a:latin typeface="Arial" pitchFamily="34" charset="0"/>
              </a:defRPr>
            </a:lvl4pPr>
            <a:lvl5pPr marL="2127970" indent="-235344" defTabSz="998978">
              <a:spcBef>
                <a:spcPct val="30000"/>
              </a:spcBef>
              <a:defRPr sz="1200">
                <a:solidFill>
                  <a:schemeClr val="tx1"/>
                </a:solidFill>
                <a:latin typeface="Arial" pitchFamily="34" charset="0"/>
              </a:defRPr>
            </a:lvl5pPr>
            <a:lvl6pPr marL="2601949" indent="-235344" defTabSz="998978" eaLnBrk="0" fontAlgn="base" hangingPunct="0">
              <a:spcBef>
                <a:spcPct val="30000"/>
              </a:spcBef>
              <a:spcAft>
                <a:spcPct val="0"/>
              </a:spcAft>
              <a:defRPr sz="1200">
                <a:solidFill>
                  <a:schemeClr val="tx1"/>
                </a:solidFill>
                <a:latin typeface="Arial" pitchFamily="34" charset="0"/>
              </a:defRPr>
            </a:lvl6pPr>
            <a:lvl7pPr marL="3075928" indent="-235344" defTabSz="998978" eaLnBrk="0" fontAlgn="base" hangingPunct="0">
              <a:spcBef>
                <a:spcPct val="30000"/>
              </a:spcBef>
              <a:spcAft>
                <a:spcPct val="0"/>
              </a:spcAft>
              <a:defRPr sz="1200">
                <a:solidFill>
                  <a:schemeClr val="tx1"/>
                </a:solidFill>
                <a:latin typeface="Arial" pitchFamily="34" charset="0"/>
              </a:defRPr>
            </a:lvl7pPr>
            <a:lvl8pPr marL="3549908" indent="-235344" defTabSz="998978" eaLnBrk="0" fontAlgn="base" hangingPunct="0">
              <a:spcBef>
                <a:spcPct val="30000"/>
              </a:spcBef>
              <a:spcAft>
                <a:spcPct val="0"/>
              </a:spcAft>
              <a:defRPr sz="1200">
                <a:solidFill>
                  <a:schemeClr val="tx1"/>
                </a:solidFill>
                <a:latin typeface="Arial" pitchFamily="34" charset="0"/>
              </a:defRPr>
            </a:lvl8pPr>
            <a:lvl9pPr marL="4023887" indent="-235344" defTabSz="998978" eaLnBrk="0" fontAlgn="base" hangingPunct="0">
              <a:spcBef>
                <a:spcPct val="30000"/>
              </a:spcBef>
              <a:spcAft>
                <a:spcPct val="0"/>
              </a:spcAft>
              <a:defRPr sz="1200">
                <a:solidFill>
                  <a:schemeClr val="tx1"/>
                </a:solidFill>
                <a:latin typeface="Arial" pitchFamily="34" charset="0"/>
              </a:defRPr>
            </a:lvl9pPr>
          </a:lstStyle>
          <a:p>
            <a:pPr>
              <a:spcBef>
                <a:spcPct val="0"/>
              </a:spcBef>
            </a:pPr>
            <a:fld id="{435DAF95-FBA1-45CA-9DD1-A357A1C5E835}" type="slidenum">
              <a:rPr lang="en-US" altLang="en-US" sz="1300">
                <a:latin typeface="Garamond" panose="02020404030301010803" pitchFamily="18" charset="0"/>
              </a:rPr>
              <a:pPr>
                <a:spcBef>
                  <a:spcPct val="0"/>
                </a:spcBef>
              </a:pPr>
              <a:t>5</a:t>
            </a:fld>
            <a:endParaRPr lang="en-US" altLang="en-US" sz="1300" dirty="0">
              <a:latin typeface="Garamond" panose="02020404030301010803"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200"/>
              </a:spcBef>
            </a:pPr>
            <a:r>
              <a:rPr lang="en-US" altLang="en-US" dirty="0" smtClean="0">
                <a:solidFill>
                  <a:schemeClr val="tx1"/>
                </a:solidFill>
                <a:latin typeface="Garamond" panose="02020404030301010803" pitchFamily="18" charset="0"/>
                <a:cs typeface="Arial" panose="020B0604020202020204" pitchFamily="34" charset="0"/>
              </a:rPr>
              <a:t>Human embryonic stem</a:t>
            </a:r>
            <a:r>
              <a:rPr lang="en-US" altLang="en-US" baseline="0" dirty="0" smtClean="0">
                <a:solidFill>
                  <a:schemeClr val="tx1"/>
                </a:solidFill>
                <a:latin typeface="Garamond" panose="02020404030301010803" pitchFamily="18" charset="0"/>
                <a:cs typeface="Arial" panose="020B0604020202020204" pitchFamily="34" charset="0"/>
              </a:rPr>
              <a:t> cells </a:t>
            </a:r>
            <a:r>
              <a:rPr lang="en-US" altLang="en-US" dirty="0" smtClean="0">
                <a:solidFill>
                  <a:schemeClr val="tx1"/>
                </a:solidFill>
                <a:latin typeface="Garamond" panose="02020404030301010803" pitchFamily="18" charset="0"/>
                <a:cs typeface="Arial" panose="020B0604020202020204" pitchFamily="34" charset="0"/>
              </a:rPr>
              <a:t>were first reported in 1998.</a:t>
            </a:r>
          </a:p>
          <a:p>
            <a:pPr eaLnBrk="1" hangingPunct="1">
              <a:spcBef>
                <a:spcPts val="200"/>
              </a:spcBef>
            </a:pPr>
            <a:r>
              <a:rPr lang="en-US" altLang="en-US" dirty="0" smtClean="0">
                <a:solidFill>
                  <a:schemeClr val="tx1"/>
                </a:solidFill>
                <a:latin typeface="Garamond" panose="02020404030301010803" pitchFamily="18" charset="0"/>
                <a:cs typeface="Arial" panose="020B0604020202020204" pitchFamily="34" charset="0"/>
              </a:rPr>
              <a:t>The images</a:t>
            </a:r>
            <a:r>
              <a:rPr lang="en-US" altLang="en-US" baseline="0" dirty="0" smtClean="0">
                <a:solidFill>
                  <a:schemeClr val="tx1"/>
                </a:solidFill>
                <a:latin typeface="Garamond" panose="02020404030301010803" pitchFamily="18" charset="0"/>
                <a:cs typeface="Arial" panose="020B0604020202020204" pitchFamily="34" charset="0"/>
              </a:rPr>
              <a:t> on this slide are: </a:t>
            </a:r>
          </a:p>
          <a:p>
            <a:pPr eaLnBrk="1" hangingPunct="1">
              <a:spcBef>
                <a:spcPts val="200"/>
              </a:spcBef>
            </a:pPr>
            <a:r>
              <a:rPr lang="en-US" altLang="en-US" baseline="0" dirty="0" smtClean="0">
                <a:solidFill>
                  <a:schemeClr val="tx1"/>
                </a:solidFill>
                <a:latin typeface="Garamond" panose="02020404030301010803" pitchFamily="18" charset="0"/>
                <a:cs typeface="Arial" panose="020B0604020202020204" pitchFamily="34" charset="0"/>
              </a:rPr>
              <a:t>1 - blastocyst showing inner cell mass (National Stem Cell Foundation of Australia).</a:t>
            </a:r>
          </a:p>
          <a:p>
            <a:pPr eaLnBrk="1" hangingPunct="1">
              <a:spcBef>
                <a:spcPts val="200"/>
              </a:spcBef>
            </a:pPr>
            <a:r>
              <a:rPr lang="en-US" altLang="en-US" baseline="0" dirty="0" smtClean="0">
                <a:solidFill>
                  <a:schemeClr val="tx1"/>
                </a:solidFill>
                <a:latin typeface="Garamond" panose="02020404030301010803" pitchFamily="18" charset="0"/>
                <a:cs typeface="Arial" panose="020B0604020202020204" pitchFamily="34" charset="0"/>
              </a:rPr>
              <a:t>2 - </a:t>
            </a:r>
            <a:r>
              <a:rPr lang="en-AU" altLang="en-US" baseline="0" dirty="0" smtClean="0">
                <a:solidFill>
                  <a:schemeClr val="tx1"/>
                </a:solidFill>
                <a:latin typeface="Garamond" panose="02020404030301010803" pitchFamily="18" charset="0"/>
                <a:cs typeface="Arial" panose="020B0604020202020204" pitchFamily="34" charset="0"/>
              </a:rPr>
              <a:t>colony of human embryonic stem cells (Diabetes Transplant Unit, Prince of Wales Hospital).</a:t>
            </a:r>
          </a:p>
          <a:p>
            <a:pPr eaLnBrk="1" hangingPunct="1">
              <a:spcBef>
                <a:spcPts val="200"/>
              </a:spcBef>
            </a:pPr>
            <a:r>
              <a:rPr lang="en-AU" altLang="en-US" baseline="0" dirty="0" smtClean="0">
                <a:solidFill>
                  <a:schemeClr val="tx1"/>
                </a:solidFill>
                <a:latin typeface="Garamond" panose="02020404030301010803" pitchFamily="18" charset="0"/>
                <a:cs typeface="Arial" panose="020B0604020202020204" pitchFamily="34" charset="0"/>
              </a:rPr>
              <a:t>3 - multiple colonies of human embryonic stem cells growing on fibroblasts (Diabetes Transplant Unit, Prince of Wales Hospital).</a:t>
            </a:r>
            <a:endParaRPr lang="en-US" altLang="en-US" dirty="0" smtClean="0">
              <a:solidFill>
                <a:schemeClr val="tx1"/>
              </a:solidFill>
              <a:latin typeface="Garamond" panose="02020404030301010803" pitchFamily="18" charset="0"/>
              <a:cs typeface="Arial" panose="020B0604020202020204" pitchFamily="34" charset="0"/>
            </a:endParaRPr>
          </a:p>
          <a:p>
            <a:pPr eaLnBrk="1" hangingPunct="1">
              <a:spcBef>
                <a:spcPts val="200"/>
              </a:spcBef>
            </a:pPr>
            <a:r>
              <a:rPr lang="en-US" altLang="en-US" dirty="0" smtClean="0">
                <a:solidFill>
                  <a:schemeClr val="tx1"/>
                </a:solidFill>
                <a:latin typeface="Garamond" panose="02020404030301010803" pitchFamily="18" charset="0"/>
                <a:cs typeface="Arial" panose="020B0604020202020204" pitchFamily="34" charset="0"/>
              </a:rPr>
              <a:t>Use photo of blastocyst to identify inner cell mass and state that this is isolated and cultured to form ESC.</a:t>
            </a:r>
            <a:endParaRPr lang="en-AU" altLang="en-US" dirty="0" smtClean="0">
              <a:solidFill>
                <a:schemeClr val="tx1"/>
              </a:solidFill>
              <a:latin typeface="Garamond" panose="02020404030301010803" pitchFamily="18" charset="0"/>
              <a:cs typeface="Arial" panose="020B0604020202020204" pitchFamily="34" charset="0"/>
            </a:endParaRPr>
          </a:p>
          <a:p>
            <a:pPr eaLnBrk="1" hangingPunct="1">
              <a:spcBef>
                <a:spcPts val="200"/>
              </a:spcBef>
            </a:pPr>
            <a:endParaRPr lang="en-AU" altLang="en-US" dirty="0" smtClean="0">
              <a:solidFill>
                <a:schemeClr val="tx1"/>
              </a:solidFill>
              <a:latin typeface="Garamond" panose="02020404030301010803" pitchFamily="18" charset="0"/>
              <a:cs typeface="Arial" panose="020B0604020202020204" pitchFamily="34" charset="0"/>
            </a:endParaRPr>
          </a:p>
          <a:p>
            <a:pPr eaLnBrk="1" hangingPunct="1">
              <a:spcBef>
                <a:spcPts val="200"/>
              </a:spcBef>
            </a:pPr>
            <a:r>
              <a:rPr lang="en-AU" altLang="en-US" dirty="0" smtClean="0">
                <a:solidFill>
                  <a:schemeClr val="tx1"/>
                </a:solidFill>
                <a:latin typeface="Garamond" panose="02020404030301010803" pitchFamily="18" charset="0"/>
                <a:cs typeface="Arial" panose="020B0604020202020204" pitchFamily="34" charset="0"/>
              </a:rPr>
              <a:t>Other points you may wish to raise are: </a:t>
            </a:r>
            <a:endParaRPr lang="en-US" altLang="en-US" dirty="0" smtClean="0">
              <a:solidFill>
                <a:schemeClr val="tx1"/>
              </a:solidFill>
              <a:latin typeface="Garamond" panose="02020404030301010803" pitchFamily="18" charset="0"/>
              <a:cs typeface="Arial" panose="020B0604020202020204" pitchFamily="34" charset="0"/>
            </a:endParaRPr>
          </a:p>
          <a:p>
            <a:pPr marL="171450" indent="-171450" eaLnBrk="1" hangingPunct="1">
              <a:spcBef>
                <a:spcPts val="200"/>
              </a:spcBef>
              <a:buFont typeface="Arial" panose="020B0604020202020204" pitchFamily="34" charset="0"/>
              <a:buChar char="•"/>
            </a:pPr>
            <a:r>
              <a:rPr lang="en-US" altLang="en-US" dirty="0" smtClean="0">
                <a:solidFill>
                  <a:schemeClr val="tx1"/>
                </a:solidFill>
                <a:latin typeface="Garamond" panose="02020404030301010803" pitchFamily="18" charset="0"/>
                <a:cs typeface="Arial" panose="020B0604020202020204" pitchFamily="34" charset="0"/>
              </a:rPr>
              <a:t>At the completion of their infertility treatment, IVF couples must decide what happens to any embryos they may still have frozen. Not all couples will have excess embryos. Their options are to discard the embryo (disposed of in biological waste), donate the embryo to research, or donate their embryo/s to another couple. </a:t>
            </a:r>
          </a:p>
          <a:p>
            <a:pPr marL="171450" indent="-171450" eaLnBrk="1" hangingPunct="1">
              <a:spcBef>
                <a:spcPts val="200"/>
              </a:spcBef>
              <a:buFont typeface="Arial" panose="020B0604020202020204" pitchFamily="34" charset="0"/>
              <a:buChar char="•"/>
            </a:pPr>
            <a:r>
              <a:rPr lang="en-US" altLang="en-US" dirty="0" smtClean="0">
                <a:solidFill>
                  <a:schemeClr val="tx1"/>
                </a:solidFill>
                <a:latin typeface="Garamond" panose="02020404030301010803" pitchFamily="18" charset="0"/>
                <a:cs typeface="Arial" panose="020B0604020202020204" pitchFamily="34" charset="0"/>
              </a:rPr>
              <a:t>Human ESC are immortal in the right conditions and can differentiate into all three germ layers and theoretically all cell types</a:t>
            </a:r>
          </a:p>
          <a:p>
            <a:pPr marL="171450" indent="-171450" eaLnBrk="1" hangingPunct="1">
              <a:spcBef>
                <a:spcPts val="200"/>
              </a:spcBef>
              <a:buFont typeface="Arial" panose="020B0604020202020204" pitchFamily="34" charset="0"/>
              <a:buChar char="•"/>
            </a:pPr>
            <a:r>
              <a:rPr lang="en-US" altLang="en-US" dirty="0" smtClean="0">
                <a:solidFill>
                  <a:schemeClr val="tx1"/>
                </a:solidFill>
                <a:latin typeface="Garamond" panose="02020404030301010803" pitchFamily="18" charset="0"/>
                <a:cs typeface="Arial" panose="020B0604020202020204" pitchFamily="34" charset="0"/>
              </a:rPr>
              <a:t>Transplantation of undifferentiated  ESC carries a high risk of </a:t>
            </a:r>
            <a:r>
              <a:rPr lang="en-US" altLang="en-US" dirty="0" err="1" smtClean="0">
                <a:solidFill>
                  <a:schemeClr val="tx1"/>
                </a:solidFill>
                <a:latin typeface="Garamond" panose="02020404030301010803" pitchFamily="18" charset="0"/>
                <a:cs typeface="Arial" panose="020B0604020202020204" pitchFamily="34" charset="0"/>
              </a:rPr>
              <a:t>teratoma</a:t>
            </a:r>
            <a:r>
              <a:rPr lang="en-US" altLang="en-US" dirty="0" smtClean="0">
                <a:solidFill>
                  <a:schemeClr val="tx1"/>
                </a:solidFill>
                <a:latin typeface="Garamond" panose="02020404030301010803" pitchFamily="18" charset="0"/>
                <a:cs typeface="Arial" panose="020B0604020202020204" pitchFamily="34" charset="0"/>
              </a:rPr>
              <a:t> formation. However transplantation of differentiated cells reduces this risk considerably</a:t>
            </a:r>
            <a:endParaRPr lang="en-AU" altLang="en-US" dirty="0" smtClean="0">
              <a:solidFill>
                <a:schemeClr val="tx1"/>
              </a:solidFill>
              <a:latin typeface="Garamond" panose="02020404030301010803" pitchFamily="18" charset="0"/>
              <a:cs typeface="Arial" panose="020B0604020202020204" pitchFamily="34" charset="0"/>
            </a:endParaRPr>
          </a:p>
          <a:p>
            <a:pPr marL="171450" indent="-171450" eaLnBrk="1" hangingPunct="1">
              <a:spcBef>
                <a:spcPts val="200"/>
              </a:spcBef>
              <a:buFont typeface="Arial" panose="020B0604020202020204" pitchFamily="34" charset="0"/>
              <a:buChar char="•"/>
            </a:pPr>
            <a:r>
              <a:rPr lang="en-AU" altLang="en-US" dirty="0" smtClean="0">
                <a:solidFill>
                  <a:schemeClr val="tx1"/>
                </a:solidFill>
                <a:latin typeface="Garamond" panose="02020404030301010803" pitchFamily="18" charset="0"/>
                <a:cs typeface="Arial" panose="020B0604020202020204" pitchFamily="34" charset="0"/>
              </a:rPr>
              <a:t>It has been legal to use human embryos in research in Australia since 2002 when specific legislation was passed -</a:t>
            </a:r>
            <a:r>
              <a:rPr lang="en-AU" altLang="en-US" baseline="0" dirty="0" smtClean="0">
                <a:solidFill>
                  <a:schemeClr val="tx1"/>
                </a:solidFill>
                <a:latin typeface="Garamond" panose="02020404030301010803" pitchFamily="18" charset="0"/>
                <a:cs typeface="Arial" panose="020B0604020202020204" pitchFamily="34" charset="0"/>
              </a:rPr>
              <a:t> </a:t>
            </a:r>
            <a:r>
              <a:rPr lang="en-AU" altLang="en-US" i="1" dirty="0" smtClean="0">
                <a:solidFill>
                  <a:schemeClr val="tx1"/>
                </a:solidFill>
                <a:latin typeface="Garamond" panose="02020404030301010803" pitchFamily="18" charset="0"/>
                <a:cs typeface="Arial" panose="020B0604020202020204" pitchFamily="34" charset="0"/>
              </a:rPr>
              <a:t>Research Involving Human Embryos Act 2002</a:t>
            </a:r>
            <a:r>
              <a:rPr lang="en-AU" altLang="en-US" dirty="0" smtClean="0">
                <a:solidFill>
                  <a:schemeClr val="tx1"/>
                </a:solidFill>
                <a:latin typeface="Garamond" panose="02020404030301010803" pitchFamily="18" charset="0"/>
                <a:cs typeface="Arial" panose="020B0604020202020204" pitchFamily="34" charset="0"/>
              </a:rPr>
              <a:t>. Any researcher wanting to use embryos in their research must obtain a licence from the government specifically for their project.</a:t>
            </a:r>
          </a:p>
        </p:txBody>
      </p:sp>
      <p:sp>
        <p:nvSpPr>
          <p:cNvPr id="2" name="Footer Placeholder 1"/>
          <p:cNvSpPr>
            <a:spLocks noGrp="1"/>
          </p:cNvSpPr>
          <p:nvPr>
            <p:ph type="ftr" sz="quarter" idx="10"/>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426897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7EF7B-DC12-4065-91AC-05305D9B9559}" type="slidenum">
              <a:rPr lang="en-US" smtClean="0"/>
              <a:pPr/>
              <a:t>6</a:t>
            </a:fld>
            <a:endParaRPr lang="en-US"/>
          </a:p>
        </p:txBody>
      </p:sp>
    </p:spTree>
    <p:extLst>
      <p:ext uri="{BB962C8B-B14F-4D97-AF65-F5344CB8AC3E}">
        <p14:creationId xmlns:p14="http://schemas.microsoft.com/office/powerpoint/2010/main" val="427666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7EF7B-DC12-4065-91AC-05305D9B9559}" type="slidenum">
              <a:rPr lang="en-US" smtClean="0"/>
              <a:pPr/>
              <a:t>7</a:t>
            </a:fld>
            <a:endParaRPr lang="en-US"/>
          </a:p>
        </p:txBody>
      </p:sp>
    </p:spTree>
    <p:extLst>
      <p:ext uri="{BB962C8B-B14F-4D97-AF65-F5344CB8AC3E}">
        <p14:creationId xmlns:p14="http://schemas.microsoft.com/office/powerpoint/2010/main" val="267202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7EF7B-DC12-4065-91AC-05305D9B9559}" type="slidenum">
              <a:rPr lang="en-US" smtClean="0"/>
              <a:pPr/>
              <a:t>8</a:t>
            </a:fld>
            <a:endParaRPr lang="en-US"/>
          </a:p>
        </p:txBody>
      </p:sp>
    </p:spTree>
    <p:extLst>
      <p:ext uri="{BB962C8B-B14F-4D97-AF65-F5344CB8AC3E}">
        <p14:creationId xmlns:p14="http://schemas.microsoft.com/office/powerpoint/2010/main" val="386202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37EF7B-DC12-4065-91AC-05305D9B9559}" type="slidenum">
              <a:rPr lang="en-US" smtClean="0"/>
              <a:pPr/>
              <a:t>9</a:t>
            </a:fld>
            <a:endParaRPr lang="en-US"/>
          </a:p>
        </p:txBody>
      </p:sp>
    </p:spTree>
    <p:extLst>
      <p:ext uri="{BB962C8B-B14F-4D97-AF65-F5344CB8AC3E}">
        <p14:creationId xmlns:p14="http://schemas.microsoft.com/office/powerpoint/2010/main" val="204684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Garamond" panose="02020404030301010803" pitchFamily="18" charset="0"/>
              </a:rPr>
              <a:t>This slide shows schematically how human ESC are created from excess IVF and SCNT embryos.</a:t>
            </a:r>
          </a:p>
          <a:p>
            <a:pPr eaLnBrk="1" hangingPunct="1"/>
            <a:r>
              <a:rPr lang="en-US" altLang="en-US" dirty="0" smtClean="0">
                <a:latin typeface="Garamond" panose="02020404030301010803" pitchFamily="18" charset="0"/>
              </a:rPr>
              <a:t>At this point  mention that stem cells can also be derived from parthenogenetic activated eggs.</a:t>
            </a:r>
          </a:p>
          <a:p>
            <a:pPr eaLnBrk="1" hangingPunct="1"/>
            <a:r>
              <a:rPr lang="en-US" altLang="en-US" dirty="0" smtClean="0">
                <a:latin typeface="Garamond" panose="02020404030301010803" pitchFamily="18" charset="0"/>
              </a:rPr>
              <a:t>When introducing SCNT state that human embryonic stem cells were first created with this technique only recently, in 2013. (</a:t>
            </a:r>
            <a:r>
              <a:rPr lang="en-AU" dirty="0"/>
              <a:t>Tachibana N, et al. </a:t>
            </a:r>
            <a:r>
              <a:rPr lang="en-AU" i="1" dirty="0"/>
              <a:t>Cell</a:t>
            </a:r>
            <a:r>
              <a:rPr lang="en-AU" dirty="0"/>
              <a:t> 2013; 153: 1228-1238.)</a:t>
            </a:r>
            <a:endParaRPr lang="en-US" altLang="en-US" dirty="0" smtClean="0">
              <a:latin typeface="Garamond" panose="02020404030301010803" pitchFamily="18" charset="0"/>
            </a:endParaRPr>
          </a:p>
          <a:p>
            <a:pPr eaLnBrk="1" hangingPunct="1"/>
            <a:r>
              <a:rPr lang="en-AU" altLang="en-US" dirty="0" smtClean="0">
                <a:latin typeface="Garamond" panose="02020404030301010803" pitchFamily="18" charset="0"/>
              </a:rPr>
              <a:t>It has been legal to use excess, donated human embryos for research in Australia since 2002 provided researchers receive ethics approval and obtain a licence from the NHMRC. SCNT has been legal in research in Australia (except Western Australia where the State legislation differs from the federal legislation) since 2006 when a modification was made to the original legislation. Researchers involved in SCNT experiments must also apply for a licence from the NHMRC and seek ethics approval.</a:t>
            </a:r>
          </a:p>
          <a:p>
            <a:pPr eaLnBrk="1" hangingPunct="1"/>
            <a:r>
              <a:rPr lang="en-AU" altLang="en-US" dirty="0" smtClean="0">
                <a:latin typeface="Garamond" panose="02020404030301010803" pitchFamily="18" charset="0"/>
              </a:rPr>
              <a:t>Reproductive cloning remains banned.</a:t>
            </a:r>
          </a:p>
        </p:txBody>
      </p:sp>
      <p:sp>
        <p:nvSpPr>
          <p:cNvPr id="4" name="Slide Number Placeholder 3"/>
          <p:cNvSpPr>
            <a:spLocks noGrp="1"/>
          </p:cNvSpPr>
          <p:nvPr>
            <p:ph type="sldNum" sz="quarter" idx="10"/>
          </p:nvPr>
        </p:nvSpPr>
        <p:spPr/>
        <p:txBody>
          <a:bodyPr/>
          <a:lstStyle/>
          <a:p>
            <a:fld id="{BF806AE5-EAF3-4A19-A761-120B3E2066B3}" type="slidenum">
              <a:rPr lang="en-US" altLang="en-US" smtClean="0"/>
              <a:pPr/>
              <a:t>10</a:t>
            </a:fld>
            <a:endParaRPr lang="en-US" altLang="en-US"/>
          </a:p>
        </p:txBody>
      </p:sp>
      <p:sp>
        <p:nvSpPr>
          <p:cNvPr id="5" name="Footer Placeholder 4"/>
          <p:cNvSpPr>
            <a:spLocks noGrp="1"/>
          </p:cNvSpPr>
          <p:nvPr>
            <p:ph type="ftr" sz="quarter" idx="11"/>
          </p:nvPr>
        </p:nvSpPr>
        <p:spPr/>
        <p:txBody>
          <a:bodyPr/>
          <a:lstStyle/>
          <a:p>
            <a:pPr>
              <a:defRPr/>
            </a:pPr>
            <a:r>
              <a:rPr lang="en-AU" smtClean="0"/>
              <a:t>Stem cells and their clinical application       prepared September 2015</a:t>
            </a:r>
            <a:endParaRPr lang="en-US"/>
          </a:p>
        </p:txBody>
      </p:sp>
    </p:spTree>
    <p:extLst>
      <p:ext uri="{BB962C8B-B14F-4D97-AF65-F5344CB8AC3E}">
        <p14:creationId xmlns:p14="http://schemas.microsoft.com/office/powerpoint/2010/main" val="63504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0D471-DEC3-4C2C-A06B-9F16A3FB6777}" type="datetime1">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22005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BDB5C-6CB4-40EC-B46A-79BF4CAA8DEE}" type="datetime1">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45129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69416-24F9-4F33-ABFC-2CCB18415721}" type="datetime1">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41595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3600"/>
            </a:lvl1pPr>
          </a:lstStyle>
          <a:p>
            <a:r>
              <a:rPr lang="en-US" dirty="0" smtClean="0"/>
              <a:t>Click to edit Master title style</a:t>
            </a:r>
            <a:endParaRPr lang="en-AU" dirty="0"/>
          </a:p>
        </p:txBody>
      </p:sp>
      <p:sp>
        <p:nvSpPr>
          <p:cNvPr id="3" name="Table Placeholder 2"/>
          <p:cNvSpPr>
            <a:spLocks noGrp="1"/>
          </p:cNvSpPr>
          <p:nvPr>
            <p:ph type="tbl" idx="1"/>
          </p:nvPr>
        </p:nvSpPr>
        <p:spPr>
          <a:xfrm>
            <a:off x="457200" y="1600200"/>
            <a:ext cx="8229600" cy="4525963"/>
          </a:xfrm>
        </p:spPr>
        <p:txBody>
          <a:bodyPr/>
          <a:lstStyle>
            <a:lvl1pPr>
              <a:defRPr sz="2400"/>
            </a:lvl1pPr>
          </a:lstStyle>
          <a:p>
            <a:pPr lvl="0"/>
            <a:endParaRPr lang="en-A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B398E58B-5656-4D17-B268-E42365100F2F}" type="datetime1">
              <a:rPr lang="en-US" smtClean="0"/>
              <a:t>6/15/2019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FB8944-BA76-4C97-8639-9DCA9A1953E7}" type="slidenum">
              <a:rPr lang="en-US" altLang="en-US"/>
              <a:pPr/>
              <a:t>‹#›</a:t>
            </a:fld>
            <a:endParaRPr lang="en-US" altLang="en-US"/>
          </a:p>
        </p:txBody>
      </p:sp>
    </p:spTree>
    <p:extLst>
      <p:ext uri="{BB962C8B-B14F-4D97-AF65-F5344CB8AC3E}">
        <p14:creationId xmlns:p14="http://schemas.microsoft.com/office/powerpoint/2010/main" val="186210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F0BEE-F249-4FF3-AD43-7B0013B6823F}" type="datetime1">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86268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E7151-A0BA-4E44-B960-55EACE941CD2}" type="datetime1">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327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A9405-45D7-4A4E-A8D8-07A2E5EE1877}" type="datetime1">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44156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9238F-812D-4D0B-BE94-9BDB30B92D0E}" type="datetime1">
              <a:rPr lang="en-US" smtClean="0"/>
              <a:t>6/15/2019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55327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3E443-A0B7-4F7C-ADEB-53C956848BAB}" type="datetime1">
              <a:rPr lang="en-US" smtClean="0"/>
              <a:t>6/15/2019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65163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A9984-0B0F-4D73-816F-FBE5E7B1E13F}" type="datetime1">
              <a:rPr lang="en-US" smtClean="0"/>
              <a:t>6/15/2019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44821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DA55C-FB15-45F2-8538-FEDF37AB0CD4}" type="datetime1">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930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DF7B5-8888-4063-8095-8FF6CE6F688E}" type="datetime1">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226601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204F5-AB50-446D-9EE7-E305392B63BF}" type="datetime1">
              <a:rPr lang="en-US" smtClean="0"/>
              <a:t>6/15/2019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6C17-F0B5-D64C-94A0-63F887D8A225}" type="slidenum">
              <a:rPr lang="en-US" smtClean="0"/>
              <a:t>‹#›</a:t>
            </a:fld>
            <a:endParaRPr lang="en-US"/>
          </a:p>
        </p:txBody>
      </p:sp>
    </p:spTree>
    <p:extLst>
      <p:ext uri="{BB962C8B-B14F-4D97-AF65-F5344CB8AC3E}">
        <p14:creationId xmlns:p14="http://schemas.microsoft.com/office/powerpoint/2010/main" val="1542164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1027"/>
            <a:ext cx="7772400" cy="2749424"/>
          </a:xfrm>
        </p:spPr>
        <p:txBody>
          <a:bodyPr>
            <a:normAutofit/>
          </a:bodyPr>
          <a:lstStyle/>
          <a:p>
            <a:r>
              <a:rPr lang="en-US" sz="3600" b="1" dirty="0">
                <a:latin typeface="Garamond" panose="02020404030301010803" pitchFamily="18" charset="0"/>
              </a:rPr>
              <a:t>Chapter </a:t>
            </a:r>
            <a:r>
              <a:rPr lang="en-US" sz="3600" b="1" dirty="0" smtClean="0">
                <a:latin typeface="Garamond" panose="02020404030301010803" pitchFamily="18" charset="0"/>
              </a:rPr>
              <a:t>11</a:t>
            </a:r>
            <a:r>
              <a:rPr lang="en-US" sz="3600" dirty="0">
                <a:latin typeface="Garamond" panose="02020404030301010803" pitchFamily="18" charset="0"/>
              </a:rPr>
              <a:t/>
            </a:r>
            <a:br>
              <a:rPr lang="en-US" sz="3600" dirty="0">
                <a:latin typeface="Garamond" panose="02020404030301010803" pitchFamily="18" charset="0"/>
              </a:rPr>
            </a:br>
            <a:r>
              <a:rPr lang="en-US" sz="3600" b="1" dirty="0">
                <a:latin typeface="Garamond" panose="02020404030301010803" pitchFamily="18" charset="0"/>
              </a:rPr>
              <a:t>Topic</a:t>
            </a:r>
            <a:r>
              <a:rPr lang="en-US" sz="3600" b="1" dirty="0" smtClean="0">
                <a:latin typeface="Garamond" panose="02020404030301010803" pitchFamily="18" charset="0"/>
              </a:rPr>
              <a:t>: Stem cell therapy</a:t>
            </a:r>
            <a:endParaRPr lang="en-US" sz="3600" dirty="0"/>
          </a:p>
        </p:txBody>
      </p:sp>
      <p:sp>
        <p:nvSpPr>
          <p:cNvPr id="3" name="Subtitle 2"/>
          <p:cNvSpPr>
            <a:spLocks noGrp="1"/>
          </p:cNvSpPr>
          <p:nvPr>
            <p:ph type="subTitle" idx="1"/>
          </p:nvPr>
        </p:nvSpPr>
        <p:spPr/>
        <p:txBody>
          <a:bodyPr>
            <a:normAutofit fontScale="85000" lnSpcReduction="20000"/>
          </a:bodyPr>
          <a:lstStyle/>
          <a:p>
            <a:r>
              <a:rPr lang="en-US" b="1" dirty="0">
                <a:solidFill>
                  <a:schemeClr val="tx1"/>
                </a:solidFill>
                <a:latin typeface="Garamond" panose="02020404030301010803" pitchFamily="18" charset="0"/>
              </a:rPr>
              <a:t>Course code: </a:t>
            </a:r>
            <a:r>
              <a:rPr lang="en-US" b="1" dirty="0" err="1">
                <a:solidFill>
                  <a:schemeClr val="tx1"/>
                </a:solidFill>
                <a:latin typeface="Garamond" panose="02020404030301010803" pitchFamily="18" charset="0"/>
              </a:rPr>
              <a:t>Biot</a:t>
            </a:r>
            <a:r>
              <a:rPr lang="en-US" b="1" dirty="0">
                <a:solidFill>
                  <a:schemeClr val="tx1"/>
                </a:solidFill>
                <a:latin typeface="Garamond" panose="02020404030301010803" pitchFamily="18" charset="0"/>
              </a:rPr>
              <a:t>. 3113</a:t>
            </a:r>
          </a:p>
          <a:p>
            <a:r>
              <a:rPr lang="en-US" b="1" dirty="0">
                <a:solidFill>
                  <a:schemeClr val="tx1"/>
                </a:solidFill>
                <a:latin typeface="Garamond" panose="02020404030301010803" pitchFamily="18" charset="0"/>
              </a:rPr>
              <a:t>Course name: Medical Biotechnology</a:t>
            </a:r>
          </a:p>
          <a:p>
            <a:r>
              <a:rPr lang="en-US" b="1" dirty="0">
                <a:solidFill>
                  <a:schemeClr val="tx1"/>
                </a:solidFill>
                <a:latin typeface="Garamond" panose="02020404030301010803" pitchFamily="18" charset="0"/>
              </a:rPr>
              <a:t>Department of Biotechnology</a:t>
            </a:r>
          </a:p>
          <a:p>
            <a:r>
              <a:rPr lang="en-US" b="1" dirty="0">
                <a:solidFill>
                  <a:schemeClr val="tx1"/>
                </a:solidFill>
                <a:latin typeface="Garamond" panose="02020404030301010803" pitchFamily="18" charset="0"/>
              </a:rPr>
              <a:t>University of Gondar</a:t>
            </a:r>
          </a:p>
          <a:p>
            <a:endParaRPr lang="en-US" dirty="0"/>
          </a:p>
        </p:txBody>
      </p:sp>
      <p:sp>
        <p:nvSpPr>
          <p:cNvPr id="4" name="Date Placeholder 3"/>
          <p:cNvSpPr>
            <a:spLocks noGrp="1"/>
          </p:cNvSpPr>
          <p:nvPr>
            <p:ph type="dt" sz="half" idx="10"/>
          </p:nvPr>
        </p:nvSpPr>
        <p:spPr/>
        <p:txBody>
          <a:bodyPr/>
          <a:lstStyle/>
          <a:p>
            <a:fld id="{8E5CE26A-1332-4E9B-A380-D73D45F2CD08}" type="datetime1">
              <a:rPr lang="en-US" smtClean="0"/>
              <a:t>6/15/2019</a:t>
            </a:fld>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1</a:t>
            </a:fld>
            <a:endParaRPr lang="en-US"/>
          </a:p>
        </p:txBody>
      </p:sp>
    </p:spTree>
    <p:extLst>
      <p:ext uri="{BB962C8B-B14F-4D97-AF65-F5344CB8AC3E}">
        <p14:creationId xmlns:p14="http://schemas.microsoft.com/office/powerpoint/2010/main" val="298965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95536" y="5605464"/>
            <a:ext cx="8352928" cy="999900"/>
          </a:xfrm>
          <a:prstGeom prst="rect">
            <a:avLst/>
          </a:prstGeom>
          <a:solidFill>
            <a:schemeClr val="bg1"/>
          </a:solidFill>
          <a:ln w="25400"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effectLst/>
              <a:latin typeface="Garamond" panose="02020404030301010803" pitchFamily="18" charset="0"/>
              <a:cs typeface="Arial" charset="0"/>
            </a:endParaRPr>
          </a:p>
        </p:txBody>
      </p:sp>
      <p:sp>
        <p:nvSpPr>
          <p:cNvPr id="5" name="Rectangle 4"/>
          <p:cNvSpPr/>
          <p:nvPr/>
        </p:nvSpPr>
        <p:spPr bwMode="auto">
          <a:xfrm>
            <a:off x="395536" y="1196752"/>
            <a:ext cx="1296144" cy="4408712"/>
          </a:xfrm>
          <a:prstGeom prst="rect">
            <a:avLst/>
          </a:prstGeom>
          <a:solidFill>
            <a:schemeClr val="accent5"/>
          </a:solidFill>
          <a:ln w="25400"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effectLst/>
              <a:latin typeface="Garamond" panose="02020404030301010803" pitchFamily="18" charset="0"/>
              <a:cs typeface="Arial" charset="0"/>
            </a:endParaRPr>
          </a:p>
        </p:txBody>
      </p:sp>
      <p:sp>
        <p:nvSpPr>
          <p:cNvPr id="2" name="Title 1"/>
          <p:cNvSpPr>
            <a:spLocks noGrp="1"/>
          </p:cNvSpPr>
          <p:nvPr>
            <p:ph type="title"/>
          </p:nvPr>
        </p:nvSpPr>
        <p:spPr>
          <a:xfrm>
            <a:off x="327523" y="44624"/>
            <a:ext cx="8507288" cy="438617"/>
          </a:xfrm>
        </p:spPr>
        <p:txBody>
          <a:bodyPr>
            <a:normAutofit fontScale="90000"/>
          </a:bodyPr>
          <a:lstStyle/>
          <a:p>
            <a:r>
              <a:rPr lang="en-AU" sz="3500" b="1" dirty="0" smtClean="0">
                <a:latin typeface="Garamond" panose="02020404030301010803" pitchFamily="18" charset="0"/>
              </a:rPr>
              <a:t>Derivation of human embryonic stem cells</a:t>
            </a:r>
            <a:endParaRPr lang="en-AU" sz="3500" b="1" dirty="0">
              <a:latin typeface="Garamond" panose="02020404030301010803" pitchFamily="18" charset="0"/>
            </a:endParaRPr>
          </a:p>
        </p:txBody>
      </p:sp>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33244" t="10931" r="1002" b="929"/>
          <a:stretch/>
        </p:blipFill>
        <p:spPr bwMode="auto">
          <a:xfrm>
            <a:off x="1547664" y="1196751"/>
            <a:ext cx="6087616"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a14:hiddenLine>
            </a:ext>
          </a:extLst>
        </p:spPr>
      </p:pic>
      <p:sp>
        <p:nvSpPr>
          <p:cNvPr id="3" name="Content Placeholder 2"/>
          <p:cNvSpPr>
            <a:spLocks noGrp="1"/>
          </p:cNvSpPr>
          <p:nvPr>
            <p:ph idx="1"/>
          </p:nvPr>
        </p:nvSpPr>
        <p:spPr>
          <a:xfrm>
            <a:off x="395536" y="836712"/>
            <a:ext cx="3528392" cy="864096"/>
          </a:xfrm>
          <a:solidFill>
            <a:schemeClr val="accent5"/>
          </a:solidFill>
        </p:spPr>
        <p:txBody>
          <a:bodyPr/>
          <a:lstStyle/>
          <a:p>
            <a:pPr marL="0" indent="0">
              <a:buNone/>
            </a:pPr>
            <a:r>
              <a:rPr lang="en-AU" sz="1800" b="1" dirty="0">
                <a:latin typeface="Garamond" panose="02020404030301010803" pitchFamily="18" charset="0"/>
              </a:rPr>
              <a:t>1. </a:t>
            </a:r>
            <a:r>
              <a:rPr lang="en-AU" sz="1800" b="1" dirty="0">
                <a:solidFill>
                  <a:srgbClr val="FF0000"/>
                </a:solidFill>
                <a:latin typeface="Garamond" panose="02020404030301010803" pitchFamily="18" charset="0"/>
              </a:rPr>
              <a:t>From donated IVF </a:t>
            </a:r>
            <a:r>
              <a:rPr lang="en-AU" sz="1800" b="1" dirty="0" smtClean="0">
                <a:solidFill>
                  <a:srgbClr val="FF0000"/>
                </a:solidFill>
                <a:latin typeface="Garamond" panose="02020404030301010803" pitchFamily="18" charset="0"/>
              </a:rPr>
              <a:t>embryos</a:t>
            </a:r>
            <a:endParaRPr lang="en-AU" sz="1800" b="1" dirty="0">
              <a:solidFill>
                <a:srgbClr val="FF0000"/>
              </a:solidFill>
              <a:latin typeface="Garamond" panose="02020404030301010803" pitchFamily="18" charset="0"/>
            </a:endParaRPr>
          </a:p>
        </p:txBody>
      </p:sp>
      <p:sp>
        <p:nvSpPr>
          <p:cNvPr id="6" name="Rectangle 5"/>
          <p:cNvSpPr/>
          <p:nvPr/>
        </p:nvSpPr>
        <p:spPr bwMode="auto">
          <a:xfrm>
            <a:off x="7621736" y="1196752"/>
            <a:ext cx="1126728" cy="4408712"/>
          </a:xfrm>
          <a:prstGeom prst="rect">
            <a:avLst/>
          </a:prstGeom>
          <a:solidFill>
            <a:srgbClr val="C9F1FF"/>
          </a:solidFill>
          <a:ln w="25400"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effectLst/>
              <a:latin typeface="Garamond" panose="02020404030301010803" pitchFamily="18" charset="0"/>
              <a:cs typeface="Arial" charset="0"/>
            </a:endParaRPr>
          </a:p>
        </p:txBody>
      </p:sp>
      <p:sp>
        <p:nvSpPr>
          <p:cNvPr id="7" name="Content Placeholder 2"/>
          <p:cNvSpPr txBox="1">
            <a:spLocks/>
          </p:cNvSpPr>
          <p:nvPr/>
        </p:nvSpPr>
        <p:spPr bwMode="auto">
          <a:xfrm>
            <a:off x="3923928" y="836712"/>
            <a:ext cx="4824536" cy="360040"/>
          </a:xfrm>
          <a:prstGeom prst="rect">
            <a:avLst/>
          </a:prstGeom>
          <a:solidFill>
            <a:srgbClr val="C9F1FF"/>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800" b="1" kern="0" dirty="0" smtClean="0">
                <a:solidFill>
                  <a:schemeClr val="tx1"/>
                </a:solidFill>
                <a:latin typeface="Garamond" panose="02020404030301010803" pitchFamily="18" charset="0"/>
              </a:rPr>
              <a:t>2. </a:t>
            </a:r>
            <a:r>
              <a:rPr lang="en-AU" sz="1800" b="1" kern="0" dirty="0" smtClean="0">
                <a:solidFill>
                  <a:srgbClr val="FF0000"/>
                </a:solidFill>
                <a:latin typeface="Garamond" panose="02020404030301010803" pitchFamily="18" charset="0"/>
              </a:rPr>
              <a:t>Somatic cell nuclear transfer (SCNT)</a:t>
            </a:r>
            <a:endParaRPr lang="en-AU" sz="1800" b="1" kern="0" dirty="0">
              <a:solidFill>
                <a:srgbClr val="FF0000"/>
              </a:solidFill>
              <a:latin typeface="Garamond" panose="02020404030301010803" pitchFamily="18" charset="0"/>
            </a:endParaRPr>
          </a:p>
        </p:txBody>
      </p:sp>
      <p:sp>
        <p:nvSpPr>
          <p:cNvPr id="9" name="TextBox 8"/>
          <p:cNvSpPr txBox="1"/>
          <p:nvPr/>
        </p:nvSpPr>
        <p:spPr>
          <a:xfrm>
            <a:off x="5796136" y="5674022"/>
            <a:ext cx="2952328" cy="913070"/>
          </a:xfrm>
          <a:prstGeom prst="rect">
            <a:avLst/>
          </a:prstGeom>
          <a:solidFill>
            <a:schemeClr val="bg1"/>
          </a:solidFill>
        </p:spPr>
        <p:txBody>
          <a:bodyPr wrap="square" rtlCol="0">
            <a:spAutoFit/>
          </a:bodyPr>
          <a:lstStyle/>
          <a:p>
            <a:pPr marL="216000">
              <a:lnSpc>
                <a:spcPts val="1600"/>
              </a:lnSpc>
            </a:pPr>
            <a:endParaRPr lang="en-AU" sz="1200" b="1" dirty="0" smtClean="0">
              <a:latin typeface="Garamond" panose="02020404030301010803" pitchFamily="18" charset="0"/>
            </a:endParaRPr>
          </a:p>
          <a:p>
            <a:pPr marL="216000">
              <a:lnSpc>
                <a:spcPts val="1600"/>
              </a:lnSpc>
            </a:pPr>
            <a:r>
              <a:rPr lang="en-AU" b="1" dirty="0" smtClean="0">
                <a:solidFill>
                  <a:srgbClr val="FF0000"/>
                </a:solidFill>
                <a:latin typeface="Garamond" panose="02020404030301010803" pitchFamily="18" charset="0"/>
              </a:rPr>
              <a:t>SCNT is also known as </a:t>
            </a:r>
            <a:br>
              <a:rPr lang="en-AU" b="1" dirty="0" smtClean="0">
                <a:solidFill>
                  <a:srgbClr val="FF0000"/>
                </a:solidFill>
                <a:latin typeface="Garamond" panose="02020404030301010803" pitchFamily="18" charset="0"/>
              </a:rPr>
            </a:br>
            <a:r>
              <a:rPr lang="en-AU" b="1" dirty="0" smtClean="0">
                <a:solidFill>
                  <a:srgbClr val="FF0000"/>
                </a:solidFill>
                <a:latin typeface="Garamond" panose="02020404030301010803" pitchFamily="18" charset="0"/>
              </a:rPr>
              <a:t>therapeutic cloning. </a:t>
            </a:r>
            <a:endParaRPr lang="en-AU" b="1" dirty="0">
              <a:solidFill>
                <a:srgbClr val="FF0000"/>
              </a:solidFill>
              <a:latin typeface="Garamond" panose="02020404030301010803" pitchFamily="18" charset="0"/>
            </a:endParaRPr>
          </a:p>
          <a:p>
            <a:pPr marL="216000">
              <a:lnSpc>
                <a:spcPts val="1600"/>
              </a:lnSpc>
            </a:pPr>
            <a:r>
              <a:rPr lang="en-AU" b="1" dirty="0" smtClean="0">
                <a:solidFill>
                  <a:srgbClr val="FF0000"/>
                </a:solidFill>
                <a:latin typeface="Garamond" panose="02020404030301010803" pitchFamily="18" charset="0"/>
              </a:rPr>
              <a:t> </a:t>
            </a:r>
            <a:endParaRPr lang="en-AU" b="1" dirty="0">
              <a:solidFill>
                <a:srgbClr val="FF0000"/>
              </a:solidFill>
              <a:latin typeface="Garamond" panose="02020404030301010803" pitchFamily="18" charset="0"/>
            </a:endParaRPr>
          </a:p>
        </p:txBody>
      </p:sp>
      <p:sp>
        <p:nvSpPr>
          <p:cNvPr id="11" name="Content Placeholder 2"/>
          <p:cNvSpPr txBox="1">
            <a:spLocks/>
          </p:cNvSpPr>
          <p:nvPr/>
        </p:nvSpPr>
        <p:spPr bwMode="auto">
          <a:xfrm>
            <a:off x="2430810" y="2060848"/>
            <a:ext cx="1497943" cy="95780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rgbClr val="FF0000"/>
                </a:solidFill>
                <a:latin typeface="Garamond" panose="02020404030301010803" pitchFamily="18" charset="0"/>
              </a:rPr>
              <a:t>Donated IVF embryo</a:t>
            </a:r>
            <a:br>
              <a:rPr lang="en-AU" sz="1400" b="1" kern="0" dirty="0" smtClean="0">
                <a:solidFill>
                  <a:srgbClr val="FF0000"/>
                </a:solidFill>
                <a:latin typeface="Garamond" panose="02020404030301010803" pitchFamily="18" charset="0"/>
              </a:rPr>
            </a:br>
            <a:r>
              <a:rPr lang="en-AU" sz="1400" b="1" kern="0" dirty="0" smtClean="0">
                <a:solidFill>
                  <a:schemeClr val="tx1"/>
                </a:solidFill>
                <a:latin typeface="Garamond" panose="02020404030301010803" pitchFamily="18" charset="0"/>
              </a:rPr>
              <a:t>(no longer required for treatment) </a:t>
            </a:r>
            <a:endParaRPr lang="en-AU" sz="1600" b="1" kern="0" dirty="0">
              <a:solidFill>
                <a:schemeClr val="tx1"/>
              </a:solidFill>
              <a:latin typeface="Garamond" panose="02020404030301010803" pitchFamily="18" charset="0"/>
            </a:endParaRPr>
          </a:p>
        </p:txBody>
      </p:sp>
      <p:sp>
        <p:nvSpPr>
          <p:cNvPr id="12" name="Content Placeholder 2"/>
          <p:cNvSpPr txBox="1">
            <a:spLocks/>
          </p:cNvSpPr>
          <p:nvPr/>
        </p:nvSpPr>
        <p:spPr bwMode="auto">
          <a:xfrm>
            <a:off x="2432396" y="3259584"/>
            <a:ext cx="1497943" cy="129614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rgbClr val="FF0000"/>
                </a:solidFill>
                <a:latin typeface="Garamond" panose="02020404030301010803" pitchFamily="18" charset="0"/>
              </a:rPr>
              <a:t>Blastocyst stage embryo </a:t>
            </a:r>
            <a:r>
              <a:rPr lang="en-AU" sz="1400" b="1" kern="0" dirty="0" smtClean="0">
                <a:solidFill>
                  <a:schemeClr val="tx1"/>
                </a:solidFill>
                <a:latin typeface="Garamond" panose="02020404030301010803" pitchFamily="18" charset="0"/>
              </a:rPr>
              <a:t>(5-7 days development)</a:t>
            </a:r>
            <a:br>
              <a:rPr lang="en-AU" sz="1400" b="1" kern="0" dirty="0" smtClean="0">
                <a:solidFill>
                  <a:schemeClr val="tx1"/>
                </a:solidFill>
                <a:latin typeface="Garamond" panose="02020404030301010803" pitchFamily="18" charset="0"/>
              </a:rPr>
            </a:br>
            <a:r>
              <a:rPr lang="en-AU" sz="1400" b="1" kern="0" dirty="0" smtClean="0">
                <a:solidFill>
                  <a:schemeClr val="tx1"/>
                </a:solidFill>
                <a:latin typeface="Garamond" panose="02020404030301010803" pitchFamily="18" charset="0"/>
              </a:rPr>
              <a:t>Stem cells isolated from embryo which is destroyed in the process </a:t>
            </a:r>
            <a:endParaRPr lang="en-AU" sz="1600" b="1" kern="0" dirty="0">
              <a:solidFill>
                <a:schemeClr val="tx1"/>
              </a:solidFill>
              <a:latin typeface="Garamond" panose="02020404030301010803" pitchFamily="18" charset="0"/>
            </a:endParaRPr>
          </a:p>
        </p:txBody>
      </p:sp>
      <p:sp>
        <p:nvSpPr>
          <p:cNvPr id="13" name="Content Placeholder 2"/>
          <p:cNvSpPr txBox="1">
            <a:spLocks/>
          </p:cNvSpPr>
          <p:nvPr/>
        </p:nvSpPr>
        <p:spPr bwMode="auto">
          <a:xfrm>
            <a:off x="1043608" y="4869160"/>
            <a:ext cx="1944217" cy="57606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chemeClr val="tx1"/>
                </a:solidFill>
                <a:latin typeface="Garamond" panose="02020404030301010803" pitchFamily="18" charset="0"/>
              </a:rPr>
              <a:t>Stem cells </a:t>
            </a:r>
            <a:r>
              <a:rPr lang="en-AU" sz="1400" b="1" kern="0" dirty="0" smtClean="0">
                <a:solidFill>
                  <a:srgbClr val="FF0000"/>
                </a:solidFill>
                <a:latin typeface="Garamond" panose="02020404030301010803" pitchFamily="18" charset="0"/>
              </a:rPr>
              <a:t>are cultured in </a:t>
            </a:r>
            <a:r>
              <a:rPr lang="en-AU" sz="1400" b="1" kern="0" dirty="0" smtClean="0">
                <a:solidFill>
                  <a:schemeClr val="tx1"/>
                </a:solidFill>
                <a:latin typeface="Garamond" panose="02020404030301010803" pitchFamily="18" charset="0"/>
              </a:rPr>
              <a:t>the laboratory</a:t>
            </a:r>
            <a:endParaRPr lang="en-AU" sz="1600" b="1" kern="0" dirty="0">
              <a:solidFill>
                <a:schemeClr val="tx1"/>
              </a:solidFill>
              <a:latin typeface="Garamond" panose="02020404030301010803" pitchFamily="18" charset="0"/>
            </a:endParaRPr>
          </a:p>
        </p:txBody>
      </p:sp>
      <p:sp>
        <p:nvSpPr>
          <p:cNvPr id="8" name="Rectangle 7"/>
          <p:cNvSpPr/>
          <p:nvPr/>
        </p:nvSpPr>
        <p:spPr bwMode="auto">
          <a:xfrm>
            <a:off x="3517181" y="5686722"/>
            <a:ext cx="360040" cy="228724"/>
          </a:xfrm>
          <a:prstGeom prst="rect">
            <a:avLst/>
          </a:prstGeom>
          <a:solidFill>
            <a:schemeClr val="bg1"/>
          </a:solidFill>
          <a:ln w="25400"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effectLst/>
              <a:latin typeface="Garamond" panose="02020404030301010803" pitchFamily="18" charset="0"/>
              <a:cs typeface="Arial" charset="0"/>
            </a:endParaRPr>
          </a:p>
        </p:txBody>
      </p:sp>
      <p:sp>
        <p:nvSpPr>
          <p:cNvPr id="15" name="Rectangle 14"/>
          <p:cNvSpPr/>
          <p:nvPr/>
        </p:nvSpPr>
        <p:spPr bwMode="auto">
          <a:xfrm>
            <a:off x="4113738" y="5686722"/>
            <a:ext cx="890309" cy="228724"/>
          </a:xfrm>
          <a:prstGeom prst="rect">
            <a:avLst/>
          </a:prstGeom>
          <a:solidFill>
            <a:schemeClr val="bg1"/>
          </a:solidFill>
          <a:ln w="25400"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effectLst/>
              <a:latin typeface="Garamond" panose="02020404030301010803" pitchFamily="18" charset="0"/>
              <a:cs typeface="Arial" charset="0"/>
            </a:endParaRPr>
          </a:p>
        </p:txBody>
      </p:sp>
      <p:sp>
        <p:nvSpPr>
          <p:cNvPr id="14" name="Content Placeholder 2"/>
          <p:cNvSpPr txBox="1">
            <a:spLocks/>
          </p:cNvSpPr>
          <p:nvPr/>
        </p:nvSpPr>
        <p:spPr bwMode="auto">
          <a:xfrm>
            <a:off x="2987824" y="5720556"/>
            <a:ext cx="3121744" cy="228724"/>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rgbClr val="FF0000"/>
                </a:solidFill>
                <a:latin typeface="Garamond" panose="02020404030301010803" pitchFamily="18" charset="0"/>
              </a:rPr>
              <a:t>Stem cell line distributed to scientists</a:t>
            </a:r>
            <a:endParaRPr lang="en-AU" sz="1600" b="1" kern="0" dirty="0">
              <a:solidFill>
                <a:srgbClr val="FF0000"/>
              </a:solidFill>
              <a:latin typeface="Garamond" panose="02020404030301010803" pitchFamily="18" charset="0"/>
            </a:endParaRPr>
          </a:p>
        </p:txBody>
      </p:sp>
      <p:sp>
        <p:nvSpPr>
          <p:cNvPr id="17" name="Content Placeholder 2"/>
          <p:cNvSpPr txBox="1">
            <a:spLocks/>
          </p:cNvSpPr>
          <p:nvPr/>
        </p:nvSpPr>
        <p:spPr bwMode="auto">
          <a:xfrm>
            <a:off x="3995936" y="6212494"/>
            <a:ext cx="942454" cy="384858"/>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chemeClr val="tx1"/>
                </a:solidFill>
                <a:latin typeface="Garamond" panose="02020404030301010803" pitchFamily="18" charset="0"/>
              </a:rPr>
              <a:t>Developing </a:t>
            </a:r>
            <a:br>
              <a:rPr lang="en-AU" sz="1400" b="1" kern="0" dirty="0" smtClean="0">
                <a:solidFill>
                  <a:schemeClr val="tx1"/>
                </a:solidFill>
                <a:latin typeface="Garamond" panose="02020404030301010803" pitchFamily="18" charset="0"/>
              </a:rPr>
            </a:br>
            <a:r>
              <a:rPr lang="en-AU" sz="1400" b="1" kern="0" dirty="0" smtClean="0">
                <a:solidFill>
                  <a:srgbClr val="FF0000"/>
                </a:solidFill>
                <a:latin typeface="Garamond" panose="02020404030301010803" pitchFamily="18" charset="0"/>
              </a:rPr>
              <a:t>therapies </a:t>
            </a:r>
            <a:endParaRPr lang="en-AU" sz="1600" b="1" kern="0" dirty="0">
              <a:solidFill>
                <a:srgbClr val="FF0000"/>
              </a:solidFill>
              <a:latin typeface="Garamond" panose="02020404030301010803" pitchFamily="18" charset="0"/>
            </a:endParaRPr>
          </a:p>
        </p:txBody>
      </p:sp>
      <p:sp>
        <p:nvSpPr>
          <p:cNvPr id="18" name="Content Placeholder 2"/>
          <p:cNvSpPr txBox="1">
            <a:spLocks/>
          </p:cNvSpPr>
          <p:nvPr/>
        </p:nvSpPr>
        <p:spPr bwMode="auto">
          <a:xfrm>
            <a:off x="5148064" y="6212494"/>
            <a:ext cx="857746" cy="384858"/>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rgbClr val="FF0000"/>
                </a:solidFill>
                <a:latin typeface="Garamond" panose="02020404030301010803" pitchFamily="18" charset="0"/>
              </a:rPr>
              <a:t>Drug</a:t>
            </a:r>
            <a:br>
              <a:rPr lang="en-AU" sz="1400" b="1" kern="0" dirty="0" smtClean="0">
                <a:solidFill>
                  <a:srgbClr val="FF0000"/>
                </a:solidFill>
                <a:latin typeface="Garamond" panose="02020404030301010803" pitchFamily="18" charset="0"/>
              </a:rPr>
            </a:br>
            <a:r>
              <a:rPr lang="en-AU" sz="1400" b="1" kern="0" dirty="0" smtClean="0">
                <a:solidFill>
                  <a:srgbClr val="FF0000"/>
                </a:solidFill>
                <a:latin typeface="Garamond" panose="02020404030301010803" pitchFamily="18" charset="0"/>
              </a:rPr>
              <a:t>discovery </a:t>
            </a:r>
            <a:endParaRPr lang="en-AU" sz="1600" b="1" kern="0" dirty="0">
              <a:solidFill>
                <a:srgbClr val="FF0000"/>
              </a:solidFill>
              <a:latin typeface="Garamond" panose="02020404030301010803" pitchFamily="18" charset="0"/>
            </a:endParaRPr>
          </a:p>
        </p:txBody>
      </p:sp>
      <p:sp>
        <p:nvSpPr>
          <p:cNvPr id="19" name="Content Placeholder 2"/>
          <p:cNvSpPr txBox="1">
            <a:spLocks/>
          </p:cNvSpPr>
          <p:nvPr/>
        </p:nvSpPr>
        <p:spPr bwMode="auto">
          <a:xfrm>
            <a:off x="4819774" y="1196752"/>
            <a:ext cx="1007034" cy="288032"/>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chemeClr val="tx1"/>
                </a:solidFill>
                <a:latin typeface="Garamond" panose="02020404030301010803" pitchFamily="18" charset="0"/>
              </a:rPr>
              <a:t>Donor cell</a:t>
            </a:r>
            <a:endParaRPr lang="en-AU" sz="1400" b="1" kern="0" dirty="0">
              <a:solidFill>
                <a:schemeClr val="tx1"/>
              </a:solidFill>
              <a:latin typeface="Garamond" panose="02020404030301010803" pitchFamily="18" charset="0"/>
            </a:endParaRPr>
          </a:p>
        </p:txBody>
      </p:sp>
      <p:sp>
        <p:nvSpPr>
          <p:cNvPr id="20" name="Content Placeholder 2"/>
          <p:cNvSpPr txBox="1">
            <a:spLocks/>
          </p:cNvSpPr>
          <p:nvPr/>
        </p:nvSpPr>
        <p:spPr bwMode="auto">
          <a:xfrm>
            <a:off x="7178066" y="1196752"/>
            <a:ext cx="1007034" cy="288032"/>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chemeClr val="tx1"/>
                </a:solidFill>
                <a:latin typeface="Garamond" panose="02020404030301010803" pitchFamily="18" charset="0"/>
              </a:rPr>
              <a:t>Egg</a:t>
            </a:r>
            <a:endParaRPr lang="en-AU" sz="1400" b="1" kern="0" dirty="0">
              <a:solidFill>
                <a:schemeClr val="tx1"/>
              </a:solidFill>
              <a:latin typeface="Garamond" panose="02020404030301010803" pitchFamily="18" charset="0"/>
            </a:endParaRPr>
          </a:p>
        </p:txBody>
      </p:sp>
      <p:sp>
        <p:nvSpPr>
          <p:cNvPr id="21" name="Content Placeholder 2"/>
          <p:cNvSpPr txBox="1">
            <a:spLocks/>
          </p:cNvSpPr>
          <p:nvPr/>
        </p:nvSpPr>
        <p:spPr bwMode="auto">
          <a:xfrm>
            <a:off x="5236486" y="1532977"/>
            <a:ext cx="653883" cy="452808"/>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rgbClr val="FF0000"/>
                </a:solidFill>
                <a:latin typeface="Garamond" panose="02020404030301010803" pitchFamily="18" charset="0"/>
              </a:rPr>
              <a:t>Donor </a:t>
            </a:r>
            <a:br>
              <a:rPr lang="en-AU" sz="1400" b="1" kern="0" dirty="0" smtClean="0">
                <a:solidFill>
                  <a:srgbClr val="FF0000"/>
                </a:solidFill>
                <a:latin typeface="Garamond" panose="02020404030301010803" pitchFamily="18" charset="0"/>
              </a:rPr>
            </a:br>
            <a:r>
              <a:rPr lang="en-AU" sz="1400" b="1" kern="0" dirty="0" smtClean="0">
                <a:solidFill>
                  <a:srgbClr val="FF0000"/>
                </a:solidFill>
                <a:latin typeface="Garamond" panose="02020404030301010803" pitchFamily="18" charset="0"/>
              </a:rPr>
              <a:t>nucleus</a:t>
            </a:r>
            <a:endParaRPr lang="en-AU" sz="1400" b="1" kern="0" dirty="0">
              <a:solidFill>
                <a:srgbClr val="FF0000"/>
              </a:solidFill>
              <a:latin typeface="Garamond" panose="02020404030301010803" pitchFamily="18" charset="0"/>
            </a:endParaRPr>
          </a:p>
        </p:txBody>
      </p:sp>
      <p:sp>
        <p:nvSpPr>
          <p:cNvPr id="24" name="Rectangle 23"/>
          <p:cNvSpPr/>
          <p:nvPr/>
        </p:nvSpPr>
        <p:spPr bwMode="auto">
          <a:xfrm>
            <a:off x="6949988" y="2075258"/>
            <a:ext cx="710816" cy="345630"/>
          </a:xfrm>
          <a:prstGeom prst="rect">
            <a:avLst/>
          </a:prstGeom>
          <a:solidFill>
            <a:srgbClr val="C9F1FF"/>
          </a:solidFill>
          <a:ln w="25400"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effectLst/>
              <a:latin typeface="Garamond" panose="02020404030301010803" pitchFamily="18" charset="0"/>
              <a:cs typeface="Arial" charset="0"/>
            </a:endParaRPr>
          </a:p>
        </p:txBody>
      </p:sp>
      <p:sp>
        <p:nvSpPr>
          <p:cNvPr id="23" name="Content Placeholder 2"/>
          <p:cNvSpPr txBox="1">
            <a:spLocks/>
          </p:cNvSpPr>
          <p:nvPr/>
        </p:nvSpPr>
        <p:spPr bwMode="auto">
          <a:xfrm>
            <a:off x="6149826" y="2204864"/>
            <a:ext cx="2035274" cy="625884"/>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chemeClr val="tx1"/>
                </a:solidFill>
                <a:latin typeface="Garamond" panose="02020404030301010803" pitchFamily="18" charset="0"/>
              </a:rPr>
              <a:t>Egg’s nucleus </a:t>
            </a:r>
            <a:r>
              <a:rPr lang="en-AU" sz="1400" b="1" kern="0" dirty="0" smtClean="0">
                <a:solidFill>
                  <a:srgbClr val="FF0000"/>
                </a:solidFill>
                <a:latin typeface="Garamond" panose="02020404030301010803" pitchFamily="18" charset="0"/>
              </a:rPr>
              <a:t>replaced by the nucleus from the </a:t>
            </a:r>
            <a:r>
              <a:rPr lang="en-AU" sz="1400" b="1" kern="0" dirty="0" smtClean="0">
                <a:solidFill>
                  <a:schemeClr val="tx1"/>
                </a:solidFill>
                <a:latin typeface="Garamond" panose="02020404030301010803" pitchFamily="18" charset="0"/>
              </a:rPr>
              <a:t>donor cell</a:t>
            </a:r>
            <a:endParaRPr lang="en-AU" sz="1400" b="1" kern="0" dirty="0">
              <a:solidFill>
                <a:schemeClr val="tx1"/>
              </a:solidFill>
              <a:latin typeface="Garamond" panose="02020404030301010803" pitchFamily="18" charset="0"/>
            </a:endParaRPr>
          </a:p>
        </p:txBody>
      </p:sp>
      <p:sp>
        <p:nvSpPr>
          <p:cNvPr id="22" name="Content Placeholder 2"/>
          <p:cNvSpPr txBox="1">
            <a:spLocks/>
          </p:cNvSpPr>
          <p:nvPr/>
        </p:nvSpPr>
        <p:spPr bwMode="auto">
          <a:xfrm>
            <a:off x="7571475" y="1700808"/>
            <a:ext cx="816949" cy="432048"/>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rgbClr val="FF0000"/>
                </a:solidFill>
                <a:latin typeface="Garamond" panose="02020404030301010803" pitchFamily="18" charset="0"/>
              </a:rPr>
              <a:t>Nucleus removed</a:t>
            </a:r>
            <a:endParaRPr lang="en-AU" sz="1400" b="1" kern="0" dirty="0">
              <a:solidFill>
                <a:srgbClr val="FF0000"/>
              </a:solidFill>
              <a:latin typeface="Garamond" panose="02020404030301010803" pitchFamily="18" charset="0"/>
            </a:endParaRPr>
          </a:p>
        </p:txBody>
      </p:sp>
      <p:sp>
        <p:nvSpPr>
          <p:cNvPr id="25" name="Content Placeholder 2"/>
          <p:cNvSpPr txBox="1">
            <a:spLocks/>
          </p:cNvSpPr>
          <p:nvPr/>
        </p:nvSpPr>
        <p:spPr bwMode="auto">
          <a:xfrm>
            <a:off x="4467163" y="3018650"/>
            <a:ext cx="1642405" cy="410350"/>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rgbClr val="FF0000"/>
                </a:solidFill>
                <a:latin typeface="Garamond" panose="02020404030301010803" pitchFamily="18" charset="0"/>
              </a:rPr>
              <a:t>Early SCNT embryo is formed</a:t>
            </a:r>
            <a:endParaRPr lang="en-AU" sz="1400" b="1" kern="0" dirty="0">
              <a:solidFill>
                <a:srgbClr val="FF0000"/>
              </a:solidFill>
              <a:latin typeface="Garamond" panose="02020404030301010803" pitchFamily="18" charset="0"/>
            </a:endParaRPr>
          </a:p>
        </p:txBody>
      </p:sp>
      <p:sp>
        <p:nvSpPr>
          <p:cNvPr id="26" name="Content Placeholder 2"/>
          <p:cNvSpPr txBox="1">
            <a:spLocks/>
          </p:cNvSpPr>
          <p:nvPr/>
        </p:nvSpPr>
        <p:spPr bwMode="auto">
          <a:xfrm>
            <a:off x="5749528" y="3745606"/>
            <a:ext cx="2782912" cy="926579"/>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chemeClr val="tx1"/>
                </a:solidFill>
                <a:latin typeface="Garamond" panose="02020404030301010803" pitchFamily="18" charset="0"/>
              </a:rPr>
              <a:t>Blastocyst stage embryo (5-7 days development)</a:t>
            </a:r>
          </a:p>
          <a:p>
            <a:pPr marL="0" indent="0">
              <a:buFontTx/>
              <a:buNone/>
            </a:pPr>
            <a:r>
              <a:rPr lang="en-AU" sz="1400" b="1" kern="0" dirty="0" smtClean="0">
                <a:solidFill>
                  <a:schemeClr val="tx1"/>
                </a:solidFill>
                <a:latin typeface="Garamond" panose="02020404030301010803" pitchFamily="18" charset="0"/>
              </a:rPr>
              <a:t>Stem </a:t>
            </a:r>
            <a:r>
              <a:rPr lang="en-AU" sz="1400" b="1" kern="0" dirty="0">
                <a:solidFill>
                  <a:schemeClr val="tx1"/>
                </a:solidFill>
                <a:latin typeface="Garamond" panose="02020404030301010803" pitchFamily="18" charset="0"/>
              </a:rPr>
              <a:t>cells isolated from embryo which is destroyed in the process</a:t>
            </a:r>
          </a:p>
        </p:txBody>
      </p:sp>
      <p:sp>
        <p:nvSpPr>
          <p:cNvPr id="27" name="Content Placeholder 2"/>
          <p:cNvSpPr txBox="1">
            <a:spLocks/>
          </p:cNvSpPr>
          <p:nvPr/>
        </p:nvSpPr>
        <p:spPr bwMode="auto">
          <a:xfrm>
            <a:off x="6037560" y="4672186"/>
            <a:ext cx="2710904" cy="932654"/>
          </a:xfrm>
          <a:prstGeom prst="rect">
            <a:avLst/>
          </a:prstGeom>
          <a:solidFill>
            <a:srgbClr val="C9F1FF"/>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rgbClr val="F5F5F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AU" sz="1400" b="1" kern="0" dirty="0" smtClean="0">
                <a:solidFill>
                  <a:schemeClr val="tx1"/>
                </a:solidFill>
                <a:latin typeface="Garamond" panose="02020404030301010803" pitchFamily="18" charset="0"/>
              </a:rPr>
              <a:t>Stem cells are cultured in the laboratory</a:t>
            </a:r>
          </a:p>
          <a:p>
            <a:pPr marL="0" indent="0">
              <a:buFontTx/>
              <a:buNone/>
            </a:pPr>
            <a:r>
              <a:rPr lang="en-AU" sz="1400" b="1" kern="0" dirty="0" smtClean="0">
                <a:solidFill>
                  <a:srgbClr val="FF0000"/>
                </a:solidFill>
                <a:latin typeface="Garamond" panose="02020404030301010803" pitchFamily="18" charset="0"/>
              </a:rPr>
              <a:t>Nuclear transfer stem cells</a:t>
            </a:r>
            <a:r>
              <a:rPr lang="en-AU" sz="1400" b="1" kern="0" dirty="0" smtClean="0">
                <a:solidFill>
                  <a:schemeClr val="tx1"/>
                </a:solidFill>
                <a:latin typeface="Garamond" panose="02020404030301010803" pitchFamily="18" charset="0"/>
              </a:rPr>
              <a:t> are </a:t>
            </a:r>
            <a:r>
              <a:rPr lang="en-AU" sz="1400" b="1" kern="0" dirty="0" smtClean="0">
                <a:solidFill>
                  <a:srgbClr val="FF0000"/>
                </a:solidFill>
                <a:latin typeface="Garamond" panose="02020404030301010803" pitchFamily="18" charset="0"/>
              </a:rPr>
              <a:t>genetically identical to the donor</a:t>
            </a:r>
            <a:endParaRPr lang="en-AU" sz="1400" b="1" kern="0" dirty="0">
              <a:solidFill>
                <a:srgbClr val="FF0000"/>
              </a:solidFill>
              <a:latin typeface="Garamond" panose="02020404030301010803" pitchFamily="18" charset="0"/>
            </a:endParaRPr>
          </a:p>
        </p:txBody>
      </p:sp>
      <p:grpSp>
        <p:nvGrpSpPr>
          <p:cNvPr id="29" name="Group 28"/>
          <p:cNvGrpSpPr/>
          <p:nvPr/>
        </p:nvGrpSpPr>
        <p:grpSpPr>
          <a:xfrm>
            <a:off x="1763689" y="6091905"/>
            <a:ext cx="2088232" cy="766095"/>
            <a:chOff x="1763689" y="6091905"/>
            <a:chExt cx="2088232" cy="766095"/>
          </a:xfrm>
        </p:grpSpPr>
        <p:sp>
          <p:nvSpPr>
            <p:cNvPr id="16" name="Content Placeholder 2"/>
            <p:cNvSpPr txBox="1">
              <a:spLocks/>
            </p:cNvSpPr>
            <p:nvPr/>
          </p:nvSpPr>
          <p:spPr bwMode="auto">
            <a:xfrm>
              <a:off x="1763689" y="6312371"/>
              <a:ext cx="2088232" cy="545629"/>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AU" sz="1400" b="1" kern="0" dirty="0" smtClean="0">
                  <a:solidFill>
                    <a:schemeClr val="tx1"/>
                  </a:solidFill>
                  <a:latin typeface="Garamond" panose="02020404030301010803" pitchFamily="18" charset="0"/>
                </a:rPr>
                <a:t>Normal development and </a:t>
              </a:r>
              <a:r>
                <a:rPr lang="en-AU" sz="1400" b="1" kern="0" dirty="0" smtClean="0">
                  <a:solidFill>
                    <a:srgbClr val="FF0000"/>
                  </a:solidFill>
                  <a:latin typeface="Garamond" panose="02020404030301010803" pitchFamily="18" charset="0"/>
                </a:rPr>
                <a:t>understanding disease </a:t>
              </a:r>
              <a:endParaRPr lang="en-AU" sz="1600" b="1" kern="0" dirty="0">
                <a:solidFill>
                  <a:srgbClr val="FF0000"/>
                </a:solidFill>
                <a:latin typeface="Garamond" panose="02020404030301010803" pitchFamily="18" charset="0"/>
              </a:endParaRPr>
            </a:p>
          </p:txBody>
        </p:sp>
        <p:sp>
          <p:nvSpPr>
            <p:cNvPr id="28" name="Content Placeholder 2"/>
            <p:cNvSpPr txBox="1">
              <a:spLocks/>
            </p:cNvSpPr>
            <p:nvPr/>
          </p:nvSpPr>
          <p:spPr bwMode="auto">
            <a:xfrm>
              <a:off x="2247534" y="6091905"/>
              <a:ext cx="1100330" cy="264548"/>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rgbClr val="F5F5F5"/>
                  </a:solidFill>
                  <a:latin typeface="+mn-lt"/>
                </a:defRPr>
              </a:lvl3pPr>
              <a:lvl4pPr marL="1600200" indent="-228600" algn="l" rtl="0" eaLnBrk="0" fontAlgn="base" hangingPunct="0">
                <a:spcBef>
                  <a:spcPct val="20000"/>
                </a:spcBef>
                <a:spcAft>
                  <a:spcPct val="0"/>
                </a:spcAft>
                <a:buChar char="–"/>
                <a:defRPr sz="2000">
                  <a:solidFill>
                    <a:srgbClr val="F5F5F5"/>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AU" sz="1400" b="1" kern="0" dirty="0" smtClean="0">
                  <a:solidFill>
                    <a:srgbClr val="FF0000"/>
                  </a:solidFill>
                  <a:latin typeface="Garamond" panose="02020404030301010803" pitchFamily="18" charset="0"/>
                </a:rPr>
                <a:t>Research</a:t>
              </a:r>
              <a:br>
                <a:rPr lang="en-AU" sz="1400" b="1" kern="0" dirty="0" smtClean="0">
                  <a:solidFill>
                    <a:srgbClr val="FF0000"/>
                  </a:solidFill>
                  <a:latin typeface="Garamond" panose="02020404030301010803" pitchFamily="18" charset="0"/>
                </a:rPr>
              </a:br>
              <a:endParaRPr lang="en-AU" sz="1600" b="1" kern="0" dirty="0">
                <a:solidFill>
                  <a:srgbClr val="FF0000"/>
                </a:solidFill>
                <a:latin typeface="Garamond" panose="02020404030301010803" pitchFamily="18" charset="0"/>
              </a:endParaRPr>
            </a:p>
          </p:txBody>
        </p:sp>
      </p:grpSp>
      <p:sp>
        <p:nvSpPr>
          <p:cNvPr id="30" name="Date Placeholder 29"/>
          <p:cNvSpPr>
            <a:spLocks noGrp="1"/>
          </p:cNvSpPr>
          <p:nvPr>
            <p:ph type="dt" sz="half" idx="10"/>
          </p:nvPr>
        </p:nvSpPr>
        <p:spPr/>
        <p:txBody>
          <a:bodyPr/>
          <a:lstStyle/>
          <a:p>
            <a:fld id="{4A63EC54-3FA4-42B7-8235-09AF6C3F0E39}" type="datetime1">
              <a:rPr lang="en-US" b="1" smtClean="0">
                <a:latin typeface="Garamond" panose="02020404030301010803" pitchFamily="18" charset="0"/>
              </a:rPr>
              <a:t>6/15/2019</a:t>
            </a:fld>
            <a:endParaRPr lang="en-US" b="1" dirty="0">
              <a:latin typeface="Garamond" panose="02020404030301010803" pitchFamily="18" charset="0"/>
            </a:endParaRPr>
          </a:p>
        </p:txBody>
      </p:sp>
      <p:sp>
        <p:nvSpPr>
          <p:cNvPr id="31" name="Slide Number Placeholder 30"/>
          <p:cNvSpPr>
            <a:spLocks noGrp="1"/>
          </p:cNvSpPr>
          <p:nvPr>
            <p:ph type="sldNum" sz="quarter" idx="12"/>
          </p:nvPr>
        </p:nvSpPr>
        <p:spPr/>
        <p:txBody>
          <a:bodyPr/>
          <a:lstStyle/>
          <a:p>
            <a:fld id="{7CE26C17-F0B5-D64C-94A0-63F887D8A225}" type="slidenum">
              <a:rPr lang="en-US" b="1" smtClean="0">
                <a:latin typeface="Garamond" panose="02020404030301010803" pitchFamily="18" charset="0"/>
              </a:rPr>
              <a:t>10</a:t>
            </a:fld>
            <a:endParaRPr lang="en-US" b="1">
              <a:latin typeface="Garamond" panose="02020404030301010803" pitchFamily="18" charset="0"/>
            </a:endParaRPr>
          </a:p>
        </p:txBody>
      </p:sp>
    </p:spTree>
    <p:extLst>
      <p:ext uri="{BB962C8B-B14F-4D97-AF65-F5344CB8AC3E}">
        <p14:creationId xmlns:p14="http://schemas.microsoft.com/office/powerpoint/2010/main" val="2267969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0" y="0"/>
            <a:ext cx="9144000" cy="6858000"/>
          </a:xfrm>
        </p:spPr>
        <p:txBody>
          <a:bodyPr/>
          <a:lstStyle/>
          <a:p>
            <a:pPr>
              <a:lnSpc>
                <a:spcPct val="150000"/>
              </a:lnSpc>
            </a:pPr>
            <a:r>
              <a:rPr lang="en-US" sz="2800" dirty="0" smtClean="0">
                <a:latin typeface="Garamond" panose="02020404030301010803" pitchFamily="18" charset="0"/>
              </a:rPr>
              <a:t>Can </a:t>
            </a:r>
            <a:r>
              <a:rPr lang="en-US" sz="2800" dirty="0">
                <a:latin typeface="Garamond" panose="02020404030301010803" pitchFamily="18" charset="0"/>
              </a:rPr>
              <a:t>adult stem cells do everything embryonic stem cells can do?</a:t>
            </a:r>
          </a:p>
          <a:p>
            <a:pPr lvl="1">
              <a:lnSpc>
                <a:spcPct val="150000"/>
              </a:lnSpc>
            </a:pPr>
            <a:r>
              <a:rPr lang="en-US" sz="2800" dirty="0">
                <a:latin typeface="Garamond" panose="02020404030301010803" pitchFamily="18" charset="0"/>
              </a:rPr>
              <a:t>Cells of matured adult tissue </a:t>
            </a:r>
            <a:r>
              <a:rPr lang="en-US" sz="2800" b="1" dirty="0">
                <a:latin typeface="Garamond" panose="02020404030301010803" pitchFamily="18" charset="0"/>
              </a:rPr>
              <a:t>can also be cultured </a:t>
            </a:r>
            <a:r>
              <a:rPr lang="en-US" sz="2800" dirty="0">
                <a:latin typeface="Garamond" panose="02020404030301010803" pitchFamily="18" charset="0"/>
              </a:rPr>
              <a:t>and differentiated to produce </a:t>
            </a:r>
            <a:r>
              <a:rPr lang="en-US" sz="2800" b="1" dirty="0">
                <a:latin typeface="Garamond" panose="02020404030301010803" pitchFamily="18" charset="0"/>
              </a:rPr>
              <a:t>other cell types</a:t>
            </a:r>
          </a:p>
          <a:p>
            <a:pPr lvl="1">
              <a:lnSpc>
                <a:spcPct val="150000"/>
              </a:lnSpc>
            </a:pPr>
            <a:r>
              <a:rPr lang="en-US" sz="2800" b="1" dirty="0">
                <a:latin typeface="Garamond" panose="02020404030301010803" pitchFamily="18" charset="0"/>
              </a:rPr>
              <a:t>Small in number </a:t>
            </a:r>
            <a:r>
              <a:rPr lang="en-US" sz="2800" dirty="0">
                <a:latin typeface="Garamond" panose="02020404030301010803" pitchFamily="18" charset="0"/>
              </a:rPr>
              <a:t>and </a:t>
            </a:r>
            <a:r>
              <a:rPr lang="en-US" sz="2800" b="1" dirty="0">
                <a:latin typeface="Garamond" panose="02020404030301010803" pitchFamily="18" charset="0"/>
              </a:rPr>
              <a:t>not</a:t>
            </a:r>
            <a:r>
              <a:rPr lang="en-US" sz="2800" dirty="0">
                <a:latin typeface="Garamond" panose="02020404030301010803" pitchFamily="18" charset="0"/>
              </a:rPr>
              <a:t> yet discovered </a:t>
            </a:r>
            <a:r>
              <a:rPr lang="en-US" sz="2800" b="1" dirty="0">
                <a:latin typeface="Garamond" panose="02020404030301010803" pitchFamily="18" charset="0"/>
              </a:rPr>
              <a:t>in all adult </a:t>
            </a:r>
            <a:r>
              <a:rPr lang="en-US" sz="2800" dirty="0">
                <a:latin typeface="Garamond" panose="02020404030301010803" pitchFamily="18" charset="0"/>
              </a:rPr>
              <a:t>tissues</a:t>
            </a:r>
          </a:p>
          <a:p>
            <a:pPr lvl="1">
              <a:lnSpc>
                <a:spcPct val="150000"/>
              </a:lnSpc>
            </a:pPr>
            <a:r>
              <a:rPr lang="en-US" sz="2800" dirty="0">
                <a:latin typeface="Garamond" panose="02020404030301010803" pitchFamily="18" charset="0"/>
              </a:rPr>
              <a:t>Can </a:t>
            </a:r>
            <a:r>
              <a:rPr lang="en-US" sz="2800" b="1" dirty="0">
                <a:latin typeface="Garamond" panose="02020404030301010803" pitchFamily="18" charset="0"/>
              </a:rPr>
              <a:t>differentiate into another </a:t>
            </a:r>
            <a:r>
              <a:rPr lang="en-US" sz="2800" dirty="0">
                <a:latin typeface="Garamond" panose="02020404030301010803" pitchFamily="18" charset="0"/>
              </a:rPr>
              <a:t>different specialized cell type, but </a:t>
            </a:r>
            <a:r>
              <a:rPr lang="en-US" sz="2800" b="1" dirty="0">
                <a:solidFill>
                  <a:srgbClr val="FF0000"/>
                </a:solidFill>
                <a:latin typeface="Garamond" panose="02020404030301010803" pitchFamily="18" charset="0"/>
              </a:rPr>
              <a:t>may not be as good  </a:t>
            </a:r>
            <a:r>
              <a:rPr lang="en-US" sz="2800" dirty="0">
                <a:latin typeface="Garamond" panose="02020404030301010803" pitchFamily="18" charset="0"/>
              </a:rPr>
              <a:t>as </a:t>
            </a:r>
            <a:r>
              <a:rPr lang="en-US" sz="2800" dirty="0" err="1">
                <a:latin typeface="Garamond" panose="02020404030301010803" pitchFamily="18" charset="0"/>
              </a:rPr>
              <a:t>hESCs</a:t>
            </a:r>
            <a:endParaRPr lang="en-US" sz="2800" dirty="0">
              <a:latin typeface="Garamond" panose="02020404030301010803" pitchFamily="18" charset="0"/>
            </a:endParaRPr>
          </a:p>
          <a:p>
            <a:pPr>
              <a:lnSpc>
                <a:spcPct val="90000"/>
              </a:lnSpc>
            </a:pPr>
            <a:endParaRPr lang="en-US" dirty="0">
              <a:latin typeface="Garamond" panose="02020404030301010803" pitchFamily="18" charset="0"/>
            </a:endParaRPr>
          </a:p>
        </p:txBody>
      </p:sp>
      <p:sp>
        <p:nvSpPr>
          <p:cNvPr id="2" name="Date Placeholder 1"/>
          <p:cNvSpPr>
            <a:spLocks noGrp="1"/>
          </p:cNvSpPr>
          <p:nvPr>
            <p:ph type="dt" sz="half" idx="10"/>
          </p:nvPr>
        </p:nvSpPr>
        <p:spPr/>
        <p:txBody>
          <a:bodyPr/>
          <a:lstStyle/>
          <a:p>
            <a:fld id="{2F7C1820-E7A8-4F57-A3E7-986528564131}"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11</a:t>
            </a:fld>
            <a:endParaRPr lang="en-US" altLang="en-US"/>
          </a:p>
        </p:txBody>
      </p:sp>
    </p:spTree>
    <p:extLst>
      <p:ext uri="{BB962C8B-B14F-4D97-AF65-F5344CB8AC3E}">
        <p14:creationId xmlns:p14="http://schemas.microsoft.com/office/powerpoint/2010/main" val="2665989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4"/>
            <a:ext cx="8229600" cy="422479"/>
          </a:xfrm>
        </p:spPr>
        <p:txBody>
          <a:bodyPr>
            <a:normAutofit fontScale="90000"/>
          </a:bodyPr>
          <a:lstStyle/>
          <a:p>
            <a:r>
              <a:rPr lang="en-US" sz="3200" b="1" dirty="0" smtClean="0">
                <a:latin typeface="Garamond" panose="02020404030301010803" pitchFamily="18" charset="0"/>
              </a:rPr>
              <a:t>Stem cells</a:t>
            </a:r>
            <a:endParaRPr lang="en-US" sz="3200" b="1" dirty="0">
              <a:latin typeface="Garamond" panose="02020404030301010803" pitchFamily="18" charset="0"/>
            </a:endParaRPr>
          </a:p>
        </p:txBody>
      </p:sp>
      <p:sp>
        <p:nvSpPr>
          <p:cNvPr id="3" name="Content Placeholder 2"/>
          <p:cNvSpPr>
            <a:spLocks noGrp="1"/>
          </p:cNvSpPr>
          <p:nvPr>
            <p:ph idx="1"/>
          </p:nvPr>
        </p:nvSpPr>
        <p:spPr>
          <a:xfrm>
            <a:off x="0" y="552261"/>
            <a:ext cx="9144000" cy="6305739"/>
          </a:xfrm>
        </p:spPr>
        <p:txBody>
          <a:bodyPr>
            <a:normAutofit/>
          </a:bodyPr>
          <a:lstStyle/>
          <a:p>
            <a:pPr lvl="1">
              <a:lnSpc>
                <a:spcPct val="170000"/>
              </a:lnSpc>
            </a:pPr>
            <a:r>
              <a:rPr lang="en-US" sz="2400" b="1" dirty="0" err="1" smtClean="0">
                <a:latin typeface="Garamond" panose="02020404030301010803" pitchFamily="18" charset="0"/>
              </a:rPr>
              <a:t>Totipotent</a:t>
            </a:r>
            <a:r>
              <a:rPr lang="en-US" sz="2400" b="1" dirty="0" smtClean="0">
                <a:latin typeface="Garamond" panose="02020404030301010803" pitchFamily="18" charset="0"/>
              </a:rPr>
              <a:t> Stem Cells</a:t>
            </a:r>
            <a:endParaRPr lang="en-US" sz="2400" dirty="0" smtClean="0">
              <a:latin typeface="Garamond" panose="02020404030301010803" pitchFamily="18" charset="0"/>
            </a:endParaRPr>
          </a:p>
          <a:p>
            <a:pPr lvl="1">
              <a:lnSpc>
                <a:spcPct val="170000"/>
              </a:lnSpc>
            </a:pPr>
            <a:r>
              <a:rPr lang="en-US" sz="2400" dirty="0" smtClean="0">
                <a:latin typeface="Garamond" panose="02020404030301010803" pitchFamily="18" charset="0"/>
              </a:rPr>
              <a:t>These are the </a:t>
            </a:r>
            <a:r>
              <a:rPr lang="en-US" sz="2400" b="1" dirty="0" smtClean="0">
                <a:latin typeface="Garamond" panose="02020404030301010803" pitchFamily="18" charset="0"/>
              </a:rPr>
              <a:t>most versatile </a:t>
            </a:r>
            <a:r>
              <a:rPr lang="en-US" sz="2400" dirty="0" smtClean="0">
                <a:latin typeface="Garamond" panose="02020404030301010803" pitchFamily="18" charset="0"/>
              </a:rPr>
              <a:t>of the stem cell types. </a:t>
            </a:r>
          </a:p>
          <a:p>
            <a:pPr lvl="1">
              <a:lnSpc>
                <a:spcPct val="170000"/>
              </a:lnSpc>
            </a:pPr>
            <a:r>
              <a:rPr lang="en-US" sz="2400" dirty="0" smtClean="0">
                <a:latin typeface="Garamond" panose="02020404030301010803" pitchFamily="18" charset="0"/>
              </a:rPr>
              <a:t>When a sperm cell and an egg cell unite, they form a one-celled fertilized egg. </a:t>
            </a:r>
          </a:p>
          <a:p>
            <a:pPr lvl="1">
              <a:lnSpc>
                <a:spcPct val="170000"/>
              </a:lnSpc>
            </a:pPr>
            <a:r>
              <a:rPr lang="en-US" sz="2400" dirty="0" smtClean="0">
                <a:latin typeface="Garamond" panose="02020404030301010803" pitchFamily="18" charset="0"/>
              </a:rPr>
              <a:t>This cell is</a:t>
            </a:r>
            <a:r>
              <a:rPr lang="en-US" sz="2400" b="1" dirty="0" smtClean="0">
                <a:latin typeface="Garamond" panose="02020404030301010803" pitchFamily="18" charset="0"/>
              </a:rPr>
              <a:t> totipotent</a:t>
            </a:r>
            <a:r>
              <a:rPr lang="en-US" sz="2400" dirty="0" smtClean="0">
                <a:latin typeface="Garamond" panose="02020404030301010803" pitchFamily="18" charset="0"/>
              </a:rPr>
              <a:t>, meaning it has the </a:t>
            </a:r>
            <a:r>
              <a:rPr lang="en-US" sz="2400" b="1" dirty="0" smtClean="0">
                <a:latin typeface="Garamond" panose="02020404030301010803" pitchFamily="18" charset="0"/>
              </a:rPr>
              <a:t>potential to give rise to any </a:t>
            </a:r>
            <a:r>
              <a:rPr lang="en-US" sz="2400" dirty="0" smtClean="0">
                <a:latin typeface="Garamond" panose="02020404030301010803" pitchFamily="18" charset="0"/>
              </a:rPr>
              <a:t>and all human cells, such as brain, liver, blood or heart cells. </a:t>
            </a:r>
          </a:p>
          <a:p>
            <a:pPr lvl="1">
              <a:lnSpc>
                <a:spcPct val="170000"/>
              </a:lnSpc>
            </a:pPr>
            <a:r>
              <a:rPr lang="en-US" sz="2400" dirty="0" smtClean="0">
                <a:latin typeface="Garamond" panose="02020404030301010803" pitchFamily="18" charset="0"/>
              </a:rPr>
              <a:t>It can even give rise to </a:t>
            </a:r>
            <a:r>
              <a:rPr lang="en-US" sz="2400" b="1" dirty="0" smtClean="0">
                <a:latin typeface="Garamond" panose="02020404030301010803" pitchFamily="18" charset="0"/>
              </a:rPr>
              <a:t>an entire functional organism</a:t>
            </a:r>
            <a:r>
              <a:rPr lang="en-US" sz="2400" dirty="0" smtClean="0">
                <a:latin typeface="Garamond" panose="02020404030301010803" pitchFamily="18" charset="0"/>
              </a:rPr>
              <a:t>. </a:t>
            </a:r>
          </a:p>
          <a:p>
            <a:pPr lvl="1">
              <a:lnSpc>
                <a:spcPct val="170000"/>
              </a:lnSpc>
            </a:pPr>
            <a:r>
              <a:rPr lang="en-US" sz="2400" dirty="0" smtClean="0">
                <a:latin typeface="Garamond" panose="02020404030301010803" pitchFamily="18" charset="0"/>
              </a:rPr>
              <a:t>The </a:t>
            </a:r>
            <a:r>
              <a:rPr lang="en-US" sz="2400" b="1" dirty="0" smtClean="0">
                <a:latin typeface="Garamond" panose="02020404030301010803" pitchFamily="18" charset="0"/>
              </a:rPr>
              <a:t>first few cell divisions </a:t>
            </a:r>
            <a:r>
              <a:rPr lang="en-US" sz="2400" dirty="0" smtClean="0">
                <a:latin typeface="Garamond" panose="02020404030301010803" pitchFamily="18" charset="0"/>
              </a:rPr>
              <a:t>in embryonic development produce </a:t>
            </a:r>
            <a:r>
              <a:rPr lang="en-US" sz="2400" b="1" dirty="0" smtClean="0">
                <a:solidFill>
                  <a:srgbClr val="FF0000"/>
                </a:solidFill>
                <a:latin typeface="Garamond" panose="02020404030301010803" pitchFamily="18" charset="0"/>
              </a:rPr>
              <a:t>more totipotent cells. </a:t>
            </a:r>
          </a:p>
        </p:txBody>
      </p:sp>
      <p:sp>
        <p:nvSpPr>
          <p:cNvPr id="4" name="Date Placeholder 3"/>
          <p:cNvSpPr>
            <a:spLocks noGrp="1"/>
          </p:cNvSpPr>
          <p:nvPr>
            <p:ph type="dt" sz="half" idx="10"/>
          </p:nvPr>
        </p:nvSpPr>
        <p:spPr/>
        <p:txBody>
          <a:bodyPr/>
          <a:lstStyle/>
          <a:p>
            <a:fld id="{35101EEE-6E6B-4582-B0BB-61BBDB84894D}" type="datetime1">
              <a:rPr lang="en-US" smtClean="0"/>
              <a:t>6/15/2019</a:t>
            </a:fld>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12</a:t>
            </a:fld>
            <a:endParaRPr lang="en-US"/>
          </a:p>
        </p:txBody>
      </p:sp>
    </p:spTree>
    <p:extLst>
      <p:ext uri="{BB962C8B-B14F-4D97-AF65-F5344CB8AC3E}">
        <p14:creationId xmlns:p14="http://schemas.microsoft.com/office/powerpoint/2010/main" val="1219252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nSpc>
                <a:spcPct val="150000"/>
              </a:lnSpc>
            </a:pPr>
            <a:r>
              <a:rPr lang="en-US" sz="2200" b="1" dirty="0" err="1" smtClean="0">
                <a:latin typeface="Garamond" panose="02020404030301010803" pitchFamily="18" charset="0"/>
              </a:rPr>
              <a:t>Pluripotent</a:t>
            </a:r>
            <a:r>
              <a:rPr lang="en-US" sz="2200" b="1" dirty="0" smtClean="0">
                <a:latin typeface="Garamond" panose="02020404030301010803" pitchFamily="18" charset="0"/>
              </a:rPr>
              <a:t> Stem Cells (Embryonic Stem Cells)</a:t>
            </a:r>
            <a:endParaRPr lang="en-US" sz="2200" dirty="0" smtClean="0">
              <a:latin typeface="Garamond" panose="02020404030301010803" pitchFamily="18" charset="0"/>
            </a:endParaRPr>
          </a:p>
          <a:p>
            <a:pPr lvl="1">
              <a:lnSpc>
                <a:spcPct val="150000"/>
              </a:lnSpc>
            </a:pPr>
            <a:r>
              <a:rPr lang="en-US" sz="2200" dirty="0" smtClean="0">
                <a:latin typeface="Garamond" panose="02020404030301010803" pitchFamily="18" charset="0"/>
              </a:rPr>
              <a:t>These cells are like totipotent stem cells in that they can give rise to </a:t>
            </a:r>
            <a:r>
              <a:rPr lang="en-US" sz="2200" b="1" dirty="0" smtClean="0">
                <a:latin typeface="Garamond" panose="02020404030301010803" pitchFamily="18" charset="0"/>
              </a:rPr>
              <a:t>all tissue types</a:t>
            </a:r>
            <a:r>
              <a:rPr lang="en-US" sz="2200" dirty="0" smtClean="0">
                <a:latin typeface="Garamond" panose="02020404030301010803" pitchFamily="18" charset="0"/>
              </a:rPr>
              <a:t>. </a:t>
            </a:r>
          </a:p>
          <a:p>
            <a:pPr lvl="1">
              <a:lnSpc>
                <a:spcPct val="150000"/>
              </a:lnSpc>
            </a:pPr>
            <a:r>
              <a:rPr lang="en-US" sz="2200" dirty="0" smtClean="0">
                <a:latin typeface="Garamond" panose="02020404030301010803" pitchFamily="18" charset="0"/>
              </a:rPr>
              <a:t>Unlike totipotent stem cells, however, </a:t>
            </a:r>
            <a:r>
              <a:rPr lang="en-US" sz="2200" b="1" dirty="0" smtClean="0">
                <a:latin typeface="Garamond" panose="02020404030301010803" pitchFamily="18" charset="0"/>
              </a:rPr>
              <a:t>they cannot give rise to an entire organism</a:t>
            </a:r>
            <a:r>
              <a:rPr lang="en-US" sz="2200" dirty="0" smtClean="0">
                <a:latin typeface="Garamond" panose="02020404030301010803" pitchFamily="18" charset="0"/>
              </a:rPr>
              <a:t>. </a:t>
            </a:r>
          </a:p>
          <a:p>
            <a:pPr lvl="1">
              <a:lnSpc>
                <a:spcPct val="150000"/>
              </a:lnSpc>
            </a:pPr>
            <a:r>
              <a:rPr lang="en-US" sz="2200" b="1" dirty="0" smtClean="0">
                <a:latin typeface="Garamond" panose="02020404030301010803" pitchFamily="18" charset="0"/>
              </a:rPr>
              <a:t>On the fourth </a:t>
            </a:r>
            <a:r>
              <a:rPr lang="en-US" sz="2200" dirty="0" smtClean="0">
                <a:latin typeface="Garamond" panose="02020404030301010803" pitchFamily="18" charset="0"/>
              </a:rPr>
              <a:t>day of development, the embryo forms into </a:t>
            </a:r>
            <a:r>
              <a:rPr lang="en-US" sz="2200" b="1" dirty="0" smtClean="0">
                <a:latin typeface="Garamond" panose="02020404030301010803" pitchFamily="18" charset="0"/>
              </a:rPr>
              <a:t>two layers:</a:t>
            </a:r>
          </a:p>
          <a:p>
            <a:pPr lvl="2">
              <a:lnSpc>
                <a:spcPct val="150000"/>
              </a:lnSpc>
            </a:pPr>
            <a:r>
              <a:rPr lang="en-US" sz="2200" dirty="0" smtClean="0">
                <a:latin typeface="Garamond" panose="02020404030301010803" pitchFamily="18" charset="0"/>
              </a:rPr>
              <a:t>an outer layer which will become the </a:t>
            </a:r>
            <a:r>
              <a:rPr lang="en-US" sz="2200" b="1" dirty="0" smtClean="0">
                <a:latin typeface="Garamond" panose="02020404030301010803" pitchFamily="18" charset="0"/>
              </a:rPr>
              <a:t>placenta</a:t>
            </a:r>
            <a:r>
              <a:rPr lang="en-US" sz="2200" dirty="0" smtClean="0">
                <a:latin typeface="Garamond" panose="02020404030301010803" pitchFamily="18" charset="0"/>
              </a:rPr>
              <a:t>, and </a:t>
            </a:r>
          </a:p>
          <a:p>
            <a:pPr lvl="2">
              <a:lnSpc>
                <a:spcPct val="150000"/>
              </a:lnSpc>
            </a:pPr>
            <a:r>
              <a:rPr lang="en-US" sz="2200" dirty="0" smtClean="0">
                <a:latin typeface="Garamond" panose="02020404030301010803" pitchFamily="18" charset="0"/>
              </a:rPr>
              <a:t>an </a:t>
            </a:r>
            <a:r>
              <a:rPr lang="en-US" sz="2200" b="1" dirty="0" smtClean="0">
                <a:latin typeface="Garamond" panose="02020404030301010803" pitchFamily="18" charset="0"/>
              </a:rPr>
              <a:t>inner mass </a:t>
            </a:r>
            <a:r>
              <a:rPr lang="en-US" sz="2200" dirty="0" smtClean="0">
                <a:latin typeface="Garamond" panose="02020404030301010803" pitchFamily="18" charset="0"/>
              </a:rPr>
              <a:t>which will form the tissues of the developing human body. </a:t>
            </a:r>
          </a:p>
          <a:p>
            <a:pPr lvl="3">
              <a:lnSpc>
                <a:spcPct val="150000"/>
              </a:lnSpc>
            </a:pPr>
            <a:r>
              <a:rPr lang="en-US" dirty="0" smtClean="0">
                <a:latin typeface="Garamond" panose="02020404030301010803" pitchFamily="18" charset="0"/>
              </a:rPr>
              <a:t>These inner cells, though they can form </a:t>
            </a:r>
            <a:r>
              <a:rPr lang="en-US" b="1" dirty="0" smtClean="0">
                <a:latin typeface="Garamond" panose="02020404030301010803" pitchFamily="18" charset="0"/>
              </a:rPr>
              <a:t>nearly any </a:t>
            </a:r>
            <a:r>
              <a:rPr lang="en-US" dirty="0" smtClean="0">
                <a:latin typeface="Garamond" panose="02020404030301010803" pitchFamily="18" charset="0"/>
              </a:rPr>
              <a:t>human tissue, cannot do so without the outer layer; so are not totipotent, but </a:t>
            </a:r>
            <a:r>
              <a:rPr lang="en-US" b="1" dirty="0" smtClean="0">
                <a:latin typeface="Garamond" panose="02020404030301010803" pitchFamily="18" charset="0"/>
              </a:rPr>
              <a:t>pluripotent</a:t>
            </a:r>
            <a:r>
              <a:rPr lang="en-US" dirty="0" smtClean="0">
                <a:latin typeface="Garamond" panose="02020404030301010803" pitchFamily="18" charset="0"/>
              </a:rPr>
              <a:t>. </a:t>
            </a:r>
          </a:p>
          <a:p>
            <a:pPr lvl="1">
              <a:lnSpc>
                <a:spcPct val="150000"/>
              </a:lnSpc>
            </a:pPr>
            <a:r>
              <a:rPr lang="en-US" sz="2200" dirty="0" smtClean="0">
                <a:latin typeface="Garamond" panose="02020404030301010803" pitchFamily="18" charset="0"/>
              </a:rPr>
              <a:t>As these pluripotent stem cells </a:t>
            </a:r>
            <a:r>
              <a:rPr lang="en-US" sz="2200" b="1" dirty="0" smtClean="0">
                <a:latin typeface="Garamond" panose="02020404030301010803" pitchFamily="18" charset="0"/>
              </a:rPr>
              <a:t>continue to divide</a:t>
            </a:r>
            <a:r>
              <a:rPr lang="en-US" sz="2200" dirty="0" smtClean="0">
                <a:latin typeface="Garamond" panose="02020404030301010803" pitchFamily="18" charset="0"/>
              </a:rPr>
              <a:t>, they </a:t>
            </a:r>
            <a:r>
              <a:rPr lang="en-US" sz="2200" b="1" dirty="0" smtClean="0">
                <a:latin typeface="Garamond" panose="02020404030301010803" pitchFamily="18" charset="0"/>
              </a:rPr>
              <a:t>begin to specialize </a:t>
            </a:r>
            <a:r>
              <a:rPr lang="en-US" sz="2200" dirty="0" smtClean="0">
                <a:latin typeface="Garamond" panose="02020404030301010803" pitchFamily="18" charset="0"/>
              </a:rPr>
              <a:t>further.</a:t>
            </a:r>
            <a:endParaRPr lang="en-US" sz="2200" dirty="0">
              <a:latin typeface="Garamond" panose="02020404030301010803" pitchFamily="18" charset="0"/>
            </a:endParaRPr>
          </a:p>
        </p:txBody>
      </p:sp>
      <p:sp>
        <p:nvSpPr>
          <p:cNvPr id="2" name="Date Placeholder 1"/>
          <p:cNvSpPr>
            <a:spLocks noGrp="1"/>
          </p:cNvSpPr>
          <p:nvPr>
            <p:ph type="dt" sz="half" idx="10"/>
          </p:nvPr>
        </p:nvSpPr>
        <p:spPr/>
        <p:txBody>
          <a:bodyPr/>
          <a:lstStyle/>
          <a:p>
            <a:fld id="{CB156E85-60A8-477B-B722-4884F18ABF18}"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13</a:t>
            </a:fld>
            <a:endParaRPr lang="en-US"/>
          </a:p>
        </p:txBody>
      </p:sp>
    </p:spTree>
    <p:extLst>
      <p:ext uri="{BB962C8B-B14F-4D97-AF65-F5344CB8AC3E}">
        <p14:creationId xmlns:p14="http://schemas.microsoft.com/office/powerpoint/2010/main" val="4023992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nSpc>
                <a:spcPct val="150000"/>
              </a:lnSpc>
            </a:pPr>
            <a:r>
              <a:rPr lang="en-US" dirty="0" smtClean="0"/>
              <a:t> </a:t>
            </a:r>
            <a:r>
              <a:rPr lang="en-US" b="1" dirty="0" err="1" smtClean="0">
                <a:latin typeface="Garamond" panose="02020404030301010803" pitchFamily="18" charset="0"/>
              </a:rPr>
              <a:t>Multipotent</a:t>
            </a:r>
            <a:r>
              <a:rPr lang="en-US" b="1" dirty="0" smtClean="0">
                <a:latin typeface="Garamond" panose="02020404030301010803" pitchFamily="18" charset="0"/>
              </a:rPr>
              <a:t> Stem Cells</a:t>
            </a:r>
            <a:endParaRPr lang="en-US" dirty="0" smtClean="0">
              <a:latin typeface="Garamond" panose="02020404030301010803" pitchFamily="18" charset="0"/>
            </a:endParaRPr>
          </a:p>
          <a:p>
            <a:pPr lvl="1">
              <a:lnSpc>
                <a:spcPct val="150000"/>
              </a:lnSpc>
            </a:pPr>
            <a:r>
              <a:rPr lang="en-US" dirty="0" smtClean="0">
                <a:latin typeface="Garamond" panose="02020404030301010803" pitchFamily="18" charset="0"/>
              </a:rPr>
              <a:t>These are </a:t>
            </a:r>
            <a:r>
              <a:rPr lang="en-US" b="1" dirty="0" smtClean="0">
                <a:latin typeface="Garamond" panose="02020404030301010803" pitchFamily="18" charset="0"/>
              </a:rPr>
              <a:t>less plastic </a:t>
            </a:r>
            <a:r>
              <a:rPr lang="en-US" dirty="0" smtClean="0">
                <a:latin typeface="Garamond" panose="02020404030301010803" pitchFamily="18" charset="0"/>
              </a:rPr>
              <a:t>and </a:t>
            </a:r>
            <a:r>
              <a:rPr lang="en-US" b="1" dirty="0" smtClean="0">
                <a:latin typeface="Garamond" panose="02020404030301010803" pitchFamily="18" charset="0"/>
              </a:rPr>
              <a:t>more differentiated </a:t>
            </a:r>
            <a:r>
              <a:rPr lang="en-US" dirty="0" smtClean="0">
                <a:latin typeface="Garamond" panose="02020404030301010803" pitchFamily="18" charset="0"/>
              </a:rPr>
              <a:t>stem cells. </a:t>
            </a:r>
          </a:p>
          <a:p>
            <a:pPr lvl="1">
              <a:lnSpc>
                <a:spcPct val="150000"/>
              </a:lnSpc>
            </a:pPr>
            <a:r>
              <a:rPr lang="en-US" dirty="0" smtClean="0">
                <a:latin typeface="Garamond" panose="02020404030301010803" pitchFamily="18" charset="0"/>
              </a:rPr>
              <a:t>They give rise to </a:t>
            </a:r>
            <a:r>
              <a:rPr lang="en-US" b="1" dirty="0" smtClean="0">
                <a:latin typeface="Garamond" panose="02020404030301010803" pitchFamily="18" charset="0"/>
              </a:rPr>
              <a:t>a limited range </a:t>
            </a:r>
            <a:r>
              <a:rPr lang="en-US" dirty="0" smtClean="0">
                <a:latin typeface="Garamond" panose="02020404030301010803" pitchFamily="18" charset="0"/>
              </a:rPr>
              <a:t>of cells within a tissue type. </a:t>
            </a:r>
          </a:p>
          <a:p>
            <a:pPr lvl="1">
              <a:lnSpc>
                <a:spcPct val="150000"/>
              </a:lnSpc>
            </a:pPr>
            <a:r>
              <a:rPr lang="en-US" dirty="0" smtClean="0">
                <a:latin typeface="Garamond" panose="02020404030301010803" pitchFamily="18" charset="0"/>
              </a:rPr>
              <a:t>The offspring of the pluripotent cells become the progenitors of such </a:t>
            </a:r>
            <a:r>
              <a:rPr lang="en-US" b="1" dirty="0" smtClean="0">
                <a:latin typeface="Garamond" panose="02020404030301010803" pitchFamily="18" charset="0"/>
              </a:rPr>
              <a:t>cell lines as </a:t>
            </a:r>
            <a:r>
              <a:rPr lang="en-US" dirty="0" smtClean="0">
                <a:latin typeface="Garamond" panose="02020404030301010803" pitchFamily="18" charset="0"/>
              </a:rPr>
              <a:t>blood cells, skin cells and nerve cells. </a:t>
            </a:r>
          </a:p>
          <a:p>
            <a:pPr lvl="1">
              <a:lnSpc>
                <a:spcPct val="150000"/>
              </a:lnSpc>
            </a:pPr>
            <a:r>
              <a:rPr lang="en-US" dirty="0" smtClean="0">
                <a:latin typeface="Garamond" panose="02020404030301010803" pitchFamily="18" charset="0"/>
              </a:rPr>
              <a:t>At this stage, they are </a:t>
            </a:r>
            <a:r>
              <a:rPr lang="en-US" dirty="0" err="1" smtClean="0">
                <a:latin typeface="Garamond" panose="02020404030301010803" pitchFamily="18" charset="0"/>
              </a:rPr>
              <a:t>multipotent</a:t>
            </a:r>
            <a:r>
              <a:rPr lang="en-US" dirty="0" smtClean="0">
                <a:latin typeface="Garamond" panose="02020404030301010803" pitchFamily="18" charset="0"/>
              </a:rPr>
              <a:t>. </a:t>
            </a:r>
          </a:p>
          <a:p>
            <a:pPr lvl="2">
              <a:lnSpc>
                <a:spcPct val="150000"/>
              </a:lnSpc>
            </a:pPr>
            <a:r>
              <a:rPr lang="en-US" dirty="0" smtClean="0">
                <a:latin typeface="Garamond" panose="02020404030301010803" pitchFamily="18" charset="0"/>
              </a:rPr>
              <a:t>They can become one of several types of cells within a given organ. </a:t>
            </a:r>
          </a:p>
          <a:p>
            <a:pPr lvl="2">
              <a:lnSpc>
                <a:spcPct val="150000"/>
              </a:lnSpc>
            </a:pPr>
            <a:r>
              <a:rPr lang="en-US" dirty="0" smtClean="0">
                <a:latin typeface="Garamond" panose="02020404030301010803" pitchFamily="18" charset="0"/>
              </a:rPr>
              <a:t>For example,  </a:t>
            </a:r>
            <a:r>
              <a:rPr lang="en-US" b="1" dirty="0" err="1" smtClean="0">
                <a:latin typeface="Garamond" panose="02020404030301010803" pitchFamily="18" charset="0"/>
              </a:rPr>
              <a:t>multipotent</a:t>
            </a:r>
            <a:r>
              <a:rPr lang="en-US" b="1" dirty="0" smtClean="0">
                <a:latin typeface="Garamond" panose="02020404030301010803" pitchFamily="18" charset="0"/>
              </a:rPr>
              <a:t> blood stem cells </a:t>
            </a:r>
            <a:r>
              <a:rPr lang="en-US" dirty="0" smtClean="0">
                <a:latin typeface="Garamond" panose="02020404030301010803" pitchFamily="18" charset="0"/>
              </a:rPr>
              <a:t>can develop into:</a:t>
            </a:r>
          </a:p>
          <a:p>
            <a:pPr lvl="3">
              <a:lnSpc>
                <a:spcPct val="150000"/>
              </a:lnSpc>
            </a:pPr>
            <a:r>
              <a:rPr lang="en-US" dirty="0" smtClean="0">
                <a:latin typeface="Garamond" panose="02020404030301010803" pitchFamily="18" charset="0"/>
              </a:rPr>
              <a:t>red blood cells,</a:t>
            </a:r>
          </a:p>
          <a:p>
            <a:pPr lvl="3">
              <a:lnSpc>
                <a:spcPct val="150000"/>
              </a:lnSpc>
            </a:pPr>
            <a:r>
              <a:rPr lang="en-US" dirty="0" smtClean="0">
                <a:latin typeface="Garamond" panose="02020404030301010803" pitchFamily="18" charset="0"/>
              </a:rPr>
              <a:t>white blood cells or </a:t>
            </a:r>
          </a:p>
          <a:p>
            <a:pPr lvl="3">
              <a:lnSpc>
                <a:spcPct val="150000"/>
              </a:lnSpc>
            </a:pPr>
            <a:r>
              <a:rPr lang="en-US" dirty="0" smtClean="0">
                <a:latin typeface="Garamond" panose="02020404030301010803" pitchFamily="18" charset="0"/>
              </a:rPr>
              <a:t>platelets</a:t>
            </a:r>
          </a:p>
        </p:txBody>
      </p:sp>
      <p:sp>
        <p:nvSpPr>
          <p:cNvPr id="2" name="Date Placeholder 1"/>
          <p:cNvSpPr>
            <a:spLocks noGrp="1"/>
          </p:cNvSpPr>
          <p:nvPr>
            <p:ph type="dt" sz="half" idx="10"/>
          </p:nvPr>
        </p:nvSpPr>
        <p:spPr/>
        <p:txBody>
          <a:bodyPr/>
          <a:lstStyle/>
          <a:p>
            <a:fld id="{5157D689-5929-49F7-80E3-1B4AF10FC0EC}"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14</a:t>
            </a:fld>
            <a:endParaRPr lang="en-US"/>
          </a:p>
        </p:txBody>
      </p:sp>
    </p:spTree>
    <p:extLst>
      <p:ext uri="{BB962C8B-B14F-4D97-AF65-F5344CB8AC3E}">
        <p14:creationId xmlns:p14="http://schemas.microsoft.com/office/powerpoint/2010/main" val="935396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pPr>
            <a:r>
              <a:rPr lang="en-US" b="1" dirty="0" smtClean="0">
                <a:latin typeface="Garamond" panose="02020404030301010803" pitchFamily="18" charset="0"/>
              </a:rPr>
              <a:t>Adult Stem Cells</a:t>
            </a:r>
            <a:endParaRPr lang="en-US" dirty="0" smtClean="0">
              <a:latin typeface="Garamond" panose="02020404030301010803" pitchFamily="18" charset="0"/>
            </a:endParaRPr>
          </a:p>
          <a:p>
            <a:pPr lvl="1">
              <a:lnSpc>
                <a:spcPct val="150000"/>
              </a:lnSpc>
            </a:pPr>
            <a:r>
              <a:rPr lang="en-US" dirty="0" smtClean="0">
                <a:latin typeface="Garamond" panose="02020404030301010803" pitchFamily="18" charset="0"/>
              </a:rPr>
              <a:t>An adult stem cell is a </a:t>
            </a:r>
            <a:r>
              <a:rPr lang="en-US" b="1" dirty="0" err="1" smtClean="0">
                <a:latin typeface="Garamond" panose="02020404030301010803" pitchFamily="18" charset="0"/>
              </a:rPr>
              <a:t>multipotent</a:t>
            </a:r>
            <a:r>
              <a:rPr lang="en-US" b="1" dirty="0" smtClean="0">
                <a:latin typeface="Garamond" panose="02020404030301010803" pitchFamily="18" charset="0"/>
              </a:rPr>
              <a:t> stem </a:t>
            </a:r>
            <a:r>
              <a:rPr lang="en-US" dirty="0" smtClean="0">
                <a:latin typeface="Garamond" panose="02020404030301010803" pitchFamily="18" charset="0"/>
              </a:rPr>
              <a:t>cell in adult humans that is used to replace cells that have died or lost function. </a:t>
            </a:r>
          </a:p>
          <a:p>
            <a:pPr lvl="1">
              <a:lnSpc>
                <a:spcPct val="150000"/>
              </a:lnSpc>
            </a:pPr>
            <a:r>
              <a:rPr lang="en-US" dirty="0" smtClean="0">
                <a:latin typeface="Garamond" panose="02020404030301010803" pitchFamily="18" charset="0"/>
              </a:rPr>
              <a:t>It is an </a:t>
            </a:r>
            <a:r>
              <a:rPr lang="en-US" b="1" dirty="0" smtClean="0">
                <a:latin typeface="Garamond" panose="02020404030301010803" pitchFamily="18" charset="0"/>
              </a:rPr>
              <a:t>undifferentiated cell </a:t>
            </a:r>
            <a:r>
              <a:rPr lang="en-US" dirty="0" smtClean="0">
                <a:latin typeface="Garamond" panose="02020404030301010803" pitchFamily="18" charset="0"/>
              </a:rPr>
              <a:t>present </a:t>
            </a:r>
            <a:r>
              <a:rPr lang="en-US" b="1" dirty="0" smtClean="0">
                <a:latin typeface="Garamond" panose="02020404030301010803" pitchFamily="18" charset="0"/>
              </a:rPr>
              <a:t>in differentiated </a:t>
            </a:r>
            <a:r>
              <a:rPr lang="en-US" dirty="0" smtClean="0">
                <a:latin typeface="Garamond" panose="02020404030301010803" pitchFamily="18" charset="0"/>
              </a:rPr>
              <a:t>tissue.</a:t>
            </a:r>
          </a:p>
          <a:p>
            <a:pPr lvl="1">
              <a:lnSpc>
                <a:spcPct val="150000"/>
              </a:lnSpc>
            </a:pPr>
            <a:r>
              <a:rPr lang="en-US" dirty="0" smtClean="0">
                <a:latin typeface="Garamond" panose="02020404030301010803" pitchFamily="18" charset="0"/>
              </a:rPr>
              <a:t>It </a:t>
            </a:r>
            <a:r>
              <a:rPr lang="en-US" b="1" dirty="0" smtClean="0">
                <a:latin typeface="Garamond" panose="02020404030301010803" pitchFamily="18" charset="0"/>
              </a:rPr>
              <a:t>renews itself and can specialize </a:t>
            </a:r>
            <a:r>
              <a:rPr lang="en-US" dirty="0" smtClean="0">
                <a:latin typeface="Garamond" panose="02020404030301010803" pitchFamily="18" charset="0"/>
              </a:rPr>
              <a:t>to yield </a:t>
            </a:r>
            <a:r>
              <a:rPr lang="en-US" b="1" dirty="0" smtClean="0">
                <a:latin typeface="Garamond" panose="02020404030301010803" pitchFamily="18" charset="0"/>
              </a:rPr>
              <a:t>all cell types </a:t>
            </a:r>
            <a:r>
              <a:rPr lang="en-US" dirty="0" smtClean="0">
                <a:latin typeface="Garamond" panose="02020404030301010803" pitchFamily="18" charset="0"/>
              </a:rPr>
              <a:t>present in the tissue </a:t>
            </a:r>
            <a:r>
              <a:rPr lang="en-US" b="1" dirty="0" smtClean="0">
                <a:latin typeface="Garamond" panose="02020404030301010803" pitchFamily="18" charset="0"/>
              </a:rPr>
              <a:t>from which it </a:t>
            </a:r>
            <a:r>
              <a:rPr lang="en-US" dirty="0" smtClean="0">
                <a:latin typeface="Garamond" panose="02020404030301010803" pitchFamily="18" charset="0"/>
              </a:rPr>
              <a:t>originated.</a:t>
            </a:r>
          </a:p>
          <a:p>
            <a:pPr>
              <a:lnSpc>
                <a:spcPct val="150000"/>
              </a:lnSpc>
            </a:pPr>
            <a:endParaRPr lang="en-US" dirty="0">
              <a:latin typeface="Garamond" panose="02020404030301010803" pitchFamily="18" charset="0"/>
            </a:endParaRPr>
          </a:p>
        </p:txBody>
      </p:sp>
      <p:sp>
        <p:nvSpPr>
          <p:cNvPr id="2" name="Date Placeholder 1"/>
          <p:cNvSpPr>
            <a:spLocks noGrp="1"/>
          </p:cNvSpPr>
          <p:nvPr>
            <p:ph type="dt" sz="half" idx="10"/>
          </p:nvPr>
        </p:nvSpPr>
        <p:spPr/>
        <p:txBody>
          <a:bodyPr/>
          <a:lstStyle/>
          <a:p>
            <a:fld id="{21FE8511-FF07-4D68-910D-8BB318900862}"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15</a:t>
            </a:fld>
            <a:endParaRPr lang="en-US"/>
          </a:p>
        </p:txBody>
      </p:sp>
    </p:spTree>
    <p:extLst>
      <p:ext uri="{BB962C8B-B14F-4D97-AF65-F5344CB8AC3E}">
        <p14:creationId xmlns:p14="http://schemas.microsoft.com/office/powerpoint/2010/main" val="235099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464"/>
            <a:ext cx="8229600" cy="561884"/>
          </a:xfrm>
        </p:spPr>
        <p:txBody>
          <a:bodyPr>
            <a:normAutofit/>
          </a:bodyPr>
          <a:lstStyle/>
          <a:p>
            <a:r>
              <a:rPr lang="en-US" altLang="en-US" sz="2800" b="1" dirty="0" smtClean="0">
                <a:latin typeface="Garamond" panose="02020404030301010803" pitchFamily="18" charset="0"/>
              </a:rPr>
              <a:t>Tissue-specific stem cells</a:t>
            </a:r>
          </a:p>
        </p:txBody>
      </p:sp>
      <p:sp>
        <p:nvSpPr>
          <p:cNvPr id="9219" name="Rectangle 3"/>
          <p:cNvSpPr>
            <a:spLocks noGrp="1" noChangeArrowheads="1"/>
          </p:cNvSpPr>
          <p:nvPr>
            <p:ph idx="1"/>
          </p:nvPr>
        </p:nvSpPr>
        <p:spPr>
          <a:xfrm>
            <a:off x="0" y="557420"/>
            <a:ext cx="9144000" cy="6300580"/>
          </a:xfrm>
        </p:spPr>
        <p:txBody>
          <a:bodyPr>
            <a:normAutofit/>
          </a:bodyPr>
          <a:lstStyle/>
          <a:p>
            <a:pPr lvl="1">
              <a:lnSpc>
                <a:spcPct val="150000"/>
              </a:lnSpc>
            </a:pPr>
            <a:r>
              <a:rPr lang="en-US" altLang="en-US" dirty="0" smtClean="0">
                <a:solidFill>
                  <a:schemeClr val="tx1"/>
                </a:solidFill>
                <a:latin typeface="Garamond" panose="02020404030301010803" pitchFamily="18" charset="0"/>
              </a:rPr>
              <a:t>often called “adult” or somatic stem cells but also includes stem cells isolated from </a:t>
            </a:r>
            <a:r>
              <a:rPr lang="en-US" altLang="en-US" b="1" dirty="0" smtClean="0">
                <a:solidFill>
                  <a:schemeClr val="tx1"/>
                </a:solidFill>
                <a:latin typeface="Garamond" panose="02020404030301010803" pitchFamily="18" charset="0"/>
              </a:rPr>
              <a:t>fetal tissues </a:t>
            </a:r>
            <a:r>
              <a:rPr lang="en-US" altLang="en-US" dirty="0" smtClean="0">
                <a:solidFill>
                  <a:schemeClr val="tx1"/>
                </a:solidFill>
                <a:latin typeface="Garamond" panose="02020404030301010803" pitchFamily="18" charset="0"/>
              </a:rPr>
              <a:t>and </a:t>
            </a:r>
            <a:r>
              <a:rPr lang="en-US" altLang="en-US" b="1" dirty="0" smtClean="0">
                <a:solidFill>
                  <a:schemeClr val="tx1"/>
                </a:solidFill>
                <a:latin typeface="Garamond" panose="02020404030301010803" pitchFamily="18" charset="0"/>
              </a:rPr>
              <a:t>umbilical cord </a:t>
            </a:r>
            <a:r>
              <a:rPr lang="en-US" altLang="en-US" dirty="0" smtClean="0">
                <a:solidFill>
                  <a:schemeClr val="tx1"/>
                </a:solidFill>
                <a:latin typeface="Garamond" panose="02020404030301010803" pitchFamily="18" charset="0"/>
              </a:rPr>
              <a:t>blood</a:t>
            </a:r>
          </a:p>
          <a:p>
            <a:pPr lvl="1">
              <a:lnSpc>
                <a:spcPct val="150000"/>
              </a:lnSpc>
            </a:pPr>
            <a:r>
              <a:rPr lang="en-US" altLang="en-US" dirty="0" smtClean="0">
                <a:solidFill>
                  <a:schemeClr val="tx1"/>
                </a:solidFill>
                <a:latin typeface="Garamond" panose="02020404030301010803" pitchFamily="18" charset="0"/>
              </a:rPr>
              <a:t>involved in tissue homeostasis and repair</a:t>
            </a:r>
          </a:p>
          <a:p>
            <a:pPr lvl="1">
              <a:lnSpc>
                <a:spcPct val="150000"/>
              </a:lnSpc>
            </a:pPr>
            <a:r>
              <a:rPr lang="en-US" altLang="en-US" b="1" dirty="0" smtClean="0">
                <a:solidFill>
                  <a:schemeClr val="tx1"/>
                </a:solidFill>
                <a:latin typeface="Garamond" panose="02020404030301010803" pitchFamily="18" charset="0"/>
              </a:rPr>
              <a:t>generally multipotent </a:t>
            </a:r>
          </a:p>
          <a:p>
            <a:pPr lvl="1">
              <a:lnSpc>
                <a:spcPct val="150000"/>
              </a:lnSpc>
            </a:pPr>
            <a:r>
              <a:rPr lang="en-US" altLang="en-US" b="1" dirty="0" smtClean="0">
                <a:solidFill>
                  <a:schemeClr val="tx1"/>
                </a:solidFill>
                <a:latin typeface="Garamond" panose="02020404030301010803" pitchFamily="18" charset="0"/>
              </a:rPr>
              <a:t>difficult </a:t>
            </a:r>
            <a:r>
              <a:rPr lang="en-US" altLang="en-US" dirty="0" smtClean="0">
                <a:solidFill>
                  <a:schemeClr val="tx1"/>
                </a:solidFill>
                <a:latin typeface="Garamond" panose="02020404030301010803" pitchFamily="18" charset="0"/>
              </a:rPr>
              <a:t>to isolate and grow in large numbers in the laboratory </a:t>
            </a:r>
          </a:p>
          <a:p>
            <a:pPr>
              <a:lnSpc>
                <a:spcPct val="150000"/>
              </a:lnSpc>
            </a:pPr>
            <a:endParaRPr lang="en-US" altLang="en-US" dirty="0" smtClean="0">
              <a:solidFill>
                <a:schemeClr val="tx1"/>
              </a:solidFill>
              <a:latin typeface="Garamond" panose="02020404030301010803" pitchFamily="18" charset="0"/>
            </a:endParaRPr>
          </a:p>
        </p:txBody>
      </p:sp>
      <p:sp>
        <p:nvSpPr>
          <p:cNvPr id="9220" name="Text Box 9"/>
          <p:cNvSpPr txBox="1">
            <a:spLocks noChangeArrowheads="1"/>
          </p:cNvSpPr>
          <p:nvPr/>
        </p:nvSpPr>
        <p:spPr bwMode="auto">
          <a:xfrm>
            <a:off x="6300291" y="5350113"/>
            <a:ext cx="2016125" cy="1323439"/>
          </a:xfrm>
          <a:prstGeom prst="rect">
            <a:avLst/>
          </a:prstGeom>
          <a:noFill/>
          <a:ln>
            <a:noFill/>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AU" altLang="en-US" sz="1800" dirty="0" err="1">
                <a:latin typeface="Wingdings 3" panose="05040102010807070707" pitchFamily="18" charset="2"/>
              </a:rPr>
              <a:t> </a:t>
            </a:r>
            <a:r>
              <a:rPr lang="en-US" altLang="en-US" sz="2000" dirty="0" smtClean="0">
                <a:latin typeface="Garamond" panose="02020404030301010803" pitchFamily="18" charset="0"/>
                <a:ea typeface="ヒラギノ角ゴ Pro W3" pitchFamily="-84" charset="-128"/>
              </a:rPr>
              <a:t>Bone marrow</a:t>
            </a:r>
            <a:endParaRPr lang="en-US" altLang="en-US" sz="2000" dirty="0">
              <a:latin typeface="Garamond" panose="02020404030301010803" pitchFamily="18" charset="0"/>
              <a:ea typeface="ヒラギノ角ゴ Pro W3" pitchFamily="-84" charset="-128"/>
            </a:endParaRPr>
          </a:p>
          <a:p>
            <a:pPr algn="ctr">
              <a:spcBef>
                <a:spcPct val="50000"/>
              </a:spcBef>
              <a:buFontTx/>
              <a:buNone/>
            </a:pPr>
            <a:r>
              <a:rPr lang="en-US" altLang="en-US" sz="2000" dirty="0" smtClean="0">
                <a:latin typeface="Garamond" panose="02020404030301010803" pitchFamily="18" charset="0"/>
                <a:ea typeface="ヒラギノ角ゴ Pro W3" pitchFamily="-84" charset="-128"/>
              </a:rPr>
              <a:t>  HSCs </a:t>
            </a:r>
            <a:r>
              <a:rPr lang="en-US" altLang="en-US" sz="2000" dirty="0">
                <a:latin typeface="Garamond" panose="02020404030301010803" pitchFamily="18" charset="0"/>
                <a:ea typeface="ヒラギノ角ゴ Pro W3" pitchFamily="-84" charset="-128"/>
              </a:rPr>
              <a:t>CD34+</a:t>
            </a:r>
          </a:p>
          <a:p>
            <a:pPr algn="ctr">
              <a:spcBef>
                <a:spcPct val="50000"/>
              </a:spcBef>
              <a:buFontTx/>
              <a:buNone/>
            </a:pPr>
            <a:r>
              <a:rPr lang="en-US" altLang="en-US" sz="2000" dirty="0" smtClean="0">
                <a:latin typeface="Garamond" panose="02020404030301010803" pitchFamily="18" charset="0"/>
                <a:ea typeface="ヒラギノ角ゴ Pro W3" pitchFamily="-84" charset="-128"/>
              </a:rPr>
              <a:t>  MSCs </a:t>
            </a:r>
            <a:r>
              <a:rPr lang="en-US" altLang="en-US" sz="2000" dirty="0">
                <a:latin typeface="Garamond" panose="02020404030301010803" pitchFamily="18" charset="0"/>
                <a:ea typeface="ヒラギノ角ゴ Pro W3" pitchFamily="-84" charset="-128"/>
              </a:rPr>
              <a:t>CD34-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909" y="5284097"/>
            <a:ext cx="2310105" cy="1455469"/>
          </a:xfrm>
          <a:prstGeom prst="rect">
            <a:avLst/>
          </a:prstGeom>
          <a:ln w="12700">
            <a:solidFill>
              <a:srgbClr val="006699"/>
            </a:solidFill>
          </a:ln>
        </p:spPr>
      </p:pic>
      <p:sp>
        <p:nvSpPr>
          <p:cNvPr id="3" name="Date Placeholder 2"/>
          <p:cNvSpPr>
            <a:spLocks noGrp="1"/>
          </p:cNvSpPr>
          <p:nvPr>
            <p:ph type="dt" sz="half" idx="10"/>
          </p:nvPr>
        </p:nvSpPr>
        <p:spPr/>
        <p:txBody>
          <a:bodyPr/>
          <a:lstStyle/>
          <a:p>
            <a:fld id="{91CA405E-5819-491E-88AD-7A5314610F96}"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16</a:t>
            </a:fld>
            <a:endParaRPr lang="en-US"/>
          </a:p>
        </p:txBody>
      </p:sp>
    </p:spTree>
    <p:extLst>
      <p:ext uri="{BB962C8B-B14F-4D97-AF65-F5344CB8AC3E}">
        <p14:creationId xmlns:p14="http://schemas.microsoft.com/office/powerpoint/2010/main" val="2938965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pPr>
            <a:r>
              <a:rPr lang="en-US" b="1" dirty="0" smtClean="0">
                <a:latin typeface="Garamond" panose="02020404030301010803" pitchFamily="18" charset="0"/>
              </a:rPr>
              <a:t>Induced </a:t>
            </a:r>
            <a:r>
              <a:rPr lang="en-US" b="1" dirty="0" err="1" smtClean="0">
                <a:latin typeface="Garamond" panose="02020404030301010803" pitchFamily="18" charset="0"/>
              </a:rPr>
              <a:t>Pluripotent</a:t>
            </a:r>
            <a:r>
              <a:rPr lang="en-US" b="1" dirty="0" smtClean="0">
                <a:latin typeface="Garamond" panose="02020404030301010803" pitchFamily="18" charset="0"/>
              </a:rPr>
              <a:t> Stem Cells (</a:t>
            </a:r>
            <a:r>
              <a:rPr lang="en-US" b="1" dirty="0" err="1" smtClean="0">
                <a:latin typeface="Garamond" panose="02020404030301010803" pitchFamily="18" charset="0"/>
              </a:rPr>
              <a:t>IPsCs</a:t>
            </a:r>
            <a:r>
              <a:rPr lang="en-US" b="1" dirty="0" smtClean="0">
                <a:latin typeface="Garamond" panose="02020404030301010803" pitchFamily="18" charset="0"/>
              </a:rPr>
              <a:t>)</a:t>
            </a:r>
          </a:p>
          <a:p>
            <a:pPr lvl="1">
              <a:lnSpc>
                <a:spcPct val="150000"/>
              </a:lnSpc>
            </a:pPr>
            <a:r>
              <a:rPr lang="en-US" b="1" dirty="0" smtClean="0">
                <a:latin typeface="Garamond" panose="02020404030301010803" pitchFamily="18" charset="0"/>
              </a:rPr>
              <a:t>IPSCs a</a:t>
            </a:r>
            <a:r>
              <a:rPr lang="en-US" dirty="0" smtClean="0">
                <a:latin typeface="Garamond" panose="02020404030301010803" pitchFamily="18" charset="0"/>
              </a:rPr>
              <a:t>re differentiated cells that have been </a:t>
            </a:r>
            <a:r>
              <a:rPr lang="en-US" b="1" dirty="0" smtClean="0">
                <a:latin typeface="Garamond" panose="02020404030301010803" pitchFamily="18" charset="0"/>
              </a:rPr>
              <a:t>reprogrammed</a:t>
            </a:r>
            <a:r>
              <a:rPr lang="en-US" dirty="0" smtClean="0">
                <a:latin typeface="Garamond" panose="02020404030301010803" pitchFamily="18" charset="0"/>
              </a:rPr>
              <a:t> back to </a:t>
            </a:r>
            <a:r>
              <a:rPr lang="en-US" b="1" dirty="0" err="1" smtClean="0">
                <a:latin typeface="Garamond" panose="02020404030301010803" pitchFamily="18" charset="0"/>
              </a:rPr>
              <a:t>pluripotent</a:t>
            </a:r>
            <a:r>
              <a:rPr lang="en-US" dirty="0" smtClean="0">
                <a:latin typeface="Garamond" panose="02020404030301010803" pitchFamily="18" charset="0"/>
              </a:rPr>
              <a:t> stem cells.</a:t>
            </a:r>
          </a:p>
          <a:p>
            <a:pPr lvl="1">
              <a:lnSpc>
                <a:spcPct val="150000"/>
              </a:lnSpc>
            </a:pPr>
            <a:r>
              <a:rPr lang="en-US" dirty="0" smtClean="0">
                <a:latin typeface="Garamond" panose="02020404030301010803" pitchFamily="18" charset="0"/>
              </a:rPr>
              <a:t>The introduction of 4 genes:</a:t>
            </a:r>
          </a:p>
          <a:p>
            <a:pPr lvl="2">
              <a:lnSpc>
                <a:spcPct val="150000"/>
              </a:lnSpc>
            </a:pPr>
            <a:r>
              <a:rPr lang="en-US" b="1" dirty="0" smtClean="0">
                <a:latin typeface="Garamond" panose="02020404030301010803" pitchFamily="18" charset="0"/>
              </a:rPr>
              <a:t>OCT3/4, SOX2, c-MYC, and KLF4 </a:t>
            </a:r>
            <a:r>
              <a:rPr lang="en-US" dirty="0" smtClean="0">
                <a:latin typeface="Garamond" panose="02020404030301010803" pitchFamily="18" charset="0"/>
              </a:rPr>
              <a:t>by a retrovirus into cells  </a:t>
            </a:r>
          </a:p>
          <a:p>
            <a:pPr lvl="1">
              <a:lnSpc>
                <a:spcPct val="150000"/>
              </a:lnSpc>
            </a:pPr>
            <a:r>
              <a:rPr lang="en-US" dirty="0" smtClean="0">
                <a:latin typeface="Garamond" panose="02020404030301010803" pitchFamily="18" charset="0"/>
              </a:rPr>
              <a:t>reprograms the cells into </a:t>
            </a:r>
            <a:r>
              <a:rPr lang="en-US" b="1" dirty="0" smtClean="0">
                <a:latin typeface="Garamond" panose="02020404030301010803" pitchFamily="18" charset="0"/>
              </a:rPr>
              <a:t>an earlier stage of </a:t>
            </a:r>
            <a:r>
              <a:rPr lang="en-US" dirty="0" smtClean="0">
                <a:latin typeface="Garamond" panose="02020404030301010803" pitchFamily="18" charset="0"/>
              </a:rPr>
              <a:t>differentiation similar to embryonic stem cells.</a:t>
            </a:r>
          </a:p>
          <a:p>
            <a:pPr lvl="1">
              <a:lnSpc>
                <a:spcPct val="150000"/>
              </a:lnSpc>
            </a:pPr>
            <a:r>
              <a:rPr lang="en-US" dirty="0" smtClean="0">
                <a:latin typeface="Garamond" panose="02020404030301010803" pitchFamily="18" charset="0"/>
              </a:rPr>
              <a:t>These genes encode transcription factors involved in cell development.</a:t>
            </a:r>
            <a:endParaRPr lang="en-US" dirty="0">
              <a:latin typeface="Garamond" panose="02020404030301010803" pitchFamily="18" charset="0"/>
            </a:endParaRPr>
          </a:p>
        </p:txBody>
      </p:sp>
      <p:sp>
        <p:nvSpPr>
          <p:cNvPr id="2" name="Date Placeholder 1"/>
          <p:cNvSpPr>
            <a:spLocks noGrp="1"/>
          </p:cNvSpPr>
          <p:nvPr>
            <p:ph type="dt" sz="half" idx="10"/>
          </p:nvPr>
        </p:nvSpPr>
        <p:spPr/>
        <p:txBody>
          <a:bodyPr/>
          <a:lstStyle/>
          <a:p>
            <a:fld id="{7E598B1B-C390-4181-B2B9-081BD9387D0A}"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17</a:t>
            </a:fld>
            <a:endParaRPr lang="en-US"/>
          </a:p>
        </p:txBody>
      </p:sp>
    </p:spTree>
    <p:extLst>
      <p:ext uri="{BB962C8B-B14F-4D97-AF65-F5344CB8AC3E}">
        <p14:creationId xmlns:p14="http://schemas.microsoft.com/office/powerpoint/2010/main" val="2622607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pPr>
            <a:r>
              <a:rPr lang="en-US" b="1" dirty="0" smtClean="0">
                <a:latin typeface="Garamond" panose="02020404030301010803" pitchFamily="18" charset="0"/>
              </a:rPr>
              <a:t>IPSCs</a:t>
            </a:r>
          </a:p>
          <a:p>
            <a:pPr lvl="1">
              <a:lnSpc>
                <a:spcPct val="150000"/>
              </a:lnSpc>
            </a:pPr>
            <a:r>
              <a:rPr lang="en-US" dirty="0" smtClean="0">
                <a:latin typeface="Garamond" panose="02020404030301010803" pitchFamily="18" charset="0"/>
              </a:rPr>
              <a:t>IPSCs can be used for </a:t>
            </a:r>
            <a:r>
              <a:rPr lang="en-US" b="1" dirty="0" smtClean="0">
                <a:latin typeface="Garamond" panose="02020404030301010803" pitchFamily="18" charset="0"/>
              </a:rPr>
              <a:t>patient specific therapies </a:t>
            </a:r>
            <a:r>
              <a:rPr lang="en-US" dirty="0" smtClean="0">
                <a:latin typeface="Garamond" panose="02020404030301010803" pitchFamily="18" charset="0"/>
              </a:rPr>
              <a:t>without the risk of cell rejection.</a:t>
            </a:r>
          </a:p>
          <a:p>
            <a:pPr lvl="1">
              <a:lnSpc>
                <a:spcPct val="150000"/>
              </a:lnSpc>
            </a:pPr>
            <a:r>
              <a:rPr lang="en-US" dirty="0" smtClean="0">
                <a:latin typeface="Garamond" panose="02020404030301010803" pitchFamily="18" charset="0"/>
              </a:rPr>
              <a:t>Cells could be taken </a:t>
            </a:r>
            <a:r>
              <a:rPr lang="en-US" b="1" dirty="0" smtClean="0">
                <a:latin typeface="Garamond" panose="02020404030301010803" pitchFamily="18" charset="0"/>
              </a:rPr>
              <a:t>from a patient</a:t>
            </a:r>
            <a:r>
              <a:rPr lang="en-US" dirty="0" smtClean="0">
                <a:latin typeface="Garamond" panose="02020404030301010803" pitchFamily="18" charset="0"/>
              </a:rPr>
              <a:t>,</a:t>
            </a:r>
          </a:p>
          <a:p>
            <a:pPr lvl="1">
              <a:lnSpc>
                <a:spcPct val="150000"/>
              </a:lnSpc>
            </a:pPr>
            <a:r>
              <a:rPr lang="en-US" dirty="0" smtClean="0">
                <a:latin typeface="Garamond" panose="02020404030301010803" pitchFamily="18" charset="0"/>
              </a:rPr>
              <a:t>reprogrammed into an IPC, and </a:t>
            </a:r>
          </a:p>
          <a:p>
            <a:pPr lvl="1">
              <a:lnSpc>
                <a:spcPct val="150000"/>
              </a:lnSpc>
            </a:pPr>
            <a:r>
              <a:rPr lang="en-US" b="1" dirty="0" smtClean="0">
                <a:latin typeface="Garamond" panose="02020404030301010803" pitchFamily="18" charset="0"/>
              </a:rPr>
              <a:t>then differentiated into a cell </a:t>
            </a:r>
            <a:r>
              <a:rPr lang="en-US" dirty="0" smtClean="0">
                <a:latin typeface="Garamond" panose="02020404030301010803" pitchFamily="18" charset="0"/>
              </a:rPr>
              <a:t>that could combat disease in the patient.</a:t>
            </a:r>
          </a:p>
          <a:p>
            <a:pPr lvl="1">
              <a:lnSpc>
                <a:spcPct val="150000"/>
              </a:lnSpc>
            </a:pPr>
            <a:r>
              <a:rPr lang="en-US" dirty="0" smtClean="0">
                <a:latin typeface="Garamond" panose="02020404030301010803" pitchFamily="18" charset="0"/>
              </a:rPr>
              <a:t>There would be </a:t>
            </a:r>
            <a:r>
              <a:rPr lang="en-US" b="1" dirty="0" smtClean="0">
                <a:latin typeface="Garamond" panose="02020404030301010803" pitchFamily="18" charset="0"/>
              </a:rPr>
              <a:t>no need for embryonic </a:t>
            </a:r>
            <a:r>
              <a:rPr lang="en-US" dirty="0" smtClean="0">
                <a:latin typeface="Garamond" panose="02020404030301010803" pitchFamily="18" charset="0"/>
              </a:rPr>
              <a:t>stem cells.</a:t>
            </a:r>
            <a:endParaRPr lang="en-US" dirty="0">
              <a:latin typeface="Garamond" panose="02020404030301010803" pitchFamily="18" charset="0"/>
            </a:endParaRPr>
          </a:p>
        </p:txBody>
      </p:sp>
      <p:sp>
        <p:nvSpPr>
          <p:cNvPr id="2" name="Date Placeholder 1"/>
          <p:cNvSpPr>
            <a:spLocks noGrp="1"/>
          </p:cNvSpPr>
          <p:nvPr>
            <p:ph type="dt" sz="half" idx="10"/>
          </p:nvPr>
        </p:nvSpPr>
        <p:spPr/>
        <p:txBody>
          <a:bodyPr/>
          <a:lstStyle/>
          <a:p>
            <a:fld id="{F6E40D5B-A5CF-4F2B-BAC8-207FBF1E339D}"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18</a:t>
            </a:fld>
            <a:endParaRPr lang="en-US"/>
          </a:p>
        </p:txBody>
      </p:sp>
    </p:spTree>
    <p:extLst>
      <p:ext uri="{BB962C8B-B14F-4D97-AF65-F5344CB8AC3E}">
        <p14:creationId xmlns:p14="http://schemas.microsoft.com/office/powerpoint/2010/main" val="350424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nSpc>
                <a:spcPct val="160000"/>
              </a:lnSpc>
            </a:pPr>
            <a:r>
              <a:rPr lang="en-US" sz="3400" b="1" dirty="0" smtClean="0">
                <a:latin typeface="Garamond" panose="02020404030301010803" pitchFamily="18" charset="0"/>
              </a:rPr>
              <a:t>IPSCs</a:t>
            </a:r>
          </a:p>
          <a:p>
            <a:pPr lvl="1">
              <a:lnSpc>
                <a:spcPct val="160000"/>
              </a:lnSpc>
            </a:pPr>
            <a:r>
              <a:rPr lang="en-US" sz="3000" dirty="0" smtClean="0">
                <a:latin typeface="Garamond" panose="02020404030301010803" pitchFamily="18" charset="0"/>
              </a:rPr>
              <a:t>Scientists </a:t>
            </a:r>
            <a:r>
              <a:rPr lang="en-US" sz="3000" b="1" dirty="0" smtClean="0">
                <a:latin typeface="Garamond" panose="02020404030301010803" pitchFamily="18" charset="0"/>
              </a:rPr>
              <a:t>still do not fully understand </a:t>
            </a:r>
            <a:r>
              <a:rPr lang="en-US" sz="3000" dirty="0" smtClean="0">
                <a:latin typeface="Garamond" panose="02020404030301010803" pitchFamily="18" charset="0"/>
              </a:rPr>
              <a:t>how to control induced </a:t>
            </a:r>
            <a:r>
              <a:rPr lang="en-US" sz="3000" dirty="0" err="1" smtClean="0">
                <a:latin typeface="Garamond" panose="02020404030301010803" pitchFamily="18" charset="0"/>
              </a:rPr>
              <a:t>pluripotent</a:t>
            </a:r>
            <a:r>
              <a:rPr lang="en-US" sz="3000" dirty="0" smtClean="0">
                <a:latin typeface="Garamond" panose="02020404030301010803" pitchFamily="18" charset="0"/>
              </a:rPr>
              <a:t> stem  cells.</a:t>
            </a:r>
          </a:p>
          <a:p>
            <a:pPr marL="1314450" lvl="2" indent="-514350">
              <a:lnSpc>
                <a:spcPct val="160000"/>
              </a:lnSpc>
              <a:buAutoNum type="arabicPeriod"/>
            </a:pPr>
            <a:r>
              <a:rPr lang="en-US" sz="2600" dirty="0" smtClean="0">
                <a:latin typeface="Garamond" panose="02020404030301010803" pitchFamily="18" charset="0"/>
              </a:rPr>
              <a:t>They do not understand the </a:t>
            </a:r>
            <a:r>
              <a:rPr lang="en-US" sz="2600" b="1" dirty="0" smtClean="0">
                <a:latin typeface="Garamond" panose="02020404030301010803" pitchFamily="18" charset="0"/>
              </a:rPr>
              <a:t>degree of </a:t>
            </a:r>
            <a:r>
              <a:rPr lang="en-US" sz="2600" b="1" dirty="0" err="1" smtClean="0">
                <a:latin typeface="Garamond" panose="02020404030301010803" pitchFamily="18" charset="0"/>
              </a:rPr>
              <a:t>pluripotency</a:t>
            </a:r>
            <a:r>
              <a:rPr lang="en-US" sz="2600" b="1" dirty="0" smtClean="0">
                <a:latin typeface="Garamond" panose="02020404030301010803" pitchFamily="18" charset="0"/>
              </a:rPr>
              <a:t> </a:t>
            </a:r>
            <a:r>
              <a:rPr lang="en-US" sz="2600" dirty="0" smtClean="0">
                <a:latin typeface="Garamond" panose="02020404030301010803" pitchFamily="18" charset="0"/>
              </a:rPr>
              <a:t>in these cells.</a:t>
            </a:r>
          </a:p>
          <a:p>
            <a:pPr marL="1314450" lvl="2" indent="-514350">
              <a:lnSpc>
                <a:spcPct val="160000"/>
              </a:lnSpc>
              <a:buAutoNum type="arabicPeriod"/>
            </a:pPr>
            <a:r>
              <a:rPr lang="en-US" sz="2600" dirty="0" smtClean="0">
                <a:latin typeface="Garamond" panose="02020404030301010803" pitchFamily="18" charset="0"/>
              </a:rPr>
              <a:t>Producing them is </a:t>
            </a:r>
            <a:r>
              <a:rPr lang="en-US" sz="2600" b="1" dirty="0" smtClean="0">
                <a:latin typeface="Garamond" panose="02020404030301010803" pitchFamily="18" charset="0"/>
              </a:rPr>
              <a:t>inefficient</a:t>
            </a:r>
            <a:r>
              <a:rPr lang="en-US" sz="2600" dirty="0">
                <a:latin typeface="Garamond" panose="02020404030301010803" pitchFamily="18" charset="0"/>
              </a:rPr>
              <a:t>:</a:t>
            </a:r>
            <a:r>
              <a:rPr lang="en-US" sz="2600" dirty="0" smtClean="0">
                <a:latin typeface="Garamond" panose="02020404030301010803" pitchFamily="18" charset="0"/>
              </a:rPr>
              <a:t> 1 in 1000 cells exposed to a reprogramming approach becomes an IPSC.</a:t>
            </a:r>
          </a:p>
          <a:p>
            <a:pPr marL="1314450" lvl="2" indent="-514350">
              <a:lnSpc>
                <a:spcPct val="160000"/>
              </a:lnSpc>
              <a:buAutoNum type="arabicPeriod"/>
            </a:pPr>
            <a:r>
              <a:rPr lang="en-US" sz="2600" dirty="0" smtClean="0">
                <a:latin typeface="Garamond" panose="02020404030301010803" pitchFamily="18" charset="0"/>
              </a:rPr>
              <a:t>The cells require </a:t>
            </a:r>
            <a:r>
              <a:rPr lang="en-US" sz="2600" b="1" dirty="0" smtClean="0">
                <a:latin typeface="Garamond" panose="02020404030301010803" pitchFamily="18" charset="0"/>
              </a:rPr>
              <a:t>constant feeding </a:t>
            </a:r>
            <a:r>
              <a:rPr lang="en-US" sz="2600" dirty="0" smtClean="0">
                <a:latin typeface="Garamond" panose="02020404030301010803" pitchFamily="18" charset="0"/>
              </a:rPr>
              <a:t>in cell culture.</a:t>
            </a:r>
          </a:p>
          <a:p>
            <a:pPr marL="1314450" lvl="2" indent="-514350">
              <a:lnSpc>
                <a:spcPct val="160000"/>
              </a:lnSpc>
              <a:buAutoNum type="arabicPeriod"/>
            </a:pPr>
            <a:r>
              <a:rPr lang="en-US" sz="2600" dirty="0" smtClean="0">
                <a:latin typeface="Garamond" panose="02020404030301010803" pitchFamily="18" charset="0"/>
              </a:rPr>
              <a:t>The cells have </a:t>
            </a:r>
            <a:r>
              <a:rPr lang="en-US" sz="2600" b="1" dirty="0" smtClean="0">
                <a:latin typeface="Garamond" panose="02020404030301010803" pitchFamily="18" charset="0"/>
              </a:rPr>
              <a:t>low viability </a:t>
            </a:r>
            <a:r>
              <a:rPr lang="en-US" sz="2600" dirty="0" smtClean="0">
                <a:latin typeface="Garamond" panose="02020404030301010803" pitchFamily="18" charset="0"/>
              </a:rPr>
              <a:t>after they have been </a:t>
            </a:r>
            <a:r>
              <a:rPr lang="en-US" sz="2600" b="1" dirty="0" smtClean="0">
                <a:latin typeface="Garamond" panose="02020404030301010803" pitchFamily="18" charset="0"/>
              </a:rPr>
              <a:t>frozen for storage</a:t>
            </a:r>
            <a:r>
              <a:rPr lang="en-US" sz="2600" dirty="0" smtClean="0">
                <a:latin typeface="Garamond" panose="02020404030301010803" pitchFamily="18" charset="0"/>
              </a:rPr>
              <a:t>.</a:t>
            </a:r>
          </a:p>
          <a:p>
            <a:pPr marL="1314450" lvl="2" indent="-514350">
              <a:lnSpc>
                <a:spcPct val="160000"/>
              </a:lnSpc>
              <a:buAutoNum type="arabicPeriod"/>
            </a:pPr>
            <a:r>
              <a:rPr lang="en-US" sz="2600" dirty="0" smtClean="0">
                <a:latin typeface="Garamond" panose="02020404030301010803" pitchFamily="18" charset="0"/>
              </a:rPr>
              <a:t>The cells are </a:t>
            </a:r>
            <a:r>
              <a:rPr lang="en-US" sz="2600" b="1" dirty="0" smtClean="0">
                <a:latin typeface="Garamond" panose="02020404030301010803" pitchFamily="18" charset="0"/>
              </a:rPr>
              <a:t>prone to forming </a:t>
            </a:r>
            <a:r>
              <a:rPr lang="en-US" sz="2600" dirty="0" smtClean="0">
                <a:latin typeface="Garamond" panose="02020404030301010803" pitchFamily="18" charset="0"/>
              </a:rPr>
              <a:t>tumors.</a:t>
            </a:r>
          </a:p>
          <a:p>
            <a:pPr marL="1314450" lvl="2" indent="-514350">
              <a:lnSpc>
                <a:spcPct val="160000"/>
              </a:lnSpc>
              <a:buAutoNum type="arabicPeriod"/>
            </a:pPr>
            <a:r>
              <a:rPr lang="en-US" sz="2600" dirty="0" smtClean="0">
                <a:latin typeface="Garamond" panose="02020404030301010803" pitchFamily="18" charset="0"/>
              </a:rPr>
              <a:t>Occasionally, IPSCs spontaneously </a:t>
            </a:r>
            <a:r>
              <a:rPr lang="en-US" sz="2600" b="1" dirty="0" smtClean="0">
                <a:latin typeface="Garamond" panose="02020404030301010803" pitchFamily="18" charset="0"/>
              </a:rPr>
              <a:t>revert to </a:t>
            </a:r>
            <a:r>
              <a:rPr lang="en-US" sz="2600" dirty="0" smtClean="0">
                <a:latin typeface="Garamond" panose="02020404030301010803" pitchFamily="18" charset="0"/>
              </a:rPr>
              <a:t>differentiated cells</a:t>
            </a:r>
            <a:r>
              <a:rPr lang="en-US" dirty="0" smtClean="0">
                <a:latin typeface="Garamond" panose="02020404030301010803" pitchFamily="18" charset="0"/>
              </a:rPr>
              <a:t>.</a:t>
            </a:r>
            <a:endParaRPr lang="en-US" dirty="0">
              <a:latin typeface="Garamond" panose="02020404030301010803" pitchFamily="18" charset="0"/>
            </a:endParaRPr>
          </a:p>
        </p:txBody>
      </p:sp>
      <p:sp>
        <p:nvSpPr>
          <p:cNvPr id="2" name="Date Placeholder 1"/>
          <p:cNvSpPr>
            <a:spLocks noGrp="1"/>
          </p:cNvSpPr>
          <p:nvPr>
            <p:ph type="dt" sz="half" idx="10"/>
          </p:nvPr>
        </p:nvSpPr>
        <p:spPr/>
        <p:txBody>
          <a:bodyPr/>
          <a:lstStyle/>
          <a:p>
            <a:fld id="{3806176D-2347-40BA-92AB-B8DE6F30B4B5}"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19</a:t>
            </a:fld>
            <a:endParaRPr lang="en-US"/>
          </a:p>
        </p:txBody>
      </p:sp>
    </p:spTree>
    <p:extLst>
      <p:ext uri="{BB962C8B-B14F-4D97-AF65-F5344CB8AC3E}">
        <p14:creationId xmlns:p14="http://schemas.microsoft.com/office/powerpoint/2010/main" val="3614216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53752"/>
            <a:ext cx="9144000" cy="616204"/>
          </a:xfrm>
        </p:spPr>
        <p:txBody>
          <a:bodyPr>
            <a:noAutofit/>
          </a:bodyPr>
          <a:lstStyle/>
          <a:p>
            <a:r>
              <a:rPr lang="en-US" altLang="en-US" sz="2800" b="1" dirty="0">
                <a:latin typeface="Garamond" panose="02020404030301010803" pitchFamily="18" charset="0"/>
              </a:rPr>
              <a:t>Stem cells and their clinical application: now and in </a:t>
            </a:r>
            <a:r>
              <a:rPr lang="en-US" altLang="en-US" sz="2800" b="1" dirty="0" smtClean="0">
                <a:latin typeface="Garamond" panose="02020404030301010803" pitchFamily="18" charset="0"/>
              </a:rPr>
              <a:t>future</a:t>
            </a:r>
          </a:p>
        </p:txBody>
      </p:sp>
      <p:sp>
        <p:nvSpPr>
          <p:cNvPr id="5123" name="Rectangle 3"/>
          <p:cNvSpPr>
            <a:spLocks noGrp="1" noChangeArrowheads="1"/>
          </p:cNvSpPr>
          <p:nvPr>
            <p:ph idx="1"/>
          </p:nvPr>
        </p:nvSpPr>
        <p:spPr>
          <a:xfrm>
            <a:off x="0" y="669956"/>
            <a:ext cx="8686800" cy="5456207"/>
          </a:xfrm>
        </p:spPr>
        <p:txBody>
          <a:bodyPr/>
          <a:lstStyle/>
          <a:p>
            <a:pPr lvl="1">
              <a:lnSpc>
                <a:spcPct val="150000"/>
              </a:lnSpc>
            </a:pPr>
            <a:r>
              <a:rPr lang="en-US" altLang="en-US" dirty="0" smtClean="0">
                <a:solidFill>
                  <a:schemeClr val="tx1"/>
                </a:solidFill>
                <a:latin typeface="Garamond" panose="02020404030301010803" pitchFamily="18" charset="0"/>
              </a:rPr>
              <a:t>What are stem cells?</a:t>
            </a:r>
          </a:p>
          <a:p>
            <a:pPr lvl="1">
              <a:lnSpc>
                <a:spcPct val="150000"/>
              </a:lnSpc>
            </a:pPr>
            <a:r>
              <a:rPr lang="en-US" altLang="en-US" dirty="0" smtClean="0">
                <a:solidFill>
                  <a:schemeClr val="tx1"/>
                </a:solidFill>
                <a:latin typeface="Garamond" panose="02020404030301010803" pitchFamily="18" charset="0"/>
              </a:rPr>
              <a:t>Stem cells in the clinic </a:t>
            </a:r>
          </a:p>
          <a:p>
            <a:pPr lvl="1">
              <a:lnSpc>
                <a:spcPct val="150000"/>
              </a:lnSpc>
            </a:pPr>
            <a:r>
              <a:rPr lang="en-US" altLang="en-US" dirty="0" smtClean="0">
                <a:solidFill>
                  <a:schemeClr val="tx1"/>
                </a:solidFill>
                <a:latin typeface="Garamond" panose="02020404030301010803" pitchFamily="18" charset="0"/>
              </a:rPr>
              <a:t>Unproven stem cell treatments</a:t>
            </a:r>
          </a:p>
          <a:p>
            <a:pPr lvl="1">
              <a:lnSpc>
                <a:spcPct val="150000"/>
              </a:lnSpc>
            </a:pPr>
            <a:r>
              <a:rPr lang="en-US" altLang="en-US" dirty="0" smtClean="0">
                <a:solidFill>
                  <a:schemeClr val="tx1"/>
                </a:solidFill>
                <a:latin typeface="Garamond" panose="02020404030301010803" pitchFamily="18" charset="0"/>
              </a:rPr>
              <a:t>Legal, ethical and social considerations</a:t>
            </a:r>
          </a:p>
          <a:p>
            <a:pPr>
              <a:lnSpc>
                <a:spcPct val="150000"/>
              </a:lnSpc>
            </a:pPr>
            <a:endParaRPr lang="en-US" altLang="en-US" dirty="0" smtClean="0">
              <a:solidFill>
                <a:schemeClr val="tx1"/>
              </a:solidFill>
              <a:latin typeface="Garamond" panose="020204040303010108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134" y="4588913"/>
            <a:ext cx="2416790" cy="2161036"/>
          </a:xfrm>
          <a:prstGeom prst="rect">
            <a:avLst/>
          </a:prstGeom>
          <a:ln w="12700">
            <a:solidFill>
              <a:srgbClr val="006699"/>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770" y="4588913"/>
            <a:ext cx="2362205" cy="2161036"/>
          </a:xfrm>
          <a:prstGeom prst="rect">
            <a:avLst/>
          </a:prstGeom>
          <a:ln w="12700">
            <a:solidFill>
              <a:srgbClr val="006699"/>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9083" y="4589949"/>
            <a:ext cx="2486683" cy="2160000"/>
          </a:xfrm>
          <a:prstGeom prst="rect">
            <a:avLst/>
          </a:prstGeom>
          <a:ln w="12700">
            <a:solidFill>
              <a:srgbClr val="006699"/>
            </a:solidFill>
          </a:ln>
        </p:spPr>
      </p:pic>
      <p:sp>
        <p:nvSpPr>
          <p:cNvPr id="3" name="Date Placeholder 2"/>
          <p:cNvSpPr>
            <a:spLocks noGrp="1"/>
          </p:cNvSpPr>
          <p:nvPr>
            <p:ph type="dt" sz="half" idx="10"/>
          </p:nvPr>
        </p:nvSpPr>
        <p:spPr/>
        <p:txBody>
          <a:bodyPr/>
          <a:lstStyle/>
          <a:p>
            <a:fld id="{AFC52373-77B2-4E17-8F84-3E1D6FEDE1B5}" type="datetime1">
              <a:rPr lang="en-US" smtClean="0"/>
              <a:t>6/15/2019</a:t>
            </a:fld>
            <a:endParaRPr lang="en-US"/>
          </a:p>
        </p:txBody>
      </p:sp>
      <p:sp>
        <p:nvSpPr>
          <p:cNvPr id="8" name="Slide Number Placeholder 7"/>
          <p:cNvSpPr>
            <a:spLocks noGrp="1"/>
          </p:cNvSpPr>
          <p:nvPr>
            <p:ph type="sldNum" sz="quarter" idx="12"/>
          </p:nvPr>
        </p:nvSpPr>
        <p:spPr/>
        <p:txBody>
          <a:bodyPr/>
          <a:lstStyle/>
          <a:p>
            <a:fld id="{7CE26C17-F0B5-D64C-94A0-63F887D8A225}" type="slidenum">
              <a:rPr lang="en-US" smtClean="0"/>
              <a:t>2</a:t>
            </a:fld>
            <a:endParaRPr lang="en-US"/>
          </a:p>
        </p:txBody>
      </p:sp>
    </p:spTree>
    <p:extLst>
      <p:ext uri="{BB962C8B-B14F-4D97-AF65-F5344CB8AC3E}">
        <p14:creationId xmlns:p14="http://schemas.microsoft.com/office/powerpoint/2010/main" val="1245107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752"/>
            <a:ext cx="8229600" cy="494928"/>
          </a:xfrm>
        </p:spPr>
        <p:txBody>
          <a:bodyPr>
            <a:noAutofit/>
          </a:bodyPr>
          <a:lstStyle/>
          <a:p>
            <a:r>
              <a:rPr lang="en-US" altLang="en-US" sz="2800" b="1" dirty="0" smtClean="0">
                <a:latin typeface="Garamond" panose="02020404030301010803" pitchFamily="18" charset="0"/>
              </a:rPr>
              <a:t>Induced pluripotent stem cells (iPSC)</a:t>
            </a:r>
          </a:p>
        </p:txBody>
      </p:sp>
      <p:sp>
        <p:nvSpPr>
          <p:cNvPr id="3" name="Content Placeholder 2"/>
          <p:cNvSpPr>
            <a:spLocks noGrp="1"/>
          </p:cNvSpPr>
          <p:nvPr>
            <p:ph idx="1"/>
          </p:nvPr>
        </p:nvSpPr>
        <p:spPr>
          <a:xfrm>
            <a:off x="0" y="1567333"/>
            <a:ext cx="2590800" cy="4525963"/>
          </a:xfrm>
        </p:spPr>
        <p:txBody>
          <a:bodyPr/>
          <a:lstStyle/>
          <a:p>
            <a:r>
              <a:rPr lang="en-AU" altLang="en-US" sz="2000" dirty="0" smtClean="0">
                <a:solidFill>
                  <a:schemeClr val="tx1"/>
                </a:solidFill>
                <a:latin typeface="Garamond" panose="02020404030301010803" pitchFamily="18" charset="0"/>
              </a:rPr>
              <a:t>Can create stem cells </a:t>
            </a:r>
            <a:r>
              <a:rPr lang="en-AU" altLang="en-US" sz="2000" b="1" dirty="0" smtClean="0">
                <a:solidFill>
                  <a:srgbClr val="FF0000"/>
                </a:solidFill>
                <a:latin typeface="Garamond" panose="02020404030301010803" pitchFamily="18" charset="0"/>
              </a:rPr>
              <a:t>directly from </a:t>
            </a:r>
            <a:br>
              <a:rPr lang="en-AU" altLang="en-US" sz="2000" b="1" dirty="0" smtClean="0">
                <a:solidFill>
                  <a:srgbClr val="FF0000"/>
                </a:solidFill>
                <a:latin typeface="Garamond" panose="02020404030301010803" pitchFamily="18" charset="0"/>
              </a:rPr>
            </a:br>
            <a:r>
              <a:rPr lang="en-AU" altLang="en-US" sz="2000" b="1" dirty="0" smtClean="0">
                <a:solidFill>
                  <a:srgbClr val="FF0000"/>
                </a:solidFill>
                <a:latin typeface="Garamond" panose="02020404030301010803" pitchFamily="18" charset="0"/>
              </a:rPr>
              <a:t>a patient</a:t>
            </a:r>
          </a:p>
          <a:p>
            <a:pPr>
              <a:spcBef>
                <a:spcPts val="2400"/>
              </a:spcBef>
            </a:pPr>
            <a:r>
              <a:rPr lang="en-AU" altLang="en-US" sz="2000" dirty="0" smtClean="0">
                <a:solidFill>
                  <a:schemeClr val="tx1"/>
                </a:solidFill>
                <a:latin typeface="Garamond" panose="02020404030301010803" pitchFamily="18" charset="0"/>
              </a:rPr>
              <a:t>Can be </a:t>
            </a:r>
            <a:r>
              <a:rPr lang="en-AU" altLang="en-US" sz="2000" b="1" dirty="0" smtClean="0">
                <a:solidFill>
                  <a:srgbClr val="FF0000"/>
                </a:solidFill>
                <a:latin typeface="Garamond" panose="02020404030301010803" pitchFamily="18" charset="0"/>
              </a:rPr>
              <a:t>maintained indefinitely </a:t>
            </a:r>
            <a:r>
              <a:rPr lang="en-AU" altLang="en-US" sz="2000" dirty="0" smtClean="0">
                <a:solidFill>
                  <a:schemeClr val="tx1"/>
                </a:solidFill>
                <a:latin typeface="Garamond" panose="02020404030301010803" pitchFamily="18" charset="0"/>
              </a:rPr>
              <a:t>in the laboratory</a:t>
            </a:r>
          </a:p>
          <a:p>
            <a:pPr>
              <a:spcBef>
                <a:spcPts val="2400"/>
              </a:spcBef>
            </a:pPr>
            <a:r>
              <a:rPr lang="en-AU" altLang="en-US" sz="2000" dirty="0" smtClean="0">
                <a:solidFill>
                  <a:schemeClr val="tx1"/>
                </a:solidFill>
                <a:latin typeface="Garamond" panose="02020404030301010803" pitchFamily="18" charset="0"/>
              </a:rPr>
              <a:t>Pluripotent </a:t>
            </a:r>
            <a:br>
              <a:rPr lang="en-AU" altLang="en-US" sz="2000" dirty="0" smtClean="0">
                <a:solidFill>
                  <a:schemeClr val="tx1"/>
                </a:solidFill>
                <a:latin typeface="Garamond" panose="02020404030301010803" pitchFamily="18" charset="0"/>
              </a:rPr>
            </a:br>
            <a:r>
              <a:rPr lang="en-AU" altLang="en-US" sz="2000" dirty="0" smtClean="0">
                <a:solidFill>
                  <a:schemeClr val="tx1"/>
                </a:solidFill>
                <a:latin typeface="Garamond" panose="02020404030301010803" pitchFamily="18" charset="0"/>
              </a:rPr>
              <a:t>with </a:t>
            </a:r>
            <a:r>
              <a:rPr lang="en-AU" altLang="en-US" sz="2000" b="1" dirty="0" smtClean="0">
                <a:solidFill>
                  <a:srgbClr val="FF0000"/>
                </a:solidFill>
                <a:latin typeface="Garamond" panose="02020404030301010803" pitchFamily="18" charset="0"/>
              </a:rPr>
              <a:t>similar properties to </a:t>
            </a:r>
            <a:r>
              <a:rPr lang="en-AU" altLang="en-US" sz="2000" dirty="0" smtClean="0">
                <a:solidFill>
                  <a:schemeClr val="tx1"/>
                </a:solidFill>
                <a:latin typeface="Garamond" panose="02020404030301010803" pitchFamily="18" charset="0"/>
              </a:rPr>
              <a:t>ESCs</a:t>
            </a:r>
            <a:endParaRPr lang="en-US" altLang="en-US" sz="2000" dirty="0">
              <a:solidFill>
                <a:schemeClr val="tx1"/>
              </a:solidFill>
              <a:latin typeface="Garamond" panose="02020404030301010803"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705"/>
          <a:stretch/>
        </p:blipFill>
        <p:spPr>
          <a:xfrm>
            <a:off x="2590799" y="535883"/>
            <a:ext cx="6462665" cy="5833265"/>
          </a:xfrm>
          <a:prstGeom prst="rect">
            <a:avLst/>
          </a:prstGeom>
        </p:spPr>
      </p:pic>
      <p:sp>
        <p:nvSpPr>
          <p:cNvPr id="2" name="TextBox 1"/>
          <p:cNvSpPr txBox="1"/>
          <p:nvPr/>
        </p:nvSpPr>
        <p:spPr>
          <a:xfrm>
            <a:off x="323528" y="6453336"/>
            <a:ext cx="8424936" cy="338554"/>
          </a:xfrm>
          <a:prstGeom prst="rect">
            <a:avLst/>
          </a:prstGeom>
          <a:noFill/>
        </p:spPr>
        <p:txBody>
          <a:bodyPr wrap="square" rtlCol="0">
            <a:spAutoFit/>
          </a:bodyPr>
          <a:lstStyle/>
          <a:p>
            <a:pPr algn="r"/>
            <a:r>
              <a:rPr lang="en-AU" sz="1600" dirty="0" smtClean="0">
                <a:latin typeface="Garamond" panose="02020404030301010803" pitchFamily="18" charset="0"/>
              </a:rPr>
              <a:t>Image source: </a:t>
            </a:r>
            <a:r>
              <a:rPr lang="en-AU" sz="1600" dirty="0" err="1" smtClean="0">
                <a:latin typeface="Garamond" panose="02020404030301010803" pitchFamily="18" charset="0"/>
              </a:rPr>
              <a:t>Robinton</a:t>
            </a:r>
            <a:r>
              <a:rPr lang="en-AU" sz="1600" dirty="0" smtClean="0">
                <a:latin typeface="Garamond" panose="02020404030301010803" pitchFamily="18" charset="0"/>
              </a:rPr>
              <a:t> </a:t>
            </a:r>
            <a:r>
              <a:rPr lang="en-AU" sz="1600" dirty="0">
                <a:latin typeface="Garamond" panose="02020404030301010803" pitchFamily="18" charset="0"/>
              </a:rPr>
              <a:t>DA, Daley DQ. </a:t>
            </a:r>
            <a:r>
              <a:rPr lang="en-AU" sz="1600" i="1" dirty="0">
                <a:latin typeface="Garamond" panose="02020404030301010803" pitchFamily="18" charset="0"/>
              </a:rPr>
              <a:t>Nature</a:t>
            </a:r>
            <a:r>
              <a:rPr lang="en-AU" sz="1600" dirty="0">
                <a:latin typeface="Garamond" panose="02020404030301010803" pitchFamily="18" charset="0"/>
              </a:rPr>
              <a:t> 2012; 481, 295–305. </a:t>
            </a:r>
          </a:p>
        </p:txBody>
      </p:sp>
      <p:sp>
        <p:nvSpPr>
          <p:cNvPr id="4" name="Date Placeholder 3"/>
          <p:cNvSpPr>
            <a:spLocks noGrp="1"/>
          </p:cNvSpPr>
          <p:nvPr>
            <p:ph type="dt" sz="half" idx="10"/>
          </p:nvPr>
        </p:nvSpPr>
        <p:spPr/>
        <p:txBody>
          <a:bodyPr/>
          <a:lstStyle/>
          <a:p>
            <a:fld id="{1E81B28A-B9BE-431B-ACB2-D70E1AD71825}" type="datetime1">
              <a:rPr lang="en-US" smtClean="0"/>
              <a:t>6/15/2019</a:t>
            </a:fld>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20</a:t>
            </a:fld>
            <a:endParaRPr lang="en-US"/>
          </a:p>
        </p:txBody>
      </p:sp>
    </p:spTree>
    <p:extLst>
      <p:ext uri="{BB962C8B-B14F-4D97-AF65-F5344CB8AC3E}">
        <p14:creationId xmlns:p14="http://schemas.microsoft.com/office/powerpoint/2010/main" val="3211412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752"/>
            <a:ext cx="8229600" cy="489456"/>
          </a:xfrm>
        </p:spPr>
        <p:txBody>
          <a:bodyPr>
            <a:normAutofit fontScale="90000"/>
          </a:bodyPr>
          <a:lstStyle/>
          <a:p>
            <a:r>
              <a:rPr lang="en-US" altLang="en-US" b="1" dirty="0" smtClean="0">
                <a:latin typeface="Garamond" panose="02020404030301010803" pitchFamily="18" charset="0"/>
              </a:rPr>
              <a:t>Different attributes</a:t>
            </a:r>
          </a:p>
        </p:txBody>
      </p:sp>
      <p:graphicFrame>
        <p:nvGraphicFramePr>
          <p:cNvPr id="56445" name="Group 125"/>
          <p:cNvGraphicFramePr>
            <a:graphicFrameLocks noGrp="1"/>
          </p:cNvGraphicFramePr>
          <p:nvPr>
            <p:ph type="tbl" idx="1"/>
            <p:extLst>
              <p:ext uri="{D42A27DB-BD31-4B8C-83A1-F6EECF244321}">
                <p14:modId xmlns:p14="http://schemas.microsoft.com/office/powerpoint/2010/main" val="1436653635"/>
              </p:ext>
            </p:extLst>
          </p:nvPr>
        </p:nvGraphicFramePr>
        <p:xfrm>
          <a:off x="0" y="633743"/>
          <a:ext cx="9144000" cy="6224258"/>
        </p:xfrm>
        <a:graphic>
          <a:graphicData uri="http://schemas.openxmlformats.org/drawingml/2006/table">
            <a:tbl>
              <a:tblPr/>
              <a:tblGrid>
                <a:gridCol w="2909454"/>
                <a:gridCol w="1662546"/>
                <a:gridCol w="1839735"/>
                <a:gridCol w="2732265"/>
              </a:tblGrid>
              <a:tr h="13719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Garamond" panose="02020404030301010803" pitchFamily="18"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8FF"/>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Pluripotent stem cells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2060"/>
                          </a:solidFill>
                          <a:effectLst/>
                          <a:latin typeface="Garamond" panose="02020404030301010803" pitchFamily="18" charset="0"/>
                        </a:rPr>
                        <a:t>ESCs</a:t>
                      </a:r>
                      <a:r>
                        <a:rPr kumimoji="0" lang="en-US" sz="2000" b="1" i="0" u="none" strike="noStrike" cap="none" normalizeH="0" baseline="0" dirty="0" smtClean="0">
                          <a:ln>
                            <a:noFill/>
                          </a:ln>
                          <a:solidFill>
                            <a:schemeClr val="tx1"/>
                          </a:solidFill>
                          <a:effectLst/>
                          <a:latin typeface="Garamond" panose="02020404030301010803" pitchFamily="18" charset="0"/>
                        </a:rPr>
                        <a:t>            </a:t>
                      </a:r>
                      <a:r>
                        <a:rPr kumimoji="0" lang="en-US" sz="2000" b="1" i="0" u="none" strike="noStrike" cap="none" normalizeH="0" baseline="0" dirty="0" err="1" smtClean="0">
                          <a:ln>
                            <a:noFill/>
                          </a:ln>
                          <a:solidFill>
                            <a:srgbClr val="7030A0"/>
                          </a:solidFill>
                          <a:effectLst/>
                          <a:latin typeface="Garamond" panose="02020404030301010803" pitchFamily="18" charset="0"/>
                        </a:rPr>
                        <a:t>iPSCs</a:t>
                      </a:r>
                      <a:endParaRPr kumimoji="0" lang="en-US" sz="2000" b="1" i="0" u="none" strike="noStrike" cap="none" normalizeH="0" baseline="0" dirty="0" smtClean="0">
                        <a:ln>
                          <a:noFill/>
                        </a:ln>
                        <a:solidFill>
                          <a:srgbClr val="7030A0"/>
                        </a:solidFill>
                        <a:effectLst/>
                        <a:latin typeface="Garamond" panose="02020404030301010803" pitchFamily="18"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8FF"/>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Tissue stem cells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Garamond" panose="02020404030301010803" pitchFamily="18" charset="0"/>
                        </a:rPr>
                        <a:t>(multipotent)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8FF"/>
                    </a:solidFill>
                  </a:tcPr>
                </a:tc>
              </a:tr>
              <a:tr h="11075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Source</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Embryo</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Somatic cell</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Adult, juvenile and fetal organs</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r>
              <a:tr h="644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Rate of proliferation</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High</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High</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Usually low</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r>
              <a:tr h="644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Availability</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High</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High</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Low</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r>
              <a:tr h="1168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Spontaneous differentiation</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Yes</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Yes</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No</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r>
              <a:tr h="12869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Capacity to produce diverse cell types</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High</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High</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anose="02020404030301010803" pitchFamily="18" charset="0"/>
                        </a:rPr>
                        <a:t>Low</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7FCFF"/>
                    </a:solidFill>
                  </a:tcPr>
                </a:tc>
              </a:tr>
            </a:tbl>
          </a:graphicData>
        </a:graphic>
      </p:graphicFrame>
      <p:sp>
        <p:nvSpPr>
          <p:cNvPr id="2" name="Date Placeholder 1"/>
          <p:cNvSpPr>
            <a:spLocks noGrp="1"/>
          </p:cNvSpPr>
          <p:nvPr>
            <p:ph type="dt" sz="half" idx="10"/>
          </p:nvPr>
        </p:nvSpPr>
        <p:spPr/>
        <p:txBody>
          <a:bodyPr/>
          <a:lstStyle/>
          <a:p>
            <a:pPr>
              <a:defRPr/>
            </a:pPr>
            <a:fld id="{915B543C-E0C5-4617-A723-3BC729BEF9E0}" type="datetime1">
              <a:rPr lang="en-US" smtClean="0"/>
              <a:t>6/15/2019</a:t>
            </a:fld>
            <a:endParaRPr lang="en-US"/>
          </a:p>
        </p:txBody>
      </p:sp>
      <p:sp>
        <p:nvSpPr>
          <p:cNvPr id="3" name="Slide Number Placeholder 2"/>
          <p:cNvSpPr>
            <a:spLocks noGrp="1"/>
          </p:cNvSpPr>
          <p:nvPr>
            <p:ph type="sldNum" sz="quarter" idx="12"/>
          </p:nvPr>
        </p:nvSpPr>
        <p:spPr/>
        <p:txBody>
          <a:bodyPr/>
          <a:lstStyle/>
          <a:p>
            <a:fld id="{84FB8944-BA76-4C97-8639-9DCA9A1953E7}" type="slidenum">
              <a:rPr lang="en-US" altLang="en-US" smtClean="0"/>
              <a:pPr/>
              <a:t>21</a:t>
            </a:fld>
            <a:endParaRPr lang="en-US" altLang="en-US"/>
          </a:p>
        </p:txBody>
      </p:sp>
    </p:spTree>
    <p:extLst>
      <p:ext uri="{BB962C8B-B14F-4D97-AF65-F5344CB8AC3E}">
        <p14:creationId xmlns:p14="http://schemas.microsoft.com/office/powerpoint/2010/main" val="3762196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309" b="2714"/>
          <a:stretch/>
        </p:blipFill>
        <p:spPr>
          <a:xfrm>
            <a:off x="539552" y="1578253"/>
            <a:ext cx="3590475" cy="3956273"/>
          </a:xfrm>
          <a:prstGeom prst="rect">
            <a:avLst/>
          </a:prstGeom>
        </p:spPr>
      </p:pic>
      <p:sp>
        <p:nvSpPr>
          <p:cNvPr id="29" name="TextBox 28"/>
          <p:cNvSpPr txBox="1"/>
          <p:nvPr/>
        </p:nvSpPr>
        <p:spPr>
          <a:xfrm>
            <a:off x="5085483" y="2612849"/>
            <a:ext cx="3593844" cy="1754326"/>
          </a:xfrm>
          <a:prstGeom prst="rect">
            <a:avLst/>
          </a:prstGeom>
          <a:noFill/>
        </p:spPr>
        <p:txBody>
          <a:bodyPr wrap="square" rtlCol="0">
            <a:spAutoFit/>
          </a:bodyPr>
          <a:lstStyle/>
          <a:p>
            <a:r>
              <a:rPr lang="en-US" altLang="en-US" b="1" dirty="0">
                <a:solidFill>
                  <a:srgbClr val="0070C0"/>
                </a:solidFill>
                <a:latin typeface="Garamond" panose="02020404030301010803" pitchFamily="18" charset="0"/>
                <a:ea typeface="ヒラギノ角ゴ Pro W3" pitchFamily="-84" charset="-128"/>
              </a:rPr>
              <a:t>Research </a:t>
            </a:r>
            <a:endParaRPr lang="en-US" altLang="en-US" b="1" dirty="0" smtClean="0">
              <a:solidFill>
                <a:srgbClr val="0070C0"/>
              </a:solidFill>
              <a:latin typeface="Garamond" panose="02020404030301010803" pitchFamily="18" charset="0"/>
              <a:ea typeface="ヒラギノ角ゴ Pro W3" pitchFamily="-84" charset="-128"/>
            </a:endParaRPr>
          </a:p>
          <a:p>
            <a:r>
              <a:rPr lang="en-AU" b="1" dirty="0" smtClean="0">
                <a:latin typeface="Garamond" panose="02020404030301010803" pitchFamily="18" charset="0"/>
              </a:rPr>
              <a:t>Genetic, molecular and biologic control of tissue growth and development; </a:t>
            </a:r>
            <a:r>
              <a:rPr lang="en-AU" b="1" i="1" dirty="0" smtClean="0">
                <a:latin typeface="Garamond" panose="02020404030301010803" pitchFamily="18" charset="0"/>
              </a:rPr>
              <a:t>in vitro</a:t>
            </a:r>
            <a:r>
              <a:rPr lang="en-AU" b="1" dirty="0" smtClean="0">
                <a:latin typeface="Garamond" panose="02020404030301010803" pitchFamily="18" charset="0"/>
              </a:rPr>
              <a:t> and </a:t>
            </a:r>
            <a:r>
              <a:rPr lang="en-AU" b="1" i="1" dirty="0" smtClean="0">
                <a:latin typeface="Garamond" panose="02020404030301010803" pitchFamily="18" charset="0"/>
              </a:rPr>
              <a:t>in vivo </a:t>
            </a:r>
            <a:r>
              <a:rPr lang="en-AU" b="1" dirty="0" smtClean="0">
                <a:latin typeface="Garamond" panose="02020404030301010803" pitchFamily="18" charset="0"/>
              </a:rPr>
              <a:t>system for understanding function of genes and proteins</a:t>
            </a:r>
            <a:endParaRPr lang="en-AU" b="1" dirty="0">
              <a:latin typeface="Garamond" panose="02020404030301010803" pitchFamily="18" charset="0"/>
            </a:endParaRPr>
          </a:p>
        </p:txBody>
      </p:sp>
      <p:sp>
        <p:nvSpPr>
          <p:cNvPr id="31" name="TextBox 30"/>
          <p:cNvSpPr txBox="1"/>
          <p:nvPr/>
        </p:nvSpPr>
        <p:spPr>
          <a:xfrm>
            <a:off x="5085483" y="4371493"/>
            <a:ext cx="3446957" cy="1231106"/>
          </a:xfrm>
          <a:prstGeom prst="rect">
            <a:avLst/>
          </a:prstGeom>
          <a:noFill/>
        </p:spPr>
        <p:txBody>
          <a:bodyPr wrap="square" rtlCol="0">
            <a:spAutoFit/>
          </a:bodyPr>
          <a:lstStyle/>
          <a:p>
            <a:r>
              <a:rPr lang="en-US" altLang="en-US" b="1" dirty="0">
                <a:solidFill>
                  <a:srgbClr val="0070C0"/>
                </a:solidFill>
                <a:latin typeface="Garamond" panose="02020404030301010803" pitchFamily="18" charset="0"/>
                <a:ea typeface="ヒラギノ角ゴ Pro W3" pitchFamily="-84" charset="-128"/>
              </a:rPr>
              <a:t>New drugs</a:t>
            </a:r>
          </a:p>
          <a:p>
            <a:r>
              <a:rPr lang="en-AU" b="1" dirty="0" smtClean="0">
                <a:latin typeface="Garamond" panose="02020404030301010803" pitchFamily="18" charset="0"/>
              </a:rPr>
              <a:t>Early efficacy and toxicity screening system for drug and chemical development</a:t>
            </a:r>
            <a:endParaRPr lang="en-AU" b="1" dirty="0">
              <a:latin typeface="Garamond" panose="02020404030301010803" pitchFamily="18" charset="0"/>
            </a:endParaRPr>
          </a:p>
        </p:txBody>
      </p:sp>
      <p:sp>
        <p:nvSpPr>
          <p:cNvPr id="19458" name="Rectangle 2"/>
          <p:cNvSpPr>
            <a:spLocks noChangeArrowheads="1"/>
          </p:cNvSpPr>
          <p:nvPr/>
        </p:nvSpPr>
        <p:spPr bwMode="auto">
          <a:xfrm>
            <a:off x="0" y="53752"/>
            <a:ext cx="9144000" cy="63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b="1" dirty="0">
                <a:solidFill>
                  <a:srgbClr val="0070C0"/>
                </a:solidFill>
                <a:latin typeface="Garamond" panose="02020404030301010803" pitchFamily="18" charset="0"/>
                <a:ea typeface="ヒラギノ角ゴ Pro W3" pitchFamily="-84" charset="-128"/>
              </a:rPr>
              <a:t>What makes stem cells so valuable?</a:t>
            </a:r>
          </a:p>
        </p:txBody>
      </p:sp>
      <p:sp>
        <p:nvSpPr>
          <p:cNvPr id="19460" name="Text Box 4"/>
          <p:cNvSpPr txBox="1">
            <a:spLocks noChangeArrowheads="1"/>
          </p:cNvSpPr>
          <p:nvPr/>
        </p:nvSpPr>
        <p:spPr bwMode="auto">
          <a:xfrm>
            <a:off x="2912945" y="6453336"/>
            <a:ext cx="5979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defRPr/>
            </a:pPr>
            <a:r>
              <a:rPr lang="en-AU" altLang="en-US" sz="1400" b="1" dirty="0" smtClean="0">
                <a:solidFill>
                  <a:srgbClr val="7030A0"/>
                </a:solidFill>
                <a:latin typeface="Garamond" panose="02020404030301010803" pitchFamily="18" charset="0"/>
                <a:ea typeface="ヒラギノ角ゴ Pro W3" pitchFamily="-84" charset="-128"/>
              </a:rPr>
              <a:t>Image modified from Keller &amp; Snodgrass, </a:t>
            </a:r>
            <a:r>
              <a:rPr lang="en-AU" altLang="en-US" sz="1400" b="1" i="1" dirty="0" smtClean="0">
                <a:solidFill>
                  <a:srgbClr val="7030A0"/>
                </a:solidFill>
                <a:latin typeface="Garamond" panose="02020404030301010803" pitchFamily="18" charset="0"/>
                <a:ea typeface="ヒラギノ角ゴ Pro W3" pitchFamily="-84" charset="-128"/>
              </a:rPr>
              <a:t>Nat Med</a:t>
            </a:r>
            <a:r>
              <a:rPr lang="en-AU" altLang="en-US" sz="1400" b="1" dirty="0" smtClean="0">
                <a:solidFill>
                  <a:srgbClr val="7030A0"/>
                </a:solidFill>
                <a:latin typeface="Garamond" panose="02020404030301010803" pitchFamily="18" charset="0"/>
                <a:ea typeface="ヒラギノ角ゴ Pro W3" pitchFamily="-84" charset="-128"/>
              </a:rPr>
              <a:t> 1999</a:t>
            </a:r>
            <a:r>
              <a:rPr lang="en-AU" altLang="en-US" sz="1400" b="1" dirty="0">
                <a:solidFill>
                  <a:srgbClr val="7030A0"/>
                </a:solidFill>
                <a:latin typeface="Garamond" panose="02020404030301010803" pitchFamily="18" charset="0"/>
              </a:rPr>
              <a:t>; 5(2): 151-152</a:t>
            </a:r>
            <a:r>
              <a:rPr lang="en-AU" altLang="en-US" sz="1400" dirty="0">
                <a:latin typeface="Garamond" panose="02020404030301010803" pitchFamily="18" charset="0"/>
              </a:rPr>
              <a:t>.</a:t>
            </a:r>
            <a:r>
              <a:rPr lang="en-AU" altLang="en-US" sz="1400" strike="sngStrike" dirty="0" smtClean="0">
                <a:latin typeface="Garamond" panose="02020404030301010803" pitchFamily="18" charset="0"/>
                <a:ea typeface="ヒラギノ角ゴ Pro W3" pitchFamily="-84" charset="-128"/>
              </a:rPr>
              <a:t> </a:t>
            </a:r>
            <a:endParaRPr lang="en-AU" altLang="en-US" sz="1400" dirty="0" smtClean="0">
              <a:latin typeface="Garamond" panose="02020404030301010803" pitchFamily="18" charset="0"/>
              <a:ea typeface="ヒラギノ角ゴ Pro W3" pitchFamily="-84" charset="-128"/>
            </a:endParaRPr>
          </a:p>
          <a:p>
            <a:pPr>
              <a:spcBef>
                <a:spcPct val="0"/>
              </a:spcBef>
              <a:buFontTx/>
              <a:buNone/>
              <a:defRPr/>
            </a:pPr>
            <a:endParaRPr lang="en-AU" altLang="en-US" sz="1400" b="1" dirty="0" smtClean="0">
              <a:latin typeface="Garamond" panose="02020404030301010803" pitchFamily="18" charset="0"/>
              <a:ea typeface="ヒラギノ角ゴ Pro W3" pitchFamily="-84" charset="-128"/>
            </a:endParaRPr>
          </a:p>
        </p:txBody>
      </p:sp>
      <p:grpSp>
        <p:nvGrpSpPr>
          <p:cNvPr id="19468" name="Group 18"/>
          <p:cNvGrpSpPr>
            <a:grpSpLocks/>
          </p:cNvGrpSpPr>
          <p:nvPr/>
        </p:nvGrpSpPr>
        <p:grpSpPr bwMode="auto">
          <a:xfrm>
            <a:off x="678605" y="1654822"/>
            <a:ext cx="3312368" cy="646113"/>
            <a:chOff x="567" y="1002"/>
            <a:chExt cx="2222" cy="407"/>
          </a:xfrm>
        </p:grpSpPr>
        <p:sp>
          <p:nvSpPr>
            <p:cNvPr id="19470" name="Text Box 19"/>
            <p:cNvSpPr txBox="1">
              <a:spLocks noChangeArrowheads="1"/>
            </p:cNvSpPr>
            <p:nvPr/>
          </p:nvSpPr>
          <p:spPr bwMode="auto">
            <a:xfrm>
              <a:off x="567" y="1002"/>
              <a:ext cx="1043" cy="407"/>
            </a:xfrm>
            <a:prstGeom prst="rect">
              <a:avLst/>
            </a:prstGeom>
            <a:solidFill>
              <a:schemeClr val="bg1"/>
            </a:solidFill>
            <a:ln w="12700"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1800" b="1" dirty="0">
                  <a:latin typeface="Garamond" panose="02020404030301010803" pitchFamily="18" charset="0"/>
                  <a:ea typeface="ヒラギノ角ゴ Pro W3" pitchFamily="-84" charset="-128"/>
                </a:rPr>
                <a:t>Pluripotent stem cells</a:t>
              </a:r>
            </a:p>
          </p:txBody>
        </p:sp>
        <p:sp>
          <p:nvSpPr>
            <p:cNvPr id="19471" name="Text Box 20"/>
            <p:cNvSpPr txBox="1">
              <a:spLocks noChangeArrowheads="1"/>
            </p:cNvSpPr>
            <p:nvPr/>
          </p:nvSpPr>
          <p:spPr bwMode="auto">
            <a:xfrm>
              <a:off x="1700" y="1002"/>
              <a:ext cx="1089" cy="407"/>
            </a:xfrm>
            <a:prstGeom prst="rect">
              <a:avLst/>
            </a:prstGeom>
            <a:solidFill>
              <a:schemeClr val="bg1"/>
            </a:solidFill>
            <a:ln w="12700"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1800" b="1" dirty="0" smtClean="0">
                  <a:latin typeface="Garamond" panose="02020404030301010803" pitchFamily="18" charset="0"/>
                  <a:ea typeface="ヒラギノ角ゴ Pro W3" pitchFamily="-84" charset="-128"/>
                </a:rPr>
                <a:t>Tissue stem </a:t>
              </a:r>
              <a:r>
                <a:rPr lang="en-US" altLang="en-US" sz="1800" b="1" dirty="0">
                  <a:latin typeface="Garamond" panose="02020404030301010803" pitchFamily="18" charset="0"/>
                  <a:ea typeface="ヒラギノ角ゴ Pro W3" pitchFamily="-84" charset="-128"/>
                </a:rPr>
                <a:t>cells</a:t>
              </a:r>
            </a:p>
          </p:txBody>
        </p:sp>
      </p:grpSp>
      <p:sp>
        <p:nvSpPr>
          <p:cNvPr id="19469" name="Text Box 21"/>
          <p:cNvSpPr txBox="1">
            <a:spLocks noChangeArrowheads="1"/>
          </p:cNvSpPr>
          <p:nvPr/>
        </p:nvSpPr>
        <p:spPr bwMode="auto">
          <a:xfrm>
            <a:off x="817486" y="5733256"/>
            <a:ext cx="7129463" cy="646331"/>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Garamond" panose="02020404030301010803" pitchFamily="18" charset="0"/>
                <a:ea typeface="ヒラギノ角ゴ Pro W3" pitchFamily="-84" charset="-128"/>
              </a:rPr>
              <a:t>No one stem cell type fits all applications</a:t>
            </a:r>
          </a:p>
          <a:p>
            <a:pPr algn="ctr" eaLnBrk="1" hangingPunct="1">
              <a:spcBef>
                <a:spcPct val="0"/>
              </a:spcBef>
              <a:buFontTx/>
              <a:buNone/>
            </a:pPr>
            <a:r>
              <a:rPr lang="en-US" altLang="en-US" sz="1800" b="1" dirty="0">
                <a:latin typeface="Garamond" panose="02020404030301010803" pitchFamily="18" charset="0"/>
                <a:ea typeface="ヒラギノ角ゴ Pro W3" pitchFamily="-84" charset="-128"/>
              </a:rPr>
              <a:t>Research </a:t>
            </a:r>
            <a:r>
              <a:rPr lang="en-US" altLang="en-US" sz="1800" b="1" dirty="0">
                <a:solidFill>
                  <a:srgbClr val="7030A0"/>
                </a:solidFill>
                <a:latin typeface="Garamond" panose="02020404030301010803" pitchFamily="18" charset="0"/>
                <a:ea typeface="ヒラギノ角ゴ Pro W3" pitchFamily="-84" charset="-128"/>
              </a:rPr>
              <a:t>must continue </a:t>
            </a:r>
            <a:r>
              <a:rPr lang="en-US" altLang="en-US" sz="1800" b="1" dirty="0">
                <a:latin typeface="Garamond" panose="02020404030301010803" pitchFamily="18" charset="0"/>
                <a:ea typeface="ヒラギノ角ゴ Pro W3" pitchFamily="-84" charset="-128"/>
              </a:rPr>
              <a:t>using all types of stem cells</a:t>
            </a:r>
            <a:endParaRPr lang="en-AU" altLang="en-US" sz="1800" b="1" dirty="0">
              <a:latin typeface="Garamond" panose="02020404030301010803" pitchFamily="18" charset="0"/>
              <a:ea typeface="ヒラギノ角ゴ Pro W3" pitchFamily="-84" charset="-128"/>
            </a:endParaRPr>
          </a:p>
        </p:txBody>
      </p:sp>
      <p:sp>
        <p:nvSpPr>
          <p:cNvPr id="3" name="TextBox 2"/>
          <p:cNvSpPr txBox="1"/>
          <p:nvPr/>
        </p:nvSpPr>
        <p:spPr>
          <a:xfrm>
            <a:off x="539552" y="1124744"/>
            <a:ext cx="3590475" cy="369332"/>
          </a:xfrm>
          <a:prstGeom prst="rect">
            <a:avLst/>
          </a:prstGeom>
          <a:solidFill>
            <a:srgbClr val="006699"/>
          </a:solidFill>
          <a:ln>
            <a:noFill/>
          </a:ln>
        </p:spPr>
        <p:txBody>
          <a:bodyPr wrap="square" rtlCol="0">
            <a:spAutoFit/>
          </a:bodyPr>
          <a:lstStyle/>
          <a:p>
            <a:pPr algn="ctr"/>
            <a:r>
              <a:rPr lang="en-AU" b="1" dirty="0" smtClean="0">
                <a:solidFill>
                  <a:schemeClr val="bg1"/>
                </a:solidFill>
                <a:latin typeface="Garamond" panose="02020404030301010803" pitchFamily="18" charset="0"/>
              </a:rPr>
              <a:t>Biology</a:t>
            </a:r>
            <a:endParaRPr lang="en-AU" b="1" dirty="0">
              <a:solidFill>
                <a:schemeClr val="bg1"/>
              </a:solidFill>
              <a:latin typeface="Garamond" panose="02020404030301010803" pitchFamily="18" charset="0"/>
            </a:endParaRPr>
          </a:p>
        </p:txBody>
      </p:sp>
      <p:sp>
        <p:nvSpPr>
          <p:cNvPr id="24" name="TextBox 23"/>
          <p:cNvSpPr txBox="1"/>
          <p:nvPr/>
        </p:nvSpPr>
        <p:spPr>
          <a:xfrm>
            <a:off x="4208777" y="1124744"/>
            <a:ext cx="4467679" cy="369332"/>
          </a:xfrm>
          <a:prstGeom prst="rect">
            <a:avLst/>
          </a:prstGeom>
          <a:solidFill>
            <a:srgbClr val="006699"/>
          </a:solidFill>
          <a:ln>
            <a:noFill/>
          </a:ln>
        </p:spPr>
        <p:txBody>
          <a:bodyPr wrap="square" rtlCol="0">
            <a:spAutoFit/>
          </a:bodyPr>
          <a:lstStyle/>
          <a:p>
            <a:pPr algn="ctr"/>
            <a:r>
              <a:rPr lang="en-AU" b="1" dirty="0" smtClean="0">
                <a:solidFill>
                  <a:schemeClr val="bg1"/>
                </a:solidFill>
                <a:latin typeface="Garamond" panose="02020404030301010803" pitchFamily="18" charset="0"/>
              </a:rPr>
              <a:t>Applications</a:t>
            </a:r>
            <a:endParaRPr lang="en-AU" b="1" dirty="0">
              <a:solidFill>
                <a:schemeClr val="bg1"/>
              </a:solidFill>
              <a:latin typeface="Garamond" panose="02020404030301010803" pitchFamily="18" charset="0"/>
            </a:endParaRPr>
          </a:p>
        </p:txBody>
      </p:sp>
      <p:sp>
        <p:nvSpPr>
          <p:cNvPr id="4" name="TextBox 3"/>
          <p:cNvSpPr txBox="1"/>
          <p:nvPr/>
        </p:nvSpPr>
        <p:spPr>
          <a:xfrm>
            <a:off x="5085483" y="1628800"/>
            <a:ext cx="3446957" cy="923330"/>
          </a:xfrm>
          <a:prstGeom prst="rect">
            <a:avLst/>
          </a:prstGeom>
          <a:noFill/>
        </p:spPr>
        <p:txBody>
          <a:bodyPr wrap="square" rtlCol="0">
            <a:spAutoFit/>
          </a:bodyPr>
          <a:lstStyle/>
          <a:p>
            <a:r>
              <a:rPr lang="en-US" altLang="en-US" b="1" dirty="0">
                <a:solidFill>
                  <a:srgbClr val="0070C0"/>
                </a:solidFill>
                <a:latin typeface="Garamond" panose="02020404030301010803" pitchFamily="18" charset="0"/>
                <a:ea typeface="ヒラギノ角ゴ Pro W3" pitchFamily="-84" charset="-128"/>
              </a:rPr>
              <a:t>Cell therapy</a:t>
            </a:r>
          </a:p>
          <a:p>
            <a:r>
              <a:rPr lang="en-AU" b="1" dirty="0" smtClean="0">
                <a:latin typeface="Garamond" panose="02020404030301010803" pitchFamily="18" charset="0"/>
              </a:rPr>
              <a:t>Transplantation of specific cells and precursors</a:t>
            </a:r>
            <a:endParaRPr lang="en-AU" b="1" dirty="0">
              <a:latin typeface="Garamond" panose="020204040303010108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1556792"/>
            <a:ext cx="975360" cy="9753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0555" y="2746971"/>
            <a:ext cx="811362" cy="1330101"/>
          </a:xfrm>
          <a:prstGeom prst="rect">
            <a:avLst/>
          </a:prstGeom>
        </p:spPr>
      </p:pic>
      <p:pic>
        <p:nvPicPr>
          <p:cNvPr id="1026" name="Picture 2" descr="http://www.delrayrecoverycenter.com/wp-content/uploads/2013/05/pills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1960" y="4509120"/>
            <a:ext cx="640080" cy="3771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FA8D1EBC-8F79-4C78-897A-D80A1E667225}" type="datetime1">
              <a:rPr lang="en-US" smtClean="0"/>
              <a:t>6/15/2019</a:t>
            </a:fld>
            <a:endParaRPr lang="en-US"/>
          </a:p>
        </p:txBody>
      </p:sp>
      <p:sp>
        <p:nvSpPr>
          <p:cNvPr id="8" name="Slide Number Placeholder 7"/>
          <p:cNvSpPr>
            <a:spLocks noGrp="1"/>
          </p:cNvSpPr>
          <p:nvPr>
            <p:ph type="sldNum" sz="quarter" idx="12"/>
          </p:nvPr>
        </p:nvSpPr>
        <p:spPr/>
        <p:txBody>
          <a:bodyPr/>
          <a:lstStyle/>
          <a:p>
            <a:fld id="{7CE26C17-F0B5-D64C-94A0-63F887D8A225}" type="slidenum">
              <a:rPr lang="en-US" smtClean="0"/>
              <a:t>22</a:t>
            </a:fld>
            <a:endParaRPr lang="en-US"/>
          </a:p>
        </p:txBody>
      </p:sp>
    </p:spTree>
    <p:extLst>
      <p:ext uri="{BB962C8B-B14F-4D97-AF65-F5344CB8AC3E}">
        <p14:creationId xmlns:p14="http://schemas.microsoft.com/office/powerpoint/2010/main" val="1139932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0" y="0"/>
            <a:ext cx="9144000" cy="6858000"/>
          </a:xfrm>
        </p:spPr>
        <p:txBody>
          <a:bodyPr/>
          <a:lstStyle/>
          <a:p>
            <a:pPr>
              <a:lnSpc>
                <a:spcPct val="150000"/>
              </a:lnSpc>
            </a:pPr>
            <a:r>
              <a:rPr lang="en-US" sz="2800" b="1" dirty="0" smtClean="0">
                <a:latin typeface="Garamond" panose="02020404030301010803" pitchFamily="18" charset="0"/>
              </a:rPr>
              <a:t>Potential </a:t>
            </a:r>
            <a:r>
              <a:rPr lang="en-US" sz="2800" b="1" dirty="0">
                <a:latin typeface="Garamond" panose="02020404030301010803" pitchFamily="18" charset="0"/>
              </a:rPr>
              <a:t>Applications of Stem Cells</a:t>
            </a:r>
          </a:p>
          <a:p>
            <a:pPr lvl="1">
              <a:lnSpc>
                <a:spcPct val="150000"/>
              </a:lnSpc>
            </a:pPr>
            <a:r>
              <a:rPr lang="en-US" sz="2400" dirty="0">
                <a:latin typeface="Garamond" panose="02020404030301010803" pitchFamily="18" charset="0"/>
              </a:rPr>
              <a:t>Using stem cells to make white blood cells is becoming an effective way to </a:t>
            </a:r>
            <a:r>
              <a:rPr lang="en-US" sz="2400" b="1" dirty="0">
                <a:latin typeface="Garamond" panose="02020404030301010803" pitchFamily="18" charset="0"/>
              </a:rPr>
              <a:t>treat leukemia</a:t>
            </a:r>
          </a:p>
          <a:p>
            <a:pPr lvl="1">
              <a:lnSpc>
                <a:spcPct val="150000"/>
              </a:lnSpc>
            </a:pPr>
            <a:r>
              <a:rPr lang="en-US" sz="2400" dirty="0">
                <a:latin typeface="Garamond" panose="02020404030301010803" pitchFamily="18" charset="0"/>
              </a:rPr>
              <a:t>Stem cells from </a:t>
            </a:r>
            <a:r>
              <a:rPr lang="en-US" sz="2400" b="1" dirty="0">
                <a:latin typeface="Garamond" panose="02020404030301010803" pitchFamily="18" charset="0"/>
              </a:rPr>
              <a:t>umbilical cord blood </a:t>
            </a:r>
            <a:r>
              <a:rPr lang="en-US" sz="2400" dirty="0">
                <a:latin typeface="Garamond" panose="02020404030301010803" pitchFamily="18" charset="0"/>
              </a:rPr>
              <a:t>used to treat </a:t>
            </a:r>
            <a:r>
              <a:rPr lang="en-US" sz="2400" b="1" dirty="0">
                <a:latin typeface="Garamond" panose="02020404030301010803" pitchFamily="18" charset="0"/>
              </a:rPr>
              <a:t>sickle cell anemia and other blood deficiencies</a:t>
            </a:r>
          </a:p>
          <a:p>
            <a:pPr lvl="1">
              <a:lnSpc>
                <a:spcPct val="150000"/>
              </a:lnSpc>
            </a:pPr>
            <a:r>
              <a:rPr lang="en-US" sz="2400" dirty="0">
                <a:latin typeface="Garamond" panose="02020404030301010803" pitchFamily="18" charset="0"/>
              </a:rPr>
              <a:t>Stem cells from </a:t>
            </a:r>
            <a:r>
              <a:rPr lang="en-US" sz="2400" dirty="0" smtClean="0">
                <a:latin typeface="Garamond" panose="02020404030301010803" pitchFamily="18" charset="0"/>
              </a:rPr>
              <a:t>adipose have </a:t>
            </a:r>
            <a:r>
              <a:rPr lang="en-US" sz="2400" dirty="0">
                <a:latin typeface="Garamond" panose="02020404030301010803" pitchFamily="18" charset="0"/>
              </a:rPr>
              <a:t>been used to form </a:t>
            </a:r>
            <a:r>
              <a:rPr lang="en-US" sz="2400" b="1" dirty="0">
                <a:latin typeface="Garamond" panose="02020404030301010803" pitchFamily="18" charset="0"/>
              </a:rPr>
              <a:t>bone tissue </a:t>
            </a:r>
            <a:r>
              <a:rPr lang="en-US" sz="2400" dirty="0">
                <a:latin typeface="Garamond" panose="02020404030301010803" pitchFamily="18" charset="0"/>
              </a:rPr>
              <a:t>in the </a:t>
            </a:r>
            <a:r>
              <a:rPr lang="en-US" sz="2400" b="1" dirty="0">
                <a:latin typeface="Garamond" panose="02020404030301010803" pitchFamily="18" charset="0"/>
              </a:rPr>
              <a:t>human skull</a:t>
            </a:r>
          </a:p>
          <a:p>
            <a:pPr lvl="1">
              <a:lnSpc>
                <a:spcPct val="150000"/>
              </a:lnSpc>
            </a:pPr>
            <a:r>
              <a:rPr lang="en-US" sz="2400" b="1" dirty="0">
                <a:latin typeface="Garamond" panose="02020404030301010803" pitchFamily="18" charset="0"/>
              </a:rPr>
              <a:t>Repair of </a:t>
            </a:r>
            <a:r>
              <a:rPr lang="en-US" sz="2400" dirty="0">
                <a:latin typeface="Garamond" panose="02020404030301010803" pitchFamily="18" charset="0"/>
              </a:rPr>
              <a:t>heart cells</a:t>
            </a:r>
          </a:p>
          <a:p>
            <a:pPr lvl="1">
              <a:lnSpc>
                <a:spcPct val="150000"/>
              </a:lnSpc>
            </a:pPr>
            <a:r>
              <a:rPr lang="en-US" sz="2400" dirty="0">
                <a:latin typeface="Garamond" panose="02020404030301010803" pitchFamily="18" charset="0"/>
              </a:rPr>
              <a:t>Adult stem cells isolated </a:t>
            </a:r>
            <a:r>
              <a:rPr lang="en-US" sz="2400" b="1" dirty="0">
                <a:latin typeface="Garamond" panose="02020404030301010803" pitchFamily="18" charset="0"/>
              </a:rPr>
              <a:t>from brain </a:t>
            </a:r>
            <a:r>
              <a:rPr lang="en-US" sz="2400" dirty="0">
                <a:latin typeface="Garamond" panose="02020404030301010803" pitchFamily="18" charset="0"/>
              </a:rPr>
              <a:t>and used to </a:t>
            </a:r>
            <a:r>
              <a:rPr lang="en-US" sz="2400" b="1" dirty="0">
                <a:latin typeface="Garamond" panose="02020404030301010803" pitchFamily="18" charset="0"/>
              </a:rPr>
              <a:t>make neurons </a:t>
            </a:r>
            <a:r>
              <a:rPr lang="en-US" sz="2400" dirty="0">
                <a:latin typeface="Garamond" panose="02020404030301010803" pitchFamily="18" charset="0"/>
              </a:rPr>
              <a:t>in culture</a:t>
            </a:r>
          </a:p>
          <a:p>
            <a:pPr lvl="1">
              <a:lnSpc>
                <a:spcPct val="150000"/>
              </a:lnSpc>
            </a:pPr>
            <a:endParaRPr lang="en-US" sz="2400" dirty="0">
              <a:latin typeface="Garamond" panose="02020404030301010803" pitchFamily="18" charset="0"/>
            </a:endParaRPr>
          </a:p>
          <a:p>
            <a:pPr>
              <a:lnSpc>
                <a:spcPct val="150000"/>
              </a:lnSpc>
            </a:pPr>
            <a:endParaRPr lang="en-US" sz="2400" dirty="0">
              <a:latin typeface="Garamond" panose="02020404030301010803" pitchFamily="18" charset="0"/>
            </a:endParaRPr>
          </a:p>
        </p:txBody>
      </p:sp>
      <p:sp>
        <p:nvSpPr>
          <p:cNvPr id="2" name="Date Placeholder 1"/>
          <p:cNvSpPr>
            <a:spLocks noGrp="1"/>
          </p:cNvSpPr>
          <p:nvPr>
            <p:ph type="dt" sz="half" idx="10"/>
          </p:nvPr>
        </p:nvSpPr>
        <p:spPr/>
        <p:txBody>
          <a:bodyPr/>
          <a:lstStyle/>
          <a:p>
            <a:fld id="{45747BD0-07DD-474B-B3CC-D48C9B32D59E}"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23</a:t>
            </a:fld>
            <a:endParaRPr lang="en-US" altLang="en-US"/>
          </a:p>
        </p:txBody>
      </p:sp>
    </p:spTree>
    <p:extLst>
      <p:ext uri="{BB962C8B-B14F-4D97-AF65-F5344CB8AC3E}">
        <p14:creationId xmlns:p14="http://schemas.microsoft.com/office/powerpoint/2010/main" val="280556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1" cy="6858000"/>
          </a:xfrm>
        </p:spPr>
        <p:txBody>
          <a:bodyPr>
            <a:normAutofit/>
          </a:bodyPr>
          <a:lstStyle/>
          <a:p>
            <a:pPr>
              <a:lnSpc>
                <a:spcPct val="150000"/>
              </a:lnSpc>
            </a:pPr>
            <a:r>
              <a:rPr lang="en-US" b="1" dirty="0" smtClean="0">
                <a:latin typeface="Garamond" panose="02020404030301010803" pitchFamily="18" charset="0"/>
              </a:rPr>
              <a:t>Stem Cell Therapies</a:t>
            </a:r>
          </a:p>
          <a:p>
            <a:pPr lvl="1">
              <a:lnSpc>
                <a:spcPct val="150000"/>
              </a:lnSpc>
            </a:pPr>
            <a:r>
              <a:rPr lang="en-US" b="1" dirty="0" smtClean="0">
                <a:latin typeface="Garamond" panose="02020404030301010803" pitchFamily="18" charset="0"/>
              </a:rPr>
              <a:t>Potential </a:t>
            </a:r>
            <a:r>
              <a:rPr lang="en-US" dirty="0" smtClean="0">
                <a:latin typeface="Garamond" panose="02020404030301010803" pitchFamily="18" charset="0"/>
              </a:rPr>
              <a:t>and</a:t>
            </a:r>
            <a:r>
              <a:rPr lang="en-US" b="1" dirty="0" smtClean="0">
                <a:latin typeface="Garamond" panose="02020404030301010803" pitchFamily="18" charset="0"/>
              </a:rPr>
              <a:t> promise </a:t>
            </a:r>
            <a:r>
              <a:rPr lang="en-US" dirty="0" smtClean="0">
                <a:latin typeface="Garamond" panose="02020404030301010803" pitchFamily="18" charset="0"/>
              </a:rPr>
              <a:t>are two words frequently used to describe stem cell therapies.</a:t>
            </a:r>
          </a:p>
          <a:p>
            <a:pPr lvl="1">
              <a:lnSpc>
                <a:spcPct val="150000"/>
              </a:lnSpc>
            </a:pPr>
            <a:r>
              <a:rPr lang="en-US" dirty="0" smtClean="0">
                <a:latin typeface="Garamond" panose="02020404030301010803" pitchFamily="18" charset="0"/>
              </a:rPr>
              <a:t>The </a:t>
            </a:r>
            <a:r>
              <a:rPr lang="en-US" b="1" dirty="0" smtClean="0">
                <a:latin typeface="Garamond" panose="02020404030301010803" pitchFamily="18" charset="0"/>
              </a:rPr>
              <a:t>most promising application </a:t>
            </a:r>
            <a:r>
              <a:rPr lang="en-US" dirty="0" smtClean="0">
                <a:latin typeface="Garamond" panose="02020404030301010803" pitchFamily="18" charset="0"/>
              </a:rPr>
              <a:t>to date has been for </a:t>
            </a:r>
            <a:r>
              <a:rPr lang="en-US" b="1" dirty="0" smtClean="0">
                <a:latin typeface="Garamond" panose="02020404030301010803" pitchFamily="18" charset="0"/>
              </a:rPr>
              <a:t>leukemia.</a:t>
            </a:r>
          </a:p>
          <a:p>
            <a:pPr marL="1314450" lvl="2" indent="-514350">
              <a:lnSpc>
                <a:spcPct val="150000"/>
              </a:lnSpc>
              <a:buAutoNum type="arabicPeriod"/>
            </a:pPr>
            <a:r>
              <a:rPr lang="en-US" dirty="0" smtClean="0">
                <a:latin typeface="Garamond" panose="02020404030301010803" pitchFamily="18" charset="0"/>
              </a:rPr>
              <a:t>Patients receive </a:t>
            </a:r>
            <a:r>
              <a:rPr lang="en-US" b="1" dirty="0" smtClean="0">
                <a:latin typeface="Garamond" panose="02020404030301010803" pitchFamily="18" charset="0"/>
              </a:rPr>
              <a:t>chemotherapy or radiation </a:t>
            </a:r>
            <a:r>
              <a:rPr lang="en-US" dirty="0" smtClean="0">
                <a:latin typeface="Garamond" panose="02020404030301010803" pitchFamily="18" charset="0"/>
              </a:rPr>
              <a:t>to destroy cancerous white blood cells.</a:t>
            </a:r>
          </a:p>
          <a:p>
            <a:pPr marL="1314450" lvl="2" indent="-514350">
              <a:lnSpc>
                <a:spcPct val="150000"/>
              </a:lnSpc>
              <a:buAutoNum type="arabicPeriod"/>
            </a:pPr>
            <a:r>
              <a:rPr lang="en-US" dirty="0" smtClean="0">
                <a:latin typeface="Garamond" panose="02020404030301010803" pitchFamily="18" charset="0"/>
              </a:rPr>
              <a:t>Patients </a:t>
            </a:r>
            <a:r>
              <a:rPr lang="en-US" b="1" dirty="0" smtClean="0">
                <a:latin typeface="Garamond" panose="02020404030301010803" pitchFamily="18" charset="0"/>
              </a:rPr>
              <a:t>receive WBC stem cells </a:t>
            </a:r>
            <a:r>
              <a:rPr lang="en-US" dirty="0" smtClean="0">
                <a:latin typeface="Garamond" panose="02020404030301010803" pitchFamily="18" charset="0"/>
              </a:rPr>
              <a:t>which proliferate to normal cells.</a:t>
            </a:r>
            <a:endParaRPr lang="en-US" dirty="0">
              <a:latin typeface="Garamond" panose="02020404030301010803" pitchFamily="18" charset="0"/>
            </a:endParaRPr>
          </a:p>
        </p:txBody>
      </p:sp>
      <p:sp>
        <p:nvSpPr>
          <p:cNvPr id="2" name="Date Placeholder 1"/>
          <p:cNvSpPr>
            <a:spLocks noGrp="1"/>
          </p:cNvSpPr>
          <p:nvPr>
            <p:ph type="dt" sz="half" idx="10"/>
          </p:nvPr>
        </p:nvSpPr>
        <p:spPr/>
        <p:txBody>
          <a:bodyPr/>
          <a:lstStyle/>
          <a:p>
            <a:fld id="{FACAA85A-6F08-453F-8E5E-69AC3A3DC04A}"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24</a:t>
            </a:fld>
            <a:endParaRPr lang="en-US"/>
          </a:p>
        </p:txBody>
      </p:sp>
    </p:spTree>
    <p:extLst>
      <p:ext uri="{BB962C8B-B14F-4D97-AF65-F5344CB8AC3E}">
        <p14:creationId xmlns:p14="http://schemas.microsoft.com/office/powerpoint/2010/main" val="4098616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nSpc>
                <a:spcPct val="150000"/>
              </a:lnSpc>
            </a:pPr>
            <a:r>
              <a:rPr lang="en-US" b="1" dirty="0" smtClean="0">
                <a:latin typeface="Garamond" panose="02020404030301010803" pitchFamily="18" charset="0"/>
              </a:rPr>
              <a:t>Stem Cell Therapy</a:t>
            </a:r>
          </a:p>
          <a:p>
            <a:pPr lvl="1">
              <a:lnSpc>
                <a:spcPct val="150000"/>
              </a:lnSpc>
            </a:pPr>
            <a:r>
              <a:rPr lang="en-US" dirty="0" smtClean="0">
                <a:latin typeface="Garamond" panose="02020404030301010803" pitchFamily="18" charset="0"/>
              </a:rPr>
              <a:t>Researchers have injected stem cells from different sources </a:t>
            </a:r>
            <a:r>
              <a:rPr lang="en-US" b="1" dirty="0" smtClean="0">
                <a:latin typeface="Garamond" panose="02020404030301010803" pitchFamily="18" charset="0"/>
              </a:rPr>
              <a:t>into damaged heart tissue </a:t>
            </a:r>
            <a:r>
              <a:rPr lang="en-US" dirty="0" smtClean="0">
                <a:latin typeface="Garamond" panose="02020404030301010803" pitchFamily="18" charset="0"/>
              </a:rPr>
              <a:t>of mice (heart tissue does not repair itself well).  </a:t>
            </a:r>
          </a:p>
          <a:p>
            <a:pPr lvl="1">
              <a:lnSpc>
                <a:spcPct val="150000"/>
              </a:lnSpc>
            </a:pPr>
            <a:r>
              <a:rPr lang="en-US" dirty="0" smtClean="0">
                <a:latin typeface="Garamond" panose="02020404030301010803" pitchFamily="18" charset="0"/>
              </a:rPr>
              <a:t>The stem cells developed into cardiac muscle and improved heart function </a:t>
            </a:r>
            <a:r>
              <a:rPr lang="en-US" b="1" dirty="0" smtClean="0">
                <a:latin typeface="Garamond" panose="02020404030301010803" pitchFamily="18" charset="0"/>
              </a:rPr>
              <a:t>by 35%.  </a:t>
            </a:r>
          </a:p>
          <a:p>
            <a:pPr lvl="1">
              <a:lnSpc>
                <a:spcPct val="150000"/>
              </a:lnSpc>
            </a:pPr>
            <a:r>
              <a:rPr lang="en-US" dirty="0" smtClean="0">
                <a:latin typeface="Garamond" panose="02020404030301010803" pitchFamily="18" charset="0"/>
              </a:rPr>
              <a:t>This work shows promise for human heart attack victims.</a:t>
            </a:r>
          </a:p>
          <a:p>
            <a:pPr lvl="1">
              <a:lnSpc>
                <a:spcPct val="150000"/>
              </a:lnSpc>
            </a:pPr>
            <a:r>
              <a:rPr lang="en-US" dirty="0">
                <a:latin typeface="Garamond" panose="02020404030301010803" pitchFamily="18" charset="0"/>
              </a:rPr>
              <a:t>Researchers have demonstrated that embryonic stem cells can be </a:t>
            </a:r>
            <a:r>
              <a:rPr lang="en-US" b="1" dirty="0">
                <a:latin typeface="Garamond" panose="02020404030301010803" pitchFamily="18" charset="0"/>
              </a:rPr>
              <a:t>differentiated to form neurons </a:t>
            </a:r>
            <a:r>
              <a:rPr lang="en-US" dirty="0">
                <a:latin typeface="Garamond" panose="02020404030301010803" pitchFamily="18" charset="0"/>
              </a:rPr>
              <a:t>in mice to show </a:t>
            </a:r>
            <a:r>
              <a:rPr lang="en-US" b="1" dirty="0">
                <a:latin typeface="Garamond" panose="02020404030301010803" pitchFamily="18" charset="0"/>
              </a:rPr>
              <a:t>improvement</a:t>
            </a:r>
            <a:r>
              <a:rPr lang="en-US" dirty="0">
                <a:latin typeface="Garamond" panose="02020404030301010803" pitchFamily="18" charset="0"/>
              </a:rPr>
              <a:t> in spinal cord injuries.  </a:t>
            </a:r>
          </a:p>
          <a:p>
            <a:pPr lvl="1">
              <a:lnSpc>
                <a:spcPct val="150000"/>
              </a:lnSpc>
            </a:pPr>
            <a:r>
              <a:rPr lang="en-US" dirty="0">
                <a:latin typeface="Garamond" panose="02020404030301010803" pitchFamily="18" charset="0"/>
              </a:rPr>
              <a:t>The </a:t>
            </a:r>
            <a:r>
              <a:rPr lang="en-US" b="1" dirty="0">
                <a:latin typeface="Garamond" panose="02020404030301010803" pitchFamily="18" charset="0"/>
              </a:rPr>
              <a:t>FDA has approved </a:t>
            </a:r>
            <a:r>
              <a:rPr lang="en-US" dirty="0">
                <a:latin typeface="Garamond" panose="02020404030301010803" pitchFamily="18" charset="0"/>
              </a:rPr>
              <a:t>the first clinical trial for the use of embryonic stem cells to treat humans with spinal cord injuries.</a:t>
            </a:r>
          </a:p>
          <a:p>
            <a:pPr lvl="1">
              <a:lnSpc>
                <a:spcPct val="150000"/>
              </a:lnSpc>
            </a:pPr>
            <a:endParaRPr lang="en-US" dirty="0" smtClean="0">
              <a:latin typeface="Garamond" panose="02020404030301010803" pitchFamily="18" charset="0"/>
            </a:endParaRPr>
          </a:p>
        </p:txBody>
      </p:sp>
      <p:sp>
        <p:nvSpPr>
          <p:cNvPr id="2" name="Date Placeholder 1"/>
          <p:cNvSpPr>
            <a:spLocks noGrp="1"/>
          </p:cNvSpPr>
          <p:nvPr>
            <p:ph type="dt" sz="half" idx="10"/>
          </p:nvPr>
        </p:nvSpPr>
        <p:spPr/>
        <p:txBody>
          <a:bodyPr/>
          <a:lstStyle/>
          <a:p>
            <a:fld id="{98BE815F-FA7D-4947-B366-4BF605415624}"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25</a:t>
            </a:fld>
            <a:endParaRPr lang="en-US"/>
          </a:p>
        </p:txBody>
      </p:sp>
    </p:spTree>
    <p:extLst>
      <p:ext uri="{BB962C8B-B14F-4D97-AF65-F5344CB8AC3E}">
        <p14:creationId xmlns:p14="http://schemas.microsoft.com/office/powerpoint/2010/main" val="1323713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752"/>
            <a:ext cx="8229600" cy="507563"/>
          </a:xfrm>
        </p:spPr>
        <p:txBody>
          <a:bodyPr>
            <a:noAutofit/>
          </a:bodyPr>
          <a:lstStyle/>
          <a:p>
            <a:r>
              <a:rPr lang="en-US" altLang="en-US" sz="2800" b="1" dirty="0" smtClean="0">
                <a:latin typeface="Garamond" panose="02020404030301010803" pitchFamily="18" charset="0"/>
              </a:rPr>
              <a:t>Stem cell trials for cardiac disease: 1 </a:t>
            </a:r>
          </a:p>
        </p:txBody>
      </p:sp>
      <p:sp>
        <p:nvSpPr>
          <p:cNvPr id="4" name="Content Placeholder 3"/>
          <p:cNvSpPr>
            <a:spLocks noGrp="1"/>
          </p:cNvSpPr>
          <p:nvPr>
            <p:ph idx="1"/>
          </p:nvPr>
        </p:nvSpPr>
        <p:spPr>
          <a:xfrm>
            <a:off x="0" y="733332"/>
            <a:ext cx="9144000" cy="6124668"/>
          </a:xfrm>
        </p:spPr>
        <p:txBody>
          <a:bodyPr>
            <a:normAutofit/>
          </a:bodyPr>
          <a:lstStyle/>
          <a:p>
            <a:pPr>
              <a:spcAft>
                <a:spcPts val="1200"/>
              </a:spcAft>
            </a:pPr>
            <a:r>
              <a:rPr lang="en-AU" altLang="en-US" sz="2800" b="1" dirty="0">
                <a:solidFill>
                  <a:schemeClr val="tx1"/>
                </a:solidFill>
                <a:latin typeface="Garamond" panose="02020404030301010803" pitchFamily="18" charset="0"/>
              </a:rPr>
              <a:t>Congestive cardiac failure and refractory angina</a:t>
            </a:r>
          </a:p>
          <a:p>
            <a:pPr marL="717550" eaLnBrk="1" hangingPunct="1">
              <a:spcAft>
                <a:spcPts val="1200"/>
              </a:spcAft>
            </a:pPr>
            <a:r>
              <a:rPr lang="en-AU" altLang="en-US" sz="2800" dirty="0">
                <a:solidFill>
                  <a:schemeClr val="tx1"/>
                </a:solidFill>
                <a:latin typeface="Garamond" panose="02020404030301010803" pitchFamily="18" charset="0"/>
              </a:rPr>
              <a:t>large number of </a:t>
            </a:r>
            <a:r>
              <a:rPr lang="en-AU" altLang="en-US" sz="2800" b="1" dirty="0">
                <a:solidFill>
                  <a:schemeClr val="tx1"/>
                </a:solidFill>
                <a:latin typeface="Garamond" panose="02020404030301010803" pitchFamily="18" charset="0"/>
              </a:rPr>
              <a:t>trial</a:t>
            </a:r>
            <a:r>
              <a:rPr lang="en-AU" altLang="en-US" sz="2800" dirty="0">
                <a:solidFill>
                  <a:schemeClr val="tx1"/>
                </a:solidFill>
                <a:latin typeface="Garamond" panose="02020404030301010803" pitchFamily="18" charset="0"/>
              </a:rPr>
              <a:t>s over last 15 years using </a:t>
            </a:r>
            <a:r>
              <a:rPr lang="en-AU" altLang="en-US" sz="2800" b="1" dirty="0">
                <a:solidFill>
                  <a:schemeClr val="tx1"/>
                </a:solidFill>
                <a:latin typeface="Garamond" panose="02020404030301010803" pitchFamily="18" charset="0"/>
              </a:rPr>
              <a:t>autologous or allogeneic</a:t>
            </a:r>
            <a:r>
              <a:rPr lang="en-AU" altLang="en-US" sz="2800" dirty="0">
                <a:solidFill>
                  <a:schemeClr val="tx1"/>
                </a:solidFill>
                <a:latin typeface="Garamond" panose="02020404030301010803" pitchFamily="18" charset="0"/>
              </a:rPr>
              <a:t> bone marrow derived cells (MSCs and HSCs)</a:t>
            </a:r>
          </a:p>
          <a:p>
            <a:pPr marL="717550" eaLnBrk="1" hangingPunct="1">
              <a:spcAft>
                <a:spcPts val="1200"/>
              </a:spcAft>
            </a:pPr>
            <a:r>
              <a:rPr lang="en-AU" altLang="en-US" sz="2800" dirty="0">
                <a:solidFill>
                  <a:schemeClr val="tx1"/>
                </a:solidFill>
                <a:latin typeface="Garamond" panose="02020404030301010803" pitchFamily="18" charset="0"/>
              </a:rPr>
              <a:t>demonstrated </a:t>
            </a:r>
            <a:r>
              <a:rPr lang="en-AU" altLang="en-US" sz="2800" b="1" dirty="0">
                <a:solidFill>
                  <a:schemeClr val="tx1"/>
                </a:solidFill>
                <a:latin typeface="Garamond" panose="02020404030301010803" pitchFamily="18" charset="0"/>
              </a:rPr>
              <a:t>to be safe </a:t>
            </a:r>
            <a:r>
              <a:rPr lang="en-AU" altLang="en-US" sz="2800" dirty="0">
                <a:solidFill>
                  <a:schemeClr val="tx1"/>
                </a:solidFill>
                <a:latin typeface="Garamond" panose="02020404030301010803" pitchFamily="18" charset="0"/>
              </a:rPr>
              <a:t>but </a:t>
            </a:r>
            <a:r>
              <a:rPr lang="en-AU" altLang="en-US" sz="2800" b="1" dirty="0">
                <a:solidFill>
                  <a:schemeClr val="tx1"/>
                </a:solidFill>
                <a:latin typeface="Garamond" panose="02020404030301010803" pitchFamily="18" charset="0"/>
              </a:rPr>
              <a:t>minor or no</a:t>
            </a:r>
            <a:r>
              <a:rPr lang="en-AU" altLang="en-US" sz="2800" dirty="0">
                <a:solidFill>
                  <a:schemeClr val="tx1"/>
                </a:solidFill>
                <a:latin typeface="Garamond" panose="02020404030301010803" pitchFamily="18" charset="0"/>
              </a:rPr>
              <a:t> clinical benefit</a:t>
            </a:r>
          </a:p>
          <a:p>
            <a:pPr marL="717550" eaLnBrk="1" hangingPunct="1">
              <a:spcAft>
                <a:spcPts val="1200"/>
              </a:spcAft>
            </a:pPr>
            <a:r>
              <a:rPr lang="en-AU" altLang="en-US" sz="2800" dirty="0">
                <a:solidFill>
                  <a:schemeClr val="tx1"/>
                </a:solidFill>
                <a:latin typeface="Garamond" panose="02020404030301010803" pitchFamily="18" charset="0"/>
              </a:rPr>
              <a:t>likely to be delivering </a:t>
            </a:r>
            <a:r>
              <a:rPr lang="en-AU" altLang="en-US" sz="2800" b="1" dirty="0">
                <a:solidFill>
                  <a:schemeClr val="tx1"/>
                </a:solidFill>
                <a:latin typeface="Garamond" panose="02020404030301010803" pitchFamily="18" charset="0"/>
              </a:rPr>
              <a:t>paracrine effects on </a:t>
            </a:r>
            <a:r>
              <a:rPr lang="en-AU" altLang="en-US" sz="2800" b="1" dirty="0" smtClean="0">
                <a:solidFill>
                  <a:schemeClr val="tx1"/>
                </a:solidFill>
                <a:latin typeface="Garamond" panose="02020404030301010803" pitchFamily="18" charset="0"/>
              </a:rPr>
              <a:t>endogenous </a:t>
            </a:r>
            <a:r>
              <a:rPr lang="en-AU" altLang="en-US" sz="2800" dirty="0">
                <a:solidFill>
                  <a:schemeClr val="tx1"/>
                </a:solidFill>
                <a:latin typeface="Garamond" panose="02020404030301010803" pitchFamily="18" charset="0"/>
              </a:rPr>
              <a:t>cardiac progenitor cells</a:t>
            </a:r>
          </a:p>
          <a:p>
            <a:pPr marL="717550" eaLnBrk="1" hangingPunct="1">
              <a:spcAft>
                <a:spcPts val="1200"/>
              </a:spcAft>
            </a:pPr>
            <a:r>
              <a:rPr lang="en-AU" altLang="en-US" sz="2800" b="1" dirty="0">
                <a:solidFill>
                  <a:schemeClr val="tx1"/>
                </a:solidFill>
                <a:latin typeface="Garamond" panose="02020404030301010803" pitchFamily="18" charset="0"/>
              </a:rPr>
              <a:t>a</a:t>
            </a:r>
            <a:r>
              <a:rPr lang="en-AU" altLang="en-US" sz="2800" b="1" dirty="0" smtClean="0">
                <a:solidFill>
                  <a:schemeClr val="tx1"/>
                </a:solidFill>
                <a:latin typeface="Garamond" panose="02020404030301010803" pitchFamily="18" charset="0"/>
              </a:rPr>
              <a:t>llogeneic </a:t>
            </a:r>
            <a:r>
              <a:rPr lang="en-AU" altLang="en-US" sz="2800" b="1" dirty="0">
                <a:solidFill>
                  <a:schemeClr val="tx1"/>
                </a:solidFill>
                <a:latin typeface="Garamond" panose="02020404030301010803" pitchFamily="18" charset="0"/>
              </a:rPr>
              <a:t>trials </a:t>
            </a:r>
            <a:r>
              <a:rPr lang="en-AU" altLang="en-US" sz="2800" dirty="0">
                <a:solidFill>
                  <a:schemeClr val="tx1"/>
                </a:solidFill>
                <a:latin typeface="Garamond" panose="02020404030301010803" pitchFamily="18" charset="0"/>
              </a:rPr>
              <a:t>being undertaken in Australia </a:t>
            </a:r>
            <a:r>
              <a:rPr lang="en-AU" altLang="en-US" sz="2800" dirty="0" smtClean="0">
                <a:solidFill>
                  <a:schemeClr val="tx1"/>
                </a:solidFill>
                <a:latin typeface="Garamond" panose="02020404030301010803" pitchFamily="18" charset="0"/>
              </a:rPr>
              <a:t>by </a:t>
            </a:r>
            <a:r>
              <a:rPr lang="en-AU" altLang="en-US" sz="2800" dirty="0" err="1" smtClean="0">
                <a:solidFill>
                  <a:schemeClr val="tx1"/>
                </a:solidFill>
                <a:latin typeface="Garamond" panose="02020404030301010803" pitchFamily="18" charset="0"/>
              </a:rPr>
              <a:t>Mesoblast</a:t>
            </a:r>
            <a:r>
              <a:rPr lang="en-AU" altLang="en-US" sz="2800" dirty="0" smtClean="0">
                <a:solidFill>
                  <a:schemeClr val="tx1"/>
                </a:solidFill>
                <a:latin typeface="Garamond" panose="02020404030301010803" pitchFamily="18" charset="0"/>
              </a:rPr>
              <a:t> </a:t>
            </a:r>
          </a:p>
          <a:p>
            <a:pPr marL="717550" eaLnBrk="1" hangingPunct="1">
              <a:spcAft>
                <a:spcPts val="1200"/>
              </a:spcAft>
            </a:pPr>
            <a:r>
              <a:rPr lang="en-AU" altLang="en-US" sz="2800" b="1" dirty="0" smtClean="0">
                <a:solidFill>
                  <a:schemeClr val="tx1"/>
                </a:solidFill>
                <a:latin typeface="Garamond" panose="02020404030301010803" pitchFamily="18" charset="0"/>
              </a:rPr>
              <a:t>cardiac progenitors </a:t>
            </a:r>
            <a:r>
              <a:rPr lang="en-AU" altLang="en-US" sz="2800" dirty="0" smtClean="0">
                <a:solidFill>
                  <a:schemeClr val="tx1"/>
                </a:solidFill>
                <a:latin typeface="Garamond" panose="02020404030301010803" pitchFamily="18" charset="0"/>
              </a:rPr>
              <a:t>derived from </a:t>
            </a:r>
            <a:r>
              <a:rPr lang="en-AU" altLang="en-US" sz="2800" dirty="0" err="1" smtClean="0">
                <a:solidFill>
                  <a:schemeClr val="tx1"/>
                </a:solidFill>
                <a:latin typeface="Garamond" panose="02020404030301010803" pitchFamily="18" charset="0"/>
              </a:rPr>
              <a:t>hESC</a:t>
            </a:r>
            <a:r>
              <a:rPr lang="en-AU" altLang="en-US" sz="2800" dirty="0" smtClean="0">
                <a:solidFill>
                  <a:schemeClr val="tx1"/>
                </a:solidFill>
                <a:latin typeface="Garamond" panose="02020404030301010803" pitchFamily="18" charset="0"/>
              </a:rPr>
              <a:t> implanted for 1</a:t>
            </a:r>
            <a:r>
              <a:rPr lang="en-AU" altLang="en-US" sz="2800" baseline="30000" dirty="0" smtClean="0">
                <a:solidFill>
                  <a:schemeClr val="tx1"/>
                </a:solidFill>
                <a:latin typeface="Garamond" panose="02020404030301010803" pitchFamily="18" charset="0"/>
              </a:rPr>
              <a:t>st</a:t>
            </a:r>
            <a:r>
              <a:rPr lang="en-AU" altLang="en-US" sz="2800" dirty="0" smtClean="0">
                <a:solidFill>
                  <a:schemeClr val="tx1"/>
                </a:solidFill>
                <a:latin typeface="Garamond" panose="02020404030301010803" pitchFamily="18" charset="0"/>
              </a:rPr>
              <a:t> time in October 2014 (France)</a:t>
            </a:r>
            <a:endParaRPr lang="en-US" altLang="en-US" sz="2800" dirty="0" smtClean="0">
              <a:solidFill>
                <a:schemeClr val="tx1"/>
              </a:solidFill>
              <a:latin typeface="Garamond" panose="02020404030301010803" pitchFamily="18" charset="0"/>
            </a:endParaRPr>
          </a:p>
          <a:p>
            <a:pPr eaLnBrk="1" hangingPunct="1"/>
            <a:endParaRPr lang="en-US" altLang="en-US" sz="2800" dirty="0">
              <a:solidFill>
                <a:schemeClr val="tx1"/>
              </a:solidFill>
              <a:latin typeface="Garamond" panose="02020404030301010803" pitchFamily="18" charset="0"/>
            </a:endParaRPr>
          </a:p>
          <a:p>
            <a:endParaRPr lang="en-AU" sz="2000" dirty="0">
              <a:solidFill>
                <a:schemeClr val="tx1"/>
              </a:solidFill>
            </a:endParaRPr>
          </a:p>
        </p:txBody>
      </p:sp>
      <p:sp>
        <p:nvSpPr>
          <p:cNvPr id="27651" name="Rectangle 3"/>
          <p:cNvSpPr>
            <a:spLocks noChangeArrowheads="1"/>
          </p:cNvSpPr>
          <p:nvPr/>
        </p:nvSpPr>
        <p:spPr bwMode="auto">
          <a:xfrm>
            <a:off x="250825" y="1125538"/>
            <a:ext cx="87137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2800" dirty="0">
              <a:latin typeface="Helvetica" pitchFamily="-84" charset="0"/>
            </a:endParaRPr>
          </a:p>
        </p:txBody>
      </p:sp>
      <p:sp>
        <p:nvSpPr>
          <p:cNvPr id="2" name="Date Placeholder 1"/>
          <p:cNvSpPr>
            <a:spLocks noGrp="1"/>
          </p:cNvSpPr>
          <p:nvPr>
            <p:ph type="dt" sz="half" idx="10"/>
          </p:nvPr>
        </p:nvSpPr>
        <p:spPr/>
        <p:txBody>
          <a:bodyPr/>
          <a:lstStyle/>
          <a:p>
            <a:fld id="{595A2AE3-EC3A-4E5B-B196-FDCD39CA7418}"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26</a:t>
            </a:fld>
            <a:endParaRPr lang="en-US"/>
          </a:p>
        </p:txBody>
      </p:sp>
    </p:spTree>
    <p:extLst>
      <p:ext uri="{BB962C8B-B14F-4D97-AF65-F5344CB8AC3E}">
        <p14:creationId xmlns:p14="http://schemas.microsoft.com/office/powerpoint/2010/main" val="809423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3753"/>
            <a:ext cx="8229600" cy="497786"/>
          </a:xfrm>
        </p:spPr>
        <p:txBody>
          <a:bodyPr>
            <a:normAutofit fontScale="90000"/>
          </a:bodyPr>
          <a:lstStyle/>
          <a:p>
            <a:r>
              <a:rPr lang="en-US" altLang="en-US" sz="2800" b="1" dirty="0" smtClean="0">
                <a:latin typeface="Garamond" panose="02020404030301010803" pitchFamily="18" charset="0"/>
              </a:rPr>
              <a:t>Stem cell trials for cardiac disease: 2 </a:t>
            </a:r>
          </a:p>
        </p:txBody>
      </p:sp>
      <p:sp>
        <p:nvSpPr>
          <p:cNvPr id="5" name="Content Placeholder 4"/>
          <p:cNvSpPr>
            <a:spLocks noGrp="1"/>
          </p:cNvSpPr>
          <p:nvPr>
            <p:ph idx="1"/>
          </p:nvPr>
        </p:nvSpPr>
        <p:spPr>
          <a:xfrm>
            <a:off x="0" y="688063"/>
            <a:ext cx="9144000" cy="6169937"/>
          </a:xfrm>
        </p:spPr>
        <p:txBody>
          <a:bodyPr>
            <a:normAutofit/>
          </a:bodyPr>
          <a:lstStyle/>
          <a:p>
            <a:pPr>
              <a:spcAft>
                <a:spcPts val="1200"/>
              </a:spcAft>
              <a:defRPr/>
            </a:pPr>
            <a:r>
              <a:rPr lang="en-AU" altLang="en-US" sz="2800" b="1" dirty="0">
                <a:solidFill>
                  <a:schemeClr val="tx1"/>
                </a:solidFill>
                <a:latin typeface="Garamond" panose="02020404030301010803" pitchFamily="18" charset="0"/>
              </a:rPr>
              <a:t>Acute </a:t>
            </a:r>
            <a:r>
              <a:rPr lang="en-AU" altLang="en-US" sz="2800" b="1" dirty="0" smtClean="0">
                <a:solidFill>
                  <a:schemeClr val="tx1"/>
                </a:solidFill>
                <a:latin typeface="Garamond" panose="02020404030301010803" pitchFamily="18" charset="0"/>
              </a:rPr>
              <a:t>myocardial infarction</a:t>
            </a:r>
            <a:endParaRPr lang="en-AU" altLang="en-US" sz="2800" b="1" dirty="0">
              <a:solidFill>
                <a:schemeClr val="tx1"/>
              </a:solidFill>
              <a:latin typeface="Garamond" panose="02020404030301010803" pitchFamily="18" charset="0"/>
            </a:endParaRPr>
          </a:p>
          <a:p>
            <a:pPr marL="715963" eaLnBrk="1" hangingPunct="1">
              <a:spcAft>
                <a:spcPts val="1200"/>
              </a:spcAft>
              <a:defRPr/>
            </a:pPr>
            <a:r>
              <a:rPr lang="en-AU" altLang="en-US" sz="2800" dirty="0">
                <a:solidFill>
                  <a:schemeClr val="tx1"/>
                </a:solidFill>
                <a:latin typeface="Garamond" panose="02020404030301010803" pitchFamily="18" charset="0"/>
              </a:rPr>
              <a:t>number of trials underway involving </a:t>
            </a:r>
            <a:r>
              <a:rPr lang="en-AU" altLang="en-US" sz="2800" b="1" dirty="0">
                <a:solidFill>
                  <a:schemeClr val="tx1"/>
                </a:solidFill>
                <a:latin typeface="Garamond" panose="02020404030301010803" pitchFamily="18" charset="0"/>
              </a:rPr>
              <a:t>bone marrow </a:t>
            </a:r>
            <a:r>
              <a:rPr lang="en-AU" altLang="en-US" sz="2800" dirty="0">
                <a:solidFill>
                  <a:schemeClr val="tx1"/>
                </a:solidFill>
                <a:latin typeface="Garamond" panose="02020404030301010803" pitchFamily="18" charset="0"/>
              </a:rPr>
              <a:t>and </a:t>
            </a:r>
            <a:r>
              <a:rPr lang="en-AU" altLang="en-US" sz="2800" dirty="0" smtClean="0">
                <a:solidFill>
                  <a:schemeClr val="tx1"/>
                </a:solidFill>
                <a:latin typeface="Garamond" panose="02020404030301010803" pitchFamily="18" charset="0"/>
              </a:rPr>
              <a:t/>
            </a:r>
            <a:br>
              <a:rPr lang="en-AU" altLang="en-US" sz="2800" dirty="0" smtClean="0">
                <a:solidFill>
                  <a:schemeClr val="tx1"/>
                </a:solidFill>
                <a:latin typeface="Garamond" panose="02020404030301010803" pitchFamily="18" charset="0"/>
              </a:rPr>
            </a:br>
            <a:r>
              <a:rPr lang="en-AU" altLang="en-US" sz="2800" b="1" dirty="0" smtClean="0">
                <a:solidFill>
                  <a:schemeClr val="tx1"/>
                </a:solidFill>
                <a:latin typeface="Garamond" panose="02020404030301010803" pitchFamily="18" charset="0"/>
              </a:rPr>
              <a:t>adipose </a:t>
            </a:r>
            <a:r>
              <a:rPr lang="en-AU" altLang="en-US" sz="2800" b="1" dirty="0">
                <a:solidFill>
                  <a:schemeClr val="tx1"/>
                </a:solidFill>
                <a:latin typeface="Garamond" panose="02020404030301010803" pitchFamily="18" charset="0"/>
              </a:rPr>
              <a:t>derived </a:t>
            </a:r>
            <a:r>
              <a:rPr lang="en-AU" altLang="en-US" sz="2800" dirty="0">
                <a:solidFill>
                  <a:schemeClr val="tx1"/>
                </a:solidFill>
                <a:latin typeface="Garamond" panose="02020404030301010803" pitchFamily="18" charset="0"/>
              </a:rPr>
              <a:t>stem cells</a:t>
            </a:r>
          </a:p>
          <a:p>
            <a:pPr marL="715963" eaLnBrk="1" hangingPunct="1">
              <a:spcAft>
                <a:spcPts val="600"/>
              </a:spcAft>
              <a:defRPr/>
            </a:pPr>
            <a:r>
              <a:rPr lang="en-AU" altLang="en-US" sz="2800" dirty="0">
                <a:solidFill>
                  <a:schemeClr val="tx1"/>
                </a:solidFill>
                <a:latin typeface="Garamond" panose="02020404030301010803" pitchFamily="18" charset="0"/>
              </a:rPr>
              <a:t>one</a:t>
            </a:r>
            <a:r>
              <a:rPr lang="en-AU" altLang="en-US" sz="2800" b="1" dirty="0">
                <a:solidFill>
                  <a:schemeClr val="tx1"/>
                </a:solidFill>
                <a:latin typeface="Garamond" panose="02020404030301010803" pitchFamily="18" charset="0"/>
              </a:rPr>
              <a:t> </a:t>
            </a:r>
            <a:r>
              <a:rPr lang="en-AU" altLang="en-US" sz="2800" b="1" dirty="0" smtClean="0">
                <a:solidFill>
                  <a:schemeClr val="tx1"/>
                </a:solidFill>
                <a:latin typeface="Garamond" panose="02020404030301010803" pitchFamily="18" charset="0"/>
              </a:rPr>
              <a:t>randomised </a:t>
            </a:r>
            <a:r>
              <a:rPr lang="en-AU" altLang="en-US" sz="2800" b="1" dirty="0">
                <a:solidFill>
                  <a:schemeClr val="tx1"/>
                </a:solidFill>
                <a:latin typeface="Garamond" panose="02020404030301010803" pitchFamily="18" charset="0"/>
              </a:rPr>
              <a:t>double blind trial </a:t>
            </a:r>
            <a:r>
              <a:rPr lang="en-AU" altLang="en-US" sz="2800" dirty="0">
                <a:solidFill>
                  <a:schemeClr val="tx1"/>
                </a:solidFill>
                <a:latin typeface="Garamond" panose="02020404030301010803" pitchFamily="18" charset="0"/>
              </a:rPr>
              <a:t>showed ongoing benefit up to 18 </a:t>
            </a:r>
            <a:r>
              <a:rPr lang="en-AU" altLang="en-US" sz="2800" dirty="0" smtClean="0">
                <a:solidFill>
                  <a:schemeClr val="tx1"/>
                </a:solidFill>
                <a:latin typeface="Garamond" panose="02020404030301010803" pitchFamily="18" charset="0"/>
              </a:rPr>
              <a:t>months</a:t>
            </a:r>
            <a:endParaRPr lang="en-AU" altLang="en-US" sz="2800" dirty="0">
              <a:solidFill>
                <a:schemeClr val="tx1"/>
              </a:solidFill>
              <a:latin typeface="Garamond" panose="02020404030301010803" pitchFamily="18" charset="0"/>
            </a:endParaRPr>
          </a:p>
          <a:p>
            <a:pPr marL="1074738" lvl="1" indent="-342900" eaLnBrk="1" hangingPunct="1">
              <a:spcAft>
                <a:spcPts val="600"/>
              </a:spcAft>
              <a:defRPr/>
            </a:pPr>
            <a:r>
              <a:rPr lang="en-AU" altLang="en-US" dirty="0">
                <a:solidFill>
                  <a:schemeClr val="tx1"/>
                </a:solidFill>
                <a:latin typeface="Garamond" panose="02020404030301010803" pitchFamily="18" charset="0"/>
              </a:rPr>
              <a:t>better mean reduction in infarct size</a:t>
            </a:r>
          </a:p>
          <a:p>
            <a:pPr marL="1074738" lvl="1" indent="-342900" eaLnBrk="1" hangingPunct="1">
              <a:spcAft>
                <a:spcPts val="600"/>
              </a:spcAft>
              <a:defRPr/>
            </a:pPr>
            <a:r>
              <a:rPr lang="en-AU" altLang="en-US" dirty="0">
                <a:solidFill>
                  <a:schemeClr val="tx1"/>
                </a:solidFill>
                <a:latin typeface="Garamond" panose="02020404030301010803" pitchFamily="18" charset="0"/>
              </a:rPr>
              <a:t>better improvement in </a:t>
            </a:r>
            <a:r>
              <a:rPr lang="en-AU" altLang="en-US" b="1" dirty="0">
                <a:solidFill>
                  <a:schemeClr val="tx1"/>
                </a:solidFill>
                <a:latin typeface="Garamond" panose="02020404030301010803" pitchFamily="18" charset="0"/>
              </a:rPr>
              <a:t>LV perfusion</a:t>
            </a:r>
          </a:p>
          <a:p>
            <a:pPr marL="1074738" lvl="1" indent="-342900" eaLnBrk="1" hangingPunct="1">
              <a:spcAft>
                <a:spcPts val="1200"/>
              </a:spcAft>
              <a:defRPr/>
            </a:pPr>
            <a:r>
              <a:rPr lang="en-AU" altLang="en-US" b="1" dirty="0">
                <a:solidFill>
                  <a:schemeClr val="tx1"/>
                </a:solidFill>
                <a:latin typeface="Garamond" panose="02020404030301010803" pitchFamily="18" charset="0"/>
              </a:rPr>
              <a:t>no major adverse </a:t>
            </a:r>
            <a:r>
              <a:rPr lang="en-AU" altLang="en-US" dirty="0">
                <a:solidFill>
                  <a:schemeClr val="tx1"/>
                </a:solidFill>
                <a:latin typeface="Garamond" panose="02020404030301010803" pitchFamily="18" charset="0"/>
              </a:rPr>
              <a:t>events	</a:t>
            </a:r>
          </a:p>
          <a:p>
            <a:pPr marL="715963" eaLnBrk="1" hangingPunct="1">
              <a:spcAft>
                <a:spcPts val="1200"/>
              </a:spcAft>
              <a:defRPr/>
            </a:pPr>
            <a:r>
              <a:rPr lang="en-AU" altLang="en-US" sz="2800" dirty="0">
                <a:solidFill>
                  <a:schemeClr val="tx1"/>
                </a:solidFill>
                <a:latin typeface="Garamond" panose="02020404030301010803" pitchFamily="18" charset="0"/>
              </a:rPr>
              <a:t>larger, randomised trial now underway in </a:t>
            </a:r>
            <a:r>
              <a:rPr lang="en-AU" altLang="en-US" sz="2800" dirty="0" smtClean="0">
                <a:solidFill>
                  <a:schemeClr val="tx1"/>
                </a:solidFill>
                <a:latin typeface="Garamond" panose="02020404030301010803" pitchFamily="18" charset="0"/>
              </a:rPr>
              <a:t>Europe</a:t>
            </a:r>
            <a:endParaRPr lang="en-AU" sz="2800" dirty="0">
              <a:solidFill>
                <a:schemeClr val="tx1"/>
              </a:solidFill>
              <a:latin typeface="Garamond" panose="02020404030301010803" pitchFamily="18" charset="0"/>
            </a:endParaRPr>
          </a:p>
        </p:txBody>
      </p:sp>
      <p:sp>
        <p:nvSpPr>
          <p:cNvPr id="2" name="Date Placeholder 1"/>
          <p:cNvSpPr>
            <a:spLocks noGrp="1"/>
          </p:cNvSpPr>
          <p:nvPr>
            <p:ph type="dt" sz="half" idx="10"/>
          </p:nvPr>
        </p:nvSpPr>
        <p:spPr/>
        <p:txBody>
          <a:bodyPr/>
          <a:lstStyle/>
          <a:p>
            <a:fld id="{795EF665-B9F2-4684-9F34-B019074CEAF3}"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27</a:t>
            </a:fld>
            <a:endParaRPr lang="en-US"/>
          </a:p>
        </p:txBody>
      </p:sp>
    </p:spTree>
    <p:extLst>
      <p:ext uri="{BB962C8B-B14F-4D97-AF65-F5344CB8AC3E}">
        <p14:creationId xmlns:p14="http://schemas.microsoft.com/office/powerpoint/2010/main" val="1302408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588475"/>
            <a:ext cx="9144000" cy="6269525"/>
          </a:xfrm>
        </p:spPr>
        <p:txBody>
          <a:bodyPr>
            <a:normAutofit/>
          </a:bodyPr>
          <a:lstStyle/>
          <a:p>
            <a:pPr>
              <a:spcAft>
                <a:spcPts val="1200"/>
              </a:spcAft>
              <a:defRPr/>
            </a:pPr>
            <a:r>
              <a:rPr lang="en-AU" altLang="en-US" sz="2800" b="1" dirty="0">
                <a:solidFill>
                  <a:schemeClr val="tx1"/>
                </a:solidFill>
                <a:latin typeface="Garamond" panose="02020404030301010803" pitchFamily="18" charset="0"/>
              </a:rPr>
              <a:t>Acute thoracic </a:t>
            </a:r>
            <a:r>
              <a:rPr lang="en-AU" altLang="en-US" sz="2800" b="1" dirty="0" smtClean="0">
                <a:solidFill>
                  <a:schemeClr val="tx1"/>
                </a:solidFill>
                <a:latin typeface="Garamond" panose="02020404030301010803" pitchFamily="18" charset="0"/>
              </a:rPr>
              <a:t>spinal cord injury</a:t>
            </a:r>
            <a:endParaRPr lang="en-AU" altLang="en-US" sz="2800" b="1" dirty="0">
              <a:solidFill>
                <a:schemeClr val="tx1"/>
              </a:solidFill>
              <a:latin typeface="Garamond" panose="02020404030301010803" pitchFamily="18" charset="0"/>
            </a:endParaRPr>
          </a:p>
          <a:p>
            <a:pPr marL="715963" eaLnBrk="1" hangingPunct="1">
              <a:spcAft>
                <a:spcPts val="1200"/>
              </a:spcAft>
              <a:buSzPct val="120000"/>
              <a:defRPr/>
            </a:pPr>
            <a:r>
              <a:rPr lang="en-AU" altLang="en-US" sz="2800" b="1" dirty="0" err="1">
                <a:solidFill>
                  <a:schemeClr val="tx1"/>
                </a:solidFill>
                <a:latin typeface="Garamond" panose="02020404030301010803" pitchFamily="18" charset="0"/>
              </a:rPr>
              <a:t>Geron</a:t>
            </a:r>
            <a:r>
              <a:rPr lang="en-AU" altLang="en-US" sz="2800" b="1" dirty="0">
                <a:solidFill>
                  <a:schemeClr val="tx1"/>
                </a:solidFill>
                <a:latin typeface="Garamond" panose="02020404030301010803" pitchFamily="18" charset="0"/>
              </a:rPr>
              <a:t> trial </a:t>
            </a:r>
            <a:r>
              <a:rPr lang="en-AU" altLang="en-US" sz="2800" dirty="0">
                <a:solidFill>
                  <a:schemeClr val="tx1"/>
                </a:solidFill>
                <a:latin typeface="Garamond" panose="02020404030301010803" pitchFamily="18" charset="0"/>
              </a:rPr>
              <a:t>(US) involving </a:t>
            </a:r>
            <a:r>
              <a:rPr lang="en-AU" altLang="en-US" sz="2800" b="1" dirty="0">
                <a:solidFill>
                  <a:schemeClr val="tx1"/>
                </a:solidFill>
                <a:latin typeface="Garamond" panose="02020404030301010803" pitchFamily="18" charset="0"/>
              </a:rPr>
              <a:t>oligodendrocyte </a:t>
            </a:r>
            <a:r>
              <a:rPr lang="en-AU" altLang="en-US" sz="2800" b="1" dirty="0" smtClean="0">
                <a:solidFill>
                  <a:schemeClr val="tx1"/>
                </a:solidFill>
                <a:latin typeface="Garamond" panose="02020404030301010803" pitchFamily="18" charset="0"/>
              </a:rPr>
              <a:t/>
            </a:r>
            <a:br>
              <a:rPr lang="en-AU" altLang="en-US" sz="2800" b="1" dirty="0" smtClean="0">
                <a:solidFill>
                  <a:schemeClr val="tx1"/>
                </a:solidFill>
                <a:latin typeface="Garamond" panose="02020404030301010803" pitchFamily="18" charset="0"/>
              </a:rPr>
            </a:br>
            <a:r>
              <a:rPr lang="en-AU" altLang="en-US" sz="2800" b="1" dirty="0" smtClean="0">
                <a:solidFill>
                  <a:schemeClr val="tx1"/>
                </a:solidFill>
                <a:latin typeface="Garamond" panose="02020404030301010803" pitchFamily="18" charset="0"/>
              </a:rPr>
              <a:t>progenitor</a:t>
            </a:r>
            <a:r>
              <a:rPr lang="en-AU" altLang="en-US" sz="2800" dirty="0" smtClean="0">
                <a:solidFill>
                  <a:schemeClr val="tx1"/>
                </a:solidFill>
                <a:latin typeface="Garamond" panose="02020404030301010803" pitchFamily="18" charset="0"/>
              </a:rPr>
              <a:t> </a:t>
            </a:r>
            <a:r>
              <a:rPr lang="en-AU" altLang="en-US" sz="2800" dirty="0">
                <a:solidFill>
                  <a:schemeClr val="tx1"/>
                </a:solidFill>
                <a:latin typeface="Garamond" panose="02020404030301010803" pitchFamily="18" charset="0"/>
              </a:rPr>
              <a:t>cells </a:t>
            </a:r>
            <a:r>
              <a:rPr lang="en-AU" altLang="en-US" sz="2800" dirty="0" smtClean="0">
                <a:solidFill>
                  <a:schemeClr val="tx1"/>
                </a:solidFill>
                <a:latin typeface="Garamond" panose="02020404030301010803" pitchFamily="18" charset="0"/>
              </a:rPr>
              <a:t>from </a:t>
            </a:r>
            <a:r>
              <a:rPr lang="en-AU" altLang="en-US" sz="2800" dirty="0">
                <a:solidFill>
                  <a:schemeClr val="tx1"/>
                </a:solidFill>
                <a:latin typeface="Garamond" panose="02020404030301010803" pitchFamily="18" charset="0"/>
              </a:rPr>
              <a:t>human ESC </a:t>
            </a:r>
          </a:p>
          <a:p>
            <a:pPr marL="715963" eaLnBrk="1" hangingPunct="1">
              <a:spcAft>
                <a:spcPts val="1200"/>
              </a:spcAft>
              <a:buSzPct val="120000"/>
              <a:defRPr/>
            </a:pPr>
            <a:r>
              <a:rPr lang="en-AU" altLang="en-US" sz="2800" b="1" dirty="0">
                <a:solidFill>
                  <a:schemeClr val="tx1"/>
                </a:solidFill>
                <a:latin typeface="Garamond" panose="02020404030301010803" pitchFamily="18" charset="0"/>
              </a:rPr>
              <a:t>Phase </a:t>
            </a:r>
            <a:r>
              <a:rPr lang="en-AU" altLang="en-US" sz="2800" b="1" dirty="0" smtClean="0">
                <a:solidFill>
                  <a:schemeClr val="tx1"/>
                </a:solidFill>
                <a:latin typeface="Garamond" panose="02020404030301010803" pitchFamily="18" charset="0"/>
              </a:rPr>
              <a:t>I </a:t>
            </a:r>
            <a:r>
              <a:rPr lang="en-AU" altLang="en-US" sz="2800" dirty="0">
                <a:solidFill>
                  <a:schemeClr val="tx1"/>
                </a:solidFill>
                <a:latin typeface="Garamond" panose="02020404030301010803" pitchFamily="18" charset="0"/>
              </a:rPr>
              <a:t>commenced October 2010 (FDA approved </a:t>
            </a:r>
            <a:r>
              <a:rPr lang="en-AU" altLang="en-US" sz="2800" dirty="0" smtClean="0">
                <a:solidFill>
                  <a:schemeClr val="tx1"/>
                </a:solidFill>
                <a:latin typeface="Garamond" panose="02020404030301010803" pitchFamily="18" charset="0"/>
              </a:rPr>
              <a:t/>
            </a:r>
            <a:br>
              <a:rPr lang="en-AU" altLang="en-US" sz="2800" dirty="0" smtClean="0">
                <a:solidFill>
                  <a:schemeClr val="tx1"/>
                </a:solidFill>
                <a:latin typeface="Garamond" panose="02020404030301010803" pitchFamily="18" charset="0"/>
              </a:rPr>
            </a:br>
            <a:r>
              <a:rPr lang="en-AU" altLang="en-US" sz="2800" dirty="0" smtClean="0">
                <a:solidFill>
                  <a:schemeClr val="tx1"/>
                </a:solidFill>
                <a:latin typeface="Garamond" panose="02020404030301010803" pitchFamily="18" charset="0"/>
              </a:rPr>
              <a:t>first </a:t>
            </a:r>
            <a:r>
              <a:rPr lang="en-AU" altLang="en-US" sz="2800" dirty="0">
                <a:solidFill>
                  <a:schemeClr val="tx1"/>
                </a:solidFill>
                <a:latin typeface="Garamond" panose="02020404030301010803" pitchFamily="18" charset="0"/>
              </a:rPr>
              <a:t>in </a:t>
            </a:r>
            <a:r>
              <a:rPr lang="en-AU" altLang="en-US" sz="2800" dirty="0" smtClean="0">
                <a:solidFill>
                  <a:schemeClr val="tx1"/>
                </a:solidFill>
                <a:latin typeface="Garamond" panose="02020404030301010803" pitchFamily="18" charset="0"/>
              </a:rPr>
              <a:t>human) </a:t>
            </a:r>
            <a:r>
              <a:rPr lang="en-AU" altLang="en-US" sz="2800" dirty="0">
                <a:solidFill>
                  <a:schemeClr val="tx1"/>
                </a:solidFill>
                <a:latin typeface="Garamond" panose="02020404030301010803" pitchFamily="18" charset="0"/>
              </a:rPr>
              <a:t>but </a:t>
            </a:r>
            <a:r>
              <a:rPr lang="en-AU" altLang="en-US" sz="2800" b="1" dirty="0">
                <a:solidFill>
                  <a:schemeClr val="tx1"/>
                </a:solidFill>
                <a:latin typeface="Garamond" panose="02020404030301010803" pitchFamily="18" charset="0"/>
              </a:rPr>
              <a:t>discontinued in 2011</a:t>
            </a:r>
            <a:r>
              <a:rPr lang="en-AU" altLang="en-US" sz="2800" dirty="0">
                <a:solidFill>
                  <a:schemeClr val="tx1"/>
                </a:solidFill>
                <a:latin typeface="Garamond" panose="02020404030301010803" pitchFamily="18" charset="0"/>
              </a:rPr>
              <a:t>: </a:t>
            </a:r>
            <a:r>
              <a:rPr lang="en-AU" altLang="en-US" sz="2800" dirty="0" smtClean="0">
                <a:solidFill>
                  <a:schemeClr val="tx1"/>
                </a:solidFill>
                <a:latin typeface="Garamond" panose="02020404030301010803" pitchFamily="18" charset="0"/>
              </a:rPr>
              <a:t/>
            </a:r>
            <a:br>
              <a:rPr lang="en-AU" altLang="en-US" sz="2800" dirty="0" smtClean="0">
                <a:solidFill>
                  <a:schemeClr val="tx1"/>
                </a:solidFill>
                <a:latin typeface="Garamond" panose="02020404030301010803" pitchFamily="18" charset="0"/>
              </a:rPr>
            </a:br>
            <a:r>
              <a:rPr lang="en-AU" altLang="en-US" sz="2800" b="1" dirty="0" smtClean="0">
                <a:solidFill>
                  <a:schemeClr val="tx1"/>
                </a:solidFill>
                <a:latin typeface="Garamond" panose="02020404030301010803" pitchFamily="18" charset="0"/>
              </a:rPr>
              <a:t>5 </a:t>
            </a:r>
            <a:r>
              <a:rPr lang="en-AU" altLang="en-US" sz="2800" b="1" dirty="0">
                <a:solidFill>
                  <a:schemeClr val="tx1"/>
                </a:solidFill>
                <a:latin typeface="Garamond" panose="02020404030301010803" pitchFamily="18" charset="0"/>
              </a:rPr>
              <a:t>people treated </a:t>
            </a:r>
            <a:r>
              <a:rPr lang="en-AU" altLang="en-US" sz="2800" dirty="0">
                <a:solidFill>
                  <a:schemeClr val="tx1"/>
                </a:solidFill>
                <a:latin typeface="Garamond" panose="02020404030301010803" pitchFamily="18" charset="0"/>
              </a:rPr>
              <a:t>within </a:t>
            </a:r>
            <a:r>
              <a:rPr lang="en-AU" altLang="en-US" sz="2800" dirty="0" smtClean="0">
                <a:solidFill>
                  <a:schemeClr val="tx1"/>
                </a:solidFill>
                <a:latin typeface="Garamond" panose="02020404030301010803" pitchFamily="18" charset="0"/>
              </a:rPr>
              <a:t>7-14 </a:t>
            </a:r>
            <a:r>
              <a:rPr lang="en-AU" altLang="en-US" sz="2800" dirty="0">
                <a:solidFill>
                  <a:schemeClr val="tx1"/>
                </a:solidFill>
                <a:latin typeface="Garamond" panose="02020404030301010803" pitchFamily="18" charset="0"/>
              </a:rPr>
              <a:t>days of injury</a:t>
            </a:r>
          </a:p>
          <a:p>
            <a:pPr marL="715963" eaLnBrk="1" hangingPunct="1">
              <a:spcAft>
                <a:spcPts val="1200"/>
              </a:spcAft>
              <a:buSzPct val="120000"/>
              <a:defRPr/>
            </a:pPr>
            <a:r>
              <a:rPr lang="en-AU" altLang="en-US" sz="2800" dirty="0">
                <a:solidFill>
                  <a:schemeClr val="tx1"/>
                </a:solidFill>
                <a:latin typeface="Garamond" panose="02020404030301010803" pitchFamily="18" charset="0"/>
              </a:rPr>
              <a:t>Delivered </a:t>
            </a:r>
            <a:r>
              <a:rPr lang="en-AU" altLang="en-US" sz="2800" b="1" dirty="0">
                <a:solidFill>
                  <a:schemeClr val="tx1"/>
                </a:solidFill>
                <a:latin typeface="Garamond" panose="02020404030301010803" pitchFamily="18" charset="0"/>
              </a:rPr>
              <a:t>directly into lesion </a:t>
            </a:r>
          </a:p>
          <a:p>
            <a:pPr marL="715963" eaLnBrk="1" hangingPunct="1">
              <a:spcAft>
                <a:spcPts val="1200"/>
              </a:spcAft>
              <a:buSzPct val="120000"/>
              <a:defRPr/>
            </a:pPr>
            <a:r>
              <a:rPr lang="en-AU" altLang="en-US" sz="2800" b="1" dirty="0">
                <a:solidFill>
                  <a:schemeClr val="tx1"/>
                </a:solidFill>
                <a:latin typeface="Garamond" panose="02020404030301010803" pitchFamily="18" charset="0"/>
              </a:rPr>
              <a:t>No serious adverse </a:t>
            </a:r>
            <a:r>
              <a:rPr lang="en-AU" altLang="en-US" sz="2800" dirty="0">
                <a:solidFill>
                  <a:schemeClr val="tx1"/>
                </a:solidFill>
                <a:latin typeface="Garamond" panose="02020404030301010803" pitchFamily="18" charset="0"/>
              </a:rPr>
              <a:t>events</a:t>
            </a:r>
          </a:p>
          <a:p>
            <a:pPr marL="715963" eaLnBrk="1" hangingPunct="1">
              <a:spcAft>
                <a:spcPts val="1200"/>
              </a:spcAft>
              <a:buSzPct val="120000"/>
              <a:defRPr/>
            </a:pPr>
            <a:r>
              <a:rPr lang="en-AU" altLang="en-US" sz="2800" dirty="0" err="1">
                <a:solidFill>
                  <a:schemeClr val="tx1"/>
                </a:solidFill>
                <a:latin typeface="Garamond" panose="02020404030301010803" pitchFamily="18" charset="0"/>
              </a:rPr>
              <a:t>Geron’s</a:t>
            </a:r>
            <a:r>
              <a:rPr lang="en-AU" altLang="en-US" sz="2800" dirty="0">
                <a:solidFill>
                  <a:schemeClr val="tx1"/>
                </a:solidFill>
                <a:latin typeface="Garamond" panose="02020404030301010803" pitchFamily="18" charset="0"/>
              </a:rPr>
              <a:t> stem cell assets taken over by </a:t>
            </a:r>
            <a:r>
              <a:rPr lang="en-AU" altLang="en-US" sz="2800" dirty="0" smtClean="0">
                <a:solidFill>
                  <a:schemeClr val="tx1"/>
                </a:solidFill>
                <a:latin typeface="Garamond" panose="02020404030301010803" pitchFamily="18" charset="0"/>
              </a:rPr>
              <a:t/>
            </a:r>
            <a:br>
              <a:rPr lang="en-AU" altLang="en-US" sz="2800" dirty="0" smtClean="0">
                <a:solidFill>
                  <a:schemeClr val="tx1"/>
                </a:solidFill>
                <a:latin typeface="Garamond" panose="02020404030301010803" pitchFamily="18" charset="0"/>
              </a:rPr>
            </a:br>
            <a:r>
              <a:rPr lang="en-AU" altLang="en-US" sz="2800" b="1" dirty="0" err="1" smtClean="0">
                <a:solidFill>
                  <a:schemeClr val="tx1"/>
                </a:solidFill>
                <a:latin typeface="Garamond" panose="02020404030301010803" pitchFamily="18" charset="0"/>
              </a:rPr>
              <a:t>Axterias</a:t>
            </a:r>
            <a:r>
              <a:rPr lang="en-AU" altLang="en-US" sz="2800" b="1" dirty="0" smtClean="0">
                <a:solidFill>
                  <a:schemeClr val="tx1"/>
                </a:solidFill>
                <a:latin typeface="Garamond" panose="02020404030301010803" pitchFamily="18" charset="0"/>
              </a:rPr>
              <a:t> </a:t>
            </a:r>
            <a:r>
              <a:rPr lang="en-AU" altLang="en-US" sz="2800" b="1" dirty="0" err="1" smtClean="0">
                <a:solidFill>
                  <a:schemeClr val="tx1"/>
                </a:solidFill>
                <a:latin typeface="Garamond" panose="02020404030301010803" pitchFamily="18" charset="0"/>
              </a:rPr>
              <a:t>Biotherapeutics</a:t>
            </a:r>
            <a:r>
              <a:rPr lang="en-AU" altLang="en-US" sz="2800" b="1" dirty="0" smtClean="0">
                <a:solidFill>
                  <a:schemeClr val="tx1"/>
                </a:solidFill>
                <a:latin typeface="Garamond" panose="02020404030301010803" pitchFamily="18" charset="0"/>
              </a:rPr>
              <a:t> </a:t>
            </a:r>
            <a:r>
              <a:rPr lang="en-AU" altLang="en-US" sz="2800" dirty="0" smtClean="0">
                <a:solidFill>
                  <a:schemeClr val="tx1"/>
                </a:solidFill>
                <a:latin typeface="Garamond" panose="02020404030301010803" pitchFamily="18" charset="0"/>
              </a:rPr>
              <a:t>in </a:t>
            </a:r>
            <a:r>
              <a:rPr lang="en-AU" altLang="en-US" sz="2800" dirty="0">
                <a:solidFill>
                  <a:schemeClr val="tx1"/>
                </a:solidFill>
                <a:latin typeface="Garamond" panose="02020404030301010803" pitchFamily="18" charset="0"/>
              </a:rPr>
              <a:t>2013 </a:t>
            </a:r>
            <a:r>
              <a:rPr lang="en-AU" altLang="en-US" sz="2800" dirty="0" smtClean="0">
                <a:solidFill>
                  <a:schemeClr val="tx1"/>
                </a:solidFill>
                <a:latin typeface="Garamond" panose="02020404030301010803" pitchFamily="18" charset="0"/>
              </a:rPr>
              <a:t>and </a:t>
            </a:r>
            <a:r>
              <a:rPr lang="en-AU" altLang="en-US" sz="2800" dirty="0">
                <a:solidFill>
                  <a:schemeClr val="tx1"/>
                </a:solidFill>
                <a:latin typeface="Garamond" panose="02020404030301010803" pitchFamily="18" charset="0"/>
              </a:rPr>
              <a:t>plan to </a:t>
            </a:r>
            <a:r>
              <a:rPr lang="en-AU" altLang="en-US" sz="2800" dirty="0" smtClean="0">
                <a:solidFill>
                  <a:schemeClr val="tx1"/>
                </a:solidFill>
                <a:latin typeface="Garamond" panose="02020404030301010803" pitchFamily="18" charset="0"/>
              </a:rPr>
              <a:t/>
            </a:r>
            <a:br>
              <a:rPr lang="en-AU" altLang="en-US" sz="2800" dirty="0" smtClean="0">
                <a:solidFill>
                  <a:schemeClr val="tx1"/>
                </a:solidFill>
                <a:latin typeface="Garamond" panose="02020404030301010803" pitchFamily="18" charset="0"/>
              </a:rPr>
            </a:br>
            <a:r>
              <a:rPr lang="en-AU" altLang="en-US" sz="2800" dirty="0" smtClean="0">
                <a:solidFill>
                  <a:schemeClr val="tx1"/>
                </a:solidFill>
                <a:latin typeface="Garamond" panose="02020404030301010803" pitchFamily="18" charset="0"/>
              </a:rPr>
              <a:t>continue </a:t>
            </a:r>
            <a:r>
              <a:rPr lang="en-AU" altLang="en-US" sz="2800" dirty="0">
                <a:solidFill>
                  <a:schemeClr val="tx1"/>
                </a:solidFill>
                <a:latin typeface="Garamond" panose="02020404030301010803" pitchFamily="18" charset="0"/>
              </a:rPr>
              <a:t>with clinical trial</a:t>
            </a:r>
          </a:p>
          <a:p>
            <a:endParaRPr lang="en-AU" sz="2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724" y="425513"/>
            <a:ext cx="2394109" cy="5359241"/>
          </a:xfrm>
          <a:prstGeom prst="rect">
            <a:avLst/>
          </a:prstGeom>
        </p:spPr>
      </p:pic>
      <p:sp>
        <p:nvSpPr>
          <p:cNvPr id="31746" name="Rectangle 2"/>
          <p:cNvSpPr>
            <a:spLocks noGrp="1" noChangeArrowheads="1"/>
          </p:cNvSpPr>
          <p:nvPr>
            <p:ph type="title"/>
          </p:nvPr>
        </p:nvSpPr>
        <p:spPr>
          <a:xfrm>
            <a:off x="457200" y="53752"/>
            <a:ext cx="8229600" cy="371761"/>
          </a:xfrm>
        </p:spPr>
        <p:txBody>
          <a:bodyPr>
            <a:normAutofit fontScale="90000"/>
          </a:bodyPr>
          <a:lstStyle/>
          <a:p>
            <a:r>
              <a:rPr lang="en-US" altLang="en-US" sz="2800" b="1" dirty="0" smtClean="0">
                <a:latin typeface="Garamond" panose="02020404030301010803" pitchFamily="18" charset="0"/>
              </a:rPr>
              <a:t>Stem cell trials for spinal cord injury: 1</a:t>
            </a:r>
          </a:p>
        </p:txBody>
      </p:sp>
      <p:sp>
        <p:nvSpPr>
          <p:cNvPr id="2" name="Date Placeholder 1"/>
          <p:cNvSpPr>
            <a:spLocks noGrp="1"/>
          </p:cNvSpPr>
          <p:nvPr>
            <p:ph type="dt" sz="half" idx="10"/>
          </p:nvPr>
        </p:nvSpPr>
        <p:spPr/>
        <p:txBody>
          <a:bodyPr/>
          <a:lstStyle/>
          <a:p>
            <a:fld id="{D088ED79-133F-42E7-9EDB-E1A82595A11B}" type="datetime1">
              <a:rPr lang="en-US" smtClean="0"/>
              <a:t>6/15/2019</a:t>
            </a:fld>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28</a:t>
            </a:fld>
            <a:endParaRPr lang="en-US"/>
          </a:p>
        </p:txBody>
      </p:sp>
    </p:spTree>
    <p:extLst>
      <p:ext uri="{BB962C8B-B14F-4D97-AF65-F5344CB8AC3E}">
        <p14:creationId xmlns:p14="http://schemas.microsoft.com/office/powerpoint/2010/main" val="3104895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398353"/>
          </a:xfrm>
        </p:spPr>
        <p:txBody>
          <a:bodyPr>
            <a:normAutofit fontScale="90000"/>
          </a:bodyPr>
          <a:lstStyle/>
          <a:p>
            <a:r>
              <a:rPr lang="en-US" altLang="en-US" sz="2800" b="1" dirty="0" smtClean="0">
                <a:latin typeface="Garamond" panose="02020404030301010803" pitchFamily="18" charset="0"/>
              </a:rPr>
              <a:t>Stem cell trials for spinal cord injury: 2</a:t>
            </a:r>
          </a:p>
        </p:txBody>
      </p:sp>
      <p:sp>
        <p:nvSpPr>
          <p:cNvPr id="4" name="Content Placeholder 3"/>
          <p:cNvSpPr>
            <a:spLocks noGrp="1"/>
          </p:cNvSpPr>
          <p:nvPr>
            <p:ph idx="1"/>
          </p:nvPr>
        </p:nvSpPr>
        <p:spPr>
          <a:xfrm>
            <a:off x="0" y="398353"/>
            <a:ext cx="9144000" cy="6459648"/>
          </a:xfrm>
        </p:spPr>
        <p:txBody>
          <a:bodyPr>
            <a:normAutofit fontScale="55000" lnSpcReduction="20000"/>
          </a:bodyPr>
          <a:lstStyle/>
          <a:p>
            <a:pPr eaLnBrk="1" hangingPunct="1">
              <a:lnSpc>
                <a:spcPct val="160000"/>
              </a:lnSpc>
              <a:buFont typeface="Arial" panose="020B0604020202020204" pitchFamily="34" charset="0"/>
              <a:buChar char="•"/>
              <a:defRPr/>
            </a:pPr>
            <a:r>
              <a:rPr lang="en-AU" altLang="en-US" sz="3800" b="1" dirty="0">
                <a:solidFill>
                  <a:schemeClr val="tx1"/>
                </a:solidFill>
                <a:latin typeface="Garamond" panose="02020404030301010803" pitchFamily="18" charset="0"/>
              </a:rPr>
              <a:t>Chronic thoracic </a:t>
            </a:r>
            <a:r>
              <a:rPr lang="en-AU" altLang="en-US" sz="3800" b="1" dirty="0" smtClean="0">
                <a:solidFill>
                  <a:schemeClr val="tx1"/>
                </a:solidFill>
                <a:latin typeface="Garamond" panose="02020404030301010803" pitchFamily="18" charset="0"/>
              </a:rPr>
              <a:t>spinal cord injury</a:t>
            </a:r>
            <a:endParaRPr lang="en-AU" altLang="en-US" sz="3800" b="1" dirty="0">
              <a:solidFill>
                <a:schemeClr val="tx1"/>
              </a:solidFill>
              <a:latin typeface="Garamond" panose="02020404030301010803" pitchFamily="18" charset="0"/>
            </a:endParaRPr>
          </a:p>
          <a:p>
            <a:pPr marL="712788" indent="-354013" eaLnBrk="1" hangingPunct="1">
              <a:lnSpc>
                <a:spcPct val="160000"/>
              </a:lnSpc>
              <a:defRPr/>
            </a:pPr>
            <a:r>
              <a:rPr lang="en-AU" altLang="en-US" sz="3800" dirty="0">
                <a:solidFill>
                  <a:schemeClr val="tx1"/>
                </a:solidFill>
                <a:latin typeface="Garamond" panose="02020404030301010803" pitchFamily="18" charset="0"/>
              </a:rPr>
              <a:t>Numerous trials using </a:t>
            </a:r>
            <a:r>
              <a:rPr lang="en-AU" altLang="en-US" sz="3800" b="1" dirty="0">
                <a:solidFill>
                  <a:schemeClr val="tx1"/>
                </a:solidFill>
                <a:latin typeface="Garamond" panose="02020404030301010803" pitchFamily="18" charset="0"/>
              </a:rPr>
              <a:t>MSCs and olfactory </a:t>
            </a:r>
            <a:r>
              <a:rPr lang="en-AU" altLang="en-US" sz="3800" b="1" dirty="0" smtClean="0">
                <a:solidFill>
                  <a:schemeClr val="tx1"/>
                </a:solidFill>
                <a:latin typeface="Garamond" panose="02020404030301010803" pitchFamily="18" charset="0"/>
              </a:rPr>
              <a:t/>
            </a:r>
            <a:br>
              <a:rPr lang="en-AU" altLang="en-US" sz="3800" b="1" dirty="0" smtClean="0">
                <a:solidFill>
                  <a:schemeClr val="tx1"/>
                </a:solidFill>
                <a:latin typeface="Garamond" panose="02020404030301010803" pitchFamily="18" charset="0"/>
              </a:rPr>
            </a:br>
            <a:r>
              <a:rPr lang="en-AU" altLang="en-US" sz="3800" b="1" dirty="0" err="1" smtClean="0">
                <a:solidFill>
                  <a:schemeClr val="tx1"/>
                </a:solidFill>
                <a:latin typeface="Garamond" panose="02020404030301010803" pitchFamily="18" charset="0"/>
              </a:rPr>
              <a:t>ensheathing</a:t>
            </a:r>
            <a:r>
              <a:rPr lang="en-AU" altLang="en-US" sz="3800" b="1" dirty="0" smtClean="0">
                <a:solidFill>
                  <a:schemeClr val="tx1"/>
                </a:solidFill>
                <a:latin typeface="Garamond" panose="02020404030301010803" pitchFamily="18" charset="0"/>
              </a:rPr>
              <a:t> cells </a:t>
            </a:r>
            <a:r>
              <a:rPr lang="en-AU" altLang="en-US" sz="3800" dirty="0">
                <a:solidFill>
                  <a:schemeClr val="tx1"/>
                </a:solidFill>
                <a:latin typeface="Garamond" panose="02020404030301010803" pitchFamily="18" charset="0"/>
              </a:rPr>
              <a:t>from nose</a:t>
            </a:r>
          </a:p>
          <a:p>
            <a:pPr marL="1071563" lvl="1" indent="-355600" eaLnBrk="1" hangingPunct="1">
              <a:lnSpc>
                <a:spcPct val="160000"/>
              </a:lnSpc>
              <a:spcAft>
                <a:spcPts val="1200"/>
              </a:spcAft>
              <a:defRPr/>
            </a:pPr>
            <a:r>
              <a:rPr lang="en-AU" altLang="en-US" sz="3800" dirty="0">
                <a:solidFill>
                  <a:schemeClr val="tx1"/>
                </a:solidFill>
                <a:latin typeface="Garamond" panose="02020404030301010803" pitchFamily="18" charset="0"/>
              </a:rPr>
              <a:t>Limited benefit, with </a:t>
            </a:r>
            <a:r>
              <a:rPr lang="en-AU" altLang="en-US" sz="3800" b="1" dirty="0">
                <a:solidFill>
                  <a:schemeClr val="tx1"/>
                </a:solidFill>
                <a:latin typeface="Garamond" panose="02020404030301010803" pitchFamily="18" charset="0"/>
              </a:rPr>
              <a:t>one report of tumour </a:t>
            </a:r>
            <a:r>
              <a:rPr lang="en-AU" altLang="en-US" sz="3800" b="1" dirty="0" smtClean="0">
                <a:solidFill>
                  <a:schemeClr val="tx1"/>
                </a:solidFill>
                <a:latin typeface="Garamond" panose="02020404030301010803" pitchFamily="18" charset="0"/>
              </a:rPr>
              <a:t/>
            </a:r>
            <a:br>
              <a:rPr lang="en-AU" altLang="en-US" sz="3800" b="1" dirty="0" smtClean="0">
                <a:solidFill>
                  <a:schemeClr val="tx1"/>
                </a:solidFill>
                <a:latin typeface="Garamond" panose="02020404030301010803" pitchFamily="18" charset="0"/>
              </a:rPr>
            </a:br>
            <a:r>
              <a:rPr lang="en-AU" altLang="en-US" sz="3800" b="1" dirty="0" smtClean="0">
                <a:solidFill>
                  <a:schemeClr val="tx1"/>
                </a:solidFill>
                <a:latin typeface="Garamond" panose="02020404030301010803" pitchFamily="18" charset="0"/>
              </a:rPr>
              <a:t>formation</a:t>
            </a:r>
            <a:r>
              <a:rPr lang="en-AU" altLang="en-US" sz="3800" dirty="0" smtClean="0">
                <a:solidFill>
                  <a:schemeClr val="tx1"/>
                </a:solidFill>
                <a:latin typeface="Garamond" panose="02020404030301010803" pitchFamily="18" charset="0"/>
              </a:rPr>
              <a:t> </a:t>
            </a:r>
            <a:r>
              <a:rPr lang="en-AU" altLang="en-US" sz="3800" dirty="0">
                <a:solidFill>
                  <a:schemeClr val="tx1"/>
                </a:solidFill>
                <a:latin typeface="Garamond" panose="02020404030301010803" pitchFamily="18" charset="0"/>
              </a:rPr>
              <a:t>from olfactory </a:t>
            </a:r>
            <a:r>
              <a:rPr lang="en-AU" altLang="en-US" sz="3800" dirty="0" smtClean="0">
                <a:solidFill>
                  <a:schemeClr val="tx1"/>
                </a:solidFill>
                <a:latin typeface="Garamond" panose="02020404030301010803" pitchFamily="18" charset="0"/>
              </a:rPr>
              <a:t>cells</a:t>
            </a:r>
            <a:endParaRPr lang="en-AU" altLang="en-US" sz="3800" dirty="0">
              <a:solidFill>
                <a:schemeClr val="tx1"/>
              </a:solidFill>
              <a:latin typeface="Garamond" panose="02020404030301010803" pitchFamily="18" charset="0"/>
            </a:endParaRPr>
          </a:p>
          <a:p>
            <a:pPr marL="712788" indent="-354013" eaLnBrk="1" hangingPunct="1">
              <a:lnSpc>
                <a:spcPct val="160000"/>
              </a:lnSpc>
              <a:defRPr/>
            </a:pPr>
            <a:r>
              <a:rPr lang="en-AU" altLang="en-US" sz="3800" b="1" dirty="0" err="1">
                <a:solidFill>
                  <a:schemeClr val="tx1"/>
                </a:solidFill>
                <a:latin typeface="Garamond" panose="02020404030301010803" pitchFamily="18" charset="0"/>
              </a:rPr>
              <a:t>StemCells</a:t>
            </a:r>
            <a:r>
              <a:rPr lang="en-AU" altLang="en-US" sz="3800" b="1" dirty="0">
                <a:solidFill>
                  <a:schemeClr val="tx1"/>
                </a:solidFill>
                <a:latin typeface="Garamond" panose="02020404030301010803" pitchFamily="18" charset="0"/>
              </a:rPr>
              <a:t> </a:t>
            </a:r>
            <a:r>
              <a:rPr lang="en-AU" altLang="en-US" sz="3800" b="1" dirty="0" err="1">
                <a:solidFill>
                  <a:schemeClr val="tx1"/>
                </a:solidFill>
                <a:latin typeface="Garamond" panose="02020404030301010803" pitchFamily="18" charset="0"/>
              </a:rPr>
              <a:t>Inc</a:t>
            </a:r>
            <a:r>
              <a:rPr lang="en-AU" altLang="en-US" sz="3800" b="1" dirty="0">
                <a:solidFill>
                  <a:schemeClr val="tx1"/>
                </a:solidFill>
                <a:latin typeface="Garamond" panose="02020404030301010803" pitchFamily="18" charset="0"/>
              </a:rPr>
              <a:t> </a:t>
            </a:r>
            <a:r>
              <a:rPr lang="en-AU" altLang="en-US" sz="3800" dirty="0">
                <a:solidFill>
                  <a:schemeClr val="tx1"/>
                </a:solidFill>
                <a:latin typeface="Garamond" panose="02020404030301010803" pitchFamily="18" charset="0"/>
              </a:rPr>
              <a:t>are conducting Phase </a:t>
            </a:r>
            <a:r>
              <a:rPr lang="en-AU" altLang="en-US" sz="3800" b="1" dirty="0">
                <a:solidFill>
                  <a:schemeClr val="tx1"/>
                </a:solidFill>
                <a:latin typeface="Garamond" panose="02020404030301010803" pitchFamily="18" charset="0"/>
              </a:rPr>
              <a:t>I/II trial </a:t>
            </a:r>
            <a:r>
              <a:rPr lang="en-AU" altLang="en-US" sz="3800" dirty="0">
                <a:solidFill>
                  <a:schemeClr val="tx1"/>
                </a:solidFill>
                <a:latin typeface="Garamond" panose="02020404030301010803" pitchFamily="18" charset="0"/>
              </a:rPr>
              <a:t>in Switzerland</a:t>
            </a:r>
          </a:p>
          <a:p>
            <a:pPr marL="1071563" lvl="1" indent="-355600" eaLnBrk="1" hangingPunct="1">
              <a:lnSpc>
                <a:spcPct val="160000"/>
              </a:lnSpc>
              <a:defRPr/>
            </a:pPr>
            <a:r>
              <a:rPr lang="en-AU" altLang="en-US" sz="3800" dirty="0">
                <a:solidFill>
                  <a:schemeClr val="tx1"/>
                </a:solidFill>
                <a:latin typeface="Garamond" panose="02020404030301010803" pitchFamily="18" charset="0"/>
              </a:rPr>
              <a:t>fetal-derived neural stem cells </a:t>
            </a:r>
          </a:p>
          <a:p>
            <a:pPr marL="1071563" lvl="1" indent="-355600" eaLnBrk="1" hangingPunct="1">
              <a:lnSpc>
                <a:spcPct val="160000"/>
              </a:lnSpc>
              <a:defRPr/>
            </a:pPr>
            <a:r>
              <a:rPr lang="en-AU" altLang="en-US" sz="3800" b="1" dirty="0">
                <a:solidFill>
                  <a:schemeClr val="tx1"/>
                </a:solidFill>
                <a:latin typeface="Garamond" panose="02020404030301010803" pitchFamily="18" charset="0"/>
              </a:rPr>
              <a:t>12 patients </a:t>
            </a:r>
            <a:r>
              <a:rPr lang="en-AU" altLang="en-US" sz="3800" dirty="0">
                <a:solidFill>
                  <a:schemeClr val="tx1"/>
                </a:solidFill>
                <a:latin typeface="Garamond" panose="02020404030301010803" pitchFamily="18" charset="0"/>
              </a:rPr>
              <a:t>(both complete &amp; incomplete) enrolled</a:t>
            </a:r>
          </a:p>
          <a:p>
            <a:pPr marL="1071563" lvl="1" indent="-355600" eaLnBrk="1" hangingPunct="1">
              <a:lnSpc>
                <a:spcPct val="160000"/>
              </a:lnSpc>
              <a:defRPr/>
            </a:pPr>
            <a:r>
              <a:rPr lang="en-AU" altLang="en-US" sz="3800" dirty="0">
                <a:solidFill>
                  <a:schemeClr val="tx1"/>
                </a:solidFill>
                <a:latin typeface="Garamond" panose="02020404030301010803" pitchFamily="18" charset="0"/>
              </a:rPr>
              <a:t>monitoring for </a:t>
            </a:r>
            <a:r>
              <a:rPr lang="en-AU" altLang="en-US" sz="3800" b="1" dirty="0">
                <a:solidFill>
                  <a:schemeClr val="tx1"/>
                </a:solidFill>
                <a:latin typeface="Garamond" panose="02020404030301010803" pitchFamily="18" charset="0"/>
              </a:rPr>
              <a:t>safety</a:t>
            </a:r>
            <a:r>
              <a:rPr lang="en-AU" altLang="en-US" sz="3800" dirty="0">
                <a:solidFill>
                  <a:schemeClr val="tx1"/>
                </a:solidFill>
                <a:latin typeface="Garamond" panose="02020404030301010803" pitchFamily="18" charset="0"/>
              </a:rPr>
              <a:t> and have demonstrated </a:t>
            </a:r>
            <a:r>
              <a:rPr lang="en-AU" altLang="en-US" sz="3800" dirty="0" smtClean="0">
                <a:solidFill>
                  <a:schemeClr val="tx1"/>
                </a:solidFill>
                <a:latin typeface="Garamond" panose="02020404030301010803" pitchFamily="18" charset="0"/>
              </a:rPr>
              <a:t>improvements </a:t>
            </a:r>
            <a:r>
              <a:rPr lang="en-AU" altLang="en-US" sz="3800" dirty="0">
                <a:solidFill>
                  <a:schemeClr val="tx1"/>
                </a:solidFill>
                <a:latin typeface="Garamond" panose="02020404030301010803" pitchFamily="18" charset="0"/>
              </a:rPr>
              <a:t>in neurological function below </a:t>
            </a:r>
            <a:r>
              <a:rPr lang="en-AU" altLang="en-US" sz="3800" dirty="0" smtClean="0">
                <a:solidFill>
                  <a:schemeClr val="tx1"/>
                </a:solidFill>
                <a:latin typeface="Garamond" panose="02020404030301010803" pitchFamily="18" charset="0"/>
              </a:rPr>
              <a:t>injury </a:t>
            </a:r>
            <a:r>
              <a:rPr lang="en-AU" altLang="en-US" sz="3800" dirty="0">
                <a:solidFill>
                  <a:schemeClr val="tx1"/>
                </a:solidFill>
                <a:latin typeface="Garamond" panose="02020404030301010803" pitchFamily="18" charset="0"/>
              </a:rPr>
              <a:t>site</a:t>
            </a:r>
            <a:endParaRPr lang="en-US" altLang="en-US" sz="3800" dirty="0">
              <a:solidFill>
                <a:schemeClr val="tx1"/>
              </a:solidFill>
              <a:latin typeface="Garamond" panose="02020404030301010803" pitchFamily="18" charset="0"/>
            </a:endParaRPr>
          </a:p>
          <a:p>
            <a:pPr marL="1071563" lvl="1" indent="-355600" eaLnBrk="1" hangingPunct="1">
              <a:lnSpc>
                <a:spcPct val="160000"/>
              </a:lnSpc>
              <a:defRPr/>
            </a:pPr>
            <a:r>
              <a:rPr lang="en-US" altLang="en-US" sz="3800" dirty="0">
                <a:solidFill>
                  <a:schemeClr val="tx1"/>
                </a:solidFill>
                <a:latin typeface="Garamond" panose="02020404030301010803" pitchFamily="18" charset="0"/>
              </a:rPr>
              <a:t>Results </a:t>
            </a:r>
            <a:r>
              <a:rPr lang="en-US" altLang="en-US" sz="3800" dirty="0" smtClean="0">
                <a:solidFill>
                  <a:schemeClr val="tx1"/>
                </a:solidFill>
                <a:latin typeface="Garamond" panose="02020404030301010803" pitchFamily="18" charset="0"/>
              </a:rPr>
              <a:t>were expected </a:t>
            </a:r>
            <a:r>
              <a:rPr lang="en-US" altLang="en-US" sz="3800" dirty="0">
                <a:solidFill>
                  <a:schemeClr val="tx1"/>
                </a:solidFill>
                <a:latin typeface="Garamond" panose="02020404030301010803" pitchFamily="18" charset="0"/>
              </a:rPr>
              <a:t>to be announced in </a:t>
            </a:r>
            <a:r>
              <a:rPr lang="en-US" altLang="en-US" sz="3800" dirty="0" smtClean="0">
                <a:solidFill>
                  <a:schemeClr val="tx1"/>
                </a:solidFill>
                <a:latin typeface="Garamond" panose="02020404030301010803" pitchFamily="18" charset="0"/>
              </a:rPr>
              <a:t>mid-2015 </a:t>
            </a:r>
            <a:r>
              <a:rPr lang="en-US" altLang="en-US" sz="3800" b="1" dirty="0" smtClean="0">
                <a:solidFill>
                  <a:schemeClr val="tx1"/>
                </a:solidFill>
                <a:latin typeface="Garamond" panose="02020404030301010803" pitchFamily="18" charset="0"/>
              </a:rPr>
              <a:t>(?)</a:t>
            </a:r>
            <a:endParaRPr lang="en-US" altLang="en-US" sz="3800" b="1" dirty="0">
              <a:solidFill>
                <a:schemeClr val="tx1"/>
              </a:solidFill>
              <a:latin typeface="Garamond" panose="02020404030301010803" pitchFamily="18" charset="0"/>
            </a:endParaRPr>
          </a:p>
          <a:p>
            <a:pPr marL="1071563" lvl="1" indent="-355600" eaLnBrk="1" hangingPunct="1">
              <a:lnSpc>
                <a:spcPct val="160000"/>
              </a:lnSpc>
              <a:defRPr/>
            </a:pPr>
            <a:r>
              <a:rPr lang="en-US" altLang="en-US" sz="3800" dirty="0">
                <a:solidFill>
                  <a:schemeClr val="tx1"/>
                </a:solidFill>
                <a:latin typeface="Garamond" panose="02020404030301010803" pitchFamily="18" charset="0"/>
              </a:rPr>
              <a:t>1st patient enrolled in phase II trial to study </a:t>
            </a:r>
            <a:r>
              <a:rPr lang="en-US" altLang="en-US" sz="3800" b="1" dirty="0">
                <a:solidFill>
                  <a:schemeClr val="tx1"/>
                </a:solidFill>
                <a:latin typeface="Garamond" panose="02020404030301010803" pitchFamily="18" charset="0"/>
              </a:rPr>
              <a:t>cervical </a:t>
            </a:r>
            <a:r>
              <a:rPr lang="en-US" altLang="en-US" sz="3800" b="1" dirty="0" smtClean="0">
                <a:solidFill>
                  <a:schemeClr val="tx1"/>
                </a:solidFill>
                <a:latin typeface="Garamond" panose="02020404030301010803" pitchFamily="18" charset="0"/>
              </a:rPr>
              <a:t>SCI</a:t>
            </a:r>
            <a:endParaRPr lang="en-US" altLang="en-US" sz="3800" b="1" dirty="0">
              <a:solidFill>
                <a:schemeClr val="tx1"/>
              </a:solidFill>
              <a:latin typeface="Garamond" panose="02020404030301010803" pitchFamily="18" charset="0"/>
            </a:endParaRPr>
          </a:p>
          <a:p>
            <a:endParaRPr lang="en-AU" dirty="0">
              <a:solidFill>
                <a:schemeClr val="tx1"/>
              </a:solidFill>
            </a:endParaRPr>
          </a:p>
        </p:txBody>
      </p:sp>
      <p:grpSp>
        <p:nvGrpSpPr>
          <p:cNvPr id="33796" name="Group 8"/>
          <p:cNvGrpSpPr>
            <a:grpSpLocks/>
          </p:cNvGrpSpPr>
          <p:nvPr/>
        </p:nvGrpSpPr>
        <p:grpSpPr bwMode="auto">
          <a:xfrm>
            <a:off x="6781047" y="872565"/>
            <a:ext cx="2299580" cy="1773885"/>
            <a:chOff x="4005" y="3086"/>
            <a:chExt cx="1547" cy="1435"/>
          </a:xfrm>
        </p:grpSpPr>
        <p:pic>
          <p:nvPicPr>
            <p:cNvPr id="337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 y="3086"/>
              <a:ext cx="1317" cy="934"/>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33798" name="Text Box 5"/>
            <p:cNvSpPr txBox="1">
              <a:spLocks noChangeArrowheads="1"/>
            </p:cNvSpPr>
            <p:nvPr/>
          </p:nvSpPr>
          <p:spPr bwMode="auto">
            <a:xfrm>
              <a:off x="4005" y="4047"/>
              <a:ext cx="13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600" b="1" dirty="0" err="1">
                  <a:latin typeface="Garamond" panose="02020404030301010803" pitchFamily="18" charset="0"/>
                </a:rPr>
                <a:t>HuCNS</a:t>
              </a:r>
              <a:r>
                <a:rPr lang="en-US" altLang="en-US" sz="1600" b="1" dirty="0">
                  <a:latin typeface="Garamond" panose="02020404030301010803" pitchFamily="18" charset="0"/>
                </a:rPr>
                <a:t>-SC</a:t>
              </a:r>
              <a:endParaRPr lang="en-US" altLang="en-US" sz="1200" b="1" dirty="0">
                <a:latin typeface="Garamond" panose="02020404030301010803" pitchFamily="18" charset="0"/>
              </a:endParaRPr>
            </a:p>
          </p:txBody>
        </p:sp>
        <p:sp>
          <p:nvSpPr>
            <p:cNvPr id="33799" name="Text Box 6"/>
            <p:cNvSpPr txBox="1">
              <a:spLocks noChangeArrowheads="1"/>
            </p:cNvSpPr>
            <p:nvPr/>
          </p:nvSpPr>
          <p:spPr bwMode="auto">
            <a:xfrm>
              <a:off x="4107" y="4272"/>
              <a:ext cx="144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dirty="0" err="1">
                  <a:latin typeface="Garamond" panose="02020404030301010803" pitchFamily="18" charset="0"/>
                </a:rPr>
                <a:t>StemCells</a:t>
              </a:r>
              <a:r>
                <a:rPr lang="en-US" altLang="en-US" sz="1400" dirty="0">
                  <a:latin typeface="Garamond" panose="02020404030301010803" pitchFamily="18" charset="0"/>
                </a:rPr>
                <a:t> </a:t>
              </a:r>
              <a:r>
                <a:rPr lang="en-US" altLang="en-US" sz="1400" dirty="0" err="1">
                  <a:latin typeface="Garamond" panose="02020404030301010803" pitchFamily="18" charset="0"/>
                </a:rPr>
                <a:t>Inc</a:t>
              </a:r>
              <a:endParaRPr lang="en-US" altLang="en-US" sz="1400" dirty="0">
                <a:latin typeface="Garamond" panose="02020404030301010803" pitchFamily="18" charset="0"/>
              </a:endParaRPr>
            </a:p>
          </p:txBody>
        </p:sp>
      </p:grpSp>
      <p:sp>
        <p:nvSpPr>
          <p:cNvPr id="2" name="Date Placeholder 1"/>
          <p:cNvSpPr>
            <a:spLocks noGrp="1"/>
          </p:cNvSpPr>
          <p:nvPr>
            <p:ph type="dt" sz="half" idx="10"/>
          </p:nvPr>
        </p:nvSpPr>
        <p:spPr/>
        <p:txBody>
          <a:bodyPr/>
          <a:lstStyle/>
          <a:p>
            <a:fld id="{F5713E5C-E1BC-44A9-B94E-693937567946}"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29</a:t>
            </a:fld>
            <a:endParaRPr lang="en-US"/>
          </a:p>
        </p:txBody>
      </p:sp>
    </p:spTree>
    <p:extLst>
      <p:ext uri="{BB962C8B-B14F-4D97-AF65-F5344CB8AC3E}">
        <p14:creationId xmlns:p14="http://schemas.microsoft.com/office/powerpoint/2010/main" val="1548113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44130"/>
            <a:ext cx="8229600" cy="526238"/>
          </a:xfrm>
        </p:spPr>
        <p:txBody>
          <a:bodyPr>
            <a:noAutofit/>
          </a:bodyPr>
          <a:lstStyle/>
          <a:p>
            <a:r>
              <a:rPr lang="en-US" altLang="en-US" sz="3200" b="1" dirty="0" smtClean="0">
                <a:latin typeface="Garamond" panose="02020404030301010803" pitchFamily="18" charset="0"/>
              </a:rPr>
              <a:t>What is a stem cell?</a:t>
            </a:r>
          </a:p>
        </p:txBody>
      </p:sp>
      <p:sp>
        <p:nvSpPr>
          <p:cNvPr id="7171" name="Rectangle 3"/>
          <p:cNvSpPr>
            <a:spLocks noGrp="1" noChangeArrowheads="1"/>
          </p:cNvSpPr>
          <p:nvPr>
            <p:ph idx="1"/>
          </p:nvPr>
        </p:nvSpPr>
        <p:spPr>
          <a:xfrm>
            <a:off x="0" y="697118"/>
            <a:ext cx="9144000" cy="5285030"/>
          </a:xfrm>
        </p:spPr>
        <p:txBody>
          <a:bodyPr/>
          <a:lstStyle/>
          <a:p>
            <a:pPr>
              <a:lnSpc>
                <a:spcPct val="150000"/>
              </a:lnSpc>
            </a:pPr>
            <a:r>
              <a:rPr lang="en-US" altLang="en-US" dirty="0" smtClean="0">
                <a:solidFill>
                  <a:schemeClr val="tx1"/>
                </a:solidFill>
                <a:latin typeface="Garamond" panose="02020404030301010803" pitchFamily="18" charset="0"/>
              </a:rPr>
              <a:t>A stem cell is a primitive cell capable of:</a:t>
            </a:r>
          </a:p>
          <a:p>
            <a:pPr marL="715963">
              <a:lnSpc>
                <a:spcPct val="150000"/>
              </a:lnSpc>
            </a:pPr>
            <a:r>
              <a:rPr lang="en-US" altLang="en-US" dirty="0" smtClean="0">
                <a:solidFill>
                  <a:schemeClr val="tx1"/>
                </a:solidFill>
                <a:latin typeface="Garamond" panose="02020404030301010803" pitchFamily="18" charset="0"/>
              </a:rPr>
              <a:t>self-renewal </a:t>
            </a:r>
          </a:p>
          <a:p>
            <a:pPr marL="715963">
              <a:lnSpc>
                <a:spcPct val="150000"/>
              </a:lnSpc>
            </a:pPr>
            <a:r>
              <a:rPr lang="en-US" altLang="en-US" dirty="0" smtClean="0">
                <a:solidFill>
                  <a:schemeClr val="tx1"/>
                </a:solidFill>
                <a:latin typeface="Garamond" panose="02020404030301010803" pitchFamily="18" charset="0"/>
              </a:rPr>
              <a:t>conversion to more differentiated cells</a:t>
            </a:r>
          </a:p>
          <a:p>
            <a:pPr marL="715963">
              <a:lnSpc>
                <a:spcPct val="150000"/>
              </a:lnSpc>
            </a:pPr>
            <a:r>
              <a:rPr lang="en-US" altLang="en-US" dirty="0" smtClean="0">
                <a:solidFill>
                  <a:schemeClr val="tx1"/>
                </a:solidFill>
                <a:latin typeface="Garamond" panose="02020404030301010803" pitchFamily="18" charset="0"/>
              </a:rPr>
              <a:t>proliferation</a:t>
            </a:r>
          </a:p>
          <a:p>
            <a:pPr marL="715963">
              <a:lnSpc>
                <a:spcPct val="150000"/>
              </a:lnSpc>
            </a:pPr>
            <a:r>
              <a:rPr lang="en-US" altLang="en-US" dirty="0">
                <a:solidFill>
                  <a:schemeClr val="tx1"/>
                </a:solidFill>
                <a:latin typeface="Garamond" panose="02020404030301010803" pitchFamily="18" charset="0"/>
              </a:rPr>
              <a:t>leading to regeneration </a:t>
            </a:r>
            <a:r>
              <a:rPr lang="en-US" altLang="en-US" dirty="0" smtClean="0">
                <a:solidFill>
                  <a:schemeClr val="tx1"/>
                </a:solidFill>
                <a:latin typeface="Garamond" panose="02020404030301010803" pitchFamily="18" charset="0"/>
              </a:rPr>
              <a:t>of tissues</a:t>
            </a:r>
          </a:p>
        </p:txBody>
      </p:sp>
      <p:sp>
        <p:nvSpPr>
          <p:cNvPr id="7173" name="Text Box 8"/>
          <p:cNvSpPr txBox="1">
            <a:spLocks noChangeArrowheads="1"/>
          </p:cNvSpPr>
          <p:nvPr/>
        </p:nvSpPr>
        <p:spPr bwMode="auto">
          <a:xfrm>
            <a:off x="6166569" y="6309320"/>
            <a:ext cx="2797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dirty="0">
                <a:latin typeface="Garamond" panose="02020404030301010803" pitchFamily="18" charset="0"/>
                <a:ea typeface="ヒラギノ角ゴ Pro W3" pitchFamily="-84" charset="-128"/>
              </a:rPr>
              <a:t>Pluripotent stem </a:t>
            </a:r>
            <a:r>
              <a:rPr lang="en-US" altLang="en-US" sz="2000" dirty="0" smtClean="0">
                <a:latin typeface="Garamond" panose="02020404030301010803" pitchFamily="18" charset="0"/>
                <a:ea typeface="ヒラギノ角ゴ Pro W3" pitchFamily="-84" charset="-128"/>
              </a:rPr>
              <a:t>cells</a:t>
            </a:r>
            <a:endParaRPr lang="en-US" altLang="en-US" sz="2000" b="1" dirty="0">
              <a:latin typeface="Garamond" panose="02020404030301010803" pitchFamily="18" charset="0"/>
              <a:ea typeface="ヒラギノ角ゴ Pro W3" pitchFamily="-84" charset="-128"/>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6398072" y="3422210"/>
            <a:ext cx="2566416" cy="2051758"/>
          </a:xfrm>
          <a:prstGeom prst="rect">
            <a:avLst/>
          </a:prstGeom>
          <a:ln w="12700">
            <a:solidFill>
              <a:srgbClr val="006699"/>
            </a:solidFill>
          </a:ln>
        </p:spPr>
      </p:pic>
      <p:sp>
        <p:nvSpPr>
          <p:cNvPr id="4" name="Date Placeholder 3"/>
          <p:cNvSpPr>
            <a:spLocks noGrp="1"/>
          </p:cNvSpPr>
          <p:nvPr>
            <p:ph type="dt" sz="half" idx="10"/>
          </p:nvPr>
        </p:nvSpPr>
        <p:spPr/>
        <p:txBody>
          <a:bodyPr/>
          <a:lstStyle/>
          <a:p>
            <a:fld id="{B755BCFA-5074-4AFC-8CF9-BC7A027921C6}" type="datetime1">
              <a:rPr lang="en-US" smtClean="0"/>
              <a:t>6/15/2019</a:t>
            </a:fld>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3</a:t>
            </a:fld>
            <a:endParaRPr lang="en-US"/>
          </a:p>
        </p:txBody>
      </p:sp>
    </p:spTree>
    <p:extLst>
      <p:ext uri="{BB962C8B-B14F-4D97-AF65-F5344CB8AC3E}">
        <p14:creationId xmlns:p14="http://schemas.microsoft.com/office/powerpoint/2010/main" val="1740718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398353"/>
          </a:xfrm>
        </p:spPr>
        <p:txBody>
          <a:bodyPr>
            <a:normAutofit fontScale="90000"/>
          </a:bodyPr>
          <a:lstStyle/>
          <a:p>
            <a:r>
              <a:rPr lang="en-US" altLang="en-US" sz="2800" b="1" dirty="0">
                <a:latin typeface="Garamond" panose="02020404030301010803" pitchFamily="18" charset="0"/>
              </a:rPr>
              <a:t>Stem cell trials for blindness: 1</a:t>
            </a:r>
            <a:endParaRPr lang="en-US" altLang="en-US" sz="2800" b="1" dirty="0" smtClean="0">
              <a:latin typeface="Garamond" panose="02020404030301010803" pitchFamily="18" charset="0"/>
            </a:endParaRPr>
          </a:p>
        </p:txBody>
      </p:sp>
      <p:sp>
        <p:nvSpPr>
          <p:cNvPr id="4" name="Content Placeholder 3"/>
          <p:cNvSpPr>
            <a:spLocks noGrp="1"/>
          </p:cNvSpPr>
          <p:nvPr>
            <p:ph idx="1"/>
          </p:nvPr>
        </p:nvSpPr>
        <p:spPr>
          <a:xfrm>
            <a:off x="0" y="398353"/>
            <a:ext cx="9144000" cy="6459648"/>
          </a:xfrm>
        </p:spPr>
        <p:txBody>
          <a:bodyPr>
            <a:noAutofit/>
          </a:bodyPr>
          <a:lstStyle/>
          <a:p>
            <a:pPr>
              <a:lnSpc>
                <a:spcPct val="170000"/>
              </a:lnSpc>
              <a:defRPr/>
            </a:pPr>
            <a:r>
              <a:rPr lang="en-AU" altLang="en-US" sz="2000" b="1" dirty="0">
                <a:latin typeface="Garamond" panose="02020404030301010803" pitchFamily="18" charset="0"/>
              </a:rPr>
              <a:t>Corneal disease</a:t>
            </a:r>
          </a:p>
          <a:p>
            <a:pPr marL="815975" indent="-457200">
              <a:defRPr/>
            </a:pPr>
            <a:r>
              <a:rPr lang="en-AU" altLang="en-US" sz="2000" dirty="0">
                <a:latin typeface="Garamond" panose="02020404030301010803" pitchFamily="18" charset="0"/>
              </a:rPr>
              <a:t>Numerous trials using </a:t>
            </a:r>
            <a:r>
              <a:rPr lang="en-AU" altLang="en-US" sz="2000" b="1" dirty="0">
                <a:latin typeface="Garamond" panose="02020404030301010803" pitchFamily="18" charset="0"/>
              </a:rPr>
              <a:t>autologous </a:t>
            </a:r>
            <a:r>
              <a:rPr lang="en-AU" altLang="en-US" sz="2000" b="1" dirty="0" err="1">
                <a:latin typeface="Garamond" panose="02020404030301010803" pitchFamily="18" charset="0"/>
              </a:rPr>
              <a:t>limbal</a:t>
            </a:r>
            <a:r>
              <a:rPr lang="en-AU" altLang="en-US" sz="2000" b="1" dirty="0">
                <a:latin typeface="Garamond" panose="02020404030301010803" pitchFamily="18" charset="0"/>
              </a:rPr>
              <a:t> stem cells </a:t>
            </a:r>
            <a:r>
              <a:rPr lang="en-AU" altLang="en-US" sz="2000" dirty="0">
                <a:latin typeface="Garamond" panose="02020404030301010803" pitchFamily="18" charset="0"/>
              </a:rPr>
              <a:t>to replace damaged or diseased cornea</a:t>
            </a:r>
          </a:p>
          <a:p>
            <a:pPr marL="774700" indent="-457200">
              <a:spcAft>
                <a:spcPts val="5400"/>
              </a:spcAft>
              <a:defRPr/>
            </a:pPr>
            <a:r>
              <a:rPr lang="en-AU" altLang="en-US" sz="2000" dirty="0">
                <a:latin typeface="Garamond" panose="02020404030301010803" pitchFamily="18" charset="0"/>
              </a:rPr>
              <a:t>majority of patients treated in large Italian trial had </a:t>
            </a:r>
            <a:r>
              <a:rPr lang="en-AU" altLang="en-US" sz="2000" b="1" dirty="0">
                <a:latin typeface="Garamond" panose="02020404030301010803" pitchFamily="18" charset="0"/>
              </a:rPr>
              <a:t>permanent corneal </a:t>
            </a:r>
            <a:r>
              <a:rPr lang="en-AU" altLang="en-US" sz="2000" b="1" dirty="0" smtClean="0">
                <a:latin typeface="Garamond" panose="02020404030301010803" pitchFamily="18" charset="0"/>
              </a:rPr>
              <a:t>restoration </a:t>
            </a:r>
          </a:p>
          <a:p>
            <a:pPr marL="774700" indent="-457200">
              <a:spcAft>
                <a:spcPts val="5400"/>
              </a:spcAft>
              <a:defRPr/>
            </a:pPr>
            <a:r>
              <a:rPr lang="en-AU" altLang="en-US" sz="2000" dirty="0" smtClean="0">
                <a:latin typeface="Garamond" panose="02020404030301010803" pitchFamily="18" charset="0"/>
              </a:rPr>
              <a:t>Trial undertaken at UNSW, Sydney Eye Hospital and </a:t>
            </a:r>
            <a:r>
              <a:rPr lang="en-AU" altLang="en-US" sz="2000" b="1" dirty="0" smtClean="0">
                <a:latin typeface="Garamond" panose="02020404030301010803" pitchFamily="18" charset="0"/>
              </a:rPr>
              <a:t>Save Sight Foundation biopsy expanded </a:t>
            </a:r>
            <a:r>
              <a:rPr lang="en-AU" altLang="en-US" sz="2000" b="1" i="1" dirty="0" smtClean="0">
                <a:latin typeface="Garamond" panose="02020404030301010803" pitchFamily="18" charset="0"/>
              </a:rPr>
              <a:t>in vivo</a:t>
            </a:r>
            <a:r>
              <a:rPr lang="en-AU" altLang="en-US" sz="2000" b="1" dirty="0" smtClean="0">
                <a:latin typeface="Garamond" panose="02020404030301010803" pitchFamily="18" charset="0"/>
              </a:rPr>
              <a:t> on therapeutic grade contact lens </a:t>
            </a:r>
            <a:r>
              <a:rPr lang="en-AU" altLang="en-US" sz="2000" dirty="0" smtClean="0">
                <a:latin typeface="Garamond" panose="02020404030301010803" pitchFamily="18" charset="0"/>
              </a:rPr>
              <a:t>autologous </a:t>
            </a:r>
            <a:r>
              <a:rPr lang="en-AU" altLang="en-US" sz="2000" dirty="0" err="1" smtClean="0">
                <a:latin typeface="Garamond" panose="02020404030301010803" pitchFamily="18" charset="0"/>
              </a:rPr>
              <a:t>limbal</a:t>
            </a:r>
            <a:r>
              <a:rPr lang="en-AU" altLang="en-US" sz="2000" dirty="0" smtClean="0">
                <a:latin typeface="Garamond" panose="02020404030301010803" pitchFamily="18" charset="0"/>
              </a:rPr>
              <a:t> cells or </a:t>
            </a:r>
            <a:r>
              <a:rPr lang="en-AU" altLang="en-US" sz="2000" dirty="0" err="1" smtClean="0">
                <a:latin typeface="Garamond" panose="02020404030301010803" pitchFamily="18" charset="0"/>
              </a:rPr>
              <a:t>conjunctival</a:t>
            </a:r>
            <a:r>
              <a:rPr lang="en-AU" altLang="en-US" sz="2000" dirty="0" smtClean="0">
                <a:latin typeface="Garamond" panose="02020404030301010803" pitchFamily="18" charset="0"/>
              </a:rPr>
              <a:t> epithelial cells then transferred to eye via contact lens </a:t>
            </a:r>
          </a:p>
          <a:p>
            <a:pPr marL="774700" indent="-457200">
              <a:spcAft>
                <a:spcPts val="5400"/>
              </a:spcAft>
              <a:defRPr/>
            </a:pPr>
            <a:r>
              <a:rPr lang="en-AU" altLang="en-US" sz="2000" dirty="0" smtClean="0">
                <a:latin typeface="Garamond" panose="02020404030301010803" pitchFamily="18" charset="0"/>
              </a:rPr>
              <a:t>16 people treated, with </a:t>
            </a:r>
            <a:r>
              <a:rPr lang="en-AU" altLang="en-US" sz="2000" b="1" dirty="0" smtClean="0">
                <a:latin typeface="Garamond" panose="02020404030301010803" pitchFamily="18" charset="0"/>
              </a:rPr>
              <a:t>10 achieving a clinically stable </a:t>
            </a:r>
            <a:r>
              <a:rPr lang="en-AU" altLang="en-US" sz="2000" dirty="0" smtClean="0">
                <a:latin typeface="Garamond" panose="02020404030301010803" pitchFamily="18" charset="0"/>
              </a:rPr>
              <a:t>corneal epithelium at a median of </a:t>
            </a:r>
            <a:r>
              <a:rPr lang="en-AU" altLang="en-US" sz="2000" b="1" dirty="0" smtClean="0">
                <a:latin typeface="Garamond" panose="02020404030301010803" pitchFamily="18" charset="0"/>
              </a:rPr>
              <a:t>2.5 year follow up</a:t>
            </a:r>
            <a:r>
              <a:rPr lang="en-AU" altLang="en-US" sz="2000" dirty="0" smtClean="0">
                <a:latin typeface="Garamond" panose="02020404030301010803" pitchFamily="18" charset="0"/>
              </a:rPr>
              <a:t>. </a:t>
            </a:r>
          </a:p>
          <a:p>
            <a:pPr marL="774700" indent="-457200">
              <a:spcAft>
                <a:spcPts val="5400"/>
              </a:spcAft>
              <a:defRPr/>
            </a:pPr>
            <a:r>
              <a:rPr lang="en-AU" altLang="en-US" sz="2000" dirty="0" smtClean="0">
                <a:latin typeface="Garamond" panose="02020404030301010803" pitchFamily="18" charset="0"/>
              </a:rPr>
              <a:t>Half of these had some </a:t>
            </a:r>
            <a:r>
              <a:rPr lang="en-AU" altLang="en-US" sz="2000" b="1" dirty="0" smtClean="0">
                <a:latin typeface="Garamond" panose="02020404030301010803" pitchFamily="18" charset="0"/>
              </a:rPr>
              <a:t>improvement in visual acuity</a:t>
            </a:r>
            <a:endParaRPr lang="en-AU" altLang="en-US" sz="2000" b="1" dirty="0">
              <a:latin typeface="Garamond" panose="02020404030301010803" pitchFamily="18" charset="0"/>
            </a:endParaRPr>
          </a:p>
        </p:txBody>
      </p:sp>
      <p:sp>
        <p:nvSpPr>
          <p:cNvPr id="2" name="Date Placeholder 1"/>
          <p:cNvSpPr>
            <a:spLocks noGrp="1"/>
          </p:cNvSpPr>
          <p:nvPr>
            <p:ph type="dt" sz="half" idx="10"/>
          </p:nvPr>
        </p:nvSpPr>
        <p:spPr/>
        <p:txBody>
          <a:bodyPr/>
          <a:lstStyle/>
          <a:p>
            <a:fld id="{B68AD6F6-43BD-4983-9B6A-C0E3F9174925}"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30</a:t>
            </a:fld>
            <a:endParaRPr lang="en-US"/>
          </a:p>
        </p:txBody>
      </p:sp>
    </p:spTree>
    <p:extLst>
      <p:ext uri="{BB962C8B-B14F-4D97-AF65-F5344CB8AC3E}">
        <p14:creationId xmlns:p14="http://schemas.microsoft.com/office/powerpoint/2010/main" val="60285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753"/>
            <a:ext cx="8229600" cy="453242"/>
          </a:xfrm>
        </p:spPr>
        <p:txBody>
          <a:bodyPr>
            <a:normAutofit fontScale="90000"/>
          </a:bodyPr>
          <a:lstStyle/>
          <a:p>
            <a:r>
              <a:rPr lang="en-US" altLang="en-US" sz="2800" b="1" dirty="0" smtClean="0">
                <a:latin typeface="Garamond" panose="02020404030301010803" pitchFamily="18" charset="0"/>
              </a:rPr>
              <a:t>Stem cell trials for blindness: 2</a:t>
            </a:r>
          </a:p>
        </p:txBody>
      </p:sp>
      <p:sp>
        <p:nvSpPr>
          <p:cNvPr id="4" name="Content Placeholder 3"/>
          <p:cNvSpPr>
            <a:spLocks noGrp="1"/>
          </p:cNvSpPr>
          <p:nvPr>
            <p:ph idx="1"/>
          </p:nvPr>
        </p:nvSpPr>
        <p:spPr>
          <a:xfrm>
            <a:off x="0" y="506995"/>
            <a:ext cx="9144000" cy="6351005"/>
          </a:xfrm>
        </p:spPr>
        <p:txBody>
          <a:bodyPr>
            <a:normAutofit fontScale="85000" lnSpcReduction="10000"/>
          </a:bodyPr>
          <a:lstStyle/>
          <a:p>
            <a:pPr>
              <a:lnSpc>
                <a:spcPct val="150000"/>
              </a:lnSpc>
              <a:defRPr/>
            </a:pPr>
            <a:r>
              <a:rPr lang="en-AU" altLang="en-US" b="1" dirty="0">
                <a:solidFill>
                  <a:schemeClr val="tx1"/>
                </a:solidFill>
                <a:latin typeface="Garamond" panose="02020404030301010803" pitchFamily="18" charset="0"/>
              </a:rPr>
              <a:t>Macular </a:t>
            </a:r>
            <a:r>
              <a:rPr lang="en-AU" altLang="en-US" b="1" dirty="0" smtClean="0">
                <a:solidFill>
                  <a:schemeClr val="tx1"/>
                </a:solidFill>
                <a:latin typeface="Garamond" panose="02020404030301010803" pitchFamily="18" charset="0"/>
              </a:rPr>
              <a:t>degeneration</a:t>
            </a:r>
            <a:endParaRPr lang="en-AU" altLang="en-US" b="1" dirty="0">
              <a:solidFill>
                <a:schemeClr val="tx1"/>
              </a:solidFill>
              <a:latin typeface="Garamond" panose="02020404030301010803" pitchFamily="18" charset="0"/>
            </a:endParaRPr>
          </a:p>
          <a:p>
            <a:pPr marL="715963" indent="-357188" eaLnBrk="1" hangingPunct="1">
              <a:lnSpc>
                <a:spcPct val="150000"/>
              </a:lnSpc>
              <a:defRPr/>
            </a:pPr>
            <a:r>
              <a:rPr lang="en-AU" altLang="en-US" sz="2000" dirty="0">
                <a:solidFill>
                  <a:schemeClr val="tx1"/>
                </a:solidFill>
                <a:latin typeface="Garamond" panose="02020404030301010803" pitchFamily="18" charset="0"/>
              </a:rPr>
              <a:t>Several trials underway or a</a:t>
            </a:r>
            <a:r>
              <a:rPr lang="en-AU" altLang="en-US" sz="2000" b="1" dirty="0">
                <a:solidFill>
                  <a:schemeClr val="tx1"/>
                </a:solidFill>
                <a:latin typeface="Garamond" panose="02020404030301010803" pitchFamily="18" charset="0"/>
              </a:rPr>
              <a:t>bout to </a:t>
            </a:r>
            <a:r>
              <a:rPr lang="en-AU" altLang="en-US" sz="2000" b="1" dirty="0" smtClean="0">
                <a:solidFill>
                  <a:schemeClr val="tx1"/>
                </a:solidFill>
                <a:latin typeface="Garamond" panose="02020404030301010803" pitchFamily="18" charset="0"/>
              </a:rPr>
              <a:t>begin</a:t>
            </a:r>
            <a:r>
              <a:rPr lang="en-AU" altLang="en-US" sz="2000" dirty="0" smtClean="0">
                <a:solidFill>
                  <a:schemeClr val="tx1"/>
                </a:solidFill>
                <a:latin typeface="Garamond" panose="02020404030301010803" pitchFamily="18" charset="0"/>
              </a:rPr>
              <a:t>; </a:t>
            </a:r>
            <a:r>
              <a:rPr lang="en-AU" altLang="en-US" sz="2000" b="1" dirty="0">
                <a:solidFill>
                  <a:srgbClr val="7030A0"/>
                </a:solidFill>
                <a:latin typeface="Garamond" panose="02020404030301010803" pitchFamily="18" charset="0"/>
              </a:rPr>
              <a:t>one completed</a:t>
            </a:r>
          </a:p>
          <a:p>
            <a:pPr marL="715963" indent="-357188" eaLnBrk="1" hangingPunct="1">
              <a:lnSpc>
                <a:spcPct val="150000"/>
              </a:lnSpc>
              <a:defRPr/>
            </a:pPr>
            <a:r>
              <a:rPr lang="en-AU" altLang="en-US" sz="2000" dirty="0">
                <a:solidFill>
                  <a:schemeClr val="tx1"/>
                </a:solidFill>
                <a:latin typeface="Garamond" panose="02020404030301010803" pitchFamily="18" charset="0"/>
              </a:rPr>
              <a:t>US company </a:t>
            </a:r>
            <a:r>
              <a:rPr lang="en-AU" altLang="en-US" sz="2000" b="1" dirty="0">
                <a:solidFill>
                  <a:schemeClr val="tx1"/>
                </a:solidFill>
                <a:latin typeface="Garamond" panose="02020404030301010803" pitchFamily="18" charset="0"/>
              </a:rPr>
              <a:t>Advanced Cell Technology </a:t>
            </a:r>
            <a:r>
              <a:rPr lang="en-AU" altLang="en-US" sz="2000" dirty="0" smtClean="0">
                <a:solidFill>
                  <a:schemeClr val="tx1"/>
                </a:solidFill>
                <a:latin typeface="Garamond" panose="02020404030301010803" pitchFamily="18" charset="0"/>
              </a:rPr>
              <a:t>(now trading as </a:t>
            </a:r>
            <a:r>
              <a:rPr lang="en-AU" altLang="en-US" sz="2000" b="1" dirty="0" err="1" smtClean="0">
                <a:solidFill>
                  <a:schemeClr val="tx1"/>
                </a:solidFill>
                <a:latin typeface="Garamond" panose="02020404030301010803" pitchFamily="18" charset="0"/>
              </a:rPr>
              <a:t>Ocata</a:t>
            </a:r>
            <a:r>
              <a:rPr lang="en-AU" altLang="en-US" sz="2000" b="1" dirty="0" smtClean="0">
                <a:solidFill>
                  <a:schemeClr val="tx1"/>
                </a:solidFill>
                <a:latin typeface="Garamond" panose="02020404030301010803" pitchFamily="18" charset="0"/>
              </a:rPr>
              <a:t> Therapeutics</a:t>
            </a:r>
            <a:r>
              <a:rPr lang="en-AU" altLang="en-US" sz="2000" dirty="0" smtClean="0">
                <a:solidFill>
                  <a:schemeClr val="tx1"/>
                </a:solidFill>
                <a:latin typeface="Garamond" panose="02020404030301010803" pitchFamily="18" charset="0"/>
              </a:rPr>
              <a:t>) started </a:t>
            </a:r>
            <a:r>
              <a:rPr lang="en-AU" altLang="en-US" sz="2000" b="1" dirty="0">
                <a:solidFill>
                  <a:srgbClr val="7030A0"/>
                </a:solidFill>
                <a:latin typeface="Garamond" panose="02020404030301010803" pitchFamily="18" charset="0"/>
              </a:rPr>
              <a:t>two clinical trials in 2011</a:t>
            </a:r>
          </a:p>
          <a:p>
            <a:pPr marL="1074738" lvl="1" indent="-357188" eaLnBrk="1" hangingPunct="1">
              <a:lnSpc>
                <a:spcPct val="150000"/>
              </a:lnSpc>
              <a:defRPr/>
            </a:pPr>
            <a:r>
              <a:rPr lang="en-AU" altLang="en-US" b="1" dirty="0">
                <a:solidFill>
                  <a:schemeClr val="tx1"/>
                </a:solidFill>
                <a:latin typeface="Garamond" panose="02020404030301010803" pitchFamily="18" charset="0"/>
              </a:rPr>
              <a:t>Dry age related </a:t>
            </a:r>
            <a:r>
              <a:rPr lang="en-AU" altLang="en-US" dirty="0">
                <a:solidFill>
                  <a:schemeClr val="tx1"/>
                </a:solidFill>
                <a:latin typeface="Garamond" panose="02020404030301010803" pitchFamily="18" charset="0"/>
              </a:rPr>
              <a:t>macular degeneration</a:t>
            </a:r>
          </a:p>
          <a:p>
            <a:pPr marL="1074738" lvl="1" indent="-357188" eaLnBrk="1" hangingPunct="1">
              <a:lnSpc>
                <a:spcPct val="150000"/>
              </a:lnSpc>
              <a:defRPr/>
            </a:pPr>
            <a:r>
              <a:rPr lang="en-AU" altLang="en-US" b="1" dirty="0" err="1">
                <a:solidFill>
                  <a:schemeClr val="tx1"/>
                </a:solidFill>
                <a:latin typeface="Garamond" panose="02020404030301010803" pitchFamily="18" charset="0"/>
              </a:rPr>
              <a:t>Stargardt’s</a:t>
            </a:r>
            <a:r>
              <a:rPr lang="en-AU" altLang="en-US" b="1" dirty="0">
                <a:solidFill>
                  <a:schemeClr val="tx1"/>
                </a:solidFill>
                <a:latin typeface="Garamond" panose="02020404030301010803" pitchFamily="18" charset="0"/>
              </a:rPr>
              <a:t> macular </a:t>
            </a:r>
            <a:r>
              <a:rPr lang="en-AU" altLang="en-US" dirty="0">
                <a:solidFill>
                  <a:schemeClr val="tx1"/>
                </a:solidFill>
                <a:latin typeface="Garamond" panose="02020404030301010803" pitchFamily="18" charset="0"/>
              </a:rPr>
              <a:t>degeneration</a:t>
            </a:r>
          </a:p>
          <a:p>
            <a:pPr marL="1074738" lvl="1" indent="-357188" eaLnBrk="1" hangingPunct="1">
              <a:lnSpc>
                <a:spcPct val="150000"/>
              </a:lnSpc>
              <a:defRPr/>
            </a:pPr>
            <a:r>
              <a:rPr lang="en-AU" altLang="en-US" dirty="0">
                <a:solidFill>
                  <a:schemeClr val="tx1"/>
                </a:solidFill>
                <a:latin typeface="Garamond" panose="02020404030301010803" pitchFamily="18" charset="0"/>
              </a:rPr>
              <a:t>Phase I/II trials </a:t>
            </a:r>
            <a:r>
              <a:rPr lang="en-AU" altLang="en-US" dirty="0" smtClean="0">
                <a:solidFill>
                  <a:schemeClr val="tx1"/>
                </a:solidFill>
                <a:latin typeface="Garamond" panose="02020404030301010803" pitchFamily="18" charset="0"/>
              </a:rPr>
              <a:t>use </a:t>
            </a:r>
            <a:r>
              <a:rPr lang="en-AU" altLang="en-US" dirty="0">
                <a:solidFill>
                  <a:schemeClr val="tx1"/>
                </a:solidFill>
                <a:latin typeface="Garamond" panose="02020404030301010803" pitchFamily="18" charset="0"/>
              </a:rPr>
              <a:t>retinal pigment epithelial (RPE) </a:t>
            </a:r>
            <a:r>
              <a:rPr lang="en-AU" altLang="en-US" dirty="0" smtClean="0">
                <a:solidFill>
                  <a:schemeClr val="tx1"/>
                </a:solidFill>
                <a:latin typeface="Garamond" panose="02020404030301010803" pitchFamily="18" charset="0"/>
              </a:rPr>
              <a:t>cells </a:t>
            </a:r>
            <a:r>
              <a:rPr lang="en-AU" altLang="en-US" dirty="0">
                <a:solidFill>
                  <a:schemeClr val="tx1"/>
                </a:solidFill>
                <a:latin typeface="Garamond" panose="02020404030301010803" pitchFamily="18" charset="0"/>
              </a:rPr>
              <a:t>derived from human ESC</a:t>
            </a:r>
          </a:p>
          <a:p>
            <a:pPr marL="715963" indent="-357188" eaLnBrk="1" hangingPunct="1">
              <a:lnSpc>
                <a:spcPct val="150000"/>
              </a:lnSpc>
              <a:defRPr/>
            </a:pPr>
            <a:r>
              <a:rPr lang="en-AU" altLang="en-US" sz="2000" dirty="0">
                <a:solidFill>
                  <a:schemeClr val="tx1"/>
                </a:solidFill>
                <a:latin typeface="Garamond" panose="02020404030301010803" pitchFamily="18" charset="0"/>
              </a:rPr>
              <a:t>Stem Cells </a:t>
            </a:r>
            <a:r>
              <a:rPr lang="en-AU" altLang="en-US" sz="2000" dirty="0" err="1">
                <a:solidFill>
                  <a:schemeClr val="tx1"/>
                </a:solidFill>
                <a:latin typeface="Garamond" panose="02020404030301010803" pitchFamily="18" charset="0"/>
              </a:rPr>
              <a:t>Inc</a:t>
            </a:r>
            <a:r>
              <a:rPr lang="en-AU" altLang="en-US" sz="2000" dirty="0">
                <a:solidFill>
                  <a:schemeClr val="tx1"/>
                </a:solidFill>
                <a:latin typeface="Garamond" panose="02020404030301010803" pitchFamily="18" charset="0"/>
              </a:rPr>
              <a:t> has completed </a:t>
            </a:r>
            <a:r>
              <a:rPr lang="en-AU" altLang="en-US" sz="2000" b="1" dirty="0">
                <a:solidFill>
                  <a:schemeClr val="tx1"/>
                </a:solidFill>
                <a:latin typeface="Garamond" panose="02020404030301010803" pitchFamily="18" charset="0"/>
              </a:rPr>
              <a:t>phase 1 study in </a:t>
            </a:r>
            <a:r>
              <a:rPr lang="en-AU" altLang="en-US" sz="2000" dirty="0" err="1" smtClean="0">
                <a:solidFill>
                  <a:schemeClr val="tx1"/>
                </a:solidFill>
                <a:latin typeface="Garamond" panose="02020404030301010803" pitchFamily="18" charset="0"/>
              </a:rPr>
              <a:t>Stargardt’s</a:t>
            </a:r>
            <a:r>
              <a:rPr lang="en-AU" altLang="en-US" sz="2000" dirty="0" smtClean="0">
                <a:solidFill>
                  <a:schemeClr val="tx1"/>
                </a:solidFill>
                <a:latin typeface="Garamond" panose="02020404030301010803" pitchFamily="18" charset="0"/>
              </a:rPr>
              <a:t> </a:t>
            </a:r>
            <a:r>
              <a:rPr lang="en-AU" altLang="en-US" sz="2000" dirty="0">
                <a:solidFill>
                  <a:schemeClr val="tx1"/>
                </a:solidFill>
                <a:latin typeface="Garamond" panose="02020404030301010803" pitchFamily="18" charset="0"/>
              </a:rPr>
              <a:t>macular degeneration using allogeneic </a:t>
            </a:r>
            <a:r>
              <a:rPr lang="en-AU" altLang="en-US" sz="2000" dirty="0" smtClean="0">
                <a:solidFill>
                  <a:schemeClr val="tx1"/>
                </a:solidFill>
                <a:latin typeface="Garamond" panose="02020404030301010803" pitchFamily="18" charset="0"/>
              </a:rPr>
              <a:t/>
            </a:r>
            <a:br>
              <a:rPr lang="en-AU" altLang="en-US" sz="2000" dirty="0" smtClean="0">
                <a:solidFill>
                  <a:schemeClr val="tx1"/>
                </a:solidFill>
                <a:latin typeface="Garamond" panose="02020404030301010803" pitchFamily="18" charset="0"/>
              </a:rPr>
            </a:br>
            <a:r>
              <a:rPr lang="en-AU" altLang="en-US" sz="2000" dirty="0" smtClean="0">
                <a:solidFill>
                  <a:schemeClr val="tx1"/>
                </a:solidFill>
                <a:latin typeface="Garamond" panose="02020404030301010803" pitchFamily="18" charset="0"/>
              </a:rPr>
              <a:t>human </a:t>
            </a:r>
            <a:r>
              <a:rPr lang="en-AU" altLang="en-US" sz="2000" dirty="0">
                <a:solidFill>
                  <a:schemeClr val="tx1"/>
                </a:solidFill>
                <a:latin typeface="Garamond" panose="02020404030301010803" pitchFamily="18" charset="0"/>
              </a:rPr>
              <a:t>neural stem cells</a:t>
            </a:r>
          </a:p>
          <a:p>
            <a:pPr marL="715963" indent="-357188" eaLnBrk="1" hangingPunct="1">
              <a:lnSpc>
                <a:spcPct val="150000"/>
              </a:lnSpc>
              <a:defRPr/>
            </a:pPr>
            <a:r>
              <a:rPr lang="en-AU" altLang="en-US" sz="2000" dirty="0">
                <a:solidFill>
                  <a:schemeClr val="tx1"/>
                </a:solidFill>
                <a:latin typeface="Garamond" panose="02020404030301010803" pitchFamily="18" charset="0"/>
              </a:rPr>
              <a:t>London Project to Cure Blindness with Pfizer </a:t>
            </a:r>
            <a:r>
              <a:rPr lang="en-AU" altLang="en-US" sz="2000" dirty="0" smtClean="0">
                <a:solidFill>
                  <a:schemeClr val="tx1"/>
                </a:solidFill>
                <a:latin typeface="Garamond" panose="02020404030301010803" pitchFamily="18" charset="0"/>
              </a:rPr>
              <a:t>planning trial </a:t>
            </a:r>
            <a:r>
              <a:rPr lang="en-AU" altLang="en-US" sz="2000" dirty="0">
                <a:solidFill>
                  <a:schemeClr val="tx1"/>
                </a:solidFill>
                <a:latin typeface="Garamond" panose="02020404030301010803" pitchFamily="18" charset="0"/>
              </a:rPr>
              <a:t>using sheets of RPE for acute macular degeneration</a:t>
            </a:r>
          </a:p>
          <a:p>
            <a:pPr marL="715963" indent="-357188" eaLnBrk="1" hangingPunct="1">
              <a:lnSpc>
                <a:spcPct val="150000"/>
              </a:lnSpc>
              <a:defRPr/>
            </a:pPr>
            <a:r>
              <a:rPr lang="en-AU" altLang="en-US" sz="2000" dirty="0">
                <a:solidFill>
                  <a:schemeClr val="tx1"/>
                </a:solidFill>
                <a:latin typeface="Garamond" panose="02020404030301010803" pitchFamily="18" charset="0"/>
              </a:rPr>
              <a:t>RPE derived from iPSC transplanted </a:t>
            </a:r>
            <a:r>
              <a:rPr lang="en-AU" altLang="en-US" sz="2000" dirty="0" smtClean="0">
                <a:solidFill>
                  <a:schemeClr val="tx1"/>
                </a:solidFill>
                <a:latin typeface="Garamond" panose="02020404030301010803" pitchFamily="18" charset="0"/>
              </a:rPr>
              <a:t>in </a:t>
            </a:r>
            <a:r>
              <a:rPr lang="en-AU" altLang="en-US" sz="2000" dirty="0">
                <a:solidFill>
                  <a:schemeClr val="tx1"/>
                </a:solidFill>
                <a:latin typeface="Garamond" panose="02020404030301010803" pitchFamily="18" charset="0"/>
              </a:rPr>
              <a:t>Japan, </a:t>
            </a:r>
            <a:r>
              <a:rPr lang="en-AU" altLang="en-US" sz="2000" b="1" dirty="0">
                <a:solidFill>
                  <a:schemeClr val="tx1"/>
                </a:solidFill>
                <a:latin typeface="Garamond" panose="02020404030301010803" pitchFamily="18" charset="0"/>
              </a:rPr>
              <a:t>October 2014</a:t>
            </a:r>
          </a:p>
          <a:p>
            <a:pPr>
              <a:lnSpc>
                <a:spcPct val="150000"/>
              </a:lnSpc>
            </a:pPr>
            <a:endParaRPr lang="en-AU" sz="2000" dirty="0">
              <a:solidFill>
                <a:schemeClr val="tx1"/>
              </a:solidFill>
              <a:latin typeface="Garamond" panose="02020404030301010803" pitchFamily="18" charset="0"/>
            </a:endParaRPr>
          </a:p>
        </p:txBody>
      </p:sp>
      <p:sp>
        <p:nvSpPr>
          <p:cNvPr id="2" name="Date Placeholder 1"/>
          <p:cNvSpPr>
            <a:spLocks noGrp="1"/>
          </p:cNvSpPr>
          <p:nvPr>
            <p:ph type="dt" sz="half" idx="10"/>
          </p:nvPr>
        </p:nvSpPr>
        <p:spPr/>
        <p:txBody>
          <a:bodyPr/>
          <a:lstStyle/>
          <a:p>
            <a:fld id="{F2053391-1D8D-45ED-A6BA-A2D6877EBEE5}" type="datetime1">
              <a:rPr lang="en-US" smtClean="0"/>
              <a:t>6/15/2019</a:t>
            </a:fld>
            <a:endParaRPr lang="en-US" dirty="0"/>
          </a:p>
        </p:txBody>
      </p:sp>
      <p:sp>
        <p:nvSpPr>
          <p:cNvPr id="3" name="Slide Number Placeholder 2"/>
          <p:cNvSpPr>
            <a:spLocks noGrp="1"/>
          </p:cNvSpPr>
          <p:nvPr>
            <p:ph type="sldNum" sz="quarter" idx="12"/>
          </p:nvPr>
        </p:nvSpPr>
        <p:spPr/>
        <p:txBody>
          <a:bodyPr/>
          <a:lstStyle/>
          <a:p>
            <a:fld id="{7CE26C17-F0B5-D64C-94A0-63F887D8A225}" type="slidenum">
              <a:rPr lang="en-US" smtClean="0"/>
              <a:t>31</a:t>
            </a:fld>
            <a:endParaRPr lang="en-US"/>
          </a:p>
        </p:txBody>
      </p:sp>
    </p:spTree>
    <p:extLst>
      <p:ext uri="{BB962C8B-B14F-4D97-AF65-F5344CB8AC3E}">
        <p14:creationId xmlns:p14="http://schemas.microsoft.com/office/powerpoint/2010/main" val="3835722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8083"/>
            <a:ext cx="9144000" cy="398329"/>
          </a:xfrm>
        </p:spPr>
        <p:txBody>
          <a:bodyPr>
            <a:normAutofit fontScale="90000"/>
          </a:bodyPr>
          <a:lstStyle/>
          <a:p>
            <a:r>
              <a:rPr lang="en-US" altLang="en-US" sz="2800" b="1" dirty="0" smtClean="0">
                <a:latin typeface="Garamond" panose="02020404030301010803" pitchFamily="18" charset="0"/>
              </a:rPr>
              <a:t>Stem cell trials for cerebral palsy</a:t>
            </a:r>
          </a:p>
        </p:txBody>
      </p:sp>
      <p:sp>
        <p:nvSpPr>
          <p:cNvPr id="4" name="Content Placeholder 3"/>
          <p:cNvSpPr>
            <a:spLocks noGrp="1"/>
          </p:cNvSpPr>
          <p:nvPr>
            <p:ph idx="1"/>
          </p:nvPr>
        </p:nvSpPr>
        <p:spPr>
          <a:xfrm>
            <a:off x="0" y="380246"/>
            <a:ext cx="9144000" cy="6477754"/>
          </a:xfrm>
        </p:spPr>
        <p:txBody>
          <a:bodyPr>
            <a:normAutofit fontScale="92500" lnSpcReduction="10000"/>
          </a:bodyPr>
          <a:lstStyle/>
          <a:p>
            <a:pPr eaLnBrk="1" hangingPunct="1">
              <a:lnSpc>
                <a:spcPct val="150000"/>
              </a:lnSpc>
              <a:spcAft>
                <a:spcPts val="1200"/>
              </a:spcAft>
              <a:defRPr/>
            </a:pPr>
            <a:r>
              <a:rPr lang="en-AU" altLang="en-US" sz="2000" dirty="0">
                <a:solidFill>
                  <a:schemeClr val="tx1"/>
                </a:solidFill>
                <a:latin typeface="Garamond" panose="02020404030301010803" pitchFamily="18" charset="0"/>
              </a:rPr>
              <a:t>Substantial speculation about use of </a:t>
            </a:r>
            <a:r>
              <a:rPr lang="en-AU" altLang="en-US" sz="2000" b="1" dirty="0">
                <a:solidFill>
                  <a:schemeClr val="tx1"/>
                </a:solidFill>
                <a:latin typeface="Garamond" panose="02020404030301010803" pitchFamily="18" charset="0"/>
              </a:rPr>
              <a:t>umbilical cord blood </a:t>
            </a:r>
          </a:p>
          <a:p>
            <a:pPr eaLnBrk="1" hangingPunct="1">
              <a:lnSpc>
                <a:spcPct val="150000"/>
              </a:lnSpc>
              <a:spcAft>
                <a:spcPts val="600"/>
              </a:spcAft>
              <a:defRPr/>
            </a:pPr>
            <a:r>
              <a:rPr lang="en-AU" altLang="en-US" sz="2000" b="1" dirty="0">
                <a:solidFill>
                  <a:schemeClr val="tx1"/>
                </a:solidFill>
                <a:latin typeface="Garamond" panose="02020404030301010803" pitchFamily="18" charset="0"/>
              </a:rPr>
              <a:t>Phase II clinical trial at Duke University</a:t>
            </a:r>
          </a:p>
          <a:p>
            <a:pPr lvl="1" eaLnBrk="1" hangingPunct="1">
              <a:lnSpc>
                <a:spcPct val="150000"/>
              </a:lnSpc>
              <a:spcAft>
                <a:spcPts val="600"/>
              </a:spcAft>
              <a:defRPr/>
            </a:pPr>
            <a:r>
              <a:rPr lang="en-AU" altLang="en-US" dirty="0">
                <a:solidFill>
                  <a:schemeClr val="tx1"/>
                </a:solidFill>
                <a:latin typeface="Garamond" panose="02020404030301010803" pitchFamily="18" charset="0"/>
              </a:rPr>
              <a:t>re-infuse autologous cord blood in children &lt;6yrs </a:t>
            </a:r>
            <a:r>
              <a:rPr lang="en-AU" altLang="en-US" dirty="0" smtClean="0">
                <a:solidFill>
                  <a:schemeClr val="tx1"/>
                </a:solidFill>
                <a:latin typeface="Garamond" panose="02020404030301010803" pitchFamily="18" charset="0"/>
              </a:rPr>
              <a:t>and </a:t>
            </a:r>
            <a:r>
              <a:rPr lang="en-AU" altLang="en-US" dirty="0">
                <a:solidFill>
                  <a:schemeClr val="tx1"/>
                </a:solidFill>
                <a:latin typeface="Garamond" panose="02020404030301010803" pitchFamily="18" charset="0"/>
              </a:rPr>
              <a:t>seeking to treat 120 children </a:t>
            </a:r>
          </a:p>
          <a:p>
            <a:pPr lvl="1" eaLnBrk="1" hangingPunct="1">
              <a:lnSpc>
                <a:spcPct val="150000"/>
              </a:lnSpc>
              <a:spcAft>
                <a:spcPts val="600"/>
              </a:spcAft>
              <a:defRPr/>
            </a:pPr>
            <a:r>
              <a:rPr lang="en-AU" altLang="en-US" dirty="0">
                <a:solidFill>
                  <a:schemeClr val="tx1"/>
                </a:solidFill>
                <a:latin typeface="Garamond" panose="02020404030301010803" pitchFamily="18" charset="0"/>
              </a:rPr>
              <a:t>assumes infused cells will home to areas of ischaemic damage</a:t>
            </a:r>
          </a:p>
          <a:p>
            <a:pPr lvl="1" eaLnBrk="1" hangingPunct="1">
              <a:lnSpc>
                <a:spcPct val="150000"/>
              </a:lnSpc>
              <a:spcAft>
                <a:spcPts val="1200"/>
              </a:spcAft>
              <a:defRPr/>
            </a:pPr>
            <a:r>
              <a:rPr lang="en-AU" altLang="en-US" dirty="0">
                <a:solidFill>
                  <a:schemeClr val="tx1"/>
                </a:solidFill>
                <a:latin typeface="Garamond" panose="02020404030301010803" pitchFamily="18" charset="0"/>
              </a:rPr>
              <a:t>results yet to be published but has attracted a lot of attention based on anecdotal reports</a:t>
            </a:r>
          </a:p>
          <a:p>
            <a:pPr eaLnBrk="1" hangingPunct="1">
              <a:lnSpc>
                <a:spcPct val="150000"/>
              </a:lnSpc>
              <a:spcAft>
                <a:spcPts val="600"/>
              </a:spcAft>
              <a:defRPr/>
            </a:pPr>
            <a:r>
              <a:rPr lang="en-AU" altLang="en-US" sz="2000" b="1" dirty="0">
                <a:solidFill>
                  <a:schemeClr val="tx1"/>
                </a:solidFill>
                <a:latin typeface="Garamond" panose="02020404030301010803" pitchFamily="18" charset="0"/>
              </a:rPr>
              <a:t>Korean </a:t>
            </a:r>
            <a:r>
              <a:rPr lang="en-AU" altLang="en-US" sz="2000" b="1" dirty="0" smtClean="0">
                <a:solidFill>
                  <a:schemeClr val="tx1"/>
                </a:solidFill>
                <a:latin typeface="Garamond" panose="02020404030301010803" pitchFamily="18" charset="0"/>
              </a:rPr>
              <a:t>study</a:t>
            </a:r>
            <a:endParaRPr lang="en-AU" altLang="en-US" sz="2000" b="1" dirty="0">
              <a:solidFill>
                <a:schemeClr val="tx1"/>
              </a:solidFill>
              <a:latin typeface="Garamond" panose="02020404030301010803" pitchFamily="18" charset="0"/>
            </a:endParaRPr>
          </a:p>
          <a:p>
            <a:pPr lvl="1" eaLnBrk="1" hangingPunct="1">
              <a:lnSpc>
                <a:spcPct val="150000"/>
              </a:lnSpc>
              <a:defRPr/>
            </a:pPr>
            <a:r>
              <a:rPr lang="en-AU" altLang="en-US" dirty="0">
                <a:solidFill>
                  <a:schemeClr val="tx1"/>
                </a:solidFill>
                <a:latin typeface="Garamond" panose="02020404030301010803" pitchFamily="18" charset="0"/>
              </a:rPr>
              <a:t>96 treated (31 with erythropoietin &amp; donor cord blood) </a:t>
            </a:r>
          </a:p>
          <a:p>
            <a:pPr lvl="1" eaLnBrk="1" hangingPunct="1">
              <a:lnSpc>
                <a:spcPct val="150000"/>
              </a:lnSpc>
              <a:defRPr/>
            </a:pPr>
            <a:r>
              <a:rPr lang="en-AU" altLang="en-US" dirty="0" smtClean="0">
                <a:solidFill>
                  <a:schemeClr val="tx1"/>
                </a:solidFill>
                <a:latin typeface="Garamond" panose="02020404030301010803" pitchFamily="18" charset="0"/>
              </a:rPr>
              <a:t>Improvement</a:t>
            </a:r>
            <a:r>
              <a:rPr lang="en-AU" altLang="en-US" b="1" dirty="0" smtClean="0">
                <a:solidFill>
                  <a:schemeClr val="tx1"/>
                </a:solidFill>
                <a:latin typeface="Garamond" panose="02020404030301010803" pitchFamily="18" charset="0"/>
              </a:rPr>
              <a:t> </a:t>
            </a:r>
            <a:r>
              <a:rPr lang="en-AU" altLang="en-US" dirty="0">
                <a:solidFill>
                  <a:schemeClr val="tx1"/>
                </a:solidFill>
                <a:latin typeface="Garamond" panose="02020404030301010803" pitchFamily="18" charset="0"/>
              </a:rPr>
              <a:t>in </a:t>
            </a:r>
            <a:r>
              <a:rPr lang="en-AU" altLang="en-US" b="1" dirty="0">
                <a:solidFill>
                  <a:schemeClr val="tx1"/>
                </a:solidFill>
                <a:latin typeface="Garamond" panose="02020404030301010803" pitchFamily="18" charset="0"/>
              </a:rPr>
              <a:t>motor skills and cognitive </a:t>
            </a:r>
            <a:r>
              <a:rPr lang="en-AU" altLang="en-US" dirty="0">
                <a:solidFill>
                  <a:schemeClr val="tx1"/>
                </a:solidFill>
                <a:latin typeface="Garamond" panose="02020404030301010803" pitchFamily="18" charset="0"/>
              </a:rPr>
              <a:t>function </a:t>
            </a:r>
          </a:p>
          <a:p>
            <a:pPr>
              <a:lnSpc>
                <a:spcPct val="150000"/>
              </a:lnSpc>
            </a:pPr>
            <a:endParaRPr lang="en-AU" sz="2000" dirty="0">
              <a:solidFill>
                <a:schemeClr val="tx1"/>
              </a:solidFill>
              <a:latin typeface="Garamond" panose="02020404030301010803" pitchFamily="18" charset="0"/>
            </a:endParaRPr>
          </a:p>
        </p:txBody>
      </p:sp>
      <p:sp>
        <p:nvSpPr>
          <p:cNvPr id="2" name="Date Placeholder 1"/>
          <p:cNvSpPr>
            <a:spLocks noGrp="1"/>
          </p:cNvSpPr>
          <p:nvPr>
            <p:ph type="dt" sz="half" idx="10"/>
          </p:nvPr>
        </p:nvSpPr>
        <p:spPr/>
        <p:txBody>
          <a:bodyPr/>
          <a:lstStyle/>
          <a:p>
            <a:fld id="{1446DC4F-DF75-4667-8FD8-68726FAF78A1}"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32</a:t>
            </a:fld>
            <a:endParaRPr lang="en-US"/>
          </a:p>
        </p:txBody>
      </p:sp>
    </p:spTree>
    <p:extLst>
      <p:ext uri="{BB962C8B-B14F-4D97-AF65-F5344CB8AC3E}">
        <p14:creationId xmlns:p14="http://schemas.microsoft.com/office/powerpoint/2010/main" val="282695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579422"/>
          </a:xfrm>
        </p:spPr>
        <p:txBody>
          <a:bodyPr>
            <a:normAutofit/>
          </a:bodyPr>
          <a:lstStyle/>
          <a:p>
            <a:r>
              <a:rPr lang="en-US" altLang="en-US" sz="2800" b="1" dirty="0" smtClean="0">
                <a:latin typeface="Garamond" panose="02020404030301010803" pitchFamily="18" charset="0"/>
              </a:rPr>
              <a:t>Stem cell trials for stroke</a:t>
            </a:r>
          </a:p>
        </p:txBody>
      </p:sp>
      <p:sp>
        <p:nvSpPr>
          <p:cNvPr id="4" name="Content Placeholder 3"/>
          <p:cNvSpPr>
            <a:spLocks noGrp="1"/>
          </p:cNvSpPr>
          <p:nvPr>
            <p:ph idx="1"/>
          </p:nvPr>
        </p:nvSpPr>
        <p:spPr>
          <a:xfrm>
            <a:off x="0" y="579422"/>
            <a:ext cx="9144000" cy="5546742"/>
          </a:xfrm>
        </p:spPr>
        <p:txBody>
          <a:bodyPr>
            <a:normAutofit lnSpcReduction="10000"/>
          </a:bodyPr>
          <a:lstStyle/>
          <a:p>
            <a:pPr eaLnBrk="1" hangingPunct="1">
              <a:lnSpc>
                <a:spcPct val="150000"/>
              </a:lnSpc>
            </a:pPr>
            <a:r>
              <a:rPr lang="en-AU" altLang="en-US" sz="2000" dirty="0">
                <a:solidFill>
                  <a:schemeClr val="tx1"/>
                </a:solidFill>
                <a:latin typeface="Garamond" panose="02020404030301010803" pitchFamily="18" charset="0"/>
              </a:rPr>
              <a:t>Although improvement demonstrated in animal models, not yet shown in patients</a:t>
            </a:r>
          </a:p>
          <a:p>
            <a:pPr eaLnBrk="1" hangingPunct="1">
              <a:lnSpc>
                <a:spcPct val="150000"/>
              </a:lnSpc>
            </a:pPr>
            <a:r>
              <a:rPr lang="en-AU" altLang="en-US" sz="2000" dirty="0">
                <a:solidFill>
                  <a:schemeClr val="tx1"/>
                </a:solidFill>
                <a:latin typeface="Garamond" panose="02020404030301010803" pitchFamily="18" charset="0"/>
              </a:rPr>
              <a:t>UK based company </a:t>
            </a:r>
            <a:r>
              <a:rPr lang="en-AU" altLang="en-US" sz="2000" b="1" dirty="0" err="1">
                <a:solidFill>
                  <a:schemeClr val="tx1"/>
                </a:solidFill>
                <a:latin typeface="Garamond" panose="02020404030301010803" pitchFamily="18" charset="0"/>
              </a:rPr>
              <a:t>ReNeuron</a:t>
            </a:r>
            <a:r>
              <a:rPr lang="en-AU" altLang="en-US" sz="2000" dirty="0">
                <a:solidFill>
                  <a:schemeClr val="tx1"/>
                </a:solidFill>
                <a:latin typeface="Garamond" panose="02020404030301010803" pitchFamily="18" charset="0"/>
              </a:rPr>
              <a:t> have commenced a trial</a:t>
            </a:r>
          </a:p>
          <a:p>
            <a:pPr lvl="1" eaLnBrk="1" hangingPunct="1">
              <a:lnSpc>
                <a:spcPct val="150000"/>
              </a:lnSpc>
            </a:pPr>
            <a:r>
              <a:rPr lang="en-AU" altLang="en-US" dirty="0">
                <a:solidFill>
                  <a:schemeClr val="tx1"/>
                </a:solidFill>
                <a:latin typeface="Garamond" panose="02020404030301010803" pitchFamily="18" charset="0"/>
              </a:rPr>
              <a:t>Phase I study – 12 patients using genetically engineered </a:t>
            </a:r>
            <a:r>
              <a:rPr lang="en-AU" altLang="en-US" b="1" dirty="0">
                <a:solidFill>
                  <a:schemeClr val="tx1"/>
                </a:solidFill>
                <a:latin typeface="Garamond" panose="02020404030301010803" pitchFamily="18" charset="0"/>
              </a:rPr>
              <a:t>fetal neural stem cells </a:t>
            </a:r>
          </a:p>
          <a:p>
            <a:pPr lvl="1" eaLnBrk="1" hangingPunct="1">
              <a:lnSpc>
                <a:spcPct val="150000"/>
              </a:lnSpc>
            </a:pPr>
            <a:r>
              <a:rPr lang="en-AU" altLang="en-US" dirty="0">
                <a:solidFill>
                  <a:schemeClr val="tx1"/>
                </a:solidFill>
                <a:latin typeface="Garamond" panose="02020404030301010803" pitchFamily="18" charset="0"/>
              </a:rPr>
              <a:t>involves intracerebral injection into patients with significant disability 6 to 24 months after stroke</a:t>
            </a:r>
          </a:p>
          <a:p>
            <a:pPr lvl="1" eaLnBrk="1" hangingPunct="1">
              <a:lnSpc>
                <a:spcPct val="150000"/>
              </a:lnSpc>
            </a:pPr>
            <a:r>
              <a:rPr lang="en-AU" altLang="en-US" dirty="0">
                <a:solidFill>
                  <a:schemeClr val="tx1"/>
                </a:solidFill>
                <a:latin typeface="Garamond" panose="02020404030301010803" pitchFamily="18" charset="0"/>
              </a:rPr>
              <a:t>proposed action though known anti-inflammatory, trophic and pro-</a:t>
            </a:r>
            <a:r>
              <a:rPr lang="en-AU" altLang="en-US" dirty="0" err="1">
                <a:solidFill>
                  <a:schemeClr val="tx1"/>
                </a:solidFill>
                <a:latin typeface="Garamond" panose="02020404030301010803" pitchFamily="18" charset="0"/>
              </a:rPr>
              <a:t>angiogenic</a:t>
            </a:r>
            <a:r>
              <a:rPr lang="en-AU" altLang="en-US" dirty="0">
                <a:solidFill>
                  <a:schemeClr val="tx1"/>
                </a:solidFill>
                <a:latin typeface="Garamond" panose="02020404030301010803" pitchFamily="18" charset="0"/>
              </a:rPr>
              <a:t> properties </a:t>
            </a:r>
          </a:p>
          <a:p>
            <a:pPr lvl="1" eaLnBrk="1" hangingPunct="1">
              <a:lnSpc>
                <a:spcPct val="150000"/>
              </a:lnSpc>
            </a:pPr>
            <a:r>
              <a:rPr lang="en-AU" altLang="en-US" b="1" dirty="0">
                <a:solidFill>
                  <a:schemeClr val="tx1"/>
                </a:solidFill>
                <a:latin typeface="Garamond" panose="02020404030301010803" pitchFamily="18" charset="0"/>
              </a:rPr>
              <a:t>Interim data (9 patients) </a:t>
            </a:r>
            <a:r>
              <a:rPr lang="en-AU" altLang="en-US" dirty="0">
                <a:solidFill>
                  <a:schemeClr val="tx1"/>
                </a:solidFill>
                <a:latin typeface="Garamond" panose="02020404030301010803" pitchFamily="18" charset="0"/>
              </a:rPr>
              <a:t>no adverse events</a:t>
            </a:r>
          </a:p>
          <a:p>
            <a:endParaRPr lang="en-AU" sz="2000" dirty="0">
              <a:solidFill>
                <a:schemeClr val="tx1"/>
              </a:solidFill>
            </a:endParaRPr>
          </a:p>
        </p:txBody>
      </p:sp>
      <p:pic>
        <p:nvPicPr>
          <p:cNvPr id="419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262" y="5993395"/>
            <a:ext cx="3995738" cy="728080"/>
          </a:xfrm>
          <a:prstGeom prst="rect">
            <a:avLst/>
          </a:prstGeom>
          <a:noFill/>
          <a:ln w="12700" algn="ctr">
            <a:solidFill>
              <a:srgbClr val="0070C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2D064BD0-6FAA-476F-B01D-4AE91268B93D}"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33</a:t>
            </a:fld>
            <a:endParaRPr lang="en-US"/>
          </a:p>
        </p:txBody>
      </p:sp>
    </p:spTree>
    <p:extLst>
      <p:ext uri="{BB962C8B-B14F-4D97-AF65-F5344CB8AC3E}">
        <p14:creationId xmlns:p14="http://schemas.microsoft.com/office/powerpoint/2010/main" val="1415082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9248"/>
            <a:ext cx="8229600" cy="549227"/>
          </a:xfrm>
        </p:spPr>
        <p:txBody>
          <a:bodyPr>
            <a:normAutofit/>
          </a:bodyPr>
          <a:lstStyle/>
          <a:p>
            <a:r>
              <a:rPr lang="en-US" altLang="en-US" sz="2800" b="1" dirty="0" smtClean="0">
                <a:latin typeface="Garamond" panose="02020404030301010803" pitchFamily="18" charset="0"/>
              </a:rPr>
              <a:t>Unproven stem cell treatments</a:t>
            </a:r>
          </a:p>
        </p:txBody>
      </p:sp>
      <p:sp>
        <p:nvSpPr>
          <p:cNvPr id="4" name="Content Placeholder 3"/>
          <p:cNvSpPr>
            <a:spLocks noGrp="1"/>
          </p:cNvSpPr>
          <p:nvPr>
            <p:ph idx="1"/>
          </p:nvPr>
        </p:nvSpPr>
        <p:spPr>
          <a:xfrm>
            <a:off x="0" y="470780"/>
            <a:ext cx="9144000" cy="6387220"/>
          </a:xfrm>
        </p:spPr>
        <p:txBody>
          <a:bodyPr>
            <a:noAutofit/>
          </a:bodyPr>
          <a:lstStyle/>
          <a:p>
            <a:pPr lvl="1">
              <a:lnSpc>
                <a:spcPct val="150000"/>
              </a:lnSpc>
              <a:defRPr/>
            </a:pPr>
            <a:r>
              <a:rPr lang="en-AU" altLang="en-US" sz="2600" b="1" dirty="0" smtClean="0">
                <a:solidFill>
                  <a:schemeClr val="tx1"/>
                </a:solidFill>
                <a:latin typeface="Garamond" panose="02020404030301010803" pitchFamily="18" charset="0"/>
              </a:rPr>
              <a:t>Little </a:t>
            </a:r>
            <a:r>
              <a:rPr lang="en-AU" altLang="en-US" sz="2600" b="1" dirty="0">
                <a:solidFill>
                  <a:schemeClr val="tx1"/>
                </a:solidFill>
                <a:latin typeface="Garamond" panose="02020404030301010803" pitchFamily="18" charset="0"/>
              </a:rPr>
              <a:t>medical or scientific justification </a:t>
            </a:r>
            <a:r>
              <a:rPr lang="en-AU" altLang="en-US" sz="2600" dirty="0">
                <a:solidFill>
                  <a:schemeClr val="tx1"/>
                </a:solidFill>
                <a:latin typeface="Garamond" panose="02020404030301010803" pitchFamily="18" charset="0"/>
              </a:rPr>
              <a:t>for </a:t>
            </a:r>
            <a:r>
              <a:rPr lang="en-AU" altLang="en-US" sz="2600" dirty="0" smtClean="0">
                <a:solidFill>
                  <a:schemeClr val="tx1"/>
                </a:solidFill>
                <a:latin typeface="Garamond" panose="02020404030301010803" pitchFamily="18" charset="0"/>
              </a:rPr>
              <a:t>this approach </a:t>
            </a:r>
            <a:endParaRPr lang="en-AU" altLang="en-US" sz="2600" dirty="0">
              <a:solidFill>
                <a:schemeClr val="tx1"/>
              </a:solidFill>
              <a:latin typeface="Garamond" panose="02020404030301010803" pitchFamily="18" charset="0"/>
            </a:endParaRPr>
          </a:p>
          <a:p>
            <a:pPr lvl="1">
              <a:lnSpc>
                <a:spcPct val="150000"/>
              </a:lnSpc>
              <a:defRPr/>
            </a:pPr>
            <a:r>
              <a:rPr lang="en-AU" altLang="en-US" sz="2600" dirty="0" smtClean="0">
                <a:solidFill>
                  <a:schemeClr val="tx1"/>
                </a:solidFill>
                <a:latin typeface="Garamond" panose="02020404030301010803" pitchFamily="18" charset="0"/>
              </a:rPr>
              <a:t>Cavalier </a:t>
            </a:r>
            <a:r>
              <a:rPr lang="en-AU" altLang="en-US" sz="2600" dirty="0">
                <a:solidFill>
                  <a:schemeClr val="tx1"/>
                </a:solidFill>
                <a:latin typeface="Garamond" panose="02020404030301010803" pitchFamily="18" charset="0"/>
              </a:rPr>
              <a:t>demonstration of safety </a:t>
            </a:r>
          </a:p>
          <a:p>
            <a:pPr lvl="1">
              <a:lnSpc>
                <a:spcPct val="150000"/>
              </a:lnSpc>
              <a:defRPr/>
            </a:pPr>
            <a:r>
              <a:rPr lang="en-AU" altLang="en-US" sz="2600" dirty="0" smtClean="0">
                <a:solidFill>
                  <a:schemeClr val="tx1"/>
                </a:solidFill>
                <a:latin typeface="Garamond" panose="02020404030301010803" pitchFamily="18" charset="0"/>
              </a:rPr>
              <a:t>Often </a:t>
            </a:r>
            <a:r>
              <a:rPr lang="en-AU" altLang="en-US" sz="2600" dirty="0">
                <a:solidFill>
                  <a:schemeClr val="tx1"/>
                </a:solidFill>
                <a:latin typeface="Garamond" panose="02020404030301010803" pitchFamily="18" charset="0"/>
              </a:rPr>
              <a:t>invasive and may involve not only autologous but also allogeneic and even animal cells</a:t>
            </a:r>
          </a:p>
          <a:p>
            <a:pPr lvl="1">
              <a:lnSpc>
                <a:spcPct val="150000"/>
              </a:lnSpc>
              <a:defRPr/>
            </a:pPr>
            <a:r>
              <a:rPr lang="en-AU" altLang="en-US" sz="2600" dirty="0" smtClean="0">
                <a:solidFill>
                  <a:schemeClr val="tx1"/>
                </a:solidFill>
                <a:latin typeface="Garamond" panose="02020404030301010803" pitchFamily="18" charset="0"/>
              </a:rPr>
              <a:t>Charging </a:t>
            </a:r>
            <a:r>
              <a:rPr lang="en-AU" altLang="en-US" sz="2600" dirty="0">
                <a:solidFill>
                  <a:schemeClr val="tx1"/>
                </a:solidFill>
                <a:latin typeface="Garamond" panose="02020404030301010803" pitchFamily="18" charset="0"/>
              </a:rPr>
              <a:t>usually $</a:t>
            </a:r>
            <a:r>
              <a:rPr lang="en-AU" altLang="en-US" sz="2600" dirty="0" smtClean="0">
                <a:solidFill>
                  <a:schemeClr val="tx1"/>
                </a:solidFill>
                <a:latin typeface="Garamond" panose="02020404030301010803" pitchFamily="18" charset="0"/>
              </a:rPr>
              <a:t>10,000 to $40,000 </a:t>
            </a:r>
            <a:r>
              <a:rPr lang="en-AU" altLang="en-US" sz="2600" dirty="0">
                <a:solidFill>
                  <a:schemeClr val="tx1"/>
                </a:solidFill>
                <a:latin typeface="Garamond" panose="02020404030301010803" pitchFamily="18" charset="0"/>
              </a:rPr>
              <a:t>per treatment, </a:t>
            </a:r>
            <a:r>
              <a:rPr lang="en-AU" altLang="en-US" sz="2600" dirty="0" smtClean="0">
                <a:solidFill>
                  <a:schemeClr val="tx1"/>
                </a:solidFill>
                <a:latin typeface="Garamond" panose="02020404030301010803" pitchFamily="18" charset="0"/>
              </a:rPr>
              <a:t>sometimes </a:t>
            </a:r>
            <a:r>
              <a:rPr lang="en-AU" altLang="en-US" sz="2600" dirty="0">
                <a:solidFill>
                  <a:schemeClr val="tx1"/>
                </a:solidFill>
                <a:latin typeface="Garamond" panose="02020404030301010803" pitchFamily="18" charset="0"/>
              </a:rPr>
              <a:t>even more </a:t>
            </a:r>
          </a:p>
          <a:p>
            <a:pPr lvl="1">
              <a:lnSpc>
                <a:spcPct val="150000"/>
              </a:lnSpc>
              <a:defRPr/>
            </a:pPr>
            <a:r>
              <a:rPr lang="en-AU" altLang="en-US" sz="2600" dirty="0" smtClean="0">
                <a:solidFill>
                  <a:schemeClr val="tx1"/>
                </a:solidFill>
                <a:latin typeface="Garamond" panose="02020404030301010803" pitchFamily="18" charset="0"/>
              </a:rPr>
              <a:t>Heavily </a:t>
            </a:r>
            <a:r>
              <a:rPr lang="en-AU" altLang="en-US" sz="2600" dirty="0">
                <a:solidFill>
                  <a:schemeClr val="tx1"/>
                </a:solidFill>
                <a:latin typeface="Garamond" panose="02020404030301010803" pitchFamily="18" charset="0"/>
              </a:rPr>
              <a:t>promoted on the internet </a:t>
            </a:r>
            <a:endParaRPr lang="en-AU" altLang="en-US" sz="2600" b="1" dirty="0">
              <a:solidFill>
                <a:schemeClr val="tx1"/>
              </a:solidFill>
              <a:latin typeface="Garamond" panose="02020404030301010803" pitchFamily="18" charset="0"/>
            </a:endParaRPr>
          </a:p>
          <a:p>
            <a:pPr lvl="1">
              <a:lnSpc>
                <a:spcPct val="150000"/>
              </a:lnSpc>
              <a:spcAft>
                <a:spcPts val="1200"/>
              </a:spcAft>
              <a:defRPr/>
            </a:pPr>
            <a:r>
              <a:rPr lang="en-AU" altLang="en-US" sz="2600" dirty="0" smtClean="0">
                <a:solidFill>
                  <a:schemeClr val="tx1"/>
                </a:solidFill>
                <a:latin typeface="Garamond" panose="02020404030301010803" pitchFamily="18" charset="0"/>
              </a:rPr>
              <a:t>Concern </a:t>
            </a:r>
            <a:r>
              <a:rPr lang="en-AU" altLang="en-US" sz="2600" dirty="0">
                <a:solidFill>
                  <a:schemeClr val="tx1"/>
                </a:solidFill>
                <a:latin typeface="Garamond" panose="02020404030301010803" pitchFamily="18" charset="0"/>
              </a:rPr>
              <a:t>that risks to health are not being considered in </a:t>
            </a:r>
            <a:r>
              <a:rPr lang="en-AU" altLang="en-US" sz="2600" dirty="0" smtClean="0">
                <a:solidFill>
                  <a:schemeClr val="tx1"/>
                </a:solidFill>
                <a:latin typeface="Garamond" panose="02020404030301010803" pitchFamily="18" charset="0"/>
              </a:rPr>
              <a:t>decision</a:t>
            </a:r>
          </a:p>
        </p:txBody>
      </p:sp>
      <p:sp>
        <p:nvSpPr>
          <p:cNvPr id="2" name="Date Placeholder 1"/>
          <p:cNvSpPr>
            <a:spLocks noGrp="1"/>
          </p:cNvSpPr>
          <p:nvPr>
            <p:ph type="dt" sz="half" idx="10"/>
          </p:nvPr>
        </p:nvSpPr>
        <p:spPr/>
        <p:txBody>
          <a:bodyPr/>
          <a:lstStyle/>
          <a:p>
            <a:fld id="{713F7BA9-FEB7-44FD-BB97-3ECFF05F27B9}"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34</a:t>
            </a:fld>
            <a:endParaRPr lang="en-US"/>
          </a:p>
        </p:txBody>
      </p:sp>
    </p:spTree>
    <p:extLst>
      <p:ext uri="{BB962C8B-B14F-4D97-AF65-F5344CB8AC3E}">
        <p14:creationId xmlns:p14="http://schemas.microsoft.com/office/powerpoint/2010/main" val="3903377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457200" y="1"/>
            <a:ext cx="8229600" cy="521344"/>
          </a:xfrm>
        </p:spPr>
        <p:txBody>
          <a:bodyPr>
            <a:normAutofit/>
          </a:bodyPr>
          <a:lstStyle/>
          <a:p>
            <a:r>
              <a:rPr lang="en-US" altLang="en-US" sz="2800" b="1" dirty="0" smtClean="0">
                <a:latin typeface="Garamond" panose="02020404030301010803" pitchFamily="18" charset="0"/>
              </a:rPr>
              <a:t>Regulatory frameworks elsewhere</a:t>
            </a:r>
          </a:p>
        </p:txBody>
      </p:sp>
      <p:sp>
        <p:nvSpPr>
          <p:cNvPr id="5" name="Content Placeholder 4"/>
          <p:cNvSpPr>
            <a:spLocks noGrp="1"/>
          </p:cNvSpPr>
          <p:nvPr>
            <p:ph idx="1"/>
          </p:nvPr>
        </p:nvSpPr>
        <p:spPr>
          <a:xfrm>
            <a:off x="0" y="521345"/>
            <a:ext cx="9071572" cy="6336655"/>
          </a:xfrm>
        </p:spPr>
        <p:txBody>
          <a:bodyPr>
            <a:noAutofit/>
          </a:bodyPr>
          <a:lstStyle/>
          <a:p>
            <a:pPr>
              <a:lnSpc>
                <a:spcPct val="150000"/>
              </a:lnSpc>
            </a:pPr>
            <a:r>
              <a:rPr lang="en-AU" altLang="en-US" sz="2400" b="1" dirty="0">
                <a:solidFill>
                  <a:schemeClr val="tx1"/>
                </a:solidFill>
                <a:latin typeface="Garamond" panose="02020404030301010803" pitchFamily="18" charset="0"/>
              </a:rPr>
              <a:t>Allow procurement of </a:t>
            </a:r>
            <a:r>
              <a:rPr lang="en-AU" altLang="en-US" sz="2400" b="1" dirty="0" err="1">
                <a:solidFill>
                  <a:schemeClr val="tx1"/>
                </a:solidFill>
                <a:latin typeface="Garamond" panose="02020404030301010803" pitchFamily="18" charset="0"/>
              </a:rPr>
              <a:t>hESC</a:t>
            </a:r>
            <a:r>
              <a:rPr lang="en-AU" altLang="en-US" sz="2400" b="1" dirty="0">
                <a:solidFill>
                  <a:schemeClr val="tx1"/>
                </a:solidFill>
                <a:latin typeface="Garamond" panose="02020404030301010803" pitchFamily="18" charset="0"/>
              </a:rPr>
              <a:t> from spare </a:t>
            </a:r>
            <a:r>
              <a:rPr lang="en-AU" altLang="en-US" sz="2400" b="1" dirty="0" smtClean="0">
                <a:solidFill>
                  <a:schemeClr val="tx1"/>
                </a:solidFill>
                <a:latin typeface="Garamond" panose="02020404030301010803" pitchFamily="18" charset="0"/>
              </a:rPr>
              <a:t>embryos: </a:t>
            </a:r>
          </a:p>
          <a:p>
            <a:pPr lvl="1">
              <a:lnSpc>
                <a:spcPct val="150000"/>
              </a:lnSpc>
            </a:pPr>
            <a:r>
              <a:rPr lang="en-AU" altLang="en-US" sz="2000" dirty="0" smtClean="0">
                <a:solidFill>
                  <a:schemeClr val="tx1"/>
                </a:solidFill>
                <a:latin typeface="Garamond" panose="02020404030301010803" pitchFamily="18" charset="0"/>
              </a:rPr>
              <a:t>19 countries</a:t>
            </a:r>
            <a:endParaRPr lang="en-AU" altLang="en-US" sz="2000" dirty="0">
              <a:solidFill>
                <a:schemeClr val="tx1"/>
              </a:solidFill>
              <a:latin typeface="Garamond" panose="02020404030301010803" pitchFamily="18" charset="0"/>
            </a:endParaRPr>
          </a:p>
          <a:p>
            <a:pPr>
              <a:lnSpc>
                <a:spcPct val="150000"/>
              </a:lnSpc>
            </a:pPr>
            <a:r>
              <a:rPr lang="en-AU" altLang="en-US" sz="2400" dirty="0" smtClean="0">
                <a:solidFill>
                  <a:schemeClr val="tx1"/>
                </a:solidFill>
                <a:latin typeface="Garamond" panose="02020404030301010803" pitchFamily="18" charset="0"/>
              </a:rPr>
              <a:t>Allow </a:t>
            </a:r>
            <a:r>
              <a:rPr lang="en-AU" altLang="en-US" sz="2400" b="1" dirty="0">
                <a:solidFill>
                  <a:schemeClr val="tx1"/>
                </a:solidFill>
                <a:latin typeface="Garamond" panose="02020404030301010803" pitchFamily="18" charset="0"/>
              </a:rPr>
              <a:t>creation of human embryos </a:t>
            </a:r>
            <a:r>
              <a:rPr lang="en-AU" altLang="en-US" sz="2400" dirty="0">
                <a:solidFill>
                  <a:schemeClr val="tx1"/>
                </a:solidFill>
                <a:latin typeface="Garamond" panose="02020404030301010803" pitchFamily="18" charset="0"/>
              </a:rPr>
              <a:t>for research </a:t>
            </a:r>
            <a:r>
              <a:rPr lang="en-AU" altLang="en-US" sz="2400" dirty="0" smtClean="0">
                <a:solidFill>
                  <a:schemeClr val="tx1"/>
                </a:solidFill>
                <a:latin typeface="Garamond" panose="02020404030301010803" pitchFamily="18" charset="0"/>
              </a:rPr>
              <a:t>purposes:</a:t>
            </a:r>
          </a:p>
          <a:p>
            <a:pPr lvl="1">
              <a:lnSpc>
                <a:spcPct val="150000"/>
              </a:lnSpc>
            </a:pPr>
            <a:r>
              <a:rPr lang="en-AU" altLang="en-US" sz="2000" dirty="0" smtClean="0">
                <a:solidFill>
                  <a:schemeClr val="tx1"/>
                </a:solidFill>
                <a:latin typeface="Garamond" panose="02020404030301010803" pitchFamily="18" charset="0"/>
              </a:rPr>
              <a:t>Australia</a:t>
            </a:r>
            <a:r>
              <a:rPr lang="en-AU" altLang="en-US" sz="2000" dirty="0">
                <a:solidFill>
                  <a:schemeClr val="tx1"/>
                </a:solidFill>
                <a:latin typeface="Garamond" panose="02020404030301010803" pitchFamily="18" charset="0"/>
              </a:rPr>
              <a:t>, Belgium, Israel, Japan, Singapore, South Korea, Sweden, UK, USA (6 </a:t>
            </a:r>
            <a:r>
              <a:rPr lang="en-AU" altLang="en-US" sz="2000" dirty="0" smtClean="0">
                <a:solidFill>
                  <a:schemeClr val="tx1"/>
                </a:solidFill>
                <a:latin typeface="Garamond" panose="02020404030301010803" pitchFamily="18" charset="0"/>
              </a:rPr>
              <a:t>States and </a:t>
            </a:r>
            <a:r>
              <a:rPr lang="en-AU" altLang="en-US" sz="2000" dirty="0">
                <a:solidFill>
                  <a:schemeClr val="tx1"/>
                </a:solidFill>
                <a:latin typeface="Garamond" panose="02020404030301010803" pitchFamily="18" charset="0"/>
              </a:rPr>
              <a:t>privately)</a:t>
            </a:r>
          </a:p>
          <a:p>
            <a:pPr>
              <a:lnSpc>
                <a:spcPct val="150000"/>
              </a:lnSpc>
            </a:pPr>
            <a:r>
              <a:rPr lang="en-AU" altLang="en-US" sz="2400" dirty="0" smtClean="0">
                <a:solidFill>
                  <a:schemeClr val="tx1"/>
                </a:solidFill>
                <a:latin typeface="Garamond" panose="02020404030301010803" pitchFamily="18" charset="0"/>
              </a:rPr>
              <a:t>Prohibit </a:t>
            </a:r>
            <a:r>
              <a:rPr lang="en-AU" altLang="en-US" sz="2400" b="1" dirty="0">
                <a:solidFill>
                  <a:schemeClr val="tx1"/>
                </a:solidFill>
                <a:latin typeface="Garamond" panose="02020404030301010803" pitchFamily="18" charset="0"/>
              </a:rPr>
              <a:t>procurement of </a:t>
            </a:r>
            <a:r>
              <a:rPr lang="en-AU" altLang="en-US" sz="2400" b="1" dirty="0" err="1">
                <a:solidFill>
                  <a:schemeClr val="tx1"/>
                </a:solidFill>
                <a:latin typeface="Garamond" panose="02020404030301010803" pitchFamily="18" charset="0"/>
              </a:rPr>
              <a:t>hESC</a:t>
            </a:r>
            <a:r>
              <a:rPr lang="en-AU" altLang="en-US" sz="2400" b="1" dirty="0">
                <a:solidFill>
                  <a:schemeClr val="tx1"/>
                </a:solidFill>
                <a:latin typeface="Garamond" panose="02020404030301010803" pitchFamily="18" charset="0"/>
              </a:rPr>
              <a:t> </a:t>
            </a:r>
            <a:r>
              <a:rPr lang="en-AU" altLang="en-US" sz="2400" dirty="0">
                <a:solidFill>
                  <a:schemeClr val="tx1"/>
                </a:solidFill>
                <a:latin typeface="Garamond" panose="02020404030301010803" pitchFamily="18" charset="0"/>
              </a:rPr>
              <a:t>from </a:t>
            </a:r>
            <a:r>
              <a:rPr lang="en-AU" altLang="en-US" sz="2400" b="1" dirty="0">
                <a:solidFill>
                  <a:schemeClr val="tx1"/>
                </a:solidFill>
                <a:latin typeface="Garamond" panose="02020404030301010803" pitchFamily="18" charset="0"/>
              </a:rPr>
              <a:t>spare embryos </a:t>
            </a:r>
            <a:r>
              <a:rPr lang="en-AU" altLang="en-US" sz="2400" dirty="0">
                <a:solidFill>
                  <a:schemeClr val="tx1"/>
                </a:solidFill>
                <a:latin typeface="Garamond" panose="02020404030301010803" pitchFamily="18" charset="0"/>
              </a:rPr>
              <a:t>but </a:t>
            </a:r>
            <a:r>
              <a:rPr lang="en-AU" altLang="en-US" sz="2400" b="1" dirty="0">
                <a:solidFill>
                  <a:schemeClr val="tx1"/>
                </a:solidFill>
                <a:latin typeface="Garamond" panose="02020404030301010803" pitchFamily="18" charset="0"/>
              </a:rPr>
              <a:t>allow import </a:t>
            </a:r>
            <a:r>
              <a:rPr lang="en-AU" altLang="en-US" sz="2400" dirty="0">
                <a:solidFill>
                  <a:schemeClr val="tx1"/>
                </a:solidFill>
                <a:latin typeface="Garamond" panose="02020404030301010803" pitchFamily="18" charset="0"/>
              </a:rPr>
              <a:t>of </a:t>
            </a:r>
            <a:r>
              <a:rPr lang="en-AU" altLang="en-US" sz="2400" b="1" dirty="0" err="1">
                <a:solidFill>
                  <a:schemeClr val="tx1"/>
                </a:solidFill>
                <a:latin typeface="Garamond" panose="02020404030301010803" pitchFamily="18" charset="0"/>
              </a:rPr>
              <a:t>hESC</a:t>
            </a:r>
            <a:r>
              <a:rPr lang="en-AU" altLang="en-US" sz="2400" b="1" dirty="0">
                <a:solidFill>
                  <a:schemeClr val="tx1"/>
                </a:solidFill>
                <a:latin typeface="Garamond" panose="02020404030301010803" pitchFamily="18" charset="0"/>
              </a:rPr>
              <a:t> </a:t>
            </a:r>
            <a:r>
              <a:rPr lang="en-AU" altLang="en-US" sz="2400" b="1" dirty="0" smtClean="0">
                <a:solidFill>
                  <a:schemeClr val="tx1"/>
                </a:solidFill>
                <a:latin typeface="Garamond" panose="02020404030301010803" pitchFamily="18" charset="0"/>
              </a:rPr>
              <a:t>lines</a:t>
            </a:r>
            <a:r>
              <a:rPr lang="en-AU" altLang="en-US" sz="2400" dirty="0" smtClean="0">
                <a:solidFill>
                  <a:schemeClr val="tx1"/>
                </a:solidFill>
                <a:latin typeface="Garamond" panose="02020404030301010803" pitchFamily="18" charset="0"/>
              </a:rPr>
              <a:t>: </a:t>
            </a:r>
          </a:p>
          <a:p>
            <a:pPr lvl="1">
              <a:lnSpc>
                <a:spcPct val="150000"/>
              </a:lnSpc>
            </a:pPr>
            <a:r>
              <a:rPr lang="en-AU" altLang="en-US" sz="2000" dirty="0" smtClean="0">
                <a:solidFill>
                  <a:schemeClr val="tx1"/>
                </a:solidFill>
                <a:latin typeface="Garamond" panose="02020404030301010803" pitchFamily="18" charset="0"/>
              </a:rPr>
              <a:t>Germany</a:t>
            </a:r>
            <a:r>
              <a:rPr lang="en-AU" altLang="en-US" sz="2000" dirty="0">
                <a:solidFill>
                  <a:schemeClr val="tx1"/>
                </a:solidFill>
                <a:latin typeface="Garamond" panose="02020404030301010803" pitchFamily="18" charset="0"/>
              </a:rPr>
              <a:t>, France</a:t>
            </a:r>
          </a:p>
          <a:p>
            <a:pPr>
              <a:lnSpc>
                <a:spcPct val="150000"/>
              </a:lnSpc>
            </a:pPr>
            <a:r>
              <a:rPr lang="en-AU" altLang="en-US" sz="2400" b="1" dirty="0" smtClean="0">
                <a:solidFill>
                  <a:schemeClr val="tx1"/>
                </a:solidFill>
                <a:latin typeface="Garamond" panose="02020404030301010803" pitchFamily="18" charset="0"/>
              </a:rPr>
              <a:t>Prohibit </a:t>
            </a:r>
            <a:r>
              <a:rPr lang="en-AU" altLang="en-US" sz="2400" b="1" dirty="0">
                <a:solidFill>
                  <a:schemeClr val="tx1"/>
                </a:solidFill>
                <a:latin typeface="Garamond" panose="02020404030301010803" pitchFamily="18" charset="0"/>
              </a:rPr>
              <a:t>procurement of </a:t>
            </a:r>
            <a:r>
              <a:rPr lang="en-AU" altLang="en-US" sz="2400" b="1" dirty="0" err="1" smtClean="0">
                <a:solidFill>
                  <a:schemeClr val="tx1"/>
                </a:solidFill>
                <a:latin typeface="Garamond" panose="02020404030301010803" pitchFamily="18" charset="0"/>
              </a:rPr>
              <a:t>hESC</a:t>
            </a:r>
            <a:r>
              <a:rPr lang="en-AU" altLang="en-US" sz="2400" b="1" dirty="0" smtClean="0">
                <a:solidFill>
                  <a:schemeClr val="tx1"/>
                </a:solidFill>
                <a:latin typeface="Garamond" panose="02020404030301010803" pitchFamily="18" charset="0"/>
              </a:rPr>
              <a:t>: </a:t>
            </a:r>
          </a:p>
          <a:p>
            <a:pPr lvl="1">
              <a:lnSpc>
                <a:spcPct val="150000"/>
              </a:lnSpc>
            </a:pPr>
            <a:r>
              <a:rPr lang="en-AU" altLang="en-US" sz="2000" dirty="0" smtClean="0">
                <a:solidFill>
                  <a:schemeClr val="tx1"/>
                </a:solidFill>
                <a:latin typeface="Garamond" panose="02020404030301010803" pitchFamily="18" charset="0"/>
              </a:rPr>
              <a:t>Austria</a:t>
            </a:r>
            <a:r>
              <a:rPr lang="en-AU" altLang="en-US" sz="2000" dirty="0">
                <a:solidFill>
                  <a:schemeClr val="tx1"/>
                </a:solidFill>
                <a:latin typeface="Garamond" panose="02020404030301010803" pitchFamily="18" charset="0"/>
              </a:rPr>
              <a:t>, Italy, Norway, Poland, US State of Nebraska</a:t>
            </a:r>
          </a:p>
          <a:p>
            <a:pPr>
              <a:lnSpc>
                <a:spcPct val="150000"/>
              </a:lnSpc>
            </a:pPr>
            <a:r>
              <a:rPr lang="en-AU" altLang="en-US" sz="2400" dirty="0" smtClean="0">
                <a:solidFill>
                  <a:schemeClr val="tx1"/>
                </a:solidFill>
                <a:latin typeface="Garamond" panose="02020404030301010803" pitchFamily="18" charset="0"/>
              </a:rPr>
              <a:t>Prohibit </a:t>
            </a:r>
            <a:r>
              <a:rPr lang="en-AU" altLang="en-US" sz="2400" dirty="0">
                <a:solidFill>
                  <a:schemeClr val="tx1"/>
                </a:solidFill>
                <a:latin typeface="Garamond" panose="02020404030301010803" pitchFamily="18" charset="0"/>
              </a:rPr>
              <a:t>human </a:t>
            </a:r>
            <a:r>
              <a:rPr lang="en-AU" altLang="en-US" sz="2400" dirty="0" smtClean="0">
                <a:solidFill>
                  <a:schemeClr val="tx1"/>
                </a:solidFill>
                <a:latin typeface="Garamond" panose="02020404030301010803" pitchFamily="18" charset="0"/>
              </a:rPr>
              <a:t>cloning: </a:t>
            </a:r>
            <a:r>
              <a:rPr lang="en-AU" altLang="en-US" sz="2400" b="1" dirty="0" smtClean="0">
                <a:solidFill>
                  <a:srgbClr val="7030A0"/>
                </a:solidFill>
                <a:latin typeface="Garamond" panose="02020404030301010803" pitchFamily="18" charset="0"/>
              </a:rPr>
              <a:t>51 </a:t>
            </a:r>
            <a:r>
              <a:rPr lang="en-AU" altLang="en-US" sz="2400" b="1" dirty="0">
                <a:solidFill>
                  <a:srgbClr val="7030A0"/>
                </a:solidFill>
                <a:latin typeface="Garamond" panose="02020404030301010803" pitchFamily="18" charset="0"/>
              </a:rPr>
              <a:t>countries</a:t>
            </a:r>
          </a:p>
          <a:p>
            <a:pPr>
              <a:lnSpc>
                <a:spcPct val="150000"/>
              </a:lnSpc>
            </a:pPr>
            <a:endParaRPr lang="en-AU" sz="2000" dirty="0">
              <a:solidFill>
                <a:schemeClr val="tx1"/>
              </a:solidFill>
            </a:endParaRPr>
          </a:p>
        </p:txBody>
      </p:sp>
      <p:sp>
        <p:nvSpPr>
          <p:cNvPr id="2" name="Date Placeholder 1"/>
          <p:cNvSpPr>
            <a:spLocks noGrp="1"/>
          </p:cNvSpPr>
          <p:nvPr>
            <p:ph type="dt" sz="half" idx="10"/>
          </p:nvPr>
        </p:nvSpPr>
        <p:spPr/>
        <p:txBody>
          <a:bodyPr/>
          <a:lstStyle/>
          <a:p>
            <a:fld id="{36B7C979-45B6-4ED8-A676-0F681D2E8EA4}"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35</a:t>
            </a:fld>
            <a:endParaRPr lang="en-US"/>
          </a:p>
        </p:txBody>
      </p:sp>
    </p:spTree>
    <p:extLst>
      <p:ext uri="{BB962C8B-B14F-4D97-AF65-F5344CB8AC3E}">
        <p14:creationId xmlns:p14="http://schemas.microsoft.com/office/powerpoint/2010/main" val="4110702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8301"/>
            <a:ext cx="8229600" cy="503960"/>
          </a:xfrm>
        </p:spPr>
        <p:txBody>
          <a:bodyPr>
            <a:normAutofit fontScale="90000"/>
          </a:bodyPr>
          <a:lstStyle/>
          <a:p>
            <a:r>
              <a:rPr lang="en-US" altLang="en-US" sz="2800" b="1" dirty="0" smtClean="0">
                <a:latin typeface="Garamond" panose="02020404030301010803" pitchFamily="18" charset="0"/>
              </a:rPr>
              <a:t>Regulatory framework in the clinic </a:t>
            </a:r>
          </a:p>
        </p:txBody>
      </p:sp>
      <p:sp>
        <p:nvSpPr>
          <p:cNvPr id="4" name="Content Placeholder 3"/>
          <p:cNvSpPr>
            <a:spLocks noGrp="1"/>
          </p:cNvSpPr>
          <p:nvPr>
            <p:ph idx="1"/>
          </p:nvPr>
        </p:nvSpPr>
        <p:spPr>
          <a:xfrm>
            <a:off x="0" y="552261"/>
            <a:ext cx="9144000" cy="6305739"/>
          </a:xfrm>
        </p:spPr>
        <p:txBody>
          <a:bodyPr>
            <a:normAutofit/>
          </a:bodyPr>
          <a:lstStyle/>
          <a:p>
            <a:pPr>
              <a:lnSpc>
                <a:spcPct val="150000"/>
              </a:lnSpc>
            </a:pPr>
            <a:r>
              <a:rPr lang="en-AU" altLang="en-US" dirty="0">
                <a:solidFill>
                  <a:schemeClr val="tx1"/>
                </a:solidFill>
                <a:latin typeface="Garamond" panose="02020404030301010803" pitchFamily="18" charset="0"/>
              </a:rPr>
              <a:t>Stem cell research has ethical issues and these are governed by guidelines released by </a:t>
            </a:r>
            <a:r>
              <a:rPr lang="en-AU" altLang="en-US" b="1" dirty="0">
                <a:solidFill>
                  <a:schemeClr val="tx1"/>
                </a:solidFill>
                <a:latin typeface="Garamond" panose="02020404030301010803" pitchFamily="18" charset="0"/>
              </a:rPr>
              <a:t>NHMRC</a:t>
            </a:r>
            <a:r>
              <a:rPr lang="en-AU" altLang="en-US" dirty="0">
                <a:solidFill>
                  <a:schemeClr val="tx1"/>
                </a:solidFill>
                <a:latin typeface="Garamond" panose="02020404030301010803" pitchFamily="18" charset="0"/>
              </a:rPr>
              <a:t>, with approval from an institutional ethics committee required</a:t>
            </a:r>
          </a:p>
          <a:p>
            <a:pPr>
              <a:lnSpc>
                <a:spcPct val="150000"/>
              </a:lnSpc>
            </a:pPr>
            <a:r>
              <a:rPr lang="en-AU" altLang="en-US" dirty="0" smtClean="0">
                <a:solidFill>
                  <a:schemeClr val="tx1"/>
                </a:solidFill>
                <a:latin typeface="Garamond" panose="02020404030301010803" pitchFamily="18" charset="0"/>
              </a:rPr>
              <a:t>Clinical </a:t>
            </a:r>
            <a:r>
              <a:rPr lang="en-AU" altLang="en-US" dirty="0">
                <a:solidFill>
                  <a:schemeClr val="tx1"/>
                </a:solidFill>
                <a:latin typeface="Garamond" panose="02020404030301010803" pitchFamily="18" charset="0"/>
              </a:rPr>
              <a:t>translation and manufacturing are covered by specific legislation, although there is </a:t>
            </a:r>
            <a:r>
              <a:rPr lang="en-AU" altLang="en-US" b="1" dirty="0">
                <a:solidFill>
                  <a:schemeClr val="tx1"/>
                </a:solidFill>
                <a:latin typeface="Garamond" panose="02020404030301010803" pitchFamily="18" charset="0"/>
              </a:rPr>
              <a:t>an exemption </a:t>
            </a:r>
            <a:r>
              <a:rPr lang="en-AU" altLang="en-US" dirty="0">
                <a:solidFill>
                  <a:schemeClr val="tx1"/>
                </a:solidFill>
                <a:latin typeface="Garamond" panose="02020404030301010803" pitchFamily="18" charset="0"/>
              </a:rPr>
              <a:t>for </a:t>
            </a:r>
            <a:r>
              <a:rPr lang="en-AU" altLang="en-US" b="1" dirty="0">
                <a:solidFill>
                  <a:schemeClr val="tx1"/>
                </a:solidFill>
                <a:latin typeface="Garamond" panose="02020404030301010803" pitchFamily="18" charset="0"/>
              </a:rPr>
              <a:t>autologous cell applications</a:t>
            </a:r>
            <a:r>
              <a:rPr lang="en-AU" altLang="en-US" dirty="0">
                <a:solidFill>
                  <a:schemeClr val="tx1"/>
                </a:solidFill>
                <a:latin typeface="Garamond" panose="02020404030301010803" pitchFamily="18" charset="0"/>
              </a:rPr>
              <a:t>.  </a:t>
            </a:r>
            <a:endParaRPr lang="en-AU" altLang="en-US" dirty="0" smtClean="0">
              <a:solidFill>
                <a:schemeClr val="tx1"/>
              </a:solidFill>
              <a:latin typeface="Garamond" panose="02020404030301010803" pitchFamily="18" charset="0"/>
            </a:endParaRPr>
          </a:p>
          <a:p>
            <a:pPr>
              <a:lnSpc>
                <a:spcPct val="150000"/>
              </a:lnSpc>
            </a:pPr>
            <a:r>
              <a:rPr lang="en-AU" altLang="en-US" dirty="0" smtClean="0">
                <a:solidFill>
                  <a:schemeClr val="tx1"/>
                </a:solidFill>
                <a:latin typeface="Garamond" panose="02020404030301010803" pitchFamily="18" charset="0"/>
              </a:rPr>
              <a:t>This </a:t>
            </a:r>
            <a:r>
              <a:rPr lang="en-AU" altLang="en-US" dirty="0">
                <a:solidFill>
                  <a:schemeClr val="tx1"/>
                </a:solidFill>
                <a:latin typeface="Garamond" panose="02020404030301010803" pitchFamily="18" charset="0"/>
              </a:rPr>
              <a:t>is </a:t>
            </a:r>
            <a:r>
              <a:rPr lang="en-AU" altLang="en-US" b="1" dirty="0">
                <a:solidFill>
                  <a:srgbClr val="7030A0"/>
                </a:solidFill>
                <a:latin typeface="Garamond" panose="02020404030301010803" pitchFamily="18" charset="0"/>
              </a:rPr>
              <a:t>under review</a:t>
            </a:r>
            <a:r>
              <a:rPr lang="en-AU" altLang="en-US" b="1" dirty="0" smtClean="0">
                <a:solidFill>
                  <a:srgbClr val="7030A0"/>
                </a:solidFill>
                <a:latin typeface="Garamond" panose="02020404030301010803" pitchFamily="18" charset="0"/>
              </a:rPr>
              <a:t>.</a:t>
            </a:r>
            <a:endParaRPr lang="en-AU" altLang="en-US" b="1" dirty="0">
              <a:solidFill>
                <a:srgbClr val="7030A0"/>
              </a:solidFill>
              <a:latin typeface="Garamond" panose="02020404030301010803" pitchFamily="18" charset="0"/>
            </a:endParaRPr>
          </a:p>
        </p:txBody>
      </p:sp>
      <p:sp>
        <p:nvSpPr>
          <p:cNvPr id="2" name="Date Placeholder 1"/>
          <p:cNvSpPr>
            <a:spLocks noGrp="1"/>
          </p:cNvSpPr>
          <p:nvPr>
            <p:ph type="dt" sz="half" idx="10"/>
          </p:nvPr>
        </p:nvSpPr>
        <p:spPr/>
        <p:txBody>
          <a:bodyPr/>
          <a:lstStyle/>
          <a:p>
            <a:fld id="{9E2469DF-5885-4BCF-AA29-F55A0B4A5264}"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36</a:t>
            </a:fld>
            <a:endParaRPr lang="en-US"/>
          </a:p>
        </p:txBody>
      </p:sp>
    </p:spTree>
    <p:extLst>
      <p:ext uri="{BB962C8B-B14F-4D97-AF65-F5344CB8AC3E}">
        <p14:creationId xmlns:p14="http://schemas.microsoft.com/office/powerpoint/2010/main" val="3801063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nSpc>
                <a:spcPct val="160000"/>
              </a:lnSpc>
            </a:pPr>
            <a:r>
              <a:rPr lang="en-US" b="1" dirty="0" smtClean="0">
                <a:latin typeface="Garamond" panose="02020404030301010803" pitchFamily="18" charset="0"/>
              </a:rPr>
              <a:t>Challenges for stem cell therapy</a:t>
            </a:r>
          </a:p>
          <a:p>
            <a:pPr marL="514350" indent="-514350">
              <a:lnSpc>
                <a:spcPct val="160000"/>
              </a:lnSpc>
              <a:buAutoNum type="arabicPeriod"/>
            </a:pPr>
            <a:r>
              <a:rPr lang="en-US" b="1" dirty="0" smtClean="0">
                <a:latin typeface="Garamond" panose="02020404030301010803" pitchFamily="18" charset="0"/>
              </a:rPr>
              <a:t>Controlling differentiation </a:t>
            </a:r>
            <a:r>
              <a:rPr lang="en-US" dirty="0" smtClean="0">
                <a:latin typeface="Garamond" panose="02020404030301010803" pitchFamily="18" charset="0"/>
              </a:rPr>
              <a:t>–When stem cells are injected scientists cannot control the </a:t>
            </a:r>
            <a:r>
              <a:rPr lang="en-US" b="1" dirty="0" smtClean="0">
                <a:latin typeface="Garamond" panose="02020404030301010803" pitchFamily="18" charset="0"/>
              </a:rPr>
              <a:t>spread of cells </a:t>
            </a:r>
            <a:r>
              <a:rPr lang="en-US" dirty="0" smtClean="0">
                <a:latin typeface="Garamond" panose="02020404030301010803" pitchFamily="18" charset="0"/>
              </a:rPr>
              <a:t>to other places in the body nor can they </a:t>
            </a:r>
            <a:r>
              <a:rPr lang="en-US" b="1" dirty="0" smtClean="0">
                <a:latin typeface="Garamond" panose="02020404030301010803" pitchFamily="18" charset="0"/>
              </a:rPr>
              <a:t>control the differentiation </a:t>
            </a:r>
            <a:r>
              <a:rPr lang="en-US" dirty="0" smtClean="0">
                <a:latin typeface="Garamond" panose="02020404030301010803" pitchFamily="18" charset="0"/>
              </a:rPr>
              <a:t>of stem cells into tissues other than those that were intended.</a:t>
            </a:r>
          </a:p>
          <a:p>
            <a:pPr marL="514350" indent="-514350">
              <a:lnSpc>
                <a:spcPct val="160000"/>
              </a:lnSpc>
              <a:buAutoNum type="arabicPeriod"/>
            </a:pPr>
            <a:r>
              <a:rPr lang="en-US" dirty="0" smtClean="0">
                <a:latin typeface="Garamond" panose="02020404030301010803" pitchFamily="18" charset="0"/>
              </a:rPr>
              <a:t>Injected human embryonic stem cells tend for form t</a:t>
            </a:r>
            <a:r>
              <a:rPr lang="en-US" b="1" dirty="0" smtClean="0">
                <a:latin typeface="Garamond" panose="02020404030301010803" pitchFamily="18" charset="0"/>
              </a:rPr>
              <a:t>umors</a:t>
            </a:r>
            <a:r>
              <a:rPr lang="en-US" dirty="0" smtClean="0">
                <a:latin typeface="Garamond" panose="02020404030301010803" pitchFamily="18" charset="0"/>
              </a:rPr>
              <a:t>.</a:t>
            </a:r>
          </a:p>
          <a:p>
            <a:pPr marL="514350" indent="-514350">
              <a:lnSpc>
                <a:spcPct val="160000"/>
              </a:lnSpc>
              <a:buAutoNum type="arabicPeriod"/>
            </a:pPr>
            <a:r>
              <a:rPr lang="en-US" b="1" dirty="0" smtClean="0">
                <a:latin typeface="Garamond" panose="02020404030301010803" pitchFamily="18" charset="0"/>
              </a:rPr>
              <a:t>Chromosomal abnormalities </a:t>
            </a:r>
            <a:r>
              <a:rPr lang="en-US" dirty="0" smtClean="0">
                <a:latin typeface="Garamond" panose="02020404030301010803" pitchFamily="18" charset="0"/>
              </a:rPr>
              <a:t>– Abnormality in chromosome number( </a:t>
            </a:r>
            <a:r>
              <a:rPr lang="en-US" dirty="0" err="1" smtClean="0">
                <a:latin typeface="Garamond" panose="02020404030301010803" pitchFamily="18" charset="0"/>
              </a:rPr>
              <a:t>trisomy</a:t>
            </a:r>
            <a:r>
              <a:rPr lang="en-US" dirty="0" smtClean="0">
                <a:latin typeface="Garamond" panose="02020404030301010803" pitchFamily="18" charset="0"/>
              </a:rPr>
              <a:t>) occurs frequently when stem cells differentiate</a:t>
            </a:r>
          </a:p>
          <a:p>
            <a:pPr marL="514350" indent="-514350">
              <a:lnSpc>
                <a:spcPct val="160000"/>
              </a:lnSpc>
            </a:pPr>
            <a:r>
              <a:rPr lang="en-US" dirty="0" smtClean="0">
                <a:latin typeface="Garamond" panose="02020404030301010803" pitchFamily="18" charset="0"/>
              </a:rPr>
              <a:t>The most promising therapy </a:t>
            </a:r>
            <a:r>
              <a:rPr lang="en-US" b="1" dirty="0" smtClean="0">
                <a:latin typeface="Garamond" panose="02020404030301010803" pitchFamily="18" charset="0"/>
              </a:rPr>
              <a:t>appears to be </a:t>
            </a:r>
            <a:r>
              <a:rPr lang="en-US" dirty="0" smtClean="0">
                <a:latin typeface="Garamond" panose="02020404030301010803" pitchFamily="18" charset="0"/>
              </a:rPr>
              <a:t>differentiating the stem cells </a:t>
            </a:r>
            <a:r>
              <a:rPr lang="en-US" i="1" dirty="0" smtClean="0">
                <a:latin typeface="Garamond" panose="02020404030301010803" pitchFamily="18" charset="0"/>
              </a:rPr>
              <a:t>in vitro </a:t>
            </a:r>
            <a:r>
              <a:rPr lang="en-US" dirty="0" smtClean="0">
                <a:latin typeface="Garamond" panose="02020404030301010803" pitchFamily="18" charset="0"/>
              </a:rPr>
              <a:t>and them injecting them.</a:t>
            </a:r>
            <a:endParaRPr lang="en-US" dirty="0">
              <a:latin typeface="Garamond" panose="02020404030301010803" pitchFamily="18" charset="0"/>
            </a:endParaRPr>
          </a:p>
        </p:txBody>
      </p:sp>
      <p:sp>
        <p:nvSpPr>
          <p:cNvPr id="2" name="Date Placeholder 1"/>
          <p:cNvSpPr>
            <a:spLocks noGrp="1"/>
          </p:cNvSpPr>
          <p:nvPr>
            <p:ph type="dt" sz="half" idx="10"/>
          </p:nvPr>
        </p:nvSpPr>
        <p:spPr/>
        <p:txBody>
          <a:bodyPr/>
          <a:lstStyle/>
          <a:p>
            <a:fld id="{C07B984A-3264-4A7E-82AA-B2F83995CE4E}" type="datetime1">
              <a:rPr lang="en-US" smtClean="0"/>
              <a:t>6/15/2019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37</a:t>
            </a:fld>
            <a:endParaRPr lang="en-US"/>
          </a:p>
        </p:txBody>
      </p:sp>
    </p:spTree>
    <p:extLst>
      <p:ext uri="{BB962C8B-B14F-4D97-AF65-F5344CB8AC3E}">
        <p14:creationId xmlns:p14="http://schemas.microsoft.com/office/powerpoint/2010/main" val="1815268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5090"/>
            <a:ext cx="8229600" cy="423862"/>
          </a:xfrm>
        </p:spPr>
        <p:txBody>
          <a:bodyPr>
            <a:normAutofit fontScale="90000"/>
          </a:bodyPr>
          <a:lstStyle/>
          <a:p>
            <a:r>
              <a:rPr lang="en-US" sz="2800" b="1" dirty="0" smtClean="0">
                <a:solidFill>
                  <a:srgbClr val="FF0000"/>
                </a:solidFill>
                <a:latin typeface="Garamond" panose="02020404030301010803" pitchFamily="18" charset="0"/>
              </a:rPr>
              <a:t>Regenerative </a:t>
            </a:r>
            <a:r>
              <a:rPr lang="en-US" sz="2800" b="1" dirty="0">
                <a:solidFill>
                  <a:srgbClr val="FF0000"/>
                </a:solidFill>
                <a:latin typeface="Garamond" panose="02020404030301010803" pitchFamily="18" charset="0"/>
              </a:rPr>
              <a:t>Medicine</a:t>
            </a:r>
          </a:p>
        </p:txBody>
      </p:sp>
      <p:sp>
        <p:nvSpPr>
          <p:cNvPr id="96259" name="Rectangle 3"/>
          <p:cNvSpPr>
            <a:spLocks noGrp="1" noChangeArrowheads="1"/>
          </p:cNvSpPr>
          <p:nvPr>
            <p:ph idx="1"/>
          </p:nvPr>
        </p:nvSpPr>
        <p:spPr>
          <a:xfrm>
            <a:off x="0" y="438952"/>
            <a:ext cx="9144000" cy="6419048"/>
          </a:xfrm>
        </p:spPr>
        <p:txBody>
          <a:bodyPr>
            <a:normAutofit fontScale="92500" lnSpcReduction="20000"/>
          </a:bodyPr>
          <a:lstStyle/>
          <a:p>
            <a:pPr>
              <a:lnSpc>
                <a:spcPct val="150000"/>
              </a:lnSpc>
            </a:pPr>
            <a:r>
              <a:rPr lang="en-US" sz="2800" dirty="0">
                <a:latin typeface="Garamond" panose="02020404030301010803" pitchFamily="18" charset="0"/>
              </a:rPr>
              <a:t>Regenerative Medicine – growing cells and tissues that can be used to </a:t>
            </a:r>
            <a:r>
              <a:rPr lang="en-US" sz="2800" b="1" dirty="0">
                <a:latin typeface="Garamond" panose="02020404030301010803" pitchFamily="18" charset="0"/>
              </a:rPr>
              <a:t>replace or repair </a:t>
            </a:r>
            <a:r>
              <a:rPr lang="en-US" sz="2800" dirty="0">
                <a:latin typeface="Garamond" panose="02020404030301010803" pitchFamily="18" charset="0"/>
              </a:rPr>
              <a:t>defective tissues and </a:t>
            </a:r>
            <a:r>
              <a:rPr lang="en-US" sz="2800" dirty="0" smtClean="0">
                <a:latin typeface="Garamond" panose="02020404030301010803" pitchFamily="18" charset="0"/>
              </a:rPr>
              <a:t>organs.</a:t>
            </a:r>
          </a:p>
          <a:p>
            <a:pPr lvl="1">
              <a:lnSpc>
                <a:spcPct val="150000"/>
              </a:lnSpc>
              <a:buFontTx/>
              <a:buNone/>
            </a:pPr>
            <a:r>
              <a:rPr lang="en-US" sz="2800" dirty="0">
                <a:latin typeface="Garamond" panose="02020404030301010803" pitchFamily="18" charset="0"/>
              </a:rPr>
              <a:t>1.	</a:t>
            </a:r>
            <a:r>
              <a:rPr lang="en-US" sz="2800" u="sng" dirty="0">
                <a:latin typeface="Garamond" panose="02020404030301010803" pitchFamily="18" charset="0"/>
              </a:rPr>
              <a:t>Cell and Tissue Transplant</a:t>
            </a:r>
          </a:p>
          <a:p>
            <a:pPr lvl="2">
              <a:lnSpc>
                <a:spcPct val="150000"/>
              </a:lnSpc>
            </a:pPr>
            <a:r>
              <a:rPr lang="en-US" sz="2800" dirty="0" smtClean="0">
                <a:latin typeface="Garamond" panose="02020404030301010803" pitchFamily="18" charset="0"/>
              </a:rPr>
              <a:t>Fetal </a:t>
            </a:r>
            <a:r>
              <a:rPr lang="en-US" sz="2800" dirty="0">
                <a:latin typeface="Garamond" panose="02020404030301010803" pitchFamily="18" charset="0"/>
              </a:rPr>
              <a:t>tissue grafts</a:t>
            </a:r>
          </a:p>
          <a:p>
            <a:pPr lvl="2">
              <a:lnSpc>
                <a:spcPct val="150000"/>
              </a:lnSpc>
            </a:pPr>
            <a:r>
              <a:rPr lang="en-US" sz="2800" dirty="0">
                <a:latin typeface="Garamond" panose="02020404030301010803" pitchFamily="18" charset="0"/>
              </a:rPr>
              <a:t>Organ transplantation</a:t>
            </a:r>
          </a:p>
          <a:p>
            <a:pPr lvl="2">
              <a:lnSpc>
                <a:spcPct val="150000"/>
              </a:lnSpc>
            </a:pPr>
            <a:r>
              <a:rPr lang="en-US" sz="2800" dirty="0">
                <a:latin typeface="Garamond" panose="02020404030301010803" pitchFamily="18" charset="0"/>
              </a:rPr>
              <a:t>Cellular </a:t>
            </a:r>
            <a:r>
              <a:rPr lang="en-US" sz="2800" dirty="0" smtClean="0">
                <a:latin typeface="Garamond" panose="02020404030301010803" pitchFamily="18" charset="0"/>
              </a:rPr>
              <a:t>therapeutics</a:t>
            </a:r>
          </a:p>
          <a:p>
            <a:pPr>
              <a:lnSpc>
                <a:spcPct val="150000"/>
              </a:lnSpc>
            </a:pPr>
            <a:r>
              <a:rPr lang="en-US" sz="2800" b="1" dirty="0">
                <a:latin typeface="Garamond" panose="02020404030301010803" pitchFamily="18" charset="0"/>
              </a:rPr>
              <a:t>Fetal tissue graft/implant </a:t>
            </a:r>
            <a:r>
              <a:rPr lang="en-US" sz="2800" dirty="0">
                <a:latin typeface="Garamond" panose="02020404030301010803" pitchFamily="18" charset="0"/>
              </a:rPr>
              <a:t>is a therapy where tissue from fetus is implanted to a patient for treatment of disease. </a:t>
            </a:r>
          </a:p>
          <a:p>
            <a:pPr>
              <a:lnSpc>
                <a:spcPct val="150000"/>
              </a:lnSpc>
            </a:pPr>
            <a:r>
              <a:rPr lang="en-US" sz="2800" dirty="0">
                <a:latin typeface="Garamond" panose="02020404030301010803" pitchFamily="18" charset="0"/>
              </a:rPr>
              <a:t>Fetal tissue is unique since it is fast growing and has a </a:t>
            </a:r>
            <a:r>
              <a:rPr lang="en-US" sz="2800" b="1" dirty="0">
                <a:latin typeface="Garamond" panose="02020404030301010803" pitchFamily="18" charset="0"/>
              </a:rPr>
              <a:t>lower possibility of rejection</a:t>
            </a:r>
            <a:r>
              <a:rPr lang="en-US" sz="2800" dirty="0">
                <a:latin typeface="Garamond" panose="02020404030301010803" pitchFamily="18" charset="0"/>
              </a:rPr>
              <a:t> from the host's cells. </a:t>
            </a:r>
          </a:p>
          <a:p>
            <a:pPr>
              <a:lnSpc>
                <a:spcPct val="150000"/>
              </a:lnSpc>
            </a:pPr>
            <a:r>
              <a:rPr lang="en-US" sz="2800" dirty="0">
                <a:latin typeface="Garamond" panose="02020404030301010803" pitchFamily="18" charset="0"/>
              </a:rPr>
              <a:t>Use for treating Parkinson’s disease, Alzheimer’s disease</a:t>
            </a:r>
          </a:p>
          <a:p>
            <a:pPr lvl="2">
              <a:lnSpc>
                <a:spcPct val="150000"/>
              </a:lnSpc>
            </a:pPr>
            <a:endParaRPr lang="en-US" sz="2800" dirty="0">
              <a:latin typeface="Garamond" panose="02020404030301010803" pitchFamily="18" charset="0"/>
            </a:endParaRPr>
          </a:p>
          <a:p>
            <a:endParaRPr lang="en-US" sz="2800" b="1" dirty="0"/>
          </a:p>
        </p:txBody>
      </p:sp>
      <p:sp>
        <p:nvSpPr>
          <p:cNvPr id="2" name="Date Placeholder 1"/>
          <p:cNvSpPr>
            <a:spLocks noGrp="1"/>
          </p:cNvSpPr>
          <p:nvPr>
            <p:ph type="dt" sz="half" idx="10"/>
          </p:nvPr>
        </p:nvSpPr>
        <p:spPr/>
        <p:txBody>
          <a:bodyPr/>
          <a:lstStyle/>
          <a:p>
            <a:fld id="{543D3D6E-72AD-4FA5-A277-52A277E1D3CD}"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38</a:t>
            </a:fld>
            <a:endParaRPr lang="en-US" altLang="en-US"/>
          </a:p>
        </p:txBody>
      </p:sp>
    </p:spTree>
    <p:extLst>
      <p:ext uri="{BB962C8B-B14F-4D97-AF65-F5344CB8AC3E}">
        <p14:creationId xmlns:p14="http://schemas.microsoft.com/office/powerpoint/2010/main" val="41547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0" y="0"/>
            <a:ext cx="9144000" cy="6876107"/>
          </a:xfrm>
        </p:spPr>
        <p:txBody>
          <a:bodyPr>
            <a:normAutofit/>
          </a:bodyPr>
          <a:lstStyle/>
          <a:p>
            <a:pPr>
              <a:lnSpc>
                <a:spcPct val="150000"/>
              </a:lnSpc>
            </a:pPr>
            <a:r>
              <a:rPr lang="en-US" sz="2800" b="1" dirty="0" smtClean="0">
                <a:latin typeface="Garamond" panose="02020404030301010803" pitchFamily="18" charset="0"/>
              </a:rPr>
              <a:t>Tissue Engineering</a:t>
            </a:r>
          </a:p>
          <a:p>
            <a:pPr lvl="1">
              <a:lnSpc>
                <a:spcPct val="150000"/>
              </a:lnSpc>
            </a:pPr>
            <a:r>
              <a:rPr lang="en-US" sz="2400" dirty="0" smtClean="0">
                <a:latin typeface="Garamond" panose="02020404030301010803" pitchFamily="18" charset="0"/>
              </a:rPr>
              <a:t>May </a:t>
            </a:r>
            <a:r>
              <a:rPr lang="en-US" sz="2400" b="1" dirty="0">
                <a:latin typeface="Garamond" panose="02020404030301010803" pitchFamily="18" charset="0"/>
              </a:rPr>
              <a:t>provide tissues and organs </a:t>
            </a:r>
            <a:r>
              <a:rPr lang="en-US" sz="2400" dirty="0">
                <a:latin typeface="Garamond" panose="02020404030301010803" pitchFamily="18" charset="0"/>
              </a:rPr>
              <a:t>that can be used to replace damaged or diseased tissues</a:t>
            </a:r>
          </a:p>
          <a:p>
            <a:pPr lvl="1">
              <a:lnSpc>
                <a:spcPct val="150000"/>
              </a:lnSpc>
            </a:pPr>
            <a:r>
              <a:rPr lang="en-US" sz="2400" b="1" dirty="0">
                <a:latin typeface="Garamond" panose="02020404030301010803" pitchFamily="18" charset="0"/>
              </a:rPr>
              <a:t>1990s Dr. Charles </a:t>
            </a:r>
            <a:r>
              <a:rPr lang="en-US" sz="2400" b="1" dirty="0" err="1">
                <a:latin typeface="Garamond" panose="02020404030301010803" pitchFamily="18" charset="0"/>
              </a:rPr>
              <a:t>Vacanti</a:t>
            </a:r>
            <a:r>
              <a:rPr lang="en-US" sz="2400" b="1" dirty="0">
                <a:latin typeface="Garamond" panose="02020404030301010803" pitchFamily="18" charset="0"/>
              </a:rPr>
              <a:t> </a:t>
            </a:r>
            <a:r>
              <a:rPr lang="en-US" sz="2400" dirty="0">
                <a:latin typeface="Garamond" panose="02020404030301010803" pitchFamily="18" charset="0"/>
              </a:rPr>
              <a:t>revealed a mouse with an engineered ear growing on its back</a:t>
            </a:r>
          </a:p>
          <a:p>
            <a:pPr lvl="2">
              <a:lnSpc>
                <a:spcPct val="150000"/>
              </a:lnSpc>
            </a:pPr>
            <a:r>
              <a:rPr lang="en-US" sz="2400" dirty="0">
                <a:latin typeface="Garamond" panose="02020404030301010803" pitchFamily="18" charset="0"/>
              </a:rPr>
              <a:t>Seeded with cells </a:t>
            </a:r>
            <a:r>
              <a:rPr lang="en-US" sz="2400" b="1" dirty="0">
                <a:latin typeface="Garamond" panose="02020404030301010803" pitchFamily="18" charset="0"/>
              </a:rPr>
              <a:t>from a cow</a:t>
            </a:r>
          </a:p>
          <a:p>
            <a:pPr lvl="2">
              <a:lnSpc>
                <a:spcPct val="150000"/>
              </a:lnSpc>
            </a:pPr>
            <a:r>
              <a:rPr lang="en-US" sz="2400" dirty="0">
                <a:latin typeface="Garamond" panose="02020404030301010803" pitchFamily="18" charset="0"/>
              </a:rPr>
              <a:t>Just the outer ear without the inner ear structures that actually detect sound</a:t>
            </a:r>
          </a:p>
          <a:p>
            <a:pPr lvl="1">
              <a:lnSpc>
                <a:spcPct val="150000"/>
              </a:lnSpc>
            </a:pPr>
            <a:r>
              <a:rPr lang="en-US" sz="2400" dirty="0">
                <a:latin typeface="Garamond" panose="02020404030301010803" pitchFamily="18" charset="0"/>
              </a:rPr>
              <a:t>Human bladders, rudimentary kidney</a:t>
            </a:r>
          </a:p>
          <a:p>
            <a:pPr lvl="1">
              <a:buFontTx/>
              <a:buNone/>
            </a:pPr>
            <a:endParaRPr lang="en-US" sz="2400" b="1" dirty="0"/>
          </a:p>
        </p:txBody>
      </p:sp>
      <p:sp>
        <p:nvSpPr>
          <p:cNvPr id="2" name="Date Placeholder 1"/>
          <p:cNvSpPr>
            <a:spLocks noGrp="1"/>
          </p:cNvSpPr>
          <p:nvPr>
            <p:ph type="dt" sz="half" idx="10"/>
          </p:nvPr>
        </p:nvSpPr>
        <p:spPr/>
        <p:txBody>
          <a:bodyPr/>
          <a:lstStyle/>
          <a:p>
            <a:fld id="{730B2427-B7E4-45A7-850D-F7909BD6A126}"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39</a:t>
            </a:fld>
            <a:endParaRPr lang="en-US" altLang="en-US"/>
          </a:p>
        </p:txBody>
      </p:sp>
    </p:spTree>
    <p:extLst>
      <p:ext uri="{BB962C8B-B14F-4D97-AF65-F5344CB8AC3E}">
        <p14:creationId xmlns:p14="http://schemas.microsoft.com/office/powerpoint/2010/main" val="189242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0"/>
            <a:ext cx="9071572" cy="6858000"/>
          </a:xfrm>
        </p:spPr>
        <p:txBody>
          <a:bodyPr/>
          <a:lstStyle/>
          <a:p>
            <a:pPr>
              <a:lnSpc>
                <a:spcPct val="150000"/>
              </a:lnSpc>
            </a:pPr>
            <a:r>
              <a:rPr lang="en-US" b="1" dirty="0" smtClean="0">
                <a:latin typeface="Garamond" panose="02020404030301010803" pitchFamily="18" charset="0"/>
              </a:rPr>
              <a:t>Stem cells </a:t>
            </a:r>
            <a:r>
              <a:rPr lang="en-US" dirty="0" smtClean="0">
                <a:latin typeface="Garamond" panose="02020404030301010803" pitchFamily="18" charset="0"/>
              </a:rPr>
              <a:t>are the progenitors of many different cell types, depending upon which type of stem cell is </a:t>
            </a:r>
            <a:r>
              <a:rPr lang="en-US" dirty="0">
                <a:latin typeface="Garamond" panose="02020404030301010803" pitchFamily="18" charset="0"/>
              </a:rPr>
              <a:t>used: e.g., </a:t>
            </a:r>
            <a:endParaRPr lang="en-US" dirty="0" smtClean="0">
              <a:latin typeface="Garamond" panose="02020404030301010803" pitchFamily="18" charset="0"/>
            </a:endParaRPr>
          </a:p>
          <a:p>
            <a:pPr lvl="1">
              <a:lnSpc>
                <a:spcPct val="150000"/>
              </a:lnSpc>
            </a:pPr>
            <a:r>
              <a:rPr lang="en-US" dirty="0" smtClean="0">
                <a:latin typeface="Garamond" panose="02020404030301010803" pitchFamily="18" charset="0"/>
              </a:rPr>
              <a:t>bone marrow stem cells, </a:t>
            </a:r>
          </a:p>
          <a:p>
            <a:pPr lvl="1">
              <a:lnSpc>
                <a:spcPct val="150000"/>
              </a:lnSpc>
            </a:pPr>
            <a:r>
              <a:rPr lang="en-US" dirty="0" smtClean="0">
                <a:latin typeface="Garamond" panose="02020404030301010803" pitchFamily="18" charset="0"/>
              </a:rPr>
              <a:t>neural stem cells, </a:t>
            </a:r>
          </a:p>
          <a:p>
            <a:pPr lvl="1">
              <a:lnSpc>
                <a:spcPct val="150000"/>
              </a:lnSpc>
            </a:pPr>
            <a:r>
              <a:rPr lang="en-US" dirty="0" smtClean="0">
                <a:latin typeface="Garamond" panose="02020404030301010803" pitchFamily="18" charset="0"/>
              </a:rPr>
              <a:t>embryonic stem cells</a:t>
            </a:r>
          </a:p>
          <a:p>
            <a:pPr eaLnBrk="1" hangingPunct="1">
              <a:lnSpc>
                <a:spcPct val="150000"/>
              </a:lnSpc>
            </a:pPr>
            <a:r>
              <a:rPr lang="en-US" b="1" dirty="0" smtClean="0">
                <a:latin typeface="Garamond" panose="02020404030301010803" pitchFamily="18" charset="0"/>
              </a:rPr>
              <a:t>Stem cell therapy</a:t>
            </a:r>
            <a:r>
              <a:rPr lang="en-US" dirty="0" smtClean="0">
                <a:latin typeface="Garamond" panose="02020404030301010803" pitchFamily="18" charset="0"/>
              </a:rPr>
              <a:t>-the goal is to repair damaged tissue:</a:t>
            </a:r>
          </a:p>
          <a:p>
            <a:pPr lvl="1">
              <a:lnSpc>
                <a:spcPct val="150000"/>
              </a:lnSpc>
            </a:pPr>
            <a:r>
              <a:rPr lang="en-US" dirty="0" smtClean="0">
                <a:latin typeface="Garamond" panose="02020404030301010803" pitchFamily="18" charset="0"/>
              </a:rPr>
              <a:t>e.g. Parkinson’s disease, spinal cord injury</a:t>
            </a:r>
          </a:p>
        </p:txBody>
      </p:sp>
      <p:sp>
        <p:nvSpPr>
          <p:cNvPr id="2" name="Date Placeholder 1"/>
          <p:cNvSpPr>
            <a:spLocks noGrp="1"/>
          </p:cNvSpPr>
          <p:nvPr>
            <p:ph type="dt" sz="half" idx="10"/>
          </p:nvPr>
        </p:nvSpPr>
        <p:spPr/>
        <p:txBody>
          <a:bodyPr/>
          <a:lstStyle/>
          <a:p>
            <a:fld id="{15700CC7-A0ED-4E9D-8919-D5626E7B54E6}" type="datetime1">
              <a:rPr lang="en-US" smtClean="0"/>
              <a:t>6/15/2019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4</a:t>
            </a:fld>
            <a:endParaRPr lang="en-US"/>
          </a:p>
        </p:txBody>
      </p:sp>
    </p:spTree>
    <p:extLst>
      <p:ext uri="{BB962C8B-B14F-4D97-AF65-F5344CB8AC3E}">
        <p14:creationId xmlns:p14="http://schemas.microsoft.com/office/powerpoint/2010/main" val="972183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3752"/>
            <a:ext cx="9144000" cy="422920"/>
          </a:xfrm>
        </p:spPr>
        <p:txBody>
          <a:bodyPr>
            <a:noAutofit/>
          </a:bodyPr>
          <a:lstStyle/>
          <a:p>
            <a:r>
              <a:rPr lang="en-US" altLang="en-US" sz="2800" b="1" dirty="0" smtClean="0">
                <a:latin typeface="Garamond" panose="02020404030301010803" pitchFamily="18" charset="0"/>
              </a:rPr>
              <a:t>Embryonic stem cells (ESCs)</a:t>
            </a:r>
          </a:p>
        </p:txBody>
      </p:sp>
      <p:sp>
        <p:nvSpPr>
          <p:cNvPr id="3" name="Content Placeholder 2"/>
          <p:cNvSpPr>
            <a:spLocks noGrp="1"/>
          </p:cNvSpPr>
          <p:nvPr>
            <p:ph idx="1"/>
          </p:nvPr>
        </p:nvSpPr>
        <p:spPr>
          <a:xfrm>
            <a:off x="0" y="476672"/>
            <a:ext cx="9144000" cy="6381328"/>
          </a:xfrm>
        </p:spPr>
        <p:txBody>
          <a:bodyPr>
            <a:normAutofit/>
          </a:bodyPr>
          <a:lstStyle/>
          <a:p>
            <a:pPr eaLnBrk="1" hangingPunct="1">
              <a:lnSpc>
                <a:spcPct val="150000"/>
              </a:lnSpc>
            </a:pPr>
            <a:r>
              <a:rPr lang="en-US" altLang="en-US" sz="2800" dirty="0">
                <a:solidFill>
                  <a:schemeClr val="tx1"/>
                </a:solidFill>
                <a:latin typeface="Garamond" panose="02020404030301010803" pitchFamily="18" charset="0"/>
              </a:rPr>
              <a:t>derived from </a:t>
            </a:r>
            <a:r>
              <a:rPr lang="en-US" altLang="en-US" sz="2800" b="1" dirty="0">
                <a:solidFill>
                  <a:schemeClr val="tx1"/>
                </a:solidFill>
                <a:latin typeface="Garamond" panose="02020404030301010803" pitchFamily="18" charset="0"/>
              </a:rPr>
              <a:t>human embryos </a:t>
            </a:r>
            <a:r>
              <a:rPr lang="en-US" altLang="en-US" sz="2800" dirty="0" smtClean="0">
                <a:solidFill>
                  <a:schemeClr val="tx1"/>
                </a:solidFill>
                <a:latin typeface="Garamond" panose="02020404030301010803" pitchFamily="18" charset="0"/>
              </a:rPr>
              <a:t>by</a:t>
            </a:r>
            <a:endParaRPr lang="en-US" altLang="en-US" sz="2800" dirty="0">
              <a:solidFill>
                <a:schemeClr val="tx1"/>
              </a:solidFill>
              <a:latin typeface="Garamond" panose="02020404030301010803" pitchFamily="18" charset="0"/>
            </a:endParaRPr>
          </a:p>
          <a:p>
            <a:pPr lvl="1" eaLnBrk="1" hangingPunct="1">
              <a:lnSpc>
                <a:spcPct val="150000"/>
              </a:lnSpc>
            </a:pPr>
            <a:r>
              <a:rPr lang="en-US" altLang="en-US" dirty="0">
                <a:solidFill>
                  <a:schemeClr val="tx1"/>
                </a:solidFill>
                <a:latin typeface="Garamond" panose="02020404030301010803" pitchFamily="18" charset="0"/>
              </a:rPr>
              <a:t>harvesting inner cell mass of </a:t>
            </a:r>
            <a:r>
              <a:rPr lang="en-US" altLang="en-US" b="1" dirty="0">
                <a:solidFill>
                  <a:schemeClr val="tx1"/>
                </a:solidFill>
                <a:latin typeface="Garamond" panose="02020404030301010803" pitchFamily="18" charset="0"/>
              </a:rPr>
              <a:t>donated </a:t>
            </a:r>
            <a:r>
              <a:rPr lang="en-US" altLang="en-US" b="1" dirty="0" smtClean="0">
                <a:solidFill>
                  <a:schemeClr val="tx1"/>
                </a:solidFill>
                <a:latin typeface="Garamond" panose="02020404030301010803" pitchFamily="18" charset="0"/>
              </a:rPr>
              <a:t/>
            </a:r>
            <a:br>
              <a:rPr lang="en-US" altLang="en-US" b="1" dirty="0" smtClean="0">
                <a:solidFill>
                  <a:schemeClr val="tx1"/>
                </a:solidFill>
                <a:latin typeface="Garamond" panose="02020404030301010803" pitchFamily="18" charset="0"/>
              </a:rPr>
            </a:br>
            <a:r>
              <a:rPr lang="en-US" altLang="en-US" b="1" dirty="0" smtClean="0">
                <a:solidFill>
                  <a:schemeClr val="tx1"/>
                </a:solidFill>
                <a:latin typeface="Garamond" panose="02020404030301010803" pitchFamily="18" charset="0"/>
              </a:rPr>
              <a:t>excess</a:t>
            </a:r>
            <a:r>
              <a:rPr lang="en-US" altLang="en-US" dirty="0" smtClean="0">
                <a:solidFill>
                  <a:schemeClr val="tx1"/>
                </a:solidFill>
                <a:latin typeface="Garamond" panose="02020404030301010803" pitchFamily="18" charset="0"/>
              </a:rPr>
              <a:t> </a:t>
            </a:r>
            <a:r>
              <a:rPr lang="en-US" altLang="en-US" dirty="0">
                <a:solidFill>
                  <a:schemeClr val="tx1"/>
                </a:solidFill>
                <a:latin typeface="Garamond" panose="02020404030301010803" pitchFamily="18" charset="0"/>
              </a:rPr>
              <a:t>IVF </a:t>
            </a:r>
            <a:r>
              <a:rPr lang="en-US" altLang="en-US" dirty="0" smtClean="0">
                <a:solidFill>
                  <a:schemeClr val="tx1"/>
                </a:solidFill>
                <a:latin typeface="Garamond" panose="02020404030301010803" pitchFamily="18" charset="0"/>
              </a:rPr>
              <a:t>embryos</a:t>
            </a:r>
          </a:p>
          <a:p>
            <a:pPr lvl="1">
              <a:lnSpc>
                <a:spcPct val="150000"/>
              </a:lnSpc>
            </a:pPr>
            <a:r>
              <a:rPr lang="en-US" dirty="0">
                <a:latin typeface="Garamond" panose="02020404030301010803" pitchFamily="18" charset="0"/>
              </a:rPr>
              <a:t>Embryos created by IVF from sperm and egg cells donated for the purpose of providing embryos for research materials</a:t>
            </a:r>
          </a:p>
          <a:p>
            <a:pPr lvl="1" eaLnBrk="1" hangingPunct="1">
              <a:lnSpc>
                <a:spcPct val="150000"/>
              </a:lnSpc>
            </a:pPr>
            <a:r>
              <a:rPr lang="en-US" altLang="en-US" dirty="0" smtClean="0">
                <a:solidFill>
                  <a:schemeClr val="tx1"/>
                </a:solidFill>
                <a:latin typeface="Garamond" panose="02020404030301010803" pitchFamily="18" charset="0"/>
              </a:rPr>
              <a:t>or </a:t>
            </a:r>
            <a:r>
              <a:rPr lang="en-US" altLang="en-US" b="1" dirty="0">
                <a:solidFill>
                  <a:schemeClr val="tx1"/>
                </a:solidFill>
                <a:latin typeface="Garamond" panose="02020404030301010803" pitchFamily="18" charset="0"/>
              </a:rPr>
              <a:t>somatic cell nuclear transfer </a:t>
            </a:r>
            <a:r>
              <a:rPr lang="en-US" altLang="en-US" dirty="0">
                <a:solidFill>
                  <a:schemeClr val="tx1"/>
                </a:solidFill>
                <a:latin typeface="Garamond" panose="02020404030301010803" pitchFamily="18" charset="0"/>
              </a:rPr>
              <a:t>(SCNT) </a:t>
            </a:r>
          </a:p>
          <a:p>
            <a:pPr lvl="1" eaLnBrk="1" hangingPunct="1">
              <a:lnSpc>
                <a:spcPct val="150000"/>
              </a:lnSpc>
            </a:pPr>
            <a:r>
              <a:rPr lang="en-US" altLang="en-US" dirty="0">
                <a:solidFill>
                  <a:schemeClr val="tx1"/>
                </a:solidFill>
                <a:latin typeface="Garamond" panose="02020404030301010803" pitchFamily="18" charset="0"/>
              </a:rPr>
              <a:t>or </a:t>
            </a:r>
            <a:r>
              <a:rPr lang="en-US" altLang="en-US" dirty="0" err="1">
                <a:solidFill>
                  <a:schemeClr val="tx1"/>
                </a:solidFill>
                <a:latin typeface="Garamond" panose="02020404030301010803" pitchFamily="18" charset="0"/>
              </a:rPr>
              <a:t>parthenogenetic</a:t>
            </a:r>
            <a:r>
              <a:rPr lang="en-US" altLang="en-US" dirty="0">
                <a:solidFill>
                  <a:schemeClr val="tx1"/>
                </a:solidFill>
                <a:latin typeface="Garamond" panose="02020404030301010803" pitchFamily="18" charset="0"/>
              </a:rPr>
              <a:t> </a:t>
            </a:r>
            <a:r>
              <a:rPr lang="en-US" altLang="en-US" dirty="0" smtClean="0">
                <a:solidFill>
                  <a:schemeClr val="tx1"/>
                </a:solidFill>
                <a:latin typeface="Garamond" panose="02020404030301010803" pitchFamily="18" charset="0"/>
              </a:rPr>
              <a:t>activation</a:t>
            </a:r>
          </a:p>
          <a:p>
            <a:pPr lvl="1" eaLnBrk="1" hangingPunct="1">
              <a:lnSpc>
                <a:spcPct val="150000"/>
              </a:lnSpc>
            </a:pPr>
            <a:endParaRPr lang="en-US" altLang="en-US" sz="2400" dirty="0">
              <a:solidFill>
                <a:schemeClr val="tx1"/>
              </a:solidFill>
              <a:latin typeface="Garamond" panose="02020404030301010803" pitchFamily="18" charset="0"/>
            </a:endParaRPr>
          </a:p>
        </p:txBody>
      </p:sp>
      <p:pic>
        <p:nvPicPr>
          <p:cNvPr id="10" name="Picture 5" descr="Figure 1 screen"/>
          <p:cNvPicPr>
            <a:picLocks noChangeAspect="1" noChangeArrowheads="1"/>
          </p:cNvPicPr>
          <p:nvPr/>
        </p:nvPicPr>
        <p:blipFill>
          <a:blip r:embed="rId3">
            <a:extLst>
              <a:ext uri="{28A0092B-C50C-407E-A947-70E740481C1C}">
                <a14:useLocalDpi xmlns:a14="http://schemas.microsoft.com/office/drawing/2010/main" val="0"/>
              </a:ext>
            </a:extLst>
          </a:blip>
          <a:srcRect l="2309" t="20003" r="35410" b="64220"/>
          <a:stretch>
            <a:fillRect/>
          </a:stretch>
        </p:blipFill>
        <p:spPr bwMode="auto">
          <a:xfrm>
            <a:off x="5616165" y="3876177"/>
            <a:ext cx="3259248" cy="957290"/>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76672"/>
            <a:ext cx="2222222" cy="2092063"/>
          </a:xfrm>
          <a:prstGeom prst="rect">
            <a:avLst/>
          </a:prstGeom>
          <a:ln w="12700">
            <a:solidFill>
              <a:srgbClr val="0070C0"/>
            </a:solidFill>
          </a:ln>
        </p:spPr>
      </p:pic>
      <p:sp>
        <p:nvSpPr>
          <p:cNvPr id="2" name="Date Placeholder 1"/>
          <p:cNvSpPr>
            <a:spLocks noGrp="1"/>
          </p:cNvSpPr>
          <p:nvPr>
            <p:ph type="dt" sz="half" idx="10"/>
          </p:nvPr>
        </p:nvSpPr>
        <p:spPr/>
        <p:txBody>
          <a:bodyPr/>
          <a:lstStyle/>
          <a:p>
            <a:fld id="{859CB836-60F0-4765-AED8-818D6CE3684A}" type="datetime1">
              <a:rPr lang="en-US" smtClean="0"/>
              <a:t>6/15/2019</a:t>
            </a:fld>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5</a:t>
            </a:fld>
            <a:endParaRPr lang="en-US"/>
          </a:p>
        </p:txBody>
      </p:sp>
    </p:spTree>
    <p:extLst>
      <p:ext uri="{BB962C8B-B14F-4D97-AF65-F5344CB8AC3E}">
        <p14:creationId xmlns:p14="http://schemas.microsoft.com/office/powerpoint/2010/main" val="67608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0" y="0"/>
            <a:ext cx="9144000" cy="6858000"/>
          </a:xfrm>
        </p:spPr>
        <p:txBody>
          <a:bodyPr>
            <a:normAutofit/>
          </a:bodyPr>
          <a:lstStyle/>
          <a:p>
            <a:pPr lvl="1">
              <a:lnSpc>
                <a:spcPct val="150000"/>
              </a:lnSpc>
            </a:pPr>
            <a:r>
              <a:rPr lang="en-US" b="1" dirty="0" smtClean="0">
                <a:latin typeface="Garamond" panose="02020404030301010803" pitchFamily="18" charset="0"/>
              </a:rPr>
              <a:t>Human e</a:t>
            </a:r>
            <a:r>
              <a:rPr lang="en-US" altLang="en-US" b="1" dirty="0" smtClean="0">
                <a:latin typeface="Garamond" panose="02020404030301010803" pitchFamily="18" charset="0"/>
              </a:rPr>
              <a:t>mbryonic </a:t>
            </a:r>
            <a:r>
              <a:rPr lang="en-US" altLang="en-US" b="1" dirty="0">
                <a:latin typeface="Garamond" panose="02020404030301010803" pitchFamily="18" charset="0"/>
              </a:rPr>
              <a:t>stem cells </a:t>
            </a:r>
            <a:r>
              <a:rPr lang="en-US" altLang="en-US" b="1" dirty="0" smtClean="0">
                <a:latin typeface="Garamond" panose="02020404030301010803" pitchFamily="18" charset="0"/>
              </a:rPr>
              <a:t>(</a:t>
            </a:r>
            <a:r>
              <a:rPr lang="en-US" dirty="0" err="1" smtClean="0">
                <a:latin typeface="Garamond" panose="02020404030301010803" pitchFamily="18" charset="0"/>
              </a:rPr>
              <a:t>hESCs</a:t>
            </a:r>
            <a:r>
              <a:rPr lang="en-US" dirty="0" smtClean="0">
                <a:latin typeface="Garamond" panose="02020404030301010803" pitchFamily="18" charset="0"/>
              </a:rPr>
              <a:t>) </a:t>
            </a:r>
            <a:r>
              <a:rPr lang="en-US" dirty="0">
                <a:latin typeface="Garamond" panose="02020404030301010803" pitchFamily="18" charset="0"/>
              </a:rPr>
              <a:t>can </a:t>
            </a:r>
            <a:r>
              <a:rPr lang="en-US" b="1" dirty="0">
                <a:latin typeface="Garamond" panose="02020404030301010803" pitchFamily="18" charset="0"/>
              </a:rPr>
              <a:t>self-renew indefinitely</a:t>
            </a:r>
            <a:r>
              <a:rPr lang="en-US" dirty="0">
                <a:latin typeface="Garamond" panose="02020404030301010803" pitchFamily="18" charset="0"/>
              </a:rPr>
              <a:t> to produce </a:t>
            </a:r>
            <a:r>
              <a:rPr lang="en-US" b="1" dirty="0">
                <a:latin typeface="Garamond" panose="02020404030301010803" pitchFamily="18" charset="0"/>
              </a:rPr>
              <a:t>more</a:t>
            </a:r>
            <a:r>
              <a:rPr lang="en-US" dirty="0">
                <a:latin typeface="Garamond" panose="02020404030301010803" pitchFamily="18" charset="0"/>
              </a:rPr>
              <a:t> stem cells</a:t>
            </a:r>
          </a:p>
          <a:p>
            <a:pPr lvl="2">
              <a:lnSpc>
                <a:spcPct val="150000"/>
              </a:lnSpc>
            </a:pPr>
            <a:r>
              <a:rPr lang="en-US" sz="2800" dirty="0">
                <a:latin typeface="Garamond" panose="02020404030301010803" pitchFamily="18" charset="0"/>
              </a:rPr>
              <a:t>Create cell </a:t>
            </a:r>
            <a:r>
              <a:rPr lang="en-US" sz="2800" dirty="0" smtClean="0">
                <a:latin typeface="Garamond" panose="02020404030301010803" pitchFamily="18" charset="0"/>
              </a:rPr>
              <a:t>lines</a:t>
            </a:r>
          </a:p>
          <a:p>
            <a:pPr>
              <a:lnSpc>
                <a:spcPct val="150000"/>
              </a:lnSpc>
            </a:pPr>
            <a:r>
              <a:rPr lang="en-AU" altLang="en-US" sz="2800" dirty="0">
                <a:latin typeface="Garamond" panose="02020404030301010803" pitchFamily="18" charset="0"/>
              </a:rPr>
              <a:t>can be </a:t>
            </a:r>
            <a:r>
              <a:rPr lang="en-AU" altLang="en-US" sz="2800" b="1" dirty="0">
                <a:latin typeface="Garamond" panose="02020404030301010803" pitchFamily="18" charset="0"/>
              </a:rPr>
              <a:t>grown indefinitely </a:t>
            </a:r>
            <a:r>
              <a:rPr lang="en-AU" altLang="en-US" sz="2800" dirty="0">
                <a:latin typeface="Garamond" panose="02020404030301010803" pitchFamily="18" charset="0"/>
              </a:rPr>
              <a:t>in the laboratory in an </a:t>
            </a:r>
            <a:r>
              <a:rPr lang="en-AU" altLang="en-US" sz="2800" b="1" dirty="0">
                <a:latin typeface="Garamond" panose="02020404030301010803" pitchFamily="18" charset="0"/>
              </a:rPr>
              <a:t>undifferentiated </a:t>
            </a:r>
            <a:r>
              <a:rPr lang="en-AU" altLang="en-US" sz="2800" dirty="0">
                <a:latin typeface="Garamond" panose="02020404030301010803" pitchFamily="18" charset="0"/>
              </a:rPr>
              <a:t>state</a:t>
            </a:r>
          </a:p>
          <a:p>
            <a:pPr>
              <a:lnSpc>
                <a:spcPct val="150000"/>
              </a:lnSpc>
            </a:pPr>
            <a:r>
              <a:rPr lang="en-AU" altLang="en-US" sz="2800" dirty="0">
                <a:latin typeface="Garamond" panose="02020404030301010803" pitchFamily="18" charset="0"/>
              </a:rPr>
              <a:t>retain </a:t>
            </a:r>
            <a:r>
              <a:rPr lang="en-AU" altLang="en-US" sz="2800" b="1" dirty="0">
                <a:latin typeface="Garamond" panose="02020404030301010803" pitchFamily="18" charset="0"/>
              </a:rPr>
              <a:t>ability to specialise </a:t>
            </a:r>
            <a:r>
              <a:rPr lang="en-AU" altLang="en-US" sz="2800" dirty="0">
                <a:latin typeface="Garamond" panose="02020404030301010803" pitchFamily="18" charset="0"/>
              </a:rPr>
              <a:t>into all the different tissue types – referred to as </a:t>
            </a:r>
            <a:r>
              <a:rPr lang="en-AU" altLang="en-US" sz="2800" b="1" dirty="0">
                <a:latin typeface="Garamond" panose="02020404030301010803" pitchFamily="18" charset="0"/>
              </a:rPr>
              <a:t>pluripotent</a:t>
            </a:r>
            <a:endParaRPr lang="en-US" altLang="en-US" sz="2800" dirty="0">
              <a:latin typeface="Garamond" panose="02020404030301010803" pitchFamily="18" charset="0"/>
            </a:endParaRPr>
          </a:p>
          <a:p>
            <a:pPr lvl="2">
              <a:lnSpc>
                <a:spcPct val="150000"/>
              </a:lnSpc>
            </a:pPr>
            <a:endParaRPr lang="en-US" dirty="0">
              <a:latin typeface="Garamond" panose="02020404030301010803" pitchFamily="18" charset="0"/>
            </a:endParaRPr>
          </a:p>
          <a:p>
            <a:pPr>
              <a:lnSpc>
                <a:spcPct val="150000"/>
              </a:lnSpc>
            </a:pPr>
            <a:endParaRPr lang="en-US" dirty="0"/>
          </a:p>
        </p:txBody>
      </p:sp>
      <p:sp>
        <p:nvSpPr>
          <p:cNvPr id="2" name="Date Placeholder 1"/>
          <p:cNvSpPr>
            <a:spLocks noGrp="1"/>
          </p:cNvSpPr>
          <p:nvPr>
            <p:ph type="dt" sz="half" idx="10"/>
          </p:nvPr>
        </p:nvSpPr>
        <p:spPr/>
        <p:txBody>
          <a:bodyPr/>
          <a:lstStyle/>
          <a:p>
            <a:fld id="{BB2D94B2-BCBD-408B-AE33-A1302EA867F8}"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6</a:t>
            </a:fld>
            <a:endParaRPr lang="en-US" altLang="en-US"/>
          </a:p>
        </p:txBody>
      </p:sp>
    </p:spTree>
    <p:extLst>
      <p:ext uri="{BB962C8B-B14F-4D97-AF65-F5344CB8AC3E}">
        <p14:creationId xmlns:p14="http://schemas.microsoft.com/office/powerpoint/2010/main" val="2861100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0" y="0"/>
            <a:ext cx="9144000" cy="6858000"/>
          </a:xfrm>
        </p:spPr>
        <p:txBody>
          <a:bodyPr>
            <a:normAutofit lnSpcReduction="10000"/>
          </a:bodyPr>
          <a:lstStyle/>
          <a:p>
            <a:pPr lvl="2">
              <a:lnSpc>
                <a:spcPct val="150000"/>
              </a:lnSpc>
            </a:pPr>
            <a:r>
              <a:rPr lang="en-US" sz="3200" b="1" dirty="0" smtClean="0">
                <a:latin typeface="Garamond" panose="02020404030301010803" pitchFamily="18" charset="0"/>
              </a:rPr>
              <a:t>Fertilization </a:t>
            </a:r>
            <a:r>
              <a:rPr lang="en-US" sz="3200" b="1" dirty="0">
                <a:latin typeface="Garamond" panose="02020404030301010803" pitchFamily="18" charset="0"/>
              </a:rPr>
              <a:t>of egg by sperm results in a zygote</a:t>
            </a:r>
          </a:p>
          <a:p>
            <a:pPr lvl="2">
              <a:lnSpc>
                <a:spcPct val="150000"/>
              </a:lnSpc>
            </a:pPr>
            <a:r>
              <a:rPr lang="en-US" sz="3200" b="1" dirty="0">
                <a:latin typeface="Garamond" panose="02020404030301010803" pitchFamily="18" charset="0"/>
              </a:rPr>
              <a:t>Zygote divides rapidly to form a compact ball of cells called a </a:t>
            </a:r>
            <a:r>
              <a:rPr lang="en-US" sz="3200" b="1" dirty="0" err="1">
                <a:solidFill>
                  <a:srgbClr val="FF0000"/>
                </a:solidFill>
                <a:latin typeface="Garamond" panose="02020404030301010803" pitchFamily="18" charset="0"/>
              </a:rPr>
              <a:t>morula</a:t>
            </a:r>
            <a:endParaRPr lang="en-US" sz="3200" b="1" dirty="0">
              <a:solidFill>
                <a:srgbClr val="FF0000"/>
              </a:solidFill>
              <a:latin typeface="Garamond" panose="02020404030301010803" pitchFamily="18" charset="0"/>
            </a:endParaRPr>
          </a:p>
          <a:p>
            <a:pPr lvl="2">
              <a:lnSpc>
                <a:spcPct val="150000"/>
              </a:lnSpc>
            </a:pPr>
            <a:r>
              <a:rPr lang="en-US" sz="3200" b="1" dirty="0" err="1">
                <a:latin typeface="Garamond" panose="02020404030301010803" pitchFamily="18" charset="0"/>
              </a:rPr>
              <a:t>Morula</a:t>
            </a:r>
            <a:r>
              <a:rPr lang="en-US" sz="3200" b="1" dirty="0">
                <a:latin typeface="Garamond" panose="02020404030301010803" pitchFamily="18" charset="0"/>
              </a:rPr>
              <a:t> develops into </a:t>
            </a:r>
            <a:r>
              <a:rPr lang="en-US" sz="3200" b="1" dirty="0" err="1">
                <a:latin typeface="Garamond" panose="02020404030301010803" pitchFamily="18" charset="0"/>
              </a:rPr>
              <a:t>embyro</a:t>
            </a:r>
            <a:r>
              <a:rPr lang="en-US" sz="3200" b="1" dirty="0">
                <a:latin typeface="Garamond" panose="02020404030301010803" pitchFamily="18" charset="0"/>
              </a:rPr>
              <a:t> consisting of a small hollow cluster of cells called a </a:t>
            </a:r>
            <a:r>
              <a:rPr lang="en-US" sz="3200" b="1" dirty="0" smtClean="0">
                <a:solidFill>
                  <a:srgbClr val="FF0000"/>
                </a:solidFill>
                <a:latin typeface="Garamond" panose="02020404030301010803" pitchFamily="18" charset="0"/>
              </a:rPr>
              <a:t>blastocyst.</a:t>
            </a:r>
          </a:p>
          <a:p>
            <a:pPr>
              <a:lnSpc>
                <a:spcPct val="150000"/>
              </a:lnSpc>
            </a:pPr>
            <a:r>
              <a:rPr lang="en-US" dirty="0">
                <a:solidFill>
                  <a:srgbClr val="FF0000"/>
                </a:solidFill>
                <a:latin typeface="Garamond" panose="02020404030301010803" pitchFamily="18" charset="0"/>
              </a:rPr>
              <a:t>A </a:t>
            </a:r>
            <a:r>
              <a:rPr lang="en-US" b="1" dirty="0" err="1">
                <a:solidFill>
                  <a:srgbClr val="FF0000"/>
                </a:solidFill>
                <a:latin typeface="Garamond" panose="02020404030301010803" pitchFamily="18" charset="0"/>
              </a:rPr>
              <a:t>morula</a:t>
            </a:r>
            <a:r>
              <a:rPr lang="en-US" dirty="0">
                <a:solidFill>
                  <a:srgbClr val="FF0000"/>
                </a:solidFill>
                <a:latin typeface="Garamond" panose="02020404030301010803" pitchFamily="18" charset="0"/>
              </a:rPr>
              <a:t> is an embryo at an early stage of embryonic development.</a:t>
            </a:r>
            <a:r>
              <a:rPr lang="en-US" dirty="0">
                <a:latin typeface="Garamond" panose="02020404030301010803" pitchFamily="18" charset="0"/>
              </a:rPr>
              <a:t> </a:t>
            </a:r>
          </a:p>
          <a:p>
            <a:pPr lvl="2"/>
            <a:endParaRPr lang="en-US" sz="2400" b="1" dirty="0">
              <a:solidFill>
                <a:srgbClr val="FF0000"/>
              </a:solidFill>
            </a:endParaRPr>
          </a:p>
          <a:p>
            <a:endParaRPr lang="en-US" dirty="0">
              <a:solidFill>
                <a:srgbClr val="FF0000"/>
              </a:solidFill>
            </a:endParaRPr>
          </a:p>
        </p:txBody>
      </p:sp>
      <p:sp>
        <p:nvSpPr>
          <p:cNvPr id="2" name="Date Placeholder 1"/>
          <p:cNvSpPr>
            <a:spLocks noGrp="1"/>
          </p:cNvSpPr>
          <p:nvPr>
            <p:ph type="dt" sz="half" idx="10"/>
          </p:nvPr>
        </p:nvSpPr>
        <p:spPr/>
        <p:txBody>
          <a:bodyPr/>
          <a:lstStyle/>
          <a:p>
            <a:fld id="{CC23C924-1D5F-45EA-83B7-A4F15D8715F6}"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7</a:t>
            </a:fld>
            <a:endParaRPr lang="en-US" altLang="en-US"/>
          </a:p>
        </p:txBody>
      </p:sp>
      <p:pic>
        <p:nvPicPr>
          <p:cNvPr id="6" name="Picture 5" descr="Blastulation.png"/>
          <p:cNvPicPr>
            <a:picLocks noChangeAspect="1" noChangeArrowheads="1"/>
          </p:cNvPicPr>
          <p:nvPr/>
        </p:nvPicPr>
        <p:blipFill>
          <a:blip r:embed="rId3"/>
          <a:srcRect/>
          <a:stretch>
            <a:fillRect/>
          </a:stretch>
        </p:blipFill>
        <p:spPr bwMode="auto">
          <a:xfrm>
            <a:off x="4148846" y="5712737"/>
            <a:ext cx="1876425" cy="1051761"/>
          </a:xfrm>
          <a:prstGeom prst="rect">
            <a:avLst/>
          </a:prstGeom>
          <a:noFill/>
        </p:spPr>
      </p:pic>
      <p:pic>
        <p:nvPicPr>
          <p:cNvPr id="7" name="Picture 7" descr="ANd9GcSe_9Lmml08tPi-C9-oO1xuRzcjan071qujEeWoP4DVxVqxJvmH"/>
          <p:cNvPicPr>
            <a:picLocks noChangeAspect="1" noChangeArrowheads="1"/>
          </p:cNvPicPr>
          <p:nvPr/>
        </p:nvPicPr>
        <p:blipFill>
          <a:blip r:embed="rId4"/>
          <a:srcRect/>
          <a:stretch>
            <a:fillRect/>
          </a:stretch>
        </p:blipFill>
        <p:spPr bwMode="auto">
          <a:xfrm>
            <a:off x="7494761" y="3982121"/>
            <a:ext cx="1571625" cy="1339111"/>
          </a:xfrm>
          <a:prstGeom prst="rect">
            <a:avLst/>
          </a:prstGeom>
          <a:noFill/>
        </p:spPr>
      </p:pic>
    </p:spTree>
    <p:extLst>
      <p:ext uri="{BB962C8B-B14F-4D97-AF65-F5344CB8AC3E}">
        <p14:creationId xmlns:p14="http://schemas.microsoft.com/office/powerpoint/2010/main" val="3182904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0" y="0"/>
            <a:ext cx="9144000" cy="6858000"/>
          </a:xfrm>
        </p:spPr>
        <p:txBody>
          <a:bodyPr/>
          <a:lstStyle/>
          <a:p>
            <a:pPr>
              <a:lnSpc>
                <a:spcPct val="150000"/>
              </a:lnSpc>
            </a:pPr>
            <a:r>
              <a:rPr lang="en-US" sz="2800" b="1" dirty="0">
                <a:solidFill>
                  <a:srgbClr val="33CC33"/>
                </a:solidFill>
              </a:rPr>
              <a:t>	</a:t>
            </a:r>
            <a:r>
              <a:rPr lang="en-US" sz="2400" b="1" dirty="0" smtClean="0">
                <a:latin typeface="Garamond" panose="02020404030301010803" pitchFamily="18" charset="0"/>
              </a:rPr>
              <a:t>Two </a:t>
            </a:r>
            <a:r>
              <a:rPr lang="en-US" sz="2400" b="1" dirty="0">
                <a:latin typeface="Garamond" panose="02020404030301010803" pitchFamily="18" charset="0"/>
              </a:rPr>
              <a:t>layers to the blastocyst</a:t>
            </a:r>
          </a:p>
          <a:p>
            <a:pPr lvl="2">
              <a:lnSpc>
                <a:spcPct val="150000"/>
              </a:lnSpc>
            </a:pPr>
            <a:r>
              <a:rPr lang="en-US" b="1" dirty="0">
                <a:latin typeface="Garamond" panose="02020404030301010803" pitchFamily="18" charset="0"/>
              </a:rPr>
              <a:t>Outer layer forms the placenta</a:t>
            </a:r>
          </a:p>
          <a:p>
            <a:pPr lvl="2">
              <a:lnSpc>
                <a:spcPct val="150000"/>
              </a:lnSpc>
            </a:pPr>
            <a:r>
              <a:rPr lang="en-US" b="1" dirty="0">
                <a:latin typeface="Garamond" panose="02020404030301010803" pitchFamily="18" charset="0"/>
              </a:rPr>
              <a:t>Inner cell mass is the source of human embryonic stem cells (</a:t>
            </a:r>
            <a:r>
              <a:rPr lang="en-US" b="1" dirty="0" err="1">
                <a:latin typeface="Garamond" panose="02020404030301010803" pitchFamily="18" charset="0"/>
              </a:rPr>
              <a:t>hESCs</a:t>
            </a:r>
            <a:r>
              <a:rPr lang="en-US" b="1" dirty="0">
                <a:latin typeface="Garamond" panose="02020404030301010803" pitchFamily="18" charset="0"/>
              </a:rPr>
              <a:t>)</a:t>
            </a:r>
          </a:p>
          <a:p>
            <a:pPr lvl="1">
              <a:lnSpc>
                <a:spcPct val="150000"/>
              </a:lnSpc>
            </a:pPr>
            <a:r>
              <a:rPr lang="en-US" sz="2400" b="1" dirty="0" err="1">
                <a:latin typeface="Garamond" panose="02020404030301010803" pitchFamily="18" charset="0"/>
              </a:rPr>
              <a:t>hESCs</a:t>
            </a:r>
            <a:r>
              <a:rPr lang="en-US" sz="2400" b="1" dirty="0">
                <a:latin typeface="Garamond" panose="02020404030301010803" pitchFamily="18" charset="0"/>
              </a:rPr>
              <a:t> have the ability to undergo differentiation</a:t>
            </a:r>
          </a:p>
          <a:p>
            <a:pPr lvl="2">
              <a:lnSpc>
                <a:spcPct val="150000"/>
              </a:lnSpc>
            </a:pPr>
            <a:r>
              <a:rPr lang="en-US" b="1" dirty="0">
                <a:latin typeface="Garamond" panose="02020404030301010803" pitchFamily="18" charset="0"/>
              </a:rPr>
              <a:t>Maturation process in which cells develop specialized functions</a:t>
            </a:r>
          </a:p>
          <a:p>
            <a:pPr lvl="2">
              <a:lnSpc>
                <a:spcPct val="150000"/>
              </a:lnSpc>
            </a:pPr>
            <a:r>
              <a:rPr lang="en-US" b="1" dirty="0">
                <a:latin typeface="Garamond" panose="02020404030301010803" pitchFamily="18" charset="0"/>
              </a:rPr>
              <a:t>Eventually can differentiate to form all of the more than 200 cell types in the human </a:t>
            </a:r>
            <a:r>
              <a:rPr lang="en-US" b="1" dirty="0" smtClean="0">
                <a:latin typeface="Garamond" panose="02020404030301010803" pitchFamily="18" charset="0"/>
              </a:rPr>
              <a:t>body</a:t>
            </a:r>
          </a:p>
          <a:p>
            <a:pPr lvl="2">
              <a:lnSpc>
                <a:spcPct val="150000"/>
              </a:lnSpc>
            </a:pPr>
            <a:endParaRPr lang="en-US" b="1" dirty="0">
              <a:latin typeface="Garamond" panose="02020404030301010803" pitchFamily="18" charset="0"/>
            </a:endParaRPr>
          </a:p>
          <a:p>
            <a:pPr>
              <a:lnSpc>
                <a:spcPct val="80000"/>
              </a:lnSpc>
            </a:pPr>
            <a:r>
              <a:rPr lang="en-US" sz="2400" b="1" dirty="0" err="1" smtClean="0">
                <a:solidFill>
                  <a:srgbClr val="CC0000"/>
                </a:solidFill>
                <a:latin typeface="Garamond" panose="02020404030301010803" pitchFamily="18" charset="0"/>
              </a:rPr>
              <a:t>hESCs</a:t>
            </a:r>
            <a:r>
              <a:rPr lang="en-US" sz="2400" b="1" dirty="0" smtClean="0">
                <a:solidFill>
                  <a:srgbClr val="CC0000"/>
                </a:solidFill>
                <a:latin typeface="Garamond" panose="02020404030301010803" pitchFamily="18" charset="0"/>
              </a:rPr>
              <a:t>  </a:t>
            </a:r>
            <a:r>
              <a:rPr lang="en-US" sz="2400" b="1" dirty="0">
                <a:solidFill>
                  <a:srgbClr val="CC0000"/>
                </a:solidFill>
                <a:latin typeface="Garamond" panose="02020404030301010803" pitchFamily="18" charset="0"/>
              </a:rPr>
              <a:t>- human embryonic stem cells</a:t>
            </a:r>
            <a:r>
              <a:rPr lang="en-US" sz="2400" b="1" dirty="0">
                <a:latin typeface="Garamond" panose="02020404030301010803" pitchFamily="18" charset="0"/>
              </a:rPr>
              <a:t> </a:t>
            </a:r>
          </a:p>
        </p:txBody>
      </p:sp>
      <p:sp>
        <p:nvSpPr>
          <p:cNvPr id="2" name="Date Placeholder 1"/>
          <p:cNvSpPr>
            <a:spLocks noGrp="1"/>
          </p:cNvSpPr>
          <p:nvPr>
            <p:ph type="dt" sz="half" idx="10"/>
          </p:nvPr>
        </p:nvSpPr>
        <p:spPr/>
        <p:txBody>
          <a:bodyPr/>
          <a:lstStyle/>
          <a:p>
            <a:fld id="{383D6B51-C850-41C4-8A0D-B71376510CA9}"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8</a:t>
            </a:fld>
            <a:endParaRPr lang="en-US" altLang="en-US"/>
          </a:p>
        </p:txBody>
      </p:sp>
    </p:spTree>
    <p:extLst>
      <p:ext uri="{BB962C8B-B14F-4D97-AF65-F5344CB8AC3E}">
        <p14:creationId xmlns:p14="http://schemas.microsoft.com/office/powerpoint/2010/main" val="86905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0" y="0"/>
            <a:ext cx="9144000" cy="6130925"/>
          </a:xfrm>
        </p:spPr>
        <p:txBody>
          <a:bodyPr/>
          <a:lstStyle/>
          <a:p>
            <a:pPr>
              <a:lnSpc>
                <a:spcPct val="150000"/>
              </a:lnSpc>
            </a:pPr>
            <a:r>
              <a:rPr lang="en-US" dirty="0">
                <a:latin typeface="Garamond" panose="02020404030301010803" pitchFamily="18" charset="0"/>
              </a:rPr>
              <a:t>The </a:t>
            </a:r>
            <a:r>
              <a:rPr lang="en-US" b="1" dirty="0">
                <a:latin typeface="Garamond" panose="02020404030301010803" pitchFamily="18" charset="0"/>
              </a:rPr>
              <a:t>blastocyst</a:t>
            </a:r>
            <a:r>
              <a:rPr lang="en-US" dirty="0">
                <a:latin typeface="Garamond" panose="02020404030301010803" pitchFamily="18" charset="0"/>
              </a:rPr>
              <a:t> is a structure formed in </a:t>
            </a:r>
            <a:r>
              <a:rPr lang="en-US" dirty="0" smtClean="0">
                <a:latin typeface="Garamond" panose="02020404030301010803" pitchFamily="18" charset="0"/>
              </a:rPr>
              <a:t>the early</a:t>
            </a:r>
            <a:r>
              <a:rPr lang="en-US" dirty="0">
                <a:latin typeface="Garamond" panose="02020404030301010803" pitchFamily="18" charset="0"/>
              </a:rPr>
              <a:t> embryogenesis, after the formation of the </a:t>
            </a:r>
            <a:r>
              <a:rPr lang="en-US" dirty="0" err="1">
                <a:latin typeface="Garamond" panose="02020404030301010803" pitchFamily="18" charset="0"/>
              </a:rPr>
              <a:t>morula</a:t>
            </a:r>
            <a:r>
              <a:rPr lang="en-US" dirty="0">
                <a:latin typeface="Garamond" panose="02020404030301010803" pitchFamily="18" charset="0"/>
              </a:rPr>
              <a:t>.</a:t>
            </a:r>
            <a:r>
              <a:rPr lang="en-US" dirty="0">
                <a:solidFill>
                  <a:srgbClr val="FF0000"/>
                </a:solidFill>
                <a:latin typeface="Garamond" panose="02020404030301010803" pitchFamily="18" charset="0"/>
              </a:rPr>
              <a:t> </a:t>
            </a:r>
          </a:p>
        </p:txBody>
      </p:sp>
      <p:pic>
        <p:nvPicPr>
          <p:cNvPr id="103429" name="Picture 5" descr="Blastocyst English.svg"/>
          <p:cNvPicPr>
            <a:picLocks noChangeAspect="1" noChangeArrowheads="1"/>
          </p:cNvPicPr>
          <p:nvPr/>
        </p:nvPicPr>
        <p:blipFill>
          <a:blip r:embed="rId3"/>
          <a:srcRect/>
          <a:stretch>
            <a:fillRect/>
          </a:stretch>
        </p:blipFill>
        <p:spPr bwMode="auto">
          <a:xfrm>
            <a:off x="289711" y="2511880"/>
            <a:ext cx="3901289" cy="3731757"/>
          </a:xfrm>
          <a:prstGeom prst="rect">
            <a:avLst/>
          </a:prstGeom>
          <a:noFill/>
        </p:spPr>
      </p:pic>
      <p:pic>
        <p:nvPicPr>
          <p:cNvPr id="103431" name="Picture 7" descr="ANd9GcTUwOL7K_oNX-T3q35lijqAW3Ao2BYHuuCSSJFOebO3t3IUH16ICw"/>
          <p:cNvPicPr>
            <a:picLocks noChangeAspect="1" noChangeArrowheads="1"/>
          </p:cNvPicPr>
          <p:nvPr/>
        </p:nvPicPr>
        <p:blipFill>
          <a:blip r:embed="rId4"/>
          <a:srcRect/>
          <a:stretch>
            <a:fillRect/>
          </a:stretch>
        </p:blipFill>
        <p:spPr bwMode="auto">
          <a:xfrm>
            <a:off x="4909618" y="2616451"/>
            <a:ext cx="3383356" cy="3161482"/>
          </a:xfrm>
          <a:prstGeom prst="rect">
            <a:avLst/>
          </a:prstGeom>
          <a:noFill/>
        </p:spPr>
      </p:pic>
      <p:sp>
        <p:nvSpPr>
          <p:cNvPr id="2" name="Date Placeholder 1"/>
          <p:cNvSpPr>
            <a:spLocks noGrp="1"/>
          </p:cNvSpPr>
          <p:nvPr>
            <p:ph type="dt" sz="half" idx="10"/>
          </p:nvPr>
        </p:nvSpPr>
        <p:spPr/>
        <p:txBody>
          <a:bodyPr/>
          <a:lstStyle/>
          <a:p>
            <a:fld id="{177F5B17-7D96-466A-8A7D-70133E7231DB}" type="datetime1">
              <a:rPr lang="en-US" altLang="en-US" smtClean="0"/>
              <a:t>6/15/2019</a:t>
            </a:fld>
            <a:endParaRPr lang="en-US" altLang="en-US"/>
          </a:p>
        </p:txBody>
      </p:sp>
      <p:sp>
        <p:nvSpPr>
          <p:cNvPr id="3" name="Slide Number Placeholder 2"/>
          <p:cNvSpPr>
            <a:spLocks noGrp="1"/>
          </p:cNvSpPr>
          <p:nvPr>
            <p:ph type="sldNum" sz="quarter" idx="12"/>
          </p:nvPr>
        </p:nvSpPr>
        <p:spPr/>
        <p:txBody>
          <a:bodyPr/>
          <a:lstStyle/>
          <a:p>
            <a:fld id="{D7FF7BCC-B5DE-46C7-B2EB-7F8864EFB5C8}" type="slidenum">
              <a:rPr lang="en-US" altLang="en-US" smtClean="0"/>
              <a:pPr/>
              <a:t>9</a:t>
            </a:fld>
            <a:endParaRPr lang="en-US" altLang="en-US"/>
          </a:p>
        </p:txBody>
      </p:sp>
    </p:spTree>
    <p:extLst>
      <p:ext uri="{BB962C8B-B14F-4D97-AF65-F5344CB8AC3E}">
        <p14:creationId xmlns:p14="http://schemas.microsoft.com/office/powerpoint/2010/main" val="193575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3950</Words>
  <Application>Microsoft Office PowerPoint</Application>
  <PresentationFormat>On-screen Show (4:3)</PresentationFormat>
  <Paragraphs>509</Paragraphs>
  <Slides>39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Garamond</vt:lpstr>
      <vt:lpstr>Helvetica</vt:lpstr>
      <vt:lpstr>Times New Roman</vt:lpstr>
      <vt:lpstr>Wingdings</vt:lpstr>
      <vt:lpstr>Wingdings 3</vt:lpstr>
      <vt:lpstr>ヒラギノ角ゴ Pro W3</vt:lpstr>
      <vt:lpstr>Office Theme</vt:lpstr>
      <vt:lpstr>Chapter 11 Topic: Stem cell therapy</vt:lpstr>
      <vt:lpstr>Stem cells and their clinical application: now and in future</vt:lpstr>
      <vt:lpstr>What is a stem cell?</vt:lpstr>
      <vt:lpstr>PowerPoint Presentation</vt:lpstr>
      <vt:lpstr>Embryonic stem cells (ESCs)</vt:lpstr>
      <vt:lpstr>PowerPoint Presentation</vt:lpstr>
      <vt:lpstr>PowerPoint Presentation</vt:lpstr>
      <vt:lpstr>PowerPoint Presentation</vt:lpstr>
      <vt:lpstr>PowerPoint Presentation</vt:lpstr>
      <vt:lpstr>Derivation of human embryonic stem cells</vt:lpstr>
      <vt:lpstr>PowerPoint Presentation</vt:lpstr>
      <vt:lpstr>Stem cells</vt:lpstr>
      <vt:lpstr>PowerPoint Presentation</vt:lpstr>
      <vt:lpstr>PowerPoint Presentation</vt:lpstr>
      <vt:lpstr>PowerPoint Presentation</vt:lpstr>
      <vt:lpstr>Tissue-specific stem cells</vt:lpstr>
      <vt:lpstr>PowerPoint Presentation</vt:lpstr>
      <vt:lpstr>PowerPoint Presentation</vt:lpstr>
      <vt:lpstr>PowerPoint Presentation</vt:lpstr>
      <vt:lpstr>Induced pluripotent stem cells (iPSC)</vt:lpstr>
      <vt:lpstr>Different attributes</vt:lpstr>
      <vt:lpstr>PowerPoint Presentation</vt:lpstr>
      <vt:lpstr>PowerPoint Presentation</vt:lpstr>
      <vt:lpstr>PowerPoint Presentation</vt:lpstr>
      <vt:lpstr>PowerPoint Presentation</vt:lpstr>
      <vt:lpstr>Stem cell trials for cardiac disease: 1 </vt:lpstr>
      <vt:lpstr>Stem cell trials for cardiac disease: 2 </vt:lpstr>
      <vt:lpstr>Stem cell trials for spinal cord injury: 1</vt:lpstr>
      <vt:lpstr>Stem cell trials for spinal cord injury: 2</vt:lpstr>
      <vt:lpstr>Stem cell trials for blindness: 1</vt:lpstr>
      <vt:lpstr>Stem cell trials for blindness: 2</vt:lpstr>
      <vt:lpstr>Stem cell trials for cerebral palsy</vt:lpstr>
      <vt:lpstr>Stem cell trials for stroke</vt:lpstr>
      <vt:lpstr>Unproven stem cell treatments</vt:lpstr>
      <vt:lpstr>Regulatory frameworks elsewhere</vt:lpstr>
      <vt:lpstr>Regulatory framework in the clinic </vt:lpstr>
      <vt:lpstr>PowerPoint Presentation</vt:lpstr>
      <vt:lpstr>Regenerative Medicine</vt:lpstr>
      <vt:lpstr>PowerPoint Presentation</vt:lpstr>
    </vt:vector>
  </TitlesOfParts>
  <Company>Sharon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James Dixon</dc:creator>
  <cp:lastModifiedBy>Meera Indracanti</cp:lastModifiedBy>
  <cp:revision>96</cp:revision>
  <dcterms:created xsi:type="dcterms:W3CDTF">2014-06-19T14:01:36Z</dcterms:created>
  <dcterms:modified xsi:type="dcterms:W3CDTF">2019-06-15T00:35:04Z</dcterms:modified>
</cp:coreProperties>
</file>