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301" r:id="rId3"/>
    <p:sldId id="306" r:id="rId4"/>
    <p:sldId id="481" r:id="rId5"/>
    <p:sldId id="482" r:id="rId6"/>
    <p:sldId id="311" r:id="rId7"/>
    <p:sldId id="479" r:id="rId8"/>
    <p:sldId id="456" r:id="rId9"/>
    <p:sldId id="458" r:id="rId10"/>
    <p:sldId id="480" r:id="rId11"/>
    <p:sldId id="312" r:id="rId12"/>
    <p:sldId id="461" r:id="rId13"/>
    <p:sldId id="462" r:id="rId14"/>
    <p:sldId id="463" r:id="rId15"/>
    <p:sldId id="464" r:id="rId16"/>
    <p:sldId id="450" r:id="rId17"/>
    <p:sldId id="451" r:id="rId18"/>
    <p:sldId id="452" r:id="rId19"/>
    <p:sldId id="443" r:id="rId20"/>
    <p:sldId id="453" r:id="rId21"/>
    <p:sldId id="444" r:id="rId22"/>
    <p:sldId id="445" r:id="rId23"/>
    <p:sldId id="446" r:id="rId24"/>
    <p:sldId id="447" r:id="rId25"/>
    <p:sldId id="448" r:id="rId26"/>
    <p:sldId id="449" r:id="rId27"/>
    <p:sldId id="472" r:id="rId28"/>
    <p:sldId id="466" r:id="rId29"/>
    <p:sldId id="467" r:id="rId30"/>
    <p:sldId id="468" r:id="rId31"/>
    <p:sldId id="477" r:id="rId32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7" autoAdjust="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1450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28736-59C6-4F3F-BDD7-316D1F284664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7E5D0F-9875-41C9-9A44-8FF50B676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537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C85BF6-C74C-4A16-8129-730C1276B008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4CB51-4818-4BDF-89DA-2A3BF035E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48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4CB51-4818-4BDF-89DA-2A3BF035EC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623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7EF7B-DC12-4065-91AC-05305D9B955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331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7EF7B-DC12-4065-91AC-05305D9B955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46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7EF7B-DC12-4065-91AC-05305D9B955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484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7EF7B-DC12-4065-91AC-05305D9B955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794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7EF7B-DC12-4065-91AC-05305D9B955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396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720BD8-EF19-4F88-9A52-FEE4AAA74F43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569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EA4E59-E445-47A7-BBEF-5D262F040268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5279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7EF7B-DC12-4065-91AC-05305D9B955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27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7EF7B-DC12-4065-91AC-05305D9B955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2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7EF7B-DC12-4065-91AC-05305D9B955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826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7EF7B-DC12-4065-91AC-05305D9B955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22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7EF7B-DC12-4065-91AC-05305D9B955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64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7EF7B-DC12-4065-91AC-05305D9B955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70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6BE83-D7AD-491A-92BB-7CA633F6F706}" type="datetime1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6C17-F0B5-D64C-94A0-63F887D8A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057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EF06-6C7C-4AF6-85AE-64A105C930B2}" type="datetime1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6C17-F0B5-D64C-94A0-63F887D8A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98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DA782-0362-4C55-A27D-997819E43470}" type="datetime1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6C17-F0B5-D64C-94A0-63F887D8A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587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609600"/>
            <a:ext cx="6908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17600" y="1981200"/>
            <a:ext cx="69088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722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351B-699B-41EE-B7E3-3AAFB3210A8A}" type="datetime1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6C17-F0B5-D64C-94A0-63F887D8A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83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46E0C-5202-4D59-B1EA-81B933198BEC}" type="datetime1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6C17-F0B5-D64C-94A0-63F887D8A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07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7F2C2-E39C-4FBC-887E-74E92CD2414A}" type="datetime1">
              <a:rPr lang="en-US" smtClean="0"/>
              <a:t>6/15/2019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6C17-F0B5-D64C-94A0-63F887D8A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61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FE66-709F-4F4B-940D-D9969A37A2F9}" type="datetime1">
              <a:rPr lang="en-US" smtClean="0"/>
              <a:t>6/15/2019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6C17-F0B5-D64C-94A0-63F887D8A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72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2CCCD-D44A-4533-B713-B058A36B5D1C}" type="datetime1">
              <a:rPr lang="en-US" smtClean="0"/>
              <a:t>6/15/2019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6C17-F0B5-D64C-94A0-63F887D8A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31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D68E-801A-4B9E-8EC3-D71E065C3FF0}" type="datetime1">
              <a:rPr lang="en-US" smtClean="0"/>
              <a:t>6/15/2019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6C17-F0B5-D64C-94A0-63F887D8A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19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3E5AA-2302-43A4-945E-816BCE166E5F}" type="datetime1">
              <a:rPr lang="en-US" smtClean="0"/>
              <a:t>6/15/2019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6C17-F0B5-D64C-94A0-63F887D8A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7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0127-72A0-470E-8F92-BA91B349E8AA}" type="datetime1">
              <a:rPr lang="en-US" smtClean="0"/>
              <a:t>6/15/2019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6C17-F0B5-D64C-94A0-63F887D8A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01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DFFC7-66D8-4A84-8BFC-061EE1264F5F}" type="datetime1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26C17-F0B5-D64C-94A0-63F887D8A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64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Garamond" panose="02020404030301010803" pitchFamily="18" charset="0"/>
              </a:rPr>
              <a:t>Chapter </a:t>
            </a:r>
            <a:r>
              <a:rPr lang="en-US" sz="3600" b="1" dirty="0" smtClean="0">
                <a:latin typeface="Garamond" panose="02020404030301010803" pitchFamily="18" charset="0"/>
              </a:rPr>
              <a:t>12</a:t>
            </a:r>
            <a:r>
              <a:rPr lang="en-US" sz="3600" dirty="0">
                <a:latin typeface="Garamond" panose="02020404030301010803" pitchFamily="18" charset="0"/>
              </a:rPr>
              <a:t/>
            </a:r>
            <a:br>
              <a:rPr lang="en-US" sz="3600" dirty="0">
                <a:latin typeface="Garamond" panose="02020404030301010803" pitchFamily="18" charset="0"/>
              </a:rPr>
            </a:br>
            <a:r>
              <a:rPr lang="en-US" sz="3600" b="1" dirty="0">
                <a:latin typeface="Garamond" panose="02020404030301010803" pitchFamily="18" charset="0"/>
              </a:rPr>
              <a:t>Topic</a:t>
            </a:r>
            <a:r>
              <a:rPr lang="en-US" sz="3600" b="1" dirty="0" smtClean="0">
                <a:latin typeface="Garamond" panose="02020404030301010803" pitchFamily="18" charset="0"/>
              </a:rPr>
              <a:t>: </a:t>
            </a:r>
            <a:r>
              <a:rPr lang="en-US" sz="3600" b="1" smtClean="0">
                <a:latin typeface="Garamond" panose="02020404030301010803" pitchFamily="18" charset="0"/>
              </a:rPr>
              <a:t>Gene therapy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chemeClr val="tx1"/>
                </a:solidFill>
                <a:latin typeface="Garamond" panose="02020404030301010803" pitchFamily="18" charset="0"/>
              </a:rPr>
              <a:t>Course code: </a:t>
            </a:r>
            <a:r>
              <a:rPr lang="en-US" b="1" dirty="0" err="1">
                <a:solidFill>
                  <a:schemeClr val="tx1"/>
                </a:solidFill>
                <a:latin typeface="Garamond" panose="02020404030301010803" pitchFamily="18" charset="0"/>
              </a:rPr>
              <a:t>Biot</a:t>
            </a:r>
            <a:r>
              <a:rPr lang="en-US" b="1" dirty="0">
                <a:solidFill>
                  <a:schemeClr val="tx1"/>
                </a:solidFill>
                <a:latin typeface="Garamond" panose="02020404030301010803" pitchFamily="18" charset="0"/>
              </a:rPr>
              <a:t>. 3113</a:t>
            </a:r>
          </a:p>
          <a:p>
            <a:r>
              <a:rPr lang="en-US" b="1" dirty="0">
                <a:solidFill>
                  <a:schemeClr val="tx1"/>
                </a:solidFill>
                <a:latin typeface="Garamond" panose="02020404030301010803" pitchFamily="18" charset="0"/>
              </a:rPr>
              <a:t>Course name: Medical Biotechnology</a:t>
            </a:r>
          </a:p>
          <a:p>
            <a:r>
              <a:rPr lang="en-US" b="1" dirty="0">
                <a:solidFill>
                  <a:schemeClr val="tx1"/>
                </a:solidFill>
                <a:latin typeface="Garamond" panose="02020404030301010803" pitchFamily="18" charset="0"/>
              </a:rPr>
              <a:t>Department of Biotechnology</a:t>
            </a:r>
          </a:p>
          <a:p>
            <a:r>
              <a:rPr lang="en-US" b="1" dirty="0">
                <a:solidFill>
                  <a:schemeClr val="tx1"/>
                </a:solidFill>
                <a:latin typeface="Garamond" panose="02020404030301010803" pitchFamily="18" charset="0"/>
              </a:rPr>
              <a:t>University of Gondar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10EA-91A1-4300-A6E1-00109A6C6315}" type="datetime1">
              <a:rPr lang="en-US" smtClean="0"/>
              <a:t>6/15/2019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6C17-F0B5-D64C-94A0-63F887D8A2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65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ChangeArrowheads="1"/>
          </p:cNvSpPr>
          <p:nvPr/>
        </p:nvSpPr>
        <p:spPr bwMode="auto">
          <a:xfrm>
            <a:off x="0" y="22052"/>
            <a:ext cx="91440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Garamond" panose="02020404030301010803" pitchFamily="18" charset="0"/>
              </a:rPr>
              <a:t>In </a:t>
            </a:r>
            <a:r>
              <a:rPr lang="en-US" altLang="en-US" sz="2800" dirty="0">
                <a:latin typeface="Garamond" panose="02020404030301010803" pitchFamily="18" charset="0"/>
              </a:rPr>
              <a:t>addition to being </a:t>
            </a:r>
            <a:r>
              <a:rPr lang="en-US" altLang="en-US" sz="2800" b="1" dirty="0">
                <a:latin typeface="Garamond" panose="02020404030301010803" pitchFamily="18" charset="0"/>
              </a:rPr>
              <a:t>safe and cost-effective</a:t>
            </a:r>
            <a:r>
              <a:rPr lang="en-US" altLang="en-US" sz="2800" dirty="0">
                <a:latin typeface="Garamond" panose="02020404030301010803" pitchFamily="18" charset="0"/>
              </a:rPr>
              <a:t>, the most important properties of </a:t>
            </a:r>
            <a:r>
              <a:rPr lang="en-US" altLang="en-US" sz="2800" b="1" dirty="0">
                <a:latin typeface="Garamond" panose="02020404030301010803" pitchFamily="18" charset="0"/>
              </a:rPr>
              <a:t>an efficacious gene transfer system </a:t>
            </a:r>
            <a:r>
              <a:rPr lang="en-US" altLang="en-US" sz="2800" dirty="0">
                <a:latin typeface="Garamond" panose="02020404030301010803" pitchFamily="18" charset="0"/>
              </a:rPr>
              <a:t>will be;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Garamond" panose="02020404030301010803" pitchFamily="18" charset="0"/>
              </a:rPr>
              <a:t>1</a:t>
            </a:r>
            <a:r>
              <a:rPr lang="en-US" altLang="en-US" sz="2800" dirty="0">
                <a:latin typeface="Garamond" panose="02020404030301010803" pitchFamily="18" charset="0"/>
              </a:rPr>
              <a:t>) target cell selective.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Garamond" panose="02020404030301010803" pitchFamily="18" charset="0"/>
              </a:rPr>
              <a:t>2</a:t>
            </a:r>
            <a:r>
              <a:rPr lang="en-US" altLang="en-US" sz="2800" dirty="0">
                <a:latin typeface="Garamond" panose="02020404030301010803" pitchFamily="18" charset="0"/>
              </a:rPr>
              <a:t>) transcriptionally competent for the desired length of time.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Garamond" panose="02020404030301010803" pitchFamily="18" charset="0"/>
              </a:rPr>
              <a:t>3</a:t>
            </a:r>
            <a:r>
              <a:rPr lang="en-US" altLang="en-US" sz="2800" dirty="0">
                <a:latin typeface="Garamond" panose="02020404030301010803" pitchFamily="18" charset="0"/>
              </a:rPr>
              <a:t>) available in a highly concentrated active form.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Garamond" panose="02020404030301010803" pitchFamily="18" charset="0"/>
              </a:rPr>
              <a:t>4</a:t>
            </a:r>
            <a:r>
              <a:rPr lang="en-US" altLang="en-US" sz="2800" dirty="0">
                <a:latin typeface="Garamond" panose="02020404030301010803" pitchFamily="18" charset="0"/>
              </a:rPr>
              <a:t>) immunologically neutral.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26EBC-0358-498D-AE6E-988AEEF04916}" type="datetime1">
              <a:rPr lang="en-US" smtClean="0"/>
              <a:t>6/15/2019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6C17-F0B5-D64C-94A0-63F887D8A22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37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141"/>
            <a:ext cx="8229600" cy="866099"/>
          </a:xfrm>
          <a:noFill/>
          <a:ln/>
        </p:spPr>
        <p:txBody>
          <a:bodyPr>
            <a:normAutofit/>
          </a:bodyPr>
          <a:lstStyle/>
          <a:p>
            <a:r>
              <a:rPr lang="en-US" altLang="en-US" sz="3200" b="1" dirty="0" smtClean="0">
                <a:latin typeface="Garamond" panose="02020404030301010803" pitchFamily="18" charset="0"/>
              </a:rPr>
              <a:t>Problems</a:t>
            </a:r>
            <a:endParaRPr lang="en-US" altLang="en-US" sz="3200" b="1" dirty="0">
              <a:latin typeface="Garamond" panose="02020404030301010803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68721"/>
            <a:ext cx="9144000" cy="5889279"/>
          </a:xfrm>
          <a:noFill/>
          <a:ln/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z="3200" dirty="0">
                <a:latin typeface="Garamond" panose="02020404030301010803" pitchFamily="18" charset="0"/>
              </a:rPr>
              <a:t>Delivery of DNA</a:t>
            </a:r>
          </a:p>
          <a:p>
            <a:pPr>
              <a:lnSpc>
                <a:spcPct val="150000"/>
              </a:lnSpc>
            </a:pPr>
            <a:r>
              <a:rPr lang="en-US" altLang="en-US" sz="3200" dirty="0">
                <a:latin typeface="Garamond" panose="02020404030301010803" pitchFamily="18" charset="0"/>
              </a:rPr>
              <a:t>Achieving high level expression</a:t>
            </a:r>
          </a:p>
          <a:p>
            <a:pPr>
              <a:lnSpc>
                <a:spcPct val="150000"/>
              </a:lnSpc>
            </a:pPr>
            <a:r>
              <a:rPr lang="en-US" altLang="en-US" sz="3200" dirty="0">
                <a:latin typeface="Garamond" panose="02020404030301010803" pitchFamily="18" charset="0"/>
              </a:rPr>
              <a:t>Maintaining stable expression</a:t>
            </a:r>
          </a:p>
          <a:p>
            <a:pPr>
              <a:lnSpc>
                <a:spcPct val="150000"/>
              </a:lnSpc>
            </a:pPr>
            <a:r>
              <a:rPr lang="en-US" altLang="en-US" sz="3200" dirty="0">
                <a:latin typeface="Garamond" panose="02020404030301010803" pitchFamily="18" charset="0"/>
              </a:rPr>
              <a:t>Tissue-specific expression</a:t>
            </a:r>
          </a:p>
          <a:p>
            <a:pPr>
              <a:lnSpc>
                <a:spcPct val="150000"/>
              </a:lnSpc>
            </a:pPr>
            <a:r>
              <a:rPr lang="en-US" altLang="en-US" sz="3200" i="1" dirty="0">
                <a:latin typeface="Garamond" panose="02020404030301010803" pitchFamily="18" charset="0"/>
              </a:rPr>
              <a:t>in vivo </a:t>
            </a:r>
            <a:r>
              <a:rPr lang="en-US" altLang="en-US" sz="3200" dirty="0">
                <a:latin typeface="Garamond" panose="02020404030301010803" pitchFamily="18" charset="0"/>
              </a:rPr>
              <a:t>regulation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2676-6D76-4D1C-BD4F-A83D72DA6E4F}" type="datetime1">
              <a:rPr lang="en-US" smtClean="0"/>
              <a:t>6/15/2019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6C17-F0B5-D64C-94A0-63F887D8A22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270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/>
        </p:spPr>
        <p:txBody>
          <a:bodyPr lIns="0" tIns="0" rIns="0" bIns="0"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Garamond" panose="02020404030301010803" pitchFamily="18" charset="0"/>
              </a:rPr>
              <a:t>Gene </a:t>
            </a:r>
            <a:r>
              <a:rPr lang="en-US" sz="2800" b="1" dirty="0" smtClean="0">
                <a:latin typeface="Garamond" panose="02020404030301010803" pitchFamily="18" charset="0"/>
              </a:rPr>
              <a:t>Therapy: adding </a:t>
            </a:r>
            <a:r>
              <a:rPr lang="en-US" sz="2800" b="1" dirty="0">
                <a:latin typeface="Garamond" panose="02020404030301010803" pitchFamily="18" charset="0"/>
              </a:rPr>
              <a:t>a normal gene to correct a specific gene disorder </a:t>
            </a:r>
            <a:endParaRPr lang="en-US" sz="2800" b="1" dirty="0" smtClean="0">
              <a:latin typeface="Garamond" panose="02020404030301010803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Garamond" panose="02020404030301010803" pitchFamily="18" charset="0"/>
              </a:rPr>
              <a:t>Two </a:t>
            </a:r>
            <a:r>
              <a:rPr lang="en-US" sz="2800" b="1" dirty="0">
                <a:latin typeface="Garamond" panose="02020404030301010803" pitchFamily="18" charset="0"/>
              </a:rPr>
              <a:t>types of </a:t>
            </a:r>
            <a:r>
              <a:rPr lang="en-US" sz="2800" b="1" dirty="0">
                <a:solidFill>
                  <a:srgbClr val="FF3300"/>
                </a:solidFill>
                <a:latin typeface="Garamond" panose="02020404030301010803" pitchFamily="18" charset="0"/>
              </a:rPr>
              <a:t>gene </a:t>
            </a:r>
            <a:r>
              <a:rPr lang="en-US" sz="2800" b="1" dirty="0" smtClean="0">
                <a:solidFill>
                  <a:srgbClr val="FF3300"/>
                </a:solidFill>
                <a:latin typeface="Garamond" panose="02020404030301010803" pitchFamily="18" charset="0"/>
              </a:rPr>
              <a:t>therapy</a:t>
            </a:r>
            <a:r>
              <a:rPr lang="en-US" sz="2800" b="1" dirty="0" smtClean="0">
                <a:latin typeface="Garamond" panose="02020404030301010803" pitchFamily="18" charset="0"/>
              </a:rPr>
              <a:t>:</a:t>
            </a:r>
            <a:endParaRPr lang="en-US" sz="2900" b="1" dirty="0">
              <a:latin typeface="Garamond" panose="02020404030301010803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sz="2400" b="1" i="1" dirty="0">
                <a:latin typeface="Garamond" panose="02020404030301010803" pitchFamily="18" charset="0"/>
              </a:rPr>
              <a:t>Ex vivo </a:t>
            </a:r>
            <a:r>
              <a:rPr lang="en-US" sz="2400" b="1" dirty="0">
                <a:latin typeface="Garamond" panose="02020404030301010803" pitchFamily="18" charset="0"/>
              </a:rPr>
              <a:t>gene therapy</a:t>
            </a:r>
          </a:p>
          <a:p>
            <a:pPr lvl="2">
              <a:lnSpc>
                <a:spcPct val="150000"/>
              </a:lnSpc>
            </a:pPr>
            <a:r>
              <a:rPr lang="en-US" dirty="0">
                <a:latin typeface="Garamond" panose="02020404030301010803" pitchFamily="18" charset="0"/>
              </a:rPr>
              <a:t>Cells are removed from the patient, treated with techniques similar to transformation, and then reintroduced to the </a:t>
            </a:r>
            <a:r>
              <a:rPr lang="en-US" dirty="0" smtClean="0">
                <a:latin typeface="Garamond" panose="02020404030301010803" pitchFamily="18" charset="0"/>
              </a:rPr>
              <a:t>person</a:t>
            </a:r>
          </a:p>
          <a:p>
            <a:pPr lvl="2">
              <a:lnSpc>
                <a:spcPct val="150000"/>
              </a:lnSpc>
            </a:pPr>
            <a:r>
              <a:rPr lang="en-US" dirty="0">
                <a:latin typeface="Garamond" panose="02020404030301010803" pitchFamily="18" charset="0"/>
              </a:rPr>
              <a:t>time consuming and expensive</a:t>
            </a:r>
          </a:p>
          <a:p>
            <a:pPr lvl="1">
              <a:lnSpc>
                <a:spcPct val="150000"/>
              </a:lnSpc>
            </a:pPr>
            <a:r>
              <a:rPr lang="en-US" sz="2400" b="1" i="1" dirty="0" smtClean="0">
                <a:latin typeface="Garamond" panose="02020404030301010803" pitchFamily="18" charset="0"/>
              </a:rPr>
              <a:t>In </a:t>
            </a:r>
            <a:r>
              <a:rPr lang="en-US" sz="2400" b="1" i="1" dirty="0">
                <a:latin typeface="Garamond" panose="02020404030301010803" pitchFamily="18" charset="0"/>
              </a:rPr>
              <a:t>vivo </a:t>
            </a:r>
            <a:r>
              <a:rPr lang="en-US" sz="2400" b="1" dirty="0">
                <a:latin typeface="Garamond" panose="02020404030301010803" pitchFamily="18" charset="0"/>
              </a:rPr>
              <a:t>gene therapy</a:t>
            </a:r>
          </a:p>
          <a:p>
            <a:pPr lvl="2">
              <a:lnSpc>
                <a:spcPct val="150000"/>
              </a:lnSpc>
            </a:pPr>
            <a:r>
              <a:rPr lang="en-US" dirty="0">
                <a:latin typeface="Garamond" panose="02020404030301010803" pitchFamily="18" charset="0"/>
              </a:rPr>
              <a:t>Introducing genes directly into tissues and organs in the body</a:t>
            </a:r>
          </a:p>
          <a:p>
            <a:pPr lvl="2">
              <a:lnSpc>
                <a:spcPct val="150000"/>
              </a:lnSpc>
            </a:pPr>
            <a:r>
              <a:rPr lang="en-US" dirty="0">
                <a:latin typeface="Garamond" panose="02020404030301010803" pitchFamily="18" charset="0"/>
              </a:rPr>
              <a:t>Challenge is delivering genes only to intended tissues and not tissues throughout the </a:t>
            </a:r>
            <a:r>
              <a:rPr lang="en-US" dirty="0" smtClean="0">
                <a:latin typeface="Garamond" panose="02020404030301010803" pitchFamily="18" charset="0"/>
              </a:rPr>
              <a:t>body.</a:t>
            </a:r>
          </a:p>
          <a:p>
            <a:pPr lvl="2">
              <a:lnSpc>
                <a:spcPct val="150000"/>
              </a:lnSpc>
            </a:pPr>
            <a:r>
              <a:rPr lang="en-US" dirty="0">
                <a:latin typeface="Garamond" panose="02020404030301010803" pitchFamily="18" charset="0"/>
              </a:rPr>
              <a:t>quick and inexpensive,</a:t>
            </a:r>
          </a:p>
          <a:p>
            <a:pPr lvl="2">
              <a:lnSpc>
                <a:spcPct val="150000"/>
              </a:lnSpc>
            </a:pPr>
            <a:r>
              <a:rPr lang="en-US" dirty="0">
                <a:latin typeface="Garamond" panose="02020404030301010803" pitchFamily="18" charset="0"/>
              </a:rPr>
              <a:t>targeting certain cells is difficult</a:t>
            </a:r>
          </a:p>
          <a:p>
            <a:pPr lvl="3">
              <a:lnSpc>
                <a:spcPct val="150000"/>
              </a:lnSpc>
            </a:pPr>
            <a:r>
              <a:rPr lang="en-US" dirty="0">
                <a:latin typeface="Garamond" panose="02020404030301010803" pitchFamily="18" charset="0"/>
              </a:rPr>
              <a:t>e.g., bone marrow stem cells</a:t>
            </a:r>
          </a:p>
          <a:p>
            <a:pPr lvl="3">
              <a:lnSpc>
                <a:spcPct val="150000"/>
              </a:lnSpc>
            </a:pPr>
            <a:endParaRPr lang="en-US" dirty="0" smtClean="0">
              <a:latin typeface="Garamond" panose="02020404030301010803" pitchFamily="18" charset="0"/>
            </a:endParaRPr>
          </a:p>
          <a:p>
            <a:pPr>
              <a:lnSpc>
                <a:spcPct val="150000"/>
              </a:lnSpc>
            </a:pPr>
            <a:endParaRPr lang="en-US" sz="2900" dirty="0">
              <a:latin typeface="Garamond" panose="02020404030301010803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2A5F2-87FD-40DB-84C9-A29875134BE5}" type="datetime1">
              <a:rPr lang="en-US" altLang="en-US" smtClean="0"/>
              <a:t>6/15/2019</a:t>
            </a:fld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F7BCC-B5DE-46C7-B2EB-7F8864EFB5C8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09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2787"/>
          </a:xfrm>
          <a:ln/>
        </p:spPr>
        <p:txBody>
          <a:bodyPr lIns="0" tIns="0" rIns="0" bIns="0" anchor="t"/>
          <a:lstStyle/>
          <a:p>
            <a:pPr algn="ctr"/>
            <a:r>
              <a:rPr lang="en-US" sz="3200" b="1" dirty="0" smtClean="0">
                <a:latin typeface="Garamond" panose="02020404030301010803" pitchFamily="18" charset="0"/>
              </a:rPr>
              <a:t>Gene </a:t>
            </a:r>
            <a:r>
              <a:rPr lang="en-US" sz="3200" b="1" dirty="0">
                <a:latin typeface="Garamond" panose="02020404030301010803" pitchFamily="18" charset="0"/>
              </a:rPr>
              <a:t>Therapy</a:t>
            </a:r>
          </a:p>
        </p:txBody>
      </p:sp>
      <p:pic>
        <p:nvPicPr>
          <p:cNvPr id="116739" name="Picture 3" descr="11_12_Figure"/>
          <p:cNvPicPr>
            <a:picLocks noChangeAspect="1" noChangeArrowheads="1"/>
          </p:cNvPicPr>
          <p:nvPr/>
        </p:nvPicPr>
        <p:blipFill>
          <a:blip r:embed="rId3"/>
          <a:srcRect b="3535"/>
          <a:stretch>
            <a:fillRect/>
          </a:stretch>
        </p:blipFill>
        <p:spPr bwMode="auto">
          <a:xfrm>
            <a:off x="162963" y="788987"/>
            <a:ext cx="8763754" cy="5932487"/>
          </a:xfrm>
          <a:prstGeom prst="rect">
            <a:avLst/>
          </a:prstGeo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5D84-BD55-4399-A0D5-48E2CB97CD01}" type="datetime1">
              <a:rPr lang="en-US" altLang="en-US" smtClean="0"/>
              <a:t>6/15/2019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F7BCC-B5DE-46C7-B2EB-7F8864EFB5C8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857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84187"/>
          </a:xfrm>
          <a:ln/>
        </p:spPr>
        <p:txBody>
          <a:bodyPr lIns="0" tIns="0" rIns="0" bIns="0" anchor="t">
            <a:normAutofit fontScale="90000"/>
          </a:bodyPr>
          <a:lstStyle/>
          <a:p>
            <a:pPr algn="ctr"/>
            <a:r>
              <a:rPr lang="en-US" sz="3200" b="1" dirty="0" smtClean="0">
                <a:latin typeface="Garamond" panose="02020404030301010803" pitchFamily="18" charset="0"/>
              </a:rPr>
              <a:t>Gene </a:t>
            </a:r>
            <a:r>
              <a:rPr lang="en-US" sz="3200" b="1" dirty="0">
                <a:latin typeface="Garamond" panose="02020404030301010803" pitchFamily="18" charset="0"/>
              </a:rPr>
              <a:t>Therapy</a:t>
            </a:r>
          </a:p>
        </p:txBody>
      </p:sp>
      <p:sp>
        <p:nvSpPr>
          <p:cNvPr id="11776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  <a:ln/>
        </p:spPr>
        <p:txBody>
          <a:bodyPr lIns="0" tIns="0" rIns="0" bIns="0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Garamond" panose="02020404030301010803" pitchFamily="18" charset="0"/>
              </a:rPr>
              <a:t>Vectors for Gene Delivery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Garamond" panose="02020404030301010803" pitchFamily="18" charset="0"/>
              </a:rPr>
              <a:t>Rely on viruses as vectors</a:t>
            </a:r>
          </a:p>
          <a:p>
            <a:pPr lvl="2">
              <a:lnSpc>
                <a:spcPct val="150000"/>
              </a:lnSpc>
            </a:pPr>
            <a:r>
              <a:rPr lang="en-US" dirty="0">
                <a:latin typeface="Garamond" panose="02020404030301010803" pitchFamily="18" charset="0"/>
              </a:rPr>
              <a:t>Use viral genome to carry a therapeutic gene or genes and use virus itself to infect human cells, introducing the gene</a:t>
            </a:r>
          </a:p>
          <a:p>
            <a:pPr lvl="2">
              <a:lnSpc>
                <a:spcPct val="150000"/>
              </a:lnSpc>
            </a:pPr>
            <a:r>
              <a:rPr lang="en-US" dirty="0">
                <a:latin typeface="Garamond" panose="02020404030301010803" pitchFamily="18" charset="0"/>
              </a:rPr>
              <a:t>Adenovirus (common cold)</a:t>
            </a:r>
          </a:p>
          <a:p>
            <a:pPr lvl="2">
              <a:lnSpc>
                <a:spcPct val="150000"/>
              </a:lnSpc>
            </a:pPr>
            <a:r>
              <a:rPr lang="en-US" dirty="0">
                <a:latin typeface="Garamond" panose="02020404030301010803" pitchFamily="18" charset="0"/>
              </a:rPr>
              <a:t>Influenza virus (flu)</a:t>
            </a:r>
          </a:p>
          <a:p>
            <a:pPr lvl="2">
              <a:lnSpc>
                <a:spcPct val="150000"/>
              </a:lnSpc>
            </a:pPr>
            <a:r>
              <a:rPr lang="en-US" dirty="0">
                <a:latin typeface="Garamond" panose="02020404030301010803" pitchFamily="18" charset="0"/>
              </a:rPr>
              <a:t>Herpes virus (cold sores, some cause STD)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Garamond" panose="02020404030301010803" pitchFamily="18" charset="0"/>
              </a:rPr>
              <a:t>Must make sure the virus has been genetically engineered so that it can neither produce disease nor spread throughout the body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D1DD-B958-4321-9538-C165D788B5C6}" type="datetime1">
              <a:rPr lang="en-US" altLang="en-US" smtClean="0"/>
              <a:t>6/15/2019</a:t>
            </a:fld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F7BCC-B5DE-46C7-B2EB-7F8864EFB5C8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635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13"/>
            <a:ext cx="8229600" cy="484187"/>
          </a:xfrm>
          <a:ln/>
        </p:spPr>
        <p:txBody>
          <a:bodyPr lIns="0" tIns="0" rIns="0" bIns="0" anchor="t">
            <a:normAutofit fontScale="90000"/>
          </a:bodyPr>
          <a:lstStyle/>
          <a:p>
            <a:pPr algn="ctr"/>
            <a:r>
              <a:rPr lang="en-US" sz="3200" b="1" dirty="0" smtClean="0">
                <a:latin typeface="Garamond" panose="02020404030301010803" pitchFamily="18" charset="0"/>
              </a:rPr>
              <a:t>Gene </a:t>
            </a:r>
            <a:r>
              <a:rPr lang="en-US" sz="3200" b="1" dirty="0">
                <a:latin typeface="Garamond" panose="02020404030301010803" pitchFamily="18" charset="0"/>
              </a:rPr>
              <a:t>Therapy</a:t>
            </a:r>
          </a:p>
        </p:txBody>
      </p:sp>
      <p:sp>
        <p:nvSpPr>
          <p:cNvPr id="118787" name="Content Placeholder 2"/>
          <p:cNvSpPr>
            <a:spLocks noGrp="1"/>
          </p:cNvSpPr>
          <p:nvPr>
            <p:ph idx="1"/>
          </p:nvPr>
        </p:nvSpPr>
        <p:spPr>
          <a:xfrm>
            <a:off x="0" y="505800"/>
            <a:ext cx="9144000" cy="6352200"/>
          </a:xfrm>
          <a:ln/>
        </p:spPr>
        <p:txBody>
          <a:bodyPr lIns="0" tIns="0" rIns="0" bIns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900" b="1" dirty="0">
                <a:latin typeface="Garamond" panose="02020404030301010803" pitchFamily="18" charset="0"/>
              </a:rPr>
              <a:t>Viral Infection of Human Cells</a:t>
            </a:r>
          </a:p>
          <a:p>
            <a:pPr lvl="1">
              <a:lnSpc>
                <a:spcPct val="150000"/>
              </a:lnSpc>
            </a:pPr>
            <a:r>
              <a:rPr lang="en-US" sz="2200" dirty="0">
                <a:latin typeface="Garamond" panose="02020404030301010803" pitchFamily="18" charset="0"/>
              </a:rPr>
              <a:t>Bind to and enter cells; release genetic material (usually DNA) into nucleus or cytoplasm </a:t>
            </a:r>
          </a:p>
          <a:p>
            <a:pPr lvl="1">
              <a:lnSpc>
                <a:spcPct val="150000"/>
              </a:lnSpc>
            </a:pPr>
            <a:r>
              <a:rPr lang="en-US" sz="2200" dirty="0">
                <a:latin typeface="Garamond" panose="02020404030301010803" pitchFamily="18" charset="0"/>
              </a:rPr>
              <a:t>Human cell now acts as a host to reproduce the viral genome and to produce viral RNA and proteins</a:t>
            </a:r>
          </a:p>
          <a:p>
            <a:pPr>
              <a:lnSpc>
                <a:spcPct val="150000"/>
              </a:lnSpc>
            </a:pPr>
            <a:r>
              <a:rPr lang="en-US" sz="2900" b="1" dirty="0">
                <a:latin typeface="Garamond" panose="02020404030301010803" pitchFamily="18" charset="0"/>
              </a:rPr>
              <a:t>Make Good Vectors</a:t>
            </a:r>
          </a:p>
          <a:p>
            <a:pPr lvl="1">
              <a:lnSpc>
                <a:spcPct val="150000"/>
              </a:lnSpc>
            </a:pPr>
            <a:r>
              <a:rPr lang="en-US" sz="2200" dirty="0">
                <a:latin typeface="Garamond" panose="02020404030301010803" pitchFamily="18" charset="0"/>
              </a:rPr>
              <a:t>Efficient at infecting many types of human cells</a:t>
            </a:r>
          </a:p>
          <a:p>
            <a:pPr lvl="1">
              <a:lnSpc>
                <a:spcPct val="150000"/>
              </a:lnSpc>
            </a:pPr>
            <a:r>
              <a:rPr lang="en-US" sz="2200" dirty="0">
                <a:latin typeface="Garamond" panose="02020404030301010803" pitchFamily="18" charset="0"/>
              </a:rPr>
              <a:t>Retroviruses (HIV) permanently insert their DNA into host cell genome</a:t>
            </a:r>
          </a:p>
          <a:p>
            <a:pPr lvl="1">
              <a:lnSpc>
                <a:spcPct val="150000"/>
              </a:lnSpc>
            </a:pPr>
            <a:r>
              <a:rPr lang="en-US" sz="2200" dirty="0">
                <a:latin typeface="Garamond" panose="02020404030301010803" pitchFamily="18" charset="0"/>
              </a:rPr>
              <a:t>Some viruses infect only certain types of cells – good for targeted gene therapy</a:t>
            </a:r>
          </a:p>
          <a:p>
            <a:pPr>
              <a:lnSpc>
                <a:spcPct val="150000"/>
              </a:lnSpc>
            </a:pPr>
            <a:endParaRPr lang="en-US" sz="2900" dirty="0">
              <a:latin typeface="Garamond" panose="02020404030301010803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DC97-A98E-4583-A791-EC144319ABE6}" type="datetime1">
              <a:rPr lang="en-US" altLang="en-US" smtClean="0"/>
              <a:t>6/15/2019</a:t>
            </a:fld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F7BCC-B5DE-46C7-B2EB-7F8864EFB5C8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438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>
                <a:latin typeface="Garamond" panose="02020404030301010803" pitchFamily="18" charset="0"/>
              </a:rPr>
              <a:t>Other Gene Delivery Options</a:t>
            </a:r>
          </a:p>
          <a:p>
            <a:pPr lvl="1">
              <a:lnSpc>
                <a:spcPct val="150000"/>
              </a:lnSpc>
            </a:pPr>
            <a:r>
              <a:rPr lang="en-US" sz="2200" b="1" dirty="0">
                <a:latin typeface="Garamond" panose="02020404030301010803" pitchFamily="18" charset="0"/>
              </a:rPr>
              <a:t>Naked DNA </a:t>
            </a:r>
            <a:r>
              <a:rPr lang="en-US" sz="2200" dirty="0">
                <a:latin typeface="Garamond" panose="02020404030301010803" pitchFamily="18" charset="0"/>
              </a:rPr>
              <a:t>– DNA by itself that is injected directly into body tissues</a:t>
            </a:r>
          </a:p>
          <a:p>
            <a:pPr lvl="1">
              <a:lnSpc>
                <a:spcPct val="150000"/>
              </a:lnSpc>
            </a:pPr>
            <a:r>
              <a:rPr lang="en-US" sz="2200" b="1" dirty="0">
                <a:latin typeface="Garamond" panose="02020404030301010803" pitchFamily="18" charset="0"/>
              </a:rPr>
              <a:t>Liposomes</a:t>
            </a:r>
            <a:r>
              <a:rPr lang="en-US" sz="2200" dirty="0">
                <a:latin typeface="Garamond" panose="02020404030301010803" pitchFamily="18" charset="0"/>
              </a:rPr>
              <a:t> – small, hollow particles made of lipid molecules</a:t>
            </a:r>
          </a:p>
          <a:p>
            <a:pPr lvl="2">
              <a:lnSpc>
                <a:spcPct val="150000"/>
              </a:lnSpc>
            </a:pPr>
            <a:r>
              <a:rPr lang="en-US" dirty="0">
                <a:latin typeface="Garamond" panose="02020404030301010803" pitchFamily="18" charset="0"/>
              </a:rPr>
              <a:t>Packaged with gene and injected or sprayed into tissues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New </a:t>
            </a:r>
            <a:r>
              <a:rPr lang="en-US" b="1" dirty="0">
                <a:latin typeface="Garamond" panose="02020404030301010803" pitchFamily="18" charset="0"/>
              </a:rPr>
              <a:t>Approaches to Gene </a:t>
            </a:r>
            <a:r>
              <a:rPr lang="en-US" b="1" dirty="0" smtClean="0">
                <a:latin typeface="Garamond" panose="02020404030301010803" pitchFamily="18" charset="0"/>
              </a:rPr>
              <a:t>Therapy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Garamond" panose="02020404030301010803" pitchFamily="18" charset="0"/>
              </a:rPr>
              <a:t>Antisense RNA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Garamond" panose="02020404030301010803" pitchFamily="18" charset="0"/>
              </a:rPr>
              <a:t>Ribozymes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Garamond" panose="02020404030301010803" pitchFamily="18" charset="0"/>
              </a:rPr>
              <a:t>RNA interference (</a:t>
            </a:r>
            <a:r>
              <a:rPr lang="en-US" dirty="0" err="1" smtClean="0">
                <a:latin typeface="Garamond" panose="02020404030301010803" pitchFamily="18" charset="0"/>
              </a:rPr>
              <a:t>RNAi</a:t>
            </a:r>
            <a:r>
              <a:rPr lang="en-US" dirty="0" smtClean="0">
                <a:latin typeface="Garamond" panose="02020404030301010803" pitchFamily="18" charset="0"/>
              </a:rPr>
              <a:t>)</a:t>
            </a:r>
          </a:p>
          <a:p>
            <a:pPr lvl="1">
              <a:lnSpc>
                <a:spcPct val="150000"/>
              </a:lnSpc>
            </a:pPr>
            <a:r>
              <a:rPr lang="en-US" dirty="0" err="1" smtClean="0">
                <a:latin typeface="Garamond" panose="02020404030301010803" pitchFamily="18" charset="0"/>
              </a:rPr>
              <a:t>Spliceosome</a:t>
            </a:r>
            <a:r>
              <a:rPr lang="en-US" dirty="0" smtClean="0">
                <a:latin typeface="Garamond" panose="02020404030301010803" pitchFamily="18" charset="0"/>
              </a:rPr>
              <a:t>-mediated RNA trans-splicing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Garamond" panose="02020404030301010803" pitchFamily="18" charset="0"/>
              </a:rPr>
              <a:t>Triplex helix oligonucleotide therapy</a:t>
            </a:r>
          </a:p>
          <a:p>
            <a:pPr eaLnBrk="1" hangingPunct="1">
              <a:lnSpc>
                <a:spcPct val="150000"/>
              </a:lnSpc>
            </a:pPr>
            <a:endParaRPr lang="en-US" dirty="0" smtClean="0">
              <a:latin typeface="Garamond" panose="02020404030301010803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7FDE-64DA-4A50-804C-693D1887B4F8}" type="datetime1">
              <a:rPr lang="en-US" smtClean="0"/>
              <a:t>6/15/2019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6C17-F0B5-D64C-94A0-63F887D8A22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1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832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latin typeface="Garamond" panose="02020404030301010803" pitchFamily="18" charset="0"/>
              </a:rPr>
              <a:t>Inhibition of translation of specific RNA by antisense nucleic acid molecules</a:t>
            </a:r>
          </a:p>
        </p:txBody>
      </p:sp>
      <p:sp>
        <p:nvSpPr>
          <p:cNvPr id="412675" name="Line 3"/>
          <p:cNvSpPr>
            <a:spLocks noChangeShapeType="1"/>
          </p:cNvSpPr>
          <p:nvPr/>
        </p:nvSpPr>
        <p:spPr bwMode="auto">
          <a:xfrm>
            <a:off x="2057400" y="4953000"/>
            <a:ext cx="4800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>
              <a:latin typeface="Garamond" panose="02020404030301010803" pitchFamily="18" charset="0"/>
            </a:endParaRPr>
          </a:p>
        </p:txBody>
      </p:sp>
      <p:sp>
        <p:nvSpPr>
          <p:cNvPr id="412676" name="Line 4"/>
          <p:cNvSpPr>
            <a:spLocks noChangeShapeType="1"/>
          </p:cNvSpPr>
          <p:nvPr/>
        </p:nvSpPr>
        <p:spPr bwMode="auto">
          <a:xfrm>
            <a:off x="1981200" y="2438400"/>
            <a:ext cx="4800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>
              <a:latin typeface="Garamond" panose="02020404030301010803" pitchFamily="18" charset="0"/>
            </a:endParaRPr>
          </a:p>
        </p:txBody>
      </p:sp>
      <p:sp>
        <p:nvSpPr>
          <p:cNvPr id="412677" name="Line 5"/>
          <p:cNvSpPr>
            <a:spLocks noChangeShapeType="1"/>
          </p:cNvSpPr>
          <p:nvPr/>
        </p:nvSpPr>
        <p:spPr bwMode="auto">
          <a:xfrm>
            <a:off x="990600" y="2438400"/>
            <a:ext cx="9906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>
              <a:latin typeface="Garamond" panose="02020404030301010803" pitchFamily="18" charset="0"/>
            </a:endParaRPr>
          </a:p>
        </p:txBody>
      </p:sp>
      <p:sp>
        <p:nvSpPr>
          <p:cNvPr id="412678" name="Line 6"/>
          <p:cNvSpPr>
            <a:spLocks noChangeShapeType="1"/>
          </p:cNvSpPr>
          <p:nvPr/>
        </p:nvSpPr>
        <p:spPr bwMode="auto">
          <a:xfrm>
            <a:off x="6781800" y="2438400"/>
            <a:ext cx="9906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>
              <a:latin typeface="Garamond" panose="02020404030301010803" pitchFamily="18" charset="0"/>
            </a:endParaRPr>
          </a:p>
        </p:txBody>
      </p:sp>
      <p:sp>
        <p:nvSpPr>
          <p:cNvPr id="412679" name="Text Box 7"/>
          <p:cNvSpPr txBox="1">
            <a:spLocks noChangeArrowheads="1"/>
          </p:cNvSpPr>
          <p:nvPr/>
        </p:nvSpPr>
        <p:spPr bwMode="auto">
          <a:xfrm>
            <a:off x="974725" y="2698750"/>
            <a:ext cx="6026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b="1">
                <a:latin typeface="Garamond" panose="02020404030301010803" pitchFamily="18" charset="0"/>
              </a:rPr>
              <a:t>Promoter		antisense cDNA		poly A addition signal</a:t>
            </a:r>
          </a:p>
        </p:txBody>
      </p:sp>
      <p:sp>
        <p:nvSpPr>
          <p:cNvPr id="412680" name="Text Box 8"/>
          <p:cNvSpPr txBox="1">
            <a:spLocks noChangeArrowheads="1"/>
          </p:cNvSpPr>
          <p:nvPr/>
        </p:nvSpPr>
        <p:spPr bwMode="auto">
          <a:xfrm>
            <a:off x="3352800" y="5119688"/>
            <a:ext cx="26750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b="1">
                <a:latin typeface="Garamond" panose="02020404030301010803" pitchFamily="18" charset="0"/>
              </a:rPr>
              <a:t>antisense oligonucleotide</a:t>
            </a:r>
          </a:p>
        </p:txBody>
      </p:sp>
      <p:sp>
        <p:nvSpPr>
          <p:cNvPr id="412681" name="Text Box 9"/>
          <p:cNvSpPr txBox="1">
            <a:spLocks noChangeArrowheads="1"/>
          </p:cNvSpPr>
          <p:nvPr/>
        </p:nvSpPr>
        <p:spPr bwMode="auto">
          <a:xfrm>
            <a:off x="6858000" y="4738688"/>
            <a:ext cx="8540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b="1">
                <a:latin typeface="Garamond" panose="02020404030301010803" pitchFamily="18" charset="0"/>
              </a:rPr>
              <a:t>mRNA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057400" y="4648200"/>
            <a:ext cx="4800600" cy="304800"/>
            <a:chOff x="1296" y="2928"/>
            <a:chExt cx="3024" cy="192"/>
          </a:xfrm>
        </p:grpSpPr>
        <p:sp>
          <p:nvSpPr>
            <p:cNvPr id="12313" name="Line 11"/>
            <p:cNvSpPr>
              <a:spLocks noChangeShapeType="1"/>
            </p:cNvSpPr>
            <p:nvPr/>
          </p:nvSpPr>
          <p:spPr bwMode="auto">
            <a:xfrm>
              <a:off x="1296" y="2928"/>
              <a:ext cx="3024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>
                <a:latin typeface="Garamond" panose="02020404030301010803" pitchFamily="18" charset="0"/>
              </a:endParaRPr>
            </a:p>
          </p:txBody>
        </p:sp>
        <p:sp>
          <p:nvSpPr>
            <p:cNvPr id="12314" name="Line 12"/>
            <p:cNvSpPr>
              <a:spLocks noChangeShapeType="1"/>
            </p:cNvSpPr>
            <p:nvPr/>
          </p:nvSpPr>
          <p:spPr bwMode="auto">
            <a:xfrm>
              <a:off x="1344" y="2928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>
                <a:latin typeface="Garamond" panose="02020404030301010803" pitchFamily="18" charset="0"/>
              </a:endParaRPr>
            </a:p>
          </p:txBody>
        </p:sp>
        <p:sp>
          <p:nvSpPr>
            <p:cNvPr id="12315" name="Line 13"/>
            <p:cNvSpPr>
              <a:spLocks noChangeShapeType="1"/>
            </p:cNvSpPr>
            <p:nvPr/>
          </p:nvSpPr>
          <p:spPr bwMode="auto">
            <a:xfrm>
              <a:off x="1440" y="2928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>
                <a:latin typeface="Garamond" panose="02020404030301010803" pitchFamily="18" charset="0"/>
              </a:endParaRPr>
            </a:p>
          </p:txBody>
        </p:sp>
        <p:sp>
          <p:nvSpPr>
            <p:cNvPr id="12316" name="Line 14"/>
            <p:cNvSpPr>
              <a:spLocks noChangeShapeType="1"/>
            </p:cNvSpPr>
            <p:nvPr/>
          </p:nvSpPr>
          <p:spPr bwMode="auto">
            <a:xfrm>
              <a:off x="1536" y="2928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>
                <a:latin typeface="Garamond" panose="02020404030301010803" pitchFamily="18" charset="0"/>
              </a:endParaRPr>
            </a:p>
          </p:txBody>
        </p:sp>
        <p:sp>
          <p:nvSpPr>
            <p:cNvPr id="12317" name="Line 15"/>
            <p:cNvSpPr>
              <a:spLocks noChangeShapeType="1"/>
            </p:cNvSpPr>
            <p:nvPr/>
          </p:nvSpPr>
          <p:spPr bwMode="auto">
            <a:xfrm>
              <a:off x="1632" y="2928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>
                <a:latin typeface="Garamond" panose="02020404030301010803" pitchFamily="18" charset="0"/>
              </a:endParaRPr>
            </a:p>
          </p:txBody>
        </p:sp>
        <p:sp>
          <p:nvSpPr>
            <p:cNvPr id="12318" name="Line 16"/>
            <p:cNvSpPr>
              <a:spLocks noChangeShapeType="1"/>
            </p:cNvSpPr>
            <p:nvPr/>
          </p:nvSpPr>
          <p:spPr bwMode="auto">
            <a:xfrm>
              <a:off x="1728" y="2928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>
                <a:latin typeface="Garamond" panose="02020404030301010803" pitchFamily="18" charset="0"/>
              </a:endParaRPr>
            </a:p>
          </p:txBody>
        </p:sp>
        <p:sp>
          <p:nvSpPr>
            <p:cNvPr id="12319" name="Line 17"/>
            <p:cNvSpPr>
              <a:spLocks noChangeShapeType="1"/>
            </p:cNvSpPr>
            <p:nvPr/>
          </p:nvSpPr>
          <p:spPr bwMode="auto">
            <a:xfrm>
              <a:off x="1824" y="2928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>
                <a:latin typeface="Garamond" panose="02020404030301010803" pitchFamily="18" charset="0"/>
              </a:endParaRPr>
            </a:p>
          </p:txBody>
        </p:sp>
        <p:sp>
          <p:nvSpPr>
            <p:cNvPr id="12320" name="Line 18"/>
            <p:cNvSpPr>
              <a:spLocks noChangeShapeType="1"/>
            </p:cNvSpPr>
            <p:nvPr/>
          </p:nvSpPr>
          <p:spPr bwMode="auto">
            <a:xfrm>
              <a:off x="1920" y="2928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>
                <a:latin typeface="Garamond" panose="02020404030301010803" pitchFamily="18" charset="0"/>
              </a:endParaRPr>
            </a:p>
          </p:txBody>
        </p:sp>
        <p:sp>
          <p:nvSpPr>
            <p:cNvPr id="12321" name="Line 19"/>
            <p:cNvSpPr>
              <a:spLocks noChangeShapeType="1"/>
            </p:cNvSpPr>
            <p:nvPr/>
          </p:nvSpPr>
          <p:spPr bwMode="auto">
            <a:xfrm>
              <a:off x="2016" y="2928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>
                <a:latin typeface="Garamond" panose="02020404030301010803" pitchFamily="18" charset="0"/>
              </a:endParaRPr>
            </a:p>
          </p:txBody>
        </p:sp>
        <p:sp>
          <p:nvSpPr>
            <p:cNvPr id="12322" name="Line 20"/>
            <p:cNvSpPr>
              <a:spLocks noChangeShapeType="1"/>
            </p:cNvSpPr>
            <p:nvPr/>
          </p:nvSpPr>
          <p:spPr bwMode="auto">
            <a:xfrm>
              <a:off x="2112" y="2928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>
                <a:latin typeface="Garamond" panose="02020404030301010803" pitchFamily="18" charset="0"/>
              </a:endParaRPr>
            </a:p>
          </p:txBody>
        </p:sp>
        <p:sp>
          <p:nvSpPr>
            <p:cNvPr id="12323" name="Line 21"/>
            <p:cNvSpPr>
              <a:spLocks noChangeShapeType="1"/>
            </p:cNvSpPr>
            <p:nvPr/>
          </p:nvSpPr>
          <p:spPr bwMode="auto">
            <a:xfrm>
              <a:off x="2208" y="2928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>
                <a:latin typeface="Garamond" panose="02020404030301010803" pitchFamily="18" charset="0"/>
              </a:endParaRPr>
            </a:p>
          </p:txBody>
        </p:sp>
        <p:sp>
          <p:nvSpPr>
            <p:cNvPr id="12324" name="Line 22"/>
            <p:cNvSpPr>
              <a:spLocks noChangeShapeType="1"/>
            </p:cNvSpPr>
            <p:nvPr/>
          </p:nvSpPr>
          <p:spPr bwMode="auto">
            <a:xfrm>
              <a:off x="2304" y="2928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>
                <a:latin typeface="Garamond" panose="02020404030301010803" pitchFamily="18" charset="0"/>
              </a:endParaRPr>
            </a:p>
          </p:txBody>
        </p:sp>
        <p:sp>
          <p:nvSpPr>
            <p:cNvPr id="12325" name="Line 23"/>
            <p:cNvSpPr>
              <a:spLocks noChangeShapeType="1"/>
            </p:cNvSpPr>
            <p:nvPr/>
          </p:nvSpPr>
          <p:spPr bwMode="auto">
            <a:xfrm>
              <a:off x="2400" y="2928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>
                <a:latin typeface="Garamond" panose="02020404030301010803" pitchFamily="18" charset="0"/>
              </a:endParaRPr>
            </a:p>
          </p:txBody>
        </p:sp>
        <p:sp>
          <p:nvSpPr>
            <p:cNvPr id="12326" name="Line 24"/>
            <p:cNvSpPr>
              <a:spLocks noChangeShapeType="1"/>
            </p:cNvSpPr>
            <p:nvPr/>
          </p:nvSpPr>
          <p:spPr bwMode="auto">
            <a:xfrm>
              <a:off x="2496" y="2928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>
                <a:latin typeface="Garamond" panose="02020404030301010803" pitchFamily="18" charset="0"/>
              </a:endParaRPr>
            </a:p>
          </p:txBody>
        </p:sp>
        <p:sp>
          <p:nvSpPr>
            <p:cNvPr id="12327" name="Line 25"/>
            <p:cNvSpPr>
              <a:spLocks noChangeShapeType="1"/>
            </p:cNvSpPr>
            <p:nvPr/>
          </p:nvSpPr>
          <p:spPr bwMode="auto">
            <a:xfrm>
              <a:off x="2592" y="2928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>
                <a:latin typeface="Garamond" panose="02020404030301010803" pitchFamily="18" charset="0"/>
              </a:endParaRPr>
            </a:p>
          </p:txBody>
        </p:sp>
        <p:sp>
          <p:nvSpPr>
            <p:cNvPr id="12328" name="Line 26"/>
            <p:cNvSpPr>
              <a:spLocks noChangeShapeType="1"/>
            </p:cNvSpPr>
            <p:nvPr/>
          </p:nvSpPr>
          <p:spPr bwMode="auto">
            <a:xfrm>
              <a:off x="2688" y="2928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>
                <a:latin typeface="Garamond" panose="02020404030301010803" pitchFamily="18" charset="0"/>
              </a:endParaRPr>
            </a:p>
          </p:txBody>
        </p:sp>
        <p:sp>
          <p:nvSpPr>
            <p:cNvPr id="12329" name="Line 27"/>
            <p:cNvSpPr>
              <a:spLocks noChangeShapeType="1"/>
            </p:cNvSpPr>
            <p:nvPr/>
          </p:nvSpPr>
          <p:spPr bwMode="auto">
            <a:xfrm>
              <a:off x="2784" y="2928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>
                <a:latin typeface="Garamond" panose="02020404030301010803" pitchFamily="18" charset="0"/>
              </a:endParaRPr>
            </a:p>
          </p:txBody>
        </p:sp>
        <p:sp>
          <p:nvSpPr>
            <p:cNvPr id="12330" name="Line 28"/>
            <p:cNvSpPr>
              <a:spLocks noChangeShapeType="1"/>
            </p:cNvSpPr>
            <p:nvPr/>
          </p:nvSpPr>
          <p:spPr bwMode="auto">
            <a:xfrm>
              <a:off x="2880" y="2928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>
                <a:latin typeface="Garamond" panose="02020404030301010803" pitchFamily="18" charset="0"/>
              </a:endParaRPr>
            </a:p>
          </p:txBody>
        </p:sp>
        <p:sp>
          <p:nvSpPr>
            <p:cNvPr id="12331" name="Line 29"/>
            <p:cNvSpPr>
              <a:spLocks noChangeShapeType="1"/>
            </p:cNvSpPr>
            <p:nvPr/>
          </p:nvSpPr>
          <p:spPr bwMode="auto">
            <a:xfrm>
              <a:off x="2976" y="2928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>
                <a:latin typeface="Garamond" panose="02020404030301010803" pitchFamily="18" charset="0"/>
              </a:endParaRPr>
            </a:p>
          </p:txBody>
        </p:sp>
        <p:sp>
          <p:nvSpPr>
            <p:cNvPr id="12332" name="Line 30"/>
            <p:cNvSpPr>
              <a:spLocks noChangeShapeType="1"/>
            </p:cNvSpPr>
            <p:nvPr/>
          </p:nvSpPr>
          <p:spPr bwMode="auto">
            <a:xfrm>
              <a:off x="3072" y="2928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>
                <a:latin typeface="Garamond" panose="02020404030301010803" pitchFamily="18" charset="0"/>
              </a:endParaRPr>
            </a:p>
          </p:txBody>
        </p:sp>
        <p:sp>
          <p:nvSpPr>
            <p:cNvPr id="12333" name="Line 31"/>
            <p:cNvSpPr>
              <a:spLocks noChangeShapeType="1"/>
            </p:cNvSpPr>
            <p:nvPr/>
          </p:nvSpPr>
          <p:spPr bwMode="auto">
            <a:xfrm>
              <a:off x="3168" y="2928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>
                <a:latin typeface="Garamond" panose="02020404030301010803" pitchFamily="18" charset="0"/>
              </a:endParaRPr>
            </a:p>
          </p:txBody>
        </p:sp>
        <p:sp>
          <p:nvSpPr>
            <p:cNvPr id="12334" name="Line 32"/>
            <p:cNvSpPr>
              <a:spLocks noChangeShapeType="1"/>
            </p:cNvSpPr>
            <p:nvPr/>
          </p:nvSpPr>
          <p:spPr bwMode="auto">
            <a:xfrm>
              <a:off x="3264" y="2928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>
                <a:latin typeface="Garamond" panose="02020404030301010803" pitchFamily="18" charset="0"/>
              </a:endParaRPr>
            </a:p>
          </p:txBody>
        </p:sp>
        <p:sp>
          <p:nvSpPr>
            <p:cNvPr id="12335" name="Line 33"/>
            <p:cNvSpPr>
              <a:spLocks noChangeShapeType="1"/>
            </p:cNvSpPr>
            <p:nvPr/>
          </p:nvSpPr>
          <p:spPr bwMode="auto">
            <a:xfrm>
              <a:off x="3360" y="2928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>
                <a:latin typeface="Garamond" panose="02020404030301010803" pitchFamily="18" charset="0"/>
              </a:endParaRPr>
            </a:p>
          </p:txBody>
        </p:sp>
        <p:sp>
          <p:nvSpPr>
            <p:cNvPr id="12336" name="Line 34"/>
            <p:cNvSpPr>
              <a:spLocks noChangeShapeType="1"/>
            </p:cNvSpPr>
            <p:nvPr/>
          </p:nvSpPr>
          <p:spPr bwMode="auto">
            <a:xfrm>
              <a:off x="3456" y="2928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>
                <a:latin typeface="Garamond" panose="02020404030301010803" pitchFamily="18" charset="0"/>
              </a:endParaRPr>
            </a:p>
          </p:txBody>
        </p:sp>
        <p:sp>
          <p:nvSpPr>
            <p:cNvPr id="12337" name="Line 35"/>
            <p:cNvSpPr>
              <a:spLocks noChangeShapeType="1"/>
            </p:cNvSpPr>
            <p:nvPr/>
          </p:nvSpPr>
          <p:spPr bwMode="auto">
            <a:xfrm>
              <a:off x="3552" y="2928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>
                <a:latin typeface="Garamond" panose="02020404030301010803" pitchFamily="18" charset="0"/>
              </a:endParaRPr>
            </a:p>
          </p:txBody>
        </p:sp>
        <p:sp>
          <p:nvSpPr>
            <p:cNvPr id="12338" name="Line 36"/>
            <p:cNvSpPr>
              <a:spLocks noChangeShapeType="1"/>
            </p:cNvSpPr>
            <p:nvPr/>
          </p:nvSpPr>
          <p:spPr bwMode="auto">
            <a:xfrm>
              <a:off x="3648" y="2928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>
                <a:latin typeface="Garamond" panose="02020404030301010803" pitchFamily="18" charset="0"/>
              </a:endParaRPr>
            </a:p>
          </p:txBody>
        </p:sp>
        <p:sp>
          <p:nvSpPr>
            <p:cNvPr id="12339" name="Line 37"/>
            <p:cNvSpPr>
              <a:spLocks noChangeShapeType="1"/>
            </p:cNvSpPr>
            <p:nvPr/>
          </p:nvSpPr>
          <p:spPr bwMode="auto">
            <a:xfrm>
              <a:off x="3744" y="2928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>
                <a:latin typeface="Garamond" panose="02020404030301010803" pitchFamily="18" charset="0"/>
              </a:endParaRPr>
            </a:p>
          </p:txBody>
        </p:sp>
        <p:sp>
          <p:nvSpPr>
            <p:cNvPr id="12340" name="Line 38"/>
            <p:cNvSpPr>
              <a:spLocks noChangeShapeType="1"/>
            </p:cNvSpPr>
            <p:nvPr/>
          </p:nvSpPr>
          <p:spPr bwMode="auto">
            <a:xfrm>
              <a:off x="3840" y="2928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>
                <a:latin typeface="Garamond" panose="02020404030301010803" pitchFamily="18" charset="0"/>
              </a:endParaRPr>
            </a:p>
          </p:txBody>
        </p:sp>
        <p:sp>
          <p:nvSpPr>
            <p:cNvPr id="12341" name="Line 39"/>
            <p:cNvSpPr>
              <a:spLocks noChangeShapeType="1"/>
            </p:cNvSpPr>
            <p:nvPr/>
          </p:nvSpPr>
          <p:spPr bwMode="auto">
            <a:xfrm>
              <a:off x="3936" y="2928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>
                <a:latin typeface="Garamond" panose="02020404030301010803" pitchFamily="18" charset="0"/>
              </a:endParaRPr>
            </a:p>
          </p:txBody>
        </p:sp>
        <p:sp>
          <p:nvSpPr>
            <p:cNvPr id="12342" name="Line 40"/>
            <p:cNvSpPr>
              <a:spLocks noChangeShapeType="1"/>
            </p:cNvSpPr>
            <p:nvPr/>
          </p:nvSpPr>
          <p:spPr bwMode="auto">
            <a:xfrm>
              <a:off x="4032" y="2928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>
                <a:latin typeface="Garamond" panose="02020404030301010803" pitchFamily="18" charset="0"/>
              </a:endParaRPr>
            </a:p>
          </p:txBody>
        </p:sp>
        <p:sp>
          <p:nvSpPr>
            <p:cNvPr id="12343" name="Line 41"/>
            <p:cNvSpPr>
              <a:spLocks noChangeShapeType="1"/>
            </p:cNvSpPr>
            <p:nvPr/>
          </p:nvSpPr>
          <p:spPr bwMode="auto">
            <a:xfrm>
              <a:off x="4128" y="2928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>
                <a:latin typeface="Garamond" panose="02020404030301010803" pitchFamily="18" charset="0"/>
              </a:endParaRPr>
            </a:p>
          </p:txBody>
        </p:sp>
        <p:sp>
          <p:nvSpPr>
            <p:cNvPr id="12344" name="Line 42"/>
            <p:cNvSpPr>
              <a:spLocks noChangeShapeType="1"/>
            </p:cNvSpPr>
            <p:nvPr/>
          </p:nvSpPr>
          <p:spPr bwMode="auto">
            <a:xfrm>
              <a:off x="4224" y="2928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>
                <a:latin typeface="Garamond" panose="02020404030301010803" pitchFamily="18" charset="0"/>
              </a:endParaRPr>
            </a:p>
          </p:txBody>
        </p:sp>
      </p:grp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2057400" y="4953000"/>
            <a:ext cx="1219200" cy="381000"/>
            <a:chOff x="1296" y="3120"/>
            <a:chExt cx="768" cy="240"/>
          </a:xfrm>
        </p:grpSpPr>
        <p:sp>
          <p:nvSpPr>
            <p:cNvPr id="12304" name="Line 44"/>
            <p:cNvSpPr>
              <a:spLocks noChangeShapeType="1"/>
            </p:cNvSpPr>
            <p:nvPr/>
          </p:nvSpPr>
          <p:spPr bwMode="auto">
            <a:xfrm>
              <a:off x="1296" y="3349"/>
              <a:ext cx="768" cy="11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>
                <a:latin typeface="Garamond" panose="02020404030301010803" pitchFamily="18" charset="0"/>
              </a:endParaRPr>
            </a:p>
          </p:txBody>
        </p:sp>
        <p:sp>
          <p:nvSpPr>
            <p:cNvPr id="12305" name="Line 45"/>
            <p:cNvSpPr>
              <a:spLocks noChangeShapeType="1"/>
            </p:cNvSpPr>
            <p:nvPr/>
          </p:nvSpPr>
          <p:spPr bwMode="auto">
            <a:xfrm>
              <a:off x="1440" y="3120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>
                <a:latin typeface="Garamond" panose="02020404030301010803" pitchFamily="18" charset="0"/>
              </a:endParaRPr>
            </a:p>
          </p:txBody>
        </p:sp>
        <p:sp>
          <p:nvSpPr>
            <p:cNvPr id="12306" name="Line 46"/>
            <p:cNvSpPr>
              <a:spLocks noChangeShapeType="1"/>
            </p:cNvSpPr>
            <p:nvPr/>
          </p:nvSpPr>
          <p:spPr bwMode="auto">
            <a:xfrm>
              <a:off x="1536" y="3120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>
                <a:latin typeface="Garamond" panose="02020404030301010803" pitchFamily="18" charset="0"/>
              </a:endParaRPr>
            </a:p>
          </p:txBody>
        </p:sp>
        <p:sp>
          <p:nvSpPr>
            <p:cNvPr id="12307" name="Line 47"/>
            <p:cNvSpPr>
              <a:spLocks noChangeShapeType="1"/>
            </p:cNvSpPr>
            <p:nvPr/>
          </p:nvSpPr>
          <p:spPr bwMode="auto">
            <a:xfrm>
              <a:off x="1632" y="3120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>
                <a:latin typeface="Garamond" panose="02020404030301010803" pitchFamily="18" charset="0"/>
              </a:endParaRPr>
            </a:p>
          </p:txBody>
        </p:sp>
        <p:sp>
          <p:nvSpPr>
            <p:cNvPr id="12308" name="Line 48"/>
            <p:cNvSpPr>
              <a:spLocks noChangeShapeType="1"/>
            </p:cNvSpPr>
            <p:nvPr/>
          </p:nvSpPr>
          <p:spPr bwMode="auto">
            <a:xfrm>
              <a:off x="1728" y="3120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>
                <a:latin typeface="Garamond" panose="02020404030301010803" pitchFamily="18" charset="0"/>
              </a:endParaRPr>
            </a:p>
          </p:txBody>
        </p:sp>
        <p:sp>
          <p:nvSpPr>
            <p:cNvPr id="12309" name="Line 49"/>
            <p:cNvSpPr>
              <a:spLocks noChangeShapeType="1"/>
            </p:cNvSpPr>
            <p:nvPr/>
          </p:nvSpPr>
          <p:spPr bwMode="auto">
            <a:xfrm>
              <a:off x="1824" y="3120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>
                <a:latin typeface="Garamond" panose="02020404030301010803" pitchFamily="18" charset="0"/>
              </a:endParaRPr>
            </a:p>
          </p:txBody>
        </p:sp>
        <p:sp>
          <p:nvSpPr>
            <p:cNvPr id="12310" name="Line 50"/>
            <p:cNvSpPr>
              <a:spLocks noChangeShapeType="1"/>
            </p:cNvSpPr>
            <p:nvPr/>
          </p:nvSpPr>
          <p:spPr bwMode="auto">
            <a:xfrm>
              <a:off x="1344" y="3120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>
                <a:latin typeface="Garamond" panose="02020404030301010803" pitchFamily="18" charset="0"/>
              </a:endParaRPr>
            </a:p>
          </p:txBody>
        </p:sp>
        <p:sp>
          <p:nvSpPr>
            <p:cNvPr id="12311" name="Line 51"/>
            <p:cNvSpPr>
              <a:spLocks noChangeShapeType="1"/>
            </p:cNvSpPr>
            <p:nvPr/>
          </p:nvSpPr>
          <p:spPr bwMode="auto">
            <a:xfrm>
              <a:off x="1920" y="3120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>
                <a:latin typeface="Garamond" panose="02020404030301010803" pitchFamily="18" charset="0"/>
              </a:endParaRPr>
            </a:p>
          </p:txBody>
        </p:sp>
        <p:sp>
          <p:nvSpPr>
            <p:cNvPr id="12312" name="Line 52"/>
            <p:cNvSpPr>
              <a:spLocks noChangeShapeType="1"/>
            </p:cNvSpPr>
            <p:nvPr/>
          </p:nvSpPr>
          <p:spPr bwMode="auto">
            <a:xfrm>
              <a:off x="2016" y="3120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>
                <a:latin typeface="Garamond" panose="02020404030301010803" pitchFamily="18" charset="0"/>
              </a:endParaRPr>
            </a:p>
          </p:txBody>
        </p:sp>
      </p:grpSp>
      <p:sp>
        <p:nvSpPr>
          <p:cNvPr id="412725" name="Line 53"/>
          <p:cNvSpPr>
            <a:spLocks noChangeShapeType="1"/>
          </p:cNvSpPr>
          <p:nvPr/>
        </p:nvSpPr>
        <p:spPr bwMode="auto">
          <a:xfrm>
            <a:off x="1981200" y="3657600"/>
            <a:ext cx="4800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>
              <a:latin typeface="Garamond" panose="02020404030301010803" pitchFamily="18" charset="0"/>
            </a:endParaRPr>
          </a:p>
        </p:txBody>
      </p:sp>
      <p:sp>
        <p:nvSpPr>
          <p:cNvPr id="412726" name="Line 54"/>
          <p:cNvSpPr>
            <a:spLocks noChangeShapeType="1"/>
          </p:cNvSpPr>
          <p:nvPr/>
        </p:nvSpPr>
        <p:spPr bwMode="auto">
          <a:xfrm>
            <a:off x="3581400" y="2590800"/>
            <a:ext cx="0" cy="8382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>
              <a:latin typeface="Garamond" panose="02020404030301010803" pitchFamily="18" charset="0"/>
            </a:endParaRPr>
          </a:p>
        </p:txBody>
      </p:sp>
      <p:sp>
        <p:nvSpPr>
          <p:cNvPr id="412727" name="Line 55"/>
          <p:cNvSpPr>
            <a:spLocks noChangeShapeType="1"/>
          </p:cNvSpPr>
          <p:nvPr/>
        </p:nvSpPr>
        <p:spPr bwMode="auto">
          <a:xfrm>
            <a:off x="3581400" y="3810000"/>
            <a:ext cx="0" cy="6858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>
              <a:latin typeface="Garamond" panose="02020404030301010803" pitchFamily="18" charset="0"/>
            </a:endParaRPr>
          </a:p>
        </p:txBody>
      </p:sp>
      <p:sp>
        <p:nvSpPr>
          <p:cNvPr id="412728" name="Text Box 56"/>
          <p:cNvSpPr txBox="1">
            <a:spLocks noChangeArrowheads="1"/>
          </p:cNvSpPr>
          <p:nvPr/>
        </p:nvSpPr>
        <p:spPr bwMode="auto">
          <a:xfrm>
            <a:off x="7467600" y="4724400"/>
            <a:ext cx="158286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b="1">
                <a:latin typeface="Garamond" panose="02020404030301010803" pitchFamily="18" charset="0"/>
              </a:rPr>
              <a:t>-antisense</a:t>
            </a:r>
          </a:p>
          <a:p>
            <a:r>
              <a:rPr lang="en-US" b="1">
                <a:latin typeface="Garamond" panose="02020404030301010803" pitchFamily="18" charset="0"/>
              </a:rPr>
              <a:t>RNA complex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14070-E4B9-4589-A909-038FB8753722}" type="datetime1">
              <a:rPr lang="en-US" b="1" smtClean="0">
                <a:solidFill>
                  <a:schemeClr val="tx1"/>
                </a:solidFill>
                <a:latin typeface="Garamond" panose="02020404030301010803" pitchFamily="18" charset="0"/>
              </a:rPr>
              <a:t>6/15/2019</a:t>
            </a:fld>
            <a:endParaRPr lang="en-US" b="1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6C17-F0B5-D64C-94A0-63F887D8A225}" type="slidenum">
              <a:rPr lang="en-US" b="1" smtClean="0">
                <a:solidFill>
                  <a:schemeClr val="tx1"/>
                </a:solidFill>
                <a:latin typeface="Garamond" panose="02020404030301010803" pitchFamily="18" charset="0"/>
              </a:rPr>
              <a:t>17</a:t>
            </a:fld>
            <a:endParaRPr lang="en-US" b="1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00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2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2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2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2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2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2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2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2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2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2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2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2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2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2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2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2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2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2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2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2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12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12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12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412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12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412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12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12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12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12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12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412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12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412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12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12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5" grpId="0" animBg="1"/>
      <p:bldP spid="412676" grpId="0" animBg="1"/>
      <p:bldP spid="412676" grpId="1" animBg="1"/>
      <p:bldP spid="412677" grpId="0" animBg="1"/>
      <p:bldP spid="412677" grpId="1" animBg="1"/>
      <p:bldP spid="412678" grpId="0" animBg="1"/>
      <p:bldP spid="412678" grpId="1" animBg="1"/>
      <p:bldP spid="412679" grpId="0"/>
      <p:bldP spid="412679" grpId="1"/>
      <p:bldP spid="412680" grpId="0"/>
      <p:bldP spid="412681" grpId="0"/>
      <p:bldP spid="412725" grpId="0" animBg="1"/>
      <p:bldP spid="412725" grpId="1" animBg="1"/>
      <p:bldP spid="412726" grpId="0" animBg="1"/>
      <p:bldP spid="412726" grpId="1" animBg="1"/>
      <p:bldP spid="412727" grpId="0" animBg="1"/>
      <p:bldP spid="412727" grpId="1" animBg="1"/>
      <p:bldP spid="4127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077200" cy="6858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latin typeface="Garamond" panose="02020404030301010803" pitchFamily="18" charset="0"/>
              </a:rPr>
              <a:t>Ribozymes: A. Hammerhead B. Hairpin</a:t>
            </a:r>
            <a:endParaRPr lang="en-US" sz="2800" b="1" i="1" dirty="0" smtClean="0">
              <a:latin typeface="Garamond" panose="02020404030301010803" pitchFamily="18" charset="0"/>
            </a:endParaRPr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990600"/>
            <a:ext cx="8424250" cy="5683250"/>
          </a:xfr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D5EC-0256-4B3C-A468-BF28F2ECD520}" type="datetime1">
              <a:rPr lang="en-US" smtClean="0"/>
              <a:t>6/15/2019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6C17-F0B5-D64C-94A0-63F887D8A22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25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/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r>
              <a:rPr lang="en-US" sz="2900" b="1" dirty="0">
                <a:latin typeface="Garamond" panose="02020404030301010803" pitchFamily="18" charset="0"/>
              </a:rPr>
              <a:t>RNA interference (</a:t>
            </a:r>
            <a:r>
              <a:rPr lang="en-US" sz="2900" b="1" dirty="0" err="1">
                <a:latin typeface="Garamond" panose="02020404030301010803" pitchFamily="18" charset="0"/>
              </a:rPr>
              <a:t>RNAi</a:t>
            </a:r>
            <a:r>
              <a:rPr lang="en-US" sz="2900" b="1" dirty="0">
                <a:latin typeface="Garamond" panose="02020404030301010803" pitchFamily="18" charset="0"/>
              </a:rPr>
              <a:t>)</a:t>
            </a:r>
          </a:p>
          <a:p>
            <a:pPr lvl="1">
              <a:lnSpc>
                <a:spcPct val="150000"/>
              </a:lnSpc>
            </a:pPr>
            <a:r>
              <a:rPr lang="en-US" sz="2400" dirty="0">
                <a:latin typeface="Garamond" panose="02020404030301010803" pitchFamily="18" charset="0"/>
              </a:rPr>
              <a:t>Double-stranded RNA molecules are delivered into cells where the enzyme Dicer chops them into 21-nt-long pieces called </a:t>
            </a:r>
            <a:r>
              <a:rPr lang="en-US" sz="2400" b="1" dirty="0">
                <a:latin typeface="Garamond" panose="02020404030301010803" pitchFamily="18" charset="0"/>
              </a:rPr>
              <a:t>small interfering RNAs (</a:t>
            </a:r>
            <a:r>
              <a:rPr lang="en-US" sz="2400" b="1" dirty="0" err="1">
                <a:latin typeface="Garamond" panose="02020404030301010803" pitchFamily="18" charset="0"/>
              </a:rPr>
              <a:t>siRNAs</a:t>
            </a:r>
            <a:r>
              <a:rPr lang="en-US" sz="2400" b="1" dirty="0">
                <a:latin typeface="Garamond" panose="02020404030301010803" pitchFamily="18" charset="0"/>
              </a:rPr>
              <a:t>)</a:t>
            </a:r>
          </a:p>
          <a:p>
            <a:pPr lvl="1">
              <a:lnSpc>
                <a:spcPct val="150000"/>
              </a:lnSpc>
            </a:pPr>
            <a:r>
              <a:rPr lang="en-US" sz="2400" dirty="0" err="1">
                <a:latin typeface="Garamond" panose="02020404030301010803" pitchFamily="18" charset="0"/>
              </a:rPr>
              <a:t>siRNAs</a:t>
            </a:r>
            <a:r>
              <a:rPr lang="en-US" sz="2400" dirty="0">
                <a:latin typeface="Garamond" panose="02020404030301010803" pitchFamily="18" charset="0"/>
              </a:rPr>
              <a:t> join with an enzyme complex called the </a:t>
            </a:r>
            <a:r>
              <a:rPr lang="en-US" sz="2400" b="1" dirty="0">
                <a:latin typeface="Garamond" panose="02020404030301010803" pitchFamily="18" charset="0"/>
              </a:rPr>
              <a:t>RNA-induced silencing complex (RISC)</a:t>
            </a:r>
          </a:p>
          <a:p>
            <a:pPr lvl="1">
              <a:lnSpc>
                <a:spcPct val="150000"/>
              </a:lnSpc>
            </a:pPr>
            <a:r>
              <a:rPr lang="en-US" sz="2400" dirty="0">
                <a:latin typeface="Garamond" panose="02020404030301010803" pitchFamily="18" charset="0"/>
              </a:rPr>
              <a:t>RISC shuttles the </a:t>
            </a:r>
            <a:r>
              <a:rPr lang="en-US" sz="2400" dirty="0" err="1">
                <a:latin typeface="Garamond" panose="02020404030301010803" pitchFamily="18" charset="0"/>
              </a:rPr>
              <a:t>siRNAs</a:t>
            </a:r>
            <a:r>
              <a:rPr lang="en-US" sz="2400" dirty="0">
                <a:latin typeface="Garamond" panose="02020404030301010803" pitchFamily="18" charset="0"/>
              </a:rPr>
              <a:t> to their target mRNA where they bind</a:t>
            </a:r>
          </a:p>
          <a:p>
            <a:pPr lvl="1">
              <a:lnSpc>
                <a:spcPct val="150000"/>
              </a:lnSpc>
            </a:pPr>
            <a:r>
              <a:rPr lang="en-US" sz="2400" dirty="0" err="1">
                <a:latin typeface="Garamond" panose="02020404030301010803" pitchFamily="18" charset="0"/>
              </a:rPr>
              <a:t>siRNA</a:t>
            </a:r>
            <a:r>
              <a:rPr lang="en-US" sz="2400" dirty="0">
                <a:latin typeface="Garamond" panose="02020404030301010803" pitchFamily="18" charset="0"/>
              </a:rPr>
              <a:t>-bound mRNAs are degraded so they cannot be translated into a protein</a:t>
            </a:r>
          </a:p>
          <a:p>
            <a:pPr lvl="1"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B1CBE-2DD0-44D8-8C4D-E21DF4CE5FFF}" type="datetime1">
              <a:rPr lang="en-US" altLang="en-US" smtClean="0"/>
              <a:t>6/15/2019</a:t>
            </a:fld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F7BCC-B5DE-46C7-B2EB-7F8864EFB5C8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551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3999" cy="6858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sz="2400" b="1" dirty="0">
                <a:latin typeface="Garamond" panose="02020404030301010803" pitchFamily="18" charset="0"/>
              </a:rPr>
              <a:t>Objectives:  Gene Therapy </a:t>
            </a:r>
            <a:endParaRPr lang="en-US" altLang="en-US" sz="2400" b="1" dirty="0" smtClean="0">
              <a:latin typeface="Garamond" panose="02020404030301010803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2400" dirty="0" err="1" smtClean="0">
                <a:latin typeface="Garamond" panose="02020404030301010803" pitchFamily="18" charset="0"/>
                <a:cs typeface="Times New Roman" panose="02020603050405020304" pitchFamily="18" charset="0"/>
              </a:rPr>
              <a:t>Germline</a:t>
            </a:r>
            <a:r>
              <a:rPr lang="en-US" altLang="en-US" sz="24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vs. somatic gene therapy </a:t>
            </a:r>
          </a:p>
          <a:p>
            <a:pPr>
              <a:lnSpc>
                <a:spcPct val="150000"/>
              </a:lnSpc>
            </a:pPr>
            <a:r>
              <a:rPr lang="en-US" altLang="en-US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Gene therapy vectors (advantages and disadvantages):</a:t>
            </a:r>
          </a:p>
          <a:p>
            <a:pPr lvl="1">
              <a:lnSpc>
                <a:spcPct val="150000"/>
              </a:lnSpc>
            </a:pPr>
            <a:r>
              <a:rPr lang="en-US" altLang="en-US" sz="2000" dirty="0">
                <a:latin typeface="Garamond" panose="02020404030301010803" pitchFamily="18" charset="0"/>
                <a:cs typeface="Times New Roman" panose="02020603050405020304" pitchFamily="18" charset="0"/>
              </a:rPr>
              <a:t>Retrovirus </a:t>
            </a:r>
          </a:p>
          <a:p>
            <a:pPr lvl="1">
              <a:lnSpc>
                <a:spcPct val="150000"/>
              </a:lnSpc>
            </a:pPr>
            <a:r>
              <a:rPr lang="en-US" altLang="en-US" sz="2000" dirty="0">
                <a:latin typeface="Garamond" panose="02020404030301010803" pitchFamily="18" charset="0"/>
                <a:cs typeface="Times New Roman" panose="02020603050405020304" pitchFamily="18" charset="0"/>
              </a:rPr>
              <a:t>Adenovirus </a:t>
            </a:r>
          </a:p>
          <a:p>
            <a:pPr lvl="1">
              <a:lnSpc>
                <a:spcPct val="150000"/>
              </a:lnSpc>
            </a:pPr>
            <a:r>
              <a:rPr lang="en-US" altLang="en-US" sz="20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Adeno</a:t>
            </a:r>
            <a:r>
              <a:rPr lang="en-US" altLang="en-US" sz="2000" dirty="0">
                <a:latin typeface="Garamond" panose="02020404030301010803" pitchFamily="18" charset="0"/>
                <a:cs typeface="Times New Roman" panose="02020603050405020304" pitchFamily="18" charset="0"/>
              </a:rPr>
              <a:t>-associated virus (AAV)</a:t>
            </a:r>
          </a:p>
          <a:p>
            <a:pPr lvl="1">
              <a:lnSpc>
                <a:spcPct val="150000"/>
              </a:lnSpc>
            </a:pPr>
            <a:r>
              <a:rPr lang="en-US" altLang="en-US" sz="2000" dirty="0">
                <a:latin typeface="Garamond" panose="02020404030301010803" pitchFamily="18" charset="0"/>
                <a:cs typeface="Times New Roman" panose="02020603050405020304" pitchFamily="18" charset="0"/>
              </a:rPr>
              <a:t>Non-viral vectors </a:t>
            </a:r>
          </a:p>
          <a:p>
            <a:pPr>
              <a:lnSpc>
                <a:spcPct val="150000"/>
              </a:lnSpc>
            </a:pPr>
            <a:r>
              <a:rPr lang="en-US" altLang="en-US" sz="2400" i="1" dirty="0">
                <a:latin typeface="Garamond" panose="02020404030301010803" pitchFamily="18" charset="0"/>
                <a:cs typeface="Times New Roman" panose="02020603050405020304" pitchFamily="18" charset="0"/>
              </a:rPr>
              <a:t>in vivo</a:t>
            </a:r>
            <a:r>
              <a:rPr lang="en-US" altLang="en-US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vs</a:t>
            </a:r>
            <a:r>
              <a:rPr lang="en-US" altLang="en-US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Garamond" panose="02020404030301010803" pitchFamily="18" charset="0"/>
                <a:cs typeface="Times New Roman" panose="02020603050405020304" pitchFamily="18" charset="0"/>
              </a:rPr>
              <a:t>ex vivo</a:t>
            </a:r>
            <a:r>
              <a:rPr lang="en-US" altLang="en-US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 gene therapy</a:t>
            </a:r>
          </a:p>
          <a:p>
            <a:pPr>
              <a:lnSpc>
                <a:spcPct val="150000"/>
              </a:lnSpc>
            </a:pPr>
            <a:r>
              <a:rPr lang="en-US" altLang="en-US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Current status of human gene therapy experimentation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B40CD-A198-4CA7-82F7-E9B96C9A41E7}" type="datetime1">
              <a:rPr lang="en-US" smtClean="0"/>
              <a:t>6/15/2019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6C17-F0B5-D64C-94A0-63F887D8A2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67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-13933"/>
            <a:ext cx="8229600" cy="8255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latin typeface="Garamond" panose="02020404030301010803" pitchFamily="18" charset="0"/>
              </a:rPr>
              <a:t>RNA interference (</a:t>
            </a:r>
            <a:r>
              <a:rPr lang="en-US" sz="2800" b="1" dirty="0" err="1" smtClean="0">
                <a:latin typeface="Garamond" panose="02020404030301010803" pitchFamily="18" charset="0"/>
              </a:rPr>
              <a:t>RNAi</a:t>
            </a:r>
            <a:r>
              <a:rPr lang="en-US" sz="2800" b="1" dirty="0" smtClean="0">
                <a:latin typeface="Garamond" panose="02020404030301010803" pitchFamily="18" charset="0"/>
              </a:rPr>
              <a:t>) </a:t>
            </a:r>
            <a:endParaRPr lang="en-US" sz="2800" b="1" i="1" dirty="0" smtClean="0">
              <a:latin typeface="Garamond" panose="02020404030301010803" pitchFamily="18" charset="0"/>
            </a:endParaRPr>
          </a:p>
        </p:txBody>
      </p:sp>
      <p:sp>
        <p:nvSpPr>
          <p:cNvPr id="414723" name="Text Box 3"/>
          <p:cNvSpPr txBox="1">
            <a:spLocks noChangeArrowheads="1"/>
          </p:cNvSpPr>
          <p:nvPr/>
        </p:nvSpPr>
        <p:spPr bwMode="auto">
          <a:xfrm>
            <a:off x="0" y="5410200"/>
            <a:ext cx="8971559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  <a:t>A cellular nuclease binds to the dsRNA cleaving it into ssRNAs of 21-23 nucleotides each.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  <a:t>The nuclease-RNA oligonucleotide complex binds and cleaves specific mRNA.</a:t>
            </a:r>
          </a:p>
          <a:p>
            <a:pPr eaLnBrk="0" hangingPunct="0">
              <a:defRPr/>
            </a:pPr>
            <a:endParaRPr lang="en-US" b="1">
              <a:latin typeface="Garamond" panose="02020404030301010803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04800" y="1676400"/>
            <a:ext cx="3200400" cy="304800"/>
            <a:chOff x="1824" y="960"/>
            <a:chExt cx="2016" cy="192"/>
          </a:xfrm>
        </p:grpSpPr>
        <p:sp>
          <p:nvSpPr>
            <p:cNvPr id="14469" name="Line 5"/>
            <p:cNvSpPr>
              <a:spLocks noChangeShapeType="1"/>
            </p:cNvSpPr>
            <p:nvPr/>
          </p:nvSpPr>
          <p:spPr bwMode="auto">
            <a:xfrm>
              <a:off x="1824" y="960"/>
              <a:ext cx="2016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>
                <a:latin typeface="Garamond" panose="02020404030301010803" pitchFamily="18" charset="0"/>
              </a:endParaRPr>
            </a:p>
          </p:txBody>
        </p:sp>
        <p:sp>
          <p:nvSpPr>
            <p:cNvPr id="14470" name="Line 6"/>
            <p:cNvSpPr>
              <a:spLocks noChangeShapeType="1"/>
            </p:cNvSpPr>
            <p:nvPr/>
          </p:nvSpPr>
          <p:spPr bwMode="auto">
            <a:xfrm>
              <a:off x="1824" y="1152"/>
              <a:ext cx="201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>
                <a:latin typeface="Garamond" panose="02020404030301010803" pitchFamily="18" charset="0"/>
              </a:endParaRPr>
            </a:p>
          </p:txBody>
        </p:sp>
        <p:sp>
          <p:nvSpPr>
            <p:cNvPr id="14471" name="Line 7"/>
            <p:cNvSpPr>
              <a:spLocks noChangeShapeType="1"/>
            </p:cNvSpPr>
            <p:nvPr/>
          </p:nvSpPr>
          <p:spPr bwMode="auto">
            <a:xfrm>
              <a:off x="1872" y="960"/>
              <a:ext cx="0" cy="1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>
                <a:latin typeface="Garamond" panose="02020404030301010803" pitchFamily="18" charset="0"/>
              </a:endParaRPr>
            </a:p>
          </p:txBody>
        </p:sp>
        <p:sp>
          <p:nvSpPr>
            <p:cNvPr id="14472" name="Line 8"/>
            <p:cNvSpPr>
              <a:spLocks noChangeShapeType="1"/>
            </p:cNvSpPr>
            <p:nvPr/>
          </p:nvSpPr>
          <p:spPr bwMode="auto">
            <a:xfrm>
              <a:off x="1968" y="960"/>
              <a:ext cx="0" cy="1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>
                <a:latin typeface="Garamond" panose="02020404030301010803" pitchFamily="18" charset="0"/>
              </a:endParaRPr>
            </a:p>
          </p:txBody>
        </p:sp>
        <p:sp>
          <p:nvSpPr>
            <p:cNvPr id="14473" name="Line 9"/>
            <p:cNvSpPr>
              <a:spLocks noChangeShapeType="1"/>
            </p:cNvSpPr>
            <p:nvPr/>
          </p:nvSpPr>
          <p:spPr bwMode="auto">
            <a:xfrm>
              <a:off x="2064" y="960"/>
              <a:ext cx="0" cy="1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>
                <a:latin typeface="Garamond" panose="02020404030301010803" pitchFamily="18" charset="0"/>
              </a:endParaRPr>
            </a:p>
          </p:txBody>
        </p:sp>
        <p:sp>
          <p:nvSpPr>
            <p:cNvPr id="14474" name="Line 10"/>
            <p:cNvSpPr>
              <a:spLocks noChangeShapeType="1"/>
            </p:cNvSpPr>
            <p:nvPr/>
          </p:nvSpPr>
          <p:spPr bwMode="auto">
            <a:xfrm>
              <a:off x="2160" y="960"/>
              <a:ext cx="0" cy="1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>
                <a:latin typeface="Garamond" panose="02020404030301010803" pitchFamily="18" charset="0"/>
              </a:endParaRPr>
            </a:p>
          </p:txBody>
        </p:sp>
        <p:sp>
          <p:nvSpPr>
            <p:cNvPr id="14475" name="Line 11"/>
            <p:cNvSpPr>
              <a:spLocks noChangeShapeType="1"/>
            </p:cNvSpPr>
            <p:nvPr/>
          </p:nvSpPr>
          <p:spPr bwMode="auto">
            <a:xfrm>
              <a:off x="2256" y="960"/>
              <a:ext cx="0" cy="1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>
                <a:latin typeface="Garamond" panose="02020404030301010803" pitchFamily="18" charset="0"/>
              </a:endParaRPr>
            </a:p>
          </p:txBody>
        </p:sp>
        <p:sp>
          <p:nvSpPr>
            <p:cNvPr id="14476" name="Line 12"/>
            <p:cNvSpPr>
              <a:spLocks noChangeShapeType="1"/>
            </p:cNvSpPr>
            <p:nvPr/>
          </p:nvSpPr>
          <p:spPr bwMode="auto">
            <a:xfrm>
              <a:off x="2352" y="960"/>
              <a:ext cx="0" cy="1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>
                <a:latin typeface="Garamond" panose="02020404030301010803" pitchFamily="18" charset="0"/>
              </a:endParaRPr>
            </a:p>
          </p:txBody>
        </p:sp>
        <p:sp>
          <p:nvSpPr>
            <p:cNvPr id="14477" name="Line 13"/>
            <p:cNvSpPr>
              <a:spLocks noChangeShapeType="1"/>
            </p:cNvSpPr>
            <p:nvPr/>
          </p:nvSpPr>
          <p:spPr bwMode="auto">
            <a:xfrm>
              <a:off x="2448" y="960"/>
              <a:ext cx="0" cy="1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>
                <a:latin typeface="Garamond" panose="02020404030301010803" pitchFamily="18" charset="0"/>
              </a:endParaRPr>
            </a:p>
          </p:txBody>
        </p:sp>
        <p:sp>
          <p:nvSpPr>
            <p:cNvPr id="14478" name="Line 14"/>
            <p:cNvSpPr>
              <a:spLocks noChangeShapeType="1"/>
            </p:cNvSpPr>
            <p:nvPr/>
          </p:nvSpPr>
          <p:spPr bwMode="auto">
            <a:xfrm>
              <a:off x="2544" y="960"/>
              <a:ext cx="0" cy="1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>
                <a:latin typeface="Garamond" panose="02020404030301010803" pitchFamily="18" charset="0"/>
              </a:endParaRPr>
            </a:p>
          </p:txBody>
        </p:sp>
        <p:sp>
          <p:nvSpPr>
            <p:cNvPr id="14479" name="Line 15"/>
            <p:cNvSpPr>
              <a:spLocks noChangeShapeType="1"/>
            </p:cNvSpPr>
            <p:nvPr/>
          </p:nvSpPr>
          <p:spPr bwMode="auto">
            <a:xfrm>
              <a:off x="2640" y="960"/>
              <a:ext cx="0" cy="1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>
                <a:latin typeface="Garamond" panose="02020404030301010803" pitchFamily="18" charset="0"/>
              </a:endParaRPr>
            </a:p>
          </p:txBody>
        </p:sp>
        <p:sp>
          <p:nvSpPr>
            <p:cNvPr id="14480" name="Line 16"/>
            <p:cNvSpPr>
              <a:spLocks noChangeShapeType="1"/>
            </p:cNvSpPr>
            <p:nvPr/>
          </p:nvSpPr>
          <p:spPr bwMode="auto">
            <a:xfrm>
              <a:off x="2736" y="960"/>
              <a:ext cx="0" cy="1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>
                <a:latin typeface="Garamond" panose="02020404030301010803" pitchFamily="18" charset="0"/>
              </a:endParaRPr>
            </a:p>
          </p:txBody>
        </p:sp>
        <p:sp>
          <p:nvSpPr>
            <p:cNvPr id="14481" name="Line 17"/>
            <p:cNvSpPr>
              <a:spLocks noChangeShapeType="1"/>
            </p:cNvSpPr>
            <p:nvPr/>
          </p:nvSpPr>
          <p:spPr bwMode="auto">
            <a:xfrm>
              <a:off x="2832" y="960"/>
              <a:ext cx="0" cy="1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>
                <a:latin typeface="Garamond" panose="02020404030301010803" pitchFamily="18" charset="0"/>
              </a:endParaRPr>
            </a:p>
          </p:txBody>
        </p:sp>
        <p:sp>
          <p:nvSpPr>
            <p:cNvPr id="14482" name="Line 18"/>
            <p:cNvSpPr>
              <a:spLocks noChangeShapeType="1"/>
            </p:cNvSpPr>
            <p:nvPr/>
          </p:nvSpPr>
          <p:spPr bwMode="auto">
            <a:xfrm>
              <a:off x="2928" y="960"/>
              <a:ext cx="0" cy="1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>
                <a:latin typeface="Garamond" panose="02020404030301010803" pitchFamily="18" charset="0"/>
              </a:endParaRPr>
            </a:p>
          </p:txBody>
        </p:sp>
        <p:sp>
          <p:nvSpPr>
            <p:cNvPr id="14483" name="Line 19"/>
            <p:cNvSpPr>
              <a:spLocks noChangeShapeType="1"/>
            </p:cNvSpPr>
            <p:nvPr/>
          </p:nvSpPr>
          <p:spPr bwMode="auto">
            <a:xfrm>
              <a:off x="3024" y="960"/>
              <a:ext cx="0" cy="1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>
                <a:latin typeface="Garamond" panose="02020404030301010803" pitchFamily="18" charset="0"/>
              </a:endParaRPr>
            </a:p>
          </p:txBody>
        </p:sp>
        <p:sp>
          <p:nvSpPr>
            <p:cNvPr id="14484" name="Line 20"/>
            <p:cNvSpPr>
              <a:spLocks noChangeShapeType="1"/>
            </p:cNvSpPr>
            <p:nvPr/>
          </p:nvSpPr>
          <p:spPr bwMode="auto">
            <a:xfrm>
              <a:off x="3120" y="960"/>
              <a:ext cx="0" cy="1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>
                <a:latin typeface="Garamond" panose="02020404030301010803" pitchFamily="18" charset="0"/>
              </a:endParaRPr>
            </a:p>
          </p:txBody>
        </p:sp>
        <p:sp>
          <p:nvSpPr>
            <p:cNvPr id="14485" name="Line 21"/>
            <p:cNvSpPr>
              <a:spLocks noChangeShapeType="1"/>
            </p:cNvSpPr>
            <p:nvPr/>
          </p:nvSpPr>
          <p:spPr bwMode="auto">
            <a:xfrm>
              <a:off x="3216" y="960"/>
              <a:ext cx="0" cy="1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>
                <a:latin typeface="Garamond" panose="02020404030301010803" pitchFamily="18" charset="0"/>
              </a:endParaRPr>
            </a:p>
          </p:txBody>
        </p:sp>
        <p:sp>
          <p:nvSpPr>
            <p:cNvPr id="14486" name="Line 22"/>
            <p:cNvSpPr>
              <a:spLocks noChangeShapeType="1"/>
            </p:cNvSpPr>
            <p:nvPr/>
          </p:nvSpPr>
          <p:spPr bwMode="auto">
            <a:xfrm>
              <a:off x="3312" y="960"/>
              <a:ext cx="0" cy="1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>
                <a:latin typeface="Garamond" panose="02020404030301010803" pitchFamily="18" charset="0"/>
              </a:endParaRPr>
            </a:p>
          </p:txBody>
        </p:sp>
        <p:sp>
          <p:nvSpPr>
            <p:cNvPr id="14487" name="Line 23"/>
            <p:cNvSpPr>
              <a:spLocks noChangeShapeType="1"/>
            </p:cNvSpPr>
            <p:nvPr/>
          </p:nvSpPr>
          <p:spPr bwMode="auto">
            <a:xfrm>
              <a:off x="3408" y="960"/>
              <a:ext cx="0" cy="1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>
                <a:latin typeface="Garamond" panose="02020404030301010803" pitchFamily="18" charset="0"/>
              </a:endParaRPr>
            </a:p>
          </p:txBody>
        </p:sp>
        <p:sp>
          <p:nvSpPr>
            <p:cNvPr id="14488" name="Line 24"/>
            <p:cNvSpPr>
              <a:spLocks noChangeShapeType="1"/>
            </p:cNvSpPr>
            <p:nvPr/>
          </p:nvSpPr>
          <p:spPr bwMode="auto">
            <a:xfrm>
              <a:off x="3504" y="960"/>
              <a:ext cx="0" cy="1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>
                <a:latin typeface="Garamond" panose="02020404030301010803" pitchFamily="18" charset="0"/>
              </a:endParaRPr>
            </a:p>
          </p:txBody>
        </p:sp>
        <p:sp>
          <p:nvSpPr>
            <p:cNvPr id="14489" name="Line 25"/>
            <p:cNvSpPr>
              <a:spLocks noChangeShapeType="1"/>
            </p:cNvSpPr>
            <p:nvPr/>
          </p:nvSpPr>
          <p:spPr bwMode="auto">
            <a:xfrm>
              <a:off x="3600" y="960"/>
              <a:ext cx="0" cy="1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>
                <a:latin typeface="Garamond" panose="02020404030301010803" pitchFamily="18" charset="0"/>
              </a:endParaRPr>
            </a:p>
          </p:txBody>
        </p:sp>
        <p:sp>
          <p:nvSpPr>
            <p:cNvPr id="14490" name="Line 26"/>
            <p:cNvSpPr>
              <a:spLocks noChangeShapeType="1"/>
            </p:cNvSpPr>
            <p:nvPr/>
          </p:nvSpPr>
          <p:spPr bwMode="auto">
            <a:xfrm>
              <a:off x="3696" y="960"/>
              <a:ext cx="0" cy="1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>
                <a:latin typeface="Garamond" panose="02020404030301010803" pitchFamily="18" charset="0"/>
              </a:endParaRPr>
            </a:p>
          </p:txBody>
        </p:sp>
        <p:sp>
          <p:nvSpPr>
            <p:cNvPr id="14491" name="Line 27"/>
            <p:cNvSpPr>
              <a:spLocks noChangeShapeType="1"/>
            </p:cNvSpPr>
            <p:nvPr/>
          </p:nvSpPr>
          <p:spPr bwMode="auto">
            <a:xfrm>
              <a:off x="3792" y="960"/>
              <a:ext cx="0" cy="1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>
                <a:latin typeface="Garamond" panose="02020404030301010803" pitchFamily="18" charset="0"/>
              </a:endParaRP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5105400" y="1447800"/>
            <a:ext cx="3200400" cy="762000"/>
            <a:chOff x="1824" y="1584"/>
            <a:chExt cx="2016" cy="480"/>
          </a:xfrm>
        </p:grpSpPr>
        <p:grpSp>
          <p:nvGrpSpPr>
            <p:cNvPr id="14439" name="Group 29"/>
            <p:cNvGrpSpPr>
              <a:grpSpLocks/>
            </p:cNvGrpSpPr>
            <p:nvPr/>
          </p:nvGrpSpPr>
          <p:grpSpPr bwMode="auto">
            <a:xfrm>
              <a:off x="1824" y="1728"/>
              <a:ext cx="2016" cy="192"/>
              <a:chOff x="1824" y="1440"/>
              <a:chExt cx="2016" cy="192"/>
            </a:xfrm>
          </p:grpSpPr>
          <p:sp>
            <p:nvSpPr>
              <p:cNvPr id="14446" name="Line 30"/>
              <p:cNvSpPr>
                <a:spLocks noChangeShapeType="1"/>
              </p:cNvSpPr>
              <p:nvPr/>
            </p:nvSpPr>
            <p:spPr bwMode="auto">
              <a:xfrm>
                <a:off x="1824" y="1440"/>
                <a:ext cx="2016" cy="0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>
                  <a:latin typeface="Garamond" panose="02020404030301010803" pitchFamily="18" charset="0"/>
                </a:endParaRPr>
              </a:p>
            </p:txBody>
          </p:sp>
          <p:sp>
            <p:nvSpPr>
              <p:cNvPr id="14447" name="Line 31"/>
              <p:cNvSpPr>
                <a:spLocks noChangeShapeType="1"/>
              </p:cNvSpPr>
              <p:nvPr/>
            </p:nvSpPr>
            <p:spPr bwMode="auto">
              <a:xfrm>
                <a:off x="1824" y="1632"/>
                <a:ext cx="2016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>
                  <a:latin typeface="Garamond" panose="02020404030301010803" pitchFamily="18" charset="0"/>
                </a:endParaRPr>
              </a:p>
            </p:txBody>
          </p:sp>
          <p:sp>
            <p:nvSpPr>
              <p:cNvPr id="14448" name="Line 32"/>
              <p:cNvSpPr>
                <a:spLocks noChangeShapeType="1"/>
              </p:cNvSpPr>
              <p:nvPr/>
            </p:nvSpPr>
            <p:spPr bwMode="auto">
              <a:xfrm>
                <a:off x="1872" y="1440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>
                  <a:latin typeface="Garamond" panose="02020404030301010803" pitchFamily="18" charset="0"/>
                </a:endParaRPr>
              </a:p>
            </p:txBody>
          </p:sp>
          <p:sp>
            <p:nvSpPr>
              <p:cNvPr id="14449" name="Line 33"/>
              <p:cNvSpPr>
                <a:spLocks noChangeShapeType="1"/>
              </p:cNvSpPr>
              <p:nvPr/>
            </p:nvSpPr>
            <p:spPr bwMode="auto">
              <a:xfrm>
                <a:off x="1968" y="1440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>
                  <a:latin typeface="Garamond" panose="02020404030301010803" pitchFamily="18" charset="0"/>
                </a:endParaRPr>
              </a:p>
            </p:txBody>
          </p:sp>
          <p:sp>
            <p:nvSpPr>
              <p:cNvPr id="14450" name="Line 34"/>
              <p:cNvSpPr>
                <a:spLocks noChangeShapeType="1"/>
              </p:cNvSpPr>
              <p:nvPr/>
            </p:nvSpPr>
            <p:spPr bwMode="auto">
              <a:xfrm>
                <a:off x="2064" y="1440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>
                  <a:latin typeface="Garamond" panose="02020404030301010803" pitchFamily="18" charset="0"/>
                </a:endParaRPr>
              </a:p>
            </p:txBody>
          </p:sp>
          <p:sp>
            <p:nvSpPr>
              <p:cNvPr id="14451" name="Line 35"/>
              <p:cNvSpPr>
                <a:spLocks noChangeShapeType="1"/>
              </p:cNvSpPr>
              <p:nvPr/>
            </p:nvSpPr>
            <p:spPr bwMode="auto">
              <a:xfrm>
                <a:off x="2160" y="1440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>
                  <a:latin typeface="Garamond" panose="02020404030301010803" pitchFamily="18" charset="0"/>
                </a:endParaRPr>
              </a:p>
            </p:txBody>
          </p:sp>
          <p:sp>
            <p:nvSpPr>
              <p:cNvPr id="14452" name="Line 36"/>
              <p:cNvSpPr>
                <a:spLocks noChangeShapeType="1"/>
              </p:cNvSpPr>
              <p:nvPr/>
            </p:nvSpPr>
            <p:spPr bwMode="auto">
              <a:xfrm>
                <a:off x="2256" y="1440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>
                  <a:latin typeface="Garamond" panose="02020404030301010803" pitchFamily="18" charset="0"/>
                </a:endParaRPr>
              </a:p>
            </p:txBody>
          </p:sp>
          <p:sp>
            <p:nvSpPr>
              <p:cNvPr id="14453" name="Line 37"/>
              <p:cNvSpPr>
                <a:spLocks noChangeShapeType="1"/>
              </p:cNvSpPr>
              <p:nvPr/>
            </p:nvSpPr>
            <p:spPr bwMode="auto">
              <a:xfrm>
                <a:off x="2352" y="1440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>
                  <a:latin typeface="Garamond" panose="02020404030301010803" pitchFamily="18" charset="0"/>
                </a:endParaRPr>
              </a:p>
            </p:txBody>
          </p:sp>
          <p:sp>
            <p:nvSpPr>
              <p:cNvPr id="14454" name="Line 38"/>
              <p:cNvSpPr>
                <a:spLocks noChangeShapeType="1"/>
              </p:cNvSpPr>
              <p:nvPr/>
            </p:nvSpPr>
            <p:spPr bwMode="auto">
              <a:xfrm>
                <a:off x="2448" y="1440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>
                  <a:latin typeface="Garamond" panose="02020404030301010803" pitchFamily="18" charset="0"/>
                </a:endParaRPr>
              </a:p>
            </p:txBody>
          </p:sp>
          <p:sp>
            <p:nvSpPr>
              <p:cNvPr id="14455" name="Line 39"/>
              <p:cNvSpPr>
                <a:spLocks noChangeShapeType="1"/>
              </p:cNvSpPr>
              <p:nvPr/>
            </p:nvSpPr>
            <p:spPr bwMode="auto">
              <a:xfrm>
                <a:off x="2544" y="1440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>
                  <a:latin typeface="Garamond" panose="02020404030301010803" pitchFamily="18" charset="0"/>
                </a:endParaRPr>
              </a:p>
            </p:txBody>
          </p:sp>
          <p:sp>
            <p:nvSpPr>
              <p:cNvPr id="14456" name="Line 40"/>
              <p:cNvSpPr>
                <a:spLocks noChangeShapeType="1"/>
              </p:cNvSpPr>
              <p:nvPr/>
            </p:nvSpPr>
            <p:spPr bwMode="auto">
              <a:xfrm>
                <a:off x="2640" y="1440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>
                  <a:latin typeface="Garamond" panose="02020404030301010803" pitchFamily="18" charset="0"/>
                </a:endParaRPr>
              </a:p>
            </p:txBody>
          </p:sp>
          <p:sp>
            <p:nvSpPr>
              <p:cNvPr id="14457" name="Line 41"/>
              <p:cNvSpPr>
                <a:spLocks noChangeShapeType="1"/>
              </p:cNvSpPr>
              <p:nvPr/>
            </p:nvSpPr>
            <p:spPr bwMode="auto">
              <a:xfrm>
                <a:off x="2736" y="1440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>
                  <a:latin typeface="Garamond" panose="02020404030301010803" pitchFamily="18" charset="0"/>
                </a:endParaRPr>
              </a:p>
            </p:txBody>
          </p:sp>
          <p:sp>
            <p:nvSpPr>
              <p:cNvPr id="14458" name="Line 42"/>
              <p:cNvSpPr>
                <a:spLocks noChangeShapeType="1"/>
              </p:cNvSpPr>
              <p:nvPr/>
            </p:nvSpPr>
            <p:spPr bwMode="auto">
              <a:xfrm>
                <a:off x="2832" y="1440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>
                  <a:latin typeface="Garamond" panose="02020404030301010803" pitchFamily="18" charset="0"/>
                </a:endParaRPr>
              </a:p>
            </p:txBody>
          </p:sp>
          <p:sp>
            <p:nvSpPr>
              <p:cNvPr id="14459" name="Line 43"/>
              <p:cNvSpPr>
                <a:spLocks noChangeShapeType="1"/>
              </p:cNvSpPr>
              <p:nvPr/>
            </p:nvSpPr>
            <p:spPr bwMode="auto">
              <a:xfrm>
                <a:off x="2928" y="1440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>
                  <a:latin typeface="Garamond" panose="02020404030301010803" pitchFamily="18" charset="0"/>
                </a:endParaRPr>
              </a:p>
            </p:txBody>
          </p:sp>
          <p:sp>
            <p:nvSpPr>
              <p:cNvPr id="14460" name="Line 44"/>
              <p:cNvSpPr>
                <a:spLocks noChangeShapeType="1"/>
              </p:cNvSpPr>
              <p:nvPr/>
            </p:nvSpPr>
            <p:spPr bwMode="auto">
              <a:xfrm>
                <a:off x="3024" y="1440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>
                  <a:latin typeface="Garamond" panose="02020404030301010803" pitchFamily="18" charset="0"/>
                </a:endParaRPr>
              </a:p>
            </p:txBody>
          </p:sp>
          <p:sp>
            <p:nvSpPr>
              <p:cNvPr id="14461" name="Line 45"/>
              <p:cNvSpPr>
                <a:spLocks noChangeShapeType="1"/>
              </p:cNvSpPr>
              <p:nvPr/>
            </p:nvSpPr>
            <p:spPr bwMode="auto">
              <a:xfrm>
                <a:off x="3120" y="1440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>
                  <a:latin typeface="Garamond" panose="02020404030301010803" pitchFamily="18" charset="0"/>
                </a:endParaRPr>
              </a:p>
            </p:txBody>
          </p:sp>
          <p:sp>
            <p:nvSpPr>
              <p:cNvPr id="14462" name="Line 46"/>
              <p:cNvSpPr>
                <a:spLocks noChangeShapeType="1"/>
              </p:cNvSpPr>
              <p:nvPr/>
            </p:nvSpPr>
            <p:spPr bwMode="auto">
              <a:xfrm>
                <a:off x="3216" y="1440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>
                  <a:latin typeface="Garamond" panose="02020404030301010803" pitchFamily="18" charset="0"/>
                </a:endParaRPr>
              </a:p>
            </p:txBody>
          </p:sp>
          <p:sp>
            <p:nvSpPr>
              <p:cNvPr id="14463" name="Line 47"/>
              <p:cNvSpPr>
                <a:spLocks noChangeShapeType="1"/>
              </p:cNvSpPr>
              <p:nvPr/>
            </p:nvSpPr>
            <p:spPr bwMode="auto">
              <a:xfrm>
                <a:off x="3312" y="1440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>
                  <a:latin typeface="Garamond" panose="02020404030301010803" pitchFamily="18" charset="0"/>
                </a:endParaRPr>
              </a:p>
            </p:txBody>
          </p:sp>
          <p:sp>
            <p:nvSpPr>
              <p:cNvPr id="14464" name="Line 48"/>
              <p:cNvSpPr>
                <a:spLocks noChangeShapeType="1"/>
              </p:cNvSpPr>
              <p:nvPr/>
            </p:nvSpPr>
            <p:spPr bwMode="auto">
              <a:xfrm>
                <a:off x="3408" y="1440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>
                  <a:latin typeface="Garamond" panose="02020404030301010803" pitchFamily="18" charset="0"/>
                </a:endParaRPr>
              </a:p>
            </p:txBody>
          </p:sp>
          <p:sp>
            <p:nvSpPr>
              <p:cNvPr id="14465" name="Line 49"/>
              <p:cNvSpPr>
                <a:spLocks noChangeShapeType="1"/>
              </p:cNvSpPr>
              <p:nvPr/>
            </p:nvSpPr>
            <p:spPr bwMode="auto">
              <a:xfrm>
                <a:off x="3504" y="1440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>
                  <a:latin typeface="Garamond" panose="02020404030301010803" pitchFamily="18" charset="0"/>
                </a:endParaRPr>
              </a:p>
            </p:txBody>
          </p:sp>
          <p:sp>
            <p:nvSpPr>
              <p:cNvPr id="14466" name="Line 50"/>
              <p:cNvSpPr>
                <a:spLocks noChangeShapeType="1"/>
              </p:cNvSpPr>
              <p:nvPr/>
            </p:nvSpPr>
            <p:spPr bwMode="auto">
              <a:xfrm>
                <a:off x="3600" y="1440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>
                  <a:latin typeface="Garamond" panose="02020404030301010803" pitchFamily="18" charset="0"/>
                </a:endParaRPr>
              </a:p>
            </p:txBody>
          </p:sp>
          <p:sp>
            <p:nvSpPr>
              <p:cNvPr id="14467" name="Line 51"/>
              <p:cNvSpPr>
                <a:spLocks noChangeShapeType="1"/>
              </p:cNvSpPr>
              <p:nvPr/>
            </p:nvSpPr>
            <p:spPr bwMode="auto">
              <a:xfrm>
                <a:off x="3696" y="1440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>
                  <a:latin typeface="Garamond" panose="02020404030301010803" pitchFamily="18" charset="0"/>
                </a:endParaRPr>
              </a:p>
            </p:txBody>
          </p:sp>
          <p:sp>
            <p:nvSpPr>
              <p:cNvPr id="14468" name="Line 52"/>
              <p:cNvSpPr>
                <a:spLocks noChangeShapeType="1"/>
              </p:cNvSpPr>
              <p:nvPr/>
            </p:nvSpPr>
            <p:spPr bwMode="auto">
              <a:xfrm>
                <a:off x="3792" y="1440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>
                  <a:latin typeface="Garamond" panose="02020404030301010803" pitchFamily="18" charset="0"/>
                </a:endParaRPr>
              </a:p>
            </p:txBody>
          </p:sp>
        </p:grpSp>
        <p:sp>
          <p:nvSpPr>
            <p:cNvPr id="14440" name="Rectangle 53"/>
            <p:cNvSpPr>
              <a:spLocks noChangeArrowheads="1"/>
            </p:cNvSpPr>
            <p:nvPr/>
          </p:nvSpPr>
          <p:spPr bwMode="auto">
            <a:xfrm>
              <a:off x="1872" y="1584"/>
              <a:ext cx="576" cy="96"/>
            </a:xfrm>
            <a:prstGeom prst="rect">
              <a:avLst/>
            </a:prstGeom>
            <a:solidFill>
              <a:srgbClr val="FF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 dirty="0">
                <a:latin typeface="Garamond" panose="02020404030301010803" pitchFamily="18" charset="0"/>
              </a:endParaRPr>
            </a:p>
          </p:txBody>
        </p:sp>
        <p:sp>
          <p:nvSpPr>
            <p:cNvPr id="14441" name="Rectangle 54"/>
            <p:cNvSpPr>
              <a:spLocks noChangeArrowheads="1"/>
            </p:cNvSpPr>
            <p:nvPr/>
          </p:nvSpPr>
          <p:spPr bwMode="auto">
            <a:xfrm>
              <a:off x="2496" y="1584"/>
              <a:ext cx="576" cy="96"/>
            </a:xfrm>
            <a:prstGeom prst="rect">
              <a:avLst/>
            </a:prstGeom>
            <a:solidFill>
              <a:srgbClr val="FF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 dirty="0">
                <a:latin typeface="Garamond" panose="02020404030301010803" pitchFamily="18" charset="0"/>
              </a:endParaRPr>
            </a:p>
          </p:txBody>
        </p:sp>
        <p:sp>
          <p:nvSpPr>
            <p:cNvPr id="14442" name="Rectangle 55"/>
            <p:cNvSpPr>
              <a:spLocks noChangeArrowheads="1"/>
            </p:cNvSpPr>
            <p:nvPr/>
          </p:nvSpPr>
          <p:spPr bwMode="auto">
            <a:xfrm>
              <a:off x="3120" y="1584"/>
              <a:ext cx="576" cy="96"/>
            </a:xfrm>
            <a:prstGeom prst="rect">
              <a:avLst/>
            </a:prstGeom>
            <a:solidFill>
              <a:srgbClr val="FF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 dirty="0">
                <a:latin typeface="Garamond" panose="02020404030301010803" pitchFamily="18" charset="0"/>
              </a:endParaRPr>
            </a:p>
          </p:txBody>
        </p:sp>
        <p:sp>
          <p:nvSpPr>
            <p:cNvPr id="14443" name="Rectangle 56"/>
            <p:cNvSpPr>
              <a:spLocks noChangeArrowheads="1"/>
            </p:cNvSpPr>
            <p:nvPr/>
          </p:nvSpPr>
          <p:spPr bwMode="auto">
            <a:xfrm>
              <a:off x="1872" y="1968"/>
              <a:ext cx="576" cy="96"/>
            </a:xfrm>
            <a:prstGeom prst="rect">
              <a:avLst/>
            </a:prstGeom>
            <a:solidFill>
              <a:srgbClr val="FF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 dirty="0">
                <a:latin typeface="Garamond" panose="02020404030301010803" pitchFamily="18" charset="0"/>
              </a:endParaRPr>
            </a:p>
          </p:txBody>
        </p:sp>
        <p:sp>
          <p:nvSpPr>
            <p:cNvPr id="14444" name="Rectangle 57"/>
            <p:cNvSpPr>
              <a:spLocks noChangeArrowheads="1"/>
            </p:cNvSpPr>
            <p:nvPr/>
          </p:nvSpPr>
          <p:spPr bwMode="auto">
            <a:xfrm>
              <a:off x="2496" y="1968"/>
              <a:ext cx="576" cy="96"/>
            </a:xfrm>
            <a:prstGeom prst="rect">
              <a:avLst/>
            </a:prstGeom>
            <a:solidFill>
              <a:srgbClr val="FF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 dirty="0">
                <a:latin typeface="Garamond" panose="02020404030301010803" pitchFamily="18" charset="0"/>
              </a:endParaRPr>
            </a:p>
          </p:txBody>
        </p:sp>
        <p:sp>
          <p:nvSpPr>
            <p:cNvPr id="14445" name="Rectangle 58"/>
            <p:cNvSpPr>
              <a:spLocks noChangeArrowheads="1"/>
            </p:cNvSpPr>
            <p:nvPr/>
          </p:nvSpPr>
          <p:spPr bwMode="auto">
            <a:xfrm>
              <a:off x="3120" y="1968"/>
              <a:ext cx="576" cy="96"/>
            </a:xfrm>
            <a:prstGeom prst="rect">
              <a:avLst/>
            </a:prstGeom>
            <a:solidFill>
              <a:srgbClr val="FF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 dirty="0">
                <a:latin typeface="Garamond" panose="02020404030301010803" pitchFamily="18" charset="0"/>
              </a:endParaRPr>
            </a:p>
          </p:txBody>
        </p:sp>
      </p:grpSp>
      <p:grpSp>
        <p:nvGrpSpPr>
          <p:cNvPr id="5" name="Group 59"/>
          <p:cNvGrpSpPr>
            <a:grpSpLocks/>
          </p:cNvGrpSpPr>
          <p:nvPr/>
        </p:nvGrpSpPr>
        <p:grpSpPr bwMode="auto">
          <a:xfrm>
            <a:off x="1219200" y="4800600"/>
            <a:ext cx="3505200" cy="533400"/>
            <a:chOff x="1680" y="3024"/>
            <a:chExt cx="2208" cy="336"/>
          </a:xfrm>
        </p:grpSpPr>
        <p:sp>
          <p:nvSpPr>
            <p:cNvPr id="14427" name="Line 60"/>
            <p:cNvSpPr>
              <a:spLocks noChangeShapeType="1"/>
            </p:cNvSpPr>
            <p:nvPr/>
          </p:nvSpPr>
          <p:spPr bwMode="auto">
            <a:xfrm>
              <a:off x="3216" y="3024"/>
              <a:ext cx="672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>
                <a:latin typeface="Garamond" panose="02020404030301010803" pitchFamily="18" charset="0"/>
              </a:endParaRPr>
            </a:p>
          </p:txBody>
        </p:sp>
        <p:sp>
          <p:nvSpPr>
            <p:cNvPr id="14428" name="Line 61"/>
            <p:cNvSpPr>
              <a:spLocks noChangeShapeType="1"/>
            </p:cNvSpPr>
            <p:nvPr/>
          </p:nvSpPr>
          <p:spPr bwMode="auto">
            <a:xfrm>
              <a:off x="1680" y="3024"/>
              <a:ext cx="1296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>
                <a:latin typeface="Garamond" panose="02020404030301010803" pitchFamily="18" charset="0"/>
              </a:endParaRPr>
            </a:p>
          </p:txBody>
        </p:sp>
        <p:grpSp>
          <p:nvGrpSpPr>
            <p:cNvPr id="14429" name="Group 62"/>
            <p:cNvGrpSpPr>
              <a:grpSpLocks/>
            </p:cNvGrpSpPr>
            <p:nvPr/>
          </p:nvGrpSpPr>
          <p:grpSpPr bwMode="auto">
            <a:xfrm>
              <a:off x="2352" y="3024"/>
              <a:ext cx="672" cy="336"/>
              <a:chOff x="432" y="2928"/>
              <a:chExt cx="672" cy="336"/>
            </a:xfrm>
          </p:grpSpPr>
          <p:sp>
            <p:nvSpPr>
              <p:cNvPr id="14430" name="Rectangle 63"/>
              <p:cNvSpPr>
                <a:spLocks noChangeArrowheads="1"/>
              </p:cNvSpPr>
              <p:nvPr/>
            </p:nvSpPr>
            <p:spPr bwMode="auto">
              <a:xfrm>
                <a:off x="480" y="3168"/>
                <a:ext cx="576" cy="96"/>
              </a:xfrm>
              <a:prstGeom prst="rect">
                <a:avLst/>
              </a:prstGeom>
              <a:solidFill>
                <a:srgbClr val="FF66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 dirty="0">
                  <a:latin typeface="Garamond" panose="02020404030301010803" pitchFamily="18" charset="0"/>
                </a:endParaRPr>
              </a:p>
            </p:txBody>
          </p:sp>
          <p:sp>
            <p:nvSpPr>
              <p:cNvPr id="14431" name="Line 64"/>
              <p:cNvSpPr>
                <a:spLocks noChangeShapeType="1"/>
              </p:cNvSpPr>
              <p:nvPr/>
            </p:nvSpPr>
            <p:spPr bwMode="auto">
              <a:xfrm>
                <a:off x="432" y="3120"/>
                <a:ext cx="672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>
                  <a:latin typeface="Garamond" panose="02020404030301010803" pitchFamily="18" charset="0"/>
                </a:endParaRPr>
              </a:p>
            </p:txBody>
          </p:sp>
          <p:sp>
            <p:nvSpPr>
              <p:cNvPr id="14432" name="Line 65"/>
              <p:cNvSpPr>
                <a:spLocks noChangeShapeType="1"/>
              </p:cNvSpPr>
              <p:nvPr/>
            </p:nvSpPr>
            <p:spPr bwMode="auto">
              <a:xfrm>
                <a:off x="480" y="2928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>
                  <a:latin typeface="Garamond" panose="02020404030301010803" pitchFamily="18" charset="0"/>
                </a:endParaRPr>
              </a:p>
            </p:txBody>
          </p:sp>
          <p:sp>
            <p:nvSpPr>
              <p:cNvPr id="14433" name="Line 66"/>
              <p:cNvSpPr>
                <a:spLocks noChangeShapeType="1"/>
              </p:cNvSpPr>
              <p:nvPr/>
            </p:nvSpPr>
            <p:spPr bwMode="auto">
              <a:xfrm>
                <a:off x="576" y="2928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>
                  <a:latin typeface="Garamond" panose="02020404030301010803" pitchFamily="18" charset="0"/>
                </a:endParaRPr>
              </a:p>
            </p:txBody>
          </p:sp>
          <p:sp>
            <p:nvSpPr>
              <p:cNvPr id="14434" name="Line 67"/>
              <p:cNvSpPr>
                <a:spLocks noChangeShapeType="1"/>
              </p:cNvSpPr>
              <p:nvPr/>
            </p:nvSpPr>
            <p:spPr bwMode="auto">
              <a:xfrm>
                <a:off x="672" y="2928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>
                  <a:latin typeface="Garamond" panose="02020404030301010803" pitchFamily="18" charset="0"/>
                </a:endParaRPr>
              </a:p>
            </p:txBody>
          </p:sp>
          <p:sp>
            <p:nvSpPr>
              <p:cNvPr id="14435" name="Line 68"/>
              <p:cNvSpPr>
                <a:spLocks noChangeShapeType="1"/>
              </p:cNvSpPr>
              <p:nvPr/>
            </p:nvSpPr>
            <p:spPr bwMode="auto">
              <a:xfrm>
                <a:off x="768" y="2928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>
                  <a:latin typeface="Garamond" panose="02020404030301010803" pitchFamily="18" charset="0"/>
                </a:endParaRPr>
              </a:p>
            </p:txBody>
          </p:sp>
          <p:sp>
            <p:nvSpPr>
              <p:cNvPr id="14436" name="Line 69"/>
              <p:cNvSpPr>
                <a:spLocks noChangeShapeType="1"/>
              </p:cNvSpPr>
              <p:nvPr/>
            </p:nvSpPr>
            <p:spPr bwMode="auto">
              <a:xfrm>
                <a:off x="864" y="2928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>
                  <a:latin typeface="Garamond" panose="02020404030301010803" pitchFamily="18" charset="0"/>
                </a:endParaRPr>
              </a:p>
            </p:txBody>
          </p:sp>
          <p:sp>
            <p:nvSpPr>
              <p:cNvPr id="14437" name="Line 70"/>
              <p:cNvSpPr>
                <a:spLocks noChangeShapeType="1"/>
              </p:cNvSpPr>
              <p:nvPr/>
            </p:nvSpPr>
            <p:spPr bwMode="auto">
              <a:xfrm>
                <a:off x="960" y="2928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>
                  <a:latin typeface="Garamond" panose="02020404030301010803" pitchFamily="18" charset="0"/>
                </a:endParaRPr>
              </a:p>
            </p:txBody>
          </p:sp>
          <p:sp>
            <p:nvSpPr>
              <p:cNvPr id="14438" name="Line 71"/>
              <p:cNvSpPr>
                <a:spLocks noChangeShapeType="1"/>
              </p:cNvSpPr>
              <p:nvPr/>
            </p:nvSpPr>
            <p:spPr bwMode="auto">
              <a:xfrm>
                <a:off x="1056" y="2928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>
                  <a:latin typeface="Garamond" panose="02020404030301010803" pitchFamily="18" charset="0"/>
                </a:endParaRPr>
              </a:p>
            </p:txBody>
          </p:sp>
        </p:grpSp>
      </p:grpSp>
      <p:grpSp>
        <p:nvGrpSpPr>
          <p:cNvPr id="7" name="Group 72"/>
          <p:cNvGrpSpPr>
            <a:grpSpLocks/>
          </p:cNvGrpSpPr>
          <p:nvPr/>
        </p:nvGrpSpPr>
        <p:grpSpPr bwMode="auto">
          <a:xfrm>
            <a:off x="5486400" y="3886200"/>
            <a:ext cx="3200400" cy="533400"/>
            <a:chOff x="1824" y="2448"/>
            <a:chExt cx="2016" cy="336"/>
          </a:xfrm>
        </p:grpSpPr>
        <p:sp>
          <p:nvSpPr>
            <p:cNvPr id="14416" name="Line 73"/>
            <p:cNvSpPr>
              <a:spLocks noChangeShapeType="1"/>
            </p:cNvSpPr>
            <p:nvPr/>
          </p:nvSpPr>
          <p:spPr bwMode="auto">
            <a:xfrm>
              <a:off x="1824" y="2448"/>
              <a:ext cx="2016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>
                <a:latin typeface="Garamond" panose="02020404030301010803" pitchFamily="18" charset="0"/>
              </a:endParaRPr>
            </a:p>
          </p:txBody>
        </p:sp>
        <p:grpSp>
          <p:nvGrpSpPr>
            <p:cNvPr id="14417" name="Group 74"/>
            <p:cNvGrpSpPr>
              <a:grpSpLocks/>
            </p:cNvGrpSpPr>
            <p:nvPr/>
          </p:nvGrpSpPr>
          <p:grpSpPr bwMode="auto">
            <a:xfrm>
              <a:off x="2352" y="2448"/>
              <a:ext cx="672" cy="336"/>
              <a:chOff x="432" y="2928"/>
              <a:chExt cx="672" cy="336"/>
            </a:xfrm>
          </p:grpSpPr>
          <p:sp>
            <p:nvSpPr>
              <p:cNvPr id="14418" name="Rectangle 75"/>
              <p:cNvSpPr>
                <a:spLocks noChangeArrowheads="1"/>
              </p:cNvSpPr>
              <p:nvPr/>
            </p:nvSpPr>
            <p:spPr bwMode="auto">
              <a:xfrm>
                <a:off x="480" y="3168"/>
                <a:ext cx="576" cy="96"/>
              </a:xfrm>
              <a:prstGeom prst="rect">
                <a:avLst/>
              </a:prstGeom>
              <a:solidFill>
                <a:srgbClr val="FF66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 dirty="0">
                  <a:latin typeface="Garamond" panose="02020404030301010803" pitchFamily="18" charset="0"/>
                </a:endParaRPr>
              </a:p>
            </p:txBody>
          </p:sp>
          <p:sp>
            <p:nvSpPr>
              <p:cNvPr id="14419" name="Line 76"/>
              <p:cNvSpPr>
                <a:spLocks noChangeShapeType="1"/>
              </p:cNvSpPr>
              <p:nvPr/>
            </p:nvSpPr>
            <p:spPr bwMode="auto">
              <a:xfrm>
                <a:off x="432" y="3120"/>
                <a:ext cx="672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>
                  <a:latin typeface="Garamond" panose="02020404030301010803" pitchFamily="18" charset="0"/>
                </a:endParaRPr>
              </a:p>
            </p:txBody>
          </p:sp>
          <p:sp>
            <p:nvSpPr>
              <p:cNvPr id="14420" name="Line 77"/>
              <p:cNvSpPr>
                <a:spLocks noChangeShapeType="1"/>
              </p:cNvSpPr>
              <p:nvPr/>
            </p:nvSpPr>
            <p:spPr bwMode="auto">
              <a:xfrm>
                <a:off x="480" y="2928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>
                  <a:latin typeface="Garamond" panose="02020404030301010803" pitchFamily="18" charset="0"/>
                </a:endParaRPr>
              </a:p>
            </p:txBody>
          </p:sp>
          <p:sp>
            <p:nvSpPr>
              <p:cNvPr id="14421" name="Line 78"/>
              <p:cNvSpPr>
                <a:spLocks noChangeShapeType="1"/>
              </p:cNvSpPr>
              <p:nvPr/>
            </p:nvSpPr>
            <p:spPr bwMode="auto">
              <a:xfrm>
                <a:off x="576" y="2928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>
                  <a:latin typeface="Garamond" panose="02020404030301010803" pitchFamily="18" charset="0"/>
                </a:endParaRPr>
              </a:p>
            </p:txBody>
          </p:sp>
          <p:sp>
            <p:nvSpPr>
              <p:cNvPr id="14422" name="Line 79"/>
              <p:cNvSpPr>
                <a:spLocks noChangeShapeType="1"/>
              </p:cNvSpPr>
              <p:nvPr/>
            </p:nvSpPr>
            <p:spPr bwMode="auto">
              <a:xfrm>
                <a:off x="672" y="2928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>
                  <a:latin typeface="Garamond" panose="02020404030301010803" pitchFamily="18" charset="0"/>
                </a:endParaRPr>
              </a:p>
            </p:txBody>
          </p:sp>
          <p:sp>
            <p:nvSpPr>
              <p:cNvPr id="14423" name="Line 80"/>
              <p:cNvSpPr>
                <a:spLocks noChangeShapeType="1"/>
              </p:cNvSpPr>
              <p:nvPr/>
            </p:nvSpPr>
            <p:spPr bwMode="auto">
              <a:xfrm>
                <a:off x="768" y="2928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>
                  <a:latin typeface="Garamond" panose="02020404030301010803" pitchFamily="18" charset="0"/>
                </a:endParaRPr>
              </a:p>
            </p:txBody>
          </p:sp>
          <p:sp>
            <p:nvSpPr>
              <p:cNvPr id="14424" name="Line 81"/>
              <p:cNvSpPr>
                <a:spLocks noChangeShapeType="1"/>
              </p:cNvSpPr>
              <p:nvPr/>
            </p:nvSpPr>
            <p:spPr bwMode="auto">
              <a:xfrm>
                <a:off x="864" y="2928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>
                  <a:latin typeface="Garamond" panose="02020404030301010803" pitchFamily="18" charset="0"/>
                </a:endParaRPr>
              </a:p>
            </p:txBody>
          </p:sp>
          <p:sp>
            <p:nvSpPr>
              <p:cNvPr id="14425" name="Line 82"/>
              <p:cNvSpPr>
                <a:spLocks noChangeShapeType="1"/>
              </p:cNvSpPr>
              <p:nvPr/>
            </p:nvSpPr>
            <p:spPr bwMode="auto">
              <a:xfrm>
                <a:off x="960" y="2928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>
                  <a:latin typeface="Garamond" panose="02020404030301010803" pitchFamily="18" charset="0"/>
                </a:endParaRPr>
              </a:p>
            </p:txBody>
          </p:sp>
          <p:sp>
            <p:nvSpPr>
              <p:cNvPr id="14426" name="Line 83"/>
              <p:cNvSpPr>
                <a:spLocks noChangeShapeType="1"/>
              </p:cNvSpPr>
              <p:nvPr/>
            </p:nvSpPr>
            <p:spPr bwMode="auto">
              <a:xfrm>
                <a:off x="1056" y="2928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>
                  <a:latin typeface="Garamond" panose="02020404030301010803" pitchFamily="18" charset="0"/>
                </a:endParaRPr>
              </a:p>
            </p:txBody>
          </p:sp>
        </p:grpSp>
      </p:grpSp>
      <p:grpSp>
        <p:nvGrpSpPr>
          <p:cNvPr id="9" name="Group 84"/>
          <p:cNvGrpSpPr>
            <a:grpSpLocks/>
          </p:cNvGrpSpPr>
          <p:nvPr/>
        </p:nvGrpSpPr>
        <p:grpSpPr bwMode="auto">
          <a:xfrm>
            <a:off x="0" y="2438400"/>
            <a:ext cx="3886200" cy="1219200"/>
            <a:chOff x="816" y="1536"/>
            <a:chExt cx="2448" cy="768"/>
          </a:xfrm>
        </p:grpSpPr>
        <p:grpSp>
          <p:nvGrpSpPr>
            <p:cNvPr id="14356" name="Group 85"/>
            <p:cNvGrpSpPr>
              <a:grpSpLocks/>
            </p:cNvGrpSpPr>
            <p:nvPr/>
          </p:nvGrpSpPr>
          <p:grpSpPr bwMode="auto">
            <a:xfrm>
              <a:off x="2496" y="1968"/>
              <a:ext cx="672" cy="336"/>
              <a:chOff x="432" y="2928"/>
              <a:chExt cx="672" cy="336"/>
            </a:xfrm>
          </p:grpSpPr>
          <p:sp>
            <p:nvSpPr>
              <p:cNvPr id="14407" name="Rectangle 86"/>
              <p:cNvSpPr>
                <a:spLocks noChangeArrowheads="1"/>
              </p:cNvSpPr>
              <p:nvPr/>
            </p:nvSpPr>
            <p:spPr bwMode="auto">
              <a:xfrm>
                <a:off x="480" y="3168"/>
                <a:ext cx="576" cy="96"/>
              </a:xfrm>
              <a:prstGeom prst="rect">
                <a:avLst/>
              </a:prstGeom>
              <a:solidFill>
                <a:srgbClr val="FF66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 dirty="0">
                  <a:latin typeface="Garamond" panose="02020404030301010803" pitchFamily="18" charset="0"/>
                </a:endParaRPr>
              </a:p>
            </p:txBody>
          </p:sp>
          <p:sp>
            <p:nvSpPr>
              <p:cNvPr id="14408" name="Line 87"/>
              <p:cNvSpPr>
                <a:spLocks noChangeShapeType="1"/>
              </p:cNvSpPr>
              <p:nvPr/>
            </p:nvSpPr>
            <p:spPr bwMode="auto">
              <a:xfrm>
                <a:off x="432" y="3120"/>
                <a:ext cx="672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>
                  <a:latin typeface="Garamond" panose="02020404030301010803" pitchFamily="18" charset="0"/>
                </a:endParaRPr>
              </a:p>
            </p:txBody>
          </p:sp>
          <p:sp>
            <p:nvSpPr>
              <p:cNvPr id="14409" name="Line 88"/>
              <p:cNvSpPr>
                <a:spLocks noChangeShapeType="1"/>
              </p:cNvSpPr>
              <p:nvPr/>
            </p:nvSpPr>
            <p:spPr bwMode="auto">
              <a:xfrm>
                <a:off x="480" y="2928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>
                  <a:latin typeface="Garamond" panose="02020404030301010803" pitchFamily="18" charset="0"/>
                </a:endParaRPr>
              </a:p>
            </p:txBody>
          </p:sp>
          <p:sp>
            <p:nvSpPr>
              <p:cNvPr id="14410" name="Line 89"/>
              <p:cNvSpPr>
                <a:spLocks noChangeShapeType="1"/>
              </p:cNvSpPr>
              <p:nvPr/>
            </p:nvSpPr>
            <p:spPr bwMode="auto">
              <a:xfrm>
                <a:off x="576" y="2928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>
                  <a:latin typeface="Garamond" panose="02020404030301010803" pitchFamily="18" charset="0"/>
                </a:endParaRPr>
              </a:p>
            </p:txBody>
          </p:sp>
          <p:sp>
            <p:nvSpPr>
              <p:cNvPr id="14411" name="Line 90"/>
              <p:cNvSpPr>
                <a:spLocks noChangeShapeType="1"/>
              </p:cNvSpPr>
              <p:nvPr/>
            </p:nvSpPr>
            <p:spPr bwMode="auto">
              <a:xfrm>
                <a:off x="672" y="2928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>
                  <a:latin typeface="Garamond" panose="02020404030301010803" pitchFamily="18" charset="0"/>
                </a:endParaRPr>
              </a:p>
            </p:txBody>
          </p:sp>
          <p:sp>
            <p:nvSpPr>
              <p:cNvPr id="14412" name="Line 91"/>
              <p:cNvSpPr>
                <a:spLocks noChangeShapeType="1"/>
              </p:cNvSpPr>
              <p:nvPr/>
            </p:nvSpPr>
            <p:spPr bwMode="auto">
              <a:xfrm>
                <a:off x="768" y="2928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>
                  <a:latin typeface="Garamond" panose="02020404030301010803" pitchFamily="18" charset="0"/>
                </a:endParaRPr>
              </a:p>
            </p:txBody>
          </p:sp>
          <p:sp>
            <p:nvSpPr>
              <p:cNvPr id="14413" name="Line 92"/>
              <p:cNvSpPr>
                <a:spLocks noChangeShapeType="1"/>
              </p:cNvSpPr>
              <p:nvPr/>
            </p:nvSpPr>
            <p:spPr bwMode="auto">
              <a:xfrm>
                <a:off x="864" y="2928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>
                  <a:latin typeface="Garamond" panose="02020404030301010803" pitchFamily="18" charset="0"/>
                </a:endParaRPr>
              </a:p>
            </p:txBody>
          </p:sp>
          <p:sp>
            <p:nvSpPr>
              <p:cNvPr id="14414" name="Line 93"/>
              <p:cNvSpPr>
                <a:spLocks noChangeShapeType="1"/>
              </p:cNvSpPr>
              <p:nvPr/>
            </p:nvSpPr>
            <p:spPr bwMode="auto">
              <a:xfrm>
                <a:off x="960" y="2928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>
                  <a:latin typeface="Garamond" panose="02020404030301010803" pitchFamily="18" charset="0"/>
                </a:endParaRPr>
              </a:p>
            </p:txBody>
          </p:sp>
          <p:sp>
            <p:nvSpPr>
              <p:cNvPr id="14415" name="Line 94"/>
              <p:cNvSpPr>
                <a:spLocks noChangeShapeType="1"/>
              </p:cNvSpPr>
              <p:nvPr/>
            </p:nvSpPr>
            <p:spPr bwMode="auto">
              <a:xfrm>
                <a:off x="1056" y="2928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>
                  <a:latin typeface="Garamond" panose="02020404030301010803" pitchFamily="18" charset="0"/>
                </a:endParaRPr>
              </a:p>
            </p:txBody>
          </p:sp>
        </p:grpSp>
        <p:grpSp>
          <p:nvGrpSpPr>
            <p:cNvPr id="14357" name="Group 95"/>
            <p:cNvGrpSpPr>
              <a:grpSpLocks/>
            </p:cNvGrpSpPr>
            <p:nvPr/>
          </p:nvGrpSpPr>
          <p:grpSpPr bwMode="auto">
            <a:xfrm>
              <a:off x="816" y="1968"/>
              <a:ext cx="672" cy="336"/>
              <a:chOff x="432" y="2928"/>
              <a:chExt cx="672" cy="336"/>
            </a:xfrm>
          </p:grpSpPr>
          <p:sp>
            <p:nvSpPr>
              <p:cNvPr id="14398" name="Rectangle 96"/>
              <p:cNvSpPr>
                <a:spLocks noChangeArrowheads="1"/>
              </p:cNvSpPr>
              <p:nvPr/>
            </p:nvSpPr>
            <p:spPr bwMode="auto">
              <a:xfrm>
                <a:off x="480" y="3168"/>
                <a:ext cx="576" cy="96"/>
              </a:xfrm>
              <a:prstGeom prst="rect">
                <a:avLst/>
              </a:prstGeom>
              <a:solidFill>
                <a:srgbClr val="FF66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 dirty="0">
                  <a:latin typeface="Garamond" panose="02020404030301010803" pitchFamily="18" charset="0"/>
                </a:endParaRPr>
              </a:p>
            </p:txBody>
          </p:sp>
          <p:sp>
            <p:nvSpPr>
              <p:cNvPr id="14399" name="Line 97"/>
              <p:cNvSpPr>
                <a:spLocks noChangeShapeType="1"/>
              </p:cNvSpPr>
              <p:nvPr/>
            </p:nvSpPr>
            <p:spPr bwMode="auto">
              <a:xfrm>
                <a:off x="432" y="3120"/>
                <a:ext cx="672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>
                  <a:latin typeface="Garamond" panose="02020404030301010803" pitchFamily="18" charset="0"/>
                </a:endParaRPr>
              </a:p>
            </p:txBody>
          </p:sp>
          <p:sp>
            <p:nvSpPr>
              <p:cNvPr id="14400" name="Line 98"/>
              <p:cNvSpPr>
                <a:spLocks noChangeShapeType="1"/>
              </p:cNvSpPr>
              <p:nvPr/>
            </p:nvSpPr>
            <p:spPr bwMode="auto">
              <a:xfrm>
                <a:off x="480" y="2928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>
                  <a:latin typeface="Garamond" panose="02020404030301010803" pitchFamily="18" charset="0"/>
                </a:endParaRPr>
              </a:p>
            </p:txBody>
          </p:sp>
          <p:sp>
            <p:nvSpPr>
              <p:cNvPr id="14401" name="Line 99"/>
              <p:cNvSpPr>
                <a:spLocks noChangeShapeType="1"/>
              </p:cNvSpPr>
              <p:nvPr/>
            </p:nvSpPr>
            <p:spPr bwMode="auto">
              <a:xfrm>
                <a:off x="576" y="2928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>
                  <a:latin typeface="Garamond" panose="02020404030301010803" pitchFamily="18" charset="0"/>
                </a:endParaRPr>
              </a:p>
            </p:txBody>
          </p:sp>
          <p:sp>
            <p:nvSpPr>
              <p:cNvPr id="14402" name="Line 100"/>
              <p:cNvSpPr>
                <a:spLocks noChangeShapeType="1"/>
              </p:cNvSpPr>
              <p:nvPr/>
            </p:nvSpPr>
            <p:spPr bwMode="auto">
              <a:xfrm>
                <a:off x="672" y="2928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>
                  <a:latin typeface="Garamond" panose="02020404030301010803" pitchFamily="18" charset="0"/>
                </a:endParaRPr>
              </a:p>
            </p:txBody>
          </p:sp>
          <p:sp>
            <p:nvSpPr>
              <p:cNvPr id="14403" name="Line 101"/>
              <p:cNvSpPr>
                <a:spLocks noChangeShapeType="1"/>
              </p:cNvSpPr>
              <p:nvPr/>
            </p:nvSpPr>
            <p:spPr bwMode="auto">
              <a:xfrm>
                <a:off x="768" y="2928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>
                  <a:latin typeface="Garamond" panose="02020404030301010803" pitchFamily="18" charset="0"/>
                </a:endParaRPr>
              </a:p>
            </p:txBody>
          </p:sp>
          <p:sp>
            <p:nvSpPr>
              <p:cNvPr id="14404" name="Line 102"/>
              <p:cNvSpPr>
                <a:spLocks noChangeShapeType="1"/>
              </p:cNvSpPr>
              <p:nvPr/>
            </p:nvSpPr>
            <p:spPr bwMode="auto">
              <a:xfrm>
                <a:off x="864" y="2928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>
                  <a:latin typeface="Garamond" panose="02020404030301010803" pitchFamily="18" charset="0"/>
                </a:endParaRPr>
              </a:p>
            </p:txBody>
          </p:sp>
          <p:sp>
            <p:nvSpPr>
              <p:cNvPr id="14405" name="Line 103"/>
              <p:cNvSpPr>
                <a:spLocks noChangeShapeType="1"/>
              </p:cNvSpPr>
              <p:nvPr/>
            </p:nvSpPr>
            <p:spPr bwMode="auto">
              <a:xfrm>
                <a:off x="960" y="2928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>
                  <a:latin typeface="Garamond" panose="02020404030301010803" pitchFamily="18" charset="0"/>
                </a:endParaRPr>
              </a:p>
            </p:txBody>
          </p:sp>
          <p:sp>
            <p:nvSpPr>
              <p:cNvPr id="14406" name="Line 104"/>
              <p:cNvSpPr>
                <a:spLocks noChangeShapeType="1"/>
              </p:cNvSpPr>
              <p:nvPr/>
            </p:nvSpPr>
            <p:spPr bwMode="auto">
              <a:xfrm>
                <a:off x="1056" y="2928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>
                  <a:latin typeface="Garamond" panose="02020404030301010803" pitchFamily="18" charset="0"/>
                </a:endParaRPr>
              </a:p>
            </p:txBody>
          </p:sp>
        </p:grpSp>
        <p:grpSp>
          <p:nvGrpSpPr>
            <p:cNvPr id="14358" name="Group 105"/>
            <p:cNvGrpSpPr>
              <a:grpSpLocks/>
            </p:cNvGrpSpPr>
            <p:nvPr/>
          </p:nvGrpSpPr>
          <p:grpSpPr bwMode="auto">
            <a:xfrm>
              <a:off x="1680" y="1968"/>
              <a:ext cx="672" cy="336"/>
              <a:chOff x="432" y="2928"/>
              <a:chExt cx="672" cy="336"/>
            </a:xfrm>
          </p:grpSpPr>
          <p:sp>
            <p:nvSpPr>
              <p:cNvPr id="14389" name="Rectangle 106"/>
              <p:cNvSpPr>
                <a:spLocks noChangeArrowheads="1"/>
              </p:cNvSpPr>
              <p:nvPr/>
            </p:nvSpPr>
            <p:spPr bwMode="auto">
              <a:xfrm>
                <a:off x="480" y="3168"/>
                <a:ext cx="576" cy="96"/>
              </a:xfrm>
              <a:prstGeom prst="rect">
                <a:avLst/>
              </a:prstGeom>
              <a:solidFill>
                <a:srgbClr val="FF66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 dirty="0">
                  <a:latin typeface="Garamond" panose="02020404030301010803" pitchFamily="18" charset="0"/>
                </a:endParaRPr>
              </a:p>
            </p:txBody>
          </p:sp>
          <p:sp>
            <p:nvSpPr>
              <p:cNvPr id="14390" name="Line 107"/>
              <p:cNvSpPr>
                <a:spLocks noChangeShapeType="1"/>
              </p:cNvSpPr>
              <p:nvPr/>
            </p:nvSpPr>
            <p:spPr bwMode="auto">
              <a:xfrm>
                <a:off x="432" y="3120"/>
                <a:ext cx="672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>
                  <a:latin typeface="Garamond" panose="02020404030301010803" pitchFamily="18" charset="0"/>
                </a:endParaRPr>
              </a:p>
            </p:txBody>
          </p:sp>
          <p:sp>
            <p:nvSpPr>
              <p:cNvPr id="14391" name="Line 108"/>
              <p:cNvSpPr>
                <a:spLocks noChangeShapeType="1"/>
              </p:cNvSpPr>
              <p:nvPr/>
            </p:nvSpPr>
            <p:spPr bwMode="auto">
              <a:xfrm>
                <a:off x="480" y="2928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>
                  <a:latin typeface="Garamond" panose="02020404030301010803" pitchFamily="18" charset="0"/>
                </a:endParaRPr>
              </a:p>
            </p:txBody>
          </p:sp>
          <p:sp>
            <p:nvSpPr>
              <p:cNvPr id="14392" name="Line 109"/>
              <p:cNvSpPr>
                <a:spLocks noChangeShapeType="1"/>
              </p:cNvSpPr>
              <p:nvPr/>
            </p:nvSpPr>
            <p:spPr bwMode="auto">
              <a:xfrm>
                <a:off x="576" y="2928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>
                  <a:latin typeface="Garamond" panose="02020404030301010803" pitchFamily="18" charset="0"/>
                </a:endParaRPr>
              </a:p>
            </p:txBody>
          </p:sp>
          <p:sp>
            <p:nvSpPr>
              <p:cNvPr id="14393" name="Line 110"/>
              <p:cNvSpPr>
                <a:spLocks noChangeShapeType="1"/>
              </p:cNvSpPr>
              <p:nvPr/>
            </p:nvSpPr>
            <p:spPr bwMode="auto">
              <a:xfrm>
                <a:off x="672" y="2928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>
                  <a:latin typeface="Garamond" panose="02020404030301010803" pitchFamily="18" charset="0"/>
                </a:endParaRPr>
              </a:p>
            </p:txBody>
          </p:sp>
          <p:sp>
            <p:nvSpPr>
              <p:cNvPr id="14394" name="Line 111"/>
              <p:cNvSpPr>
                <a:spLocks noChangeShapeType="1"/>
              </p:cNvSpPr>
              <p:nvPr/>
            </p:nvSpPr>
            <p:spPr bwMode="auto">
              <a:xfrm>
                <a:off x="768" y="2928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>
                  <a:latin typeface="Garamond" panose="02020404030301010803" pitchFamily="18" charset="0"/>
                </a:endParaRPr>
              </a:p>
            </p:txBody>
          </p:sp>
          <p:sp>
            <p:nvSpPr>
              <p:cNvPr id="14395" name="Line 112"/>
              <p:cNvSpPr>
                <a:spLocks noChangeShapeType="1"/>
              </p:cNvSpPr>
              <p:nvPr/>
            </p:nvSpPr>
            <p:spPr bwMode="auto">
              <a:xfrm>
                <a:off x="864" y="2928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>
                  <a:latin typeface="Garamond" panose="02020404030301010803" pitchFamily="18" charset="0"/>
                </a:endParaRPr>
              </a:p>
            </p:txBody>
          </p:sp>
          <p:sp>
            <p:nvSpPr>
              <p:cNvPr id="14396" name="Line 113"/>
              <p:cNvSpPr>
                <a:spLocks noChangeShapeType="1"/>
              </p:cNvSpPr>
              <p:nvPr/>
            </p:nvSpPr>
            <p:spPr bwMode="auto">
              <a:xfrm>
                <a:off x="960" y="2928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>
                  <a:latin typeface="Garamond" panose="02020404030301010803" pitchFamily="18" charset="0"/>
                </a:endParaRPr>
              </a:p>
            </p:txBody>
          </p:sp>
          <p:sp>
            <p:nvSpPr>
              <p:cNvPr id="14397" name="Line 114"/>
              <p:cNvSpPr>
                <a:spLocks noChangeShapeType="1"/>
              </p:cNvSpPr>
              <p:nvPr/>
            </p:nvSpPr>
            <p:spPr bwMode="auto">
              <a:xfrm>
                <a:off x="1056" y="2928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>
                  <a:latin typeface="Garamond" panose="02020404030301010803" pitchFamily="18" charset="0"/>
                </a:endParaRPr>
              </a:p>
            </p:txBody>
          </p:sp>
        </p:grpSp>
        <p:grpSp>
          <p:nvGrpSpPr>
            <p:cNvPr id="14359" name="Group 115"/>
            <p:cNvGrpSpPr>
              <a:grpSpLocks/>
            </p:cNvGrpSpPr>
            <p:nvPr/>
          </p:nvGrpSpPr>
          <p:grpSpPr bwMode="auto">
            <a:xfrm>
              <a:off x="2592" y="1536"/>
              <a:ext cx="672" cy="336"/>
              <a:chOff x="432" y="1728"/>
              <a:chExt cx="672" cy="336"/>
            </a:xfrm>
          </p:grpSpPr>
          <p:sp>
            <p:nvSpPr>
              <p:cNvPr id="14380" name="Rectangle 116"/>
              <p:cNvSpPr>
                <a:spLocks noChangeArrowheads="1"/>
              </p:cNvSpPr>
              <p:nvPr/>
            </p:nvSpPr>
            <p:spPr bwMode="auto">
              <a:xfrm flipV="1">
                <a:off x="480" y="1728"/>
                <a:ext cx="576" cy="96"/>
              </a:xfrm>
              <a:prstGeom prst="rect">
                <a:avLst/>
              </a:prstGeom>
              <a:solidFill>
                <a:srgbClr val="FF66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 dirty="0">
                  <a:latin typeface="Garamond" panose="02020404030301010803" pitchFamily="18" charset="0"/>
                </a:endParaRPr>
              </a:p>
            </p:txBody>
          </p:sp>
          <p:sp>
            <p:nvSpPr>
              <p:cNvPr id="14381" name="Line 117"/>
              <p:cNvSpPr>
                <a:spLocks noChangeShapeType="1"/>
              </p:cNvSpPr>
              <p:nvPr/>
            </p:nvSpPr>
            <p:spPr bwMode="auto">
              <a:xfrm flipV="1">
                <a:off x="432" y="1872"/>
                <a:ext cx="672" cy="0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>
                  <a:latin typeface="Garamond" panose="02020404030301010803" pitchFamily="18" charset="0"/>
                </a:endParaRPr>
              </a:p>
            </p:txBody>
          </p:sp>
          <p:sp>
            <p:nvSpPr>
              <p:cNvPr id="14382" name="Line 118"/>
              <p:cNvSpPr>
                <a:spLocks noChangeShapeType="1"/>
              </p:cNvSpPr>
              <p:nvPr/>
            </p:nvSpPr>
            <p:spPr bwMode="auto">
              <a:xfrm flipV="1">
                <a:off x="480" y="187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>
                  <a:latin typeface="Garamond" panose="02020404030301010803" pitchFamily="18" charset="0"/>
                </a:endParaRPr>
              </a:p>
            </p:txBody>
          </p:sp>
          <p:sp>
            <p:nvSpPr>
              <p:cNvPr id="14383" name="Line 119"/>
              <p:cNvSpPr>
                <a:spLocks noChangeShapeType="1"/>
              </p:cNvSpPr>
              <p:nvPr/>
            </p:nvSpPr>
            <p:spPr bwMode="auto">
              <a:xfrm flipV="1">
                <a:off x="576" y="187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>
                  <a:latin typeface="Garamond" panose="02020404030301010803" pitchFamily="18" charset="0"/>
                </a:endParaRPr>
              </a:p>
            </p:txBody>
          </p:sp>
          <p:sp>
            <p:nvSpPr>
              <p:cNvPr id="14384" name="Line 120"/>
              <p:cNvSpPr>
                <a:spLocks noChangeShapeType="1"/>
              </p:cNvSpPr>
              <p:nvPr/>
            </p:nvSpPr>
            <p:spPr bwMode="auto">
              <a:xfrm flipV="1">
                <a:off x="672" y="187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>
                  <a:latin typeface="Garamond" panose="02020404030301010803" pitchFamily="18" charset="0"/>
                </a:endParaRPr>
              </a:p>
            </p:txBody>
          </p:sp>
          <p:sp>
            <p:nvSpPr>
              <p:cNvPr id="14385" name="Line 121"/>
              <p:cNvSpPr>
                <a:spLocks noChangeShapeType="1"/>
              </p:cNvSpPr>
              <p:nvPr/>
            </p:nvSpPr>
            <p:spPr bwMode="auto">
              <a:xfrm flipV="1">
                <a:off x="768" y="187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>
                  <a:latin typeface="Garamond" panose="02020404030301010803" pitchFamily="18" charset="0"/>
                </a:endParaRPr>
              </a:p>
            </p:txBody>
          </p:sp>
          <p:sp>
            <p:nvSpPr>
              <p:cNvPr id="14386" name="Line 122"/>
              <p:cNvSpPr>
                <a:spLocks noChangeShapeType="1"/>
              </p:cNvSpPr>
              <p:nvPr/>
            </p:nvSpPr>
            <p:spPr bwMode="auto">
              <a:xfrm flipV="1">
                <a:off x="864" y="187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>
                  <a:latin typeface="Garamond" panose="02020404030301010803" pitchFamily="18" charset="0"/>
                </a:endParaRPr>
              </a:p>
            </p:txBody>
          </p:sp>
          <p:sp>
            <p:nvSpPr>
              <p:cNvPr id="14387" name="Line 123"/>
              <p:cNvSpPr>
                <a:spLocks noChangeShapeType="1"/>
              </p:cNvSpPr>
              <p:nvPr/>
            </p:nvSpPr>
            <p:spPr bwMode="auto">
              <a:xfrm flipV="1">
                <a:off x="960" y="187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>
                  <a:latin typeface="Garamond" panose="02020404030301010803" pitchFamily="18" charset="0"/>
                </a:endParaRPr>
              </a:p>
            </p:txBody>
          </p:sp>
          <p:sp>
            <p:nvSpPr>
              <p:cNvPr id="14388" name="Line 124"/>
              <p:cNvSpPr>
                <a:spLocks noChangeShapeType="1"/>
              </p:cNvSpPr>
              <p:nvPr/>
            </p:nvSpPr>
            <p:spPr bwMode="auto">
              <a:xfrm flipV="1">
                <a:off x="1056" y="187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>
                  <a:latin typeface="Garamond" panose="02020404030301010803" pitchFamily="18" charset="0"/>
                </a:endParaRPr>
              </a:p>
            </p:txBody>
          </p:sp>
        </p:grpSp>
        <p:grpSp>
          <p:nvGrpSpPr>
            <p:cNvPr id="14360" name="Group 125"/>
            <p:cNvGrpSpPr>
              <a:grpSpLocks/>
            </p:cNvGrpSpPr>
            <p:nvPr/>
          </p:nvGrpSpPr>
          <p:grpSpPr bwMode="auto">
            <a:xfrm>
              <a:off x="1728" y="1536"/>
              <a:ext cx="672" cy="336"/>
              <a:chOff x="432" y="1728"/>
              <a:chExt cx="672" cy="336"/>
            </a:xfrm>
          </p:grpSpPr>
          <p:sp>
            <p:nvSpPr>
              <p:cNvPr id="14371" name="Rectangle 126"/>
              <p:cNvSpPr>
                <a:spLocks noChangeArrowheads="1"/>
              </p:cNvSpPr>
              <p:nvPr/>
            </p:nvSpPr>
            <p:spPr bwMode="auto">
              <a:xfrm flipV="1">
                <a:off x="480" y="1728"/>
                <a:ext cx="576" cy="96"/>
              </a:xfrm>
              <a:prstGeom prst="rect">
                <a:avLst/>
              </a:prstGeom>
              <a:solidFill>
                <a:srgbClr val="FF66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 dirty="0">
                  <a:latin typeface="Garamond" panose="02020404030301010803" pitchFamily="18" charset="0"/>
                </a:endParaRPr>
              </a:p>
            </p:txBody>
          </p:sp>
          <p:sp>
            <p:nvSpPr>
              <p:cNvPr id="14372" name="Line 127"/>
              <p:cNvSpPr>
                <a:spLocks noChangeShapeType="1"/>
              </p:cNvSpPr>
              <p:nvPr/>
            </p:nvSpPr>
            <p:spPr bwMode="auto">
              <a:xfrm flipV="1">
                <a:off x="432" y="1872"/>
                <a:ext cx="672" cy="0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>
                  <a:latin typeface="Garamond" panose="02020404030301010803" pitchFamily="18" charset="0"/>
                </a:endParaRPr>
              </a:p>
            </p:txBody>
          </p:sp>
          <p:sp>
            <p:nvSpPr>
              <p:cNvPr id="14373" name="Line 128"/>
              <p:cNvSpPr>
                <a:spLocks noChangeShapeType="1"/>
              </p:cNvSpPr>
              <p:nvPr/>
            </p:nvSpPr>
            <p:spPr bwMode="auto">
              <a:xfrm flipV="1">
                <a:off x="480" y="187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>
                  <a:latin typeface="Garamond" panose="02020404030301010803" pitchFamily="18" charset="0"/>
                </a:endParaRPr>
              </a:p>
            </p:txBody>
          </p:sp>
          <p:sp>
            <p:nvSpPr>
              <p:cNvPr id="14374" name="Line 129"/>
              <p:cNvSpPr>
                <a:spLocks noChangeShapeType="1"/>
              </p:cNvSpPr>
              <p:nvPr/>
            </p:nvSpPr>
            <p:spPr bwMode="auto">
              <a:xfrm flipV="1">
                <a:off x="576" y="187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>
                  <a:latin typeface="Garamond" panose="02020404030301010803" pitchFamily="18" charset="0"/>
                </a:endParaRPr>
              </a:p>
            </p:txBody>
          </p:sp>
          <p:sp>
            <p:nvSpPr>
              <p:cNvPr id="14375" name="Line 130"/>
              <p:cNvSpPr>
                <a:spLocks noChangeShapeType="1"/>
              </p:cNvSpPr>
              <p:nvPr/>
            </p:nvSpPr>
            <p:spPr bwMode="auto">
              <a:xfrm flipV="1">
                <a:off x="672" y="187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>
                  <a:latin typeface="Garamond" panose="02020404030301010803" pitchFamily="18" charset="0"/>
                </a:endParaRPr>
              </a:p>
            </p:txBody>
          </p:sp>
          <p:sp>
            <p:nvSpPr>
              <p:cNvPr id="14376" name="Line 131"/>
              <p:cNvSpPr>
                <a:spLocks noChangeShapeType="1"/>
              </p:cNvSpPr>
              <p:nvPr/>
            </p:nvSpPr>
            <p:spPr bwMode="auto">
              <a:xfrm flipV="1">
                <a:off x="768" y="187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>
                  <a:latin typeface="Garamond" panose="02020404030301010803" pitchFamily="18" charset="0"/>
                </a:endParaRPr>
              </a:p>
            </p:txBody>
          </p:sp>
          <p:sp>
            <p:nvSpPr>
              <p:cNvPr id="14377" name="Line 132"/>
              <p:cNvSpPr>
                <a:spLocks noChangeShapeType="1"/>
              </p:cNvSpPr>
              <p:nvPr/>
            </p:nvSpPr>
            <p:spPr bwMode="auto">
              <a:xfrm flipV="1">
                <a:off x="864" y="187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>
                  <a:latin typeface="Garamond" panose="02020404030301010803" pitchFamily="18" charset="0"/>
                </a:endParaRPr>
              </a:p>
            </p:txBody>
          </p:sp>
          <p:sp>
            <p:nvSpPr>
              <p:cNvPr id="14378" name="Line 133"/>
              <p:cNvSpPr>
                <a:spLocks noChangeShapeType="1"/>
              </p:cNvSpPr>
              <p:nvPr/>
            </p:nvSpPr>
            <p:spPr bwMode="auto">
              <a:xfrm flipV="1">
                <a:off x="960" y="187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>
                  <a:latin typeface="Garamond" panose="02020404030301010803" pitchFamily="18" charset="0"/>
                </a:endParaRPr>
              </a:p>
            </p:txBody>
          </p:sp>
          <p:sp>
            <p:nvSpPr>
              <p:cNvPr id="14379" name="Line 134"/>
              <p:cNvSpPr>
                <a:spLocks noChangeShapeType="1"/>
              </p:cNvSpPr>
              <p:nvPr/>
            </p:nvSpPr>
            <p:spPr bwMode="auto">
              <a:xfrm flipV="1">
                <a:off x="1056" y="187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>
                  <a:latin typeface="Garamond" panose="02020404030301010803" pitchFamily="18" charset="0"/>
                </a:endParaRPr>
              </a:p>
            </p:txBody>
          </p:sp>
        </p:grpSp>
        <p:grpSp>
          <p:nvGrpSpPr>
            <p:cNvPr id="14361" name="Group 135"/>
            <p:cNvGrpSpPr>
              <a:grpSpLocks/>
            </p:cNvGrpSpPr>
            <p:nvPr/>
          </p:nvGrpSpPr>
          <p:grpSpPr bwMode="auto">
            <a:xfrm>
              <a:off x="912" y="1536"/>
              <a:ext cx="672" cy="336"/>
              <a:chOff x="432" y="1728"/>
              <a:chExt cx="672" cy="336"/>
            </a:xfrm>
          </p:grpSpPr>
          <p:sp>
            <p:nvSpPr>
              <p:cNvPr id="14362" name="Rectangle 136"/>
              <p:cNvSpPr>
                <a:spLocks noChangeArrowheads="1"/>
              </p:cNvSpPr>
              <p:nvPr/>
            </p:nvSpPr>
            <p:spPr bwMode="auto">
              <a:xfrm flipV="1">
                <a:off x="480" y="1728"/>
                <a:ext cx="576" cy="96"/>
              </a:xfrm>
              <a:prstGeom prst="rect">
                <a:avLst/>
              </a:prstGeom>
              <a:solidFill>
                <a:srgbClr val="FF66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 dirty="0">
                  <a:latin typeface="Garamond" panose="02020404030301010803" pitchFamily="18" charset="0"/>
                </a:endParaRPr>
              </a:p>
            </p:txBody>
          </p:sp>
          <p:sp>
            <p:nvSpPr>
              <p:cNvPr id="14363" name="Line 137"/>
              <p:cNvSpPr>
                <a:spLocks noChangeShapeType="1"/>
              </p:cNvSpPr>
              <p:nvPr/>
            </p:nvSpPr>
            <p:spPr bwMode="auto">
              <a:xfrm flipV="1">
                <a:off x="432" y="1872"/>
                <a:ext cx="672" cy="0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>
                  <a:latin typeface="Garamond" panose="02020404030301010803" pitchFamily="18" charset="0"/>
                </a:endParaRPr>
              </a:p>
            </p:txBody>
          </p:sp>
          <p:sp>
            <p:nvSpPr>
              <p:cNvPr id="14364" name="Line 138"/>
              <p:cNvSpPr>
                <a:spLocks noChangeShapeType="1"/>
              </p:cNvSpPr>
              <p:nvPr/>
            </p:nvSpPr>
            <p:spPr bwMode="auto">
              <a:xfrm flipV="1">
                <a:off x="480" y="187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>
                  <a:latin typeface="Garamond" panose="02020404030301010803" pitchFamily="18" charset="0"/>
                </a:endParaRPr>
              </a:p>
            </p:txBody>
          </p:sp>
          <p:sp>
            <p:nvSpPr>
              <p:cNvPr id="14365" name="Line 139"/>
              <p:cNvSpPr>
                <a:spLocks noChangeShapeType="1"/>
              </p:cNvSpPr>
              <p:nvPr/>
            </p:nvSpPr>
            <p:spPr bwMode="auto">
              <a:xfrm flipV="1">
                <a:off x="576" y="187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>
                  <a:latin typeface="Garamond" panose="02020404030301010803" pitchFamily="18" charset="0"/>
                </a:endParaRPr>
              </a:p>
            </p:txBody>
          </p:sp>
          <p:sp>
            <p:nvSpPr>
              <p:cNvPr id="14366" name="Line 140"/>
              <p:cNvSpPr>
                <a:spLocks noChangeShapeType="1"/>
              </p:cNvSpPr>
              <p:nvPr/>
            </p:nvSpPr>
            <p:spPr bwMode="auto">
              <a:xfrm flipV="1">
                <a:off x="672" y="187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>
                  <a:latin typeface="Garamond" panose="02020404030301010803" pitchFamily="18" charset="0"/>
                </a:endParaRPr>
              </a:p>
            </p:txBody>
          </p:sp>
          <p:sp>
            <p:nvSpPr>
              <p:cNvPr id="14367" name="Line 141"/>
              <p:cNvSpPr>
                <a:spLocks noChangeShapeType="1"/>
              </p:cNvSpPr>
              <p:nvPr/>
            </p:nvSpPr>
            <p:spPr bwMode="auto">
              <a:xfrm flipV="1">
                <a:off x="768" y="187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>
                  <a:latin typeface="Garamond" panose="02020404030301010803" pitchFamily="18" charset="0"/>
                </a:endParaRPr>
              </a:p>
            </p:txBody>
          </p:sp>
          <p:sp>
            <p:nvSpPr>
              <p:cNvPr id="14368" name="Line 142"/>
              <p:cNvSpPr>
                <a:spLocks noChangeShapeType="1"/>
              </p:cNvSpPr>
              <p:nvPr/>
            </p:nvSpPr>
            <p:spPr bwMode="auto">
              <a:xfrm flipV="1">
                <a:off x="864" y="187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>
                  <a:latin typeface="Garamond" panose="02020404030301010803" pitchFamily="18" charset="0"/>
                </a:endParaRPr>
              </a:p>
            </p:txBody>
          </p:sp>
          <p:sp>
            <p:nvSpPr>
              <p:cNvPr id="14369" name="Line 143"/>
              <p:cNvSpPr>
                <a:spLocks noChangeShapeType="1"/>
              </p:cNvSpPr>
              <p:nvPr/>
            </p:nvSpPr>
            <p:spPr bwMode="auto">
              <a:xfrm flipV="1">
                <a:off x="960" y="187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>
                  <a:latin typeface="Garamond" panose="02020404030301010803" pitchFamily="18" charset="0"/>
                </a:endParaRPr>
              </a:p>
            </p:txBody>
          </p:sp>
          <p:sp>
            <p:nvSpPr>
              <p:cNvPr id="14370" name="Line 144"/>
              <p:cNvSpPr>
                <a:spLocks noChangeShapeType="1"/>
              </p:cNvSpPr>
              <p:nvPr/>
            </p:nvSpPr>
            <p:spPr bwMode="auto">
              <a:xfrm flipV="1">
                <a:off x="1056" y="187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>
                  <a:latin typeface="Garamond" panose="02020404030301010803" pitchFamily="18" charset="0"/>
                </a:endParaRPr>
              </a:p>
            </p:txBody>
          </p:sp>
        </p:grpSp>
      </p:grpSp>
      <p:sp>
        <p:nvSpPr>
          <p:cNvPr id="414865" name="Line 145"/>
          <p:cNvSpPr>
            <a:spLocks noChangeShapeType="1"/>
          </p:cNvSpPr>
          <p:nvPr/>
        </p:nvSpPr>
        <p:spPr bwMode="auto">
          <a:xfrm>
            <a:off x="3733800" y="1828800"/>
            <a:ext cx="1143000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>
              <a:latin typeface="Garamond" panose="02020404030301010803" pitchFamily="18" charset="0"/>
            </a:endParaRPr>
          </a:p>
        </p:txBody>
      </p:sp>
      <p:sp>
        <p:nvSpPr>
          <p:cNvPr id="414866" name="Line 146"/>
          <p:cNvSpPr>
            <a:spLocks noChangeShapeType="1"/>
          </p:cNvSpPr>
          <p:nvPr/>
        </p:nvSpPr>
        <p:spPr bwMode="auto">
          <a:xfrm rot="8356676">
            <a:off x="3886200" y="2590800"/>
            <a:ext cx="1143000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>
              <a:latin typeface="Garamond" panose="02020404030301010803" pitchFamily="18" charset="0"/>
            </a:endParaRPr>
          </a:p>
        </p:txBody>
      </p:sp>
      <p:sp>
        <p:nvSpPr>
          <p:cNvPr id="414867" name="Line 147"/>
          <p:cNvSpPr>
            <a:spLocks noChangeShapeType="1"/>
          </p:cNvSpPr>
          <p:nvPr/>
        </p:nvSpPr>
        <p:spPr bwMode="auto">
          <a:xfrm rot="1259361">
            <a:off x="4038600" y="3657600"/>
            <a:ext cx="1143000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>
              <a:latin typeface="Garamond" panose="02020404030301010803" pitchFamily="18" charset="0"/>
            </a:endParaRPr>
          </a:p>
        </p:txBody>
      </p:sp>
      <p:sp>
        <p:nvSpPr>
          <p:cNvPr id="414868" name="Line 148"/>
          <p:cNvSpPr>
            <a:spLocks noChangeShapeType="1"/>
          </p:cNvSpPr>
          <p:nvPr/>
        </p:nvSpPr>
        <p:spPr bwMode="auto">
          <a:xfrm rot="9484065">
            <a:off x="3962400" y="4343400"/>
            <a:ext cx="1143000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>
              <a:latin typeface="Garamond" panose="02020404030301010803" pitchFamily="18" charset="0"/>
            </a:endParaRPr>
          </a:p>
        </p:txBody>
      </p:sp>
      <p:sp>
        <p:nvSpPr>
          <p:cNvPr id="414869" name="Text Box 149"/>
          <p:cNvSpPr txBox="1">
            <a:spLocks noChangeArrowheads="1"/>
          </p:cNvSpPr>
          <p:nvPr/>
        </p:nvSpPr>
        <p:spPr bwMode="auto">
          <a:xfrm>
            <a:off x="746125" y="1309688"/>
            <a:ext cx="9128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b="1">
                <a:latin typeface="Garamond" panose="02020404030301010803" pitchFamily="18" charset="0"/>
              </a:rPr>
              <a:t>dsRNA</a:t>
            </a:r>
          </a:p>
        </p:txBody>
      </p:sp>
      <p:sp>
        <p:nvSpPr>
          <p:cNvPr id="414870" name="Text Box 150"/>
          <p:cNvSpPr txBox="1">
            <a:spLocks noChangeArrowheads="1"/>
          </p:cNvSpPr>
          <p:nvPr/>
        </p:nvSpPr>
        <p:spPr bwMode="auto">
          <a:xfrm>
            <a:off x="5029200" y="2209800"/>
            <a:ext cx="3788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b="1">
                <a:latin typeface="Garamond" panose="02020404030301010803" pitchFamily="18" charset="0"/>
              </a:rPr>
              <a:t>Binding of dsRNA-specific nuclease</a:t>
            </a:r>
          </a:p>
        </p:txBody>
      </p:sp>
      <p:sp>
        <p:nvSpPr>
          <p:cNvPr id="414871" name="Text Box 151"/>
          <p:cNvSpPr txBox="1">
            <a:spLocks noChangeArrowheads="1"/>
          </p:cNvSpPr>
          <p:nvPr/>
        </p:nvSpPr>
        <p:spPr bwMode="auto">
          <a:xfrm>
            <a:off x="1371600" y="3671888"/>
            <a:ext cx="10186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b="1">
                <a:latin typeface="Garamond" panose="02020404030301010803" pitchFamily="18" charset="0"/>
              </a:rPr>
              <a:t>cleavage</a:t>
            </a:r>
          </a:p>
        </p:txBody>
      </p:sp>
      <p:sp>
        <p:nvSpPr>
          <p:cNvPr id="414872" name="Text Box 152"/>
          <p:cNvSpPr txBox="1">
            <a:spLocks noChangeArrowheads="1"/>
          </p:cNvSpPr>
          <p:nvPr/>
        </p:nvSpPr>
        <p:spPr bwMode="auto">
          <a:xfrm>
            <a:off x="3717925" y="4984750"/>
            <a:ext cx="19450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b="1">
                <a:latin typeface="Garamond" panose="02020404030301010803" pitchFamily="18" charset="0"/>
              </a:rPr>
              <a:t>mRNA is cleaved!</a:t>
            </a:r>
          </a:p>
        </p:txBody>
      </p:sp>
      <p:sp>
        <p:nvSpPr>
          <p:cNvPr id="414873" name="Text Box 153"/>
          <p:cNvSpPr txBox="1">
            <a:spLocks noChangeArrowheads="1"/>
          </p:cNvSpPr>
          <p:nvPr/>
        </p:nvSpPr>
        <p:spPr bwMode="auto">
          <a:xfrm>
            <a:off x="5981700" y="3244850"/>
            <a:ext cx="27690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b="1">
                <a:latin typeface="Garamond" panose="02020404030301010803" pitchFamily="18" charset="0"/>
              </a:rPr>
              <a:t>Nuclease-ssRNA complex</a:t>
            </a:r>
          </a:p>
          <a:p>
            <a:r>
              <a:rPr lang="en-US" b="1">
                <a:latin typeface="Garamond" panose="02020404030301010803" pitchFamily="18" charset="0"/>
              </a:rPr>
              <a:t>Hybridizes to mRNA</a:t>
            </a:r>
          </a:p>
        </p:txBody>
      </p:sp>
      <p:sp>
        <p:nvSpPr>
          <p:cNvPr id="414874" name="Text Box 154"/>
          <p:cNvSpPr txBox="1">
            <a:spLocks noChangeArrowheads="1"/>
          </p:cNvSpPr>
          <p:nvPr/>
        </p:nvSpPr>
        <p:spPr bwMode="auto">
          <a:xfrm>
            <a:off x="2667000" y="1371600"/>
            <a:ext cx="7232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b="1">
                <a:solidFill>
                  <a:srgbClr val="33CC33"/>
                </a:solidFill>
                <a:latin typeface="Garamond" panose="02020404030301010803" pitchFamily="18" charset="0"/>
              </a:rPr>
              <a:t>sense</a:t>
            </a:r>
          </a:p>
        </p:txBody>
      </p:sp>
      <p:sp>
        <p:nvSpPr>
          <p:cNvPr id="414875" name="Text Box 155"/>
          <p:cNvSpPr txBox="1">
            <a:spLocks noChangeArrowheads="1"/>
          </p:cNvSpPr>
          <p:nvPr/>
        </p:nvSpPr>
        <p:spPr bwMode="auto">
          <a:xfrm>
            <a:off x="2438400" y="1905000"/>
            <a:ext cx="10999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  <a:latin typeface="Garamond" panose="02020404030301010803" pitchFamily="18" charset="0"/>
              </a:rPr>
              <a:t>antisense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AF9C-641C-44C4-B51E-2E7D22B6B4E9}" type="datetime1">
              <a:rPr lang="en-US" b="1" smtClean="0">
                <a:latin typeface="Garamond" panose="02020404030301010803" pitchFamily="18" charset="0"/>
              </a:rPr>
              <a:t>6/15/2019</a:t>
            </a:fld>
            <a:endParaRPr lang="en-US" b="1">
              <a:latin typeface="Garamond" panose="02020404030301010803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6C17-F0B5-D64C-94A0-63F887D8A225}" type="slidenum">
              <a:rPr lang="en-US" b="1" smtClean="0">
                <a:latin typeface="Garamond" panose="02020404030301010803" pitchFamily="18" charset="0"/>
              </a:rPr>
              <a:t>20</a:t>
            </a:fld>
            <a:endParaRPr lang="en-US" b="1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54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4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4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4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4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4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4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4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4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4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4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4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4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4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4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4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4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14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14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4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4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14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14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865" grpId="0" animBg="1"/>
      <p:bldP spid="414866" grpId="0" animBg="1"/>
      <p:bldP spid="414867" grpId="0" animBg="1"/>
      <p:bldP spid="414868" grpId="0" animBg="1"/>
      <p:bldP spid="414869" grpId="0"/>
      <p:bldP spid="414870" grpId="0"/>
      <p:bldP spid="414871" grpId="0"/>
      <p:bldP spid="414872" grpId="0"/>
      <p:bldP spid="414873" grpId="0"/>
      <p:bldP spid="414874" grpId="0"/>
      <p:bldP spid="41487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834" y="0"/>
            <a:ext cx="8229600" cy="560387"/>
          </a:xfrm>
          <a:ln/>
        </p:spPr>
        <p:txBody>
          <a:bodyPr lIns="0" tIns="0" rIns="0" bIns="0" anchor="t"/>
          <a:lstStyle/>
          <a:p>
            <a:pPr algn="ctr"/>
            <a:r>
              <a:rPr lang="en-US" sz="3200" b="1" dirty="0" smtClean="0">
                <a:latin typeface="Garamond" panose="02020404030301010803" pitchFamily="18" charset="0"/>
              </a:rPr>
              <a:t>Gene </a:t>
            </a:r>
            <a:r>
              <a:rPr lang="en-US" sz="3200" b="1" dirty="0">
                <a:latin typeface="Garamond" panose="02020404030301010803" pitchFamily="18" charset="0"/>
              </a:rPr>
              <a:t>Therapy</a:t>
            </a:r>
          </a:p>
        </p:txBody>
      </p:sp>
      <p:pic>
        <p:nvPicPr>
          <p:cNvPr id="122883" name="Picture 3" descr="11_14_Figure"/>
          <p:cNvPicPr>
            <a:picLocks noChangeAspect="1" noChangeArrowheads="1"/>
          </p:cNvPicPr>
          <p:nvPr/>
        </p:nvPicPr>
        <p:blipFill>
          <a:blip r:embed="rId3"/>
          <a:srcRect b="2507"/>
          <a:stretch>
            <a:fillRect/>
          </a:stretch>
        </p:blipFill>
        <p:spPr bwMode="auto">
          <a:xfrm>
            <a:off x="609600" y="560387"/>
            <a:ext cx="7848600" cy="6005513"/>
          </a:xfrm>
          <a:prstGeom prst="rect">
            <a:avLst/>
          </a:prstGeom>
          <a:noFill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03C66-E1EE-4DF9-AE43-7B2FD35C9920}" type="datetime1">
              <a:rPr lang="en-US" altLang="en-US" smtClean="0"/>
              <a:t>6/15/2019</a:t>
            </a:fld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F7BCC-B5DE-46C7-B2EB-7F8864EFB5C8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313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/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r>
              <a:rPr lang="en-US" dirty="0">
                <a:latin typeface="Garamond" panose="02020404030301010803" pitchFamily="18" charset="0"/>
              </a:rPr>
              <a:t>First human gene therapy – SCID patient in 1990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Garamond" panose="02020404030301010803" pitchFamily="18" charset="0"/>
              </a:rPr>
              <a:t>SCID is severe combined immunodeficiency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Garamond" panose="02020404030301010803" pitchFamily="18" charset="0"/>
              </a:rPr>
              <a:t>Defect in gene called adenosine </a:t>
            </a:r>
            <a:r>
              <a:rPr lang="en-US" dirty="0" err="1">
                <a:latin typeface="Garamond" panose="02020404030301010803" pitchFamily="18" charset="0"/>
              </a:rPr>
              <a:t>deaminase</a:t>
            </a:r>
            <a:r>
              <a:rPr lang="en-US" dirty="0">
                <a:latin typeface="Garamond" panose="02020404030301010803" pitchFamily="18" charset="0"/>
              </a:rPr>
              <a:t> (ADA)</a:t>
            </a:r>
          </a:p>
          <a:p>
            <a:pPr lvl="2">
              <a:lnSpc>
                <a:spcPct val="150000"/>
              </a:lnSpc>
            </a:pPr>
            <a:r>
              <a:rPr lang="en-US" dirty="0">
                <a:latin typeface="Garamond" panose="02020404030301010803" pitchFamily="18" charset="0"/>
              </a:rPr>
              <a:t>Produces an enzyme involved in the metabolism of nucleotide </a:t>
            </a:r>
            <a:r>
              <a:rPr lang="en-US" dirty="0" err="1">
                <a:latin typeface="Garamond" panose="02020404030301010803" pitchFamily="18" charset="0"/>
              </a:rPr>
              <a:t>dATP</a:t>
            </a:r>
            <a:endParaRPr lang="en-US" dirty="0">
              <a:latin typeface="Garamond" panose="02020404030301010803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dirty="0">
                <a:latin typeface="Garamond" panose="02020404030301010803" pitchFamily="18" charset="0"/>
              </a:rPr>
              <a:t>Accumulation of </a:t>
            </a:r>
            <a:r>
              <a:rPr lang="en-US" dirty="0" err="1">
                <a:latin typeface="Garamond" panose="02020404030301010803" pitchFamily="18" charset="0"/>
              </a:rPr>
              <a:t>dATP</a:t>
            </a:r>
            <a:r>
              <a:rPr lang="en-US" dirty="0">
                <a:latin typeface="Garamond" panose="02020404030301010803" pitchFamily="18" charset="0"/>
              </a:rPr>
              <a:t> is toxic to T cells</a:t>
            </a:r>
          </a:p>
          <a:p>
            <a:pPr lvl="2">
              <a:lnSpc>
                <a:spcPct val="150000"/>
              </a:lnSpc>
            </a:pPr>
            <a:r>
              <a:rPr lang="en-US" dirty="0">
                <a:latin typeface="Garamond" panose="02020404030301010803" pitchFamily="18" charset="0"/>
              </a:rPr>
              <a:t>Without T cells, B cells cannot recognize antigen and make antibodies</a:t>
            </a:r>
          </a:p>
          <a:p>
            <a:pPr lvl="1">
              <a:lnSpc>
                <a:spcPct val="150000"/>
              </a:lnSpc>
            </a:pPr>
            <a:r>
              <a:rPr lang="en-US" i="1" dirty="0">
                <a:latin typeface="Garamond" panose="02020404030301010803" pitchFamily="18" charset="0"/>
              </a:rPr>
              <a:t>Ex vivo </a:t>
            </a:r>
            <a:r>
              <a:rPr lang="en-US" dirty="0">
                <a:latin typeface="Garamond" panose="02020404030301010803" pitchFamily="18" charset="0"/>
              </a:rPr>
              <a:t>gene therapy successful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8E755-9E7A-4D6D-B8A5-57BA8D508696}" type="datetime1">
              <a:rPr lang="en-US" altLang="en-US" smtClean="0"/>
              <a:t>6/15/2019</a:t>
            </a:fld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F7BCC-B5DE-46C7-B2EB-7F8864EFB5C8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538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/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r>
              <a:rPr lang="en-US" sz="2900" b="1" dirty="0">
                <a:latin typeface="Garamond" panose="02020404030301010803" pitchFamily="18" charset="0"/>
              </a:rPr>
              <a:t>Cystic Fibrosis </a:t>
            </a:r>
            <a:endParaRPr lang="en-US" sz="2900" dirty="0">
              <a:latin typeface="Garamond" panose="02020404030301010803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900" dirty="0" smtClean="0">
                <a:latin typeface="Garamond" panose="02020404030301010803" pitchFamily="18" charset="0"/>
              </a:rPr>
              <a:t>two </a:t>
            </a:r>
            <a:r>
              <a:rPr lang="en-US" sz="2900" dirty="0">
                <a:latin typeface="Garamond" panose="02020404030301010803" pitchFamily="18" charset="0"/>
              </a:rPr>
              <a:t>defective copies of a gene encoding a protein called </a:t>
            </a:r>
            <a:r>
              <a:rPr lang="en-US" sz="2900" b="1" dirty="0">
                <a:latin typeface="Garamond" panose="02020404030301010803" pitchFamily="18" charset="0"/>
              </a:rPr>
              <a:t>cystic fibrosis </a:t>
            </a:r>
            <a:r>
              <a:rPr lang="en-US" sz="2900" b="1" dirty="0" err="1">
                <a:latin typeface="Garamond" panose="02020404030301010803" pitchFamily="18" charset="0"/>
              </a:rPr>
              <a:t>transmembrane</a:t>
            </a:r>
            <a:r>
              <a:rPr lang="en-US" sz="2900" b="1" dirty="0">
                <a:latin typeface="Garamond" panose="02020404030301010803" pitchFamily="18" charset="0"/>
              </a:rPr>
              <a:t> conductance regulator (CFTR)</a:t>
            </a:r>
          </a:p>
          <a:p>
            <a:pPr lvl="1">
              <a:lnSpc>
                <a:spcPct val="150000"/>
              </a:lnSpc>
            </a:pPr>
            <a:r>
              <a:rPr lang="en-US" sz="2400" dirty="0">
                <a:latin typeface="Garamond" panose="02020404030301010803" pitchFamily="18" charset="0"/>
              </a:rPr>
              <a:t>Normal protein serves as a pump to remove chloride ions from cell</a:t>
            </a:r>
          </a:p>
          <a:p>
            <a:pPr lvl="1">
              <a:lnSpc>
                <a:spcPct val="150000"/>
              </a:lnSpc>
            </a:pPr>
            <a:r>
              <a:rPr lang="en-US" sz="2400" dirty="0">
                <a:latin typeface="Garamond" panose="02020404030301010803" pitchFamily="18" charset="0"/>
              </a:rPr>
              <a:t>Produced by many cells in the body – skin, pancreas, liver, digestive tract, male reproductive tract, and respiratory tract</a:t>
            </a:r>
          </a:p>
          <a:p>
            <a:pPr lvl="2">
              <a:lnSpc>
                <a:spcPct val="150000"/>
              </a:lnSpc>
            </a:pPr>
            <a:r>
              <a:rPr lang="en-US" dirty="0">
                <a:latin typeface="Garamond" panose="02020404030301010803" pitchFamily="18" charset="0"/>
              </a:rPr>
              <a:t>Extremely thick sticky mucus in airways; infertility; extremely salty sweat</a:t>
            </a:r>
          </a:p>
          <a:p>
            <a:pPr>
              <a:lnSpc>
                <a:spcPct val="150000"/>
              </a:lnSpc>
            </a:pPr>
            <a:endParaRPr lang="en-US" sz="29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8AD2-D758-45D6-A51E-42C6A03CEBB9}" type="datetime1">
              <a:rPr lang="en-US" altLang="en-US" smtClean="0"/>
              <a:t>6/15/2019</a:t>
            </a:fld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F7BCC-B5DE-46C7-B2EB-7F8864EFB5C8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691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11_16_Figure"/>
          <p:cNvPicPr>
            <a:picLocks noChangeAspect="1" noChangeArrowheads="1"/>
          </p:cNvPicPr>
          <p:nvPr/>
        </p:nvPicPr>
        <p:blipFill>
          <a:blip r:embed="rId3"/>
          <a:srcRect b="2507"/>
          <a:stretch>
            <a:fillRect/>
          </a:stretch>
        </p:blipFill>
        <p:spPr bwMode="auto">
          <a:xfrm>
            <a:off x="457200" y="152400"/>
            <a:ext cx="8458200" cy="6432550"/>
          </a:xfrm>
          <a:prstGeom prst="rect">
            <a:avLst/>
          </a:prstGeom>
          <a:noFill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2D58-90E2-4CD3-90CB-D7D9AE147C67}" type="datetime1">
              <a:rPr lang="en-US" altLang="en-US" smtClean="0"/>
              <a:t>6/15/2019</a:t>
            </a:fld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F7BCC-B5DE-46C7-B2EB-7F8864EFB5C8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257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/>
        </p:spPr>
        <p:txBody>
          <a:bodyPr lIns="0" tIns="0" rIns="0" bIns="0"/>
          <a:lstStyle/>
          <a:p>
            <a:r>
              <a:rPr lang="en-US" b="1" dirty="0">
                <a:latin typeface="Garamond" panose="02020404030301010803" pitchFamily="18" charset="0"/>
              </a:rPr>
              <a:t>Challenges Facing Gene Therapy</a:t>
            </a:r>
          </a:p>
          <a:p>
            <a:pPr lvl="1">
              <a:lnSpc>
                <a:spcPct val="150000"/>
              </a:lnSpc>
            </a:pPr>
            <a:r>
              <a:rPr lang="en-US" sz="2800" dirty="0">
                <a:latin typeface="Garamond" panose="02020404030301010803" pitchFamily="18" charset="0"/>
              </a:rPr>
              <a:t>Potential risks of viruses as vectors</a:t>
            </a:r>
          </a:p>
          <a:p>
            <a:pPr lvl="2">
              <a:lnSpc>
                <a:spcPct val="150000"/>
              </a:lnSpc>
            </a:pPr>
            <a:r>
              <a:rPr lang="en-US" sz="2800" dirty="0">
                <a:latin typeface="Garamond" panose="02020404030301010803" pitchFamily="18" charset="0"/>
              </a:rPr>
              <a:t>Death of Jesse </a:t>
            </a:r>
            <a:r>
              <a:rPr lang="en-US" sz="2800" dirty="0" err="1">
                <a:latin typeface="Garamond" panose="02020404030301010803" pitchFamily="18" charset="0"/>
              </a:rPr>
              <a:t>Gelsinger</a:t>
            </a:r>
            <a:r>
              <a:rPr lang="en-US" sz="2800" dirty="0">
                <a:latin typeface="Garamond" panose="02020404030301010803" pitchFamily="18" charset="0"/>
              </a:rPr>
              <a:t> in 1999 due to complications related to adenovirus vector</a:t>
            </a:r>
          </a:p>
          <a:p>
            <a:pPr lvl="2">
              <a:lnSpc>
                <a:spcPct val="150000"/>
              </a:lnSpc>
            </a:pPr>
            <a:r>
              <a:rPr lang="en-US" sz="2800" dirty="0">
                <a:latin typeface="Garamond" panose="02020404030301010803" pitchFamily="18" charset="0"/>
              </a:rPr>
              <a:t>Death of 2 children in France in 2002</a:t>
            </a:r>
          </a:p>
          <a:p>
            <a:pPr lvl="2">
              <a:lnSpc>
                <a:spcPct val="150000"/>
              </a:lnSpc>
            </a:pPr>
            <a:r>
              <a:rPr lang="en-US" sz="2800" dirty="0">
                <a:latin typeface="Garamond" panose="02020404030301010803" pitchFamily="18" charset="0"/>
              </a:rPr>
              <a:t>Temporary cessation of a large number of gene therapy trials and FDA stopped most retroviral studies</a:t>
            </a:r>
          </a:p>
          <a:p>
            <a:pPr lvl="2">
              <a:lnSpc>
                <a:spcPct val="150000"/>
              </a:lnSpc>
            </a:pPr>
            <a:r>
              <a:rPr lang="en-US" sz="2800" dirty="0">
                <a:latin typeface="Garamond" panose="02020404030301010803" pitchFamily="18" charset="0"/>
              </a:rPr>
              <a:t>Greater patient </a:t>
            </a:r>
            <a:r>
              <a:rPr lang="en-US" sz="2800" dirty="0" smtClean="0">
                <a:latin typeface="Garamond" panose="02020404030301010803" pitchFamily="18" charset="0"/>
              </a:rPr>
              <a:t>monitoring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Garamond" panose="02020404030301010803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BC8EB-6878-4D55-87A1-D0803C29C303}" type="datetime1">
              <a:rPr lang="en-US" altLang="en-US" smtClean="0"/>
              <a:t>6/15/2019</a:t>
            </a:fld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F7BCC-B5DE-46C7-B2EB-7F8864EFB5C8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142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/>
        </p:spPr>
        <p:txBody>
          <a:bodyPr lIns="0" tIns="0" rIns="0" bIns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Garamond" panose="02020404030301010803" pitchFamily="18" charset="0"/>
              </a:rPr>
              <a:t>Challenges Facing Gene Therapy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>
                <a:latin typeface="Garamond" panose="02020404030301010803" pitchFamily="18" charset="0"/>
              </a:rPr>
              <a:t>Can gene expression be controlled?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>
                <a:latin typeface="Garamond" panose="02020404030301010803" pitchFamily="18" charset="0"/>
              </a:rPr>
              <a:t>Can we safely and efficiently target only the cells that require the gene?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>
                <a:latin typeface="Garamond" panose="02020404030301010803" pitchFamily="18" charset="0"/>
              </a:rPr>
              <a:t>How can gene therapy be targeted to specific regions of the genome?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>
                <a:latin typeface="Garamond" panose="02020404030301010803" pitchFamily="18" charset="0"/>
              </a:rPr>
              <a:t>How long will therapy last?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>
                <a:latin typeface="Garamond" panose="02020404030301010803" pitchFamily="18" charset="0"/>
              </a:rPr>
              <a:t>Will immune system reject?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>
                <a:latin typeface="Garamond" panose="02020404030301010803" pitchFamily="18" charset="0"/>
              </a:rPr>
              <a:t>How many cells need to be corrected?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DB9B-7FEB-41FA-9703-E490791FD33F}" type="datetime1">
              <a:rPr lang="en-US" altLang="en-US" smtClean="0"/>
              <a:t>6/15/2019</a:t>
            </a:fld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F7BCC-B5DE-46C7-B2EB-7F8864EFB5C8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136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"/>
            <a:ext cx="9144000" cy="6858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en-US" sz="2400" b="1" dirty="0">
                <a:latin typeface="Garamond" panose="02020404030301010803" pitchFamily="18" charset="0"/>
              </a:rPr>
              <a:t>ADA </a:t>
            </a:r>
            <a:r>
              <a:rPr lang="en-US" altLang="en-US" sz="2400" b="1" dirty="0" smtClean="0">
                <a:latin typeface="Garamond" panose="02020404030301010803" pitchFamily="18" charset="0"/>
              </a:rPr>
              <a:t>Deficiency</a:t>
            </a:r>
          </a:p>
          <a:p>
            <a:pPr lvl="1">
              <a:lnSpc>
                <a:spcPct val="150000"/>
              </a:lnSpc>
            </a:pPr>
            <a:r>
              <a:rPr lang="en-US" altLang="en-US" sz="2000" dirty="0" smtClean="0">
                <a:latin typeface="Garamond" panose="02020404030301010803" pitchFamily="18" charset="0"/>
              </a:rPr>
              <a:t>Rare </a:t>
            </a:r>
            <a:r>
              <a:rPr lang="en-US" altLang="en-US" sz="2000" dirty="0">
                <a:latin typeface="Garamond" panose="02020404030301010803" pitchFamily="18" charset="0"/>
              </a:rPr>
              <a:t>Immunodeficiency (fatal in childhood)</a:t>
            </a:r>
          </a:p>
          <a:p>
            <a:pPr>
              <a:lnSpc>
                <a:spcPct val="150000"/>
              </a:lnSpc>
            </a:pPr>
            <a:r>
              <a:rPr lang="en-US" altLang="en-US" sz="2400" b="1" dirty="0">
                <a:latin typeface="Garamond" panose="02020404030301010803" pitchFamily="18" charset="0"/>
              </a:rPr>
              <a:t>Advantages as model for gene therapy:</a:t>
            </a:r>
          </a:p>
          <a:p>
            <a:pPr lvl="1">
              <a:lnSpc>
                <a:spcPct val="150000"/>
              </a:lnSpc>
            </a:pPr>
            <a:r>
              <a:rPr lang="en-US" altLang="en-US" sz="2000" dirty="0">
                <a:latin typeface="Garamond" panose="02020404030301010803" pitchFamily="18" charset="0"/>
              </a:rPr>
              <a:t>Regulated expression not necessary</a:t>
            </a:r>
          </a:p>
          <a:p>
            <a:pPr lvl="1">
              <a:lnSpc>
                <a:spcPct val="150000"/>
              </a:lnSpc>
            </a:pPr>
            <a:r>
              <a:rPr lang="en-US" altLang="en-US" sz="2000" dirty="0">
                <a:latin typeface="Garamond" panose="02020404030301010803" pitchFamily="18" charset="0"/>
              </a:rPr>
              <a:t>Low level expression sufficient</a:t>
            </a:r>
          </a:p>
          <a:p>
            <a:pPr lvl="1">
              <a:lnSpc>
                <a:spcPct val="150000"/>
              </a:lnSpc>
            </a:pPr>
            <a:r>
              <a:rPr lang="en-US" altLang="en-US" sz="2000" dirty="0">
                <a:latin typeface="Garamond" panose="02020404030301010803" pitchFamily="18" charset="0"/>
              </a:rPr>
              <a:t>Site of synthesis not critical</a:t>
            </a:r>
          </a:p>
          <a:p>
            <a:pPr lvl="1">
              <a:lnSpc>
                <a:spcPct val="150000"/>
              </a:lnSpc>
            </a:pPr>
            <a:r>
              <a:rPr lang="en-US" altLang="en-US" sz="2000" dirty="0">
                <a:latin typeface="Garamond" panose="02020404030301010803" pitchFamily="18" charset="0"/>
              </a:rPr>
              <a:t>Potential for </a:t>
            </a:r>
            <a:r>
              <a:rPr lang="en-US" altLang="en-US" sz="2000" i="1" dirty="0">
                <a:latin typeface="Garamond" panose="02020404030301010803" pitchFamily="18" charset="0"/>
              </a:rPr>
              <a:t>in vivo</a:t>
            </a:r>
            <a:r>
              <a:rPr lang="en-US" altLang="en-US" sz="2000" dirty="0">
                <a:latin typeface="Garamond" panose="02020404030301010803" pitchFamily="18" charset="0"/>
              </a:rPr>
              <a:t> selection</a:t>
            </a:r>
          </a:p>
          <a:p>
            <a:pPr lvl="1">
              <a:lnSpc>
                <a:spcPct val="150000"/>
              </a:lnSpc>
            </a:pPr>
            <a:r>
              <a:rPr lang="en-US" altLang="en-US" sz="2000" dirty="0">
                <a:latin typeface="Garamond" panose="02020404030301010803" pitchFamily="18" charset="0"/>
              </a:rPr>
              <a:t>Bone marrow suitable target</a:t>
            </a:r>
          </a:p>
          <a:p>
            <a:pPr>
              <a:lnSpc>
                <a:spcPct val="150000"/>
              </a:lnSpc>
            </a:pPr>
            <a:r>
              <a:rPr lang="en-US" altLang="en-US" sz="2400" b="1" dirty="0">
                <a:latin typeface="Garamond" panose="02020404030301010803" pitchFamily="18" charset="0"/>
              </a:rPr>
              <a:t>Problems:</a:t>
            </a:r>
          </a:p>
          <a:p>
            <a:pPr lvl="1">
              <a:lnSpc>
                <a:spcPct val="150000"/>
              </a:lnSpc>
            </a:pPr>
            <a:r>
              <a:rPr lang="en-US" altLang="en-US" sz="2000" dirty="0">
                <a:latin typeface="Garamond" panose="02020404030301010803" pitchFamily="18" charset="0"/>
              </a:rPr>
              <a:t>Difficulty achieving high level, stable expression</a:t>
            </a:r>
          </a:p>
          <a:p>
            <a:pPr lvl="1">
              <a:lnSpc>
                <a:spcPct val="150000"/>
              </a:lnSpc>
            </a:pPr>
            <a:r>
              <a:rPr lang="en-US" altLang="en-US" sz="2000" dirty="0">
                <a:latin typeface="Garamond" panose="02020404030301010803" pitchFamily="18" charset="0"/>
              </a:rPr>
              <a:t>Other effective therapy:</a:t>
            </a:r>
          </a:p>
          <a:p>
            <a:pPr lvl="2">
              <a:lnSpc>
                <a:spcPct val="150000"/>
              </a:lnSpc>
            </a:pPr>
            <a:r>
              <a:rPr lang="en-US" altLang="en-US" sz="2000" dirty="0">
                <a:latin typeface="Garamond" panose="02020404030301010803" pitchFamily="18" charset="0"/>
              </a:rPr>
              <a:t>PEG-ADA therapy, allogeneic/</a:t>
            </a:r>
            <a:r>
              <a:rPr lang="en-US" altLang="en-US" sz="2000" dirty="0" err="1">
                <a:latin typeface="Garamond" panose="02020404030301010803" pitchFamily="18" charset="0"/>
              </a:rPr>
              <a:t>haploidentical</a:t>
            </a:r>
            <a:r>
              <a:rPr lang="en-US" altLang="en-US" sz="2000" dirty="0">
                <a:latin typeface="Garamond" panose="02020404030301010803" pitchFamily="18" charset="0"/>
              </a:rPr>
              <a:t> </a:t>
            </a:r>
            <a:r>
              <a:rPr lang="en-US" altLang="en-US" sz="2000" dirty="0" smtClean="0">
                <a:latin typeface="Garamond" panose="02020404030301010803" pitchFamily="18" charset="0"/>
              </a:rPr>
              <a:t>Bone Marrow Therapy</a:t>
            </a:r>
            <a:endParaRPr lang="en-US" altLang="en-US" sz="2000" dirty="0">
              <a:latin typeface="Garamond" panose="02020404030301010803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2400" b="1" dirty="0">
                <a:latin typeface="Garamond" panose="02020404030301010803" pitchFamily="18" charset="0"/>
              </a:rPr>
              <a:t>First human experiments performed 1991 (2 patients)</a:t>
            </a:r>
          </a:p>
          <a:p>
            <a:pPr lvl="1">
              <a:lnSpc>
                <a:spcPct val="150000"/>
              </a:lnSpc>
            </a:pPr>
            <a:r>
              <a:rPr lang="en-US" altLang="en-US" sz="2000" dirty="0">
                <a:latin typeface="Garamond" panose="02020404030301010803" pitchFamily="18" charset="0"/>
              </a:rPr>
              <a:t>?successful; simultaneous PEG-ADA therapy</a:t>
            </a:r>
          </a:p>
          <a:p>
            <a:pPr>
              <a:lnSpc>
                <a:spcPct val="150000"/>
              </a:lnSpc>
            </a:pPr>
            <a:endParaRPr lang="en-US" altLang="en-US" sz="2400" dirty="0">
              <a:latin typeface="Garamond" panose="02020404030301010803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A4B32-6B9F-4927-A7F5-5425C5204EA5}" type="datetime1">
              <a:rPr lang="en-US" smtClean="0"/>
              <a:t>6/15/2019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6C17-F0B5-D64C-94A0-63F887D8A22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2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0" y="12685"/>
            <a:ext cx="9144000" cy="6963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500" b="1" dirty="0">
                <a:latin typeface="Garamond" panose="02020404030301010803" pitchFamily="18" charset="0"/>
              </a:rPr>
              <a:t>Glycogen storage disease type 1 (GSD-1)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500" b="1" dirty="0" smtClean="0">
                <a:latin typeface="Garamond" panose="02020404030301010803" pitchFamily="18" charset="0"/>
              </a:rPr>
              <a:t>Cause</a:t>
            </a:r>
            <a:r>
              <a:rPr lang="en-US" altLang="en-US" sz="2500" b="1" dirty="0">
                <a:latin typeface="Garamond" panose="02020404030301010803" pitchFamily="18" charset="0"/>
              </a:rPr>
              <a:t>: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500" b="1" dirty="0" smtClean="0">
                <a:latin typeface="Garamond" panose="02020404030301010803" pitchFamily="18" charset="0"/>
              </a:rPr>
              <a:t>Autosomal recessive </a:t>
            </a:r>
            <a:r>
              <a:rPr lang="en-US" altLang="en-US" sz="2500" b="1" dirty="0">
                <a:latin typeface="Garamond" panose="02020404030301010803" pitchFamily="18" charset="0"/>
              </a:rPr>
              <a:t>deficiency </a:t>
            </a:r>
            <a:r>
              <a:rPr lang="en-US" altLang="en-US" sz="2500" dirty="0">
                <a:latin typeface="Garamond" panose="02020404030301010803" pitchFamily="18" charset="0"/>
              </a:rPr>
              <a:t>of </a:t>
            </a:r>
            <a:r>
              <a:rPr lang="en-US" altLang="en-US" sz="2500" b="1" dirty="0">
                <a:solidFill>
                  <a:srgbClr val="C00000"/>
                </a:solidFill>
                <a:latin typeface="Garamond" panose="02020404030301010803" pitchFamily="18" charset="0"/>
              </a:rPr>
              <a:t>G6Pase</a:t>
            </a:r>
            <a:r>
              <a:rPr lang="en-US" altLang="en-US" sz="2500" b="1" dirty="0">
                <a:latin typeface="Garamond" panose="02020404030301010803" pitchFamily="18" charset="0"/>
              </a:rPr>
              <a:t> and </a:t>
            </a:r>
            <a:r>
              <a:rPr lang="en-US" altLang="en-US" sz="2500" dirty="0">
                <a:latin typeface="Garamond" panose="02020404030301010803" pitchFamily="18" charset="0"/>
              </a:rPr>
              <a:t>glucose-6-phosphatase (G6Pase) system </a:t>
            </a:r>
            <a:r>
              <a:rPr lang="en-US" altLang="en-US" sz="2500" dirty="0" smtClean="0">
                <a:latin typeface="Garamond" panose="02020404030301010803" pitchFamily="18" charset="0"/>
              </a:rPr>
              <a:t>transporter (</a:t>
            </a:r>
            <a:r>
              <a:rPr lang="en-US" altLang="en-US" sz="25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G6PT</a:t>
            </a:r>
            <a:r>
              <a:rPr lang="en-US" altLang="en-US" sz="2500" dirty="0" smtClean="0">
                <a:latin typeface="Garamond" panose="02020404030301010803" pitchFamily="18" charset="0"/>
              </a:rPr>
              <a:t>) cause </a:t>
            </a:r>
          </a:p>
          <a:p>
            <a:pPr marL="2171700" lvl="4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500" b="1" dirty="0" smtClean="0">
                <a:latin typeface="Garamond" panose="02020404030301010803" pitchFamily="18" charset="0"/>
              </a:rPr>
              <a:t>GSD-1a  </a:t>
            </a:r>
            <a:r>
              <a:rPr lang="en-US" altLang="en-US" sz="2500" b="1" dirty="0">
                <a:latin typeface="Garamond" panose="02020404030301010803" pitchFamily="18" charset="0"/>
              </a:rPr>
              <a:t>and GSD-1b</a:t>
            </a:r>
            <a:r>
              <a:rPr lang="en-US" altLang="en-US" sz="2500" dirty="0">
                <a:latin typeface="Garamond" panose="02020404030301010803" pitchFamily="18" charset="0"/>
              </a:rPr>
              <a:t>, respectively.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500" b="1" dirty="0">
                <a:latin typeface="Garamond" panose="02020404030301010803" pitchFamily="18" charset="0"/>
              </a:rPr>
              <a:t>Features: 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500" dirty="0">
                <a:latin typeface="Garamond" panose="02020404030301010803" pitchFamily="18" charset="0"/>
              </a:rPr>
              <a:t>growth retardation, hypoglycemia, hepatomegaly, kidney enlargement, hyperlipidemia, </a:t>
            </a:r>
            <a:r>
              <a:rPr lang="en-US" altLang="en-US" sz="2500" dirty="0" err="1">
                <a:latin typeface="Garamond" panose="02020404030301010803" pitchFamily="18" charset="0"/>
              </a:rPr>
              <a:t>hyperuricemia</a:t>
            </a:r>
            <a:r>
              <a:rPr lang="en-US" altLang="en-US" sz="2500" dirty="0">
                <a:latin typeface="Garamond" panose="02020404030301010803" pitchFamily="18" charset="0"/>
              </a:rPr>
              <a:t>, and lactic </a:t>
            </a:r>
            <a:r>
              <a:rPr lang="en-US" altLang="en-US" sz="2500" dirty="0" err="1">
                <a:latin typeface="Garamond" panose="02020404030301010803" pitchFamily="18" charset="0"/>
              </a:rPr>
              <a:t>acidemia</a:t>
            </a:r>
            <a:r>
              <a:rPr lang="en-US" altLang="en-US" sz="2500" dirty="0">
                <a:latin typeface="Garamond" panose="02020404030301010803" pitchFamily="18" charset="0"/>
              </a:rPr>
              <a:t>. </a:t>
            </a:r>
            <a:endParaRPr lang="en-US" altLang="en-US" sz="2500" dirty="0" smtClean="0">
              <a:latin typeface="Garamond" panose="02020404030301010803" pitchFamily="18" charset="0"/>
            </a:endParaRP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500" b="1" dirty="0" smtClean="0">
                <a:latin typeface="Garamond" panose="02020404030301010803" pitchFamily="18" charset="0"/>
              </a:rPr>
              <a:t>GSD-1b</a:t>
            </a:r>
            <a:r>
              <a:rPr lang="en-US" altLang="en-US" sz="2500" dirty="0" smtClean="0">
                <a:latin typeface="Garamond" panose="02020404030301010803" pitchFamily="18" charset="0"/>
              </a:rPr>
              <a:t> </a:t>
            </a:r>
            <a:r>
              <a:rPr lang="en-US" altLang="en-US" sz="2500" dirty="0">
                <a:latin typeface="Garamond" panose="02020404030301010803" pitchFamily="18" charset="0"/>
              </a:rPr>
              <a:t>also have chronic neutropenia, functional deficiencies of neutrophils and monocytes, recurrent bacterial infections, ulcerations of the oral and intestinal mucosa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3542C-2044-46CE-9780-61520D538E4E}" type="datetime1">
              <a:rPr lang="en-US" smtClean="0"/>
              <a:t>6/15/2019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6C17-F0B5-D64C-94A0-63F887D8A22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9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Table 10-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11" r="299" b="18702"/>
          <a:stretch/>
        </p:blipFill>
        <p:spPr bwMode="auto">
          <a:xfrm>
            <a:off x="0" y="13044"/>
            <a:ext cx="9044411" cy="4037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72428" y="4050890"/>
            <a:ext cx="907157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400" b="1" dirty="0">
                <a:latin typeface="Garamond" panose="02020404030301010803" pitchFamily="18" charset="0"/>
              </a:rPr>
              <a:t>Consider somatic </a:t>
            </a:r>
            <a:r>
              <a:rPr lang="en-US" sz="2400" b="1" dirty="0" err="1">
                <a:latin typeface="Garamond" panose="02020404030301010803" pitchFamily="18" charset="0"/>
              </a:rPr>
              <a:t>vs</a:t>
            </a:r>
            <a:r>
              <a:rPr lang="en-US" sz="2400" b="1" dirty="0">
                <a:latin typeface="Garamond" panose="02020404030301010803" pitchFamily="18" charset="0"/>
              </a:rPr>
              <a:t> </a:t>
            </a:r>
            <a:r>
              <a:rPr lang="en-US" sz="2400" b="1" dirty="0" err="1">
                <a:latin typeface="Garamond" panose="02020404030301010803" pitchFamily="18" charset="0"/>
              </a:rPr>
              <a:t>germline</a:t>
            </a:r>
            <a:r>
              <a:rPr lang="en-US" sz="2400" b="1" dirty="0">
                <a:latin typeface="Garamond" panose="02020404030301010803" pitchFamily="18" charset="0"/>
              </a:rPr>
              <a:t> gene therapy; the later is currently banned.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b="1" dirty="0">
                <a:latin typeface="Garamond" panose="02020404030301010803" pitchFamily="18" charset="0"/>
              </a:rPr>
              <a:t>Note that gene therapy is limited to somatic cells and disorders that </a:t>
            </a:r>
            <a:r>
              <a:rPr lang="en-US" sz="2400" b="1" dirty="0" smtClean="0">
                <a:latin typeface="Garamond" panose="02020404030301010803" pitchFamily="18" charset="0"/>
              </a:rPr>
              <a:t>are caused </a:t>
            </a:r>
            <a:r>
              <a:rPr lang="en-US" sz="2400" b="1" dirty="0">
                <a:latin typeface="Garamond" panose="02020404030301010803" pitchFamily="18" charset="0"/>
              </a:rPr>
              <a:t>by a single gene.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A871-DFF4-466B-B71E-3F9C0904B3B5}" type="datetime1">
              <a:rPr lang="en-US" smtClean="0"/>
              <a:t>6/15/2019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6C17-F0B5-D64C-94A0-63F887D8A22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en-US" b="1" dirty="0">
                <a:latin typeface="Garamond" panose="02020404030301010803" pitchFamily="18" charset="0"/>
              </a:rPr>
              <a:t>Early Human Gene Therapy Experiments</a:t>
            </a:r>
          </a:p>
          <a:p>
            <a:pPr lvl="1">
              <a:lnSpc>
                <a:spcPct val="150000"/>
              </a:lnSpc>
            </a:pPr>
            <a:r>
              <a:rPr lang="en-US" altLang="en-US" dirty="0">
                <a:latin typeface="Garamond" panose="02020404030301010803" pitchFamily="18" charset="0"/>
              </a:rPr>
              <a:t>Marty Cline human experiments--  1980</a:t>
            </a:r>
          </a:p>
          <a:p>
            <a:pPr lvl="1">
              <a:lnSpc>
                <a:spcPct val="150000"/>
              </a:lnSpc>
            </a:pPr>
            <a:r>
              <a:rPr lang="en-US" altLang="en-US" dirty="0" err="1">
                <a:latin typeface="Garamond" panose="02020404030301010803" pitchFamily="18" charset="0"/>
              </a:rPr>
              <a:t>NeoR</a:t>
            </a:r>
            <a:r>
              <a:rPr lang="en-US" altLang="en-US" dirty="0">
                <a:latin typeface="Garamond" panose="02020404030301010803" pitchFamily="18" charset="0"/>
              </a:rPr>
              <a:t>/TIL marking studies--  1989</a:t>
            </a:r>
          </a:p>
          <a:p>
            <a:pPr lvl="1">
              <a:lnSpc>
                <a:spcPct val="150000"/>
              </a:lnSpc>
            </a:pPr>
            <a:r>
              <a:rPr lang="en-US" altLang="en-US" dirty="0">
                <a:latin typeface="Garamond" panose="02020404030301010803" pitchFamily="18" charset="0"/>
              </a:rPr>
              <a:t>ADA/peripheral blood T cells-- 1990</a:t>
            </a:r>
          </a:p>
          <a:p>
            <a:pPr lvl="1">
              <a:lnSpc>
                <a:spcPct val="150000"/>
              </a:lnSpc>
            </a:pPr>
            <a:r>
              <a:rPr lang="en-US" altLang="en-US" dirty="0">
                <a:latin typeface="Garamond" panose="02020404030301010803" pitchFamily="18" charset="0"/>
              </a:rPr>
              <a:t>LDL receptor/ex vivo hepatocytes-- 1992</a:t>
            </a:r>
          </a:p>
          <a:p>
            <a:pPr lvl="1">
              <a:lnSpc>
                <a:spcPct val="150000"/>
              </a:lnSpc>
            </a:pPr>
            <a:r>
              <a:rPr lang="en-US" altLang="en-US" dirty="0">
                <a:latin typeface="Garamond" panose="02020404030301010803" pitchFamily="18" charset="0"/>
              </a:rPr>
              <a:t>HLA-B7 Melanoma-- 1992</a:t>
            </a:r>
          </a:p>
          <a:p>
            <a:pPr lvl="1">
              <a:lnSpc>
                <a:spcPct val="150000"/>
              </a:lnSpc>
            </a:pPr>
            <a:r>
              <a:rPr lang="en-US" altLang="en-US" dirty="0">
                <a:latin typeface="Garamond" panose="02020404030301010803" pitchFamily="18" charset="0"/>
              </a:rPr>
              <a:t>ADA/bone marrow, cystic fibrosis, multiple cancer protocols, HIV</a:t>
            </a:r>
          </a:p>
          <a:p>
            <a:pPr lvl="1">
              <a:lnSpc>
                <a:spcPct val="150000"/>
              </a:lnSpc>
            </a:pPr>
            <a:r>
              <a:rPr lang="en-US" altLang="en-US" dirty="0" smtClean="0">
                <a:latin typeface="Garamond" panose="02020404030301010803" pitchFamily="18" charset="0"/>
              </a:rPr>
              <a:t>October </a:t>
            </a:r>
            <a:r>
              <a:rPr lang="en-US" altLang="en-US" dirty="0">
                <a:latin typeface="Garamond" panose="02020404030301010803" pitchFamily="18" charset="0"/>
              </a:rPr>
              <a:t>1999-- 1st reported death due to gene therapy</a:t>
            </a:r>
          </a:p>
          <a:p>
            <a:pPr lvl="1">
              <a:lnSpc>
                <a:spcPct val="150000"/>
              </a:lnSpc>
            </a:pPr>
            <a:r>
              <a:rPr lang="en-US" altLang="en-US" dirty="0">
                <a:latin typeface="Garamond" panose="02020404030301010803" pitchFamily="18" charset="0"/>
              </a:rPr>
              <a:t>November 1999-- Failure of scientists to report gene therapy trial deaths to FDA/RAC</a:t>
            </a:r>
          </a:p>
          <a:p>
            <a:pPr lvl="1">
              <a:lnSpc>
                <a:spcPct val="150000"/>
              </a:lnSpc>
            </a:pPr>
            <a:r>
              <a:rPr lang="en-US" altLang="en-US" dirty="0">
                <a:latin typeface="Garamond" panose="02020404030301010803" pitchFamily="18" charset="0"/>
              </a:rPr>
              <a:t>April 2000--  1st definite success of human gene therapy (SCID-X1) </a:t>
            </a:r>
            <a:r>
              <a:rPr lang="en-US" altLang="en-US" dirty="0" err="1">
                <a:latin typeface="Garamond" panose="02020404030301010803" pitchFamily="18" charset="0"/>
              </a:rPr>
              <a:t>Cavazzana-Calvo</a:t>
            </a:r>
            <a:r>
              <a:rPr lang="en-US" altLang="en-US" dirty="0">
                <a:latin typeface="Garamond" panose="02020404030301010803" pitchFamily="18" charset="0"/>
              </a:rPr>
              <a:t>, et al.</a:t>
            </a:r>
            <a:r>
              <a:rPr lang="en-US" altLang="en-US" i="1" dirty="0">
                <a:latin typeface="Garamond" panose="02020404030301010803" pitchFamily="18" charset="0"/>
              </a:rPr>
              <a:t> Science </a:t>
            </a:r>
            <a:r>
              <a:rPr lang="en-US" altLang="en-US" dirty="0">
                <a:latin typeface="Garamond" panose="02020404030301010803" pitchFamily="18" charset="0"/>
              </a:rPr>
              <a:t>288:669.</a:t>
            </a:r>
          </a:p>
          <a:p>
            <a:pPr lvl="1">
              <a:lnSpc>
                <a:spcPct val="150000"/>
              </a:lnSpc>
            </a:pPr>
            <a:r>
              <a:rPr lang="en-US" altLang="en-US" dirty="0">
                <a:latin typeface="Garamond" panose="02020404030301010803" pitchFamily="18" charset="0"/>
              </a:rPr>
              <a:t>Factor IX gene therapy (hemophilia B) ? promising</a:t>
            </a:r>
          </a:p>
          <a:p>
            <a:pPr lvl="2">
              <a:lnSpc>
                <a:spcPct val="150000"/>
              </a:lnSpc>
            </a:pPr>
            <a:r>
              <a:rPr lang="en-US" altLang="en-US" i="1" dirty="0">
                <a:latin typeface="Garamond" panose="02020404030301010803" pitchFamily="18" charset="0"/>
              </a:rPr>
              <a:t>In vivo </a:t>
            </a:r>
            <a:r>
              <a:rPr lang="en-US" altLang="en-US" dirty="0">
                <a:latin typeface="Garamond" panose="02020404030301010803" pitchFamily="18" charset="0"/>
              </a:rPr>
              <a:t>AAV: Kay et al. </a:t>
            </a:r>
            <a:r>
              <a:rPr lang="en-US" altLang="en-US" i="1" dirty="0">
                <a:latin typeface="Garamond" panose="02020404030301010803" pitchFamily="18" charset="0"/>
              </a:rPr>
              <a:t>Nat</a:t>
            </a:r>
            <a:r>
              <a:rPr lang="en-US" altLang="en-US" i="1" dirty="0" smtClean="0">
                <a:latin typeface="Garamond" panose="02020404030301010803" pitchFamily="18" charset="0"/>
              </a:rPr>
              <a:t>. Gen</a:t>
            </a:r>
            <a:r>
              <a:rPr lang="en-US" altLang="en-US" i="1" dirty="0">
                <a:latin typeface="Garamond" panose="02020404030301010803" pitchFamily="18" charset="0"/>
              </a:rPr>
              <a:t>.</a:t>
            </a:r>
            <a:r>
              <a:rPr lang="en-US" altLang="en-US" dirty="0">
                <a:latin typeface="Garamond" panose="02020404030301010803" pitchFamily="18" charset="0"/>
              </a:rPr>
              <a:t> 24:257, 2000.</a:t>
            </a:r>
          </a:p>
          <a:p>
            <a:pPr lvl="2">
              <a:lnSpc>
                <a:spcPct val="150000"/>
              </a:lnSpc>
            </a:pPr>
            <a:r>
              <a:rPr lang="en-US" altLang="en-US" i="1" dirty="0">
                <a:latin typeface="Garamond" panose="02020404030301010803" pitchFamily="18" charset="0"/>
              </a:rPr>
              <a:t>Ex vivo </a:t>
            </a:r>
            <a:r>
              <a:rPr lang="en-US" altLang="en-US" dirty="0">
                <a:latin typeface="Garamond" panose="02020404030301010803" pitchFamily="18" charset="0"/>
              </a:rPr>
              <a:t>fibroblast: Roth et al. </a:t>
            </a:r>
            <a:r>
              <a:rPr lang="en-US" altLang="en-US" i="1" dirty="0">
                <a:latin typeface="Garamond" panose="02020404030301010803" pitchFamily="18" charset="0"/>
              </a:rPr>
              <a:t>NEJM</a:t>
            </a:r>
            <a:r>
              <a:rPr lang="en-US" altLang="en-US" dirty="0">
                <a:latin typeface="Garamond" panose="02020404030301010803" pitchFamily="18" charset="0"/>
              </a:rPr>
              <a:t> 344:1735, 2001.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AC52-B897-4FFD-A871-D7238D19C266}" type="datetime1">
              <a:rPr lang="en-US" smtClean="0"/>
              <a:t>6/15/2019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6C17-F0B5-D64C-94A0-63F887D8A2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46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0" y="-12166"/>
            <a:ext cx="9144000" cy="7109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b="1" dirty="0" smtClean="0">
              <a:solidFill>
                <a:srgbClr val="00006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b="1" dirty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Disease                          </a:t>
            </a:r>
            <a:r>
              <a:rPr lang="en-US" altLang="en-US" sz="2000" b="1" dirty="0">
                <a:solidFill>
                  <a:srgbClr val="C00000"/>
                </a:solidFill>
                <a:latin typeface="Garamond" panose="02020404030301010803" pitchFamily="18" charset="0"/>
              </a:rPr>
              <a:t>Target cells               </a:t>
            </a:r>
            <a:r>
              <a:rPr lang="en-US" altLang="en-US" sz="20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                       Transfected </a:t>
            </a:r>
            <a:r>
              <a:rPr lang="en-US" altLang="en-US" sz="2000" b="1" dirty="0">
                <a:solidFill>
                  <a:srgbClr val="C00000"/>
                </a:solidFill>
                <a:latin typeface="Garamond" panose="02020404030301010803" pitchFamily="18" charset="0"/>
              </a:rPr>
              <a:t>gene(s)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2000" b="1" dirty="0" smtClean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b="1" dirty="0" smtClean="0">
                <a:latin typeface="Garamond" panose="02020404030301010803" pitchFamily="18" charset="0"/>
              </a:rPr>
              <a:t>Hemophilia </a:t>
            </a:r>
            <a:r>
              <a:rPr lang="en-US" altLang="en-US" sz="2000" b="1" dirty="0">
                <a:latin typeface="Garamond" panose="02020404030301010803" pitchFamily="18" charset="0"/>
              </a:rPr>
              <a:t>A		</a:t>
            </a:r>
            <a:r>
              <a:rPr lang="en-US" altLang="en-US" sz="2000" b="1" dirty="0" smtClean="0">
                <a:latin typeface="Garamond" panose="02020404030301010803" pitchFamily="18" charset="0"/>
              </a:rPr>
              <a:t>    </a:t>
            </a:r>
            <a:r>
              <a:rPr lang="en-US" altLang="en-US" sz="2000" b="1" dirty="0">
                <a:latin typeface="Garamond" panose="02020404030301010803" pitchFamily="18" charset="0"/>
              </a:rPr>
              <a:t>L</a:t>
            </a:r>
            <a:r>
              <a:rPr lang="en-US" altLang="en-US" sz="2000" b="1" dirty="0" smtClean="0">
                <a:latin typeface="Garamond" panose="02020404030301010803" pitchFamily="18" charset="0"/>
              </a:rPr>
              <a:t>iver</a:t>
            </a:r>
            <a:r>
              <a:rPr lang="en-US" altLang="en-US" sz="2000" b="1" dirty="0">
                <a:latin typeface="Garamond" panose="02020404030301010803" pitchFamily="18" charset="0"/>
              </a:rPr>
              <a:t>, muscle, 		</a:t>
            </a:r>
            <a:r>
              <a:rPr lang="en-US" altLang="en-US" sz="2000" b="1" dirty="0" smtClean="0">
                <a:latin typeface="Garamond" panose="02020404030301010803" pitchFamily="18" charset="0"/>
              </a:rPr>
              <a:t>                            Factor </a:t>
            </a:r>
            <a:r>
              <a:rPr lang="en-US" altLang="en-US" sz="2000" b="1" dirty="0">
                <a:latin typeface="Garamond" panose="02020404030301010803" pitchFamily="18" charset="0"/>
              </a:rPr>
              <a:t>VIII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Garamond" panose="02020404030301010803" pitchFamily="18" charset="0"/>
              </a:rPr>
              <a:t>Hemophilia B 	  </a:t>
            </a:r>
            <a:r>
              <a:rPr lang="en-US" altLang="en-US" sz="2000" b="1" dirty="0" smtClean="0">
                <a:latin typeface="Garamond" panose="02020404030301010803" pitchFamily="18" charset="0"/>
              </a:rPr>
              <a:t>  bone </a:t>
            </a:r>
            <a:r>
              <a:rPr lang="en-US" altLang="en-US" sz="2000" b="1" dirty="0">
                <a:latin typeface="Garamond" panose="02020404030301010803" pitchFamily="18" charset="0"/>
              </a:rPr>
              <a:t>marrow cells, fibroblasts 	</a:t>
            </a:r>
            <a:r>
              <a:rPr lang="en-US" altLang="en-US" sz="2000" b="1" dirty="0" smtClean="0">
                <a:latin typeface="Garamond" panose="02020404030301010803" pitchFamily="18" charset="0"/>
              </a:rPr>
              <a:t>       Factor </a:t>
            </a:r>
            <a:r>
              <a:rPr lang="en-US" altLang="en-US" sz="2000" b="1" dirty="0">
                <a:latin typeface="Garamond" panose="02020404030301010803" pitchFamily="18" charset="0"/>
              </a:rPr>
              <a:t>IX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2000" b="1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Garamond" panose="02020404030301010803" pitchFamily="18" charset="0"/>
              </a:rPr>
              <a:t>Familial  	 </a:t>
            </a:r>
            <a:r>
              <a:rPr lang="en-US" altLang="en-US" sz="2000" b="1" dirty="0" smtClean="0">
                <a:latin typeface="Garamond" panose="02020404030301010803" pitchFamily="18" charset="0"/>
              </a:rPr>
              <a:t>                  Liver                                                     LDL receptor</a:t>
            </a:r>
            <a:endParaRPr lang="en-US" altLang="en-US" sz="2000" b="1" dirty="0">
              <a:latin typeface="Garamond" panose="02020404030301010803" pitchFamily="18" charset="0"/>
            </a:endParaRPr>
          </a:p>
          <a:p>
            <a:r>
              <a:rPr lang="en-US" altLang="en-US" sz="2000" b="1" dirty="0" smtClean="0">
                <a:latin typeface="Garamond" panose="02020404030301010803" pitchFamily="18" charset="0"/>
              </a:rPr>
              <a:t>    </a:t>
            </a:r>
            <a:r>
              <a:rPr lang="en-US" altLang="en-US" sz="2000" b="1" dirty="0" err="1" smtClean="0">
                <a:latin typeface="Garamond" panose="02020404030301010803" pitchFamily="18" charset="0"/>
              </a:rPr>
              <a:t>hypercholesterolaemia</a:t>
            </a:r>
            <a:r>
              <a:rPr lang="en-US" altLang="en-US" sz="2000" b="1" dirty="0" smtClean="0">
                <a:latin typeface="Garamond" panose="02020404030301010803" pitchFamily="18" charset="0"/>
              </a:rPr>
              <a:t> </a:t>
            </a:r>
            <a:endParaRPr lang="en-US" altLang="en-US" sz="2000" b="1" dirty="0">
              <a:latin typeface="Garamond" panose="02020404030301010803" pitchFamily="18" charset="0"/>
            </a:endParaRPr>
          </a:p>
          <a:p>
            <a:r>
              <a:rPr lang="en-US" altLang="en-US" sz="2000" b="1" dirty="0">
                <a:latin typeface="Garamond" panose="02020404030301010803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Garamond" panose="02020404030301010803" pitchFamily="18" charset="0"/>
              </a:rPr>
              <a:t>Severe combined  	 </a:t>
            </a:r>
            <a:r>
              <a:rPr lang="en-US" altLang="en-US" sz="2000" b="1" dirty="0" smtClean="0">
                <a:latin typeface="Garamond" panose="02020404030301010803" pitchFamily="18" charset="0"/>
              </a:rPr>
              <a:t>   Bone </a:t>
            </a:r>
            <a:r>
              <a:rPr lang="en-US" altLang="en-US" sz="2000" b="1" dirty="0">
                <a:latin typeface="Garamond" panose="02020404030301010803" pitchFamily="18" charset="0"/>
              </a:rPr>
              <a:t>marrow cells, T cells     </a:t>
            </a:r>
            <a:r>
              <a:rPr lang="en-US" altLang="en-US" sz="2000" b="1" dirty="0" smtClean="0">
                <a:latin typeface="Garamond" panose="02020404030301010803" pitchFamily="18" charset="0"/>
              </a:rPr>
              <a:t>           Adenosine </a:t>
            </a:r>
            <a:r>
              <a:rPr lang="en-US" altLang="en-US" sz="2000" b="1" dirty="0" err="1" smtClean="0">
                <a:latin typeface="Garamond" panose="02020404030301010803" pitchFamily="18" charset="0"/>
              </a:rPr>
              <a:t>deaminase</a:t>
            </a:r>
            <a:endParaRPr lang="en-US" altLang="en-US" sz="2000" b="1" dirty="0">
              <a:latin typeface="Garamond" panose="02020404030301010803" pitchFamily="18" charset="0"/>
            </a:endParaRPr>
          </a:p>
          <a:p>
            <a:r>
              <a:rPr lang="en-US" altLang="en-US" sz="2000" b="1" dirty="0" smtClean="0">
                <a:latin typeface="Garamond" panose="02020404030301010803" pitchFamily="18" charset="0"/>
              </a:rPr>
              <a:t>     immunodeficiency</a:t>
            </a:r>
            <a:endParaRPr lang="en-US" altLang="en-US" sz="2000" b="1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2000" b="1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b="1" dirty="0" err="1" smtClean="0">
                <a:latin typeface="Garamond" panose="02020404030301010803" pitchFamily="18" charset="0"/>
              </a:rPr>
              <a:t>Hemoglobinopathy</a:t>
            </a:r>
            <a:r>
              <a:rPr lang="en-US" altLang="en-US" sz="2000" b="1" dirty="0" smtClean="0">
                <a:latin typeface="Garamond" panose="02020404030301010803" pitchFamily="18" charset="0"/>
              </a:rPr>
              <a:t>  Red </a:t>
            </a:r>
            <a:r>
              <a:rPr lang="en-US" altLang="en-US" sz="2000" b="1" dirty="0">
                <a:latin typeface="Garamond" panose="02020404030301010803" pitchFamily="18" charset="0"/>
              </a:rPr>
              <a:t>blood precursor cells   </a:t>
            </a:r>
            <a:r>
              <a:rPr lang="en-US" altLang="en-US" sz="2000" b="1" dirty="0" smtClean="0">
                <a:latin typeface="Garamond" panose="02020404030301010803" pitchFamily="18" charset="0"/>
              </a:rPr>
              <a:t>            alpha-globin</a:t>
            </a:r>
            <a:r>
              <a:rPr lang="en-US" altLang="en-US" sz="2000" b="1" dirty="0">
                <a:latin typeface="Garamond" panose="02020404030301010803" pitchFamily="18" charset="0"/>
              </a:rPr>
              <a:t>, </a:t>
            </a:r>
            <a:r>
              <a:rPr lang="en-US" altLang="en-US" sz="2000" b="1" dirty="0" smtClean="0">
                <a:latin typeface="Garamond" panose="02020404030301010803" pitchFamily="18" charset="0"/>
              </a:rPr>
              <a:t>beta-globin</a:t>
            </a:r>
            <a:endParaRPr lang="en-US" altLang="en-US" sz="2000" b="1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2000" b="1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b="1" dirty="0" smtClean="0">
                <a:latin typeface="Garamond" panose="02020404030301010803" pitchFamily="18" charset="0"/>
              </a:rPr>
              <a:t>Cystic </a:t>
            </a:r>
            <a:r>
              <a:rPr lang="en-US" altLang="en-US" sz="2000" b="1" dirty="0">
                <a:latin typeface="Garamond" panose="02020404030301010803" pitchFamily="18" charset="0"/>
              </a:rPr>
              <a:t>fibrosis    	 </a:t>
            </a:r>
            <a:r>
              <a:rPr lang="en-US" altLang="en-US" sz="2000" b="1" dirty="0" smtClean="0">
                <a:latin typeface="Garamond" panose="02020404030301010803" pitchFamily="18" charset="0"/>
              </a:rPr>
              <a:t>    </a:t>
            </a:r>
            <a:r>
              <a:rPr lang="en-US" altLang="en-US" sz="2000" b="1" dirty="0">
                <a:latin typeface="Garamond" panose="02020404030301010803" pitchFamily="18" charset="0"/>
              </a:rPr>
              <a:t>lung airway cells       </a:t>
            </a:r>
            <a:r>
              <a:rPr lang="en-US" altLang="en-US" sz="2000" b="1" dirty="0" smtClean="0">
                <a:latin typeface="Garamond" panose="02020404030301010803" pitchFamily="18" charset="0"/>
              </a:rPr>
              <a:t>                        CFTR</a:t>
            </a:r>
            <a:endParaRPr lang="en-US" altLang="en-US" sz="2000" b="1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2000" b="1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b="1" dirty="0" err="1" smtClean="0">
                <a:latin typeface="Garamond" panose="02020404030301010803" pitchFamily="18" charset="0"/>
              </a:rPr>
              <a:t>Gaucher</a:t>
            </a:r>
            <a:r>
              <a:rPr lang="en-US" altLang="en-US" sz="2000" b="1" dirty="0" smtClean="0">
                <a:latin typeface="Garamond" panose="02020404030301010803" pitchFamily="18" charset="0"/>
              </a:rPr>
              <a:t> </a:t>
            </a:r>
            <a:r>
              <a:rPr lang="en-US" altLang="en-US" sz="2000" b="1" dirty="0">
                <a:latin typeface="Garamond" panose="02020404030301010803" pitchFamily="18" charset="0"/>
              </a:rPr>
              <a:t>disease </a:t>
            </a:r>
            <a:r>
              <a:rPr lang="en-US" altLang="en-US" sz="2000" b="1" dirty="0" smtClean="0">
                <a:latin typeface="Garamond" panose="02020404030301010803" pitchFamily="18" charset="0"/>
              </a:rPr>
              <a:t>       Bone </a:t>
            </a:r>
            <a:r>
              <a:rPr lang="en-US" altLang="en-US" sz="2000" b="1" dirty="0">
                <a:latin typeface="Garamond" panose="02020404030301010803" pitchFamily="18" charset="0"/>
              </a:rPr>
              <a:t>marrow </a:t>
            </a:r>
            <a:r>
              <a:rPr lang="en-US" altLang="en-US" sz="2000" b="1" dirty="0" smtClean="0">
                <a:latin typeface="Garamond" panose="02020404030301010803" pitchFamily="18" charset="0"/>
              </a:rPr>
              <a:t>cells                             </a:t>
            </a:r>
            <a:r>
              <a:rPr lang="en-US" altLang="en-US" sz="2000" b="1" dirty="0" err="1" smtClean="0">
                <a:latin typeface="Garamond" panose="02020404030301010803" pitchFamily="18" charset="0"/>
              </a:rPr>
              <a:t>Glucocerebrosidase</a:t>
            </a:r>
            <a:endParaRPr lang="en-US" altLang="en-US" sz="2000" b="1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Garamond" panose="02020404030301010803" pitchFamily="18" charset="0"/>
              </a:rPr>
              <a:t>			</a:t>
            </a:r>
            <a:r>
              <a:rPr lang="en-US" altLang="en-US" sz="2000" b="1" dirty="0" smtClean="0">
                <a:latin typeface="Garamond" panose="02020404030301010803" pitchFamily="18" charset="0"/>
              </a:rPr>
              <a:t>                   macrophages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b="1" dirty="0" smtClean="0">
                <a:latin typeface="Garamond" panose="02020404030301010803" pitchFamily="18" charset="0"/>
              </a:rPr>
              <a:t>Cancer        		    Tumor cells    		                            p53, </a:t>
            </a:r>
            <a:r>
              <a:rPr lang="en-US" altLang="en-US" sz="2000" b="1" dirty="0" err="1" smtClean="0">
                <a:latin typeface="Garamond" panose="02020404030301010803" pitchFamily="18" charset="0"/>
              </a:rPr>
              <a:t>Rb</a:t>
            </a:r>
            <a:r>
              <a:rPr lang="en-US" altLang="en-US" sz="2000" b="1" dirty="0" smtClean="0">
                <a:latin typeface="Garamond" panose="02020404030301010803" pitchFamily="18" charset="0"/>
              </a:rPr>
              <a:t>, interleukins</a:t>
            </a:r>
          </a:p>
          <a:p>
            <a:r>
              <a:rPr lang="en-US" altLang="en-US" sz="2000" b="1" dirty="0" smtClean="0">
                <a:latin typeface="Garamond" panose="02020404030301010803" pitchFamily="18" charset="0"/>
              </a:rPr>
              <a:t>					                                                               growth-inhibitory genes,    </a:t>
            </a:r>
          </a:p>
          <a:p>
            <a:r>
              <a:rPr lang="en-US" altLang="en-US" sz="2000" b="1" dirty="0">
                <a:latin typeface="Garamond" panose="02020404030301010803" pitchFamily="18" charset="0"/>
              </a:rPr>
              <a:t> </a:t>
            </a:r>
            <a:r>
              <a:rPr lang="en-US" altLang="en-US" sz="2000" b="1" dirty="0" smtClean="0">
                <a:latin typeface="Garamond" panose="02020404030301010803" pitchFamily="18" charset="0"/>
              </a:rPr>
              <a:t>                                                                                                  apoptosis genes`</a:t>
            </a:r>
            <a:r>
              <a:rPr lang="en-US" altLang="en-US" sz="2000" b="1" dirty="0">
                <a:latin typeface="Garamond" panose="02020404030301010803" pitchFamily="18" charset="0"/>
              </a:rPr>
              <a:t>			</a:t>
            </a:r>
          </a:p>
        </p:txBody>
      </p:sp>
      <p:sp>
        <p:nvSpPr>
          <p:cNvPr id="110598" name="Line 6"/>
          <p:cNvSpPr>
            <a:spLocks noChangeShapeType="1"/>
          </p:cNvSpPr>
          <p:nvPr/>
        </p:nvSpPr>
        <p:spPr bwMode="auto">
          <a:xfrm>
            <a:off x="271463" y="985838"/>
            <a:ext cx="8582025" cy="0"/>
          </a:xfrm>
          <a:prstGeom prst="line">
            <a:avLst/>
          </a:prstGeom>
          <a:noFill/>
          <a:ln w="38100">
            <a:solidFill>
              <a:srgbClr val="66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4EA84-8F69-4A9E-812C-128584474BBD}" type="datetime1">
              <a:rPr lang="en-US" smtClean="0"/>
              <a:t>6/15/2019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6C17-F0B5-D64C-94A0-63F887D8A22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3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0" y="25211"/>
            <a:ext cx="9144000" cy="6493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800" b="1" i="1" dirty="0" smtClean="0">
                <a:latin typeface="Garamond" panose="02020404030301010803" pitchFamily="18" charset="0"/>
              </a:rPr>
              <a:t>ex </a:t>
            </a:r>
            <a:r>
              <a:rPr lang="en-US" altLang="en-US" sz="2800" b="1" i="1" dirty="0">
                <a:latin typeface="Garamond" panose="02020404030301010803" pitchFamily="18" charset="0"/>
              </a:rPr>
              <a:t>vivo </a:t>
            </a:r>
            <a:r>
              <a:rPr lang="en-US" altLang="en-US" sz="2800" b="1" dirty="0">
                <a:latin typeface="Garamond" panose="02020404030301010803" pitchFamily="18" charset="0"/>
              </a:rPr>
              <a:t>gene therapy approach for hemophilia A (factor VIII):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Garamond" panose="02020404030301010803" pitchFamily="18" charset="0"/>
              </a:rPr>
              <a:t>Factor </a:t>
            </a:r>
            <a:r>
              <a:rPr lang="en-US" altLang="en-US" sz="2800" dirty="0">
                <a:latin typeface="Garamond" panose="02020404030301010803" pitchFamily="18" charset="0"/>
              </a:rPr>
              <a:t>VIII production is not regulated in response to bleeding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Garamond" panose="02020404030301010803" pitchFamily="18" charset="0"/>
              </a:rPr>
              <a:t>Only </a:t>
            </a:r>
            <a:r>
              <a:rPr lang="en-US" altLang="en-US" sz="2800" dirty="0">
                <a:latin typeface="Garamond" panose="02020404030301010803" pitchFamily="18" charset="0"/>
              </a:rPr>
              <a:t>need to raise levels a little bit, not to 100%, as low levels of the Factor VIII can be beneficial to the patient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Garamond" panose="02020404030301010803" pitchFamily="18" charset="0"/>
              </a:rPr>
              <a:t>Broad </a:t>
            </a:r>
            <a:r>
              <a:rPr lang="en-US" altLang="en-US" sz="2800" dirty="0">
                <a:latin typeface="Garamond" panose="02020404030301010803" pitchFamily="18" charset="0"/>
              </a:rPr>
              <a:t>therapeutic index of factor VIII minimizes risk of overdose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Garamond" panose="02020404030301010803" pitchFamily="18" charset="0"/>
              </a:rPr>
              <a:t>Delivery </a:t>
            </a:r>
            <a:r>
              <a:rPr lang="en-US" altLang="en-US" sz="2800" dirty="0">
                <a:latin typeface="Garamond" panose="02020404030301010803" pitchFamily="18" charset="0"/>
              </a:rPr>
              <a:t>of factor VIII into the bloodstream does not require cell-specific </a:t>
            </a:r>
            <a:r>
              <a:rPr lang="en-US" altLang="en-US" sz="2800" dirty="0" smtClean="0">
                <a:latin typeface="Garamond" panose="02020404030301010803" pitchFamily="18" charset="0"/>
              </a:rPr>
              <a:t>expression</a:t>
            </a:r>
            <a:endParaRPr lang="en-US" altLang="en-US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5B842-182E-4A5A-B974-F710F0F3144E}" type="datetime1">
              <a:rPr lang="en-US" smtClean="0"/>
              <a:t>6/15/2019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6C17-F0B5-D64C-94A0-63F887D8A22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67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70000"/>
              </a:lnSpc>
            </a:pPr>
            <a:r>
              <a:rPr lang="en-US" b="1" dirty="0">
                <a:latin typeface="Garamond" panose="02020404030301010803" pitchFamily="18" charset="0"/>
              </a:rPr>
              <a:t>There are two different types of gene therapy depending on which types of cells are treated:</a:t>
            </a:r>
            <a:endParaRPr lang="en-US" dirty="0">
              <a:latin typeface="Garamond" panose="02020404030301010803" pitchFamily="18" charset="0"/>
            </a:endParaRPr>
          </a:p>
          <a:p>
            <a:pPr lvl="1">
              <a:lnSpc>
                <a:spcPct val="170000"/>
              </a:lnSpc>
            </a:pPr>
            <a:r>
              <a:rPr lang="en-US" dirty="0">
                <a:latin typeface="Garamond" panose="02020404030301010803" pitchFamily="18" charset="0"/>
              </a:rPr>
              <a:t>Somatic gene therapy: transfer of a section of DNA to any cell of the body that doesn't produce sperm or eggs. </a:t>
            </a:r>
            <a:endParaRPr lang="en-US" dirty="0" smtClean="0">
              <a:latin typeface="Garamond" panose="02020404030301010803" pitchFamily="18" charset="0"/>
            </a:endParaRPr>
          </a:p>
          <a:p>
            <a:pPr lvl="2">
              <a:lnSpc>
                <a:spcPct val="17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E.g.: cells</a:t>
            </a:r>
            <a:r>
              <a:rPr lang="en-US" dirty="0">
                <a:latin typeface="Garamond" panose="02020404030301010803" pitchFamily="18" charset="0"/>
              </a:rPr>
              <a:t> of the bone marrow</a:t>
            </a:r>
          </a:p>
          <a:p>
            <a:pPr lvl="1">
              <a:lnSpc>
                <a:spcPct val="170000"/>
              </a:lnSpc>
            </a:pPr>
            <a:r>
              <a:rPr lang="en-US" dirty="0" err="1">
                <a:latin typeface="Garamond" panose="02020404030301010803" pitchFamily="18" charset="0"/>
              </a:rPr>
              <a:t>Germline</a:t>
            </a:r>
            <a:r>
              <a:rPr lang="en-US" dirty="0">
                <a:latin typeface="Garamond" panose="02020404030301010803" pitchFamily="18" charset="0"/>
              </a:rPr>
              <a:t> gene therapy: transfer of a section of DNA to cells that produce eggs or sperm.</a:t>
            </a:r>
          </a:p>
          <a:p>
            <a:pPr lvl="2">
              <a:lnSpc>
                <a:spcPct val="170000"/>
              </a:lnSpc>
            </a:pPr>
            <a:r>
              <a:rPr lang="en-US" altLang="en-US" dirty="0" err="1" smtClean="0">
                <a:latin typeface="Garamond" panose="02020404030301010803" pitchFamily="18" charset="0"/>
              </a:rPr>
              <a:t>Germline</a:t>
            </a:r>
            <a:r>
              <a:rPr lang="en-US" altLang="en-US" dirty="0" smtClean="0">
                <a:latin typeface="Garamond" panose="02020404030301010803" pitchFamily="18" charset="0"/>
              </a:rPr>
              <a:t> therapy </a:t>
            </a:r>
            <a:r>
              <a:rPr lang="en-US" altLang="en-US" dirty="0">
                <a:latin typeface="Garamond" panose="02020404030301010803" pitchFamily="18" charset="0"/>
              </a:rPr>
              <a:t>insertion of the gene into the reproductive tissue in such a way that the disorder in his or her offspring would also be </a:t>
            </a:r>
            <a:r>
              <a:rPr lang="en-US" altLang="en-US" dirty="0" smtClean="0">
                <a:latin typeface="Garamond" panose="02020404030301010803" pitchFamily="18" charset="0"/>
              </a:rPr>
              <a:t>corrected.</a:t>
            </a:r>
          </a:p>
          <a:p>
            <a:pPr lvl="1">
              <a:lnSpc>
                <a:spcPct val="170000"/>
              </a:lnSpc>
            </a:pPr>
            <a:r>
              <a:rPr lang="en-US" altLang="en-US" dirty="0" smtClean="0">
                <a:latin typeface="Garamond" panose="02020404030301010803" pitchFamily="18" charset="0"/>
              </a:rPr>
              <a:t>But </a:t>
            </a:r>
            <a:r>
              <a:rPr lang="en-US" altLang="en-US" dirty="0" err="1">
                <a:latin typeface="Garamond" panose="02020404030301010803" pitchFamily="18" charset="0"/>
              </a:rPr>
              <a:t>germline</a:t>
            </a:r>
            <a:r>
              <a:rPr lang="en-US" altLang="en-US" dirty="0">
                <a:latin typeface="Garamond" panose="02020404030301010803" pitchFamily="18" charset="0"/>
              </a:rPr>
              <a:t> therapy have ethical issues!!!!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AC52-B897-4FFD-A871-D7238D19C266}" type="datetime1">
              <a:rPr lang="en-US" smtClean="0"/>
              <a:t>6/15/2019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6C17-F0B5-D64C-94A0-63F887D8A2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6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D68E-801A-4B9E-8EC3-D71E065C3FF0}" type="datetime1">
              <a:rPr lang="en-US" smtClean="0"/>
              <a:t>6/15/2019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6C17-F0B5-D64C-94A0-63F887D8A225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07374" cy="642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34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-1" y="24663"/>
            <a:ext cx="9143999" cy="346529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altLang="en-US" sz="3200" b="1" dirty="0">
                <a:latin typeface="Garamond" panose="02020404030301010803" pitchFamily="18" charset="0"/>
              </a:rPr>
              <a:t>Gene </a:t>
            </a:r>
            <a:r>
              <a:rPr lang="en-US" altLang="en-US" sz="3200" b="1" dirty="0" smtClean="0">
                <a:latin typeface="Garamond" panose="02020404030301010803" pitchFamily="18" charset="0"/>
              </a:rPr>
              <a:t>Transfer Methods</a:t>
            </a:r>
            <a:endParaRPr lang="en-US" altLang="en-US" sz="3200" b="1" dirty="0">
              <a:latin typeface="Garamond" panose="02020404030301010803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70780"/>
            <a:ext cx="9143999" cy="6387220"/>
          </a:xfrm>
          <a:noFill/>
          <a:ln/>
        </p:spPr>
        <p:txBody>
          <a:bodyPr>
            <a:normAutofit/>
          </a:bodyPr>
          <a:lstStyle/>
          <a:p>
            <a:r>
              <a:rPr lang="en-US" altLang="en-US" sz="2400" b="1" dirty="0">
                <a:latin typeface="Garamond" panose="02020404030301010803" pitchFamily="18" charset="0"/>
              </a:rPr>
              <a:t>Retroviral vectors</a:t>
            </a:r>
          </a:p>
          <a:p>
            <a:pPr lvl="1"/>
            <a:r>
              <a:rPr lang="en-US" altLang="en-US" sz="2400" dirty="0" err="1">
                <a:latin typeface="Garamond" panose="02020404030301010803" pitchFamily="18" charset="0"/>
              </a:rPr>
              <a:t>Lentiviruses</a:t>
            </a:r>
            <a:endParaRPr lang="en-US" altLang="en-US" sz="2400" dirty="0">
              <a:latin typeface="Garamond" panose="02020404030301010803" pitchFamily="18" charset="0"/>
            </a:endParaRPr>
          </a:p>
          <a:p>
            <a:r>
              <a:rPr lang="en-US" altLang="en-US" sz="2400" b="1" dirty="0">
                <a:latin typeface="Garamond" panose="02020404030301010803" pitchFamily="18" charset="0"/>
              </a:rPr>
              <a:t>Adenovirus </a:t>
            </a:r>
          </a:p>
          <a:p>
            <a:r>
              <a:rPr lang="en-US" altLang="en-US" sz="2400" b="1" dirty="0" err="1">
                <a:latin typeface="Garamond" panose="02020404030301010803" pitchFamily="18" charset="0"/>
              </a:rPr>
              <a:t>Adeno</a:t>
            </a:r>
            <a:r>
              <a:rPr lang="en-US" altLang="en-US" sz="2400" b="1" dirty="0">
                <a:latin typeface="Garamond" panose="02020404030301010803" pitchFamily="18" charset="0"/>
              </a:rPr>
              <a:t>-associated virus (AAV)</a:t>
            </a:r>
          </a:p>
          <a:p>
            <a:r>
              <a:rPr lang="en-US" altLang="en-US" sz="2400" b="1" dirty="0">
                <a:latin typeface="Garamond" panose="02020404030301010803" pitchFamily="18" charset="0"/>
              </a:rPr>
              <a:t>Other viral vectors</a:t>
            </a:r>
          </a:p>
          <a:p>
            <a:pPr lvl="1"/>
            <a:r>
              <a:rPr lang="en-US" altLang="en-US" sz="2400" dirty="0" err="1">
                <a:latin typeface="Garamond" panose="02020404030301010803" pitchFamily="18" charset="0"/>
              </a:rPr>
              <a:t>Vaccinia</a:t>
            </a:r>
            <a:r>
              <a:rPr lang="en-US" altLang="en-US" sz="2400" dirty="0">
                <a:latin typeface="Garamond" panose="02020404030301010803" pitchFamily="18" charset="0"/>
              </a:rPr>
              <a:t>		– Hepatitis virus</a:t>
            </a:r>
          </a:p>
          <a:p>
            <a:pPr lvl="1"/>
            <a:r>
              <a:rPr lang="en-US" altLang="en-US" sz="2400" dirty="0">
                <a:latin typeface="Garamond" panose="02020404030301010803" pitchFamily="18" charset="0"/>
              </a:rPr>
              <a:t>Herpes virus	– Polio virus</a:t>
            </a:r>
          </a:p>
          <a:p>
            <a:pPr lvl="1"/>
            <a:r>
              <a:rPr lang="en-US" altLang="en-US" sz="2400" dirty="0">
                <a:latin typeface="Garamond" panose="02020404030301010803" pitchFamily="18" charset="0"/>
              </a:rPr>
              <a:t>Papilloma virus	– </a:t>
            </a:r>
            <a:r>
              <a:rPr lang="en-US" altLang="en-US" sz="2400" dirty="0" err="1">
                <a:latin typeface="Garamond" panose="02020404030301010803" pitchFamily="18" charset="0"/>
              </a:rPr>
              <a:t>Sindbis</a:t>
            </a:r>
            <a:r>
              <a:rPr lang="en-US" altLang="en-US" sz="2400" dirty="0">
                <a:latin typeface="Garamond" panose="02020404030301010803" pitchFamily="18" charset="0"/>
              </a:rPr>
              <a:t> and other RNA viruses</a:t>
            </a:r>
          </a:p>
          <a:p>
            <a:r>
              <a:rPr lang="en-US" altLang="en-US" sz="2400" b="1" dirty="0">
                <a:latin typeface="Garamond" panose="02020404030301010803" pitchFamily="18" charset="0"/>
              </a:rPr>
              <a:t>Non viral methods</a:t>
            </a:r>
          </a:p>
          <a:p>
            <a:pPr lvl="1"/>
            <a:r>
              <a:rPr lang="en-US" altLang="en-US" sz="2400" dirty="0">
                <a:latin typeface="Garamond" panose="02020404030301010803" pitchFamily="18" charset="0"/>
              </a:rPr>
              <a:t>Ligand-DNA conjugates     – Adenovirus- ligand-DNA </a:t>
            </a:r>
          </a:p>
          <a:p>
            <a:pPr lvl="1"/>
            <a:r>
              <a:rPr lang="en-US" altLang="en-US" sz="2400" dirty="0" err="1">
                <a:latin typeface="Garamond" panose="02020404030301010803" pitchFamily="18" charset="0"/>
              </a:rPr>
              <a:t>Lipofection</a:t>
            </a:r>
            <a:r>
              <a:rPr lang="en-US" altLang="en-US" sz="2400" dirty="0">
                <a:latin typeface="Garamond" panose="02020404030301010803" pitchFamily="18" charset="0"/>
              </a:rPr>
              <a:t>	          </a:t>
            </a:r>
            <a:r>
              <a:rPr lang="en-US" altLang="en-US" sz="2400" dirty="0" smtClean="0">
                <a:latin typeface="Garamond" panose="02020404030301010803" pitchFamily="18" charset="0"/>
              </a:rPr>
              <a:t>             </a:t>
            </a:r>
            <a:r>
              <a:rPr lang="en-US" altLang="en-US" sz="2400" dirty="0">
                <a:latin typeface="Garamond" panose="02020404030301010803" pitchFamily="18" charset="0"/>
              </a:rPr>
              <a:t>– Direct DNA injection</a:t>
            </a:r>
          </a:p>
          <a:p>
            <a:pPr lvl="1"/>
            <a:r>
              <a:rPr lang="en-US" altLang="en-US" sz="2400" dirty="0">
                <a:latin typeface="Garamond" panose="02020404030301010803" pitchFamily="18" charset="0"/>
              </a:rPr>
              <a:t>CaPO4 precipitation          </a:t>
            </a:r>
            <a:r>
              <a:rPr lang="en-US" altLang="en-US" sz="2400" dirty="0" smtClean="0">
                <a:latin typeface="Garamond" panose="02020404030301010803" pitchFamily="18" charset="0"/>
              </a:rPr>
              <a:t> </a:t>
            </a:r>
            <a:r>
              <a:rPr lang="en-US" altLang="en-US" sz="2400" dirty="0">
                <a:latin typeface="Garamond" panose="02020404030301010803" pitchFamily="18" charset="0"/>
              </a:rPr>
              <a:t>– Ribozymes</a:t>
            </a:r>
          </a:p>
          <a:p>
            <a:pPr lvl="1"/>
            <a:r>
              <a:rPr lang="en-US" altLang="en-US" sz="2400" dirty="0">
                <a:latin typeface="Garamond" panose="02020404030301010803" pitchFamily="18" charset="0"/>
              </a:rPr>
              <a:t>chimeric </a:t>
            </a:r>
            <a:r>
              <a:rPr lang="en-US" altLang="en-US" sz="2400" dirty="0" err="1">
                <a:latin typeface="Garamond" panose="02020404030301010803" pitchFamily="18" charset="0"/>
              </a:rPr>
              <a:t>oligo</a:t>
            </a:r>
            <a:r>
              <a:rPr lang="en-US" altLang="en-US" sz="2400" dirty="0">
                <a:latin typeface="Garamond" panose="02020404030301010803" pitchFamily="18" charset="0"/>
              </a:rPr>
              <a:t>/gene correction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267" y="470781"/>
            <a:ext cx="6219731" cy="140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4EBB2-A29B-463B-89C9-82BA1F11BA8D}" type="datetime1">
              <a:rPr lang="en-US" smtClean="0"/>
              <a:t>6/15/2019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6C17-F0B5-D64C-94A0-63F887D8A2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1286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D68E-801A-4B9E-8EC3-D71E065C3FF0}" type="datetime1">
              <a:rPr lang="en-US" smtClean="0"/>
              <a:t>6/15/2019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6C17-F0B5-D64C-94A0-63F887D8A225}" type="slidenum">
              <a:rPr lang="en-US" smtClean="0"/>
              <a:t>7</a:t>
            </a:fld>
            <a:endParaRPr lang="en-US"/>
          </a:p>
        </p:txBody>
      </p:sp>
      <p:pic>
        <p:nvPicPr>
          <p:cNvPr id="4098" name="Picture 2" descr="https://www.risingtidebio.com/wp-content/uploads/2017/10/gene-insert-300x1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09" y="525101"/>
            <a:ext cx="3385996" cy="263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58827" y="3388138"/>
            <a:ext cx="3630440" cy="2810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333399"/>
                </a:solidFill>
                <a:latin typeface="Garamond" panose="02020404030301010803" pitchFamily="18" charset="0"/>
              </a:rPr>
              <a:t>First identify the gene missing from a sick patient. </a:t>
            </a:r>
            <a:endParaRPr lang="en-US" sz="2400" dirty="0" smtClean="0">
              <a:solidFill>
                <a:srgbClr val="333399"/>
              </a:solidFill>
              <a:latin typeface="Garamond" panose="02020404030301010803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333399"/>
                </a:solidFill>
                <a:latin typeface="Garamond" panose="02020404030301010803" pitchFamily="18" charset="0"/>
              </a:rPr>
              <a:t>Then </a:t>
            </a:r>
            <a:r>
              <a:rPr lang="en-US" sz="2400" dirty="0">
                <a:solidFill>
                  <a:srgbClr val="333399"/>
                </a:solidFill>
                <a:latin typeface="Garamond" panose="02020404030301010803" pitchFamily="18" charset="0"/>
              </a:rPr>
              <a:t>head to the lab and create a modified virus that includes that missing gene.</a:t>
            </a:r>
            <a:endParaRPr lang="en-US" sz="2400" dirty="0">
              <a:latin typeface="Garamond" panose="02020404030301010803" pitchFamily="18" charset="0"/>
            </a:endParaRPr>
          </a:p>
        </p:txBody>
      </p:sp>
      <p:pic>
        <p:nvPicPr>
          <p:cNvPr id="6" name="Picture 2" descr="what is gene thera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6" y="0"/>
            <a:ext cx="5413974" cy="564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4772" y="564936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333399"/>
                </a:solidFill>
                <a:latin typeface="Garamond" panose="02020404030301010803" pitchFamily="18" charset="0"/>
              </a:rPr>
              <a:t>how a virus is used to deliver a gene into a patient that is missing that gene.</a:t>
            </a:r>
            <a:endParaRPr lang="en-US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02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38756" y="9085"/>
            <a:ext cx="6908800" cy="334947"/>
          </a:xfrm>
        </p:spPr>
        <p:txBody>
          <a:bodyPr>
            <a:noAutofit/>
          </a:bodyPr>
          <a:lstStyle/>
          <a:p>
            <a:r>
              <a:rPr lang="en-US" altLang="en-US" sz="2800" b="1" dirty="0">
                <a:latin typeface="Garamond" panose="02020404030301010803" pitchFamily="18" charset="0"/>
              </a:rPr>
              <a:t>Gene Therapy Vectors</a:t>
            </a:r>
          </a:p>
        </p:txBody>
      </p:sp>
      <p:graphicFrame>
        <p:nvGraphicFramePr>
          <p:cNvPr id="55395" name="Group 99"/>
          <p:cNvGraphicFramePr>
            <a:graphicFrameLocks noGrp="1"/>
          </p:cNvGraphicFramePr>
          <p:nvPr>
            <p:ph type="tbl" idx="1"/>
            <p:extLst/>
          </p:nvPr>
        </p:nvGraphicFramePr>
        <p:xfrm>
          <a:off x="0" y="344032"/>
          <a:ext cx="9144000" cy="6430265"/>
        </p:xfrm>
        <a:graphic>
          <a:graphicData uri="http://schemas.openxmlformats.org/drawingml/2006/table">
            <a:tbl>
              <a:tblPr/>
              <a:tblGrid>
                <a:gridCol w="1598095"/>
                <a:gridCol w="4030489"/>
                <a:gridCol w="3515416"/>
              </a:tblGrid>
              <a:tr h="5293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660033"/>
                        </a:buClr>
                        <a:buSzPct val="100000"/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lnSpc>
                          <a:spcPct val="90000"/>
                        </a:lnSpc>
                        <a:buClr>
                          <a:schemeClr val="hlink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33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Vector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660033"/>
                        </a:buClr>
                        <a:buSzPct val="100000"/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lnSpc>
                          <a:spcPct val="90000"/>
                        </a:lnSpc>
                        <a:buClr>
                          <a:schemeClr val="hlink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33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Advantages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660033"/>
                        </a:buClr>
                        <a:buSzPct val="100000"/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lnSpc>
                          <a:spcPct val="90000"/>
                        </a:lnSpc>
                        <a:buClr>
                          <a:schemeClr val="hlink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33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Disadvantages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09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660033"/>
                        </a:buClr>
                        <a:buSzPct val="100000"/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lnSpc>
                          <a:spcPct val="90000"/>
                        </a:lnSpc>
                        <a:buClr>
                          <a:schemeClr val="hlink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33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Retrovirus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660033"/>
                        </a:buClr>
                        <a:buSzPct val="100000"/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lnSpc>
                          <a:spcPct val="90000"/>
                        </a:lnSpc>
                        <a:buClr>
                          <a:schemeClr val="hlink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High efficiency transduction of appropriate target cells.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Long-term expression-  integration into chromosomal DNA).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660033"/>
                        </a:buClr>
                        <a:buSzPct val="100000"/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lnSpc>
                          <a:spcPct val="90000"/>
                        </a:lnSpc>
                        <a:buClr>
                          <a:schemeClr val="hlink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Potential for insertional mutagenesis.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Requires dividing cells.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Limited size of DNA insert.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85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660033"/>
                        </a:buClr>
                        <a:buSzPct val="100000"/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lnSpc>
                          <a:spcPct val="90000"/>
                        </a:lnSpc>
                        <a:buClr>
                          <a:schemeClr val="hlink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Adenovirus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660033"/>
                        </a:buClr>
                        <a:buSzPct val="100000"/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lnSpc>
                          <a:spcPct val="90000"/>
                        </a:lnSpc>
                        <a:buClr>
                          <a:schemeClr val="hlink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High transduction efficiency.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Broad range of target cells.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Does not require cell division.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Low risk of </a:t>
                      </a:r>
                      <a:r>
                        <a:rPr kumimoji="0" lang="en-US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insertional</a:t>
                      </a: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mutagenesis.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660033"/>
                        </a:buClr>
                        <a:buSzPct val="100000"/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lnSpc>
                          <a:spcPct val="90000"/>
                        </a:lnSpc>
                        <a:buClr>
                          <a:schemeClr val="hlink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Transient expression.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Immunogenicity.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Direct </a:t>
                      </a:r>
                      <a:r>
                        <a:rPr kumimoji="0" lang="en-US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cytopathic</a:t>
                      </a: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effects of virus.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28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660033"/>
                        </a:buClr>
                        <a:buSzPct val="100000"/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lnSpc>
                          <a:spcPct val="90000"/>
                        </a:lnSpc>
                        <a:buClr>
                          <a:schemeClr val="hlink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Adeno-associated virus (AAV)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660033"/>
                        </a:buClr>
                        <a:buSzPct val="100000"/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lnSpc>
                          <a:spcPct val="90000"/>
                        </a:lnSpc>
                        <a:buClr>
                          <a:schemeClr val="hlink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Does not require cell division.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? Site specific integration.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660033"/>
                        </a:buClr>
                        <a:buSzPct val="100000"/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lnSpc>
                          <a:spcPct val="90000"/>
                        </a:lnSpc>
                        <a:buClr>
                          <a:schemeClr val="hlink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Potential for </a:t>
                      </a:r>
                      <a:r>
                        <a:rPr kumimoji="0" lang="en-US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insertional</a:t>
                      </a: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mutagenesis if integration not site-specific.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Limited size of DNA insert.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4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660033"/>
                        </a:buClr>
                        <a:buSzPct val="100000"/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lnSpc>
                          <a:spcPct val="90000"/>
                        </a:lnSpc>
                        <a:buClr>
                          <a:schemeClr val="hlink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Non-viral vectors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660033"/>
                        </a:buClr>
                        <a:buSzPct val="100000"/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lnSpc>
                          <a:spcPct val="90000"/>
                        </a:lnSpc>
                        <a:buClr>
                          <a:schemeClr val="hlink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No infectious risk.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Completely synthetic.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No limitation on insert size.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660033"/>
                        </a:buClr>
                        <a:buSzPct val="100000"/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lnSpc>
                          <a:spcPct val="90000"/>
                        </a:lnSpc>
                        <a:buClr>
                          <a:schemeClr val="hlink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Low efficiency.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Limited target cell range.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Transient expression.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515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ChangeArrowheads="1"/>
          </p:cNvSpPr>
          <p:nvPr/>
        </p:nvSpPr>
        <p:spPr bwMode="auto">
          <a:xfrm>
            <a:off x="0" y="22052"/>
            <a:ext cx="9144000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latin typeface="Garamond" panose="02020404030301010803" pitchFamily="18" charset="0"/>
              </a:rPr>
              <a:t>Adeno</a:t>
            </a:r>
            <a:r>
              <a:rPr lang="en-US" sz="2400" b="1" dirty="0">
                <a:latin typeface="Garamond" panose="02020404030301010803" pitchFamily="18" charset="0"/>
              </a:rPr>
              <a:t>-associated virus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aramond" panose="02020404030301010803" pitchFamily="18" charset="0"/>
              </a:rPr>
              <a:t>AAV </a:t>
            </a:r>
            <a:r>
              <a:rPr lang="en-US" sz="2400" dirty="0">
                <a:latin typeface="Garamond" panose="02020404030301010803" pitchFamily="18" charset="0"/>
              </a:rPr>
              <a:t>is a small virus that infects humans and some monkeys.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Garamond" panose="02020404030301010803" pitchFamily="18" charset="0"/>
              </a:rPr>
              <a:t>AAV has become the preferred virus for the following reasons: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only causes a mild immune response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infects both dividing and non-dividing cells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persists in cells without directly inserting into the host genome (remains in an extra-chromosomal state.)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aramond" panose="02020404030301010803" pitchFamily="18" charset="0"/>
              </a:rPr>
              <a:t>the </a:t>
            </a:r>
            <a:r>
              <a:rPr lang="en-US" sz="2400" dirty="0">
                <a:latin typeface="Garamond" panose="02020404030301010803" pitchFamily="18" charset="0"/>
              </a:rPr>
              <a:t>carrying capacity of this viral vector is limited. </a:t>
            </a:r>
            <a:endParaRPr lang="en-US" sz="2400" dirty="0" smtClean="0">
              <a:latin typeface="Garamond" panose="02020404030301010803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aramond" panose="02020404030301010803" pitchFamily="18" charset="0"/>
              </a:rPr>
              <a:t>This </a:t>
            </a:r>
            <a:r>
              <a:rPr lang="en-US" sz="2400" dirty="0">
                <a:latin typeface="Garamond" panose="02020404030301010803" pitchFamily="18" charset="0"/>
              </a:rPr>
              <a:t>means it is not possible to insert large genes into an </a:t>
            </a:r>
            <a:r>
              <a:rPr lang="en-US" sz="2400" dirty="0" smtClean="0">
                <a:latin typeface="Garamond" panose="02020404030301010803" pitchFamily="18" charset="0"/>
              </a:rPr>
              <a:t>AAV</a:t>
            </a:r>
            <a:r>
              <a:rPr lang="en-US" sz="2400" dirty="0">
                <a:latin typeface="Garamond" panose="02020404030301010803" pitchFamily="18" charset="0"/>
              </a:rPr>
              <a:t>.  </a:t>
            </a:r>
            <a:endParaRPr lang="en-US" sz="2400" dirty="0" smtClean="0">
              <a:latin typeface="Garamond" panose="02020404030301010803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aramond" panose="02020404030301010803" pitchFamily="18" charset="0"/>
              </a:rPr>
              <a:t>The</a:t>
            </a:r>
            <a:r>
              <a:rPr lang="en-US" sz="2400" dirty="0">
                <a:latin typeface="Garamond" panose="02020404030301010803" pitchFamily="18" charset="0"/>
              </a:rPr>
              <a:t> size limit for AAV is debatable, but is generally listed between 4.5 to 4.9 kb. </a:t>
            </a:r>
            <a:endParaRPr lang="en-US" sz="2400" dirty="0" smtClean="0">
              <a:latin typeface="Garamond" panose="02020404030301010803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aramond" panose="02020404030301010803" pitchFamily="18" charset="0"/>
              </a:rPr>
              <a:t>Scientists </a:t>
            </a:r>
            <a:r>
              <a:rPr lang="en-US" sz="2400" dirty="0">
                <a:latin typeface="Garamond" panose="02020404030301010803" pitchFamily="18" charset="0"/>
              </a:rPr>
              <a:t>are currently trying to overcome this limitation</a:t>
            </a:r>
            <a:r>
              <a:rPr lang="en-US" sz="2400" dirty="0" smtClean="0">
                <a:latin typeface="Garamond" panose="02020404030301010803" pitchFamily="18" charset="0"/>
              </a:rPr>
              <a:t>.</a:t>
            </a:r>
            <a:endParaRPr lang="en-US" altLang="en-US" sz="2400" dirty="0">
              <a:latin typeface="Garamond" panose="02020404030301010803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26EBC-0358-498D-AE6E-988AEEF04916}" type="datetime1">
              <a:rPr lang="en-US" smtClean="0"/>
              <a:t>6/15/2019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6C17-F0B5-D64C-94A0-63F887D8A2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0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1576</Words>
  <Application>Microsoft Office PowerPoint</Application>
  <PresentationFormat>On-screen Show (4:3)</PresentationFormat>
  <Paragraphs>312</Paragraphs>
  <Slides>31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Garamond</vt:lpstr>
      <vt:lpstr>Times New Roman</vt:lpstr>
      <vt:lpstr>Wingdings</vt:lpstr>
      <vt:lpstr>Office Theme</vt:lpstr>
      <vt:lpstr>Chapter 12 Topic: Gene therapy</vt:lpstr>
      <vt:lpstr>PowerPoint Presentation</vt:lpstr>
      <vt:lpstr>PowerPoint Presentation</vt:lpstr>
      <vt:lpstr>PowerPoint Presentation</vt:lpstr>
      <vt:lpstr>PowerPoint Presentation</vt:lpstr>
      <vt:lpstr>Gene Transfer Methods</vt:lpstr>
      <vt:lpstr>PowerPoint Presentation</vt:lpstr>
      <vt:lpstr>Gene Therapy Vectors</vt:lpstr>
      <vt:lpstr>PowerPoint Presentation</vt:lpstr>
      <vt:lpstr>PowerPoint Presentation</vt:lpstr>
      <vt:lpstr>Problems</vt:lpstr>
      <vt:lpstr>PowerPoint Presentation</vt:lpstr>
      <vt:lpstr>Gene Therapy</vt:lpstr>
      <vt:lpstr>Gene Therapy</vt:lpstr>
      <vt:lpstr>Gene Therapy</vt:lpstr>
      <vt:lpstr>PowerPoint Presentation</vt:lpstr>
      <vt:lpstr>Inhibition of translation of specific RNA by antisense nucleic acid molecules</vt:lpstr>
      <vt:lpstr>Ribozymes: A. Hammerhead B. Hairpin</vt:lpstr>
      <vt:lpstr>PowerPoint Presentation</vt:lpstr>
      <vt:lpstr>RNA interference (RNAi) </vt:lpstr>
      <vt:lpstr>Gene Therapy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Sharon High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</dc:title>
  <dc:creator>James Dixon</dc:creator>
  <cp:lastModifiedBy>Meera Indracanti</cp:lastModifiedBy>
  <cp:revision>89</cp:revision>
  <dcterms:created xsi:type="dcterms:W3CDTF">2014-06-19T14:01:36Z</dcterms:created>
  <dcterms:modified xsi:type="dcterms:W3CDTF">2019-06-15T00:30:23Z</dcterms:modified>
</cp:coreProperties>
</file>