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2" r:id="rId2"/>
    <p:sldId id="273" r:id="rId3"/>
    <p:sldId id="274" r:id="rId4"/>
    <p:sldId id="275" r:id="rId5"/>
    <p:sldId id="282" r:id="rId6"/>
    <p:sldId id="277" r:id="rId7"/>
    <p:sldId id="278" r:id="rId8"/>
    <p:sldId id="276" r:id="rId9"/>
    <p:sldId id="279" r:id="rId10"/>
    <p:sldId id="280" r:id="rId11"/>
    <p:sldId id="281" r:id="rId12"/>
    <p:sldId id="257" r:id="rId13"/>
    <p:sldId id="259" r:id="rId14"/>
    <p:sldId id="260" r:id="rId15"/>
    <p:sldId id="262" r:id="rId16"/>
    <p:sldId id="264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9" d="100"/>
          <a:sy n="99" d="100"/>
        </p:scale>
        <p:origin x="19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9AD1E-5509-4676-98C7-8AF0C925B07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9EC76-13BC-401F-B83B-7F9B1A3D8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7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512B2-5A6F-4145-9405-67E8A9FEF9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56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60000E-DF54-4BD1-A59C-11F6E678238E}" type="slidenum">
              <a:rPr 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4988"/>
            <a:ext cx="5029200" cy="4113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13426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18EC-97F0-40F5-95C6-84E82015A3B3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0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FBBC-6045-47CD-9587-76626A60217F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1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B696-BC03-4FED-B0E4-355A152FEEC4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55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37D2D27-7770-4539-89F7-CEBD68D11128}" type="datetime1">
              <a:rPr lang="en-US" altLang="en-US" smtClean="0"/>
              <a:t>3/13/2020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M BT CH1: Clinical trials Introduction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A3BAE2C1-BFF2-4B0B-B965-6ECEC17E09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3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A7DAB-1B76-48FD-956D-BDBEC49F346C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7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9DCF-B4AF-44F7-955C-A389B8FC4ED7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7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A753-0DEE-4035-B23C-4994735CEFE9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1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614BE-90EB-4654-9C56-B79439D30FB0}" type="datetime1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9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AB38-CD19-4285-8C14-49D7242ECEEA}" type="datetime1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1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FC05-34B6-4B74-AD13-27CF30A0A047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96E3-3E49-481D-8D38-51D40011FBE7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8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FE9C-28E7-4D66-B3AE-0D987CE39FDF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820FE-582C-4C99-ABA1-532B25978A4E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941AE-6F67-434B-9718-B17CF67C9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9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in/imgres?imgurl=http://www.fisherbioservices.com/img/bio_lab.jpg&amp;imgrefurl=http://www.fisherbioservices.com/services/bio_lab.html&amp;usg=__beH6OtgmBpfM5hiXJr_-QkgdyJU=&amp;h=332&amp;w=500&amp;sz=31&amp;hl=en&amp;start=2&amp;itbs=1&amp;tbnid=-m8QHyQspMRrmM:&amp;tbnh=86&amp;tbnw=130&amp;prev=/images?q=lab&amp;hl=en&amp;prmdo=1&amp;tbs=isch:1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upload.wikimedia.org/wikipedia/commons/9/9a/Schistosoma_japonicum_(2)_histopathology.JPG&amp;imgrefurl=http://commons.wikimedia.org/wiki/File:Schistosoma_japonicum_(2)_histopathology.JPG&amp;usg=__bv32TMeNbnkQo29RyhevWA1ilm8=&amp;h=452&amp;w=600&amp;sz=128&amp;hl=en&amp;start=15&amp;um=1&amp;itbs=1&amp;tbnid=xOmIj96sfh7t1M:&amp;tbnh=102&amp;tbnw=135&amp;prev=/images?q=histopathology&amp;um=1&amp;hl=en&amp;tbs=isch: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www.google.co.in/imgres?imgurl=http://www.techchee.com/wp-content/uploads/2007/10/more-fun-to-biology-dissection-classes-turn-a-real-mouse-into-a-computer-mouse-171007.jpg&amp;imgrefurl=http://www.techchee.com/2007/10/17/more-fun-to-biology-dissection-classes-turn-a-real-mouse-into-a-computer-mouse/&amp;usg=__-I4uDgi_KIyKzmLsnq65X8VKwuc=&amp;h=500&amp;w=450&amp;sz=38&amp;hl=en&amp;start=7&amp;itbs=1&amp;tbnid=OxVgHAeHVI8JAM:&amp;tbnh=130&amp;tbnw=117&amp;prev=/images?q=dissection&amp;hl=en&amp;prmdo=1&amp;tbs=isch:1" TargetMode="Externa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n/imgres?imgurl=http://forensicfact.files.wordpress.com/2008/05/vi_b_323.jpg&amp;imgrefurl=http://forensicfact.wordpress.com/2008/05/01/forensic-toxicology/&amp;usg=__sA2XngEpY6BtZ_TjToiEWtI1-2A=&amp;h=1200&amp;w=1119&amp;sz=203&amp;hl=en&amp;start=2&amp;itbs=1&amp;tbnid=0NowGD6SQQieWM:&amp;tbnh=150&amp;tbnw=140&amp;prev=/images?q=toxicology&amp;hl=en&amp;sa=X&amp;rls=com.microsoft:en-in:IE-Address&amp;rlz=1I7SKPB_en&amp;prmdo=1&amp;tbs=isch:1&amp;prmd=vb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.in/imgres?imgurl=http://ubsa.files.wordpress.com/2010/03/rx-side-effects.jpg&amp;imgrefurl=http://ubsa.wordpress.com/2010/03/27/pharmtox-t-shirt-sale/&amp;usg=__hbrmYjTsumUWuXqIvF-sNLJLJ8U=&amp;h=318&amp;w=470&amp;sz=40&amp;hl=en&amp;start=3&amp;itbs=1&amp;tbnid=vv2W5Sin1_7WQM:&amp;tbnh=87&amp;tbnw=129&amp;prev=/images?q=toxicology&amp;hl=en&amp;sa=X&amp;rls=com.microsoft:en-in:IE-Address&amp;rlz=1I7SKPB_en&amp;prmdo=1&amp;tbs=isch:1&amp;prmd=vb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87651"/>
            <a:ext cx="9144000" cy="2245260"/>
          </a:xfrm>
        </p:spPr>
        <p:txBody>
          <a:bodyPr>
            <a:normAutofit/>
          </a:bodyPr>
          <a:lstStyle/>
          <a:p>
            <a:pPr lvl="0"/>
            <a:r>
              <a:rPr lang="en-US" sz="40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Chapter 1</a:t>
            </a:r>
            <a:r>
              <a:rPr lang="en-US" sz="4000" dirty="0" smtClean="0">
                <a:solidFill>
                  <a:srgbClr val="0070C0"/>
                </a:solidFill>
                <a:latin typeface="Garamond" panose="02020404030301010803" pitchFamily="18" charset="0"/>
              </a:rPr>
              <a:t/>
            </a:r>
            <a:br>
              <a:rPr lang="en-US" sz="4000" dirty="0" smtClean="0">
                <a:solidFill>
                  <a:srgbClr val="0070C0"/>
                </a:solidFill>
                <a:latin typeface="Garamond" panose="02020404030301010803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Topic:</a:t>
            </a:r>
            <a:r>
              <a:rPr lang="en-US" sz="4000" dirty="0" smtClean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Garamond" panose="02020404030301010803" pitchFamily="18" charset="0"/>
              </a:rPr>
              <a:t>Clinical Trials</a:t>
            </a:r>
            <a:endParaRPr lang="en-US" dirty="0">
              <a:solidFill>
                <a:srgbClr val="0070C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58424"/>
            <a:ext cx="9144000" cy="1799376"/>
          </a:xfrm>
        </p:spPr>
        <p:txBody>
          <a:bodyPr/>
          <a:lstStyle/>
          <a:p>
            <a:r>
              <a:rPr lang="en-US" dirty="0" smtClean="0">
                <a:latin typeface="Garamond" panose="02020404030301010803" pitchFamily="18" charset="0"/>
              </a:rPr>
              <a:t>Course code: </a:t>
            </a:r>
            <a:r>
              <a:rPr lang="en-US" b="1" dirty="0" err="1" smtClean="0">
                <a:solidFill>
                  <a:srgbClr val="0070C0"/>
                </a:solidFill>
                <a:latin typeface="Garamond" panose="02020404030301010803" pitchFamily="18" charset="0"/>
              </a:rPr>
              <a:t>Biot</a:t>
            </a: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. 3113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Course name: </a:t>
            </a: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Medical Biotechnology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Department of Biotechnology</a:t>
            </a:r>
          </a:p>
          <a:p>
            <a:r>
              <a:rPr lang="en-US" dirty="0" smtClean="0">
                <a:latin typeface="Garamond" panose="02020404030301010803" pitchFamily="18" charset="0"/>
              </a:rPr>
              <a:t>University of Gondar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5448-0DA1-416B-AB38-0E6EC130C891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7FD4-84FD-4ECF-A519-74CCFFB8DC00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1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7135" y="82550"/>
            <a:ext cx="6265863" cy="584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TOXICOKINETIC STUDIES</a:t>
            </a:r>
            <a:endParaRPr lang="en-IN" sz="32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97317"/>
            <a:ext cx="12192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Arial" charset="0"/>
              </a:rPr>
              <a:t>Generation of Pharmacokinetic data  to access systemic exposure achieved in animals</a:t>
            </a:r>
          </a:p>
          <a:p>
            <a:pPr>
              <a:buClr>
                <a:srgbClr val="C00000"/>
              </a:buClr>
              <a:defRPr/>
            </a:pPr>
            <a:endParaRPr lang="en-US" sz="2400" b="1" dirty="0">
              <a:latin typeface="Garamond" pitchFamily="18" charset="0"/>
              <a:cs typeface="Arial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Arial" charset="0"/>
              </a:rPr>
              <a:t>Relation to dose level and the time course of toxicity study</a:t>
            </a:r>
          </a:p>
          <a:p>
            <a:pPr>
              <a:buClr>
                <a:srgbClr val="C00000"/>
              </a:buClr>
              <a:defRPr/>
            </a:pPr>
            <a:endParaRPr lang="en-US" sz="2400" b="1" dirty="0">
              <a:latin typeface="Garamond" pitchFamily="18" charset="0"/>
              <a:cs typeface="Arial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Arial" charset="0"/>
              </a:rPr>
              <a:t>To support choice of species &amp; Treatment regimen</a:t>
            </a:r>
          </a:p>
          <a:p>
            <a:pPr>
              <a:buClr>
                <a:srgbClr val="C00000"/>
              </a:buClr>
              <a:defRPr/>
            </a:pPr>
            <a:endParaRPr lang="en-US" sz="2400" b="1" dirty="0">
              <a:latin typeface="Garamond" pitchFamily="18" charset="0"/>
              <a:cs typeface="Arial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Arial" charset="0"/>
              </a:rPr>
              <a:t>Design on clinical studies accordingly</a:t>
            </a:r>
            <a:endParaRPr lang="en-IN" sz="2400" b="1" dirty="0">
              <a:latin typeface="Garamond" pitchFamily="18" charset="0"/>
              <a:cs typeface="Arial" charset="0"/>
            </a:endParaRPr>
          </a:p>
        </p:txBody>
      </p:sp>
      <p:pic>
        <p:nvPicPr>
          <p:cNvPr id="58370" name="Picture 2" descr="http://t0.gstatic.com/images?q=tbn:-m8QHyQspMRrmM:http://www.fisherbioservices.com/img/bio_lab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546" y="2310552"/>
            <a:ext cx="1238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67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11039" y="795"/>
            <a:ext cx="10515600" cy="662782"/>
          </a:xfrm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Relevant Test Models</a:t>
            </a:r>
          </a:p>
        </p:txBody>
      </p:sp>
      <p:sp>
        <p:nvSpPr>
          <p:cNvPr id="15362" name="Rectangle 4"/>
          <p:cNvSpPr>
            <a:spLocks noGrp="1" noChangeArrowheads="1"/>
          </p:cNvSpPr>
          <p:nvPr>
            <p:ph idx="1"/>
          </p:nvPr>
        </p:nvSpPr>
        <p:spPr>
          <a:xfrm>
            <a:off x="0" y="746920"/>
            <a:ext cx="10123488" cy="5031121"/>
          </a:xfrm>
        </p:spPr>
        <p:txBody>
          <a:bodyPr wrap="square">
            <a:spAutoFit/>
          </a:bodyPr>
          <a:lstStyle/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 err="1">
                <a:latin typeface="Garamond" pitchFamily="18" charset="0"/>
              </a:rPr>
              <a:t>Pharmacodynamic</a:t>
            </a:r>
            <a:r>
              <a:rPr lang="en-US" sz="2400" b="1" dirty="0">
                <a:latin typeface="Garamond" pitchFamily="18" charset="0"/>
              </a:rPr>
              <a:t> responses</a:t>
            </a:r>
          </a:p>
          <a:p>
            <a:pPr marL="231775" indent="-231775">
              <a:buClr>
                <a:srgbClr val="C00000"/>
              </a:buClr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</a:rPr>
              <a:t>Pharmacokinetic profile</a:t>
            </a:r>
          </a:p>
          <a:p>
            <a:pPr marL="231775" indent="-231775">
              <a:buClr>
                <a:srgbClr val="C00000"/>
              </a:buClr>
              <a:buNone/>
              <a:defRPr/>
            </a:pPr>
            <a:r>
              <a:rPr lang="en-US" sz="2400" b="1" dirty="0">
                <a:latin typeface="Garamond" pitchFamily="18" charset="0"/>
              </a:rPr>
              <a:t> </a:t>
            </a:r>
          </a:p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</a:rPr>
              <a:t>Species, sex, age of experimental animals </a:t>
            </a:r>
          </a:p>
          <a:p>
            <a:pPr marL="231775" indent="-231775">
              <a:buClr>
                <a:srgbClr val="C00000"/>
              </a:buClr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</a:rPr>
              <a:t>Susceptibility, sensitivity and reproducibility of test system</a:t>
            </a:r>
          </a:p>
          <a:p>
            <a:pPr marL="231775" indent="-231775">
              <a:buClr>
                <a:srgbClr val="C00000"/>
              </a:buClr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i="1" dirty="0">
                <a:latin typeface="Garamond" pitchFamily="18" charset="0"/>
              </a:rPr>
              <a:t>In vitro</a:t>
            </a:r>
            <a:r>
              <a:rPr lang="en-US" sz="2400" b="1" dirty="0">
                <a:latin typeface="Garamond" pitchFamily="18" charset="0"/>
              </a:rPr>
              <a:t>: Isolated organs, tissues cell-cultures</a:t>
            </a:r>
          </a:p>
          <a:p>
            <a:pPr marL="231775" indent="-231775">
              <a:buClr>
                <a:srgbClr val="C00000"/>
              </a:buClr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marL="231775" indent="-231775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</a:rPr>
              <a:t>Mechanism of effect </a:t>
            </a:r>
            <a:r>
              <a:rPr lang="en-US" sz="2400" b="1" i="1" dirty="0">
                <a:latin typeface="Garamond" pitchFamily="18" charset="0"/>
              </a:rPr>
              <a:t>in vivo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8899525" y="84139"/>
            <a:ext cx="18415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  <a:defRPr/>
            </a:pPr>
            <a:endParaRPr kumimoji="1" lang="en-GB" sz="3200"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  <a:cs typeface="Arial" charset="0"/>
            </a:endParaRPr>
          </a:p>
        </p:txBody>
      </p:sp>
      <p:pic>
        <p:nvPicPr>
          <p:cNvPr id="57350" name="Picture 6" descr="http://t0.gstatic.com/images?q=tbn:xOmIj96sfh7t1M:http://upload.wikimedia.org/wikipedia/commons/9/9a/Schistosoma_japonicum_(2)_histopathology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855" y="1202208"/>
            <a:ext cx="2439595" cy="2057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4" name="Picture 10" descr="http://t0.gstatic.com/images?q=tbn:OxVgHAeHVI8JAM:http://www.techchee.com/wp-content/uploads/2007/10/more-fun-to-biology-dissection-classes-turn-a-real-mouse-into-a-computer-mouse-171007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3438598"/>
            <a:ext cx="2736851" cy="2339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38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01986" y="1"/>
            <a:ext cx="10515600" cy="75143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Garamond" panose="02020404030301010803" pitchFamily="18" charset="0"/>
              </a:rPr>
              <a:t>What is a clinical trial?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651850"/>
            <a:ext cx="12192001" cy="62061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Clinical trials are research studies involving people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Used to find better ways to prevent, detect, and treat disease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The final step in a long process that includes preliminary laboratory research and animal </a:t>
            </a:r>
            <a:r>
              <a:rPr lang="en-US" sz="2600" b="1" dirty="0" smtClean="0">
                <a:latin typeface="Garamond" panose="02020404030301010803" pitchFamily="18" charset="0"/>
              </a:rPr>
              <a:t>testing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Types of Clinical Trials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Prevention Trials </a:t>
            </a:r>
            <a:r>
              <a:rPr lang="en-US" sz="2200" b="1" dirty="0" smtClean="0">
                <a:latin typeface="Garamond" panose="02020404030301010803" pitchFamily="18" charset="0"/>
              </a:rPr>
              <a:t>– explore ways to prevent cancer in people who have never had it, or to prevent cancer from recurring in previously treated patients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Screening Trials </a:t>
            </a:r>
            <a:r>
              <a:rPr lang="en-US" sz="2200" b="1" dirty="0" smtClean="0">
                <a:latin typeface="Garamond" panose="02020404030301010803" pitchFamily="18" charset="0"/>
              </a:rPr>
              <a:t>– test ways to find cancer as early as possible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Diagnostic trials </a:t>
            </a:r>
            <a:r>
              <a:rPr lang="en-US" sz="2200" b="1" dirty="0" smtClean="0">
                <a:latin typeface="Garamond" panose="02020404030301010803" pitchFamily="18" charset="0"/>
              </a:rPr>
              <a:t>– examine new tests or procedures to identify a suspected cancer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Treatment Trials </a:t>
            </a:r>
            <a:r>
              <a:rPr lang="en-US" sz="2200" b="1" dirty="0" smtClean="0">
                <a:latin typeface="Garamond" panose="02020404030301010803" pitchFamily="18" charset="0"/>
              </a:rPr>
              <a:t>– test new treatments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Quality of Life Trials </a:t>
            </a:r>
            <a:r>
              <a:rPr lang="en-US" sz="2200" b="1" dirty="0" smtClean="0">
                <a:latin typeface="Garamond" panose="02020404030301010803" pitchFamily="18" charset="0"/>
              </a:rPr>
              <a:t>– consider ways to improve comfort and quality of life for cancer patients</a:t>
            </a:r>
          </a:p>
          <a:p>
            <a:endParaRPr lang="en-US" sz="2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7F7C8-9FEE-4059-95B7-72AD0EA67E79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1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0547" y="1"/>
            <a:ext cx="10972800" cy="65185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Phases of Clinical Trials</a:t>
            </a:r>
          </a:p>
        </p:txBody>
      </p:sp>
      <p:graphicFrame>
        <p:nvGraphicFramePr>
          <p:cNvPr id="18519" name="Group 8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4229122"/>
              </p:ext>
            </p:extLst>
          </p:nvPr>
        </p:nvGraphicFramePr>
        <p:xfrm>
          <a:off x="43255" y="488889"/>
          <a:ext cx="12122591" cy="5848537"/>
        </p:xfrm>
        <a:graphic>
          <a:graphicData uri="http://schemas.openxmlformats.org/drawingml/2006/table">
            <a:tbl>
              <a:tblPr/>
              <a:tblGrid>
                <a:gridCol w="1622583"/>
                <a:gridCol w="6219730"/>
                <a:gridCol w="4280278"/>
              </a:tblGrid>
              <a:tr h="824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Garamond" panose="02020404030301010803" pitchFamily="18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Garamond" panose="02020404030301010803" pitchFamily="18" charset="0"/>
                        </a:rPr>
                        <a:t>Number of people who take part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27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</a:rPr>
                        <a:t>Phase 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find a safe dose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decide how the new treatment should be given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observe how the treatment affects the human body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15-30 people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4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</a:rPr>
                        <a:t>Phase 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determine if the new treatment has an effect on a particular cancer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see how the treatment affects the human body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Fewer than 100 people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90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</a:rPr>
                        <a:t>Phase III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compare the new treatment with the current standard treatment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From 100 to thousands of people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90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</a:rPr>
                        <a:t>Phase IV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To further assess the long-term safety and effectiveness of the new treatment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Several hundred to several thousand people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45C1-B60D-4CBC-A079-5890DEF91D5A}" type="datetime1">
              <a:rPr lang="en-US" altLang="en-US" smtClean="0"/>
              <a:t>3/13/2020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M BT CH1: Clinical trials Introduction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E2C1-BFF2-4B0B-B965-6ECEC17E093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82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38929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Who can join a clinical trial?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9300"/>
            <a:ext cx="12192000" cy="64687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Every clinical trial has a </a:t>
            </a:r>
            <a:r>
              <a:rPr lang="en-US" sz="2600" b="1" dirty="0">
                <a:solidFill>
                  <a:srgbClr val="7030A0"/>
                </a:solidFill>
                <a:latin typeface="Garamond" panose="02020404030301010803" pitchFamily="18" charset="0"/>
              </a:rPr>
              <a:t>protocol</a:t>
            </a:r>
            <a:r>
              <a:rPr lang="en-US" sz="2600" b="1" dirty="0">
                <a:latin typeface="Garamond" panose="02020404030301010803" pitchFamily="18" charset="0"/>
              </a:rPr>
              <a:t> (like a recipe for conducting the trial) which clearly states who can or cannot join the trial</a:t>
            </a:r>
          </a:p>
          <a:p>
            <a:pPr>
              <a:lnSpc>
                <a:spcPct val="160000"/>
              </a:lnSpc>
            </a:pPr>
            <a:r>
              <a:rPr lang="en-US" sz="2600" b="1" dirty="0">
                <a:solidFill>
                  <a:srgbClr val="7030A0"/>
                </a:solidFill>
                <a:latin typeface="Garamond" panose="02020404030301010803" pitchFamily="18" charset="0"/>
              </a:rPr>
              <a:t>Eligibility criteria </a:t>
            </a:r>
            <a:r>
              <a:rPr lang="en-US" sz="2600" b="1" dirty="0">
                <a:latin typeface="Garamond" panose="02020404030301010803" pitchFamily="18" charset="0"/>
              </a:rPr>
              <a:t>are the characteristics of the potential subject that determine whether he or she can be included in a clinical trial </a:t>
            </a:r>
            <a:endParaRPr lang="en-US" sz="2600" b="1" dirty="0" smtClean="0">
              <a:latin typeface="Garamond" panose="02020404030301010803" pitchFamily="18" charset="0"/>
            </a:endParaRPr>
          </a:p>
          <a:p>
            <a:pPr algn="ctr">
              <a:lnSpc>
                <a:spcPct val="160000"/>
              </a:lnSpc>
            </a:pPr>
            <a:r>
              <a:rPr lang="en-US" sz="26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Eligibility Criteria</a:t>
            </a:r>
          </a:p>
          <a:p>
            <a:pPr>
              <a:lnSpc>
                <a:spcPct val="160000"/>
              </a:lnSpc>
            </a:pPr>
            <a:r>
              <a:rPr lang="en-US" sz="2600" b="1" dirty="0" smtClean="0">
                <a:latin typeface="Garamond" panose="02020404030301010803" pitchFamily="18" charset="0"/>
              </a:rPr>
              <a:t>The eligibility criteria can be general (age, sex, cancer type) or more specific (cancer stage, tumor characteristics)</a:t>
            </a:r>
          </a:p>
          <a:p>
            <a:pPr>
              <a:lnSpc>
                <a:spcPct val="160000"/>
              </a:lnSpc>
            </a:pPr>
            <a:r>
              <a:rPr lang="en-US" sz="2600" b="1" dirty="0" smtClean="0">
                <a:latin typeface="Garamond" panose="02020404030301010803" pitchFamily="18" charset="0"/>
              </a:rPr>
              <a:t>Having these criteria ensure that each trial is:</a:t>
            </a:r>
          </a:p>
          <a:p>
            <a:pPr lvl="1">
              <a:lnSpc>
                <a:spcPct val="160000"/>
              </a:lnSpc>
            </a:pPr>
            <a:r>
              <a:rPr lang="en-US" sz="2600" b="1" dirty="0" smtClean="0">
                <a:solidFill>
                  <a:srgbClr val="7030A0"/>
                </a:solidFill>
                <a:latin typeface="Garamond" panose="02020404030301010803" pitchFamily="18" charset="0"/>
              </a:rPr>
              <a:t>Safe – </a:t>
            </a:r>
            <a:r>
              <a:rPr lang="en-US" sz="2600" b="1" dirty="0" smtClean="0">
                <a:latin typeface="Garamond" panose="02020404030301010803" pitchFamily="18" charset="0"/>
              </a:rPr>
              <a:t>the new treatment may not be appropriate for patients with certain medical conditions</a:t>
            </a:r>
          </a:p>
          <a:p>
            <a:pPr lvl="1">
              <a:lnSpc>
                <a:spcPct val="160000"/>
              </a:lnSpc>
            </a:pPr>
            <a:r>
              <a:rPr lang="en-US" sz="2600" b="1" dirty="0" smtClean="0">
                <a:solidFill>
                  <a:srgbClr val="7030A0"/>
                </a:solidFill>
                <a:latin typeface="Garamond" panose="02020404030301010803" pitchFamily="18" charset="0"/>
              </a:rPr>
              <a:t>Accurate and meaningful </a:t>
            </a:r>
            <a:r>
              <a:rPr lang="en-US" sz="2600" b="1" dirty="0" smtClean="0">
                <a:latin typeface="Garamond" panose="02020404030301010803" pitchFamily="18" charset="0"/>
              </a:rPr>
              <a:t>– patients may not be able to join a clinical trial if they have already been treated</a:t>
            </a:r>
          </a:p>
          <a:p>
            <a:pPr lvl="2">
              <a:lnSpc>
                <a:spcPct val="160000"/>
              </a:lnSpc>
            </a:pPr>
            <a:r>
              <a:rPr lang="en-US" sz="2600" b="1" dirty="0" smtClean="0">
                <a:latin typeface="Garamond" panose="02020404030301010803" pitchFamily="18" charset="0"/>
              </a:rPr>
              <a:t>Doctors need to be able to determine if the patient’s response is due to the treatment being studied and not an earlier treatment</a:t>
            </a:r>
          </a:p>
          <a:p>
            <a:endParaRPr lang="en-US" sz="2900" dirty="0"/>
          </a:p>
          <a:p>
            <a:pPr>
              <a:buFont typeface="Wingdings" panose="05000000000000000000" pitchFamily="2" charset="2"/>
              <a:buNone/>
            </a:pPr>
            <a:endParaRPr lang="en-US" sz="3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4A9F-5A0F-4223-8A75-5B437E45CF7D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4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0"/>
            <a:ext cx="8410669" cy="685799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Bias: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Garamond" panose="02020404030301010803" pitchFamily="18" charset="0"/>
              </a:rPr>
              <a:t>Bias </a:t>
            </a:r>
            <a:r>
              <a:rPr lang="en-US" b="1" dirty="0">
                <a:latin typeface="Garamond" panose="02020404030301010803" pitchFamily="18" charset="0"/>
              </a:rPr>
              <a:t>is a personal belief that prevents impartial consideration of a question 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Scientific conclusions must be based upon fact rather than assumption or </a:t>
            </a:r>
            <a:r>
              <a:rPr lang="en-US" b="1" dirty="0" smtClean="0">
                <a:latin typeface="Garamond" panose="02020404030301010803" pitchFamily="18" charset="0"/>
              </a:rPr>
              <a:t>bias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Limiting Bias in Clinical Trials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anose="02020404030301010803" pitchFamily="18" charset="0"/>
              </a:rPr>
              <a:t>Two methods to limit bias in a clinical trial:</a:t>
            </a:r>
          </a:p>
          <a:p>
            <a:pPr lvl="1">
              <a:lnSpc>
                <a:spcPct val="150000"/>
              </a:lnSpc>
            </a:pPr>
            <a:r>
              <a:rPr lang="en-US" sz="2200" b="1" dirty="0" smtClean="0">
                <a:solidFill>
                  <a:srgbClr val="7030A0"/>
                </a:solidFill>
                <a:latin typeface="Garamond" panose="02020404030301010803" pitchFamily="18" charset="0"/>
              </a:rPr>
              <a:t>Randomization </a:t>
            </a:r>
            <a:r>
              <a:rPr lang="en-US" sz="2200" b="1" dirty="0" smtClean="0">
                <a:latin typeface="Garamond" panose="02020404030301010803" pitchFamily="18" charset="0"/>
              </a:rPr>
              <a:t>– participants are arbitrarily placed in either an investigational group (receiving new treatment) or a control group (receiving the standard treatment)</a:t>
            </a:r>
          </a:p>
          <a:p>
            <a:pPr>
              <a:lnSpc>
                <a:spcPct val="150000"/>
              </a:lnSpc>
            </a:pPr>
            <a:endParaRPr lang="en-US" b="1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b="1" dirty="0">
              <a:latin typeface="Garamond" panose="02020404030301010803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492" y="1571530"/>
            <a:ext cx="3907673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B67B-CCD6-487D-B3F2-0A368763E1D8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3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93" y="-15080"/>
            <a:ext cx="10515600" cy="4217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Limiting Bias in Clinical Trials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6684"/>
            <a:ext cx="12192000" cy="6451316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  <a:latin typeface="Garamond" panose="02020404030301010803" pitchFamily="18" charset="0"/>
              </a:rPr>
              <a:t>Blinding 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Single blind trials - participants do not know whether they are in the investigational or control group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Double-blind trials - neither the patient nor the physician knows whether the participant is in the investigational or control </a:t>
            </a:r>
            <a:r>
              <a:rPr lang="en-US" b="1" dirty="0" smtClean="0">
                <a:latin typeface="Garamond" panose="02020404030301010803" pitchFamily="18" charset="0"/>
              </a:rPr>
              <a:t>group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Measuring Outcomes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7030A0"/>
                </a:solidFill>
                <a:latin typeface="Garamond" panose="02020404030301010803" pitchFamily="18" charset="0"/>
              </a:rPr>
              <a:t>An endpoint </a:t>
            </a:r>
            <a:r>
              <a:rPr lang="en-US" sz="2600" b="1" dirty="0" smtClean="0">
                <a:latin typeface="Garamond" panose="02020404030301010803" pitchFamily="18" charset="0"/>
              </a:rPr>
              <a:t>is a measurable outcome that indicates a treatment’s effectiveness.  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Typical endpoints for a cancer treatment trial: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Tumor response rate </a:t>
            </a:r>
            <a:r>
              <a:rPr lang="en-US" b="1" dirty="0">
                <a:latin typeface="Garamond" panose="02020404030301010803" pitchFamily="18" charset="0"/>
              </a:rPr>
              <a:t>– the proportion of trial participants whose tumor was reduced in size 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Disease-free survival </a:t>
            </a:r>
            <a:r>
              <a:rPr lang="en-US" b="1" dirty="0">
                <a:latin typeface="Garamond" panose="02020404030301010803" pitchFamily="18" charset="0"/>
              </a:rPr>
              <a:t>– the amount of time a participant survives without cancer occurring or recurring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Overall Survival </a:t>
            </a:r>
            <a:r>
              <a:rPr lang="en-US" b="1" dirty="0">
                <a:latin typeface="Garamond" panose="02020404030301010803" pitchFamily="18" charset="0"/>
              </a:rPr>
              <a:t>– the amount of time a participant lives, typically measured from the beginning of the clinical trial until the time of death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F637-862F-4A78-901D-E0E46A474849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9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47254" y="0"/>
            <a:ext cx="10515600" cy="62468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Patient Protection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4688"/>
            <a:ext cx="12192000" cy="623331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Federal rules help ensure that clinical trials are run in an ethical manner 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anose="02020404030301010803" pitchFamily="18" charset="0"/>
              </a:rPr>
              <a:t>Protocols must be reviewed by </a:t>
            </a:r>
            <a:r>
              <a:rPr lang="en-US" sz="2600" b="1" dirty="0">
                <a:solidFill>
                  <a:srgbClr val="C00000"/>
                </a:solidFill>
                <a:latin typeface="Garamond" panose="02020404030301010803" pitchFamily="18" charset="0"/>
              </a:rPr>
              <a:t>two separate panels </a:t>
            </a:r>
            <a:r>
              <a:rPr lang="en-US" sz="2600" b="1" dirty="0">
                <a:latin typeface="Garamond" panose="02020404030301010803" pitchFamily="18" charset="0"/>
              </a:rPr>
              <a:t>– a scientific review panel, and an institutional review board (IRB)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solidFill>
                  <a:srgbClr val="C00000"/>
                </a:solidFill>
                <a:latin typeface="Garamond" panose="02020404030301010803" pitchFamily="18" charset="0"/>
              </a:rPr>
              <a:t>Ongoing monitoring by:</a:t>
            </a:r>
          </a:p>
          <a:p>
            <a:pPr lvl="1">
              <a:lnSpc>
                <a:spcPct val="150000"/>
              </a:lnSpc>
            </a:pPr>
            <a:r>
              <a:rPr lang="en-US" sz="2200" b="1" smtClean="0">
                <a:latin typeface="Garamond" panose="02020404030301010803" pitchFamily="18" charset="0"/>
              </a:rPr>
              <a:t>IRB </a:t>
            </a:r>
            <a:endParaRPr lang="en-US" sz="2200" b="1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b="1" dirty="0">
                <a:latin typeface="Garamond" panose="02020404030301010803" pitchFamily="18" charset="0"/>
              </a:rPr>
              <a:t>Data and Safety Monitoring Boards (DSMBs) for phase III trials</a:t>
            </a:r>
          </a:p>
          <a:p>
            <a:pPr lvl="1">
              <a:lnSpc>
                <a:spcPct val="150000"/>
              </a:lnSpc>
            </a:pPr>
            <a:r>
              <a:rPr lang="en-US" sz="2200" b="1" dirty="0">
                <a:latin typeface="Garamond" panose="02020404030301010803" pitchFamily="18" charset="0"/>
              </a:rPr>
              <a:t>R</a:t>
            </a:r>
            <a:r>
              <a:rPr lang="en-US" sz="2200" b="1" dirty="0" smtClean="0">
                <a:latin typeface="Garamond" panose="02020404030301010803" pitchFamily="18" charset="0"/>
              </a:rPr>
              <a:t>esearch </a:t>
            </a:r>
            <a:r>
              <a:rPr lang="en-US" sz="2200" b="1" dirty="0">
                <a:latin typeface="Garamond" panose="02020404030301010803" pitchFamily="18" charset="0"/>
              </a:rPr>
              <a:t>team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E4B-E976-467C-9F05-9152F15FDF34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0"/>
            <a:ext cx="10515600" cy="59752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Informed Consent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8063"/>
            <a:ext cx="12192000" cy="61699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100" b="1" dirty="0">
                <a:solidFill>
                  <a:srgbClr val="C00000"/>
                </a:solidFill>
                <a:latin typeface="Garamond" panose="02020404030301010803" pitchFamily="18" charset="0"/>
              </a:rPr>
              <a:t>Informed consent </a:t>
            </a:r>
            <a:r>
              <a:rPr lang="en-US" sz="2100" b="1" dirty="0">
                <a:latin typeface="Garamond" panose="02020404030301010803" pitchFamily="18" charset="0"/>
              </a:rPr>
              <a:t>is the process through which people learn the purpose, risks and benefits of a clinical trial before they decide to join</a:t>
            </a:r>
          </a:p>
          <a:p>
            <a:pPr>
              <a:lnSpc>
                <a:spcPct val="150000"/>
              </a:lnSpc>
            </a:pPr>
            <a:r>
              <a:rPr lang="en-US" sz="2100" b="1" dirty="0">
                <a:latin typeface="Garamond" panose="02020404030301010803" pitchFamily="18" charset="0"/>
              </a:rPr>
              <a:t>Members of the research team, including doctors and nurses, explain the trial and discuss participant’s rights.  </a:t>
            </a:r>
            <a:endParaRPr lang="en-US" sz="2100" b="1" dirty="0" smtClean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1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Participants </a:t>
            </a:r>
            <a:r>
              <a:rPr lang="en-US" sz="2100" b="1" dirty="0">
                <a:solidFill>
                  <a:srgbClr val="C00000"/>
                </a:solidFill>
                <a:latin typeface="Garamond" panose="02020404030301010803" pitchFamily="18" charset="0"/>
              </a:rPr>
              <a:t>may: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Choose to participate or not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Leave the study at any time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Learn about all treatment options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Learn all the details about the treatment offered including risks and benefits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Discuss the trial with the principal investigator and members of the research team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latin typeface="Garamond" panose="02020404030301010803" pitchFamily="18" charset="0"/>
              </a:rPr>
              <a:t>Hear and read the information in a language they can understand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BBA4-AB2A-4AA0-90A8-E73B2E552536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488886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Ending Trials Early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16871"/>
            <a:ext cx="12192000" cy="654112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If participants </a:t>
            </a: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experience severe side effects</a:t>
            </a:r>
            <a:r>
              <a:rPr lang="en-US" b="1" dirty="0">
                <a:latin typeface="Garamond" panose="02020404030301010803" pitchFamily="18" charset="0"/>
              </a:rPr>
              <a:t>, or if there is clear evidence that </a:t>
            </a:r>
            <a:r>
              <a:rPr lang="en-US" b="1" dirty="0">
                <a:solidFill>
                  <a:srgbClr val="002060"/>
                </a:solidFill>
                <a:latin typeface="Garamond" panose="02020404030301010803" pitchFamily="18" charset="0"/>
              </a:rPr>
              <a:t>risks outweigh benefits</a:t>
            </a:r>
            <a:r>
              <a:rPr lang="en-US" b="1" dirty="0">
                <a:latin typeface="Garamond" panose="02020404030301010803" pitchFamily="18" charset="0"/>
              </a:rPr>
              <a:t>, the IRB and DSMB will recommend the trial be halted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Trial can be stopped </a:t>
            </a:r>
            <a:r>
              <a:rPr lang="en-US" b="1" dirty="0">
                <a:solidFill>
                  <a:srgbClr val="002060"/>
                </a:solidFill>
                <a:latin typeface="Garamond" panose="02020404030301010803" pitchFamily="18" charset="0"/>
              </a:rPr>
              <a:t>if there is clear evidence </a:t>
            </a:r>
            <a:r>
              <a:rPr lang="en-US" b="1" dirty="0">
                <a:latin typeface="Garamond" panose="02020404030301010803" pitchFamily="18" charset="0"/>
              </a:rPr>
              <a:t>the new treatment is effective to make it widely </a:t>
            </a:r>
            <a:r>
              <a:rPr lang="en-US" b="1" dirty="0" smtClean="0">
                <a:latin typeface="Garamond" panose="02020404030301010803" pitchFamily="18" charset="0"/>
              </a:rPr>
              <a:t>available</a:t>
            </a:r>
          </a:p>
          <a:p>
            <a:pPr algn="ctr">
              <a:lnSpc>
                <a:spcPct val="150000"/>
              </a:lnSpc>
            </a:pPr>
            <a:r>
              <a:rPr lang="en-US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Participating in a clinical </a:t>
            </a:r>
            <a:r>
              <a:rPr lang="en-US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trial</a:t>
            </a:r>
          </a:p>
          <a:p>
            <a:pPr>
              <a:lnSpc>
                <a:spcPct val="150000"/>
              </a:lnSpc>
            </a:pPr>
            <a:r>
              <a:rPr lang="en-US" sz="25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Possible </a:t>
            </a:r>
            <a:r>
              <a:rPr lang="en-US" sz="2500" b="1" dirty="0">
                <a:solidFill>
                  <a:srgbClr val="002060"/>
                </a:solidFill>
                <a:latin typeface="Garamond" panose="02020404030301010803" pitchFamily="18" charset="0"/>
              </a:rPr>
              <a:t>drawbacks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New treatments under study are </a:t>
            </a: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</a:rPr>
              <a:t>not always better </a:t>
            </a:r>
            <a:r>
              <a:rPr lang="en-US" b="1" dirty="0">
                <a:latin typeface="Garamond" panose="02020404030301010803" pitchFamily="18" charset="0"/>
              </a:rPr>
              <a:t>than, or even as good as, standard care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Garamond" panose="02020404030301010803" pitchFamily="18" charset="0"/>
              </a:rPr>
              <a:t>If patients receive standard care instead of the new treatment being tested, it may not be as effective as the new approach. 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</a:rPr>
              <a:t>Health insurance </a:t>
            </a:r>
            <a:r>
              <a:rPr lang="en-US" b="1" dirty="0">
                <a:latin typeface="Garamond" panose="02020404030301010803" pitchFamily="18" charset="0"/>
              </a:rPr>
              <a:t>and managed care providers </a:t>
            </a: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</a:rPr>
              <a:t>do not always cover</a:t>
            </a:r>
            <a:r>
              <a:rPr lang="en-US" b="1" dirty="0">
                <a:latin typeface="Garamond" panose="02020404030301010803" pitchFamily="18" charset="0"/>
              </a:rPr>
              <a:t> all patient care costs in a study.  </a:t>
            </a:r>
          </a:p>
          <a:p>
            <a:pPr>
              <a:lnSpc>
                <a:spcPct val="150000"/>
              </a:lnSpc>
            </a:pP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2ED0-0E0A-40B7-A9DF-5DF877F3D372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Introduction</a:t>
            </a:r>
            <a:endParaRPr lang="en-US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Molecular techniques </a:t>
            </a:r>
            <a:r>
              <a:rPr lang="en-US" b="1" dirty="0">
                <a:latin typeface="Garamond" panose="02020404030301010803" pitchFamily="18" charset="0"/>
              </a:rPr>
              <a:t>in prenatal diagnosis </a:t>
            </a:r>
            <a:endParaRPr lang="en-US" dirty="0">
              <a:latin typeface="Garamond" panose="020204040303010108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Molecular diagnosis and cancer therapy</a:t>
            </a:r>
            <a:endParaRPr lang="en-US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Markers for cancers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Cancer therapy: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DNA synthesis and repair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Anti-gene therapy: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 </a:t>
            </a:r>
            <a:r>
              <a:rPr lang="en-US" b="1" dirty="0" err="1">
                <a:latin typeface="Garamond" panose="02020404030301010803" pitchFamily="18" charset="0"/>
              </a:rPr>
              <a:t>RNAi</a:t>
            </a:r>
            <a:r>
              <a:rPr lang="en-US" b="1" dirty="0">
                <a:latin typeface="Garamond" panose="02020404030301010803" pitchFamily="18" charset="0"/>
              </a:rPr>
              <a:t> approaches: ribozyme technology, antisense </a:t>
            </a:r>
            <a:r>
              <a:rPr lang="en-US" b="1" dirty="0" err="1">
                <a:latin typeface="Garamond" panose="02020404030301010803" pitchFamily="18" charset="0"/>
              </a:rPr>
              <a:t>techn</a:t>
            </a:r>
            <a:r>
              <a:rPr lang="en-US" b="1" dirty="0">
                <a:latin typeface="Garamond" panose="02020404030301010803" pitchFamily="18" charset="0"/>
              </a:rPr>
              <a:t>.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Immunology and immunotherapy for cancer: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 Tumor immunotherapy and tumor suppressors,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 Drug resistance,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 Hematopoietic gene transfer,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 Translational research,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Gene delivery systems (viral and non-viral),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Apoptosis: mechanisms and therapies, 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Garamond" panose="02020404030301010803" pitchFamily="18" charset="0"/>
              </a:rPr>
              <a:t>                            Vaccine development for cancer. 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C320-5A60-476E-8DE2-82464EE421EB}" type="datetime1">
              <a:rPr lang="en-US" smtClean="0"/>
              <a:t>3/13/2020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7FD4-84FD-4ECF-A519-74CCFFB8DC00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9146" y="1"/>
            <a:ext cx="10515600" cy="570367"/>
          </a:xfrm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Participating in a clinical trial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60902"/>
            <a:ext cx="12192000" cy="61970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Possible benefits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>
                <a:latin typeface="Garamond" panose="02020404030301010803" pitchFamily="18" charset="0"/>
              </a:rPr>
              <a:t>Clinical trials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offer</a:t>
            </a:r>
            <a:r>
              <a:rPr lang="en-US" sz="2800" b="1" dirty="0" smtClean="0">
                <a:latin typeface="Garamond" panose="02020404030301010803" pitchFamily="18" charset="0"/>
              </a:rPr>
              <a:t> high-quality cancer care.  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>
                <a:latin typeface="Garamond" panose="02020404030301010803" pitchFamily="18" charset="0"/>
              </a:rPr>
              <a:t>If someone is in a randomized study and does not receive the new treatment being tested, they will receive the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best known standard care</a:t>
            </a:r>
            <a:r>
              <a:rPr lang="en-US" sz="2800" b="1" dirty="0" smtClean="0">
                <a:latin typeface="Garamond" panose="02020404030301010803" pitchFamily="18" charset="0"/>
              </a:rPr>
              <a:t>.  </a:t>
            </a:r>
          </a:p>
          <a:p>
            <a:pPr lvl="2">
              <a:lnSpc>
                <a:spcPct val="150000"/>
              </a:lnSpc>
            </a:pPr>
            <a:r>
              <a:rPr lang="en-US" sz="2800" b="1" dirty="0" smtClean="0">
                <a:latin typeface="Garamond" panose="02020404030301010803" pitchFamily="18" charset="0"/>
              </a:rPr>
              <a:t>This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may be as </a:t>
            </a:r>
            <a:r>
              <a:rPr lang="en-US" sz="2800" b="1" dirty="0" smtClean="0">
                <a:latin typeface="Garamond" panose="02020404030301010803" pitchFamily="18" charset="0"/>
              </a:rPr>
              <a:t>good as,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or better than </a:t>
            </a:r>
            <a:r>
              <a:rPr lang="en-US" sz="2800" b="1" dirty="0" smtClean="0">
                <a:latin typeface="Garamond" panose="02020404030301010803" pitchFamily="18" charset="0"/>
              </a:rPr>
              <a:t>the new approach.  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>
                <a:latin typeface="Garamond" panose="02020404030301010803" pitchFamily="18" charset="0"/>
              </a:rPr>
              <a:t>If a new treatment is effective, the participant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may be among the first </a:t>
            </a:r>
            <a:r>
              <a:rPr lang="en-US" sz="2800" b="1" dirty="0" smtClean="0">
                <a:latin typeface="Garamond" panose="02020404030301010803" pitchFamily="18" charset="0"/>
              </a:rPr>
              <a:t>to benefit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>
                <a:latin typeface="Garamond" panose="02020404030301010803" pitchFamily="18" charset="0"/>
              </a:rPr>
              <a:t>The chance to help others and improve cancer treatment</a:t>
            </a:r>
          </a:p>
          <a:p>
            <a:pPr lvl="1">
              <a:lnSpc>
                <a:spcPct val="150000"/>
              </a:lnSpc>
            </a:pPr>
            <a:endParaRPr lang="en-US" b="1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1144-F790-465A-B1F7-4FD973FD5B51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7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Report </a:t>
            </a: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writing</a:t>
            </a:r>
            <a:r>
              <a:rPr lang="en-US" b="1" dirty="0">
                <a:latin typeface="Garamond" panose="02020404030301010803" pitchFamily="18" charset="0"/>
              </a:rPr>
              <a:t> is creating an account or statement that describes in detail an event, situation or occurrence, usually as the result of observation or inquiry.</a:t>
            </a:r>
            <a:endParaRPr lang="en-US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Report Writing Format</a:t>
            </a:r>
            <a:endParaRPr lang="en-US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Title Section </a:t>
            </a:r>
            <a:r>
              <a:rPr lang="en-US" b="1" dirty="0">
                <a:latin typeface="Garamond" panose="02020404030301010803" pitchFamily="18" charset="0"/>
              </a:rPr>
              <a:t>– This includes the name of the author(s) and the date of report preparation.</a:t>
            </a:r>
            <a:endParaRPr lang="en-US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Summary – </a:t>
            </a:r>
            <a:r>
              <a:rPr lang="en-US" b="1" dirty="0">
                <a:latin typeface="Garamond" panose="02020404030301010803" pitchFamily="18" charset="0"/>
              </a:rPr>
              <a:t>There needs to be a summary of the major points, conclusions, and recommendations. ...</a:t>
            </a:r>
            <a:endParaRPr lang="en-US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Introduction – </a:t>
            </a:r>
            <a:r>
              <a:rPr lang="en-US" b="1" dirty="0">
                <a:latin typeface="Garamond" panose="02020404030301010803" pitchFamily="18" charset="0"/>
              </a:rPr>
              <a:t>The first page of the report needs to have an introduction. ...</a:t>
            </a:r>
            <a:endParaRPr lang="en-US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Body – </a:t>
            </a:r>
            <a:r>
              <a:rPr lang="en-US" b="1" dirty="0">
                <a:latin typeface="Garamond" panose="02020404030301010803" pitchFamily="18" charset="0"/>
              </a:rPr>
              <a:t>This is the main section of the report.</a:t>
            </a:r>
            <a:endParaRPr lang="en-US" dirty="0"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1192" y="6464174"/>
            <a:ext cx="3210207" cy="393826"/>
          </a:xfrm>
        </p:spPr>
        <p:txBody>
          <a:bodyPr/>
          <a:lstStyle/>
          <a:p>
            <a:fld id="{710742DE-E3FB-4AF8-894C-A9322A683C50}" type="datetime1">
              <a:rPr lang="en-US" smtClean="0"/>
              <a:t>3/13/2020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7FD4-84FD-4ECF-A519-74CCFFB8DC00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3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0070C0"/>
                </a:solidFill>
                <a:latin typeface="Garamond" panose="02020404030301010803" pitchFamily="18" charset="0"/>
              </a:rPr>
              <a:t>How </a:t>
            </a:r>
            <a:r>
              <a:rPr lang="en-US" b="1" dirty="0">
                <a:solidFill>
                  <a:srgbClr val="0070C0"/>
                </a:solidFill>
                <a:latin typeface="Garamond" panose="02020404030301010803" pitchFamily="18" charset="0"/>
              </a:rPr>
              <a:t>do we write a report?</a:t>
            </a:r>
            <a:endParaRPr lang="en-US" sz="2400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1: </a:t>
            </a:r>
            <a:r>
              <a:rPr lang="en-US" b="1" dirty="0">
                <a:latin typeface="Garamond" panose="02020404030301010803" pitchFamily="18" charset="0"/>
              </a:rPr>
              <a:t>Decide on the 'Terms of reference'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2: </a:t>
            </a:r>
            <a:r>
              <a:rPr lang="en-US" b="1" dirty="0">
                <a:latin typeface="Garamond" panose="02020404030301010803" pitchFamily="18" charset="0"/>
              </a:rPr>
              <a:t>Decide on the procedure. ...</a:t>
            </a:r>
            <a:endParaRPr lang="en-US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3: </a:t>
            </a:r>
            <a:r>
              <a:rPr lang="en-US" b="1" dirty="0">
                <a:latin typeface="Garamond" panose="02020404030301010803" pitchFamily="18" charset="0"/>
              </a:rPr>
              <a:t>Find the information.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4: </a:t>
            </a:r>
            <a:r>
              <a:rPr lang="en-US" b="1" dirty="0">
                <a:latin typeface="Garamond" panose="02020404030301010803" pitchFamily="18" charset="0"/>
              </a:rPr>
              <a:t>Decide on the structure.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5: </a:t>
            </a:r>
            <a:r>
              <a:rPr lang="en-US" b="1" dirty="0">
                <a:latin typeface="Garamond" panose="02020404030301010803" pitchFamily="18" charset="0"/>
              </a:rPr>
              <a:t>Draft the first part of your report.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6: </a:t>
            </a:r>
            <a:r>
              <a:rPr lang="en-US" b="1" dirty="0" err="1">
                <a:latin typeface="Garamond" panose="02020404030301010803" pitchFamily="18" charset="0"/>
              </a:rPr>
              <a:t>Analyse</a:t>
            </a:r>
            <a:r>
              <a:rPr lang="en-US" b="1" dirty="0">
                <a:latin typeface="Garamond" panose="02020404030301010803" pitchFamily="18" charset="0"/>
              </a:rPr>
              <a:t> your findings and draw conclusions.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7: </a:t>
            </a:r>
            <a:r>
              <a:rPr lang="en-US" b="1" dirty="0">
                <a:latin typeface="Garamond" panose="02020404030301010803" pitchFamily="18" charset="0"/>
              </a:rPr>
              <a:t>Make recommendations. ...</a:t>
            </a:r>
            <a:endParaRPr lang="en-US" sz="2000" dirty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Garamond" panose="02020404030301010803" pitchFamily="18" charset="0"/>
              </a:rPr>
              <a:t>Step 8: </a:t>
            </a:r>
            <a:r>
              <a:rPr lang="en-US" b="1" dirty="0">
                <a:latin typeface="Garamond" panose="02020404030301010803" pitchFamily="18" charset="0"/>
              </a:rPr>
              <a:t>Draft the executive summary and table of contents.</a:t>
            </a:r>
            <a:endParaRPr lang="en-US" sz="2000" dirty="0">
              <a:latin typeface="Garamond" panose="02020404030301010803" pitchFamily="18" charset="0"/>
            </a:endParaRPr>
          </a:p>
          <a:p>
            <a:pPr marL="2171700" lvl="5" indent="-34290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endParaRPr lang="en-US" altLang="zh-TW" dirty="0">
              <a:latin typeface="Garamond" panose="02020404030301010803" pitchFamily="18" charset="0"/>
              <a:ea typeface="PMingLiU" charset="-12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4AFB-28FB-451F-B588-AD579F882CA8}" type="datetime1">
              <a:rPr lang="en-US" smtClean="0"/>
              <a:t>3/13/2020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7FD4-84FD-4ECF-A519-74CCFFB8DC00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FC05-34B6-4B74-AD13-27CF30A0A047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 BT CH1: Clinical trials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941AE-6F67-434B-9718-B17CF67C9F13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54" b="24224"/>
          <a:stretch/>
        </p:blipFill>
        <p:spPr>
          <a:xfrm>
            <a:off x="2390115" y="153909"/>
            <a:ext cx="6971168" cy="61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27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7413" y="46038"/>
            <a:ext cx="8458200" cy="609599"/>
          </a:xfrm>
        </p:spPr>
        <p:txBody>
          <a:bodyPr/>
          <a:lstStyle/>
          <a:p>
            <a:pPr algn="ctr" eaLnBrk="1" hangingPunct="1">
              <a:buFont typeface="Wingdings" pitchFamily="2" charset="2"/>
              <a:buChar char="ü"/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Why study toxicology???</a:t>
            </a:r>
            <a:endParaRPr lang="en-IN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32507"/>
            <a:ext cx="12192000" cy="4296718"/>
          </a:xfrm>
        </p:spPr>
        <p:txBody>
          <a:bodyPr>
            <a:normAutofit/>
          </a:bodyPr>
          <a:lstStyle/>
          <a:p>
            <a:pPr algn="l" eaLnBrk="1" hangingPunct="1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aramond" pitchFamily="18" charset="0"/>
              </a:rPr>
              <a:t>Benefit –risk ratio can be calculated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en-US" b="1" dirty="0" smtClean="0">
              <a:solidFill>
                <a:schemeClr val="accent6">
                  <a:lumMod val="50000"/>
                </a:schemeClr>
              </a:solidFill>
              <a:latin typeface="Garamond" pitchFamily="18" charset="0"/>
            </a:endParaRPr>
          </a:p>
          <a:p>
            <a:pPr algn="l" eaLnBrk="1" hangingPunct="1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aramond" pitchFamily="18" charset="0"/>
              </a:rPr>
              <a:t>Prediction of therapeutic index</a:t>
            </a:r>
          </a:p>
          <a:p>
            <a:pPr eaLnBrk="1" hangingPunct="1">
              <a:buClr>
                <a:srgbClr val="C00000"/>
              </a:buClr>
              <a:defRPr/>
            </a:pPr>
            <a:endParaRPr lang="en-US" b="1" dirty="0" smtClean="0">
              <a:solidFill>
                <a:schemeClr val="accent6">
                  <a:lumMod val="50000"/>
                </a:schemeClr>
              </a:solidFill>
              <a:latin typeface="Garamond" pitchFamily="18" charset="0"/>
            </a:endParaRP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aramond" pitchFamily="18" charset="0"/>
              </a:rPr>
              <a:t>		</a:t>
            </a:r>
            <a:r>
              <a:rPr lang="en-US" b="1" dirty="0" smtClean="0">
                <a:solidFill>
                  <a:srgbClr val="00B0F0"/>
                </a:solidFill>
                <a:latin typeface="Garamond" pitchFamily="18" charset="0"/>
              </a:rPr>
              <a:t>Therapeutic index= Maximum tolerated dose</a:t>
            </a:r>
          </a:p>
          <a:p>
            <a:pPr algn="l" eaLnBrk="1" hangingPunct="1">
              <a:defRPr/>
            </a:pPr>
            <a:r>
              <a:rPr lang="en-US" b="1" dirty="0" smtClean="0">
                <a:solidFill>
                  <a:srgbClr val="00B0F0"/>
                </a:solidFill>
                <a:latin typeface="Garamond" pitchFamily="18" charset="0"/>
              </a:rPr>
              <a:t>                               		            Minimum curative dose</a:t>
            </a:r>
          </a:p>
          <a:p>
            <a:pPr eaLnBrk="1" hangingPunct="1">
              <a:defRPr/>
            </a:pPr>
            <a:endParaRPr lang="en-US" b="1" dirty="0" smtClean="0">
              <a:solidFill>
                <a:schemeClr val="accent6">
                  <a:lumMod val="50000"/>
                </a:schemeClr>
              </a:solidFill>
              <a:latin typeface="Garamond" pitchFamily="18" charset="0"/>
            </a:endParaRPr>
          </a:p>
          <a:p>
            <a:pPr algn="l" eaLnBrk="1" hangingPunct="1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aramond" pitchFamily="18" charset="0"/>
              </a:rPr>
              <a:t>Smaller ratio, better safety of the drug</a:t>
            </a:r>
            <a:endParaRPr lang="en-IN" b="1" dirty="0">
              <a:solidFill>
                <a:schemeClr val="accent6">
                  <a:lumMod val="50000"/>
                </a:schemeClr>
              </a:solidFill>
              <a:latin typeface="Garamond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36223" y="3199898"/>
            <a:ext cx="3097213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394" name="Picture 2" descr="http://t0.gstatic.com/images?q=tbn:0NowGD6SQQieWM:http://forensicfact.files.wordpress.com/2008/05/vi_b_32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8862" y="932507"/>
            <a:ext cx="2153559" cy="176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4" descr="http://t2.gstatic.com/images?q=tbn:vv2W5Sin1_7WQM:http://ubsa.files.wordpress.com/2010/03/rx-side-effects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0069" y="3233132"/>
            <a:ext cx="1691143" cy="146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921277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50202"/>
          </a:xfrm>
        </p:spPr>
        <p:txBody>
          <a:bodyPr>
            <a:normAutofit/>
          </a:bodyPr>
          <a:lstStyle/>
          <a:p>
            <a:pPr eaLnBrk="1" hangingPunct="1"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W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hy do we require non clinical studies IN ANIMALS before ADMINISTERED to man??</a:t>
            </a:r>
            <a:endParaRPr lang="en-IN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2875"/>
            <a:ext cx="12192000" cy="5355125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</a:rPr>
              <a:t>Pharmacological effects are same in man as in animals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</a:rPr>
              <a:t>Toxic effect in species will predict adverse effects in man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</a:rPr>
              <a:t>Giving high doses in animals improves predictability to man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None/>
              <a:defRPr/>
            </a:pPr>
            <a:endParaRPr lang="en-US" sz="2400" b="1" dirty="0">
              <a:latin typeface="Garamond" pitchFamily="18" charset="0"/>
            </a:endParaRP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</a:rPr>
              <a:t>Risk assessment can be made by comparison of toxic doses in test species with predicted therapeutic dose in man</a:t>
            </a:r>
            <a:endParaRPr lang="en-IN" sz="24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90648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1"/>
            <a:ext cx="12192000" cy="91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GB" sz="2800" b="1" dirty="0">
                <a:solidFill>
                  <a:srgbClr val="0070C0"/>
                </a:solidFill>
                <a:latin typeface="Garamond" panose="02020404030301010803" pitchFamily="18" charset="0"/>
              </a:rPr>
              <a:t>PHASES OF DRUG DEVELOPMENT</a:t>
            </a:r>
          </a:p>
          <a:p>
            <a:pPr algn="ctr">
              <a:defRPr/>
            </a:pPr>
            <a:endParaRPr lang="en-GB" sz="2000" b="1" dirty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algn="ctr">
              <a:defRPr/>
            </a:pPr>
            <a:r>
              <a:rPr lang="en-GB" sz="2000" b="1" dirty="0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rPr>
              <a:t>(ANIMAL                                        MAN)</a:t>
            </a:r>
          </a:p>
        </p:txBody>
      </p:sp>
      <p:sp>
        <p:nvSpPr>
          <p:cNvPr id="134148" name="AutoShape 4"/>
          <p:cNvSpPr>
            <a:spLocks noChangeArrowheads="1"/>
          </p:cNvSpPr>
          <p:nvPr/>
        </p:nvSpPr>
        <p:spPr bwMode="auto">
          <a:xfrm>
            <a:off x="8594645" y="822750"/>
            <a:ext cx="1109662" cy="533400"/>
          </a:xfrm>
          <a:prstGeom prst="rightArrow">
            <a:avLst>
              <a:gd name="adj1" fmla="val 50000"/>
              <a:gd name="adj2" fmla="val 52009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PHASE </a:t>
            </a:r>
            <a:r>
              <a:rPr lang="en-GB" sz="1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III</a:t>
            </a:r>
            <a:endParaRPr lang="en-GB" sz="1200" b="1" dirty="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sp>
        <p:nvSpPr>
          <p:cNvPr id="134149" name="AutoShape 5"/>
          <p:cNvSpPr>
            <a:spLocks noChangeArrowheads="1"/>
          </p:cNvSpPr>
          <p:nvPr/>
        </p:nvSpPr>
        <p:spPr bwMode="auto">
          <a:xfrm>
            <a:off x="10818104" y="748047"/>
            <a:ext cx="985837" cy="533400"/>
          </a:xfrm>
          <a:prstGeom prst="rightArrow">
            <a:avLst>
              <a:gd name="adj1" fmla="val 50000"/>
              <a:gd name="adj2" fmla="val 46205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PHASE </a:t>
            </a:r>
            <a:r>
              <a:rPr lang="en-GB" sz="1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IV</a:t>
            </a:r>
            <a:endParaRPr lang="en-GB" sz="1200" b="1" dirty="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sp>
        <p:nvSpPr>
          <p:cNvPr id="134154" name="AutoShape 10"/>
          <p:cNvSpPr>
            <a:spLocks noChangeArrowheads="1"/>
          </p:cNvSpPr>
          <p:nvPr/>
        </p:nvSpPr>
        <p:spPr bwMode="auto">
          <a:xfrm>
            <a:off x="6738415" y="860694"/>
            <a:ext cx="1122362" cy="533400"/>
          </a:xfrm>
          <a:prstGeom prst="rightArrow">
            <a:avLst>
              <a:gd name="adj1" fmla="val 50000"/>
              <a:gd name="adj2" fmla="val 52604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PHASE </a:t>
            </a:r>
            <a:r>
              <a:rPr lang="en-GB" sz="1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I</a:t>
            </a:r>
            <a:r>
              <a:rPr lang="en-US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I</a:t>
            </a:r>
            <a:endParaRPr lang="en-GB" sz="1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34155" name="AutoShape 11"/>
          <p:cNvSpPr>
            <a:spLocks noChangeArrowheads="1"/>
          </p:cNvSpPr>
          <p:nvPr/>
        </p:nvSpPr>
        <p:spPr bwMode="auto">
          <a:xfrm>
            <a:off x="4694559" y="902198"/>
            <a:ext cx="1109662" cy="533400"/>
          </a:xfrm>
          <a:prstGeom prst="rightArrow">
            <a:avLst>
              <a:gd name="adj1" fmla="val 50000"/>
              <a:gd name="adj2" fmla="val 52009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PHASE I</a:t>
            </a:r>
            <a:endParaRPr lang="en-GB" sz="1200" b="1" dirty="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2153694" y="854386"/>
            <a:ext cx="1109662" cy="533400"/>
          </a:xfrm>
          <a:prstGeom prst="rightArrow">
            <a:avLst>
              <a:gd name="adj1" fmla="val 50000"/>
              <a:gd name="adj2" fmla="val 52009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900" b="1" dirty="0">
                <a:solidFill>
                  <a:schemeClr val="bg1"/>
                </a:solidFill>
                <a:latin typeface="Garamond" panose="02020404030301010803" pitchFamily="18" charset="0"/>
              </a:rPr>
              <a:t>PRECLINICAL</a:t>
            </a:r>
            <a:endParaRPr lang="en-GB" sz="2400" b="1" dirty="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9380653" y="5975941"/>
            <a:ext cx="19129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sz="1400" b="1" dirty="0">
                <a:latin typeface="Garamond" panose="02020404030301010803" pitchFamily="18" charset="0"/>
              </a:rPr>
              <a:t>Product Approval (NDA/MAA)</a:t>
            </a:r>
            <a:endParaRPr lang="en-GB" b="1" dirty="0">
              <a:latin typeface="Garamond" panose="02020404030301010803" pitchFamily="18" charset="0"/>
            </a:endParaRP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735932" y="6040512"/>
            <a:ext cx="12164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sz="1400" b="1" dirty="0">
                <a:latin typeface="Garamond" panose="02020404030301010803" pitchFamily="18" charset="0"/>
              </a:rPr>
              <a:t>Entry to man</a:t>
            </a:r>
          </a:p>
          <a:p>
            <a:pPr eaLnBrk="1" hangingPunct="1"/>
            <a:r>
              <a:rPr lang="en-GB" sz="1400" b="1" dirty="0">
                <a:latin typeface="Garamond" panose="02020404030301010803" pitchFamily="18" charset="0"/>
              </a:rPr>
              <a:t>(IND / CTA)</a:t>
            </a:r>
            <a:endParaRPr lang="en-GB" b="1" dirty="0">
              <a:latin typeface="Garamond" panose="02020404030301010803" pitchFamily="18" charset="0"/>
            </a:endParaRP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84277" y="3118286"/>
            <a:ext cx="638175" cy="23796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b="1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738094" y="6087008"/>
            <a:ext cx="1731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sz="1400" b="1" dirty="0">
                <a:latin typeface="Garamond" panose="02020404030301010803" pitchFamily="18" charset="0"/>
              </a:rPr>
              <a:t>Lead candidate</a:t>
            </a:r>
            <a:r>
              <a:rPr lang="en-GB" sz="1400" b="1" dirty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en-GB" sz="1400" b="1" dirty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en-GB" sz="1400" b="1" dirty="0">
                <a:latin typeface="Garamond" panose="02020404030301010803" pitchFamily="18" charset="0"/>
              </a:rPr>
              <a:t>Identified</a:t>
            </a:r>
            <a:endParaRPr lang="en-GB" b="1" dirty="0">
              <a:latin typeface="Garamond" panose="02020404030301010803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35390" y="645529"/>
            <a:ext cx="11956610" cy="5805717"/>
            <a:chOff x="2368551" y="1247775"/>
            <a:chExt cx="7869237" cy="4927600"/>
          </a:xfrm>
        </p:grpSpPr>
        <p:sp>
          <p:nvSpPr>
            <p:cNvPr id="13315" name="Rectangle 3"/>
            <p:cNvSpPr>
              <a:spLocks noChangeArrowheads="1"/>
            </p:cNvSpPr>
            <p:nvPr/>
          </p:nvSpPr>
          <p:spPr bwMode="auto">
            <a:xfrm>
              <a:off x="2655888" y="1247775"/>
              <a:ext cx="7581900" cy="4927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35000"/>
                </a:lnSpc>
                <a:spcAft>
                  <a:spcPts val="1200"/>
                </a:spcAft>
              </a:pPr>
              <a:endParaRPr lang="en-US" b="1">
                <a:latin typeface="Garamond" panose="02020404030301010803" pitchFamily="18" charset="0"/>
              </a:endParaRPr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7961314" y="1270000"/>
              <a:ext cx="1055687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900" b="1">
                  <a:solidFill>
                    <a:schemeClr val="bg1"/>
                  </a:solidFill>
                  <a:latin typeface="Garamond" panose="02020404030301010803" pitchFamily="18" charset="0"/>
                </a:rPr>
                <a:t>PHASE III</a:t>
              </a:r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9110664" y="1257300"/>
              <a:ext cx="1125537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900" b="1">
                  <a:solidFill>
                    <a:schemeClr val="bg1"/>
                  </a:solidFill>
                  <a:latin typeface="Garamond" panose="02020404030301010803" pitchFamily="18" charset="0"/>
                </a:rPr>
                <a:t>PHASE IV</a:t>
              </a:r>
              <a:endParaRPr lang="en-GB" sz="900" b="1">
                <a:latin typeface="Garamond" panose="02020404030301010803" pitchFamily="18" charset="0"/>
              </a:endParaRP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5229225" y="1404938"/>
              <a:ext cx="70485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900" b="1">
                  <a:solidFill>
                    <a:schemeClr val="bg1"/>
                  </a:solidFill>
                  <a:latin typeface="Garamond" panose="02020404030301010803" pitchFamily="18" charset="0"/>
                </a:rPr>
                <a:t>PHASE I</a:t>
              </a:r>
            </a:p>
          </p:txBody>
        </p:sp>
        <p:sp>
          <p:nvSpPr>
            <p:cNvPr id="134153" name="Line 9"/>
            <p:cNvSpPr>
              <a:spLocks noChangeShapeType="1"/>
            </p:cNvSpPr>
            <p:nvPr/>
          </p:nvSpPr>
          <p:spPr bwMode="auto">
            <a:xfrm>
              <a:off x="8885239" y="1927226"/>
              <a:ext cx="15875" cy="3743325"/>
            </a:xfrm>
            <a:prstGeom prst="line">
              <a:avLst/>
            </a:prstGeom>
            <a:noFill/>
            <a:ln w="57150">
              <a:solidFill>
                <a:srgbClr val="0099CC"/>
              </a:solidFill>
              <a:round/>
              <a:headEnd/>
              <a:tailEnd type="triangle" w="med" len="med"/>
            </a:ln>
            <a:effectLst>
              <a:outerShdw dist="81320" dir="3080412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IN" b="1">
                <a:latin typeface="Garamond" panose="02020404030301010803" pitchFamily="18" charset="0"/>
              </a:endParaRPr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6626225" y="1271588"/>
              <a:ext cx="85725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sz="900" b="1">
                  <a:solidFill>
                    <a:schemeClr val="bg1"/>
                  </a:solidFill>
                  <a:latin typeface="Garamond" panose="02020404030301010803" pitchFamily="18" charset="0"/>
                </a:rPr>
                <a:t>PHASE II</a:t>
              </a:r>
              <a:endParaRPr lang="en-GB" sz="2400" b="1">
                <a:solidFill>
                  <a:schemeClr val="bg1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58" name="Line 14"/>
            <p:cNvSpPr>
              <a:spLocks noChangeShapeType="1"/>
            </p:cNvSpPr>
            <p:nvPr/>
          </p:nvSpPr>
          <p:spPr bwMode="auto">
            <a:xfrm flipH="1">
              <a:off x="5053013" y="1911350"/>
              <a:ext cx="12700" cy="3835400"/>
            </a:xfrm>
            <a:prstGeom prst="line">
              <a:avLst/>
            </a:prstGeom>
            <a:noFill/>
            <a:ln w="57150">
              <a:solidFill>
                <a:srgbClr val="0099CC"/>
              </a:solidFill>
              <a:round/>
              <a:headEnd/>
              <a:tailEnd type="triangle" w="med" len="med"/>
            </a:ln>
            <a:effectLst>
              <a:outerShdw dist="81320" dir="3080412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IN" b="1">
                <a:latin typeface="Garamond" panose="02020404030301010803" pitchFamily="18" charset="0"/>
              </a:endParaRPr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6017045" y="5810695"/>
              <a:ext cx="1455737" cy="261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sz="1400" b="1" dirty="0">
                  <a:latin typeface="Garamond" panose="02020404030301010803" pitchFamily="18" charset="0"/>
                </a:rPr>
                <a:t>Patient studies</a:t>
              </a:r>
              <a:endParaRPr lang="en-GB" b="1" dirty="0">
                <a:latin typeface="Garamond" panose="02020404030301010803" pitchFamily="18" charset="0"/>
              </a:endParaRPr>
            </a:p>
          </p:txBody>
        </p:sp>
        <p:sp>
          <p:nvSpPr>
            <p:cNvPr id="134161" name="Line 17"/>
            <p:cNvSpPr>
              <a:spLocks noChangeShapeType="1"/>
            </p:cNvSpPr>
            <p:nvPr/>
          </p:nvSpPr>
          <p:spPr bwMode="auto">
            <a:xfrm flipH="1">
              <a:off x="6386513" y="1885950"/>
              <a:ext cx="12700" cy="3835400"/>
            </a:xfrm>
            <a:prstGeom prst="line">
              <a:avLst/>
            </a:prstGeom>
            <a:noFill/>
            <a:ln w="57150">
              <a:solidFill>
                <a:srgbClr val="0099CC"/>
              </a:solidFill>
              <a:round/>
              <a:headEnd/>
              <a:tailEnd type="triangle" w="med" len="med"/>
            </a:ln>
            <a:effectLst>
              <a:outerShdw dist="81320" dir="3080412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IN" b="1">
                <a:latin typeface="Garamond" panose="02020404030301010803" pitchFamily="18" charset="0"/>
              </a:endParaRPr>
            </a:p>
          </p:txBody>
        </p:sp>
        <p:sp>
          <p:nvSpPr>
            <p:cNvPr id="134164" name="Rectangle 20"/>
            <p:cNvSpPr>
              <a:spLocks noChangeArrowheads="1"/>
            </p:cNvSpPr>
            <p:nvPr/>
          </p:nvSpPr>
          <p:spPr bwMode="auto">
            <a:xfrm>
              <a:off x="3390900" y="1816100"/>
              <a:ext cx="1435100" cy="12795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28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None</a:t>
              </a:r>
            </a:p>
          </p:txBody>
        </p:sp>
        <p:sp>
          <p:nvSpPr>
            <p:cNvPr id="134165" name="Rectangle 21"/>
            <p:cNvSpPr>
              <a:spLocks noChangeArrowheads="1"/>
            </p:cNvSpPr>
            <p:nvPr/>
          </p:nvSpPr>
          <p:spPr bwMode="auto">
            <a:xfrm>
              <a:off x="3403600" y="3225800"/>
              <a:ext cx="1435100" cy="239395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900" b="1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66" name="Rectangle 22"/>
            <p:cNvSpPr>
              <a:spLocks noChangeArrowheads="1"/>
            </p:cNvSpPr>
            <p:nvPr/>
          </p:nvSpPr>
          <p:spPr bwMode="auto">
            <a:xfrm>
              <a:off x="5257800" y="1828801"/>
              <a:ext cx="927100" cy="1292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Healthy</a:t>
              </a:r>
              <a:r>
                <a:rPr lang="en-GB" sz="1400" b="1" dirty="0">
                  <a:solidFill>
                    <a:schemeClr val="hlink"/>
                  </a:solidFill>
                  <a:latin typeface="Garamond" panose="02020404030301010803" pitchFamily="18" charset="0"/>
                </a:rPr>
                <a:t> </a:t>
              </a: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subjects</a:t>
              </a:r>
            </a:p>
            <a:p>
              <a:pPr algn="ctr">
                <a:defRPr/>
              </a:pPr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Safety and</a:t>
              </a:r>
              <a:b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tolerability</a:t>
              </a:r>
              <a:endParaRPr lang="en-GB" sz="1400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67" name="Rectangle 23"/>
            <p:cNvSpPr>
              <a:spLocks noChangeArrowheads="1"/>
            </p:cNvSpPr>
            <p:nvPr/>
          </p:nvSpPr>
          <p:spPr bwMode="auto">
            <a:xfrm>
              <a:off x="5232400" y="3225800"/>
              <a:ext cx="927100" cy="239395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GB" sz="9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endParaRPr lang="en-GB" sz="9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Genetic</a:t>
              </a:r>
              <a:r>
                <a:rPr lang="en-GB" sz="1200" b="1" dirty="0">
                  <a:solidFill>
                    <a:schemeClr val="hlink"/>
                  </a:solidFill>
                  <a:latin typeface="Garamond" panose="02020404030301010803" pitchFamily="18" charset="0"/>
                </a:rPr>
                <a:t> </a:t>
              </a: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toxicity</a:t>
              </a: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(</a:t>
              </a:r>
              <a:r>
                <a:rPr lang="en-GB" sz="1200" b="1" i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in vivo</a:t>
              </a: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)</a:t>
              </a:r>
            </a:p>
            <a:p>
              <a:pPr algn="ctr">
                <a:defRPr/>
              </a:pPr>
              <a:endParaRPr lang="en-GB" sz="12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Repeat dose </a:t>
              </a:r>
              <a:b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toxicity  testing</a:t>
              </a:r>
              <a:b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+</a:t>
              </a:r>
            </a:p>
            <a:p>
              <a:pPr algn="ctr">
                <a:defRPr/>
              </a:pPr>
              <a:r>
                <a:rPr lang="en-GB" sz="12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Bioanalysis</a:t>
              </a: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 /</a:t>
              </a:r>
            </a:p>
            <a:p>
              <a:pPr algn="ctr">
                <a:defRPr/>
              </a:pPr>
              <a:r>
                <a:rPr lang="en-GB" sz="12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Toxicokinetics</a:t>
              </a:r>
              <a:endParaRPr lang="en-GB" sz="12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endParaRPr lang="en-GB" sz="12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Drug Metabolism</a:t>
              </a:r>
            </a:p>
            <a:p>
              <a:pPr algn="ctr">
                <a:defRPr/>
              </a:pPr>
              <a:endParaRPr lang="en-GB" sz="12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Reproductive </a:t>
              </a:r>
              <a:b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Toxicity Testing</a:t>
              </a:r>
            </a:p>
            <a:p>
              <a:pPr algn="ctr">
                <a:defRPr/>
              </a:pPr>
              <a:r>
                <a:rPr lang="en-GB" sz="12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(teratogenicity)</a:t>
              </a:r>
            </a:p>
            <a:p>
              <a:pPr algn="ctr">
                <a:defRPr/>
              </a:pPr>
              <a:endParaRPr lang="en-GB" sz="12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endParaRPr lang="en-GB" sz="1400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68" name="Rectangle 24"/>
            <p:cNvSpPr>
              <a:spLocks noChangeArrowheads="1"/>
            </p:cNvSpPr>
            <p:nvPr/>
          </p:nvSpPr>
          <p:spPr bwMode="auto">
            <a:xfrm>
              <a:off x="6578600" y="1803401"/>
              <a:ext cx="965200" cy="13176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Patients</a:t>
              </a:r>
            </a:p>
            <a:p>
              <a:pPr algn="ctr"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Small scale </a:t>
              </a: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efficacy studies</a:t>
              </a:r>
              <a:endParaRPr lang="en-GB" sz="1600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69" name="Rectangle 25"/>
            <p:cNvSpPr>
              <a:spLocks noChangeArrowheads="1"/>
            </p:cNvSpPr>
            <p:nvPr/>
          </p:nvSpPr>
          <p:spPr bwMode="auto">
            <a:xfrm>
              <a:off x="7683500" y="1816101"/>
              <a:ext cx="1016000" cy="1292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95000"/>
                </a:lnSpc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Patients</a:t>
              </a:r>
            </a:p>
            <a:p>
              <a:pPr algn="ctr">
                <a:lnSpc>
                  <a:spcPct val="95000"/>
                </a:lnSpc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lnSpc>
                  <a:spcPct val="95000"/>
                </a:lnSpc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Large scale</a:t>
              </a:r>
            </a:p>
            <a:p>
              <a:pPr algn="ctr">
                <a:lnSpc>
                  <a:spcPct val="95000"/>
                </a:lnSpc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multicentre</a:t>
              </a:r>
            </a:p>
            <a:p>
              <a:pPr algn="ctr">
                <a:lnSpc>
                  <a:spcPct val="95000"/>
                </a:lnSpc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studies</a:t>
              </a:r>
              <a:endParaRPr lang="en-GB" sz="1600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70" name="Rectangle 26"/>
            <p:cNvSpPr>
              <a:spLocks noChangeArrowheads="1"/>
            </p:cNvSpPr>
            <p:nvPr/>
          </p:nvSpPr>
          <p:spPr bwMode="auto">
            <a:xfrm>
              <a:off x="6604000" y="3225800"/>
              <a:ext cx="2108200" cy="239395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Chronic (long term) toxicity  testing</a:t>
              </a: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+</a:t>
              </a:r>
            </a:p>
            <a:p>
              <a:pPr algn="ctr">
                <a:defRPr/>
              </a:pPr>
              <a:r>
                <a:rPr lang="en-GB" sz="16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Bioanalysis</a:t>
              </a: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 / </a:t>
              </a:r>
              <a:r>
                <a:rPr lang="en-GB" sz="16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Toxicokinetics</a:t>
              </a: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Reproductive Toxicity Testing </a:t>
              </a:r>
              <a:b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(fertility and pre/post natal)</a:t>
              </a:r>
            </a:p>
            <a:p>
              <a:pPr algn="ctr"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Carcinogenicity studies</a:t>
              </a:r>
            </a:p>
            <a:p>
              <a:pPr algn="ctr"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Drug Metabolism </a:t>
              </a:r>
            </a:p>
          </p:txBody>
        </p:sp>
        <p:sp>
          <p:nvSpPr>
            <p:cNvPr id="134171" name="Rectangle 27"/>
            <p:cNvSpPr>
              <a:spLocks noChangeArrowheads="1"/>
            </p:cNvSpPr>
            <p:nvPr/>
          </p:nvSpPr>
          <p:spPr bwMode="auto">
            <a:xfrm>
              <a:off x="9144000" y="1790701"/>
              <a:ext cx="927100" cy="1292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Patients</a:t>
              </a:r>
            </a:p>
            <a:p>
              <a:pPr algn="ctr">
                <a:defRPr/>
              </a:pPr>
              <a:endParaRPr lang="en-GB" sz="16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Large scale</a:t>
              </a: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post-marketing </a:t>
              </a:r>
            </a:p>
            <a:p>
              <a:pPr algn="ctr">
                <a:defRPr/>
              </a:pPr>
              <a:r>
                <a:rPr lang="en-GB" sz="16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studies</a:t>
              </a:r>
              <a:endParaRPr lang="en-GB" sz="1600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4172" name="Rectangle 28"/>
            <p:cNvSpPr>
              <a:spLocks noChangeArrowheads="1"/>
            </p:cNvSpPr>
            <p:nvPr/>
          </p:nvSpPr>
          <p:spPr bwMode="auto">
            <a:xfrm>
              <a:off x="9144000" y="3200400"/>
              <a:ext cx="927100" cy="239395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20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As required</a:t>
              </a:r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3413125" y="3354388"/>
              <a:ext cx="1346200" cy="22726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Genetic</a:t>
              </a:r>
              <a:r>
                <a:rPr lang="en-GB" sz="1400" b="1" dirty="0">
                  <a:solidFill>
                    <a:schemeClr val="hlink"/>
                  </a:solidFill>
                  <a:latin typeface="Garamond" panose="02020404030301010803" pitchFamily="18" charset="0"/>
                </a:rPr>
                <a:t> </a:t>
              </a: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toxicity</a:t>
              </a: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(</a:t>
              </a:r>
              <a:r>
                <a:rPr lang="en-GB" sz="1400" b="1" i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in vitro</a:t>
              </a: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)</a:t>
              </a:r>
            </a:p>
            <a:p>
              <a:pPr algn="ctr" eaLnBrk="1" hangingPunct="1"/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Single / repeat dose </a:t>
              </a: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toxicity studies</a:t>
              </a: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+</a:t>
              </a:r>
            </a:p>
            <a:p>
              <a:pPr algn="ctr" eaLnBrk="1" hangingPunct="1"/>
              <a:r>
                <a:rPr lang="en-GB" sz="14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Bioanalysis</a:t>
              </a: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 / </a:t>
              </a:r>
              <a:b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</a:br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    </a:t>
              </a:r>
              <a:r>
                <a:rPr lang="en-GB" sz="1400" b="1" dirty="0" err="1">
                  <a:solidFill>
                    <a:srgbClr val="000099"/>
                  </a:solidFill>
                  <a:latin typeface="Garamond" panose="02020404030301010803" pitchFamily="18" charset="0"/>
                </a:rPr>
                <a:t>Toxicokinetics</a:t>
              </a:r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 eaLnBrk="1" hangingPunct="1"/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Safety Pharmacology</a:t>
              </a:r>
            </a:p>
            <a:p>
              <a:pPr algn="ctr" eaLnBrk="1" hangingPunct="1"/>
              <a:endParaRPr lang="en-GB" sz="1400" b="1" dirty="0">
                <a:solidFill>
                  <a:srgbClr val="000099"/>
                </a:solidFill>
                <a:latin typeface="Garamond" panose="02020404030301010803" pitchFamily="18" charset="0"/>
              </a:endParaRPr>
            </a:p>
            <a:p>
              <a:pPr algn="ctr" eaLnBrk="1" hangingPunct="1"/>
              <a:r>
                <a:rPr lang="en-GB" sz="1400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Drug Metabolism</a:t>
              </a:r>
            </a:p>
          </p:txBody>
        </p:sp>
        <p:sp>
          <p:nvSpPr>
            <p:cNvPr id="134174" name="Line 30"/>
            <p:cNvSpPr>
              <a:spLocks noChangeShapeType="1"/>
            </p:cNvSpPr>
            <p:nvPr/>
          </p:nvSpPr>
          <p:spPr bwMode="auto">
            <a:xfrm flipH="1">
              <a:off x="3216275" y="1993900"/>
              <a:ext cx="12700" cy="3835400"/>
            </a:xfrm>
            <a:prstGeom prst="line">
              <a:avLst/>
            </a:prstGeom>
            <a:noFill/>
            <a:ln w="57150">
              <a:solidFill>
                <a:srgbClr val="0099CC"/>
              </a:solidFill>
              <a:round/>
              <a:headEnd/>
              <a:tailEnd type="triangle" w="med" len="med"/>
            </a:ln>
            <a:effectLst>
              <a:outerShdw dist="81320" dir="3080412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IN" b="1">
                <a:latin typeface="Garamond" panose="02020404030301010803" pitchFamily="18" charset="0"/>
              </a:endParaRPr>
            </a:p>
          </p:txBody>
        </p:sp>
        <p:sp>
          <p:nvSpPr>
            <p:cNvPr id="13344" name="Rectangle 32"/>
            <p:cNvSpPr>
              <a:spLocks noChangeArrowheads="1"/>
            </p:cNvSpPr>
            <p:nvPr/>
          </p:nvSpPr>
          <p:spPr bwMode="auto">
            <a:xfrm>
              <a:off x="2368551" y="1808164"/>
              <a:ext cx="638175" cy="12795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b="1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345" name="Text Box 33"/>
            <p:cNvSpPr txBox="1">
              <a:spLocks noChangeArrowheads="1"/>
            </p:cNvSpPr>
            <p:nvPr/>
          </p:nvSpPr>
          <p:spPr bwMode="auto">
            <a:xfrm rot="16200000">
              <a:off x="2179875" y="2425466"/>
              <a:ext cx="959741" cy="243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Clinical</a:t>
              </a:r>
              <a:endParaRPr lang="en-GB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 rot="16200000">
              <a:off x="2020393" y="3849980"/>
              <a:ext cx="14125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b="1" dirty="0">
                  <a:solidFill>
                    <a:srgbClr val="000099"/>
                  </a:solidFill>
                  <a:latin typeface="Garamond" panose="02020404030301010803" pitchFamily="18" charset="0"/>
                </a:rPr>
                <a:t>Non-clinical</a:t>
              </a:r>
              <a:endParaRPr lang="en-GB" b="1" dirty="0">
                <a:solidFill>
                  <a:schemeClr val="hlink"/>
                </a:solidFill>
                <a:latin typeface="Garamond" panose="02020404030301010803" pitchFamily="18" charset="0"/>
              </a:endParaRPr>
            </a:p>
          </p:txBody>
        </p:sp>
      </p:grpSp>
      <p:cxnSp>
        <p:nvCxnSpPr>
          <p:cNvPr id="36" name="Straight Arrow Connector 35"/>
          <p:cNvCxnSpPr>
            <a:stCxn id="13320" idx="0"/>
          </p:cNvCxnSpPr>
          <p:nvPr/>
        </p:nvCxnSpPr>
        <p:spPr>
          <a:xfrm>
            <a:off x="5117410" y="830699"/>
            <a:ext cx="2363438" cy="8631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8" name="TextBox 40"/>
          <p:cNvSpPr txBox="1">
            <a:spLocks noChangeArrowheads="1"/>
          </p:cNvSpPr>
          <p:nvPr/>
        </p:nvSpPr>
        <p:spPr bwMode="auto">
          <a:xfrm>
            <a:off x="5522614" y="476251"/>
            <a:ext cx="1581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1" dirty="0">
                <a:latin typeface="Garamond" panose="02020404030301010803" pitchFamily="18" charset="0"/>
              </a:rPr>
              <a:t>MOLECULE</a:t>
            </a:r>
            <a:endParaRPr lang="en-IN" sz="1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3933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1429" y="0"/>
            <a:ext cx="8458200" cy="48888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General PRINCIPLES in toxicity studies</a:t>
            </a:r>
            <a:endParaRPr lang="en-IN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3274"/>
            <a:ext cx="12192000" cy="5964725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latin typeface="Garamond" pitchFamily="18" charset="0"/>
              </a:rPr>
              <a:t>Studies should comply with GLP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latin typeface="Garamond" pitchFamily="18" charset="0"/>
              </a:rPr>
              <a:t>Performed by trained and qualified staff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latin typeface="Garamond" pitchFamily="18" charset="0"/>
              </a:rPr>
              <a:t>Use of standardized and calibrated equipment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latin typeface="Garamond" pitchFamily="18" charset="0"/>
              </a:rPr>
              <a:t>SOP’s followed in laboratory tasks</a:t>
            </a:r>
          </a:p>
          <a:p>
            <a:pPr algn="l" eaLnBrk="1" hangingPunct="1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b="1" dirty="0" smtClean="0">
                <a:latin typeface="Garamond" pitchFamily="18" charset="0"/>
              </a:rPr>
              <a:t>All documents should be preserved for minimum 5 years after marketing of the drug</a:t>
            </a:r>
          </a:p>
          <a:p>
            <a:pPr algn="l" eaLnBrk="1" hangingPunct="1">
              <a:lnSpc>
                <a:spcPct val="150000"/>
              </a:lnSpc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9952016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1527</Words>
  <Application>Microsoft Office PowerPoint</Application>
  <PresentationFormat>Widescreen</PresentationFormat>
  <Paragraphs>283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Garamond</vt:lpstr>
      <vt:lpstr>Impact</vt:lpstr>
      <vt:lpstr>Monotype Sorts</vt:lpstr>
      <vt:lpstr>PMingLiU</vt:lpstr>
      <vt:lpstr>Times New Roman</vt:lpstr>
      <vt:lpstr>Wingdings</vt:lpstr>
      <vt:lpstr>Wingdings 2</vt:lpstr>
      <vt:lpstr>Office Theme</vt:lpstr>
      <vt:lpstr>Chapter 1 Topic: Clinical Trials</vt:lpstr>
      <vt:lpstr>PowerPoint Presentation</vt:lpstr>
      <vt:lpstr>PowerPoint Presentation</vt:lpstr>
      <vt:lpstr>PowerPoint Presentation</vt:lpstr>
      <vt:lpstr>PowerPoint Presentation</vt:lpstr>
      <vt:lpstr>Why study toxicology???</vt:lpstr>
      <vt:lpstr>Why do we require non clinical studies IN ANIMALS before ADMINISTERED to man??</vt:lpstr>
      <vt:lpstr>PowerPoint Presentation</vt:lpstr>
      <vt:lpstr>General PRINCIPLES in toxicity studies</vt:lpstr>
      <vt:lpstr>PowerPoint Presentation</vt:lpstr>
      <vt:lpstr>Relevant Test Models</vt:lpstr>
      <vt:lpstr>What is a clinical trial? </vt:lpstr>
      <vt:lpstr>Phases of Clinical Trials</vt:lpstr>
      <vt:lpstr>Who can join a clinical trial?</vt:lpstr>
      <vt:lpstr>PowerPoint Presentation</vt:lpstr>
      <vt:lpstr>Limiting Bias in Clinical Trials</vt:lpstr>
      <vt:lpstr>Patient Protection</vt:lpstr>
      <vt:lpstr>Informed Consent</vt:lpstr>
      <vt:lpstr>Ending Trials Early</vt:lpstr>
      <vt:lpstr>Participating in a clinical trial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Topic: Clinical Trials</dc:title>
  <dc:creator>Meera Indracanti</dc:creator>
  <cp:lastModifiedBy>Meera Indracanti</cp:lastModifiedBy>
  <cp:revision>27</cp:revision>
  <dcterms:created xsi:type="dcterms:W3CDTF">2020-03-08T01:54:32Z</dcterms:created>
  <dcterms:modified xsi:type="dcterms:W3CDTF">2020-03-13T01:21:49Z</dcterms:modified>
</cp:coreProperties>
</file>