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4" r:id="rId8"/>
    <p:sldId id="266" r:id="rId9"/>
    <p:sldId id="262" r:id="rId10"/>
    <p:sldId id="263" r:id="rId11"/>
    <p:sldId id="265"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DC3884C-931E-4546-A11E-10CE7AB1D718}" type="datetimeFigureOut">
              <a:rPr lang="en-US" smtClean="0"/>
              <a:pPr/>
              <a:t>4/30/2020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EF0B8D9-685E-46AB-872D-C835E703034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533B287-C4D3-4EBD-9AE2-543F7E619AD1}"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8A2224C-B000-4E67-AA0A-34B77A792E83}"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65F8633-5CA8-4271-901B-9D4BA7986648}"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017A106-C60B-4BF4-B250-03A74B79713F}"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11CFDF-5266-4F9B-8AF6-1A0A95B9B85C}" type="datetime1">
              <a:rPr lang="en-US" smtClean="0"/>
              <a:t>4/30/2020</a:t>
            </a:fld>
            <a:endParaRPr lang="en-US"/>
          </a:p>
        </p:txBody>
      </p:sp>
      <p:sp>
        <p:nvSpPr>
          <p:cNvPr id="5" name="Footer Placeholder 4"/>
          <p:cNvSpPr>
            <a:spLocks noGrp="1"/>
          </p:cNvSpPr>
          <p:nvPr>
            <p:ph type="ftr" sz="quarter" idx="11"/>
          </p:nvPr>
        </p:nvSpPr>
        <p:spPr/>
        <p:txBody>
          <a:bodyPr/>
          <a:lstStyle/>
          <a:p>
            <a:r>
              <a:rPr lang="en-US" smtClean="0"/>
              <a:t>Asheber Gaym,2009</a:t>
            </a:r>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7348937-0A66-4BD9-88F5-615768E62EA5}"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D7BC2BF-6646-4344-91E1-2EE15350D1E7}" type="datetime1">
              <a:rPr lang="en-US" smtClean="0"/>
              <a:t>4/30/2020</a:t>
            </a:fld>
            <a:endParaRPr lang="en-US"/>
          </a:p>
        </p:txBody>
      </p:sp>
      <p:sp>
        <p:nvSpPr>
          <p:cNvPr id="8" name="Footer Placeholder 7"/>
          <p:cNvSpPr>
            <a:spLocks noGrp="1"/>
          </p:cNvSpPr>
          <p:nvPr>
            <p:ph type="ftr" sz="quarter" idx="11"/>
          </p:nvPr>
        </p:nvSpPr>
        <p:spPr/>
        <p:txBody>
          <a:bodyPr/>
          <a:lstStyle/>
          <a:p>
            <a:r>
              <a:rPr lang="en-US" smtClean="0"/>
              <a:t>Asheber Gaym,2009</a:t>
            </a:r>
            <a:endParaRPr lang="en-US"/>
          </a:p>
        </p:txBody>
      </p:sp>
      <p:sp>
        <p:nvSpPr>
          <p:cNvPr id="9" name="Slide Number Placeholder 8"/>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B72DFA-9D3B-422B-AB4C-FC3ACC754927}" type="datetime1">
              <a:rPr lang="en-US" smtClean="0"/>
              <a:t>4/30/2020</a:t>
            </a:fld>
            <a:endParaRPr lang="en-US"/>
          </a:p>
        </p:txBody>
      </p:sp>
      <p:sp>
        <p:nvSpPr>
          <p:cNvPr id="4" name="Footer Placeholder 3"/>
          <p:cNvSpPr>
            <a:spLocks noGrp="1"/>
          </p:cNvSpPr>
          <p:nvPr>
            <p:ph type="ftr" sz="quarter" idx="11"/>
          </p:nvPr>
        </p:nvSpPr>
        <p:spPr/>
        <p:txBody>
          <a:bodyPr/>
          <a:lstStyle/>
          <a:p>
            <a:r>
              <a:rPr lang="en-US" smtClean="0"/>
              <a:t>Asheber Gaym,2009</a:t>
            </a:r>
            <a:endParaRPr lang="en-US"/>
          </a:p>
        </p:txBody>
      </p:sp>
      <p:sp>
        <p:nvSpPr>
          <p:cNvPr id="5" name="Slide Number Placeholder 4"/>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3E4D2C5-B08B-4DF6-8F46-32DAE7A2F301}" type="datetime1">
              <a:rPr lang="en-US" smtClean="0"/>
              <a:t>4/30/2020</a:t>
            </a:fld>
            <a:endParaRPr lang="en-US"/>
          </a:p>
        </p:txBody>
      </p:sp>
      <p:sp>
        <p:nvSpPr>
          <p:cNvPr id="3" name="Footer Placeholder 2"/>
          <p:cNvSpPr>
            <a:spLocks noGrp="1"/>
          </p:cNvSpPr>
          <p:nvPr>
            <p:ph type="ftr" sz="quarter" idx="11"/>
          </p:nvPr>
        </p:nvSpPr>
        <p:spPr/>
        <p:txBody>
          <a:bodyPr/>
          <a:lstStyle/>
          <a:p>
            <a:r>
              <a:rPr lang="en-US" smtClean="0"/>
              <a:t>Asheber Gaym,2009</a:t>
            </a:r>
            <a:endParaRPr lang="en-US"/>
          </a:p>
        </p:txBody>
      </p:sp>
      <p:sp>
        <p:nvSpPr>
          <p:cNvPr id="4" name="Slide Number Placeholder 3"/>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6022C1F-E455-4CA1-A0A3-2E3B3567B1B0}"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70A12FE-D91E-4172-A9FF-CD619EA9DF82}" type="datetime1">
              <a:rPr lang="en-US" smtClean="0"/>
              <a:t>4/30/2020</a:t>
            </a:fld>
            <a:endParaRPr lang="en-US"/>
          </a:p>
        </p:txBody>
      </p:sp>
      <p:sp>
        <p:nvSpPr>
          <p:cNvPr id="6" name="Footer Placeholder 5"/>
          <p:cNvSpPr>
            <a:spLocks noGrp="1"/>
          </p:cNvSpPr>
          <p:nvPr>
            <p:ph type="ftr" sz="quarter" idx="11"/>
          </p:nvPr>
        </p:nvSpPr>
        <p:spPr/>
        <p:txBody>
          <a:bodyPr/>
          <a:lstStyle/>
          <a:p>
            <a:r>
              <a:rPr lang="en-US" smtClean="0"/>
              <a:t>Asheber Gaym,2009</a:t>
            </a:r>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06B82EA-9882-43CD-9E7F-50723D149AAC}" type="datetime1">
              <a:rPr lang="en-US" smtClean="0"/>
              <a:t>4/30/2020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Asheber Gaym,2009</a:t>
            </a: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88BFBF-45C1-45B0-967A-2FDD6B61A749}"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0" y="2130425"/>
            <a:ext cx="7772400" cy="460375"/>
          </a:xfrm>
        </p:spPr>
        <p:txBody>
          <a:bodyPr>
            <a:normAutofit fontScale="90000"/>
          </a:bodyPr>
          <a:lstStyle/>
          <a:p>
            <a:r>
              <a:rPr lang="en-US" sz="3200" dirty="0" smtClean="0"/>
              <a:t>Induction and Augmentation of Labor</a:t>
            </a:r>
            <a:endParaRPr lang="en-US" sz="3200" dirty="0"/>
          </a:p>
        </p:txBody>
      </p:sp>
      <p:sp>
        <p:nvSpPr>
          <p:cNvPr id="4" name="Date Placeholder 3"/>
          <p:cNvSpPr>
            <a:spLocks noGrp="1"/>
          </p:cNvSpPr>
          <p:nvPr>
            <p:ph type="dt" sz="half" idx="10"/>
          </p:nvPr>
        </p:nvSpPr>
        <p:spPr/>
        <p:txBody>
          <a:bodyPr/>
          <a:lstStyle/>
          <a:p>
            <a:fld id="{32FFB8AB-A038-42C1-B545-EEB95FB666A0}" type="datetime1">
              <a:rPr lang="en-US" smtClean="0"/>
              <a:t>4/30/2020</a:t>
            </a:fld>
            <a:endParaRPr lang="en-US"/>
          </a:p>
        </p:txBody>
      </p:sp>
      <p:sp>
        <p:nvSpPr>
          <p:cNvPr id="5" name="Slide Number Placeholder 4"/>
          <p:cNvSpPr>
            <a:spLocks noGrp="1"/>
          </p:cNvSpPr>
          <p:nvPr>
            <p:ph type="sldNum" sz="quarter" idx="12"/>
          </p:nvPr>
        </p:nvSpPr>
        <p:spPr/>
        <p:txBody>
          <a:bodyPr/>
          <a:lstStyle/>
          <a:p>
            <a:fld id="{B588BFBF-45C1-45B0-967A-2FDD6B61A749}" type="slidenum">
              <a:rPr lang="en-US" smtClean="0"/>
              <a:pPr/>
              <a:t>1</a:t>
            </a:fld>
            <a:endParaRPr lang="en-US"/>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Procedures for Labor Induction </a:t>
            </a:r>
            <a:endParaRPr lang="en-US" sz="3200" dirty="0"/>
          </a:p>
        </p:txBody>
      </p:sp>
      <p:graphicFrame>
        <p:nvGraphicFramePr>
          <p:cNvPr id="6" name="Content Placeholder 5"/>
          <p:cNvGraphicFramePr>
            <a:graphicFrameLocks noGrp="1"/>
          </p:cNvGraphicFramePr>
          <p:nvPr>
            <p:ph idx="1"/>
          </p:nvPr>
        </p:nvGraphicFramePr>
        <p:xfrm>
          <a:off x="457200" y="914400"/>
          <a:ext cx="8229600" cy="5034280"/>
        </p:xfrm>
        <a:graphic>
          <a:graphicData uri="http://schemas.openxmlformats.org/drawingml/2006/table">
            <a:tbl>
              <a:tblPr firstRow="1" bandRow="1">
                <a:tableStyleId>{5C22544A-7EE6-4342-B048-85BDC9FD1C3A}</a:tableStyleId>
              </a:tblPr>
              <a:tblGrid>
                <a:gridCol w="1676400"/>
                <a:gridCol w="3810000"/>
                <a:gridCol w="2743200"/>
              </a:tblGrid>
              <a:tr h="370840">
                <a:tc>
                  <a:txBody>
                    <a:bodyPr/>
                    <a:lstStyle/>
                    <a:p>
                      <a:pPr algn="ctr"/>
                      <a:r>
                        <a:rPr lang="en-US" dirty="0" smtClean="0"/>
                        <a:t>Procedure </a:t>
                      </a:r>
                      <a:endParaRPr lang="en-US" dirty="0"/>
                    </a:p>
                  </a:txBody>
                  <a:tcPr/>
                </a:tc>
                <a:tc>
                  <a:txBody>
                    <a:bodyPr/>
                    <a:lstStyle/>
                    <a:p>
                      <a:pPr algn="ctr"/>
                      <a:r>
                        <a:rPr lang="en-US" dirty="0" smtClean="0"/>
                        <a:t>Description </a:t>
                      </a:r>
                      <a:endParaRPr lang="en-US" dirty="0"/>
                    </a:p>
                  </a:txBody>
                  <a:tcPr/>
                </a:tc>
                <a:tc>
                  <a:txBody>
                    <a:bodyPr/>
                    <a:lstStyle/>
                    <a:p>
                      <a:pPr algn="ctr"/>
                      <a:r>
                        <a:rPr lang="en-US" dirty="0" smtClean="0"/>
                        <a:t>Complications </a:t>
                      </a:r>
                      <a:endParaRPr lang="en-US" dirty="0"/>
                    </a:p>
                  </a:txBody>
                  <a:tcPr/>
                </a:tc>
              </a:tr>
              <a:tr h="370840">
                <a:tc>
                  <a:txBody>
                    <a:bodyPr/>
                    <a:lstStyle/>
                    <a:p>
                      <a:r>
                        <a:rPr lang="en-US" dirty="0" smtClean="0"/>
                        <a:t>Prostaglandin E1, E2 induction</a:t>
                      </a:r>
                      <a:r>
                        <a:rPr lang="en-US" baseline="0" dirty="0" smtClean="0"/>
                        <a:t> </a:t>
                      </a:r>
                      <a:endParaRPr lang="en-US" dirty="0"/>
                    </a:p>
                  </a:txBody>
                  <a:tcPr/>
                </a:tc>
                <a:tc>
                  <a:txBody>
                    <a:bodyPr/>
                    <a:lstStyle/>
                    <a:p>
                      <a:r>
                        <a:rPr lang="en-US" dirty="0" smtClean="0"/>
                        <a:t>Usually applied for</a:t>
                      </a:r>
                      <a:r>
                        <a:rPr lang="en-US" baseline="0" dirty="0" smtClean="0"/>
                        <a:t> cervical ripening but also used for induction of labor. Tablet or gel or cream inserted at the posterior fornix or near the cervix repeatedly at 6 hourly intervals until labor is established </a:t>
                      </a:r>
                      <a:endParaRPr lang="en-US" dirty="0"/>
                    </a:p>
                  </a:txBody>
                  <a:tcPr/>
                </a:tc>
                <a:tc>
                  <a:txBody>
                    <a:bodyPr/>
                    <a:lstStyle/>
                    <a:p>
                      <a:r>
                        <a:rPr lang="en-US" dirty="0" smtClean="0"/>
                        <a:t>Nausea, vomiting,</a:t>
                      </a:r>
                      <a:r>
                        <a:rPr lang="en-US" baseline="0" dirty="0" smtClean="0"/>
                        <a:t> diahorrea, fever, chills, respiratory complications ( rare), uterine hypertonus- fetal distress, uterine rupture  </a:t>
                      </a:r>
                      <a:endParaRPr lang="en-US" dirty="0"/>
                    </a:p>
                  </a:txBody>
                  <a:tcPr/>
                </a:tc>
              </a:tr>
              <a:tr h="370840">
                <a:tc>
                  <a:txBody>
                    <a:bodyPr/>
                    <a:lstStyle/>
                    <a:p>
                      <a:r>
                        <a:rPr lang="en-US" dirty="0" smtClean="0"/>
                        <a:t>Stripping of the fetal membranes </a:t>
                      </a:r>
                      <a:endParaRPr lang="en-US" dirty="0"/>
                    </a:p>
                  </a:txBody>
                  <a:tcPr/>
                </a:tc>
                <a:tc>
                  <a:txBody>
                    <a:bodyPr/>
                    <a:lstStyle/>
                    <a:p>
                      <a:r>
                        <a:rPr lang="en-US" dirty="0" smtClean="0"/>
                        <a:t>The membranes are separated from the lower uterine segment</a:t>
                      </a:r>
                      <a:r>
                        <a:rPr lang="en-US" baseline="0" dirty="0" smtClean="0"/>
                        <a:t> by the examining finger for 3-4 cms from the os and await for labor onset in hours or days. </a:t>
                      </a:r>
                      <a:endParaRPr lang="en-US" dirty="0"/>
                    </a:p>
                  </a:txBody>
                  <a:tcPr/>
                </a:tc>
                <a:tc>
                  <a:txBody>
                    <a:bodyPr/>
                    <a:lstStyle/>
                    <a:p>
                      <a:r>
                        <a:rPr lang="en-US" dirty="0" smtClean="0"/>
                        <a:t>Possibility</a:t>
                      </a:r>
                      <a:r>
                        <a:rPr lang="en-US" baseline="0" dirty="0" smtClean="0"/>
                        <a:t> of placenta previa and bleeding. Placenta should be localized before membrane stripping. </a:t>
                      </a:r>
                      <a:endParaRPr lang="en-US" dirty="0"/>
                    </a:p>
                  </a:txBody>
                  <a:tcPr/>
                </a:tc>
              </a:tr>
              <a:tr h="370840">
                <a:tc>
                  <a:txBody>
                    <a:bodyPr/>
                    <a:lstStyle/>
                    <a:p>
                      <a:r>
                        <a:rPr lang="en-US" dirty="0" smtClean="0"/>
                        <a:t>Foley catheter</a:t>
                      </a:r>
                      <a:r>
                        <a:rPr lang="en-US" baseline="0" dirty="0" smtClean="0"/>
                        <a:t> method</a:t>
                      </a:r>
                      <a:endParaRPr lang="en-US" dirty="0"/>
                    </a:p>
                  </a:txBody>
                  <a:tcPr/>
                </a:tc>
                <a:tc>
                  <a:txBody>
                    <a:bodyPr/>
                    <a:lstStyle/>
                    <a:p>
                      <a:r>
                        <a:rPr lang="en-US" dirty="0" smtClean="0"/>
                        <a:t>Foley catheter inserted into</a:t>
                      </a:r>
                      <a:r>
                        <a:rPr lang="en-US" baseline="0" dirty="0" smtClean="0"/>
                        <a:t> the uterus above the internal os, balloon inflated with 30 cc of normal saline and pressure applied by hanging weight of 1 kg ( e.g. IV fluid bag). </a:t>
                      </a:r>
                      <a:endParaRPr lang="en-US" dirty="0"/>
                    </a:p>
                  </a:txBody>
                  <a:tcPr/>
                </a:tc>
                <a:tc>
                  <a:txBody>
                    <a:bodyPr/>
                    <a:lstStyle/>
                    <a:p>
                      <a:r>
                        <a:rPr lang="en-US" dirty="0" smtClean="0"/>
                        <a:t>Infection</a:t>
                      </a:r>
                      <a:r>
                        <a:rPr lang="en-US" baseline="0" dirty="0" smtClean="0"/>
                        <a:t> </a:t>
                      </a:r>
                    </a:p>
                    <a:p>
                      <a:r>
                        <a:rPr lang="en-US" baseline="0" dirty="0" smtClean="0"/>
                        <a:t>Membrane rupture </a:t>
                      </a:r>
                      <a:endParaRPr lang="en-US" dirty="0"/>
                    </a:p>
                  </a:txBody>
                  <a:tcPr/>
                </a:tc>
              </a:tr>
            </a:tbl>
          </a:graphicData>
        </a:graphic>
      </p:graphicFrame>
      <p:sp>
        <p:nvSpPr>
          <p:cNvPr id="7" name="Date Placeholder 6"/>
          <p:cNvSpPr>
            <a:spLocks noGrp="1"/>
          </p:cNvSpPr>
          <p:nvPr>
            <p:ph type="dt" sz="half" idx="10"/>
          </p:nvPr>
        </p:nvSpPr>
        <p:spPr/>
        <p:txBody>
          <a:bodyPr/>
          <a:lstStyle/>
          <a:p>
            <a:fld id="{86432FA6-2D79-4ADC-817C-68111FC7EFD2}"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Complications of Labor Induction </a:t>
            </a:r>
            <a:endParaRPr lang="en-US" sz="3200" dirty="0"/>
          </a:p>
        </p:txBody>
      </p:sp>
      <p:sp>
        <p:nvSpPr>
          <p:cNvPr id="3" name="Content Placeholder 2"/>
          <p:cNvSpPr>
            <a:spLocks noGrp="1"/>
          </p:cNvSpPr>
          <p:nvPr>
            <p:ph idx="1"/>
          </p:nvPr>
        </p:nvSpPr>
        <p:spPr>
          <a:xfrm>
            <a:off x="457200" y="914400"/>
            <a:ext cx="8229600" cy="5211763"/>
          </a:xfrm>
        </p:spPr>
        <p:txBody>
          <a:bodyPr>
            <a:normAutofit lnSpcReduction="10000"/>
          </a:bodyPr>
          <a:lstStyle/>
          <a:p>
            <a:r>
              <a:rPr lang="en-US" dirty="0" smtClean="0"/>
              <a:t>Prematurity </a:t>
            </a:r>
          </a:p>
          <a:p>
            <a:r>
              <a:rPr lang="en-US" dirty="0" smtClean="0"/>
              <a:t>Infection- chorioamnionitis; neonatal sepsis; puerperal sepsis </a:t>
            </a:r>
          </a:p>
          <a:p>
            <a:r>
              <a:rPr lang="en-US" dirty="0" smtClean="0"/>
              <a:t>Water intoxication </a:t>
            </a:r>
          </a:p>
          <a:p>
            <a:r>
              <a:rPr lang="en-US" dirty="0" smtClean="0"/>
              <a:t>Uterine hypertonus- fetal distress, uterine rupture </a:t>
            </a:r>
          </a:p>
          <a:p>
            <a:r>
              <a:rPr lang="en-US" dirty="0" smtClean="0"/>
              <a:t>Hypersensitivity reactions</a:t>
            </a:r>
          </a:p>
          <a:p>
            <a:r>
              <a:rPr lang="en-US" dirty="0" smtClean="0"/>
              <a:t>Side effects of prostaglandins</a:t>
            </a:r>
          </a:p>
          <a:p>
            <a:r>
              <a:rPr lang="en-US" dirty="0" smtClean="0"/>
              <a:t>Post partum hemmorhage risk </a:t>
            </a:r>
          </a:p>
          <a:p>
            <a:r>
              <a:rPr lang="en-US" dirty="0" smtClean="0"/>
              <a:t>Unforeseen cephalopelvic disproportion</a:t>
            </a:r>
            <a:endParaRPr lang="en-US" dirty="0"/>
          </a:p>
        </p:txBody>
      </p:sp>
      <p:sp>
        <p:nvSpPr>
          <p:cNvPr id="6" name="Date Placeholder 5"/>
          <p:cNvSpPr>
            <a:spLocks noGrp="1"/>
          </p:cNvSpPr>
          <p:nvPr>
            <p:ph type="dt" sz="half" idx="10"/>
          </p:nvPr>
        </p:nvSpPr>
        <p:spPr/>
        <p:txBody>
          <a:bodyPr/>
          <a:lstStyle/>
          <a:p>
            <a:fld id="{196547FE-1B60-4F71-9715-B1490C3F495D}" type="datetime1">
              <a:rPr lang="en-US" smtClean="0"/>
              <a:t>4/30/2020</a:t>
            </a:fld>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11</a:t>
            </a:fld>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Contraindications to induction of labor </a:t>
            </a:r>
            <a:endParaRPr lang="en-US" sz="3200" dirty="0"/>
          </a:p>
        </p:txBody>
      </p:sp>
      <p:sp>
        <p:nvSpPr>
          <p:cNvPr id="3" name="Content Placeholder 2"/>
          <p:cNvSpPr>
            <a:spLocks noGrp="1"/>
          </p:cNvSpPr>
          <p:nvPr>
            <p:ph idx="1"/>
          </p:nvPr>
        </p:nvSpPr>
        <p:spPr>
          <a:xfrm>
            <a:off x="457200" y="914400"/>
            <a:ext cx="8229600" cy="5211763"/>
          </a:xfrm>
        </p:spPr>
        <p:txBody>
          <a:bodyPr/>
          <a:lstStyle/>
          <a:p>
            <a:r>
              <a:rPr lang="en-US" dirty="0" smtClean="0"/>
              <a:t>Fetal distress – acute or chronic asphyxia</a:t>
            </a:r>
          </a:p>
          <a:p>
            <a:r>
              <a:rPr lang="en-US" dirty="0" smtClean="0"/>
              <a:t>Gross cephalopelvic of feto pelvic disproportion </a:t>
            </a:r>
          </a:p>
          <a:p>
            <a:r>
              <a:rPr lang="en-US" dirty="0" smtClean="0"/>
              <a:t>Gross contracted pelvis</a:t>
            </a:r>
          </a:p>
          <a:p>
            <a:r>
              <a:rPr lang="en-US" dirty="0" smtClean="0"/>
              <a:t>Malpresentations </a:t>
            </a:r>
          </a:p>
          <a:p>
            <a:r>
              <a:rPr lang="en-US" dirty="0" smtClean="0"/>
              <a:t>Fundal uterine scars </a:t>
            </a:r>
          </a:p>
          <a:p>
            <a:r>
              <a:rPr lang="en-US" dirty="0" smtClean="0"/>
              <a:t>Multifetal gestations </a:t>
            </a:r>
          </a:p>
          <a:p>
            <a:r>
              <a:rPr lang="en-US" dirty="0" smtClean="0"/>
              <a:t>Uterotonics hypersensitivity </a:t>
            </a:r>
          </a:p>
          <a:p>
            <a:pPr>
              <a:buNone/>
            </a:pPr>
            <a:endParaRPr lang="en-US" dirty="0"/>
          </a:p>
        </p:txBody>
      </p:sp>
      <p:sp>
        <p:nvSpPr>
          <p:cNvPr id="6" name="Date Placeholder 5"/>
          <p:cNvSpPr>
            <a:spLocks noGrp="1"/>
          </p:cNvSpPr>
          <p:nvPr>
            <p:ph type="dt" sz="half" idx="10"/>
          </p:nvPr>
        </p:nvSpPr>
        <p:spPr/>
        <p:txBody>
          <a:bodyPr/>
          <a:lstStyle/>
          <a:p>
            <a:fld id="{79A954AB-8290-4D08-9755-5F282659557B}" type="datetime1">
              <a:rPr lang="en-US" smtClean="0"/>
              <a:t>4/30/2020</a:t>
            </a:fld>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Outline </a:t>
            </a:r>
            <a:endParaRPr lang="en-US" sz="3200" dirty="0"/>
          </a:p>
        </p:txBody>
      </p:sp>
      <p:sp>
        <p:nvSpPr>
          <p:cNvPr id="3" name="Content Placeholder 2"/>
          <p:cNvSpPr>
            <a:spLocks noGrp="1"/>
          </p:cNvSpPr>
          <p:nvPr>
            <p:ph idx="1"/>
          </p:nvPr>
        </p:nvSpPr>
        <p:spPr>
          <a:xfrm>
            <a:off x="457200" y="1219200"/>
            <a:ext cx="8229600" cy="4906963"/>
          </a:xfrm>
        </p:spPr>
        <p:txBody>
          <a:bodyPr/>
          <a:lstStyle/>
          <a:p>
            <a:r>
              <a:rPr lang="en-US" dirty="0" smtClean="0"/>
              <a:t>Define induction and augmentation of labor</a:t>
            </a:r>
          </a:p>
          <a:p>
            <a:r>
              <a:rPr lang="en-US" dirty="0" smtClean="0"/>
              <a:t>List indications for labor induction </a:t>
            </a:r>
          </a:p>
          <a:p>
            <a:r>
              <a:rPr lang="en-US" dirty="0" smtClean="0"/>
              <a:t>Discuss procedures and preconditions for labor induction/augmentation </a:t>
            </a:r>
          </a:p>
          <a:p>
            <a:r>
              <a:rPr lang="en-US" dirty="0" smtClean="0"/>
              <a:t>Discuss methods of labor induction and augmentation </a:t>
            </a:r>
          </a:p>
          <a:p>
            <a:r>
              <a:rPr lang="en-US" dirty="0" smtClean="0"/>
              <a:t>Describe complications of induction and augmentation </a:t>
            </a:r>
            <a:endParaRPr lang="en-US" dirty="0"/>
          </a:p>
        </p:txBody>
      </p:sp>
      <p:sp>
        <p:nvSpPr>
          <p:cNvPr id="5" name="Date Placeholder 4"/>
          <p:cNvSpPr>
            <a:spLocks noGrp="1"/>
          </p:cNvSpPr>
          <p:nvPr>
            <p:ph type="dt" sz="half" idx="10"/>
          </p:nvPr>
        </p:nvSpPr>
        <p:spPr/>
        <p:txBody>
          <a:bodyPr/>
          <a:lstStyle/>
          <a:p>
            <a:fld id="{249B0987-AD22-41D4-9ECF-5148551B5E87}" type="datetime1">
              <a:rPr lang="en-US" smtClean="0"/>
              <a:t>4/30/2020</a:t>
            </a:fld>
            <a:endParaRPr lang="en-US"/>
          </a:p>
        </p:txBody>
      </p:sp>
      <p:sp>
        <p:nvSpPr>
          <p:cNvPr id="6" name="Slide Number Placeholder 5"/>
          <p:cNvSpPr>
            <a:spLocks noGrp="1"/>
          </p:cNvSpPr>
          <p:nvPr>
            <p:ph type="sldNum" sz="quarter" idx="12"/>
          </p:nvPr>
        </p:nvSpPr>
        <p:spPr/>
        <p:txBody>
          <a:bodyPr/>
          <a:lstStyle/>
          <a:p>
            <a:fld id="{B588BFBF-45C1-45B0-967A-2FDD6B61A749}" type="slidenum">
              <a:rPr lang="en-US" smtClean="0"/>
              <a:pPr/>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dirty="0" smtClean="0"/>
              <a:t>Definitions </a:t>
            </a:r>
            <a:endParaRPr lang="en-US" sz="3200" dirty="0"/>
          </a:p>
        </p:txBody>
      </p:sp>
      <p:sp>
        <p:nvSpPr>
          <p:cNvPr id="3" name="Content Placeholder 2"/>
          <p:cNvSpPr>
            <a:spLocks noGrp="1"/>
          </p:cNvSpPr>
          <p:nvPr>
            <p:ph idx="1"/>
          </p:nvPr>
        </p:nvSpPr>
        <p:spPr>
          <a:xfrm>
            <a:off x="457200" y="990600"/>
            <a:ext cx="8229600" cy="5135563"/>
          </a:xfrm>
        </p:spPr>
        <p:txBody>
          <a:bodyPr>
            <a:normAutofit fontScale="85000" lnSpcReduction="10000"/>
          </a:bodyPr>
          <a:lstStyle/>
          <a:p>
            <a:r>
              <a:rPr lang="en-US" dirty="0" smtClean="0"/>
              <a:t>Induction of labor – artificial initiation of labor after fetal viability for clear maternal and fetal indications </a:t>
            </a:r>
          </a:p>
          <a:p>
            <a:r>
              <a:rPr lang="en-US" dirty="0" smtClean="0"/>
              <a:t>Augmentation of labor- artificial stimulation of uterine contractions in cases of inefficient uterine contractions to attain required efficiency  to effect delivery</a:t>
            </a:r>
          </a:p>
          <a:p>
            <a:r>
              <a:rPr lang="en-US" dirty="0" smtClean="0"/>
              <a:t>Induction and augmentation of labor can be achieved through medical and surgical means or a combination of both </a:t>
            </a:r>
          </a:p>
          <a:p>
            <a:r>
              <a:rPr lang="en-US" dirty="0" smtClean="0"/>
              <a:t>Induction and augmentation interventions incur maternal and fetal risks and should be institute with clear medical indications and after informed maternal consent   </a:t>
            </a:r>
            <a:endParaRPr lang="en-US" dirty="0"/>
          </a:p>
        </p:txBody>
      </p:sp>
      <p:sp>
        <p:nvSpPr>
          <p:cNvPr id="6" name="Date Placeholder 5"/>
          <p:cNvSpPr>
            <a:spLocks noGrp="1"/>
          </p:cNvSpPr>
          <p:nvPr>
            <p:ph type="dt" sz="half" idx="10"/>
          </p:nvPr>
        </p:nvSpPr>
        <p:spPr/>
        <p:txBody>
          <a:bodyPr/>
          <a:lstStyle/>
          <a:p>
            <a:fld id="{F1B0B5B1-FAF7-46CF-AD75-A7CAC018C660}" type="datetime1">
              <a:rPr lang="en-US" smtClean="0"/>
              <a:t>4/30/2020</a:t>
            </a:fld>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200" dirty="0" smtClean="0"/>
              <a:t>Indications for Induction of Labor </a:t>
            </a:r>
            <a:endParaRPr lang="en-US" sz="3200" dirty="0"/>
          </a:p>
        </p:txBody>
      </p:sp>
      <p:graphicFrame>
        <p:nvGraphicFramePr>
          <p:cNvPr id="6" name="Content Placeholder 5"/>
          <p:cNvGraphicFramePr>
            <a:graphicFrameLocks noGrp="1"/>
          </p:cNvGraphicFramePr>
          <p:nvPr>
            <p:ph idx="1"/>
          </p:nvPr>
        </p:nvGraphicFramePr>
        <p:xfrm>
          <a:off x="457200" y="1066800"/>
          <a:ext cx="8229600" cy="4876800"/>
        </p:xfrm>
        <a:graphic>
          <a:graphicData uri="http://schemas.openxmlformats.org/drawingml/2006/table">
            <a:tbl>
              <a:tblPr firstRow="1" bandRow="1">
                <a:tableStyleId>{5C22544A-7EE6-4342-B048-85BDC9FD1C3A}</a:tableStyleId>
              </a:tblPr>
              <a:tblGrid>
                <a:gridCol w="4114800"/>
                <a:gridCol w="4114800"/>
              </a:tblGrid>
              <a:tr h="506410">
                <a:tc>
                  <a:txBody>
                    <a:bodyPr/>
                    <a:lstStyle/>
                    <a:p>
                      <a:pPr algn="ctr"/>
                      <a:r>
                        <a:rPr lang="en-US" dirty="0" smtClean="0"/>
                        <a:t>Maternal </a:t>
                      </a:r>
                      <a:endParaRPr lang="en-US" dirty="0"/>
                    </a:p>
                  </a:txBody>
                  <a:tcPr/>
                </a:tc>
                <a:tc>
                  <a:txBody>
                    <a:bodyPr/>
                    <a:lstStyle/>
                    <a:p>
                      <a:pPr algn="ctr"/>
                      <a:r>
                        <a:rPr lang="en-US" dirty="0" smtClean="0"/>
                        <a:t>Fetal </a:t>
                      </a:r>
                      <a:endParaRPr lang="en-US" dirty="0"/>
                    </a:p>
                  </a:txBody>
                  <a:tcPr/>
                </a:tc>
              </a:tr>
              <a:tr h="3121707">
                <a:tc>
                  <a:txBody>
                    <a:bodyPr/>
                    <a:lstStyle/>
                    <a:p>
                      <a:pPr>
                        <a:buFont typeface="Arial" pitchFamily="34" charset="0"/>
                        <a:buChar char="•"/>
                      </a:pPr>
                      <a:r>
                        <a:rPr lang="en-US" dirty="0" smtClean="0"/>
                        <a:t>Intrauterine</a:t>
                      </a:r>
                      <a:r>
                        <a:rPr lang="en-US" baseline="0" dirty="0" smtClean="0"/>
                        <a:t> fetal death </a:t>
                      </a:r>
                    </a:p>
                    <a:p>
                      <a:pPr>
                        <a:buFont typeface="Arial" pitchFamily="34" charset="0"/>
                        <a:buChar char="•"/>
                      </a:pPr>
                      <a:r>
                        <a:rPr lang="en-US" baseline="0" dirty="0" smtClean="0"/>
                        <a:t>Pre-eclampsia/Eclampsia</a:t>
                      </a:r>
                    </a:p>
                    <a:p>
                      <a:pPr>
                        <a:buFont typeface="Arial" pitchFamily="34" charset="0"/>
                        <a:buChar char="•"/>
                      </a:pPr>
                      <a:r>
                        <a:rPr lang="en-US" baseline="0" dirty="0" smtClean="0"/>
                        <a:t>Chronic hypertensive disease</a:t>
                      </a:r>
                    </a:p>
                    <a:p>
                      <a:pPr>
                        <a:buFont typeface="Arial" pitchFamily="34" charset="0"/>
                        <a:buChar char="•"/>
                      </a:pPr>
                      <a:r>
                        <a:rPr lang="en-US" baseline="0" dirty="0" smtClean="0"/>
                        <a:t>Antepartum hemmorhage </a:t>
                      </a:r>
                    </a:p>
                    <a:p>
                      <a:pPr>
                        <a:buFont typeface="Arial" pitchFamily="34" charset="0"/>
                        <a:buChar char="•"/>
                      </a:pPr>
                      <a:r>
                        <a:rPr lang="en-US" baseline="0" dirty="0" smtClean="0"/>
                        <a:t>Premature rupture of the membranes </a:t>
                      </a:r>
                    </a:p>
                    <a:p>
                      <a:endParaRPr lang="en-US" dirty="0"/>
                    </a:p>
                  </a:txBody>
                  <a:tcPr/>
                </a:tc>
                <a:tc>
                  <a:txBody>
                    <a:bodyPr/>
                    <a:lstStyle/>
                    <a:p>
                      <a:pPr>
                        <a:buFont typeface="Arial" pitchFamily="34" charset="0"/>
                        <a:buChar char="•"/>
                      </a:pPr>
                      <a:r>
                        <a:rPr lang="en-US" dirty="0" smtClean="0"/>
                        <a:t>Congenital anomaly incompatible</a:t>
                      </a:r>
                      <a:r>
                        <a:rPr lang="en-US" baseline="0" dirty="0" smtClean="0"/>
                        <a:t> with life</a:t>
                      </a:r>
                    </a:p>
                    <a:p>
                      <a:pPr>
                        <a:buFont typeface="Arial" pitchFamily="34" charset="0"/>
                        <a:buChar char="•"/>
                      </a:pPr>
                      <a:r>
                        <a:rPr lang="en-US" baseline="0" dirty="0" smtClean="0"/>
                        <a:t>RH Isoimmunization </a:t>
                      </a:r>
                    </a:p>
                    <a:p>
                      <a:pPr>
                        <a:buFont typeface="Arial" pitchFamily="34" charset="0"/>
                        <a:buChar char="•"/>
                      </a:pPr>
                      <a:r>
                        <a:rPr lang="en-US" baseline="0" dirty="0" smtClean="0"/>
                        <a:t>Fetal growth restriction</a:t>
                      </a:r>
                    </a:p>
                    <a:p>
                      <a:pPr>
                        <a:buFont typeface="Arial" pitchFamily="34" charset="0"/>
                        <a:buChar char="•"/>
                      </a:pPr>
                      <a:r>
                        <a:rPr lang="en-US" baseline="0" dirty="0" smtClean="0"/>
                        <a:t>Post term pregnancy </a:t>
                      </a:r>
                    </a:p>
                    <a:p>
                      <a:pPr>
                        <a:buFont typeface="Arial" pitchFamily="34" charset="0"/>
                        <a:buChar char="•"/>
                      </a:pPr>
                      <a:r>
                        <a:rPr lang="en-US" baseline="0" dirty="0" smtClean="0"/>
                        <a:t>Diabetes mellitus in pregnancy </a:t>
                      </a:r>
                    </a:p>
                    <a:p>
                      <a:pPr>
                        <a:buFont typeface="Arial" pitchFamily="34" charset="0"/>
                        <a:buChar char="•"/>
                      </a:pPr>
                      <a:r>
                        <a:rPr lang="en-US" baseline="0" dirty="0" smtClean="0"/>
                        <a:t>Abnormal fetal well being tests suggesting chronic intrauterine asphyxia</a:t>
                      </a:r>
                      <a:endParaRPr lang="en-US" dirty="0"/>
                    </a:p>
                  </a:txBody>
                  <a:tcPr/>
                </a:tc>
              </a:tr>
              <a:tr h="1248683">
                <a:tc gridSpan="2">
                  <a:txBody>
                    <a:bodyPr/>
                    <a:lstStyle/>
                    <a:p>
                      <a:r>
                        <a:rPr lang="en-US" dirty="0" smtClean="0"/>
                        <a:t>Indications are classified</a:t>
                      </a:r>
                      <a:r>
                        <a:rPr lang="en-US" baseline="0" dirty="0" smtClean="0"/>
                        <a:t> as maternal and fetal based on the predominant reason for termination. In most cases maternal and fetal indications overlap and may be difficult to classify as maternal and fetal. </a:t>
                      </a:r>
                      <a:endParaRPr lang="en-US" dirty="0"/>
                    </a:p>
                  </a:txBody>
                  <a:tcPr/>
                </a:tc>
                <a:tc hMerge="1">
                  <a:txBody>
                    <a:bodyPr/>
                    <a:lstStyle/>
                    <a:p>
                      <a:pPr>
                        <a:buFont typeface="Arial" pitchFamily="34" charset="0"/>
                        <a:buChar char="•"/>
                      </a:pPr>
                      <a:endParaRPr lang="en-US" dirty="0"/>
                    </a:p>
                  </a:txBody>
                  <a:tcPr/>
                </a:tc>
              </a:tr>
            </a:tbl>
          </a:graphicData>
        </a:graphic>
      </p:graphicFrame>
      <p:sp>
        <p:nvSpPr>
          <p:cNvPr id="7" name="Date Placeholder 6"/>
          <p:cNvSpPr>
            <a:spLocks noGrp="1"/>
          </p:cNvSpPr>
          <p:nvPr>
            <p:ph type="dt" sz="half" idx="10"/>
          </p:nvPr>
        </p:nvSpPr>
        <p:spPr/>
        <p:txBody>
          <a:bodyPr/>
          <a:lstStyle/>
          <a:p>
            <a:fld id="{75B7697E-1844-4905-9B80-C9571A526376}"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4</a:t>
            </a:fld>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r>
              <a:rPr lang="en-US" sz="3200" dirty="0" smtClean="0"/>
              <a:t>Methods of Labor Induction and Augmentation </a:t>
            </a:r>
            <a:endParaRPr lang="en-US" sz="3200" dirty="0"/>
          </a:p>
        </p:txBody>
      </p:sp>
      <p:graphicFrame>
        <p:nvGraphicFramePr>
          <p:cNvPr id="6" name="Content Placeholder 5"/>
          <p:cNvGraphicFramePr>
            <a:graphicFrameLocks noGrp="1"/>
          </p:cNvGraphicFramePr>
          <p:nvPr>
            <p:ph idx="1"/>
          </p:nvPr>
        </p:nvGraphicFramePr>
        <p:xfrm>
          <a:off x="457200" y="990600"/>
          <a:ext cx="8229600" cy="5125720"/>
        </p:xfrm>
        <a:graphic>
          <a:graphicData uri="http://schemas.openxmlformats.org/drawingml/2006/table">
            <a:tbl>
              <a:tblPr firstRow="1" bandRow="1">
                <a:tableStyleId>{5C22544A-7EE6-4342-B048-85BDC9FD1C3A}</a:tableStyleId>
              </a:tblPr>
              <a:tblGrid>
                <a:gridCol w="2743200"/>
                <a:gridCol w="2743200"/>
                <a:gridCol w="2743200"/>
              </a:tblGrid>
              <a:tr h="370840">
                <a:tc>
                  <a:txBody>
                    <a:bodyPr/>
                    <a:lstStyle/>
                    <a:p>
                      <a:pPr algn="ctr"/>
                      <a:r>
                        <a:rPr lang="en-US" dirty="0" smtClean="0"/>
                        <a:t>Medical </a:t>
                      </a:r>
                      <a:endParaRPr lang="en-US" dirty="0"/>
                    </a:p>
                  </a:txBody>
                  <a:tcPr/>
                </a:tc>
                <a:tc>
                  <a:txBody>
                    <a:bodyPr/>
                    <a:lstStyle/>
                    <a:p>
                      <a:pPr algn="ctr"/>
                      <a:r>
                        <a:rPr lang="en-US" dirty="0" smtClean="0"/>
                        <a:t>Surgical </a:t>
                      </a:r>
                      <a:endParaRPr lang="en-US" dirty="0"/>
                    </a:p>
                  </a:txBody>
                  <a:tcPr/>
                </a:tc>
                <a:tc>
                  <a:txBody>
                    <a:bodyPr/>
                    <a:lstStyle/>
                    <a:p>
                      <a:pPr algn="ctr"/>
                      <a:r>
                        <a:rPr lang="en-US" dirty="0" smtClean="0"/>
                        <a:t>Combination of both </a:t>
                      </a:r>
                      <a:endParaRPr lang="en-US" dirty="0"/>
                    </a:p>
                  </a:txBody>
                  <a:tcPr/>
                </a:tc>
              </a:tr>
              <a:tr h="370840">
                <a:tc>
                  <a:txBody>
                    <a:bodyPr/>
                    <a:lstStyle/>
                    <a:p>
                      <a:r>
                        <a:rPr lang="en-US" dirty="0" smtClean="0"/>
                        <a:t>1.Oxytocin infusion</a:t>
                      </a:r>
                      <a:r>
                        <a:rPr lang="en-US" baseline="0" dirty="0" smtClean="0"/>
                        <a:t> </a:t>
                      </a:r>
                    </a:p>
                    <a:p>
                      <a:pPr>
                        <a:buFont typeface="Arial" pitchFamily="34" charset="0"/>
                        <a:buChar char="•"/>
                      </a:pPr>
                      <a:r>
                        <a:rPr lang="en-US" baseline="0" dirty="0" smtClean="0"/>
                        <a:t>Low dose regimen- beginning at 1mu/min and doubling every 20-30 mins to a maximum of 40 mu/min</a:t>
                      </a:r>
                    </a:p>
                    <a:p>
                      <a:pPr>
                        <a:buFont typeface="Arial" pitchFamily="34" charset="0"/>
                        <a:buChar char="•"/>
                      </a:pPr>
                      <a:r>
                        <a:rPr lang="en-US" baseline="0" dirty="0" smtClean="0"/>
                        <a:t>High dose regimen- start at 6mu/min and escalate every 20-30 mins to a maximum of 42 mu/in</a:t>
                      </a:r>
                    </a:p>
                    <a:p>
                      <a:r>
                        <a:rPr lang="en-US" baseline="0" dirty="0" smtClean="0"/>
                        <a:t>2.Prostaglandin E 1( Misoprostol)  induction – intravaginal or intracervical </a:t>
                      </a:r>
                    </a:p>
                    <a:p>
                      <a:r>
                        <a:rPr lang="en-US" baseline="0" dirty="0" smtClean="0"/>
                        <a:t>3.Prostaglandin E 2 ( Dinoprostone) – 3 mg vaginally every 6 hours for two – four doses </a:t>
                      </a:r>
                      <a:endParaRPr lang="en-US" dirty="0" smtClean="0"/>
                    </a:p>
                  </a:txBody>
                  <a:tcPr/>
                </a:tc>
                <a:tc>
                  <a:txBody>
                    <a:bodyPr/>
                    <a:lstStyle/>
                    <a:p>
                      <a:pPr marL="342900" indent="-342900">
                        <a:buAutoNum type="arabicPeriod"/>
                      </a:pPr>
                      <a:r>
                        <a:rPr lang="en-US" dirty="0" smtClean="0"/>
                        <a:t>Amniotomy – artificial</a:t>
                      </a:r>
                      <a:r>
                        <a:rPr lang="en-US" baseline="0" dirty="0" smtClean="0"/>
                        <a:t> rupture of the membranes</a:t>
                      </a:r>
                    </a:p>
                    <a:p>
                      <a:pPr marL="342900" indent="-342900">
                        <a:buAutoNum type="arabicPeriod"/>
                      </a:pPr>
                      <a:r>
                        <a:rPr lang="en-US" baseline="0" dirty="0" smtClean="0"/>
                        <a:t>Stripping of the fetal membranes </a:t>
                      </a:r>
                    </a:p>
                    <a:p>
                      <a:pPr marL="342900" indent="-342900">
                        <a:buAutoNum type="arabicPeriod"/>
                      </a:pPr>
                      <a:r>
                        <a:rPr lang="en-US" baseline="0" dirty="0" smtClean="0"/>
                        <a:t>Foley catheter method</a:t>
                      </a:r>
                    </a:p>
                    <a:p>
                      <a:pPr marL="342900" indent="-342900">
                        <a:buAutoNum type="arabicPeriod"/>
                      </a:pPr>
                      <a:endParaRPr lang="en-US" baseline="0" dirty="0" smtClean="0"/>
                    </a:p>
                    <a:p>
                      <a:pPr marL="342900" indent="-342900">
                        <a:buNone/>
                      </a:pPr>
                      <a:r>
                        <a:rPr lang="en-US" baseline="0" dirty="0" smtClean="0"/>
                        <a:t>Surgical methods are often used in conjunction with medical methods and not alone for labor induction. </a:t>
                      </a:r>
                      <a:endParaRPr lang="en-US" dirty="0"/>
                    </a:p>
                  </a:txBody>
                  <a:tcPr/>
                </a:tc>
                <a:tc>
                  <a:txBody>
                    <a:bodyPr/>
                    <a:lstStyle/>
                    <a:p>
                      <a:pPr marL="342900" indent="-342900">
                        <a:buAutoNum type="arabicPeriod"/>
                      </a:pPr>
                      <a:r>
                        <a:rPr lang="en-US" dirty="0" smtClean="0"/>
                        <a:t>Amniotomy</a:t>
                      </a:r>
                      <a:r>
                        <a:rPr lang="en-US" baseline="0" dirty="0" smtClean="0"/>
                        <a:t> with oxytocin induction </a:t>
                      </a:r>
                    </a:p>
                    <a:p>
                      <a:pPr marL="342900" indent="-342900">
                        <a:buAutoNum type="arabicPeriod"/>
                      </a:pPr>
                      <a:r>
                        <a:rPr lang="en-US" baseline="0" dirty="0" smtClean="0"/>
                        <a:t>Stripping of fetal membranes with oxytocin induction </a:t>
                      </a:r>
                    </a:p>
                    <a:p>
                      <a:pPr marL="342900" indent="-342900">
                        <a:buAutoNum type="arabicPeriod"/>
                      </a:pPr>
                      <a:r>
                        <a:rPr lang="en-US" baseline="0" dirty="0" smtClean="0"/>
                        <a:t>Foley catheter method with oxytocin induction ….. Etc </a:t>
                      </a:r>
                    </a:p>
                    <a:p>
                      <a:pPr marL="342900" indent="-342900">
                        <a:buAutoNum type="arabicPeriod"/>
                      </a:pPr>
                      <a:endParaRPr lang="en-US" baseline="0" dirty="0" smtClean="0"/>
                    </a:p>
                    <a:p>
                      <a:pPr marL="342900" indent="-342900">
                        <a:buNone/>
                      </a:pPr>
                      <a:r>
                        <a:rPr lang="en-US" baseline="0" dirty="0" smtClean="0"/>
                        <a:t>Most methods of labor induction are also used for augmentation of labor as well. </a:t>
                      </a:r>
                      <a:endParaRPr lang="en-US" dirty="0"/>
                    </a:p>
                  </a:txBody>
                  <a:tcPr/>
                </a:tc>
              </a:tr>
            </a:tbl>
          </a:graphicData>
        </a:graphic>
      </p:graphicFrame>
      <p:sp>
        <p:nvSpPr>
          <p:cNvPr id="7" name="Date Placeholder 6"/>
          <p:cNvSpPr>
            <a:spLocks noGrp="1"/>
          </p:cNvSpPr>
          <p:nvPr>
            <p:ph type="dt" sz="half" idx="10"/>
          </p:nvPr>
        </p:nvSpPr>
        <p:spPr/>
        <p:txBody>
          <a:bodyPr/>
          <a:lstStyle/>
          <a:p>
            <a:fld id="{218E87DE-F6D4-4C19-88DA-9D586C51FCB2}"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5</a:t>
            </a:fld>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dirty="0" smtClean="0"/>
              <a:t>Pre requisites for labor induction </a:t>
            </a:r>
            <a:endParaRPr lang="en-US" sz="3200" dirty="0"/>
          </a:p>
        </p:txBody>
      </p:sp>
      <p:sp>
        <p:nvSpPr>
          <p:cNvPr id="3" name="Content Placeholder 2"/>
          <p:cNvSpPr>
            <a:spLocks noGrp="1"/>
          </p:cNvSpPr>
          <p:nvPr>
            <p:ph idx="1"/>
          </p:nvPr>
        </p:nvSpPr>
        <p:spPr>
          <a:xfrm>
            <a:off x="457200" y="990600"/>
            <a:ext cx="8229600" cy="5135563"/>
          </a:xfrm>
        </p:spPr>
        <p:txBody>
          <a:bodyPr>
            <a:normAutofit fontScale="77500" lnSpcReduction="20000"/>
          </a:bodyPr>
          <a:lstStyle/>
          <a:p>
            <a:r>
              <a:rPr lang="en-US" dirty="0" smtClean="0"/>
              <a:t>Valid indication </a:t>
            </a:r>
          </a:p>
          <a:p>
            <a:r>
              <a:rPr lang="en-US" dirty="0" smtClean="0"/>
              <a:t>Obtain informed consent of the mother</a:t>
            </a:r>
          </a:p>
          <a:p>
            <a:r>
              <a:rPr lang="en-US" dirty="0" smtClean="0"/>
              <a:t>Assure fetal maturity - &gt; 39 completed weeks or fetal lung maturity tests </a:t>
            </a:r>
          </a:p>
          <a:p>
            <a:r>
              <a:rPr lang="en-US" dirty="0" smtClean="0"/>
              <a:t>Rule out contraindications for vaginal delivery </a:t>
            </a:r>
          </a:p>
          <a:p>
            <a:r>
              <a:rPr lang="en-US" dirty="0" smtClean="0"/>
              <a:t>Assess pelvic adequacy </a:t>
            </a:r>
          </a:p>
          <a:p>
            <a:r>
              <a:rPr lang="en-US" dirty="0" smtClean="0"/>
              <a:t>Assess favorability of cervix by the Bishop’s Score </a:t>
            </a:r>
          </a:p>
          <a:p>
            <a:r>
              <a:rPr lang="en-US" dirty="0" smtClean="0"/>
              <a:t>Assess presentation ( vertex) and fetal size</a:t>
            </a:r>
          </a:p>
          <a:p>
            <a:r>
              <a:rPr lang="en-US" dirty="0" smtClean="0"/>
              <a:t>Induction to be conducted mostly as an elective planned procedure with maternal preparation – hemoglobin determination, NPO except fluids etc</a:t>
            </a:r>
          </a:p>
          <a:p>
            <a:r>
              <a:rPr lang="en-US" dirty="0" smtClean="0"/>
              <a:t>Sometimes emergency inductions may also need to be conducted due to obstetric emergencies such as eclampsia and abruptio placenta </a:t>
            </a:r>
          </a:p>
          <a:p>
            <a:pPr>
              <a:buNone/>
            </a:pPr>
            <a:endParaRPr lang="en-US" dirty="0"/>
          </a:p>
        </p:txBody>
      </p:sp>
      <p:sp>
        <p:nvSpPr>
          <p:cNvPr id="6" name="Date Placeholder 5"/>
          <p:cNvSpPr>
            <a:spLocks noGrp="1"/>
          </p:cNvSpPr>
          <p:nvPr>
            <p:ph type="dt" sz="half" idx="10"/>
          </p:nvPr>
        </p:nvSpPr>
        <p:spPr/>
        <p:txBody>
          <a:bodyPr/>
          <a:lstStyle/>
          <a:p>
            <a:fld id="{B9FD72F2-4741-4528-9254-39ABF5947642}" type="datetime1">
              <a:rPr lang="en-US" smtClean="0"/>
              <a:t>4/30/2020</a:t>
            </a:fld>
            <a:endParaRPr lang="en-US"/>
          </a:p>
        </p:txBody>
      </p:sp>
      <p:sp>
        <p:nvSpPr>
          <p:cNvPr id="7" name="Slide Number Placeholder 6"/>
          <p:cNvSpPr>
            <a:spLocks noGrp="1"/>
          </p:cNvSpPr>
          <p:nvPr>
            <p:ph type="sldNum" sz="quarter" idx="12"/>
          </p:nvPr>
        </p:nvSpPr>
        <p:spPr/>
        <p:txBody>
          <a:bodyPr/>
          <a:lstStyle/>
          <a:p>
            <a:fld id="{B588BFBF-45C1-45B0-967A-2FDD6B61A749}" type="slidenum">
              <a:rPr lang="en-US" smtClean="0"/>
              <a:pPr/>
              <a:t>6</a:t>
            </a:fld>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r>
              <a:rPr lang="en-US" sz="3200" dirty="0" smtClean="0"/>
              <a:t>The Bishop Score </a:t>
            </a:r>
            <a:endParaRPr lang="en-US" sz="3200" dirty="0"/>
          </a:p>
        </p:txBody>
      </p:sp>
      <p:graphicFrame>
        <p:nvGraphicFramePr>
          <p:cNvPr id="6" name="Content Placeholder 5"/>
          <p:cNvGraphicFramePr>
            <a:graphicFrameLocks noGrp="1"/>
          </p:cNvGraphicFramePr>
          <p:nvPr>
            <p:ph idx="1"/>
          </p:nvPr>
        </p:nvGraphicFramePr>
        <p:xfrm>
          <a:off x="457200" y="914400"/>
          <a:ext cx="8229600" cy="5181600"/>
        </p:xfrm>
        <a:graphic>
          <a:graphicData uri="http://schemas.openxmlformats.org/drawingml/2006/table">
            <a:tbl>
              <a:tblPr firstRow="1" bandRow="1">
                <a:tableStyleId>{5C22544A-7EE6-4342-B048-85BDC9FD1C3A}</a:tableStyleId>
              </a:tblPr>
              <a:tblGrid>
                <a:gridCol w="1645920"/>
                <a:gridCol w="1645920"/>
                <a:gridCol w="1645920"/>
                <a:gridCol w="1645920"/>
                <a:gridCol w="1645920"/>
              </a:tblGrid>
              <a:tr h="427892">
                <a:tc>
                  <a:txBody>
                    <a:bodyPr/>
                    <a:lstStyle/>
                    <a:p>
                      <a:pPr algn="ctr"/>
                      <a:r>
                        <a:rPr lang="en-US" dirty="0" smtClean="0"/>
                        <a:t>Parameter</a:t>
                      </a:r>
                      <a:endParaRPr lang="en-US" dirty="0"/>
                    </a:p>
                  </a:txBody>
                  <a:tcPr/>
                </a:tc>
                <a:tc>
                  <a:txBody>
                    <a:bodyPr/>
                    <a:lstStyle/>
                    <a:p>
                      <a:pPr algn="ctr"/>
                      <a:r>
                        <a:rPr lang="en-US" dirty="0" smtClean="0"/>
                        <a:t>0</a:t>
                      </a:r>
                      <a:endParaRPr lang="en-US" dirty="0"/>
                    </a:p>
                  </a:txBody>
                  <a:tcPr/>
                </a:tc>
                <a:tc>
                  <a:txBody>
                    <a:bodyPr/>
                    <a:lstStyle/>
                    <a:p>
                      <a:pPr algn="ctr"/>
                      <a:r>
                        <a:rPr lang="en-US" dirty="0" smtClean="0"/>
                        <a:t>1</a:t>
                      </a:r>
                      <a:endParaRPr lang="en-US" dirty="0"/>
                    </a:p>
                  </a:txBody>
                  <a:tcPr/>
                </a:tc>
                <a:tc>
                  <a:txBody>
                    <a:bodyPr/>
                    <a:lstStyle/>
                    <a:p>
                      <a:pPr algn="ctr"/>
                      <a:r>
                        <a:rPr lang="en-US" dirty="0" smtClean="0"/>
                        <a:t>2</a:t>
                      </a:r>
                      <a:endParaRPr lang="en-US" dirty="0"/>
                    </a:p>
                  </a:txBody>
                  <a:tcPr/>
                </a:tc>
                <a:tc>
                  <a:txBody>
                    <a:bodyPr/>
                    <a:lstStyle/>
                    <a:p>
                      <a:pPr algn="ctr"/>
                      <a:r>
                        <a:rPr lang="en-US" dirty="0" smtClean="0"/>
                        <a:t>3</a:t>
                      </a:r>
                      <a:endParaRPr lang="en-US" dirty="0"/>
                    </a:p>
                  </a:txBody>
                  <a:tcPr/>
                </a:tc>
              </a:tr>
              <a:tr h="738554">
                <a:tc>
                  <a:txBody>
                    <a:bodyPr/>
                    <a:lstStyle/>
                    <a:p>
                      <a:r>
                        <a:rPr lang="en-US" dirty="0" smtClean="0"/>
                        <a:t>Cervical</a:t>
                      </a:r>
                      <a:r>
                        <a:rPr lang="en-US" baseline="0" dirty="0" smtClean="0"/>
                        <a:t> dilatation </a:t>
                      </a:r>
                      <a:endParaRPr lang="en-US" dirty="0"/>
                    </a:p>
                  </a:txBody>
                  <a:tcPr/>
                </a:tc>
                <a:tc>
                  <a:txBody>
                    <a:bodyPr/>
                    <a:lstStyle/>
                    <a:p>
                      <a:r>
                        <a:rPr lang="en-US" dirty="0" smtClean="0"/>
                        <a:t>Closed </a:t>
                      </a:r>
                      <a:endParaRPr lang="en-US" dirty="0"/>
                    </a:p>
                  </a:txBody>
                  <a:tcPr/>
                </a:tc>
                <a:tc>
                  <a:txBody>
                    <a:bodyPr/>
                    <a:lstStyle/>
                    <a:p>
                      <a:r>
                        <a:rPr lang="en-US" dirty="0" smtClean="0"/>
                        <a:t>1-2</a:t>
                      </a:r>
                      <a:endParaRPr lang="en-US" dirty="0"/>
                    </a:p>
                  </a:txBody>
                  <a:tcPr/>
                </a:tc>
                <a:tc>
                  <a:txBody>
                    <a:bodyPr/>
                    <a:lstStyle/>
                    <a:p>
                      <a:r>
                        <a:rPr lang="en-US" dirty="0" smtClean="0"/>
                        <a:t>3-4</a:t>
                      </a:r>
                      <a:endParaRPr lang="en-US" dirty="0"/>
                    </a:p>
                  </a:txBody>
                  <a:tcPr/>
                </a:tc>
                <a:tc>
                  <a:txBody>
                    <a:bodyPr/>
                    <a:lstStyle/>
                    <a:p>
                      <a:r>
                        <a:rPr lang="en-US" u="sng" dirty="0" smtClean="0"/>
                        <a:t>&gt;</a:t>
                      </a:r>
                      <a:r>
                        <a:rPr lang="en-US" dirty="0" smtClean="0"/>
                        <a:t>5 </a:t>
                      </a:r>
                      <a:endParaRPr lang="en-US" dirty="0"/>
                    </a:p>
                  </a:txBody>
                  <a:tcPr/>
                </a:tc>
              </a:tr>
              <a:tr h="738554">
                <a:tc>
                  <a:txBody>
                    <a:bodyPr/>
                    <a:lstStyle/>
                    <a:p>
                      <a:r>
                        <a:rPr lang="en-US" dirty="0" smtClean="0"/>
                        <a:t>Cervical effacement </a:t>
                      </a:r>
                      <a:endParaRPr lang="en-US" dirty="0"/>
                    </a:p>
                  </a:txBody>
                  <a:tcPr/>
                </a:tc>
                <a:tc>
                  <a:txBody>
                    <a:bodyPr/>
                    <a:lstStyle/>
                    <a:p>
                      <a:r>
                        <a:rPr lang="en-US" dirty="0" smtClean="0"/>
                        <a:t>0-30%</a:t>
                      </a:r>
                      <a:endParaRPr lang="en-US" dirty="0"/>
                    </a:p>
                  </a:txBody>
                  <a:tcPr/>
                </a:tc>
                <a:tc>
                  <a:txBody>
                    <a:bodyPr/>
                    <a:lstStyle/>
                    <a:p>
                      <a:r>
                        <a:rPr lang="en-US" dirty="0" smtClean="0"/>
                        <a:t>40-50%</a:t>
                      </a:r>
                      <a:endParaRPr lang="en-US" dirty="0"/>
                    </a:p>
                  </a:txBody>
                  <a:tcPr/>
                </a:tc>
                <a:tc>
                  <a:txBody>
                    <a:bodyPr/>
                    <a:lstStyle/>
                    <a:p>
                      <a:r>
                        <a:rPr lang="en-US" dirty="0" smtClean="0"/>
                        <a:t>60-70%</a:t>
                      </a:r>
                      <a:endParaRPr lang="en-US" dirty="0"/>
                    </a:p>
                  </a:txBody>
                  <a:tcPr/>
                </a:tc>
                <a:tc>
                  <a:txBody>
                    <a:bodyPr/>
                    <a:lstStyle/>
                    <a:p>
                      <a:r>
                        <a:rPr lang="en-US" u="sng" dirty="0" smtClean="0"/>
                        <a:t>&gt;</a:t>
                      </a:r>
                      <a:r>
                        <a:rPr lang="en-US" dirty="0" smtClean="0"/>
                        <a:t>80%</a:t>
                      </a:r>
                      <a:endParaRPr lang="en-US" dirty="0"/>
                    </a:p>
                  </a:txBody>
                  <a:tcPr/>
                </a:tc>
              </a:tr>
              <a:tr h="738554">
                <a:tc>
                  <a:txBody>
                    <a:bodyPr/>
                    <a:lstStyle/>
                    <a:p>
                      <a:r>
                        <a:rPr lang="en-US" dirty="0" smtClean="0"/>
                        <a:t>Cervical</a:t>
                      </a:r>
                      <a:r>
                        <a:rPr lang="en-US" baseline="0" dirty="0" smtClean="0"/>
                        <a:t> position </a:t>
                      </a:r>
                      <a:endParaRPr lang="en-US" dirty="0"/>
                    </a:p>
                  </a:txBody>
                  <a:tcPr/>
                </a:tc>
                <a:tc>
                  <a:txBody>
                    <a:bodyPr/>
                    <a:lstStyle/>
                    <a:p>
                      <a:r>
                        <a:rPr lang="en-US" dirty="0" smtClean="0"/>
                        <a:t>Posterior</a:t>
                      </a:r>
                      <a:r>
                        <a:rPr lang="en-US" baseline="0" dirty="0" smtClean="0"/>
                        <a:t> </a:t>
                      </a:r>
                      <a:endParaRPr lang="en-US" dirty="0"/>
                    </a:p>
                  </a:txBody>
                  <a:tcPr/>
                </a:tc>
                <a:tc>
                  <a:txBody>
                    <a:bodyPr/>
                    <a:lstStyle/>
                    <a:p>
                      <a:r>
                        <a:rPr lang="en-US" dirty="0" smtClean="0"/>
                        <a:t>Midposition </a:t>
                      </a:r>
                      <a:endParaRPr lang="en-US" dirty="0"/>
                    </a:p>
                  </a:txBody>
                  <a:tcPr/>
                </a:tc>
                <a:tc>
                  <a:txBody>
                    <a:bodyPr/>
                    <a:lstStyle/>
                    <a:p>
                      <a:r>
                        <a:rPr lang="en-US" dirty="0" smtClean="0"/>
                        <a:t>Anterior</a:t>
                      </a:r>
                      <a:r>
                        <a:rPr lang="en-US" baseline="0" dirty="0" smtClean="0"/>
                        <a:t> </a:t>
                      </a:r>
                      <a:endParaRPr lang="en-US" dirty="0"/>
                    </a:p>
                  </a:txBody>
                  <a:tcPr/>
                </a:tc>
                <a:tc>
                  <a:txBody>
                    <a:bodyPr/>
                    <a:lstStyle/>
                    <a:p>
                      <a:r>
                        <a:rPr lang="en-US" dirty="0" smtClean="0"/>
                        <a:t>_</a:t>
                      </a:r>
                      <a:endParaRPr lang="en-US" dirty="0"/>
                    </a:p>
                  </a:txBody>
                  <a:tcPr/>
                </a:tc>
              </a:tr>
              <a:tr h="738554">
                <a:tc>
                  <a:txBody>
                    <a:bodyPr/>
                    <a:lstStyle/>
                    <a:p>
                      <a:r>
                        <a:rPr lang="en-US" dirty="0" smtClean="0"/>
                        <a:t>Cervical</a:t>
                      </a:r>
                      <a:r>
                        <a:rPr lang="en-US" baseline="0" dirty="0" smtClean="0"/>
                        <a:t> consistency </a:t>
                      </a:r>
                      <a:endParaRPr lang="en-US" dirty="0"/>
                    </a:p>
                  </a:txBody>
                  <a:tcPr/>
                </a:tc>
                <a:tc>
                  <a:txBody>
                    <a:bodyPr/>
                    <a:lstStyle/>
                    <a:p>
                      <a:r>
                        <a:rPr lang="en-US" dirty="0" smtClean="0"/>
                        <a:t>Firm </a:t>
                      </a:r>
                      <a:endParaRPr lang="en-US" dirty="0"/>
                    </a:p>
                  </a:txBody>
                  <a:tcPr/>
                </a:tc>
                <a:tc>
                  <a:txBody>
                    <a:bodyPr/>
                    <a:lstStyle/>
                    <a:p>
                      <a:r>
                        <a:rPr lang="en-US" dirty="0" smtClean="0"/>
                        <a:t>Medium </a:t>
                      </a:r>
                      <a:endParaRPr lang="en-US" dirty="0"/>
                    </a:p>
                  </a:txBody>
                  <a:tcPr/>
                </a:tc>
                <a:tc>
                  <a:txBody>
                    <a:bodyPr/>
                    <a:lstStyle/>
                    <a:p>
                      <a:r>
                        <a:rPr lang="en-US" dirty="0" smtClean="0"/>
                        <a:t>Soft </a:t>
                      </a:r>
                      <a:endParaRPr lang="en-US" dirty="0"/>
                    </a:p>
                  </a:txBody>
                  <a:tcPr/>
                </a:tc>
                <a:tc>
                  <a:txBody>
                    <a:bodyPr/>
                    <a:lstStyle/>
                    <a:p>
                      <a:r>
                        <a:rPr lang="en-US" dirty="0" smtClean="0"/>
                        <a:t>_</a:t>
                      </a:r>
                      <a:endParaRPr lang="en-US" dirty="0"/>
                    </a:p>
                  </a:txBody>
                  <a:tcPr/>
                </a:tc>
              </a:tr>
              <a:tr h="427892">
                <a:tc>
                  <a:txBody>
                    <a:bodyPr/>
                    <a:lstStyle/>
                    <a:p>
                      <a:r>
                        <a:rPr lang="en-US" dirty="0" smtClean="0"/>
                        <a:t>Fetal station </a:t>
                      </a:r>
                      <a:endParaRPr lang="en-US" dirty="0"/>
                    </a:p>
                  </a:txBody>
                  <a:tcPr/>
                </a:tc>
                <a:tc>
                  <a:txBody>
                    <a:bodyPr/>
                    <a:lstStyle/>
                    <a:p>
                      <a:r>
                        <a:rPr lang="en-US" dirty="0" smtClean="0"/>
                        <a:t>-3</a:t>
                      </a:r>
                      <a:endParaRPr lang="en-US" dirty="0"/>
                    </a:p>
                  </a:txBody>
                  <a:tcPr/>
                </a:tc>
                <a:tc>
                  <a:txBody>
                    <a:bodyPr/>
                    <a:lstStyle/>
                    <a:p>
                      <a:r>
                        <a:rPr lang="en-US" dirty="0" smtClean="0"/>
                        <a:t>-2</a:t>
                      </a:r>
                      <a:endParaRPr lang="en-US" dirty="0"/>
                    </a:p>
                  </a:txBody>
                  <a:tcPr/>
                </a:tc>
                <a:tc>
                  <a:txBody>
                    <a:bodyPr/>
                    <a:lstStyle/>
                    <a:p>
                      <a:r>
                        <a:rPr lang="en-US" dirty="0" smtClean="0"/>
                        <a:t>-1,0</a:t>
                      </a:r>
                      <a:endParaRPr lang="en-US" dirty="0"/>
                    </a:p>
                  </a:txBody>
                  <a:tcPr/>
                </a:tc>
                <a:tc>
                  <a:txBody>
                    <a:bodyPr/>
                    <a:lstStyle/>
                    <a:p>
                      <a:r>
                        <a:rPr lang="en-US" dirty="0" smtClean="0"/>
                        <a:t>+1,+2</a:t>
                      </a:r>
                      <a:endParaRPr lang="en-US" dirty="0"/>
                    </a:p>
                  </a:txBody>
                  <a:tcPr/>
                </a:tc>
              </a:tr>
              <a:tr h="1371600">
                <a:tc gridSpan="5">
                  <a:txBody>
                    <a:bodyPr/>
                    <a:lstStyle/>
                    <a:p>
                      <a:r>
                        <a:rPr lang="en-US" dirty="0" smtClean="0"/>
                        <a:t>The Bishop</a:t>
                      </a:r>
                      <a:r>
                        <a:rPr lang="en-US" baseline="0" dirty="0" smtClean="0"/>
                        <a:t> score indicates the ripening of the cervix for labor indirectly indicating the possibility of success of an induction. Scores </a:t>
                      </a:r>
                      <a:r>
                        <a:rPr lang="en-US" u="sng" baseline="0" dirty="0" smtClean="0"/>
                        <a:t>&gt;</a:t>
                      </a:r>
                      <a:r>
                        <a:rPr lang="en-US" baseline="0" dirty="0" smtClean="0"/>
                        <a:t> 9/13 indicate a ripe cervix; 5-8 intermediate cervix and </a:t>
                      </a:r>
                      <a:r>
                        <a:rPr lang="en-US" u="sng" baseline="0" dirty="0" smtClean="0"/>
                        <a:t>&lt;</a:t>
                      </a:r>
                      <a:r>
                        <a:rPr lang="en-US" baseline="0" dirty="0" smtClean="0"/>
                        <a:t> 4 an unripe cervix and a high probability of unsuccessful induction. </a:t>
                      </a:r>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r>
            </a:tbl>
          </a:graphicData>
        </a:graphic>
      </p:graphicFrame>
      <p:sp>
        <p:nvSpPr>
          <p:cNvPr id="7" name="Date Placeholder 6"/>
          <p:cNvSpPr>
            <a:spLocks noGrp="1"/>
          </p:cNvSpPr>
          <p:nvPr>
            <p:ph type="dt" sz="half" idx="10"/>
          </p:nvPr>
        </p:nvSpPr>
        <p:spPr/>
        <p:txBody>
          <a:bodyPr/>
          <a:lstStyle/>
          <a:p>
            <a:fld id="{EABB9335-BF77-454C-9BB6-A32A70C95F2C}"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7</a:t>
            </a:fld>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dirty="0" smtClean="0"/>
              <a:t>Methods of Cervical Ripening </a:t>
            </a:r>
            <a:endParaRPr lang="en-US" sz="3200" dirty="0"/>
          </a:p>
        </p:txBody>
      </p:sp>
      <p:graphicFrame>
        <p:nvGraphicFramePr>
          <p:cNvPr id="6" name="Content Placeholder 5"/>
          <p:cNvGraphicFramePr>
            <a:graphicFrameLocks noGrp="1"/>
          </p:cNvGraphicFramePr>
          <p:nvPr>
            <p:ph idx="1"/>
          </p:nvPr>
        </p:nvGraphicFramePr>
        <p:xfrm>
          <a:off x="457200" y="914400"/>
          <a:ext cx="8229600" cy="4394200"/>
        </p:xfrm>
        <a:graphic>
          <a:graphicData uri="http://schemas.openxmlformats.org/drawingml/2006/table">
            <a:tbl>
              <a:tblPr firstRow="1" bandRow="1">
                <a:tableStyleId>{5C22544A-7EE6-4342-B048-85BDC9FD1C3A}</a:tableStyleId>
              </a:tblPr>
              <a:tblGrid>
                <a:gridCol w="4114800"/>
                <a:gridCol w="4114800"/>
              </a:tblGrid>
              <a:tr h="370840">
                <a:tc>
                  <a:txBody>
                    <a:bodyPr/>
                    <a:lstStyle/>
                    <a:p>
                      <a:pPr algn="ctr"/>
                      <a:r>
                        <a:rPr lang="en-US" dirty="0" smtClean="0"/>
                        <a:t>Pharmacological </a:t>
                      </a:r>
                      <a:endParaRPr lang="en-US" dirty="0"/>
                    </a:p>
                  </a:txBody>
                  <a:tcPr/>
                </a:tc>
                <a:tc>
                  <a:txBody>
                    <a:bodyPr/>
                    <a:lstStyle/>
                    <a:p>
                      <a:pPr algn="ctr"/>
                      <a:r>
                        <a:rPr lang="en-US" dirty="0" smtClean="0"/>
                        <a:t>Mechanical</a:t>
                      </a:r>
                      <a:r>
                        <a:rPr lang="en-US" baseline="0" dirty="0" smtClean="0"/>
                        <a:t> </a:t>
                      </a:r>
                      <a:endParaRPr lang="en-US" dirty="0"/>
                    </a:p>
                  </a:txBody>
                  <a:tcPr/>
                </a:tc>
              </a:tr>
              <a:tr h="370840">
                <a:tc>
                  <a:txBody>
                    <a:bodyPr/>
                    <a:lstStyle/>
                    <a:p>
                      <a:pPr>
                        <a:buFont typeface="Arial" pitchFamily="34" charset="0"/>
                        <a:buChar char="•"/>
                      </a:pPr>
                      <a:r>
                        <a:rPr lang="en-US" dirty="0" smtClean="0"/>
                        <a:t>Prostaglandin</a:t>
                      </a:r>
                      <a:r>
                        <a:rPr lang="en-US" baseline="0" dirty="0" smtClean="0"/>
                        <a:t> E2 (dinoprostone)- intravaginal, intracervical – repeated 3-5 mg doses applied until the cervical status improves or a maximum of three to four doses </a:t>
                      </a:r>
                    </a:p>
                    <a:p>
                      <a:pPr>
                        <a:buFont typeface="Arial" pitchFamily="34" charset="0"/>
                        <a:buChar char="•"/>
                      </a:pPr>
                      <a:r>
                        <a:rPr lang="en-US" baseline="0" dirty="0" smtClean="0"/>
                        <a:t>Prostaglandin E1 (misoprostol) – intravaginal or oral </a:t>
                      </a:r>
                    </a:p>
                    <a:p>
                      <a:endParaRPr lang="en-US" dirty="0"/>
                    </a:p>
                  </a:txBody>
                  <a:tcPr/>
                </a:tc>
                <a:tc>
                  <a:txBody>
                    <a:bodyPr/>
                    <a:lstStyle/>
                    <a:p>
                      <a:pPr>
                        <a:buFont typeface="Arial" pitchFamily="34" charset="0"/>
                        <a:buChar char="•"/>
                      </a:pPr>
                      <a:r>
                        <a:rPr lang="en-US" dirty="0" smtClean="0"/>
                        <a:t>Foley catheter</a:t>
                      </a:r>
                      <a:r>
                        <a:rPr lang="en-US" baseline="0" dirty="0" smtClean="0"/>
                        <a:t> method </a:t>
                      </a:r>
                    </a:p>
                    <a:p>
                      <a:pPr>
                        <a:buFont typeface="Arial" pitchFamily="34" charset="0"/>
                        <a:buChar char="•"/>
                      </a:pPr>
                      <a:r>
                        <a:rPr lang="en-US" baseline="0" dirty="0" smtClean="0"/>
                        <a:t>Stripping of the fetal membranes </a:t>
                      </a:r>
                    </a:p>
                    <a:p>
                      <a:pPr>
                        <a:buFont typeface="Arial" pitchFamily="34" charset="0"/>
                        <a:buChar char="•"/>
                      </a:pPr>
                      <a:r>
                        <a:rPr lang="en-US" baseline="0" dirty="0" smtClean="0"/>
                        <a:t>Laminaria insertion into the cervix – hygroscopic dilators that dilate and soften the cervix by absorbing its water content. Extracts of laminaria sea weeds. </a:t>
                      </a:r>
                      <a:endParaRPr lang="en-US" dirty="0"/>
                    </a:p>
                  </a:txBody>
                  <a:tcPr/>
                </a:tc>
              </a:tr>
              <a:tr h="370840">
                <a:tc gridSpan="2">
                  <a:txBody>
                    <a:bodyPr/>
                    <a:lstStyle/>
                    <a:p>
                      <a:r>
                        <a:rPr lang="en-US" dirty="0" smtClean="0"/>
                        <a:t>Un</a:t>
                      </a:r>
                      <a:r>
                        <a:rPr lang="en-US" baseline="0" dirty="0" smtClean="0"/>
                        <a:t> unripe cervix needs to be ripened by these cervical ripening methods in order to be softened and more ripe. The pharmacologic methods are the most preferred but in cases where these are not accessible, mechanical agents can also be used to ripen the cervix. </a:t>
                      </a:r>
                    </a:p>
                    <a:p>
                      <a:r>
                        <a:rPr lang="en-US" baseline="0" dirty="0" smtClean="0"/>
                        <a:t>A ripe cervix indicates a dilated, soft, anterior and effaced cervix that is easily pliable to uterine contractions. </a:t>
                      </a:r>
                      <a:endParaRPr lang="en-US" dirty="0"/>
                    </a:p>
                  </a:txBody>
                  <a:tcPr/>
                </a:tc>
                <a:tc hMerge="1">
                  <a:txBody>
                    <a:bodyPr/>
                    <a:lstStyle/>
                    <a:p>
                      <a:pPr>
                        <a:buFont typeface="Arial" pitchFamily="34" charset="0"/>
                        <a:buChar char="•"/>
                      </a:pPr>
                      <a:endParaRPr lang="en-US" dirty="0"/>
                    </a:p>
                  </a:txBody>
                  <a:tcPr/>
                </a:tc>
              </a:tr>
            </a:tbl>
          </a:graphicData>
        </a:graphic>
      </p:graphicFrame>
      <p:sp>
        <p:nvSpPr>
          <p:cNvPr id="7" name="Date Placeholder 6"/>
          <p:cNvSpPr>
            <a:spLocks noGrp="1"/>
          </p:cNvSpPr>
          <p:nvPr>
            <p:ph type="dt" sz="half" idx="10"/>
          </p:nvPr>
        </p:nvSpPr>
        <p:spPr/>
        <p:txBody>
          <a:bodyPr/>
          <a:lstStyle/>
          <a:p>
            <a:fld id="{CB543074-2C88-42F9-BD59-2581A40CBF12}"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8</a:t>
            </a:fld>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r>
              <a:rPr lang="en-US" sz="3200" dirty="0" smtClean="0"/>
              <a:t>Procedures of Labor induction </a:t>
            </a:r>
            <a:endParaRPr lang="en-US" sz="3200" dirty="0"/>
          </a:p>
        </p:txBody>
      </p:sp>
      <p:graphicFrame>
        <p:nvGraphicFramePr>
          <p:cNvPr id="6" name="Content Placeholder 5"/>
          <p:cNvGraphicFramePr>
            <a:graphicFrameLocks noGrp="1"/>
          </p:cNvGraphicFramePr>
          <p:nvPr>
            <p:ph idx="1"/>
          </p:nvPr>
        </p:nvGraphicFramePr>
        <p:xfrm>
          <a:off x="457200" y="914400"/>
          <a:ext cx="8229600" cy="4942840"/>
        </p:xfrm>
        <a:graphic>
          <a:graphicData uri="http://schemas.openxmlformats.org/drawingml/2006/table">
            <a:tbl>
              <a:tblPr firstRow="1" bandRow="1">
                <a:tableStyleId>{5C22544A-7EE6-4342-B048-85BDC9FD1C3A}</a:tableStyleId>
              </a:tblPr>
              <a:tblGrid>
                <a:gridCol w="1524000"/>
                <a:gridCol w="3733800"/>
                <a:gridCol w="2971800"/>
              </a:tblGrid>
              <a:tr h="370840">
                <a:tc>
                  <a:txBody>
                    <a:bodyPr/>
                    <a:lstStyle/>
                    <a:p>
                      <a:pPr algn="ctr"/>
                      <a:r>
                        <a:rPr lang="en-US" dirty="0" smtClean="0"/>
                        <a:t>Procedure </a:t>
                      </a:r>
                      <a:endParaRPr lang="en-US" dirty="0"/>
                    </a:p>
                  </a:txBody>
                  <a:tcPr/>
                </a:tc>
                <a:tc>
                  <a:txBody>
                    <a:bodyPr/>
                    <a:lstStyle/>
                    <a:p>
                      <a:pPr algn="ctr"/>
                      <a:r>
                        <a:rPr lang="en-US" dirty="0" smtClean="0"/>
                        <a:t>Description </a:t>
                      </a:r>
                      <a:endParaRPr lang="en-US" dirty="0"/>
                    </a:p>
                  </a:txBody>
                  <a:tcPr/>
                </a:tc>
                <a:tc>
                  <a:txBody>
                    <a:bodyPr/>
                    <a:lstStyle/>
                    <a:p>
                      <a:pPr algn="ctr"/>
                      <a:r>
                        <a:rPr lang="en-US" dirty="0" smtClean="0"/>
                        <a:t>Complications </a:t>
                      </a:r>
                      <a:endParaRPr lang="en-US" dirty="0"/>
                    </a:p>
                  </a:txBody>
                  <a:tcPr/>
                </a:tc>
              </a:tr>
              <a:tr h="370840">
                <a:tc>
                  <a:txBody>
                    <a:bodyPr/>
                    <a:lstStyle/>
                    <a:p>
                      <a:r>
                        <a:rPr lang="en-US" dirty="0" smtClean="0"/>
                        <a:t>Amniotomy </a:t>
                      </a:r>
                      <a:endParaRPr lang="en-US" dirty="0"/>
                    </a:p>
                  </a:txBody>
                  <a:tcPr/>
                </a:tc>
                <a:tc>
                  <a:txBody>
                    <a:bodyPr/>
                    <a:lstStyle/>
                    <a:p>
                      <a:r>
                        <a:rPr lang="en-US" dirty="0" smtClean="0"/>
                        <a:t>After ascertaining the</a:t>
                      </a:r>
                      <a:r>
                        <a:rPr lang="en-US" baseline="0" dirty="0" smtClean="0"/>
                        <a:t> fetal station and ruling out cord presentation membrane is ruptured with an amnion hook or a kocker and controlled release of amniotic fluid effected </a:t>
                      </a:r>
                      <a:endParaRPr lang="en-US" dirty="0"/>
                    </a:p>
                  </a:txBody>
                  <a:tcPr/>
                </a:tc>
                <a:tc>
                  <a:txBody>
                    <a:bodyPr/>
                    <a:lstStyle/>
                    <a:p>
                      <a:pPr>
                        <a:buFont typeface="Arial" pitchFamily="34" charset="0"/>
                        <a:buChar char="•"/>
                      </a:pPr>
                      <a:r>
                        <a:rPr lang="en-US" dirty="0" smtClean="0"/>
                        <a:t>Cord prolapse</a:t>
                      </a:r>
                    </a:p>
                    <a:p>
                      <a:pPr>
                        <a:buFont typeface="Arial" pitchFamily="34" charset="0"/>
                        <a:buChar char="•"/>
                      </a:pPr>
                      <a:r>
                        <a:rPr lang="en-US" dirty="0" smtClean="0"/>
                        <a:t>Infection</a:t>
                      </a:r>
                      <a:r>
                        <a:rPr lang="en-US" baseline="0" dirty="0" smtClean="0"/>
                        <a:t> – chorioamnionitis </a:t>
                      </a:r>
                    </a:p>
                    <a:p>
                      <a:pPr>
                        <a:buFont typeface="Arial" pitchFamily="34" charset="0"/>
                        <a:buChar char="•"/>
                      </a:pPr>
                      <a:r>
                        <a:rPr lang="en-US" baseline="0" dirty="0" smtClean="0"/>
                        <a:t>Abruptio placentae- if sudden decompression of uterus occurs due to excessive release of amniotic fluid </a:t>
                      </a:r>
                    </a:p>
                    <a:p>
                      <a:endParaRPr lang="en-US" dirty="0"/>
                    </a:p>
                  </a:txBody>
                  <a:tcPr/>
                </a:tc>
              </a:tr>
              <a:tr h="370840">
                <a:tc>
                  <a:txBody>
                    <a:bodyPr/>
                    <a:lstStyle/>
                    <a:p>
                      <a:r>
                        <a:rPr lang="en-US" dirty="0" smtClean="0"/>
                        <a:t>Oxytocin</a:t>
                      </a:r>
                      <a:r>
                        <a:rPr lang="en-US" baseline="0" dirty="0" smtClean="0"/>
                        <a:t> infusion </a:t>
                      </a:r>
                      <a:endParaRPr lang="en-US" dirty="0"/>
                    </a:p>
                  </a:txBody>
                  <a:tcPr/>
                </a:tc>
                <a:tc>
                  <a:txBody>
                    <a:bodyPr/>
                    <a:lstStyle/>
                    <a:p>
                      <a:r>
                        <a:rPr lang="en-US" dirty="0" smtClean="0"/>
                        <a:t>An IV line is opened and oxytocin</a:t>
                      </a:r>
                      <a:r>
                        <a:rPr lang="en-US" baseline="0" dirty="0" smtClean="0"/>
                        <a:t> infusion administered gradually by either a graduated perfusor prepared for the purpose or by IV drip method manually calibrated – dosage expressed in mu/min</a:t>
                      </a:r>
                      <a:endParaRPr lang="en-US" dirty="0"/>
                    </a:p>
                  </a:txBody>
                  <a:tcPr/>
                </a:tc>
                <a:tc>
                  <a:txBody>
                    <a:bodyPr/>
                    <a:lstStyle/>
                    <a:p>
                      <a:pPr>
                        <a:buFont typeface="Arial" pitchFamily="34" charset="0"/>
                        <a:buChar char="•"/>
                      </a:pPr>
                      <a:r>
                        <a:rPr lang="en-US" dirty="0" smtClean="0"/>
                        <a:t>Uterine</a:t>
                      </a:r>
                      <a:r>
                        <a:rPr lang="en-US" baseline="0" dirty="0" smtClean="0"/>
                        <a:t> hypertonus – fetal distress; uterine rupture </a:t>
                      </a:r>
                    </a:p>
                    <a:p>
                      <a:pPr>
                        <a:buFont typeface="Arial" pitchFamily="34" charset="0"/>
                        <a:buChar char="•"/>
                      </a:pPr>
                      <a:r>
                        <a:rPr lang="en-US" baseline="0" dirty="0" smtClean="0"/>
                        <a:t>Water intoxication – sodium retention and fluid overload</a:t>
                      </a:r>
                    </a:p>
                    <a:p>
                      <a:pPr>
                        <a:buFont typeface="Arial" pitchFamily="34" charset="0"/>
                        <a:buChar char="•"/>
                      </a:pPr>
                      <a:r>
                        <a:rPr lang="en-US" baseline="0" dirty="0" smtClean="0"/>
                        <a:t>Hypersensitivity reaction to oxytocin </a:t>
                      </a:r>
                    </a:p>
                    <a:p>
                      <a:pPr>
                        <a:buFont typeface="Arial" pitchFamily="34" charset="0"/>
                        <a:buChar char="•"/>
                      </a:pPr>
                      <a:r>
                        <a:rPr lang="en-US" baseline="0" dirty="0" smtClean="0"/>
                        <a:t>Higher risk of atonic PPH</a:t>
                      </a:r>
                    </a:p>
                    <a:p>
                      <a:endParaRPr lang="en-US" baseline="0" dirty="0" smtClean="0"/>
                    </a:p>
                  </a:txBody>
                  <a:tcPr/>
                </a:tc>
              </a:tr>
            </a:tbl>
          </a:graphicData>
        </a:graphic>
      </p:graphicFrame>
      <p:sp>
        <p:nvSpPr>
          <p:cNvPr id="7" name="Date Placeholder 6"/>
          <p:cNvSpPr>
            <a:spLocks noGrp="1"/>
          </p:cNvSpPr>
          <p:nvPr>
            <p:ph type="dt" sz="half" idx="10"/>
          </p:nvPr>
        </p:nvSpPr>
        <p:spPr/>
        <p:txBody>
          <a:bodyPr/>
          <a:lstStyle/>
          <a:p>
            <a:fld id="{0BB24884-D19E-4D5A-BAA9-829D69DFD5C0}" type="datetime1">
              <a:rPr lang="en-US" smtClean="0"/>
              <a:t>4/30/2020</a:t>
            </a:fld>
            <a:endParaRPr lang="en-US"/>
          </a:p>
        </p:txBody>
      </p:sp>
      <p:sp>
        <p:nvSpPr>
          <p:cNvPr id="8" name="Slide Number Placeholder 7"/>
          <p:cNvSpPr>
            <a:spLocks noGrp="1"/>
          </p:cNvSpPr>
          <p:nvPr>
            <p:ph type="sldNum" sz="quarter" idx="12"/>
          </p:nvPr>
        </p:nvSpPr>
        <p:spPr/>
        <p:txBody>
          <a:bodyPr/>
          <a:lstStyle/>
          <a:p>
            <a:fld id="{B588BFBF-45C1-45B0-967A-2FDD6B61A749}" type="slidenum">
              <a:rPr lang="en-US" smtClean="0"/>
              <a:pPr/>
              <a:t>9</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TotalTime>
  <Words>1032</Words>
  <Application>Microsoft Office PowerPoint</Application>
  <PresentationFormat>On-screen Show (4:3)</PresentationFormat>
  <Paragraphs>168</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Induction and Augmentation of Labor</vt:lpstr>
      <vt:lpstr>Outline </vt:lpstr>
      <vt:lpstr>Definitions </vt:lpstr>
      <vt:lpstr>Indications for Induction of Labor </vt:lpstr>
      <vt:lpstr>Methods of Labor Induction and Augmentation </vt:lpstr>
      <vt:lpstr>Pre requisites for labor induction </vt:lpstr>
      <vt:lpstr>The Bishop Score </vt:lpstr>
      <vt:lpstr>Methods of Cervical Ripening </vt:lpstr>
      <vt:lpstr>Procedures of Labor induction </vt:lpstr>
      <vt:lpstr>Procedures for Labor Induction </vt:lpstr>
      <vt:lpstr>Complications of Labor Induction </vt:lpstr>
      <vt:lpstr>Contraindications to induction of labor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Induction and Augmentation of Labor</dc:title>
  <dc:creator>Acer</dc:creator>
  <cp:lastModifiedBy>TOSHIBA</cp:lastModifiedBy>
  <cp:revision>20</cp:revision>
  <dcterms:created xsi:type="dcterms:W3CDTF">2008-12-14T16:37:24Z</dcterms:created>
  <dcterms:modified xsi:type="dcterms:W3CDTF">2020-04-30T14:09:59Z</dcterms:modified>
</cp:coreProperties>
</file>