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7"/>
  </p:notesMasterIdLst>
  <p:handoutMasterIdLst>
    <p:handoutMasterId r:id="rId28"/>
  </p:handoutMasterIdLst>
  <p:sldIdLst>
    <p:sldId id="256" r:id="rId2"/>
    <p:sldId id="303" r:id="rId3"/>
    <p:sldId id="257" r:id="rId4"/>
    <p:sldId id="258" r:id="rId5"/>
    <p:sldId id="259" r:id="rId6"/>
    <p:sldId id="260" r:id="rId7"/>
    <p:sldId id="265" r:id="rId8"/>
    <p:sldId id="266" r:id="rId9"/>
    <p:sldId id="269" r:id="rId10"/>
    <p:sldId id="273" r:id="rId11"/>
    <p:sldId id="297" r:id="rId12"/>
    <p:sldId id="296" r:id="rId13"/>
    <p:sldId id="274" r:id="rId14"/>
    <p:sldId id="298" r:id="rId15"/>
    <p:sldId id="299" r:id="rId16"/>
    <p:sldId id="300" r:id="rId17"/>
    <p:sldId id="305" r:id="rId18"/>
    <p:sldId id="279" r:id="rId19"/>
    <p:sldId id="284" r:id="rId20"/>
    <p:sldId id="285" r:id="rId21"/>
    <p:sldId id="290" r:id="rId22"/>
    <p:sldId id="291" r:id="rId23"/>
    <p:sldId id="292" r:id="rId24"/>
    <p:sldId id="288" r:id="rId25"/>
    <p:sldId id="289" r:id="rId26"/>
  </p:sldIdLst>
  <p:sldSz cx="9144000" cy="6858000" type="screen4x3"/>
  <p:notesSz cx="6881813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60" d="100"/>
          <a:sy n="60" d="100"/>
        </p:scale>
        <p:origin x="-1644" y="-2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98102" y="0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algn="r">
              <a:defRPr sz="1200"/>
            </a:lvl1pPr>
          </a:lstStyle>
          <a:p>
            <a:fld id="{AA030A14-D0D0-47E8-87CD-4FEEEA0E4D4C}" type="datetimeFigureOut">
              <a:rPr lang="en-US" smtClean="0"/>
              <a:pPr/>
              <a:t>4/30/2020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98102" y="8829967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 anchor="b"/>
          <a:lstStyle>
            <a:lvl1pPr algn="r">
              <a:defRPr sz="1200"/>
            </a:lvl1pPr>
          </a:lstStyle>
          <a:p>
            <a:fld id="{035A11DB-4C0D-43AA-8C6F-F0351AE3EE8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2913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97313" y="0"/>
            <a:ext cx="2982912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029A7AE-0EF9-444D-991D-3187E6F3A2D6}" type="datetimeFigureOut">
              <a:rPr lang="en-US" smtClean="0"/>
              <a:t>4/30/2020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176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8975" y="4416425"/>
            <a:ext cx="5505450" cy="41830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2982913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97313" y="8829675"/>
            <a:ext cx="2982912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3BEFFDF-64B5-4E32-9CD7-D988DBC98225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BF05D1-362D-4C5A-8295-86F558B8760B}" type="datetime1">
              <a:rPr lang="en-GB" smtClean="0"/>
              <a:t>30/04/2020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DBEEF3-DB85-4B4F-8710-E4F57CA843EF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D3420-4CFA-4B02-BAE6-E0A08171E504}" type="datetime1">
              <a:rPr lang="en-GB" smtClean="0"/>
              <a:t>30/04/2020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DBEEF3-DB85-4B4F-8710-E4F57CA843EF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3FB88C-D914-43EE-9F77-8CB97EF11334}" type="datetime1">
              <a:rPr lang="en-GB" smtClean="0"/>
              <a:t>30/04/2020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DBEEF3-DB85-4B4F-8710-E4F57CA843EF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94940-4200-456A-89F7-FA16C59E38AD}" type="datetime1">
              <a:rPr lang="en-GB" smtClean="0"/>
              <a:t>30/04/2020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DBEEF3-DB85-4B4F-8710-E4F57CA843EF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17E290-0DC2-486C-BE9F-A0D8775C2BEA}" type="datetime1">
              <a:rPr lang="en-GB" smtClean="0"/>
              <a:t>30/04/2020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DBEEF3-DB85-4B4F-8710-E4F57CA843EF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A430C0-BE9F-459C-A8C5-E6755F69D256}" type="datetime1">
              <a:rPr lang="en-GB" smtClean="0"/>
              <a:t>30/04/2020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DBEEF3-DB85-4B4F-8710-E4F57CA843EF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10942-0EF3-496A-BE16-5496112B3B12}" type="datetime1">
              <a:rPr lang="en-GB" smtClean="0"/>
              <a:t>30/04/2020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DBEEF3-DB85-4B4F-8710-E4F57CA843EF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1DCEDC-0C0B-4A02-8534-E175BCD50764}" type="datetime1">
              <a:rPr lang="en-GB" smtClean="0"/>
              <a:t>30/04/2020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DBEEF3-DB85-4B4F-8710-E4F57CA843EF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E384AE-28AB-4EA0-ADB7-600404DC6127}" type="datetime1">
              <a:rPr lang="en-GB" smtClean="0"/>
              <a:t>30/04/2020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DBEEF3-DB85-4B4F-8710-E4F57CA843EF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9B9DAA-9374-47B5-8A5A-4ABBDBDD9554}" type="datetime1">
              <a:rPr lang="en-GB" smtClean="0"/>
              <a:t>30/04/2020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DBEEF3-DB85-4B4F-8710-E4F57CA843EF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355EF-392E-49F2-9A66-F038EF8F0D1A}" type="datetime1">
              <a:rPr lang="en-GB" smtClean="0"/>
              <a:t>30/04/2020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DBEEF3-DB85-4B4F-8710-E4F57CA843EF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05ED8A-E86D-4D80-A713-26FA142790D6}" type="datetime1">
              <a:rPr lang="en-GB" smtClean="0"/>
              <a:t>30/04/2020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DBEEF3-DB85-4B4F-8710-E4F57CA843EF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PELVIC ORGAN PROLAPSE(POP) 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4064E8-08D7-4726-855A-C90B8E893ADF}" type="datetime1">
              <a:rPr lang="en-GB" smtClean="0"/>
              <a:t>30/04/2020</a:t>
            </a:fld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DBEEF3-DB85-4B4F-8710-E4F57CA843EF}" type="slidenum">
              <a:rPr lang="en-GB" smtClean="0"/>
              <a:pPr/>
              <a:t>1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Clinical feature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en-US" sz="2800" b="1" dirty="0" smtClean="0"/>
              <a:t>Symptom:</a:t>
            </a:r>
            <a:endParaRPr lang="en-US" sz="2800" b="1" dirty="0"/>
          </a:p>
          <a:p>
            <a:r>
              <a:rPr lang="en-US" sz="2800" dirty="0" smtClean="0"/>
              <a:t>Pelvic pressure</a:t>
            </a:r>
          </a:p>
          <a:p>
            <a:r>
              <a:rPr lang="en-US" sz="2800" dirty="0" smtClean="0"/>
              <a:t>Sexual dysfunction</a:t>
            </a:r>
          </a:p>
          <a:p>
            <a:r>
              <a:rPr lang="en-US" sz="2800" dirty="0" smtClean="0"/>
              <a:t>Feeling of something coming down</a:t>
            </a:r>
          </a:p>
          <a:p>
            <a:r>
              <a:rPr lang="en-US" sz="2800" dirty="0" smtClean="0"/>
              <a:t>Back ache or dragging sensation</a:t>
            </a:r>
          </a:p>
          <a:p>
            <a:r>
              <a:rPr lang="en-US" sz="2800" dirty="0" smtClean="0"/>
              <a:t>Urinary symptoms like difficulty in passing urine, frequency, etc</a:t>
            </a:r>
          </a:p>
          <a:p>
            <a:r>
              <a:rPr lang="en-US" sz="2800" dirty="0" smtClean="0"/>
              <a:t>Bowel symptoms like constipation</a:t>
            </a:r>
          </a:p>
          <a:p>
            <a:r>
              <a:rPr lang="en-US" sz="2800" dirty="0" smtClean="0"/>
              <a:t>Excessive white or blood stained discharge</a:t>
            </a:r>
          </a:p>
          <a:p>
            <a:pPr>
              <a:buNone/>
            </a:pPr>
            <a:endParaRPr lang="en-US" sz="2800" dirty="0" smtClean="0"/>
          </a:p>
          <a:p>
            <a:pPr>
              <a:buNone/>
            </a:pPr>
            <a:endParaRPr lang="en-US" sz="2800" dirty="0"/>
          </a:p>
          <a:p>
            <a:endParaRPr lang="en-US" sz="2800" dirty="0" smtClean="0"/>
          </a:p>
          <a:p>
            <a:endParaRPr lang="en-US" sz="2800" dirty="0"/>
          </a:p>
          <a:p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ACBC58-D9B6-46DE-8D49-0996F70DFEB5}" type="datetime1">
              <a:rPr lang="en-GB" smtClean="0"/>
              <a:t>30/04/2020</a:t>
            </a:fld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DBEEF3-DB85-4B4F-8710-E4F57CA843EF}" type="slidenum">
              <a:rPr lang="en-GB" smtClean="0"/>
              <a:pPr/>
              <a:t>10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pPr>
              <a:buNone/>
            </a:pPr>
            <a:r>
              <a:rPr lang="en-US" b="1" dirty="0" smtClean="0"/>
              <a:t>P/E</a:t>
            </a:r>
            <a:endParaRPr lang="en-US" dirty="0" smtClean="0"/>
          </a:p>
          <a:p>
            <a:r>
              <a:rPr lang="en-US" dirty="0" smtClean="0"/>
              <a:t>Straining &amp; different positions</a:t>
            </a:r>
          </a:p>
          <a:p>
            <a:r>
              <a:rPr lang="en-US" dirty="0" smtClean="0"/>
              <a:t>Prolapsed uterus with cervix as leading point</a:t>
            </a:r>
          </a:p>
          <a:p>
            <a:r>
              <a:rPr lang="en-US" dirty="0" err="1" smtClean="0"/>
              <a:t>Prolapse</a:t>
            </a:r>
            <a:r>
              <a:rPr lang="en-US" dirty="0" smtClean="0"/>
              <a:t> of one organ is associated with other </a:t>
            </a:r>
            <a:r>
              <a:rPr lang="en-US" dirty="0" err="1" smtClean="0"/>
              <a:t>prolapses</a:t>
            </a:r>
            <a:endParaRPr lang="en-US" dirty="0" smtClean="0"/>
          </a:p>
          <a:p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B381E8-A7EC-4EC3-8543-1282DB9C14FF}" type="datetime1">
              <a:rPr lang="en-GB" smtClean="0"/>
              <a:t>30/04/2020</a:t>
            </a:fld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DBEEF3-DB85-4B4F-8710-E4F57CA843EF}" type="slidenum">
              <a:rPr lang="en-GB" smtClean="0"/>
              <a:pPr/>
              <a:t>11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Hormonal and neurologic evaluation</a:t>
            </a:r>
          </a:p>
          <a:p>
            <a:pPr lvl="1"/>
            <a:r>
              <a:rPr lang="en-US" dirty="0" smtClean="0"/>
              <a:t>Level of </a:t>
            </a:r>
            <a:r>
              <a:rPr lang="en-US" dirty="0" err="1" smtClean="0"/>
              <a:t>estrogenization</a:t>
            </a:r>
            <a:endParaRPr lang="en-US" dirty="0" smtClean="0"/>
          </a:p>
          <a:p>
            <a:pPr lvl="1"/>
            <a:r>
              <a:rPr lang="en-US" dirty="0" smtClean="0"/>
              <a:t>Sensory and sacral reflex activity</a:t>
            </a:r>
          </a:p>
          <a:p>
            <a:r>
              <a:rPr lang="en-US" sz="2800" dirty="0" smtClean="0"/>
              <a:t>Quantitative site-specific assessment of pelvic floor components</a:t>
            </a:r>
          </a:p>
          <a:p>
            <a:pPr lvl="1"/>
            <a:r>
              <a:rPr lang="en-US" dirty="0" smtClean="0"/>
              <a:t>in </a:t>
            </a:r>
            <a:r>
              <a:rPr lang="en-US" dirty="0" err="1" smtClean="0"/>
              <a:t>lithotomy</a:t>
            </a:r>
            <a:r>
              <a:rPr lang="en-US" dirty="0" smtClean="0"/>
              <a:t> position, patient sitting</a:t>
            </a:r>
          </a:p>
          <a:p>
            <a:pPr lvl="1"/>
            <a:r>
              <a:rPr lang="en-US" dirty="0" smtClean="0"/>
              <a:t>at rest and with </a:t>
            </a:r>
            <a:r>
              <a:rPr lang="en-US" dirty="0" err="1" smtClean="0"/>
              <a:t>valsalva</a:t>
            </a:r>
            <a:endParaRPr lang="en-US" dirty="0" smtClean="0"/>
          </a:p>
          <a:p>
            <a:pPr lvl="1"/>
            <a:r>
              <a:rPr lang="en-US" dirty="0" smtClean="0"/>
              <a:t>ability to contract </a:t>
            </a:r>
            <a:r>
              <a:rPr lang="en-US" dirty="0" err="1" smtClean="0"/>
              <a:t>levator</a:t>
            </a:r>
            <a:r>
              <a:rPr lang="en-US" dirty="0" smtClean="0"/>
              <a:t> and anal sphincter muscles</a:t>
            </a:r>
          </a:p>
          <a:p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B56ECE-A15D-430B-A5D3-D202BE12497A}" type="datetime1">
              <a:rPr lang="en-GB" smtClean="0"/>
              <a:t>30/04/2020</a:t>
            </a:fld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DBEEF3-DB85-4B4F-8710-E4F57CA843EF}" type="slidenum">
              <a:rPr lang="en-GB" smtClean="0"/>
              <a:pPr/>
              <a:t>12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Patient position for evaluating pelvic floor defects</a:t>
            </a:r>
            <a:endParaRPr lang="en-GB" b="1" dirty="0"/>
          </a:p>
        </p:txBody>
      </p:sp>
      <p:pic>
        <p:nvPicPr>
          <p:cNvPr id="4" name="Content Placeholder 3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1412776"/>
            <a:ext cx="8424935" cy="51845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DAA511-1D4F-45AA-8702-C93E65E7BB87}" type="datetime1">
              <a:rPr lang="en-GB" smtClean="0"/>
              <a:t>30/04/2020</a:t>
            </a:fld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DBEEF3-DB85-4B4F-8710-E4F57CA843EF}" type="slidenum">
              <a:rPr lang="en-GB" smtClean="0"/>
              <a:pPr/>
              <a:t>13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/>
              <a:t>Investigations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dirty="0" err="1" smtClean="0"/>
              <a:t>Hct</a:t>
            </a:r>
            <a:r>
              <a:rPr lang="en-US" dirty="0" smtClean="0"/>
              <a:t>/ </a:t>
            </a:r>
            <a:r>
              <a:rPr lang="en-US" dirty="0" err="1" smtClean="0"/>
              <a:t>Hgb</a:t>
            </a:r>
            <a:r>
              <a:rPr lang="en-US" dirty="0" smtClean="0"/>
              <a:t>, blood group &amp; </a:t>
            </a:r>
            <a:r>
              <a:rPr lang="en-US" dirty="0" err="1" smtClean="0"/>
              <a:t>Rh</a:t>
            </a:r>
            <a:r>
              <a:rPr lang="en-US" dirty="0" smtClean="0"/>
              <a:t> status</a:t>
            </a:r>
          </a:p>
          <a:p>
            <a:pPr>
              <a:lnSpc>
                <a:spcPct val="90000"/>
              </a:lnSpc>
            </a:pPr>
            <a:r>
              <a:rPr lang="en-US" dirty="0" smtClean="0"/>
              <a:t>U/A, culture &amp; sensitivity</a:t>
            </a:r>
          </a:p>
          <a:p>
            <a:pPr>
              <a:lnSpc>
                <a:spcPct val="90000"/>
              </a:lnSpc>
            </a:pPr>
            <a:r>
              <a:rPr lang="en-US" dirty="0" smtClean="0"/>
              <a:t>RBS/FBS</a:t>
            </a:r>
          </a:p>
          <a:p>
            <a:pPr>
              <a:lnSpc>
                <a:spcPct val="90000"/>
              </a:lnSpc>
            </a:pPr>
            <a:r>
              <a:rPr lang="en-US" dirty="0" smtClean="0"/>
              <a:t>RFT</a:t>
            </a:r>
          </a:p>
          <a:p>
            <a:pPr>
              <a:lnSpc>
                <a:spcPct val="90000"/>
              </a:lnSpc>
            </a:pPr>
            <a:r>
              <a:rPr lang="en-US" dirty="0" smtClean="0"/>
              <a:t>Ultrasound</a:t>
            </a:r>
          </a:p>
          <a:p>
            <a:pPr>
              <a:lnSpc>
                <a:spcPct val="90000"/>
              </a:lnSpc>
            </a:pPr>
            <a:r>
              <a:rPr lang="en-US" dirty="0" err="1" smtClean="0"/>
              <a:t>Urodynamic</a:t>
            </a:r>
            <a:r>
              <a:rPr lang="en-US" dirty="0" smtClean="0"/>
              <a:t> studies</a:t>
            </a:r>
          </a:p>
          <a:p>
            <a:pPr>
              <a:lnSpc>
                <a:spcPct val="90000"/>
              </a:lnSpc>
            </a:pPr>
            <a:r>
              <a:rPr lang="en-US" dirty="0" smtClean="0"/>
              <a:t>CXR, etc</a:t>
            </a:r>
          </a:p>
          <a:p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04404-8E78-4CEC-AC63-1CF9D5FB8BC2}" type="datetime1">
              <a:rPr lang="en-GB" smtClean="0"/>
              <a:t>30/04/2020</a:t>
            </a:fld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DBEEF3-DB85-4B4F-8710-E4F57CA843EF}" type="slidenum">
              <a:rPr lang="en-GB" smtClean="0"/>
              <a:pPr/>
              <a:t>14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/>
              <a:t>Complications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609600" indent="-609600">
              <a:lnSpc>
                <a:spcPct val="80000"/>
              </a:lnSpc>
              <a:buNone/>
            </a:pPr>
            <a:r>
              <a:rPr lang="en-US" dirty="0" smtClean="0"/>
              <a:t>1.Vaginal mucosa: </a:t>
            </a:r>
            <a:r>
              <a:rPr lang="en-US" dirty="0" err="1" smtClean="0"/>
              <a:t>decubitus</a:t>
            </a:r>
            <a:r>
              <a:rPr lang="en-US" dirty="0" smtClean="0"/>
              <a:t> ulcer</a:t>
            </a:r>
          </a:p>
          <a:p>
            <a:pPr marL="609600" indent="-609600">
              <a:lnSpc>
                <a:spcPct val="80000"/>
              </a:lnSpc>
              <a:buNone/>
            </a:pPr>
            <a:r>
              <a:rPr lang="en-US" dirty="0" smtClean="0"/>
              <a:t>2.Cervix: hypertrophied &amp; elongated</a:t>
            </a:r>
          </a:p>
          <a:p>
            <a:pPr marL="609600" indent="-609600">
              <a:lnSpc>
                <a:spcPct val="80000"/>
              </a:lnSpc>
              <a:buNone/>
            </a:pPr>
            <a:r>
              <a:rPr lang="en-US" dirty="0" smtClean="0"/>
              <a:t>3.Urinary symptom:</a:t>
            </a:r>
          </a:p>
          <a:p>
            <a:pPr marL="609600" indent="-609600">
              <a:lnSpc>
                <a:spcPct val="80000"/>
              </a:lnSpc>
              <a:buNone/>
            </a:pPr>
            <a:r>
              <a:rPr lang="en-US" dirty="0" smtClean="0"/>
              <a:t>     -Bladder: cystitis, incomplete evacuation</a:t>
            </a:r>
          </a:p>
          <a:p>
            <a:pPr marL="609600" indent="-609600">
              <a:lnSpc>
                <a:spcPct val="80000"/>
              </a:lnSpc>
              <a:buNone/>
            </a:pPr>
            <a:r>
              <a:rPr lang="en-US" dirty="0" smtClean="0"/>
              <a:t>     -</a:t>
            </a:r>
            <a:r>
              <a:rPr lang="en-US" dirty="0" err="1" smtClean="0"/>
              <a:t>Ureters</a:t>
            </a:r>
            <a:r>
              <a:rPr lang="en-US" dirty="0" smtClean="0"/>
              <a:t>: </a:t>
            </a:r>
            <a:r>
              <a:rPr lang="en-US" dirty="0" err="1" smtClean="0"/>
              <a:t>hydroureter</a:t>
            </a:r>
            <a:r>
              <a:rPr lang="en-US" dirty="0" smtClean="0"/>
              <a:t>, </a:t>
            </a:r>
            <a:r>
              <a:rPr lang="en-US" dirty="0" err="1" smtClean="0"/>
              <a:t>pyelonephritis</a:t>
            </a:r>
            <a:endParaRPr lang="en-US" dirty="0" smtClean="0"/>
          </a:p>
          <a:p>
            <a:pPr marL="609600" indent="-609600">
              <a:lnSpc>
                <a:spcPct val="80000"/>
              </a:lnSpc>
              <a:buNone/>
            </a:pPr>
            <a:r>
              <a:rPr lang="en-US" dirty="0" smtClean="0"/>
              <a:t>4. bleeding</a:t>
            </a:r>
          </a:p>
          <a:p>
            <a:pPr marL="609600" indent="-609600">
              <a:lnSpc>
                <a:spcPct val="80000"/>
              </a:lnSpc>
              <a:buNone/>
            </a:pPr>
            <a:r>
              <a:rPr lang="en-US" dirty="0" smtClean="0"/>
              <a:t>5. Peritonitis</a:t>
            </a:r>
          </a:p>
          <a:p>
            <a:pPr marL="609600" indent="-609600">
              <a:lnSpc>
                <a:spcPct val="80000"/>
              </a:lnSpc>
              <a:buNone/>
            </a:pPr>
            <a:r>
              <a:rPr lang="en-US" dirty="0" smtClean="0"/>
              <a:t>5. Carcinoma: rarely develops on </a:t>
            </a:r>
            <a:r>
              <a:rPr lang="en-US" dirty="0" err="1" smtClean="0"/>
              <a:t>decubitus</a:t>
            </a:r>
            <a:r>
              <a:rPr lang="en-US" dirty="0" smtClean="0"/>
              <a:t> ulcer</a:t>
            </a:r>
          </a:p>
          <a:p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E354D-07F1-4D1B-8F53-EF380A19D3A8}" type="datetime1">
              <a:rPr lang="en-GB" smtClean="0"/>
              <a:t>30/04/2020</a:t>
            </a:fld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DBEEF3-DB85-4B4F-8710-E4F57CA843EF}" type="slidenum">
              <a:rPr lang="en-GB" smtClean="0"/>
              <a:pPr/>
              <a:t>15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/>
              <a:t>DDX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600200"/>
            <a:ext cx="8964488" cy="4525963"/>
          </a:xfrm>
        </p:spPr>
        <p:txBody>
          <a:bodyPr/>
          <a:lstStyle/>
          <a:p>
            <a:r>
              <a:rPr lang="en-US" dirty="0" smtClean="0"/>
              <a:t>  </a:t>
            </a:r>
            <a:r>
              <a:rPr lang="en-US" dirty="0" err="1" smtClean="0"/>
              <a:t>Cystocele</a:t>
            </a:r>
            <a:r>
              <a:rPr lang="en-US" dirty="0" smtClean="0"/>
              <a:t> versus Gartner’s cyst(</a:t>
            </a:r>
            <a:r>
              <a:rPr lang="en-US" dirty="0" err="1" smtClean="0"/>
              <a:t>wolffian</a:t>
            </a:r>
            <a:r>
              <a:rPr lang="en-US" dirty="0" smtClean="0"/>
              <a:t> remnant)</a:t>
            </a:r>
          </a:p>
          <a:p>
            <a:pPr marL="609600" indent="-609600"/>
            <a:r>
              <a:rPr lang="en-US" dirty="0" smtClean="0"/>
              <a:t>Congenital elongation of the cervix</a:t>
            </a:r>
          </a:p>
          <a:p>
            <a:pPr marL="609600" indent="-609600"/>
            <a:r>
              <a:rPr lang="en-US" dirty="0" smtClean="0"/>
              <a:t>Chronic uterine inversion</a:t>
            </a:r>
          </a:p>
          <a:p>
            <a:pPr marL="609600" indent="-609600"/>
            <a:r>
              <a:rPr lang="en-US" dirty="0" smtClean="0"/>
              <a:t>Fibroid or polyp</a:t>
            </a:r>
          </a:p>
          <a:p>
            <a:pPr marL="609600" indent="-609600"/>
            <a:r>
              <a:rPr lang="en-US" dirty="0" smtClean="0"/>
              <a:t>Tumors</a:t>
            </a:r>
          </a:p>
          <a:p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D0657C-85E0-4CDA-A551-C37CBA18A8F6}" type="datetime1">
              <a:rPr lang="en-GB" smtClean="0"/>
              <a:t>30/04/2020</a:t>
            </a:fld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DBEEF3-DB85-4B4F-8710-E4F57CA843EF}" type="slidenum">
              <a:rPr lang="en-GB" smtClean="0"/>
              <a:pPr/>
              <a:t>16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UVP</a:t>
            </a:r>
            <a:endParaRPr lang="en-US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71600" y="1691480"/>
            <a:ext cx="6776987" cy="47618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331202-0A8E-41BD-B3FB-5EC5038EC672}" type="datetime1">
              <a:rPr lang="en-GB" smtClean="0"/>
              <a:t>30/04/2020</a:t>
            </a:fld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DBEEF3-DB85-4B4F-8710-E4F57CA843EF}" type="slidenum">
              <a:rPr lang="en-GB" smtClean="0"/>
              <a:pPr/>
              <a:t>17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compartments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endParaRPr lang="en-US" dirty="0" smtClean="0"/>
          </a:p>
          <a:p>
            <a:r>
              <a:rPr lang="en-GB" b="1" dirty="0" smtClean="0"/>
              <a:t>     Anterior</a:t>
            </a:r>
            <a:endParaRPr lang="en-GB" b="1" dirty="0"/>
          </a:p>
          <a:p>
            <a:r>
              <a:rPr lang="en-GB" dirty="0" err="1" smtClean="0"/>
              <a:t>Cystocele</a:t>
            </a:r>
            <a:endParaRPr lang="en-GB" dirty="0" smtClean="0"/>
          </a:p>
          <a:p>
            <a:r>
              <a:rPr lang="en-GB" dirty="0" err="1" smtClean="0"/>
              <a:t>Uretherocele</a:t>
            </a:r>
            <a:endParaRPr lang="en-GB" dirty="0" smtClean="0"/>
          </a:p>
          <a:p>
            <a:r>
              <a:rPr lang="en-GB" b="1" dirty="0" smtClean="0"/>
              <a:t>    </a:t>
            </a:r>
            <a:r>
              <a:rPr lang="en-GB" b="1" dirty="0" err="1" smtClean="0"/>
              <a:t>Midle</a:t>
            </a:r>
            <a:endParaRPr lang="en-GB" b="1" dirty="0" smtClean="0"/>
          </a:p>
          <a:p>
            <a:r>
              <a:rPr lang="en-GB" dirty="0" err="1" smtClean="0"/>
              <a:t>Enterocele</a:t>
            </a:r>
            <a:endParaRPr lang="en-GB" dirty="0" smtClean="0"/>
          </a:p>
          <a:p>
            <a:r>
              <a:rPr lang="en-GB" dirty="0" smtClean="0"/>
              <a:t>Uterine </a:t>
            </a:r>
            <a:r>
              <a:rPr lang="en-GB" dirty="0" err="1" smtClean="0"/>
              <a:t>prolapse</a:t>
            </a:r>
            <a:endParaRPr lang="en-GB" dirty="0" smtClean="0"/>
          </a:p>
          <a:p>
            <a:r>
              <a:rPr lang="en-GB" dirty="0" smtClean="0"/>
              <a:t>Vault </a:t>
            </a:r>
            <a:r>
              <a:rPr lang="en-GB" dirty="0" err="1" smtClean="0"/>
              <a:t>prolapse</a:t>
            </a:r>
            <a:endParaRPr lang="en-GB" dirty="0" smtClean="0"/>
          </a:p>
          <a:p>
            <a:r>
              <a:rPr lang="en-GB" b="1" dirty="0" smtClean="0"/>
              <a:t>   Posterior</a:t>
            </a:r>
          </a:p>
          <a:p>
            <a:r>
              <a:rPr lang="en-GB" dirty="0" err="1" smtClean="0"/>
              <a:t>Rectocele</a:t>
            </a:r>
            <a:endParaRPr lang="en-GB" dirty="0" smtClean="0"/>
          </a:p>
          <a:p>
            <a:endParaRPr lang="en-GB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CB56BC-2E88-46A6-BA04-C039BBCDC0CF}" type="datetime1">
              <a:rPr lang="en-GB" smtClean="0"/>
              <a:t>30/04/2020</a:t>
            </a:fld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DBEEF3-DB85-4B4F-8710-E4F57CA843EF}" type="slidenum">
              <a:rPr lang="en-GB" smtClean="0"/>
              <a:pPr/>
              <a:t>18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Uterine </a:t>
            </a:r>
            <a:r>
              <a:rPr lang="en-US" b="1" dirty="0" err="1" smtClean="0"/>
              <a:t>prolapse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Weakness of </a:t>
            </a:r>
            <a:r>
              <a:rPr lang="en-US" sz="2800" dirty="0" err="1" smtClean="0"/>
              <a:t>endopelvic</a:t>
            </a:r>
            <a:r>
              <a:rPr lang="en-US" sz="2800" dirty="0" smtClean="0"/>
              <a:t> fascia and detachment of cardinal and </a:t>
            </a:r>
            <a:r>
              <a:rPr lang="en-US" sz="2800" dirty="0" err="1" smtClean="0"/>
              <a:t>uterosacral</a:t>
            </a:r>
            <a:r>
              <a:rPr lang="en-US" sz="2800" dirty="0" smtClean="0"/>
              <a:t> ligaments</a:t>
            </a:r>
          </a:p>
          <a:p>
            <a:r>
              <a:rPr lang="en-US" sz="2800" dirty="0" smtClean="0"/>
              <a:t>Complains of severe pelvic or abdominal pressure, bulge or mass, and low back pain</a:t>
            </a:r>
          </a:p>
          <a:p>
            <a:r>
              <a:rPr lang="en-US" sz="2800" dirty="0" smtClean="0"/>
              <a:t>Surgical management includes hysterectomy and vaginal cuff or apex suspension</a:t>
            </a:r>
          </a:p>
          <a:p>
            <a:pPr lvl="1">
              <a:buNone/>
            </a:pPr>
            <a:endParaRPr lang="en-US" dirty="0" smtClean="0"/>
          </a:p>
          <a:p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15464A-A25B-4FF8-B31F-6032731AF31D}" type="datetime1">
              <a:rPr lang="en-GB" smtClean="0"/>
              <a:t>30/04/2020</a:t>
            </a:fld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DBEEF3-DB85-4B4F-8710-E4F57CA843EF}" type="slidenum">
              <a:rPr lang="en-GB" smtClean="0"/>
              <a:pPr/>
              <a:t>19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/>
              <a:t>Objectives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Define POP</a:t>
            </a:r>
          </a:p>
          <a:p>
            <a:r>
              <a:rPr lang="en-GB" dirty="0" smtClean="0"/>
              <a:t>Describe clinical presentation   </a:t>
            </a:r>
          </a:p>
          <a:p>
            <a:r>
              <a:rPr lang="en-GB" dirty="0" smtClean="0"/>
              <a:t>Explain factors involved in the pathogenesis</a:t>
            </a:r>
          </a:p>
          <a:p>
            <a:r>
              <a:rPr lang="en-GB" dirty="0" smtClean="0"/>
              <a:t>Current management principles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5B620B-6931-41F3-808D-80C4A96D44B5}" type="datetime1">
              <a:rPr lang="en-GB" smtClean="0"/>
              <a:t>30/04/2020</a:t>
            </a:fld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DBEEF3-DB85-4B4F-8710-E4F57CA843EF}" type="slidenum">
              <a:rPr lang="en-GB" smtClean="0"/>
              <a:pPr/>
              <a:t>2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Complete </a:t>
            </a:r>
            <a:r>
              <a:rPr lang="en-US" dirty="0" err="1" smtClean="0"/>
              <a:t>Uterovaginal</a:t>
            </a:r>
            <a:r>
              <a:rPr lang="en-US" dirty="0" smtClean="0"/>
              <a:t> </a:t>
            </a:r>
            <a:r>
              <a:rPr lang="en-US" dirty="0" err="1" smtClean="0"/>
              <a:t>procidentia</a:t>
            </a:r>
            <a:endParaRPr lang="en-GB" dirty="0"/>
          </a:p>
        </p:txBody>
      </p:sp>
      <p:pic>
        <p:nvPicPr>
          <p:cNvPr id="4" name="Content Placeholder 3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395536" y="1556793"/>
            <a:ext cx="7920880" cy="4968552"/>
          </a:xfrm>
        </p:spPr>
      </p:pic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8F8C83-5A36-4528-A042-D330BC00A5EF}" type="datetime1">
              <a:rPr lang="en-GB" smtClean="0"/>
              <a:t>30/04/2020</a:t>
            </a:fld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DBEEF3-DB85-4B4F-8710-E4F57CA843EF}" type="slidenum">
              <a:rPr lang="en-GB" smtClean="0"/>
              <a:pPr/>
              <a:t>20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Grading/staging/degrees of UVP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09600" indent="-609600"/>
            <a:r>
              <a:rPr lang="en-US" dirty="0" smtClean="0"/>
              <a:t>Three systems</a:t>
            </a:r>
          </a:p>
          <a:p>
            <a:pPr marL="609600" indent="-609600"/>
            <a:r>
              <a:rPr lang="en-US" dirty="0" smtClean="0"/>
              <a:t>Degree system: three degrees</a:t>
            </a:r>
          </a:p>
          <a:p>
            <a:pPr marL="609600" indent="-609600">
              <a:buFontTx/>
              <a:buAutoNum type="arabicPeriod"/>
            </a:pPr>
            <a:r>
              <a:rPr lang="en-US" dirty="0" smtClean="0"/>
              <a:t>1</a:t>
            </a:r>
            <a:r>
              <a:rPr lang="en-US" baseline="30000" dirty="0" smtClean="0"/>
              <a:t>st</a:t>
            </a:r>
            <a:r>
              <a:rPr lang="en-US" dirty="0" smtClean="0"/>
              <a:t> degree: external cervical </a:t>
            </a:r>
            <a:r>
              <a:rPr lang="en-US" dirty="0" err="1" smtClean="0"/>
              <a:t>os</a:t>
            </a:r>
            <a:r>
              <a:rPr lang="en-US" dirty="0" smtClean="0"/>
              <a:t> below the </a:t>
            </a:r>
            <a:r>
              <a:rPr lang="en-US" dirty="0" err="1" smtClean="0"/>
              <a:t>ischial</a:t>
            </a:r>
            <a:r>
              <a:rPr lang="en-US" dirty="0" smtClean="0"/>
              <a:t> spines but within the vagina</a:t>
            </a:r>
          </a:p>
          <a:p>
            <a:pPr marL="609600" indent="-609600">
              <a:buFontTx/>
              <a:buAutoNum type="arabicPeriod"/>
            </a:pPr>
            <a:r>
              <a:rPr lang="en-US" dirty="0" smtClean="0"/>
              <a:t>2</a:t>
            </a:r>
            <a:r>
              <a:rPr lang="en-US" baseline="30000" dirty="0" smtClean="0"/>
              <a:t>nd</a:t>
            </a:r>
            <a:r>
              <a:rPr lang="en-US" dirty="0" smtClean="0"/>
              <a:t> degree: external </a:t>
            </a:r>
            <a:r>
              <a:rPr lang="en-US" dirty="0" err="1" smtClean="0"/>
              <a:t>os</a:t>
            </a:r>
            <a:r>
              <a:rPr lang="en-US" dirty="0" smtClean="0"/>
              <a:t> protrudes out of the </a:t>
            </a:r>
            <a:r>
              <a:rPr lang="en-US" dirty="0" err="1" smtClean="0"/>
              <a:t>interoitus</a:t>
            </a:r>
            <a:r>
              <a:rPr lang="en-US" dirty="0" smtClean="0"/>
              <a:t> but </a:t>
            </a:r>
            <a:r>
              <a:rPr lang="en-US" dirty="0" err="1" smtClean="0"/>
              <a:t>fundus</a:t>
            </a:r>
            <a:r>
              <a:rPr lang="en-US" dirty="0" smtClean="0"/>
              <a:t> inside the vagina</a:t>
            </a:r>
          </a:p>
          <a:p>
            <a:pPr marL="609600" indent="-609600">
              <a:buFontTx/>
              <a:buAutoNum type="arabicPeriod"/>
            </a:pPr>
            <a:r>
              <a:rPr lang="en-US" dirty="0" smtClean="0"/>
              <a:t>3</a:t>
            </a:r>
            <a:r>
              <a:rPr lang="en-US" baseline="30000" dirty="0" smtClean="0"/>
              <a:t>rd</a:t>
            </a:r>
            <a:r>
              <a:rPr lang="en-US" dirty="0" smtClean="0"/>
              <a:t> degree: uterine body outside of the </a:t>
            </a:r>
            <a:r>
              <a:rPr lang="en-US" dirty="0" err="1" smtClean="0"/>
              <a:t>interoitus</a:t>
            </a:r>
            <a:r>
              <a:rPr lang="en-US" dirty="0" smtClean="0"/>
              <a:t>. It is also called as PROCEDENTIA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081C5C-AC3D-4C74-82F2-FF3C15A269D6}" type="datetime1">
              <a:rPr lang="en-GB" smtClean="0"/>
              <a:t>30/04/2020</a:t>
            </a:fld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DBEEF3-DB85-4B4F-8710-E4F57CA843EF}" type="slidenum">
              <a:rPr lang="en-GB" smtClean="0"/>
              <a:pPr/>
              <a:t>21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09600" indent="-609600"/>
            <a:r>
              <a:rPr lang="en-US" dirty="0" smtClean="0"/>
              <a:t>Baden-Walker half way system:</a:t>
            </a:r>
          </a:p>
          <a:p>
            <a:pPr marL="609600" indent="-609600">
              <a:buFontTx/>
              <a:buAutoNum type="arabicPeriod"/>
            </a:pPr>
            <a:r>
              <a:rPr lang="en-US" dirty="0" smtClean="0"/>
              <a:t>Grade 0: normal position</a:t>
            </a:r>
          </a:p>
          <a:p>
            <a:pPr marL="609600" indent="-609600">
              <a:buFontTx/>
              <a:buAutoNum type="arabicPeriod"/>
            </a:pPr>
            <a:r>
              <a:rPr lang="en-US" dirty="0" smtClean="0"/>
              <a:t>Grade 1: Halfway between </a:t>
            </a:r>
            <a:r>
              <a:rPr lang="en-US" dirty="0" err="1" smtClean="0"/>
              <a:t>ischial</a:t>
            </a:r>
            <a:r>
              <a:rPr lang="en-US" dirty="0" smtClean="0"/>
              <a:t> spine to hymen</a:t>
            </a:r>
          </a:p>
          <a:p>
            <a:pPr marL="609600" indent="-609600">
              <a:buFontTx/>
              <a:buAutoNum type="arabicPeriod"/>
            </a:pPr>
            <a:r>
              <a:rPr lang="en-US" dirty="0" smtClean="0"/>
              <a:t>Grade 2: In to hymen</a:t>
            </a:r>
          </a:p>
          <a:p>
            <a:pPr marL="609600" indent="-609600">
              <a:buFontTx/>
              <a:buAutoNum type="arabicPeriod"/>
            </a:pPr>
            <a:r>
              <a:rPr lang="en-US" dirty="0" smtClean="0"/>
              <a:t>Grade 3: halfway past hymen to maximal descent  </a:t>
            </a:r>
          </a:p>
          <a:p>
            <a:pPr marL="609600" indent="-609600">
              <a:buFontTx/>
              <a:buAutoNum type="arabicPeriod"/>
            </a:pPr>
            <a:r>
              <a:rPr lang="en-US" dirty="0" smtClean="0"/>
              <a:t>Grade 4: Maximal descent past hymen</a:t>
            </a:r>
          </a:p>
          <a:p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3B3653-2DCF-42BC-BE7D-297FF489ECFF}" type="datetime1">
              <a:rPr lang="en-GB" smtClean="0"/>
              <a:t>30/04/2020</a:t>
            </a:fld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DBEEF3-DB85-4B4F-8710-E4F57CA843EF}" type="slidenum">
              <a:rPr lang="en-GB" smtClean="0"/>
              <a:pPr/>
              <a:t>22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97152"/>
          </a:xfrm>
        </p:spPr>
        <p:txBody>
          <a:bodyPr>
            <a:normAutofit fontScale="92500" lnSpcReduction="20000"/>
          </a:bodyPr>
          <a:lstStyle/>
          <a:p>
            <a:pPr marL="609600" indent="-609600">
              <a:lnSpc>
                <a:spcPct val="90000"/>
              </a:lnSpc>
            </a:pPr>
            <a:r>
              <a:rPr lang="en-US" dirty="0" smtClean="0"/>
              <a:t>Pelvic organ </a:t>
            </a:r>
            <a:r>
              <a:rPr lang="en-US" dirty="0" err="1" smtClean="0"/>
              <a:t>prolapse</a:t>
            </a:r>
            <a:r>
              <a:rPr lang="en-US" dirty="0" smtClean="0"/>
              <a:t> quantification system (POP-Q)</a:t>
            </a:r>
          </a:p>
          <a:p>
            <a:pPr marL="609600" indent="-609600">
              <a:lnSpc>
                <a:spcPct val="90000"/>
              </a:lnSpc>
            </a:pPr>
            <a:r>
              <a:rPr lang="en-US" dirty="0" smtClean="0"/>
              <a:t>Four stages</a:t>
            </a:r>
          </a:p>
          <a:p>
            <a:pPr marL="609600" indent="-609600">
              <a:lnSpc>
                <a:spcPct val="90000"/>
              </a:lnSpc>
            </a:pPr>
            <a:endParaRPr lang="en-US" dirty="0" smtClean="0"/>
          </a:p>
          <a:p>
            <a:pPr marL="609600" indent="-609600">
              <a:lnSpc>
                <a:spcPct val="90000"/>
              </a:lnSpc>
              <a:buFontTx/>
              <a:buAutoNum type="arabicPeriod"/>
            </a:pPr>
            <a:r>
              <a:rPr lang="en-US" dirty="0" smtClean="0"/>
              <a:t>Stage 0: no </a:t>
            </a:r>
            <a:r>
              <a:rPr lang="en-US" dirty="0" err="1" smtClean="0"/>
              <a:t>prolapse</a:t>
            </a:r>
            <a:endParaRPr lang="en-US" dirty="0" smtClean="0"/>
          </a:p>
          <a:p>
            <a:pPr marL="609600" indent="-609600">
              <a:lnSpc>
                <a:spcPct val="90000"/>
              </a:lnSpc>
              <a:buFontTx/>
              <a:buAutoNum type="arabicPeriod"/>
            </a:pPr>
            <a:r>
              <a:rPr lang="en-US" dirty="0" smtClean="0"/>
              <a:t>Stage 1: maximal descent is 1cm above </a:t>
            </a:r>
            <a:r>
              <a:rPr lang="en-US" dirty="0" err="1" smtClean="0"/>
              <a:t>hymenal</a:t>
            </a:r>
            <a:r>
              <a:rPr lang="en-US" dirty="0" smtClean="0"/>
              <a:t> ring</a:t>
            </a:r>
          </a:p>
          <a:p>
            <a:pPr marL="609600" indent="-609600">
              <a:lnSpc>
                <a:spcPct val="90000"/>
              </a:lnSpc>
              <a:buFontTx/>
              <a:buAutoNum type="arabicPeriod"/>
            </a:pPr>
            <a:r>
              <a:rPr lang="en-US" dirty="0" smtClean="0"/>
              <a:t>Stage 2: up to 1cm beyond the </a:t>
            </a:r>
            <a:r>
              <a:rPr lang="en-US" dirty="0" err="1" smtClean="0"/>
              <a:t>hymenal</a:t>
            </a:r>
            <a:r>
              <a:rPr lang="en-US" dirty="0" smtClean="0"/>
              <a:t> ring</a:t>
            </a:r>
          </a:p>
          <a:p>
            <a:pPr marL="609600" indent="-609600">
              <a:lnSpc>
                <a:spcPct val="90000"/>
              </a:lnSpc>
              <a:buFontTx/>
              <a:buAutoNum type="arabicPeriod"/>
            </a:pPr>
            <a:r>
              <a:rPr lang="en-US" dirty="0" smtClean="0"/>
              <a:t>Stage 3: up to 2cm from total vaginal length from </a:t>
            </a:r>
            <a:r>
              <a:rPr lang="en-US" dirty="0" err="1" smtClean="0"/>
              <a:t>hymenal</a:t>
            </a:r>
            <a:r>
              <a:rPr lang="en-US" dirty="0" smtClean="0"/>
              <a:t> ring</a:t>
            </a:r>
          </a:p>
          <a:p>
            <a:pPr marL="609600" indent="-609600">
              <a:lnSpc>
                <a:spcPct val="90000"/>
              </a:lnSpc>
              <a:buFontTx/>
              <a:buAutoNum type="arabicPeriod"/>
            </a:pPr>
            <a:r>
              <a:rPr lang="en-US" dirty="0" smtClean="0"/>
              <a:t>Stage 4: beyond the </a:t>
            </a:r>
            <a:r>
              <a:rPr lang="en-US" dirty="0" err="1" smtClean="0"/>
              <a:t>hymenal</a:t>
            </a:r>
            <a:r>
              <a:rPr lang="en-US" dirty="0" smtClean="0"/>
              <a:t> ring to the extent of total vaginal length</a:t>
            </a:r>
          </a:p>
          <a:p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8BF77A-E467-480C-B211-E779930DC9CD}" type="datetime1">
              <a:rPr lang="en-GB" smtClean="0"/>
              <a:t>30/04/2020</a:t>
            </a:fld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DBEEF3-DB85-4B4F-8710-E4F57CA843EF}" type="slidenum">
              <a:rPr lang="en-GB" smtClean="0"/>
              <a:pPr/>
              <a:t>23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Principles of reconstructive pelvic surgery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dirty="0" smtClean="0"/>
              <a:t>Site-specific repair</a:t>
            </a:r>
          </a:p>
          <a:p>
            <a:pPr>
              <a:lnSpc>
                <a:spcPct val="90000"/>
              </a:lnSpc>
            </a:pPr>
            <a:r>
              <a:rPr lang="en-US" dirty="0" smtClean="0"/>
              <a:t>Rebuild weakened </a:t>
            </a:r>
            <a:r>
              <a:rPr lang="en-US" dirty="0" err="1" smtClean="0"/>
              <a:t>endopelvic</a:t>
            </a:r>
            <a:r>
              <a:rPr lang="en-US" dirty="0" smtClean="0"/>
              <a:t> fascia, repair </a:t>
            </a:r>
            <a:r>
              <a:rPr lang="en-US" dirty="0" err="1" smtClean="0"/>
              <a:t>fascial</a:t>
            </a:r>
            <a:r>
              <a:rPr lang="en-US" dirty="0" smtClean="0"/>
              <a:t> tears, and reattach prolapsed tissues to stronger sites</a:t>
            </a:r>
          </a:p>
          <a:p>
            <a:pPr>
              <a:lnSpc>
                <a:spcPct val="90000"/>
              </a:lnSpc>
            </a:pPr>
            <a:r>
              <a:rPr lang="en-US" dirty="0" smtClean="0"/>
              <a:t>Goal is a vagina of normal depth, width and axis: function follows form</a:t>
            </a:r>
          </a:p>
          <a:p>
            <a:pPr>
              <a:lnSpc>
                <a:spcPct val="90000"/>
              </a:lnSpc>
            </a:pPr>
            <a:r>
              <a:rPr lang="en-US" dirty="0" err="1" smtClean="0"/>
              <a:t>Denervation</a:t>
            </a:r>
            <a:r>
              <a:rPr lang="en-US" dirty="0" smtClean="0"/>
              <a:t> or muscle trauma cannot be corrected surgically</a:t>
            </a:r>
          </a:p>
          <a:p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4A51DB-9C7C-4012-B04A-DF02356C34B0}" type="datetime1">
              <a:rPr lang="en-GB" smtClean="0"/>
              <a:t>30/04/2020</a:t>
            </a:fld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DBEEF3-DB85-4B4F-8710-E4F57CA843EF}" type="slidenum">
              <a:rPr lang="en-GB" smtClean="0"/>
              <a:pPr/>
              <a:t>24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96752"/>
          </a:xfrm>
        </p:spPr>
        <p:txBody>
          <a:bodyPr/>
          <a:lstStyle/>
          <a:p>
            <a:r>
              <a:rPr lang="en-US" b="1" dirty="0" smtClean="0"/>
              <a:t>Conservative treatments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661248"/>
          </a:xfrm>
        </p:spPr>
        <p:txBody>
          <a:bodyPr>
            <a:normAutofit lnSpcReduction="10000"/>
          </a:bodyPr>
          <a:lstStyle/>
          <a:p>
            <a:pPr>
              <a:lnSpc>
                <a:spcPct val="80000"/>
              </a:lnSpc>
            </a:pPr>
            <a:r>
              <a:rPr lang="en-US" sz="2800" dirty="0" err="1" smtClean="0"/>
              <a:t>Pessary</a:t>
            </a:r>
            <a:r>
              <a:rPr lang="en-US" sz="2800" dirty="0" smtClean="0"/>
              <a:t>: can be fitted in most women regardless of the stage or site of predominant </a:t>
            </a:r>
            <a:r>
              <a:rPr lang="en-US" sz="2800" dirty="0" err="1" smtClean="0"/>
              <a:t>prolapse</a:t>
            </a:r>
            <a:r>
              <a:rPr lang="en-US" sz="2800" dirty="0" smtClean="0"/>
              <a:t> </a:t>
            </a:r>
          </a:p>
          <a:p>
            <a:pPr>
              <a:lnSpc>
                <a:spcPct val="80000"/>
              </a:lnSpc>
            </a:pPr>
            <a:r>
              <a:rPr lang="en-US" sz="2800" dirty="0" smtClean="0"/>
              <a:t>Obstetric care to protect pelvic floor</a:t>
            </a:r>
          </a:p>
          <a:p>
            <a:pPr lvl="1">
              <a:lnSpc>
                <a:spcPct val="80000"/>
              </a:lnSpc>
            </a:pPr>
            <a:r>
              <a:rPr lang="en-US" dirty="0" smtClean="0"/>
              <a:t>Decreased pushing times</a:t>
            </a:r>
          </a:p>
          <a:p>
            <a:pPr lvl="1">
              <a:lnSpc>
                <a:spcPct val="80000"/>
              </a:lnSpc>
            </a:pPr>
            <a:r>
              <a:rPr lang="en-US" dirty="0" smtClean="0"/>
              <a:t>Avoid forceps, major lacerations</a:t>
            </a:r>
          </a:p>
          <a:p>
            <a:pPr lvl="1">
              <a:lnSpc>
                <a:spcPct val="80000"/>
              </a:lnSpc>
            </a:pPr>
            <a:r>
              <a:rPr lang="en-US" dirty="0" smtClean="0"/>
              <a:t>Permit passive descent</a:t>
            </a:r>
          </a:p>
          <a:p>
            <a:pPr>
              <a:lnSpc>
                <a:spcPct val="80000"/>
              </a:lnSpc>
            </a:pPr>
            <a:r>
              <a:rPr lang="en-US" sz="2800" dirty="0" smtClean="0"/>
              <a:t>General lifestyle changes</a:t>
            </a:r>
          </a:p>
          <a:p>
            <a:pPr lvl="1">
              <a:lnSpc>
                <a:spcPct val="80000"/>
              </a:lnSpc>
            </a:pPr>
            <a:r>
              <a:rPr lang="en-US" dirty="0" smtClean="0"/>
              <a:t>Smoking cessation and cough cessation</a:t>
            </a:r>
          </a:p>
          <a:p>
            <a:pPr lvl="1">
              <a:lnSpc>
                <a:spcPct val="80000"/>
              </a:lnSpc>
            </a:pPr>
            <a:r>
              <a:rPr lang="en-US" dirty="0" smtClean="0"/>
              <a:t>Routine use of </a:t>
            </a:r>
            <a:r>
              <a:rPr lang="en-US" dirty="0" err="1" smtClean="0"/>
              <a:t>Kegel</a:t>
            </a:r>
            <a:r>
              <a:rPr lang="en-US" dirty="0" smtClean="0"/>
              <a:t> pelvic floor exercises</a:t>
            </a:r>
          </a:p>
          <a:p>
            <a:pPr lvl="1">
              <a:lnSpc>
                <a:spcPct val="80000"/>
              </a:lnSpc>
            </a:pPr>
            <a:r>
              <a:rPr lang="en-US" dirty="0" smtClean="0"/>
              <a:t>Regular physical activity</a:t>
            </a:r>
          </a:p>
          <a:p>
            <a:pPr lvl="1">
              <a:lnSpc>
                <a:spcPct val="80000"/>
              </a:lnSpc>
            </a:pPr>
            <a:r>
              <a:rPr lang="en-US" dirty="0" smtClean="0"/>
              <a:t>Proper nutrition</a:t>
            </a:r>
          </a:p>
          <a:p>
            <a:pPr lvl="1">
              <a:lnSpc>
                <a:spcPct val="80000"/>
              </a:lnSpc>
            </a:pPr>
            <a:r>
              <a:rPr lang="en-US" dirty="0" smtClean="0"/>
              <a:t>Weight loss</a:t>
            </a:r>
          </a:p>
          <a:p>
            <a:pPr lvl="1">
              <a:lnSpc>
                <a:spcPct val="80000"/>
              </a:lnSpc>
            </a:pPr>
            <a:r>
              <a:rPr lang="en-US" dirty="0" smtClean="0"/>
              <a:t>Avoid constipation and repetitive heavy lifting</a:t>
            </a:r>
          </a:p>
          <a:p>
            <a:pPr lvl="1">
              <a:lnSpc>
                <a:spcPct val="80000"/>
              </a:lnSpc>
            </a:pPr>
            <a:r>
              <a:rPr lang="en-US" dirty="0" smtClean="0"/>
              <a:t>Hormone replacement therapy</a:t>
            </a:r>
          </a:p>
          <a:p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624115-505B-4FF1-9223-E8A9A48F630E}" type="datetime1">
              <a:rPr lang="en-GB" smtClean="0"/>
              <a:t>30/04/2020</a:t>
            </a:fld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DBEEF3-DB85-4B4F-8710-E4F57CA843EF}" type="slidenum">
              <a:rPr lang="en-GB" smtClean="0"/>
              <a:pPr/>
              <a:t>25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b="1" dirty="0" smtClean="0"/>
              <a:t>INTRODUCTION</a:t>
            </a:r>
            <a:br>
              <a:rPr lang="en-US" b="1" dirty="0" smtClean="0"/>
            </a:b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80000"/>
              </a:lnSpc>
              <a:buNone/>
            </a:pPr>
            <a:endParaRPr lang="en-US" dirty="0" smtClean="0"/>
          </a:p>
          <a:p>
            <a:pPr>
              <a:lnSpc>
                <a:spcPct val="80000"/>
              </a:lnSpc>
            </a:pPr>
            <a:r>
              <a:rPr lang="en-US" dirty="0" smtClean="0"/>
              <a:t>POP is the </a:t>
            </a:r>
            <a:r>
              <a:rPr lang="en-US" b="1" dirty="0" smtClean="0">
                <a:solidFill>
                  <a:schemeClr val="accent2"/>
                </a:solidFill>
              </a:rPr>
              <a:t>downward</a:t>
            </a:r>
            <a:r>
              <a:rPr lang="en-US" dirty="0" smtClean="0"/>
              <a:t> displacement of the </a:t>
            </a:r>
          </a:p>
          <a:p>
            <a:pPr>
              <a:lnSpc>
                <a:spcPct val="80000"/>
              </a:lnSpc>
              <a:buNone/>
            </a:pPr>
            <a:r>
              <a:rPr lang="en-US" dirty="0" smtClean="0"/>
              <a:t>    structures that are normally located adjacent to the vaginal vault. </a:t>
            </a:r>
          </a:p>
          <a:p>
            <a:pPr>
              <a:lnSpc>
                <a:spcPct val="80000"/>
              </a:lnSpc>
            </a:pPr>
            <a:r>
              <a:rPr lang="en-US" dirty="0" smtClean="0"/>
              <a:t>Protrusion of the pelvic organs into or out the vaginal canal </a:t>
            </a:r>
          </a:p>
          <a:p>
            <a:pPr>
              <a:lnSpc>
                <a:spcPct val="80000"/>
              </a:lnSpc>
            </a:pPr>
            <a:r>
              <a:rPr lang="en-US" dirty="0" smtClean="0"/>
              <a:t>Defects in the pelvic supporting structures result in a variety of clinically  evident pelvic relaxation abnormalities </a:t>
            </a:r>
          </a:p>
          <a:p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5A2CBF-8488-41E7-A64D-E5522CC169B1}" type="datetime1">
              <a:rPr lang="en-GB" smtClean="0"/>
              <a:t>30/04/2020</a:t>
            </a:fld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DBEEF3-DB85-4B4F-8710-E4F57CA843EF}" type="slidenum">
              <a:rPr lang="en-GB" smtClean="0"/>
              <a:pPr/>
              <a:t>3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dirty="0" smtClean="0"/>
              <a:t>It's estimated that </a:t>
            </a:r>
            <a:r>
              <a:rPr lang="en-US" b="1" dirty="0" smtClean="0">
                <a:solidFill>
                  <a:schemeClr val="accent2"/>
                </a:solidFill>
              </a:rPr>
              <a:t>half</a:t>
            </a:r>
            <a:r>
              <a:rPr lang="en-US" dirty="0" smtClean="0">
                <a:solidFill>
                  <a:schemeClr val="hlink"/>
                </a:solidFill>
              </a:rPr>
              <a:t> </a:t>
            </a:r>
            <a:r>
              <a:rPr lang="en-US" dirty="0" smtClean="0"/>
              <a:t>of women who have children will experience some form of </a:t>
            </a:r>
            <a:r>
              <a:rPr lang="en-US" dirty="0" err="1" smtClean="0"/>
              <a:t>prolapse</a:t>
            </a:r>
            <a:r>
              <a:rPr lang="en-US" dirty="0" smtClean="0"/>
              <a:t> in later life, but because many women don't seek help , the actual number of women affected by </a:t>
            </a:r>
            <a:r>
              <a:rPr lang="en-US" dirty="0" err="1" smtClean="0"/>
              <a:t>prolapse</a:t>
            </a:r>
            <a:r>
              <a:rPr lang="en-US" dirty="0" smtClean="0"/>
              <a:t> is unknown. </a:t>
            </a:r>
          </a:p>
          <a:p>
            <a:pPr>
              <a:lnSpc>
                <a:spcPct val="80000"/>
              </a:lnSpc>
            </a:pPr>
            <a:endParaRPr lang="en-US" dirty="0" smtClean="0"/>
          </a:p>
          <a:p>
            <a:pPr>
              <a:lnSpc>
                <a:spcPct val="80000"/>
              </a:lnSpc>
            </a:pPr>
            <a:r>
              <a:rPr lang="en-US" dirty="0" smtClean="0"/>
              <a:t>POP occurs when the pelvic floor muscles become weak or damaged and can no longer support the pelvic organs.</a:t>
            </a:r>
          </a:p>
          <a:p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F33C8-AC86-4FEC-925A-61B43C8BCF55}" type="datetime1">
              <a:rPr lang="en-GB" smtClean="0"/>
              <a:t>30/04/2020</a:t>
            </a:fld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DBEEF3-DB85-4B4F-8710-E4F57CA843EF}" type="slidenum">
              <a:rPr lang="en-GB" smtClean="0"/>
              <a:pPr/>
              <a:t>4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Predisposing factors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Most are </a:t>
            </a:r>
            <a:r>
              <a:rPr lang="en-US" dirty="0" err="1" smtClean="0"/>
              <a:t>parous</a:t>
            </a:r>
            <a:r>
              <a:rPr lang="en-US" dirty="0" smtClean="0"/>
              <a:t>, older women</a:t>
            </a:r>
          </a:p>
          <a:p>
            <a:r>
              <a:rPr lang="en-US" dirty="0" smtClean="0"/>
              <a:t>Heredity</a:t>
            </a:r>
          </a:p>
          <a:p>
            <a:r>
              <a:rPr lang="en-US" dirty="0" smtClean="0"/>
              <a:t>Estrogen </a:t>
            </a:r>
            <a:r>
              <a:rPr lang="en-US" dirty="0" err="1" smtClean="0"/>
              <a:t>defiecacy</a:t>
            </a:r>
            <a:endParaRPr lang="en-US" dirty="0" smtClean="0"/>
          </a:p>
          <a:p>
            <a:r>
              <a:rPr lang="en-US" dirty="0" smtClean="0"/>
              <a:t>History of increased intra-abdominal pressure</a:t>
            </a:r>
          </a:p>
          <a:p>
            <a:r>
              <a:rPr lang="en-US" dirty="0" smtClean="0"/>
              <a:t>Postmenopausal</a:t>
            </a:r>
          </a:p>
          <a:p>
            <a:r>
              <a:rPr lang="en-US" dirty="0" smtClean="0"/>
              <a:t>History of trauma to pelvic supporting structures</a:t>
            </a:r>
          </a:p>
          <a:p>
            <a:r>
              <a:rPr lang="en-US" dirty="0" smtClean="0"/>
              <a:t>Surgical </a:t>
            </a:r>
            <a:r>
              <a:rPr lang="en-US" dirty="0" err="1" smtClean="0"/>
              <a:t>proceduers</a:t>
            </a:r>
            <a:endParaRPr lang="en-US" dirty="0" smtClean="0"/>
          </a:p>
          <a:p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DDB16D-B721-4277-BC5A-87BF896F8552}" type="datetime1">
              <a:rPr lang="en-GB" smtClean="0"/>
              <a:t>30/04/2020</a:t>
            </a:fld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DBEEF3-DB85-4B4F-8710-E4F57CA843EF}" type="slidenum">
              <a:rPr lang="en-GB" smtClean="0"/>
              <a:pPr/>
              <a:t>5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Elements comprising the Pelvis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dirty="0" smtClean="0"/>
              <a:t>Bones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Ilium, </a:t>
            </a:r>
            <a:r>
              <a:rPr lang="en-US" dirty="0" err="1" smtClean="0"/>
              <a:t>ischium</a:t>
            </a:r>
            <a:r>
              <a:rPr lang="en-US" dirty="0" smtClean="0"/>
              <a:t> and pubis fusion</a:t>
            </a:r>
          </a:p>
          <a:p>
            <a:pPr>
              <a:lnSpc>
                <a:spcPct val="90000"/>
              </a:lnSpc>
            </a:pPr>
            <a:r>
              <a:rPr lang="en-US" dirty="0" smtClean="0"/>
              <a:t>Ligaments</a:t>
            </a:r>
          </a:p>
          <a:p>
            <a:pPr>
              <a:lnSpc>
                <a:spcPct val="90000"/>
              </a:lnSpc>
            </a:pPr>
            <a:r>
              <a:rPr lang="en-US" dirty="0" smtClean="0"/>
              <a:t>Muscles</a:t>
            </a:r>
          </a:p>
          <a:p>
            <a:pPr>
              <a:lnSpc>
                <a:spcPct val="90000"/>
              </a:lnSpc>
            </a:pPr>
            <a:r>
              <a:rPr lang="en-US" dirty="0" err="1" smtClean="0"/>
              <a:t>Endopelvic</a:t>
            </a:r>
            <a:r>
              <a:rPr lang="en-US" dirty="0" smtClean="0"/>
              <a:t> fascia</a:t>
            </a:r>
          </a:p>
          <a:p>
            <a:pPr>
              <a:lnSpc>
                <a:spcPct val="90000"/>
              </a:lnSpc>
            </a:pPr>
            <a:endParaRPr lang="en-US" dirty="0" smtClean="0"/>
          </a:p>
          <a:p>
            <a:pPr>
              <a:lnSpc>
                <a:spcPct val="90000"/>
              </a:lnSpc>
            </a:pPr>
            <a:endParaRPr lang="en-US" dirty="0" smtClean="0"/>
          </a:p>
          <a:p>
            <a:pPr>
              <a:lnSpc>
                <a:spcPct val="90000"/>
              </a:lnSpc>
            </a:pP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07F21-6007-4FF8-AD4B-4E8A5D7159FA}" type="datetime1">
              <a:rPr lang="en-GB" smtClean="0"/>
              <a:t>30/04/2020</a:t>
            </a:fld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DBEEF3-DB85-4B4F-8710-E4F57CA843EF}" type="slidenum">
              <a:rPr lang="en-GB" smtClean="0"/>
              <a:pPr/>
              <a:t>6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err="1" smtClean="0"/>
              <a:t>Fascial</a:t>
            </a:r>
            <a:r>
              <a:rPr lang="en-US" b="1" dirty="0" smtClean="0"/>
              <a:t> and Muscular layers of the Pelvic Floor</a:t>
            </a:r>
            <a:endParaRPr lang="en-GB" b="1" dirty="0"/>
          </a:p>
        </p:txBody>
      </p:sp>
      <p:pic>
        <p:nvPicPr>
          <p:cNvPr id="4" name="Content Placeholder 3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0" y="1340768"/>
            <a:ext cx="9144000" cy="5517232"/>
          </a:xfrm>
        </p:spPr>
      </p:pic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75AEA-477F-4C46-9392-FCD43993DDC3}" type="datetime1">
              <a:rPr lang="en-GB" smtClean="0"/>
              <a:t>30/04/2020</a:t>
            </a:fld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DBEEF3-DB85-4B4F-8710-E4F57CA843EF}" type="slidenum">
              <a:rPr lang="en-GB" smtClean="0"/>
              <a:pPr/>
              <a:t>7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Attachments of cardinal/</a:t>
            </a:r>
            <a:r>
              <a:rPr lang="en-US" b="1" dirty="0" err="1" smtClean="0"/>
              <a:t>uterosacral</a:t>
            </a:r>
            <a:r>
              <a:rPr lang="en-US" b="1" dirty="0" smtClean="0"/>
              <a:t> ligaments</a:t>
            </a:r>
            <a:endParaRPr lang="en-GB" b="1" dirty="0"/>
          </a:p>
        </p:txBody>
      </p:sp>
      <p:pic>
        <p:nvPicPr>
          <p:cNvPr id="4" name="Content Placeholder 3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179512" y="1340768"/>
            <a:ext cx="8784976" cy="5517232"/>
          </a:xfrm>
        </p:spPr>
      </p:pic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CACD9-E8A7-4E0A-9B21-6667376CE1EE}" type="datetime1">
              <a:rPr lang="en-GB" smtClean="0"/>
              <a:t>30/04/2020</a:t>
            </a:fld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DBEEF3-DB85-4B4F-8710-E4F57CA843EF}" type="slidenum">
              <a:rPr lang="en-GB" smtClean="0"/>
              <a:pPr/>
              <a:t>8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Pelvic Relaxation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Cystocele</a:t>
            </a:r>
          </a:p>
          <a:p>
            <a:r>
              <a:rPr lang="en-US" sz="2800" dirty="0" smtClean="0"/>
              <a:t>Rectocele</a:t>
            </a:r>
          </a:p>
          <a:p>
            <a:r>
              <a:rPr lang="en-US" sz="2800" dirty="0" smtClean="0"/>
              <a:t>Enterocele</a:t>
            </a:r>
          </a:p>
          <a:p>
            <a:r>
              <a:rPr lang="en-US" sz="2800" dirty="0" smtClean="0"/>
              <a:t>Uterine and vaginal prolapse</a:t>
            </a:r>
          </a:p>
          <a:p>
            <a:pPr lvl="1">
              <a:buNone/>
            </a:pPr>
            <a:r>
              <a:rPr lang="en-US" dirty="0"/>
              <a:t> </a:t>
            </a:r>
            <a:r>
              <a:rPr lang="en-US" dirty="0" smtClean="0"/>
              <a:t> </a:t>
            </a:r>
          </a:p>
          <a:p>
            <a:pPr lvl="1">
              <a:buNone/>
            </a:pPr>
            <a:r>
              <a:rPr lang="en-US" dirty="0" smtClean="0"/>
              <a:t>Result of weakness or defect in supporting tissues- </a:t>
            </a:r>
          </a:p>
          <a:p>
            <a:pPr lvl="1">
              <a:buNone/>
            </a:pPr>
            <a:r>
              <a:rPr lang="en-US" dirty="0" smtClean="0"/>
              <a:t>endopelvic fascia and neuromuscular damage</a:t>
            </a:r>
          </a:p>
          <a:p>
            <a:endParaRPr lang="en-GB" dirty="0"/>
          </a:p>
        </p:txBody>
      </p:sp>
      <p:sp>
        <p:nvSpPr>
          <p:cNvPr id="4" name="Right Arrow 3"/>
          <p:cNvSpPr/>
          <p:nvPr/>
        </p:nvSpPr>
        <p:spPr>
          <a:xfrm>
            <a:off x="395536" y="4797152"/>
            <a:ext cx="648072" cy="2160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8EC09B-00E7-4898-AA4F-A056C1B23C19}" type="datetime1">
              <a:rPr lang="en-GB" smtClean="0"/>
              <a:t>30/04/2020</a:t>
            </a:fld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DBEEF3-DB85-4B4F-8710-E4F57CA843EF}" type="slidenum">
              <a:rPr lang="en-GB" smtClean="0"/>
              <a:pPr/>
              <a:t>9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7008</TotalTime>
  <Words>770</Words>
  <Application>Microsoft Office PowerPoint</Application>
  <PresentationFormat>On-screen Show (4:3)</PresentationFormat>
  <Paragraphs>194</Paragraphs>
  <Slides>25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6" baseType="lpstr">
      <vt:lpstr>Office Theme</vt:lpstr>
      <vt:lpstr>PELVIC ORGAN PROLAPSE(POP) </vt:lpstr>
      <vt:lpstr>Objectives</vt:lpstr>
      <vt:lpstr>  INTRODUCTION </vt:lpstr>
      <vt:lpstr>Slide 4</vt:lpstr>
      <vt:lpstr>Predisposing factors</vt:lpstr>
      <vt:lpstr>Elements comprising the Pelvis</vt:lpstr>
      <vt:lpstr>Fascial and Muscular layers of the Pelvic Floor</vt:lpstr>
      <vt:lpstr>Attachments of cardinal/uterosacral ligaments</vt:lpstr>
      <vt:lpstr>Pelvic Relaxation</vt:lpstr>
      <vt:lpstr>Clinical feature</vt:lpstr>
      <vt:lpstr>Slide 11</vt:lpstr>
      <vt:lpstr>Slide 12</vt:lpstr>
      <vt:lpstr>Patient position for evaluating pelvic floor defects</vt:lpstr>
      <vt:lpstr>Investigations</vt:lpstr>
      <vt:lpstr>Complications</vt:lpstr>
      <vt:lpstr>DDX</vt:lpstr>
      <vt:lpstr>UVP</vt:lpstr>
      <vt:lpstr>compartments</vt:lpstr>
      <vt:lpstr>Uterine prolapse</vt:lpstr>
      <vt:lpstr>Complete Uterovaginal procidentia</vt:lpstr>
      <vt:lpstr>Grading/staging/degrees of UVP</vt:lpstr>
      <vt:lpstr>Slide 22</vt:lpstr>
      <vt:lpstr>Slide 23</vt:lpstr>
      <vt:lpstr>Principles of reconstructive pelvic surgery</vt:lpstr>
      <vt:lpstr>Conservative treatments</vt:lpstr>
    </vt:vector>
  </TitlesOfParts>
  <Company>TOSHIBA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PELVIC ORGAN PROLAPSE </dc:title>
  <dc:creator>Dr Getachew Shiferaw</dc:creator>
  <cp:lastModifiedBy>TOSHIBA</cp:lastModifiedBy>
  <cp:revision>86</cp:revision>
  <dcterms:created xsi:type="dcterms:W3CDTF">2011-07-09T12:00:47Z</dcterms:created>
  <dcterms:modified xsi:type="dcterms:W3CDTF">2020-04-30T14:23:31Z</dcterms:modified>
</cp:coreProperties>
</file>