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7"/>
  </p:notesMasterIdLst>
  <p:sldIdLst>
    <p:sldId id="256" r:id="rId2"/>
    <p:sldId id="257" r:id="rId3"/>
    <p:sldId id="283" r:id="rId4"/>
    <p:sldId id="282" r:id="rId5"/>
    <p:sldId id="292" r:id="rId6"/>
    <p:sldId id="267" r:id="rId7"/>
    <p:sldId id="291" r:id="rId8"/>
    <p:sldId id="284" r:id="rId9"/>
    <p:sldId id="281" r:id="rId10"/>
    <p:sldId id="268" r:id="rId11"/>
    <p:sldId id="348" r:id="rId12"/>
    <p:sldId id="349" r:id="rId13"/>
    <p:sldId id="269" r:id="rId14"/>
    <p:sldId id="270" r:id="rId15"/>
    <p:sldId id="381" r:id="rId16"/>
    <p:sldId id="382" r:id="rId17"/>
    <p:sldId id="383" r:id="rId18"/>
    <p:sldId id="384" r:id="rId19"/>
    <p:sldId id="385" r:id="rId20"/>
    <p:sldId id="386" r:id="rId21"/>
    <p:sldId id="388" r:id="rId22"/>
    <p:sldId id="271" r:id="rId23"/>
    <p:sldId id="372" r:id="rId24"/>
    <p:sldId id="373" r:id="rId25"/>
    <p:sldId id="389" r:id="rId26"/>
    <p:sldId id="390" r:id="rId27"/>
    <p:sldId id="391" r:id="rId28"/>
    <p:sldId id="392" r:id="rId29"/>
    <p:sldId id="393" r:id="rId30"/>
    <p:sldId id="394" r:id="rId31"/>
    <p:sldId id="395" r:id="rId32"/>
    <p:sldId id="396" r:id="rId33"/>
    <p:sldId id="397" r:id="rId34"/>
    <p:sldId id="398" r:id="rId35"/>
    <p:sldId id="374" r:id="rId36"/>
    <p:sldId id="375" r:id="rId37"/>
    <p:sldId id="376" r:id="rId38"/>
    <p:sldId id="380" r:id="rId39"/>
    <p:sldId id="377" r:id="rId40"/>
    <p:sldId id="378" r:id="rId41"/>
    <p:sldId id="379" r:id="rId42"/>
    <p:sldId id="272" r:id="rId43"/>
    <p:sldId id="278" r:id="rId44"/>
    <p:sldId id="276" r:id="rId45"/>
    <p:sldId id="359" r:id="rId46"/>
    <p:sldId id="399" r:id="rId47"/>
    <p:sldId id="280" r:id="rId48"/>
    <p:sldId id="400" r:id="rId49"/>
    <p:sldId id="401" r:id="rId50"/>
    <p:sldId id="402" r:id="rId51"/>
    <p:sldId id="343" r:id="rId52"/>
    <p:sldId id="360" r:id="rId53"/>
    <p:sldId id="403" r:id="rId54"/>
    <p:sldId id="341" r:id="rId55"/>
    <p:sldId id="285" r:id="rId56"/>
    <p:sldId id="342" r:id="rId57"/>
    <p:sldId id="405" r:id="rId58"/>
    <p:sldId id="297" r:id="rId59"/>
    <p:sldId id="354" r:id="rId60"/>
    <p:sldId id="298" r:id="rId61"/>
    <p:sldId id="320" r:id="rId62"/>
    <p:sldId id="321" r:id="rId63"/>
    <p:sldId id="260" r:id="rId64"/>
    <p:sldId id="322" r:id="rId65"/>
    <p:sldId id="323" r:id="rId6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32" autoAdjust="0"/>
    <p:restoredTop sz="94660"/>
  </p:normalViewPr>
  <p:slideViewPr>
    <p:cSldViewPr snapToGrid="0">
      <p:cViewPr varScale="1">
        <p:scale>
          <a:sx n="74" d="100"/>
          <a:sy n="74" d="100"/>
        </p:scale>
        <p:origin x="59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B17528-0897-439B-929A-7A0ADDA9059F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A84B72-BC0E-4205-9E68-A158716FF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36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A84B72-BC0E-4205-9E68-A158716FF73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6079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965430FB-3483-45DE-9364-6F10CC1435E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72DD031-4337-4F50-B96E-744C3D51C8FC}" type="slidenum">
              <a:rPr lang="en-US" altLang="en-US"/>
              <a:pPr>
                <a:spcBef>
                  <a:spcPct val="0"/>
                </a:spcBef>
              </a:pPr>
              <a:t>17</a:t>
            </a:fld>
            <a:endParaRPr lang="en-US" altLang="en-US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179571B1-3E5C-471F-954D-2C7AF745946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4D9C06EE-1125-4626-B6FC-18D9910B55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id="{91EFCFD6-6280-4915-A36C-783675F132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643820D-726E-4674-9B4E-23EBDA8CDF7A}" type="slidenum">
              <a:rPr lang="en-US" altLang="en-US"/>
              <a:pPr>
                <a:spcBef>
                  <a:spcPct val="0"/>
                </a:spcBef>
              </a:pPr>
              <a:t>18</a:t>
            </a:fld>
            <a:endParaRPr lang="en-US" altLang="en-US"/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0E3332EE-A8EF-4C22-9993-14F6A5E5ED2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F7A947B9-5B4F-46F3-AAE5-91EC8B405E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DBECE5E4-4520-4A6C-95E0-F9FC2236C85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E8F42CF-0CCB-4CFF-A2CB-F1C9C9ED5CE4}" type="slidenum">
              <a:rPr lang="en-US" altLang="en-US"/>
              <a:pPr>
                <a:spcBef>
                  <a:spcPct val="0"/>
                </a:spcBef>
              </a:pPr>
              <a:t>19</a:t>
            </a:fld>
            <a:endParaRPr lang="en-US" altLang="en-US"/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15CFFC68-38F0-4E85-BE40-14ED5CB8ACD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0FDB2D20-87F1-4F74-A0CC-1C38A225D9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:a16="http://schemas.microsoft.com/office/drawing/2014/main" id="{AA37AA53-F2EB-4DE6-A745-F134DB76CCB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3AA2A2D-A720-4918-AE31-14987774E0E6}" type="slidenum">
              <a:rPr lang="en-US" altLang="en-US"/>
              <a:pPr>
                <a:spcBef>
                  <a:spcPct val="0"/>
                </a:spcBef>
              </a:pPr>
              <a:t>20</a:t>
            </a:fld>
            <a:endParaRPr lang="en-US" altLang="en-US"/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4CFCA889-7EC8-47A2-BEA7-294AF53D0E2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576F5401-D0A6-4DE1-B2B4-542EEE41E2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F9AAC555-0709-4D4B-8728-3FBFFE4121E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B6F3685-54A5-4A20-B517-530C82FDBBFA}" type="slidenum">
              <a:rPr lang="en-US" altLang="en-US"/>
              <a:pPr>
                <a:spcBef>
                  <a:spcPct val="0"/>
                </a:spcBef>
              </a:pPr>
              <a:t>21</a:t>
            </a:fld>
            <a:endParaRPr lang="en-US" altLang="en-US"/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D77DBB9E-98EC-4181-9964-1054AD8DD60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EF2056B9-290B-47C8-B7AF-22C6B3AF00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2EEA88CF-CC41-477F-8223-FC7CF2B7229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D4955EC-FE14-4751-ACF5-D1FCA06DF8A7}" type="slidenum">
              <a:rPr lang="en-US" altLang="en-US"/>
              <a:pPr>
                <a:spcBef>
                  <a:spcPct val="0"/>
                </a:spcBef>
              </a:pPr>
              <a:t>22</a:t>
            </a:fld>
            <a:endParaRPr lang="en-US" altLang="en-US"/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EECB919E-3F20-4782-9855-8925940C68C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FC6D66EF-FFA1-4C2C-AF41-62224CD086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>
            <a:extLst>
              <a:ext uri="{FF2B5EF4-FFF2-40B4-BE49-F238E27FC236}">
                <a16:creationId xmlns:a16="http://schemas.microsoft.com/office/drawing/2014/main" id="{0DDA9C73-EE1F-4735-ADF9-4D80A554DAD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68FE355-F434-472F-BD91-6BC1CA299A3A}" type="slidenum">
              <a:rPr lang="en-US" altLang="en-US"/>
              <a:pPr>
                <a:spcBef>
                  <a:spcPct val="0"/>
                </a:spcBef>
              </a:pPr>
              <a:t>23</a:t>
            </a:fld>
            <a:endParaRPr lang="en-US" altLang="en-US"/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FE5040E7-18DB-409E-9012-669FACE0753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5D9A49C0-300C-42C7-8A45-B2C9ECCAAD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A2721737-248D-4C39-9B49-389240DAC71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479170E-A8C8-4CF4-A5C4-F62B562D46D6}" type="slidenum">
              <a:rPr lang="en-US" altLang="en-US"/>
              <a:pPr>
                <a:spcBef>
                  <a:spcPct val="0"/>
                </a:spcBef>
              </a:pPr>
              <a:t>24</a:t>
            </a:fld>
            <a:endParaRPr lang="en-US" altLang="en-US"/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6551B565-78BB-4DC3-A6FB-D8337F0ABF1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D3754255-0EFD-44FD-9D8A-DB2C78D21B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>
            <a:extLst>
              <a:ext uri="{FF2B5EF4-FFF2-40B4-BE49-F238E27FC236}">
                <a16:creationId xmlns:a16="http://schemas.microsoft.com/office/drawing/2014/main" id="{A5F77F50-673E-424D-BB22-958853B155A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BD75406-3514-4DB0-9490-B3D5C4558FCB}" type="slidenum">
              <a:rPr lang="en-US" altLang="en-US"/>
              <a:pPr>
                <a:spcBef>
                  <a:spcPct val="0"/>
                </a:spcBef>
              </a:pPr>
              <a:t>25</a:t>
            </a:fld>
            <a:endParaRPr lang="en-US" altLang="en-US"/>
          </a:p>
        </p:txBody>
      </p:sp>
      <p:sp>
        <p:nvSpPr>
          <p:cNvPr id="49155" name="Rectangle 2">
            <a:extLst>
              <a:ext uri="{FF2B5EF4-FFF2-40B4-BE49-F238E27FC236}">
                <a16:creationId xmlns:a16="http://schemas.microsoft.com/office/drawing/2014/main" id="{7667BEFE-A3E3-4CF7-957A-CFBDD387177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>
            <a:extLst>
              <a:ext uri="{FF2B5EF4-FFF2-40B4-BE49-F238E27FC236}">
                <a16:creationId xmlns:a16="http://schemas.microsoft.com/office/drawing/2014/main" id="{4D5666C4-ED01-4A66-882E-DDC3271011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>
            <a:extLst>
              <a:ext uri="{FF2B5EF4-FFF2-40B4-BE49-F238E27FC236}">
                <a16:creationId xmlns:a16="http://schemas.microsoft.com/office/drawing/2014/main" id="{A4DF54F2-95ED-4209-880D-9462A51A23F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71EA2C1-95DC-4066-B9D2-E96850F82049}" type="slidenum">
              <a:rPr lang="en-US" altLang="en-US"/>
              <a:pPr>
                <a:spcBef>
                  <a:spcPct val="0"/>
                </a:spcBef>
              </a:pPr>
              <a:t>26</a:t>
            </a:fld>
            <a:endParaRPr lang="en-US" altLang="en-US"/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BE54F233-E275-4047-B1B3-023495650EE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>
            <a:extLst>
              <a:ext uri="{FF2B5EF4-FFF2-40B4-BE49-F238E27FC236}">
                <a16:creationId xmlns:a16="http://schemas.microsoft.com/office/drawing/2014/main" id="{7829BF1E-C7FA-4D08-9D2E-CF50B353B7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A84B72-BC0E-4205-9E68-A158716FF73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6899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>
            <a:extLst>
              <a:ext uri="{FF2B5EF4-FFF2-40B4-BE49-F238E27FC236}">
                <a16:creationId xmlns:a16="http://schemas.microsoft.com/office/drawing/2014/main" id="{83FC3601-46AE-41DC-A619-F67FD338E1E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CA0FDFF-6DF7-46A3-85AC-9D2509A4C8EE}" type="slidenum">
              <a:rPr lang="en-US" altLang="en-US"/>
              <a:pPr>
                <a:spcBef>
                  <a:spcPct val="0"/>
                </a:spcBef>
              </a:pPr>
              <a:t>27</a:t>
            </a:fld>
            <a:endParaRPr lang="en-US" altLang="en-US"/>
          </a:p>
        </p:txBody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id="{B21F49E4-C59E-43AC-BDE2-D99C6E2211E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>
            <a:extLst>
              <a:ext uri="{FF2B5EF4-FFF2-40B4-BE49-F238E27FC236}">
                <a16:creationId xmlns:a16="http://schemas.microsoft.com/office/drawing/2014/main" id="{BD4CA417-6EBE-4E07-AA8F-DD8A4ECD23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>
            <a:extLst>
              <a:ext uri="{FF2B5EF4-FFF2-40B4-BE49-F238E27FC236}">
                <a16:creationId xmlns:a16="http://schemas.microsoft.com/office/drawing/2014/main" id="{0D638F94-6085-48D7-AF9C-5ED67306592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878B1DC-7078-47C1-98D5-A12ED291559B}" type="slidenum">
              <a:rPr lang="en-US" altLang="en-US"/>
              <a:pPr>
                <a:spcBef>
                  <a:spcPct val="0"/>
                </a:spcBef>
              </a:pPr>
              <a:t>28</a:t>
            </a:fld>
            <a:endParaRPr lang="en-US" altLang="en-US"/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3896BDD8-198C-403E-93F3-387DB6357FF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>
            <a:extLst>
              <a:ext uri="{FF2B5EF4-FFF2-40B4-BE49-F238E27FC236}">
                <a16:creationId xmlns:a16="http://schemas.microsoft.com/office/drawing/2014/main" id="{8FC13586-D7DC-4C5D-B988-98C1398AA1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>
            <a:extLst>
              <a:ext uri="{FF2B5EF4-FFF2-40B4-BE49-F238E27FC236}">
                <a16:creationId xmlns:a16="http://schemas.microsoft.com/office/drawing/2014/main" id="{AD934A4B-3366-4796-B22F-F2D33FD3EA4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DD5D5FB-A2FA-4920-BDAE-6CF47CA81C73}" type="slidenum">
              <a:rPr lang="en-US" altLang="en-US"/>
              <a:pPr>
                <a:spcBef>
                  <a:spcPct val="0"/>
                </a:spcBef>
              </a:pPr>
              <a:t>29</a:t>
            </a:fld>
            <a:endParaRPr lang="en-US" altLang="en-US"/>
          </a:p>
        </p:txBody>
      </p:sp>
      <p:sp>
        <p:nvSpPr>
          <p:cNvPr id="57347" name="Rectangle 2">
            <a:extLst>
              <a:ext uri="{FF2B5EF4-FFF2-40B4-BE49-F238E27FC236}">
                <a16:creationId xmlns:a16="http://schemas.microsoft.com/office/drawing/2014/main" id="{21B0D1FA-F525-4641-8417-A7D1C5171EB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>
            <a:extLst>
              <a:ext uri="{FF2B5EF4-FFF2-40B4-BE49-F238E27FC236}">
                <a16:creationId xmlns:a16="http://schemas.microsoft.com/office/drawing/2014/main" id="{5DCB2080-118B-4ECA-829D-6518D598B7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>
            <a:extLst>
              <a:ext uri="{FF2B5EF4-FFF2-40B4-BE49-F238E27FC236}">
                <a16:creationId xmlns:a16="http://schemas.microsoft.com/office/drawing/2014/main" id="{57604F22-6C5D-4C6E-94AF-409DF08A6B7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7A9F8CC-2652-45C0-83E0-914B82C7B82E}" type="slidenum">
              <a:rPr lang="en-US" altLang="en-US"/>
              <a:pPr>
                <a:spcBef>
                  <a:spcPct val="0"/>
                </a:spcBef>
              </a:pPr>
              <a:t>30</a:t>
            </a:fld>
            <a:endParaRPr lang="en-US" altLang="en-US"/>
          </a:p>
        </p:txBody>
      </p:sp>
      <p:sp>
        <p:nvSpPr>
          <p:cNvPr id="59395" name="Rectangle 2">
            <a:extLst>
              <a:ext uri="{FF2B5EF4-FFF2-40B4-BE49-F238E27FC236}">
                <a16:creationId xmlns:a16="http://schemas.microsoft.com/office/drawing/2014/main" id="{AD0271EC-C06F-4F52-A10E-D2717C784B1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>
            <a:extLst>
              <a:ext uri="{FF2B5EF4-FFF2-40B4-BE49-F238E27FC236}">
                <a16:creationId xmlns:a16="http://schemas.microsoft.com/office/drawing/2014/main" id="{0DE372FC-9685-4D2A-A623-67D2007FFB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>
            <a:extLst>
              <a:ext uri="{FF2B5EF4-FFF2-40B4-BE49-F238E27FC236}">
                <a16:creationId xmlns:a16="http://schemas.microsoft.com/office/drawing/2014/main" id="{EE07841D-3918-4C2D-8340-C9EF197D408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2DE8310-3C2A-4C4C-A17F-B6E85F14D865}" type="slidenum">
              <a:rPr lang="en-US" altLang="en-US"/>
              <a:pPr>
                <a:spcBef>
                  <a:spcPct val="0"/>
                </a:spcBef>
              </a:pPr>
              <a:t>31</a:t>
            </a:fld>
            <a:endParaRPr lang="en-US" altLang="en-US"/>
          </a:p>
        </p:txBody>
      </p:sp>
      <p:sp>
        <p:nvSpPr>
          <p:cNvPr id="61443" name="Rectangle 2">
            <a:extLst>
              <a:ext uri="{FF2B5EF4-FFF2-40B4-BE49-F238E27FC236}">
                <a16:creationId xmlns:a16="http://schemas.microsoft.com/office/drawing/2014/main" id="{18FBF31A-0DC3-48BF-BA5C-F8203CE3CE2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>
            <a:extLst>
              <a:ext uri="{FF2B5EF4-FFF2-40B4-BE49-F238E27FC236}">
                <a16:creationId xmlns:a16="http://schemas.microsoft.com/office/drawing/2014/main" id="{0EA83628-D9E0-4D8D-A505-0FE6033C2F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>
            <a:extLst>
              <a:ext uri="{FF2B5EF4-FFF2-40B4-BE49-F238E27FC236}">
                <a16:creationId xmlns:a16="http://schemas.microsoft.com/office/drawing/2014/main" id="{5EBCB374-134B-4158-9704-0222E59196E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5E9B24A-0DA3-408F-9CC6-3019C43DF191}" type="slidenum">
              <a:rPr lang="en-US" altLang="en-US"/>
              <a:pPr>
                <a:spcBef>
                  <a:spcPct val="0"/>
                </a:spcBef>
              </a:pPr>
              <a:t>35</a:t>
            </a:fld>
            <a:endParaRPr lang="en-US" altLang="en-US"/>
          </a:p>
        </p:txBody>
      </p:sp>
      <p:sp>
        <p:nvSpPr>
          <p:cNvPr id="66563" name="Rectangle 2">
            <a:extLst>
              <a:ext uri="{FF2B5EF4-FFF2-40B4-BE49-F238E27FC236}">
                <a16:creationId xmlns:a16="http://schemas.microsoft.com/office/drawing/2014/main" id="{6B890BBF-FE97-476F-BA52-AF040FDF2E2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>
            <a:extLst>
              <a:ext uri="{FF2B5EF4-FFF2-40B4-BE49-F238E27FC236}">
                <a16:creationId xmlns:a16="http://schemas.microsoft.com/office/drawing/2014/main" id="{572E76D6-6472-4ACC-882F-10DD570F44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>
            <a:extLst>
              <a:ext uri="{FF2B5EF4-FFF2-40B4-BE49-F238E27FC236}">
                <a16:creationId xmlns:a16="http://schemas.microsoft.com/office/drawing/2014/main" id="{FFA0364F-E824-42F2-A324-7A35F48D287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1863EC7-2A19-4E15-B44B-00DE38690E1A}" type="slidenum">
              <a:rPr lang="en-US" altLang="en-US"/>
              <a:pPr>
                <a:spcBef>
                  <a:spcPct val="0"/>
                </a:spcBef>
              </a:pPr>
              <a:t>36</a:t>
            </a:fld>
            <a:endParaRPr lang="en-US" altLang="en-US"/>
          </a:p>
        </p:txBody>
      </p:sp>
      <p:sp>
        <p:nvSpPr>
          <p:cNvPr id="68611" name="Rectangle 2">
            <a:extLst>
              <a:ext uri="{FF2B5EF4-FFF2-40B4-BE49-F238E27FC236}">
                <a16:creationId xmlns:a16="http://schemas.microsoft.com/office/drawing/2014/main" id="{A27552D6-B4C1-432D-B857-CD84284DCFA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>
            <a:extLst>
              <a:ext uri="{FF2B5EF4-FFF2-40B4-BE49-F238E27FC236}">
                <a16:creationId xmlns:a16="http://schemas.microsoft.com/office/drawing/2014/main" id="{60DE203D-6F62-47BB-894C-56EAEDDAE9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>
            <a:extLst>
              <a:ext uri="{FF2B5EF4-FFF2-40B4-BE49-F238E27FC236}">
                <a16:creationId xmlns:a16="http://schemas.microsoft.com/office/drawing/2014/main" id="{D12A5B30-62E4-490D-B503-854E7D68785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FFD52B6-0593-4A7A-8D0F-CB40ED8CD71A}" type="slidenum">
              <a:rPr lang="en-US" altLang="en-US"/>
              <a:pPr>
                <a:spcBef>
                  <a:spcPct val="0"/>
                </a:spcBef>
              </a:pPr>
              <a:t>37</a:t>
            </a:fld>
            <a:endParaRPr lang="en-US" altLang="en-US"/>
          </a:p>
        </p:txBody>
      </p:sp>
      <p:sp>
        <p:nvSpPr>
          <p:cNvPr id="70659" name="Rectangle 2">
            <a:extLst>
              <a:ext uri="{FF2B5EF4-FFF2-40B4-BE49-F238E27FC236}">
                <a16:creationId xmlns:a16="http://schemas.microsoft.com/office/drawing/2014/main" id="{EBA6BA04-6291-4D1B-BE3E-2DF119DB96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>
            <a:extLst>
              <a:ext uri="{FF2B5EF4-FFF2-40B4-BE49-F238E27FC236}">
                <a16:creationId xmlns:a16="http://schemas.microsoft.com/office/drawing/2014/main" id="{6E460C88-85F0-4E94-9692-04ACAE4B1A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>
            <a:extLst>
              <a:ext uri="{FF2B5EF4-FFF2-40B4-BE49-F238E27FC236}">
                <a16:creationId xmlns:a16="http://schemas.microsoft.com/office/drawing/2014/main" id="{725F9052-6BDB-4096-976F-F4A89A15B8D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29FC12F-8F47-4947-ABE7-3DFEC3D56182}" type="slidenum">
              <a:rPr lang="en-US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38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2707" name="Rectangle 2">
            <a:extLst>
              <a:ext uri="{FF2B5EF4-FFF2-40B4-BE49-F238E27FC236}">
                <a16:creationId xmlns:a16="http://schemas.microsoft.com/office/drawing/2014/main" id="{9C56532C-7F62-484D-B4B2-4C50C6BB4C6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>
            <a:extLst>
              <a:ext uri="{FF2B5EF4-FFF2-40B4-BE49-F238E27FC236}">
                <a16:creationId xmlns:a16="http://schemas.microsoft.com/office/drawing/2014/main" id="{74DDDBB4-17FD-4EDF-87D2-F5F4A78751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>
            <a:extLst>
              <a:ext uri="{FF2B5EF4-FFF2-40B4-BE49-F238E27FC236}">
                <a16:creationId xmlns:a16="http://schemas.microsoft.com/office/drawing/2014/main" id="{C0893980-5283-4763-88DB-0FF81D00F6C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B70C5B9-FC34-4AC6-AEF2-98905E4C6957}" type="slidenum">
              <a:rPr lang="en-US" altLang="en-US"/>
              <a:pPr>
                <a:spcBef>
                  <a:spcPct val="0"/>
                </a:spcBef>
              </a:pPr>
              <a:t>39</a:t>
            </a:fld>
            <a:endParaRPr lang="en-US" altLang="en-US"/>
          </a:p>
        </p:txBody>
      </p:sp>
      <p:sp>
        <p:nvSpPr>
          <p:cNvPr id="74755" name="Rectangle 2">
            <a:extLst>
              <a:ext uri="{FF2B5EF4-FFF2-40B4-BE49-F238E27FC236}">
                <a16:creationId xmlns:a16="http://schemas.microsoft.com/office/drawing/2014/main" id="{33A8B193-F937-4A61-B590-9733D2CFA02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>
            <a:extLst>
              <a:ext uri="{FF2B5EF4-FFF2-40B4-BE49-F238E27FC236}">
                <a16:creationId xmlns:a16="http://schemas.microsoft.com/office/drawing/2014/main" id="{96EC11F3-14DF-4303-95DD-839CBD1142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3AC73C53-6375-4229-B1E2-9AE43E1D77F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8E78EE3-EF0E-485B-BFCB-14B76B294332}" type="slidenum">
              <a:rPr lang="en-US" altLang="en-US"/>
              <a:pPr>
                <a:spcBef>
                  <a:spcPct val="0"/>
                </a:spcBef>
              </a:pPr>
              <a:t>10</a:t>
            </a:fld>
            <a:endParaRPr lang="en-US" altLang="en-US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D671E3C3-23C3-46CE-B683-73A34B86298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94AA9823-2DD9-4931-9A26-4BE86AA653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>
            <a:extLst>
              <a:ext uri="{FF2B5EF4-FFF2-40B4-BE49-F238E27FC236}">
                <a16:creationId xmlns:a16="http://schemas.microsoft.com/office/drawing/2014/main" id="{1D07A297-41CB-4A89-9A06-C8D52259B72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92B00D5-255A-4493-942C-C60173862C78}" type="slidenum">
              <a:rPr lang="en-US" altLang="en-US"/>
              <a:pPr>
                <a:spcBef>
                  <a:spcPct val="0"/>
                </a:spcBef>
              </a:pPr>
              <a:t>40</a:t>
            </a:fld>
            <a:endParaRPr lang="en-US" altLang="en-US"/>
          </a:p>
        </p:txBody>
      </p:sp>
      <p:sp>
        <p:nvSpPr>
          <p:cNvPr id="76803" name="Rectangle 2">
            <a:extLst>
              <a:ext uri="{FF2B5EF4-FFF2-40B4-BE49-F238E27FC236}">
                <a16:creationId xmlns:a16="http://schemas.microsoft.com/office/drawing/2014/main" id="{C7D2ABC4-1334-43F4-AB17-9B5659D118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>
            <a:extLst>
              <a:ext uri="{FF2B5EF4-FFF2-40B4-BE49-F238E27FC236}">
                <a16:creationId xmlns:a16="http://schemas.microsoft.com/office/drawing/2014/main" id="{B8FC25D9-C160-4B90-837E-F5954A35E2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>
            <a:extLst>
              <a:ext uri="{FF2B5EF4-FFF2-40B4-BE49-F238E27FC236}">
                <a16:creationId xmlns:a16="http://schemas.microsoft.com/office/drawing/2014/main" id="{FCE8CE79-B90C-4188-A705-16A55298218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E2AECAB-C5C4-4A86-974E-397E8A628261}" type="slidenum">
              <a:rPr lang="en-US" altLang="en-US"/>
              <a:pPr>
                <a:spcBef>
                  <a:spcPct val="0"/>
                </a:spcBef>
              </a:pPr>
              <a:t>41</a:t>
            </a:fld>
            <a:endParaRPr lang="en-US" altLang="en-US"/>
          </a:p>
        </p:txBody>
      </p:sp>
      <p:sp>
        <p:nvSpPr>
          <p:cNvPr id="78851" name="Rectangle 2">
            <a:extLst>
              <a:ext uri="{FF2B5EF4-FFF2-40B4-BE49-F238E27FC236}">
                <a16:creationId xmlns:a16="http://schemas.microsoft.com/office/drawing/2014/main" id="{70839F2A-CFB6-467C-A752-F2B1EE7EF42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>
            <a:extLst>
              <a:ext uri="{FF2B5EF4-FFF2-40B4-BE49-F238E27FC236}">
                <a16:creationId xmlns:a16="http://schemas.microsoft.com/office/drawing/2014/main" id="{10453739-55D0-4663-B9A0-EB4C7CEC1E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>
            <a:extLst>
              <a:ext uri="{FF2B5EF4-FFF2-40B4-BE49-F238E27FC236}">
                <a16:creationId xmlns:a16="http://schemas.microsoft.com/office/drawing/2014/main" id="{689F8416-65DB-44C2-8C00-732C14ACF02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8053F0C-DBBC-410E-A3A1-257C2E1DEDD5}" type="slidenum">
              <a:rPr lang="en-US" altLang="en-US"/>
              <a:pPr>
                <a:spcBef>
                  <a:spcPct val="0"/>
                </a:spcBef>
              </a:pPr>
              <a:t>42</a:t>
            </a:fld>
            <a:endParaRPr lang="en-US" altLang="en-US"/>
          </a:p>
        </p:txBody>
      </p:sp>
      <p:sp>
        <p:nvSpPr>
          <p:cNvPr id="80899" name="Rectangle 2">
            <a:extLst>
              <a:ext uri="{FF2B5EF4-FFF2-40B4-BE49-F238E27FC236}">
                <a16:creationId xmlns:a16="http://schemas.microsoft.com/office/drawing/2014/main" id="{5CEF0653-4E0A-4FD7-9415-CAED7CC7072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>
            <a:extLst>
              <a:ext uri="{FF2B5EF4-FFF2-40B4-BE49-F238E27FC236}">
                <a16:creationId xmlns:a16="http://schemas.microsoft.com/office/drawing/2014/main" id="{CB41CC58-17B2-4BBE-A653-D0F2FF911B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>
            <a:extLst>
              <a:ext uri="{FF2B5EF4-FFF2-40B4-BE49-F238E27FC236}">
                <a16:creationId xmlns:a16="http://schemas.microsoft.com/office/drawing/2014/main" id="{41081E82-DAC6-4275-84B5-1C2805FC305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6AB58A2-A2D8-417A-BBFF-10EAE60644FC}" type="slidenum">
              <a:rPr lang="en-US" altLang="en-US"/>
              <a:pPr>
                <a:spcBef>
                  <a:spcPct val="0"/>
                </a:spcBef>
              </a:pPr>
              <a:t>43</a:t>
            </a:fld>
            <a:endParaRPr lang="en-US" altLang="en-US"/>
          </a:p>
        </p:txBody>
      </p:sp>
      <p:sp>
        <p:nvSpPr>
          <p:cNvPr id="84995" name="Rectangle 2">
            <a:extLst>
              <a:ext uri="{FF2B5EF4-FFF2-40B4-BE49-F238E27FC236}">
                <a16:creationId xmlns:a16="http://schemas.microsoft.com/office/drawing/2014/main" id="{239DC690-C6F4-4F53-9DCB-EED357F49E0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>
            <a:extLst>
              <a:ext uri="{FF2B5EF4-FFF2-40B4-BE49-F238E27FC236}">
                <a16:creationId xmlns:a16="http://schemas.microsoft.com/office/drawing/2014/main" id="{AD50A8EE-DEC3-4D88-9CB8-7B0558B58E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>
            <a:extLst>
              <a:ext uri="{FF2B5EF4-FFF2-40B4-BE49-F238E27FC236}">
                <a16:creationId xmlns:a16="http://schemas.microsoft.com/office/drawing/2014/main" id="{B2EB8277-4874-46A5-9FD1-3E036EAF4BF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7BE9877-445D-432C-A267-F1F47D385514}" type="slidenum">
              <a:rPr lang="en-US" altLang="en-US"/>
              <a:pPr>
                <a:spcBef>
                  <a:spcPct val="0"/>
                </a:spcBef>
              </a:pPr>
              <a:t>44</a:t>
            </a:fld>
            <a:endParaRPr lang="en-US" altLang="en-US"/>
          </a:p>
        </p:txBody>
      </p:sp>
      <p:sp>
        <p:nvSpPr>
          <p:cNvPr id="87043" name="Rectangle 2">
            <a:extLst>
              <a:ext uri="{FF2B5EF4-FFF2-40B4-BE49-F238E27FC236}">
                <a16:creationId xmlns:a16="http://schemas.microsoft.com/office/drawing/2014/main" id="{E3266197-9544-4970-A8E8-98B17873C2A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>
            <a:extLst>
              <a:ext uri="{FF2B5EF4-FFF2-40B4-BE49-F238E27FC236}">
                <a16:creationId xmlns:a16="http://schemas.microsoft.com/office/drawing/2014/main" id="{9756BC2A-1C82-4B10-B2CF-231B010B2C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>
            <a:extLst>
              <a:ext uri="{FF2B5EF4-FFF2-40B4-BE49-F238E27FC236}">
                <a16:creationId xmlns:a16="http://schemas.microsoft.com/office/drawing/2014/main" id="{1D90722D-CA4F-43D6-AD49-8BC1774B6EE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AD515A4-F674-4667-BE51-B4FD8F5EE426}" type="slidenum">
              <a:rPr lang="en-US" altLang="en-US"/>
              <a:pPr>
                <a:spcBef>
                  <a:spcPct val="0"/>
                </a:spcBef>
              </a:pPr>
              <a:t>45</a:t>
            </a:fld>
            <a:endParaRPr lang="en-US" altLang="en-US"/>
          </a:p>
        </p:txBody>
      </p:sp>
      <p:sp>
        <p:nvSpPr>
          <p:cNvPr id="89091" name="Rectangle 2">
            <a:extLst>
              <a:ext uri="{FF2B5EF4-FFF2-40B4-BE49-F238E27FC236}">
                <a16:creationId xmlns:a16="http://schemas.microsoft.com/office/drawing/2014/main" id="{8468988E-6D1A-41E1-8682-75BE11C49E7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>
            <a:extLst>
              <a:ext uri="{FF2B5EF4-FFF2-40B4-BE49-F238E27FC236}">
                <a16:creationId xmlns:a16="http://schemas.microsoft.com/office/drawing/2014/main" id="{75E22ED6-8918-41B7-BFAD-14EE6BFA67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>
            <a:extLst>
              <a:ext uri="{FF2B5EF4-FFF2-40B4-BE49-F238E27FC236}">
                <a16:creationId xmlns:a16="http://schemas.microsoft.com/office/drawing/2014/main" id="{E11AEFB4-4168-40B1-96D7-119CEF81E4F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A5E15BE-7B22-4776-A3A1-5B74C21153AD}" type="slidenum">
              <a:rPr lang="en-US" altLang="en-US"/>
              <a:pPr>
                <a:spcBef>
                  <a:spcPct val="0"/>
                </a:spcBef>
              </a:pPr>
              <a:t>46</a:t>
            </a:fld>
            <a:endParaRPr lang="en-US" altLang="en-US"/>
          </a:p>
        </p:txBody>
      </p:sp>
      <p:sp>
        <p:nvSpPr>
          <p:cNvPr id="91139" name="Rectangle 2">
            <a:extLst>
              <a:ext uri="{FF2B5EF4-FFF2-40B4-BE49-F238E27FC236}">
                <a16:creationId xmlns:a16="http://schemas.microsoft.com/office/drawing/2014/main" id="{28190EC4-11F7-451D-A7F8-CD25C76384A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>
            <a:extLst>
              <a:ext uri="{FF2B5EF4-FFF2-40B4-BE49-F238E27FC236}">
                <a16:creationId xmlns:a16="http://schemas.microsoft.com/office/drawing/2014/main" id="{5BDD1DBE-D105-4603-8407-A3B71B0492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>
            <a:extLst>
              <a:ext uri="{FF2B5EF4-FFF2-40B4-BE49-F238E27FC236}">
                <a16:creationId xmlns:a16="http://schemas.microsoft.com/office/drawing/2014/main" id="{53A13E1C-DD2C-4A59-9C37-7F3D89B8861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EB71D09-6890-4465-B45F-2EBBFF25D678}" type="slidenum">
              <a:rPr lang="en-US" altLang="en-US"/>
              <a:pPr>
                <a:spcBef>
                  <a:spcPct val="0"/>
                </a:spcBef>
              </a:pPr>
              <a:t>47</a:t>
            </a:fld>
            <a:endParaRPr lang="en-US" altLang="en-US"/>
          </a:p>
        </p:txBody>
      </p:sp>
      <p:sp>
        <p:nvSpPr>
          <p:cNvPr id="93187" name="Rectangle 2">
            <a:extLst>
              <a:ext uri="{FF2B5EF4-FFF2-40B4-BE49-F238E27FC236}">
                <a16:creationId xmlns:a16="http://schemas.microsoft.com/office/drawing/2014/main" id="{F34C9DAC-3600-453A-A817-2884B77678B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>
            <a:extLst>
              <a:ext uri="{FF2B5EF4-FFF2-40B4-BE49-F238E27FC236}">
                <a16:creationId xmlns:a16="http://schemas.microsoft.com/office/drawing/2014/main" id="{90E94476-9866-4094-A74D-5416DFDC73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>
            <a:extLst>
              <a:ext uri="{FF2B5EF4-FFF2-40B4-BE49-F238E27FC236}">
                <a16:creationId xmlns:a16="http://schemas.microsoft.com/office/drawing/2014/main" id="{9A35CBCE-5A37-474A-98B9-6A4C5D45F94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208679D-7F47-47C9-9D43-DC4044B982BE}" type="slidenum">
              <a:rPr lang="en-US" altLang="en-US"/>
              <a:pPr>
                <a:spcBef>
                  <a:spcPct val="0"/>
                </a:spcBef>
              </a:pPr>
              <a:t>48</a:t>
            </a:fld>
            <a:endParaRPr lang="en-US" altLang="en-US"/>
          </a:p>
        </p:txBody>
      </p:sp>
      <p:sp>
        <p:nvSpPr>
          <p:cNvPr id="95235" name="Rectangle 2">
            <a:extLst>
              <a:ext uri="{FF2B5EF4-FFF2-40B4-BE49-F238E27FC236}">
                <a16:creationId xmlns:a16="http://schemas.microsoft.com/office/drawing/2014/main" id="{BBEF6D55-1736-4687-9A53-77F304E34EA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>
            <a:extLst>
              <a:ext uri="{FF2B5EF4-FFF2-40B4-BE49-F238E27FC236}">
                <a16:creationId xmlns:a16="http://schemas.microsoft.com/office/drawing/2014/main" id="{7B678F1B-598E-4ABD-AB96-6C6E926E7A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>
            <a:extLst>
              <a:ext uri="{FF2B5EF4-FFF2-40B4-BE49-F238E27FC236}">
                <a16:creationId xmlns:a16="http://schemas.microsoft.com/office/drawing/2014/main" id="{40818139-4518-4549-8ABD-C93154AD15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EEBE109-6AF6-4117-8678-7AC824D788A8}" type="slidenum">
              <a:rPr lang="en-US" altLang="en-US"/>
              <a:pPr>
                <a:spcBef>
                  <a:spcPct val="0"/>
                </a:spcBef>
              </a:pPr>
              <a:t>49</a:t>
            </a:fld>
            <a:endParaRPr lang="en-US" altLang="en-US"/>
          </a:p>
        </p:txBody>
      </p:sp>
      <p:sp>
        <p:nvSpPr>
          <p:cNvPr id="97283" name="Rectangle 2">
            <a:extLst>
              <a:ext uri="{FF2B5EF4-FFF2-40B4-BE49-F238E27FC236}">
                <a16:creationId xmlns:a16="http://schemas.microsoft.com/office/drawing/2014/main" id="{C2E81293-315B-4D17-A76E-F6389564C60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>
            <a:extLst>
              <a:ext uri="{FF2B5EF4-FFF2-40B4-BE49-F238E27FC236}">
                <a16:creationId xmlns:a16="http://schemas.microsoft.com/office/drawing/2014/main" id="{FF01A972-736E-40E2-B591-1AD7E12199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00B791B5-284F-4317-B260-CFC4A88A2DD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A51B934-41FF-47C3-8C97-246F6546C00A}" type="slidenum">
              <a:rPr lang="en-US" altLang="en-US"/>
              <a:pPr>
                <a:spcBef>
                  <a:spcPct val="0"/>
                </a:spcBef>
              </a:pPr>
              <a:t>11</a:t>
            </a:fld>
            <a:endParaRPr lang="en-US" altLang="en-US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67CBE81B-BDC5-4FCE-9A65-FCAD9C7E878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C55F729C-EFD0-4B1F-AA2D-41A0D00CD7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>
            <a:extLst>
              <a:ext uri="{FF2B5EF4-FFF2-40B4-BE49-F238E27FC236}">
                <a16:creationId xmlns:a16="http://schemas.microsoft.com/office/drawing/2014/main" id="{B6EC4749-42FE-4C84-BFDE-6C7ED85E4DF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BEC1569-9E6B-4C61-B3BD-13CB538DF096}" type="slidenum">
              <a:rPr lang="en-US" altLang="en-US"/>
              <a:pPr>
                <a:spcBef>
                  <a:spcPct val="0"/>
                </a:spcBef>
              </a:pPr>
              <a:t>50</a:t>
            </a:fld>
            <a:endParaRPr lang="en-US" altLang="en-US"/>
          </a:p>
        </p:txBody>
      </p:sp>
      <p:sp>
        <p:nvSpPr>
          <p:cNvPr id="99331" name="Rectangle 2">
            <a:extLst>
              <a:ext uri="{FF2B5EF4-FFF2-40B4-BE49-F238E27FC236}">
                <a16:creationId xmlns:a16="http://schemas.microsoft.com/office/drawing/2014/main" id="{47B2BE7C-1486-4D11-9420-B655F2BC17A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>
            <a:extLst>
              <a:ext uri="{FF2B5EF4-FFF2-40B4-BE49-F238E27FC236}">
                <a16:creationId xmlns:a16="http://schemas.microsoft.com/office/drawing/2014/main" id="{34BD7612-F2EA-497A-BC24-E400CB7C1D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>
            <a:extLst>
              <a:ext uri="{FF2B5EF4-FFF2-40B4-BE49-F238E27FC236}">
                <a16:creationId xmlns:a16="http://schemas.microsoft.com/office/drawing/2014/main" id="{D8534456-CA73-46C3-8791-8120E73F8D9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0A08423-3016-4A91-81E9-600005835411}" type="slidenum">
              <a:rPr lang="en-US" altLang="en-US"/>
              <a:pPr>
                <a:spcBef>
                  <a:spcPct val="0"/>
                </a:spcBef>
              </a:pPr>
              <a:t>51</a:t>
            </a:fld>
            <a:endParaRPr lang="en-US" altLang="en-US"/>
          </a:p>
        </p:txBody>
      </p:sp>
      <p:sp>
        <p:nvSpPr>
          <p:cNvPr id="101379" name="Rectangle 2">
            <a:extLst>
              <a:ext uri="{FF2B5EF4-FFF2-40B4-BE49-F238E27FC236}">
                <a16:creationId xmlns:a16="http://schemas.microsoft.com/office/drawing/2014/main" id="{41699FBC-F74F-4BF4-83CA-50ACBD29CF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>
            <a:extLst>
              <a:ext uri="{FF2B5EF4-FFF2-40B4-BE49-F238E27FC236}">
                <a16:creationId xmlns:a16="http://schemas.microsoft.com/office/drawing/2014/main" id="{C090AC20-2281-4DC9-A530-9A0987B3CA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>
            <a:extLst>
              <a:ext uri="{FF2B5EF4-FFF2-40B4-BE49-F238E27FC236}">
                <a16:creationId xmlns:a16="http://schemas.microsoft.com/office/drawing/2014/main" id="{53E63827-DB59-4415-B28C-3F289789F26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432D83A-2F74-401A-8750-5C699FAD3411}" type="slidenum">
              <a:rPr lang="en-US" altLang="en-US"/>
              <a:pPr>
                <a:spcBef>
                  <a:spcPct val="0"/>
                </a:spcBef>
              </a:pPr>
              <a:t>53</a:t>
            </a:fld>
            <a:endParaRPr lang="en-US" altLang="en-US"/>
          </a:p>
        </p:txBody>
      </p:sp>
      <p:sp>
        <p:nvSpPr>
          <p:cNvPr id="104451" name="Rectangle 2">
            <a:extLst>
              <a:ext uri="{FF2B5EF4-FFF2-40B4-BE49-F238E27FC236}">
                <a16:creationId xmlns:a16="http://schemas.microsoft.com/office/drawing/2014/main" id="{EB271949-1487-457B-BA7A-25D68A50471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>
            <a:extLst>
              <a:ext uri="{FF2B5EF4-FFF2-40B4-BE49-F238E27FC236}">
                <a16:creationId xmlns:a16="http://schemas.microsoft.com/office/drawing/2014/main" id="{A9AE5036-C6A5-41D7-B648-AD7E25EE48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>
            <a:extLst>
              <a:ext uri="{FF2B5EF4-FFF2-40B4-BE49-F238E27FC236}">
                <a16:creationId xmlns:a16="http://schemas.microsoft.com/office/drawing/2014/main" id="{9D212250-4B7B-44E7-8113-B9CDF1AC454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FDA823C-8454-423A-8872-44D63611C1FC}" type="slidenum">
              <a:rPr lang="en-US" altLang="en-US"/>
              <a:pPr>
                <a:spcBef>
                  <a:spcPct val="0"/>
                </a:spcBef>
              </a:pPr>
              <a:t>54</a:t>
            </a:fld>
            <a:endParaRPr lang="en-US" altLang="en-US"/>
          </a:p>
        </p:txBody>
      </p:sp>
      <p:sp>
        <p:nvSpPr>
          <p:cNvPr id="106499" name="Rectangle 2">
            <a:extLst>
              <a:ext uri="{FF2B5EF4-FFF2-40B4-BE49-F238E27FC236}">
                <a16:creationId xmlns:a16="http://schemas.microsoft.com/office/drawing/2014/main" id="{CC885DC2-4489-4F13-AE74-A210AA36A7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>
            <a:extLst>
              <a:ext uri="{FF2B5EF4-FFF2-40B4-BE49-F238E27FC236}">
                <a16:creationId xmlns:a16="http://schemas.microsoft.com/office/drawing/2014/main" id="{5BB8B9B3-B941-4690-9682-CF89101EE0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>
            <a:extLst>
              <a:ext uri="{FF2B5EF4-FFF2-40B4-BE49-F238E27FC236}">
                <a16:creationId xmlns:a16="http://schemas.microsoft.com/office/drawing/2014/main" id="{8E95A138-A59B-4C2B-83EE-9967E9A9633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6469CCE-A651-4F35-B2B4-B606E92B16EE}" type="slidenum">
              <a:rPr lang="en-US" altLang="en-US"/>
              <a:pPr>
                <a:spcBef>
                  <a:spcPct val="0"/>
                </a:spcBef>
              </a:pPr>
              <a:t>55</a:t>
            </a:fld>
            <a:endParaRPr lang="en-US" altLang="en-US"/>
          </a:p>
        </p:txBody>
      </p:sp>
      <p:sp>
        <p:nvSpPr>
          <p:cNvPr id="108547" name="Rectangle 2">
            <a:extLst>
              <a:ext uri="{FF2B5EF4-FFF2-40B4-BE49-F238E27FC236}">
                <a16:creationId xmlns:a16="http://schemas.microsoft.com/office/drawing/2014/main" id="{34332FF7-026E-407F-9126-3AAA625F3A9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>
            <a:extLst>
              <a:ext uri="{FF2B5EF4-FFF2-40B4-BE49-F238E27FC236}">
                <a16:creationId xmlns:a16="http://schemas.microsoft.com/office/drawing/2014/main" id="{C493F99B-D603-4620-8E7F-9DC36729D7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>
            <a:extLst>
              <a:ext uri="{FF2B5EF4-FFF2-40B4-BE49-F238E27FC236}">
                <a16:creationId xmlns:a16="http://schemas.microsoft.com/office/drawing/2014/main" id="{CFCD2488-B3BF-4028-A38F-62C5187709A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A78E555-581E-4B08-82CA-7CBE4E3E6570}" type="slidenum">
              <a:rPr lang="en-US" altLang="en-US"/>
              <a:pPr>
                <a:spcBef>
                  <a:spcPct val="0"/>
                </a:spcBef>
              </a:pPr>
              <a:t>56</a:t>
            </a:fld>
            <a:endParaRPr lang="en-US" altLang="en-US"/>
          </a:p>
        </p:txBody>
      </p:sp>
      <p:sp>
        <p:nvSpPr>
          <p:cNvPr id="110595" name="Rectangle 2">
            <a:extLst>
              <a:ext uri="{FF2B5EF4-FFF2-40B4-BE49-F238E27FC236}">
                <a16:creationId xmlns:a16="http://schemas.microsoft.com/office/drawing/2014/main" id="{CE0E2F1D-E367-472D-B645-F6BF6E30574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>
            <a:extLst>
              <a:ext uri="{FF2B5EF4-FFF2-40B4-BE49-F238E27FC236}">
                <a16:creationId xmlns:a16="http://schemas.microsoft.com/office/drawing/2014/main" id="{2CE66CF2-25A0-4AA6-9968-FAF331A892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>
            <a:extLst>
              <a:ext uri="{FF2B5EF4-FFF2-40B4-BE49-F238E27FC236}">
                <a16:creationId xmlns:a16="http://schemas.microsoft.com/office/drawing/2014/main" id="{B9DD663D-2A8F-48EF-88AD-0EF2320E3CB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CFF2655-90E0-4A65-9F30-BFEA17A60EB1}" type="slidenum">
              <a:rPr lang="en-US" altLang="en-US"/>
              <a:pPr>
                <a:spcBef>
                  <a:spcPct val="0"/>
                </a:spcBef>
              </a:pPr>
              <a:t>57</a:t>
            </a:fld>
            <a:endParaRPr lang="en-US" altLang="en-US"/>
          </a:p>
        </p:txBody>
      </p:sp>
      <p:sp>
        <p:nvSpPr>
          <p:cNvPr id="116739" name="Rectangle 2">
            <a:extLst>
              <a:ext uri="{FF2B5EF4-FFF2-40B4-BE49-F238E27FC236}">
                <a16:creationId xmlns:a16="http://schemas.microsoft.com/office/drawing/2014/main" id="{0896A28E-E7D7-45B0-917B-13D384F2BE4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>
            <a:extLst>
              <a:ext uri="{FF2B5EF4-FFF2-40B4-BE49-F238E27FC236}">
                <a16:creationId xmlns:a16="http://schemas.microsoft.com/office/drawing/2014/main" id="{1FBD5BA0-2471-43A2-AEC1-BC8E54C966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>
            <a:extLst>
              <a:ext uri="{FF2B5EF4-FFF2-40B4-BE49-F238E27FC236}">
                <a16:creationId xmlns:a16="http://schemas.microsoft.com/office/drawing/2014/main" id="{4868DE35-607B-419E-9DEB-577D63AB97B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81FDC43-7173-40EB-878F-56FC1610A540}" type="slidenum">
              <a:rPr lang="en-US" altLang="en-US"/>
              <a:pPr>
                <a:spcBef>
                  <a:spcPct val="0"/>
                </a:spcBef>
              </a:pPr>
              <a:t>58</a:t>
            </a:fld>
            <a:endParaRPr lang="en-US" altLang="en-US"/>
          </a:p>
        </p:txBody>
      </p:sp>
      <p:sp>
        <p:nvSpPr>
          <p:cNvPr id="118787" name="Rectangle 2">
            <a:extLst>
              <a:ext uri="{FF2B5EF4-FFF2-40B4-BE49-F238E27FC236}">
                <a16:creationId xmlns:a16="http://schemas.microsoft.com/office/drawing/2014/main" id="{7EFBC103-61AD-482E-AF7C-CD2EF617393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>
            <a:extLst>
              <a:ext uri="{FF2B5EF4-FFF2-40B4-BE49-F238E27FC236}">
                <a16:creationId xmlns:a16="http://schemas.microsoft.com/office/drawing/2014/main" id="{1765B000-B8BD-4704-B39E-C745DDE860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>
            <a:extLst>
              <a:ext uri="{FF2B5EF4-FFF2-40B4-BE49-F238E27FC236}">
                <a16:creationId xmlns:a16="http://schemas.microsoft.com/office/drawing/2014/main" id="{AE70B767-2F89-4197-9163-F2FB0DB67D1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2A3049D-B9A8-43ED-B9BF-888CBEA2FBCE}" type="slidenum">
              <a:rPr lang="en-US" altLang="en-US"/>
              <a:pPr>
                <a:spcBef>
                  <a:spcPct val="0"/>
                </a:spcBef>
              </a:pPr>
              <a:t>59</a:t>
            </a:fld>
            <a:endParaRPr lang="en-US" altLang="en-US"/>
          </a:p>
        </p:txBody>
      </p:sp>
      <p:sp>
        <p:nvSpPr>
          <p:cNvPr id="120835" name="Rectangle 2">
            <a:extLst>
              <a:ext uri="{FF2B5EF4-FFF2-40B4-BE49-F238E27FC236}">
                <a16:creationId xmlns:a16="http://schemas.microsoft.com/office/drawing/2014/main" id="{DB0CA578-9FFD-498B-B6C9-9A5DC4220DB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>
            <a:extLst>
              <a:ext uri="{FF2B5EF4-FFF2-40B4-BE49-F238E27FC236}">
                <a16:creationId xmlns:a16="http://schemas.microsoft.com/office/drawing/2014/main" id="{33795517-F462-420E-AED8-978F74B990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>
            <a:extLst>
              <a:ext uri="{FF2B5EF4-FFF2-40B4-BE49-F238E27FC236}">
                <a16:creationId xmlns:a16="http://schemas.microsoft.com/office/drawing/2014/main" id="{F7587CE3-DE0A-4FFA-B3E6-1D313EDDE27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329265D-8E6E-4EFE-B8CE-83E7DBA9B029}" type="slidenum">
              <a:rPr lang="en-US" altLang="en-US"/>
              <a:pPr>
                <a:spcBef>
                  <a:spcPct val="0"/>
                </a:spcBef>
              </a:pPr>
              <a:t>60</a:t>
            </a:fld>
            <a:endParaRPr lang="en-US" altLang="en-US"/>
          </a:p>
        </p:txBody>
      </p:sp>
      <p:sp>
        <p:nvSpPr>
          <p:cNvPr id="122883" name="Rectangle 2">
            <a:extLst>
              <a:ext uri="{FF2B5EF4-FFF2-40B4-BE49-F238E27FC236}">
                <a16:creationId xmlns:a16="http://schemas.microsoft.com/office/drawing/2014/main" id="{B416E579-3EDD-4EDC-B895-1FB22E6A49C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>
            <a:extLst>
              <a:ext uri="{FF2B5EF4-FFF2-40B4-BE49-F238E27FC236}">
                <a16:creationId xmlns:a16="http://schemas.microsoft.com/office/drawing/2014/main" id="{0F6BFCD7-505C-4A9F-A069-B9441EDFED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E3FC6B28-A644-48BF-9062-03D2908E41D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F35043E-79AD-4C32-83DF-1EBF0C4FBBB1}" type="slidenum">
              <a:rPr lang="en-US" altLang="en-US"/>
              <a:pPr>
                <a:spcBef>
                  <a:spcPct val="0"/>
                </a:spcBef>
              </a:pPr>
              <a:t>12</a:t>
            </a:fld>
            <a:endParaRPr lang="en-US" altLang="en-US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340F3F47-EF41-49D6-B7D3-932FA7F3E18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3F6CA52B-1CA7-457A-9668-CD4B050CD0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>
            <a:extLst>
              <a:ext uri="{FF2B5EF4-FFF2-40B4-BE49-F238E27FC236}">
                <a16:creationId xmlns:a16="http://schemas.microsoft.com/office/drawing/2014/main" id="{ACC59693-0A6D-4177-A773-0590A608AD3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113720E-3DCD-430D-8FCB-EABF1DB064EF}" type="slidenum">
              <a:rPr lang="en-US" altLang="en-US"/>
              <a:pPr>
                <a:spcBef>
                  <a:spcPct val="0"/>
                </a:spcBef>
              </a:pPr>
              <a:t>61</a:t>
            </a:fld>
            <a:endParaRPr lang="en-US" altLang="en-US"/>
          </a:p>
        </p:txBody>
      </p:sp>
      <p:sp>
        <p:nvSpPr>
          <p:cNvPr id="124931" name="Rectangle 2">
            <a:extLst>
              <a:ext uri="{FF2B5EF4-FFF2-40B4-BE49-F238E27FC236}">
                <a16:creationId xmlns:a16="http://schemas.microsoft.com/office/drawing/2014/main" id="{6B26D094-45DD-41F8-87E2-A2D0B91FC48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>
            <a:extLst>
              <a:ext uri="{FF2B5EF4-FFF2-40B4-BE49-F238E27FC236}">
                <a16:creationId xmlns:a16="http://schemas.microsoft.com/office/drawing/2014/main" id="{12A4F0F9-BF5F-448C-89C4-E046AC67DD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>
            <a:extLst>
              <a:ext uri="{FF2B5EF4-FFF2-40B4-BE49-F238E27FC236}">
                <a16:creationId xmlns:a16="http://schemas.microsoft.com/office/drawing/2014/main" id="{24B0D6F8-17E2-4C06-9506-2EBA9744956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48FA87C-FB6A-4378-A4F7-CC33E06C02E0}" type="slidenum">
              <a:rPr lang="en-US" altLang="en-US"/>
              <a:pPr>
                <a:spcBef>
                  <a:spcPct val="0"/>
                </a:spcBef>
              </a:pPr>
              <a:t>62</a:t>
            </a:fld>
            <a:endParaRPr lang="en-US" altLang="en-US"/>
          </a:p>
        </p:txBody>
      </p:sp>
      <p:sp>
        <p:nvSpPr>
          <p:cNvPr id="126979" name="Rectangle 2">
            <a:extLst>
              <a:ext uri="{FF2B5EF4-FFF2-40B4-BE49-F238E27FC236}">
                <a16:creationId xmlns:a16="http://schemas.microsoft.com/office/drawing/2014/main" id="{BE770873-6AA7-46F2-A098-EEBBAE42B96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>
            <a:extLst>
              <a:ext uri="{FF2B5EF4-FFF2-40B4-BE49-F238E27FC236}">
                <a16:creationId xmlns:a16="http://schemas.microsoft.com/office/drawing/2014/main" id="{94BE9B6F-0BD7-427B-A3AB-8C7CCAD6CC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>
            <a:extLst>
              <a:ext uri="{FF2B5EF4-FFF2-40B4-BE49-F238E27FC236}">
                <a16:creationId xmlns:a16="http://schemas.microsoft.com/office/drawing/2014/main" id="{10DF511C-3F82-48EA-8756-140AA743B93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9972F81-A64A-428C-BBD8-0A913CBE0207}" type="slidenum">
              <a:rPr lang="en-US" altLang="en-US"/>
              <a:pPr>
                <a:spcBef>
                  <a:spcPct val="0"/>
                </a:spcBef>
              </a:pPr>
              <a:t>63</a:t>
            </a:fld>
            <a:endParaRPr lang="en-US" altLang="en-US"/>
          </a:p>
        </p:txBody>
      </p:sp>
      <p:sp>
        <p:nvSpPr>
          <p:cNvPr id="129027" name="Rectangle 2">
            <a:extLst>
              <a:ext uri="{FF2B5EF4-FFF2-40B4-BE49-F238E27FC236}">
                <a16:creationId xmlns:a16="http://schemas.microsoft.com/office/drawing/2014/main" id="{3F32BB10-56A3-4D35-BB34-E5C1D611FAC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>
            <a:extLst>
              <a:ext uri="{FF2B5EF4-FFF2-40B4-BE49-F238E27FC236}">
                <a16:creationId xmlns:a16="http://schemas.microsoft.com/office/drawing/2014/main" id="{3DD25D4C-49FE-4AFE-B0F4-6411669C4C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>
            <a:extLst>
              <a:ext uri="{FF2B5EF4-FFF2-40B4-BE49-F238E27FC236}">
                <a16:creationId xmlns:a16="http://schemas.microsoft.com/office/drawing/2014/main" id="{14D4CDD1-2213-40CB-8669-6808AF966DD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3BE6944-5E64-40C0-BCC4-F693BE6C36BD}" type="slidenum">
              <a:rPr lang="en-US" altLang="en-US"/>
              <a:pPr>
                <a:spcBef>
                  <a:spcPct val="0"/>
                </a:spcBef>
              </a:pPr>
              <a:t>64</a:t>
            </a:fld>
            <a:endParaRPr lang="en-US" altLang="en-US"/>
          </a:p>
        </p:txBody>
      </p:sp>
      <p:sp>
        <p:nvSpPr>
          <p:cNvPr id="131075" name="Rectangle 2">
            <a:extLst>
              <a:ext uri="{FF2B5EF4-FFF2-40B4-BE49-F238E27FC236}">
                <a16:creationId xmlns:a16="http://schemas.microsoft.com/office/drawing/2014/main" id="{B1B652CE-21A1-418D-9E79-B272BDA9D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>
            <a:extLst>
              <a:ext uri="{FF2B5EF4-FFF2-40B4-BE49-F238E27FC236}">
                <a16:creationId xmlns:a16="http://schemas.microsoft.com/office/drawing/2014/main" id="{975DB322-B10E-4CD2-B916-65F350E887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>
            <a:extLst>
              <a:ext uri="{FF2B5EF4-FFF2-40B4-BE49-F238E27FC236}">
                <a16:creationId xmlns:a16="http://schemas.microsoft.com/office/drawing/2014/main" id="{07EDEE4E-B60C-4FD0-8D6D-2B5724C64D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DE0066B-4EE9-4E55-9D38-75F95512E351}" type="slidenum">
              <a:rPr lang="en-US" altLang="en-US"/>
              <a:pPr>
                <a:spcBef>
                  <a:spcPct val="0"/>
                </a:spcBef>
              </a:pPr>
              <a:t>65</a:t>
            </a:fld>
            <a:endParaRPr lang="en-US" altLang="en-US"/>
          </a:p>
        </p:txBody>
      </p:sp>
      <p:sp>
        <p:nvSpPr>
          <p:cNvPr id="133123" name="Rectangle 2">
            <a:extLst>
              <a:ext uri="{FF2B5EF4-FFF2-40B4-BE49-F238E27FC236}">
                <a16:creationId xmlns:a16="http://schemas.microsoft.com/office/drawing/2014/main" id="{0E174BBA-35D0-47CB-A551-9131D1E3EDC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>
            <a:extLst>
              <a:ext uri="{FF2B5EF4-FFF2-40B4-BE49-F238E27FC236}">
                <a16:creationId xmlns:a16="http://schemas.microsoft.com/office/drawing/2014/main" id="{BE548855-D4D7-44F0-A1A4-91EEE4FC15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D5F423D9-4B08-4EA0-8A26-554AF49030F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F5D643F-ABB5-41E7-B490-0F5BB86E361B}" type="slidenum">
              <a:rPr lang="en-US" altLang="en-US"/>
              <a:pPr>
                <a:spcBef>
                  <a:spcPct val="0"/>
                </a:spcBef>
              </a:pPr>
              <a:t>13</a:t>
            </a:fld>
            <a:endParaRPr lang="en-US" altLang="en-US"/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B3A351A5-4253-4540-A90F-B6013DD3A72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851755D4-0520-48AB-A62B-EDE5987AB0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94AEBE7D-AB06-41EB-AC2D-08E0ABAFD93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A18934C-3307-40F2-837C-74E9FCA2C323}" type="slidenum">
              <a:rPr lang="en-US" altLang="en-US"/>
              <a:pPr>
                <a:spcBef>
                  <a:spcPct val="0"/>
                </a:spcBef>
              </a:pPr>
              <a:t>14</a:t>
            </a:fld>
            <a:endParaRPr lang="en-US" altLang="en-US"/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A48F5B83-51B3-4FDB-95D2-5F04D220392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8711B1B6-E792-4186-9739-8FCF032C5B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03121EA7-6E80-4987-83BD-F3EB02A755A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8FD19E9-95C9-4608-AF31-5078425F6D4F}" type="slidenum">
              <a:rPr lang="en-US" altLang="en-US"/>
              <a:pPr>
                <a:spcBef>
                  <a:spcPct val="0"/>
                </a:spcBef>
              </a:pPr>
              <a:t>15</a:t>
            </a:fld>
            <a:endParaRPr lang="en-US" altLang="en-US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4E8DBAEB-BCFD-4483-B8E1-71B277AC1A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68AC1A15-D556-429C-9541-9C00638912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DC099636-8829-44DA-A3FD-33811A361AA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0F674AA-2A95-4D72-AB7F-FEF0428CF79E}" type="slidenum">
              <a:rPr lang="en-US" altLang="en-US"/>
              <a:pPr>
                <a:spcBef>
                  <a:spcPct val="0"/>
                </a:spcBef>
              </a:pPr>
              <a:t>16</a:t>
            </a:fld>
            <a:endParaRPr lang="en-US" altLang="en-US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FB5FCD95-59D7-484D-9DAB-F2F138250E3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2B18AE0B-440B-4125-90DC-5A4643B064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BDBCA-6706-409D-B908-89355FA3A4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0BE079-DBBD-4A0C-8EE9-F49F8857C0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8497D6-097D-4499-AA06-29A471212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98F95A-7145-4006-98AD-720A0A615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2190D0-C6DD-4B9E-9B0A-9F195419A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18F94-9AE3-4588-9704-1890F4D66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267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8F0511-ECEB-4375-A487-5EA92A03C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37024B-E510-493C-96F3-D403198100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7270BD-9B0C-4474-8AE6-1E082EF52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CF753D-5178-4D98-B72F-1ED392F7C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A6CC39-5E12-48E2-8ADD-EC16203C0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18F94-9AE3-4588-9704-1890F4D66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552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A1E4775-671B-4ED9-B867-BC1B499C2C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2D75EA-19A0-4F18-8911-97FA79FF6C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70FFFA-E193-4683-8267-7C93AC12D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C7A709-FF52-4862-8A18-807E7A78C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B5B7D6-1A1D-42F3-91CE-C7126D310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18F94-9AE3-4588-9704-1890F4D66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512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6CB61-BDD3-40B5-9980-DA88890AE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9B239D-C36F-431F-87EE-28B322DA28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7F811-5E34-464A-92E5-15AF31442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3CE409-40C0-4149-9D53-C8694D152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C88023-4314-4616-9B44-AC7A79735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18F94-9AE3-4588-9704-1890F4D66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36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DBBA99-D63A-4332-8B0E-2402E91DB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B67FC4-4623-49B2-B055-C3B0D13359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CD89BC-80CE-4044-84FE-09CC1A94E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0058C8-B7E5-4969-A88B-AB0E77196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524FE6-862A-40DF-86C3-6D1F41333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18F94-9AE3-4588-9704-1890F4D66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935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7FEFB4-F547-4DDE-9EC0-37A64823E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451D24-FEBF-40FC-87CE-DB925F07CA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32C3D5-0AB2-453D-AB83-064F00D4D2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3CD730-5F13-4405-BBA8-64E4FD032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4/28/2020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5CEB96-179A-4513-8BB0-1B71D98C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3D0587-A230-41E9-8ABA-DC948232B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18F94-9AE3-4588-9704-1890F4D66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358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FF80E-EDF8-430D-A1EF-BF2356162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1EF3D3-0C7D-4EFD-A5BE-2C6564FE4B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5818FC-514C-491F-B92F-AC7865EFAF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CC0CBB-C7EB-497F-9DBB-46764060CE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03A7D6-C873-4CB3-8479-3279A9A527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0CCCB4-410D-4699-BEC5-ED581EBF90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4/28/2020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6D11351-67B8-4CBA-B597-A6B89AEB2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40FAD6D-45E8-4D1C-A158-9564DCC25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18F94-9AE3-4588-9704-1890F4D66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96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E6C2DE-EFB0-4C93-86E2-2501053A2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F660E3-A700-42DE-A7E0-E172780F2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4/28/2020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A46A3E-B160-4415-AA79-BDDE83476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81F6B3-DBA6-48EF-9146-7D210FA1B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18F94-9AE3-4588-9704-1890F4D66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051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0B6D18-9980-4DD1-875E-A6BEC6B4B8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4/28/2020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190EAEF-9ECA-48D3-AD3D-80E942B0F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4629DA-433E-4413-8834-5A5106AF0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18F94-9AE3-4588-9704-1890F4D66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7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AAAC0-E49B-4A7D-B543-62AD3DE70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8B54C3-BE7F-4C7E-A5EC-90B437C760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E2FD86-C43E-4CA3-89E8-9F8430EB20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1E5FFB-AEE1-435B-A305-05FA84961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4/28/2020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7636D9-80F5-4947-8F86-A2A9008FD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7B643B-CC7E-4C6D-8B04-62BCFBF78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18F94-9AE3-4588-9704-1890F4D66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029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1E1B7A-F700-4478-B7B3-89D412165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C4FD8F4-94AA-4682-B133-B2C85FEBED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4342AE-1227-47D4-87D5-127EF10F1A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35CAE4-CB1D-4C7D-9CF9-A964D1EAB9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4/28/2020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813D69-ABF7-4320-85D3-ECD8A7DC8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70B9BD-0D64-4A3E-9FE7-62C25B9A4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18F94-9AE3-4588-9704-1890F4D66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79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05D0B07-2557-46AC-824F-7B9B8D55D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B97742-9145-4234-BCB4-B7D2E76FD9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F6B8A1-8546-40B1-B70C-8FDDE37D57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4/28/2020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384B1E-81B0-4850-ACB8-AB00913CFF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ED6D08-7D3A-40FC-9554-C64D3BFD7D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918F94-9AE3-4588-9704-1890F4D66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501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png"/><Relationship Id="rId4" Type="http://schemas.openxmlformats.org/officeDocument/2006/relationships/oleObject" Target="../embeddings/oleObject1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png"/><Relationship Id="rId4" Type="http://schemas.openxmlformats.org/officeDocument/2006/relationships/oleObject" Target="../embeddings/oleObject2.bin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7.png"/><Relationship Id="rId4" Type="http://schemas.openxmlformats.org/officeDocument/2006/relationships/oleObject" Target="../embeddings/oleObject3.bin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4.png"/><Relationship Id="rId4" Type="http://schemas.openxmlformats.org/officeDocument/2006/relationships/oleObject" Target="../embeddings/oleObject4.bin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4838F-C87A-474F-9D9B-066CDCA359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12820"/>
            <a:ext cx="9144000" cy="1909763"/>
          </a:xfrm>
        </p:spPr>
        <p:txBody>
          <a:bodyPr>
            <a:normAutofit fontScale="90000"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Lecture 2.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Preparation of Standard solutions and expression of results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64F914-F39B-45AD-BBFB-8EADB608F2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286121" y="6165860"/>
            <a:ext cx="1704110" cy="380979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fontScale="92500" lnSpcReduction="20000"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By: Dinaol</a:t>
            </a:r>
          </a:p>
        </p:txBody>
      </p:sp>
      <p:pic>
        <p:nvPicPr>
          <p:cNvPr id="4" name="Picture 5" descr="BD05176_">
            <a:extLst>
              <a:ext uri="{FF2B5EF4-FFF2-40B4-BE49-F238E27FC236}">
                <a16:creationId xmlns:a16="http://schemas.microsoft.com/office/drawing/2014/main" id="{44F8C615-D689-484B-8FC7-7C999F36FD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897" y="2829697"/>
            <a:ext cx="33528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9C067E-BD82-485D-93C1-669D8E60D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18F94-9AE3-4588-9704-1890F4D66E17}" type="slidenum">
              <a:rPr lang="en-US" smtClean="0"/>
              <a:t>1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D96A6BB-FA4C-4B58-A4D8-2C8507E4F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4/28/2020</a:t>
            </a:r>
          </a:p>
        </p:txBody>
      </p:sp>
    </p:spTree>
    <p:extLst>
      <p:ext uri="{BB962C8B-B14F-4D97-AF65-F5344CB8AC3E}">
        <p14:creationId xmlns:p14="http://schemas.microsoft.com/office/powerpoint/2010/main" val="40911708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>
            <a:extLst>
              <a:ext uri="{FF2B5EF4-FFF2-40B4-BE49-F238E27FC236}">
                <a16:creationId xmlns:a16="http://schemas.microsoft.com/office/drawing/2014/main" id="{DD090F1B-506B-44F4-AA8B-5AC72C78B3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60619" y="577804"/>
            <a:ext cx="5473521" cy="6858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Concentration   Versus Amount</a:t>
            </a:r>
          </a:p>
        </p:txBody>
      </p:sp>
      <p:sp>
        <p:nvSpPr>
          <p:cNvPr id="15363" name="Rectangle 7">
            <a:extLst>
              <a:ext uri="{FF2B5EF4-FFF2-40B4-BE49-F238E27FC236}">
                <a16:creationId xmlns:a16="http://schemas.microsoft.com/office/drawing/2014/main" id="{7179DA42-0F2F-43E5-A30E-C967E07E0A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895600" y="2076450"/>
            <a:ext cx="7086600" cy="357663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b="1" dirty="0"/>
              <a:t>CONCENTRATION</a:t>
            </a:r>
            <a:r>
              <a:rPr lang="en-US" altLang="en-US" dirty="0"/>
              <a:t> -- amount / volume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b="1" i="1" dirty="0"/>
              <a:t>Fraction</a:t>
            </a:r>
            <a:r>
              <a:rPr lang="en-US" altLang="en-US" dirty="0"/>
              <a:t> where:</a:t>
            </a:r>
          </a:p>
          <a:p>
            <a:pPr lvl="1" eaLnBrk="1" hangingPunct="1"/>
            <a:r>
              <a:rPr lang="en-US" altLang="en-US" dirty="0"/>
              <a:t>Numerator, the amount of  solute </a:t>
            </a:r>
          </a:p>
          <a:p>
            <a:pPr lvl="1" eaLnBrk="1" hangingPunct="1"/>
            <a:r>
              <a:rPr lang="en-US" altLang="en-US" dirty="0"/>
              <a:t>Denominator, usually volume of entire solution </a:t>
            </a:r>
          </a:p>
          <a:p>
            <a:pPr lvl="2" eaLnBrk="1" hangingPunct="1">
              <a:buFont typeface="Arial" panose="020B0604020202020204" pitchFamily="34" charset="0"/>
              <a:buChar char="•"/>
            </a:pPr>
            <a:r>
              <a:rPr lang="en-US" altLang="en-US" dirty="0"/>
              <a:t>solvent + solute(s) </a:t>
            </a:r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C67551E-321D-478B-B53D-3D4C46048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18F94-9AE3-4588-9704-1890F4D66E17}" type="slidenum">
              <a:rPr lang="en-US" smtClean="0"/>
              <a:t>10</a:t>
            </a:fld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36D058-18F5-48F3-B95B-69439F31F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4/28/2020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6">
            <a:extLst>
              <a:ext uri="{FF2B5EF4-FFF2-40B4-BE49-F238E27FC236}">
                <a16:creationId xmlns:a16="http://schemas.microsoft.com/office/drawing/2014/main" id="{C4138D98-72E7-4DFA-8462-7E884700AC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16806" y="1903190"/>
            <a:ext cx="5029200" cy="3581400"/>
          </a:xfrm>
          <a:noFill/>
        </p:spPr>
        <p:txBody>
          <a:bodyPr>
            <a:normAutofit fontScale="85000" lnSpcReduction="20000"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cs typeface="Arial" panose="020B0604020202020204" pitchFamily="34" charset="0"/>
              </a:rPr>
              <a:t>Each star represents 1 mg of NaCl.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dirty="0">
              <a:cs typeface="Times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cs typeface="Arial" panose="020B0604020202020204" pitchFamily="34" charset="0"/>
              </a:rPr>
              <a:t>What is the total </a:t>
            </a:r>
            <a:r>
              <a:rPr lang="en-US" altLang="en-US" u="sng" dirty="0">
                <a:cs typeface="Arial" panose="020B0604020202020204" pitchFamily="34" charset="0"/>
              </a:rPr>
              <a:t>amount</a:t>
            </a:r>
            <a:r>
              <a:rPr lang="en-US" altLang="en-US" dirty="0">
                <a:cs typeface="Arial" panose="020B0604020202020204" pitchFamily="34" charset="0"/>
              </a:rPr>
              <a:t> of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cs typeface="Arial" panose="020B0604020202020204" pitchFamily="34" charset="0"/>
              </a:rPr>
              <a:t>	NaCl in the tube? _____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dirty="0">
              <a:cs typeface="Times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cs typeface="Arial" panose="020B0604020202020204" pitchFamily="34" charset="0"/>
              </a:rPr>
              <a:t>What is the </a:t>
            </a:r>
            <a:r>
              <a:rPr lang="en-US" altLang="en-US" u="sng" dirty="0">
                <a:cs typeface="Arial" panose="020B0604020202020204" pitchFamily="34" charset="0"/>
              </a:rPr>
              <a:t>concentration</a:t>
            </a:r>
            <a:r>
              <a:rPr lang="en-US" altLang="en-US" dirty="0">
                <a:cs typeface="Arial" panose="020B0604020202020204" pitchFamily="34" charset="0"/>
              </a:rPr>
              <a:t> of NaCl in the tube (in mg/mL)? _____</a:t>
            </a:r>
            <a:endParaRPr lang="en-US" altLang="en-US" dirty="0">
              <a:cs typeface="Times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cs typeface="Arial" panose="020B0604020202020204" pitchFamily="34" charset="0"/>
              </a:rPr>
              <a:t> </a:t>
            </a:r>
            <a:endParaRPr lang="en-US" altLang="en-US" dirty="0">
              <a:cs typeface="Times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cs typeface="Arial" panose="020B0604020202020204" pitchFamily="34" charset="0"/>
              </a:rPr>
              <a:t> </a:t>
            </a:r>
            <a:endParaRPr lang="en-US" altLang="en-US" dirty="0">
              <a:latin typeface="Times New Roman" panose="02020603050405020304" pitchFamily="18" charset="0"/>
              <a:cs typeface="Times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cs typeface="Arial" panose="020B0604020202020204" pitchFamily="34" charset="0"/>
              </a:rPr>
              <a:t> </a:t>
            </a:r>
            <a:endParaRPr lang="en-US" altLang="en-US" dirty="0">
              <a:latin typeface="Times New Roman" panose="02020603050405020304" pitchFamily="18" charset="0"/>
              <a:cs typeface="Times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cs typeface="Arial" panose="020B0604020202020204" pitchFamily="34" charset="0"/>
              </a:rPr>
              <a:t> </a:t>
            </a:r>
            <a:endParaRPr lang="en-US" altLang="en-US" dirty="0">
              <a:latin typeface="Times New Roman" panose="02020603050405020304" pitchFamily="18" charset="0"/>
              <a:cs typeface="Times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cs typeface="Arial" panose="020B0604020202020204" pitchFamily="34" charset="0"/>
              </a:rPr>
              <a:t>                       </a:t>
            </a:r>
            <a:endParaRPr lang="en-US" altLang="en-US" dirty="0">
              <a:latin typeface="Times New Roman" panose="02020603050405020304" pitchFamily="18" charset="0"/>
              <a:cs typeface="Times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cs typeface="Arial" panose="020B0604020202020204" pitchFamily="34" charset="0"/>
              </a:rPr>
              <a:t> </a:t>
            </a:r>
            <a:endParaRPr lang="en-US" altLang="en-US" dirty="0">
              <a:latin typeface="Times New Roman" panose="02020603050405020304" pitchFamily="18" charset="0"/>
              <a:cs typeface="Times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dirty="0">
              <a:latin typeface="Times New Roman" panose="02020603050405020304" pitchFamily="18" charset="0"/>
            </a:endParaRPr>
          </a:p>
        </p:txBody>
      </p:sp>
      <p:pic>
        <p:nvPicPr>
          <p:cNvPr id="17411" name="Picture 8" descr="tube_stars1">
            <a:extLst>
              <a:ext uri="{FF2B5EF4-FFF2-40B4-BE49-F238E27FC236}">
                <a16:creationId xmlns:a16="http://schemas.microsoft.com/office/drawing/2014/main" id="{5616F221-A210-4978-8AEB-6977FB91AF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9800" y="1905000"/>
            <a:ext cx="19304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934ECBB-9774-4140-81AB-9D077F5E4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18F94-9AE3-4588-9704-1890F4D66E17}" type="slidenum">
              <a:rPr lang="en-US" smtClean="0"/>
              <a:t>11</a:t>
            </a:fld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7677A3-FAE8-4F91-B2CA-54F018301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4/28/2020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707C82A0-C0B6-4CE9-9A27-721EFD43BB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3143251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SzPct val="40000"/>
              <a:buFont typeface="Wingdings" panose="05000000000000000000" pitchFamily="2" charset="2"/>
              <a:buChar char="p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AutoNum type="arabicPeriod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AutoNum type="alphaLcParenR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 New Roman" panose="02020603050405020304" pitchFamily="18" charset="0"/>
              <a:cs typeface="Times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9459" name="Rectangle 9">
            <a:extLst>
              <a:ext uri="{FF2B5EF4-FFF2-40B4-BE49-F238E27FC236}">
                <a16:creationId xmlns:a16="http://schemas.microsoft.com/office/drawing/2014/main" id="{ADB7E88E-CD16-458A-8634-A4B58DFE26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895600" y="1219200"/>
            <a:ext cx="5334000" cy="47244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cs typeface="Arial" panose="020B0604020202020204" pitchFamily="34" charset="0"/>
              </a:rPr>
              <a:t>Each star represents 1 mg of NaCl.</a:t>
            </a:r>
            <a:endParaRPr lang="en-US" altLang="en-US">
              <a:latin typeface="Times New Roman" panose="02020603050405020304" pitchFamily="18" charset="0"/>
              <a:cs typeface="Times" panose="02020603050405020304" pitchFamily="18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cs typeface="Arial" panose="020B0604020202020204" pitchFamily="34" charset="0"/>
              </a:rPr>
              <a:t>What is the total amount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cs typeface="Arial" panose="020B0604020202020204" pitchFamily="34" charset="0"/>
              </a:rPr>
              <a:t>of NaCl in the tube? 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i="1" u="sng">
                <a:cs typeface="Arial" panose="020B0604020202020204" pitchFamily="34" charset="0"/>
              </a:rPr>
              <a:t>4 mg</a:t>
            </a:r>
            <a:endParaRPr lang="en-US" altLang="en-US">
              <a:latin typeface="Times New Roman" panose="02020603050405020304" pitchFamily="18" charset="0"/>
              <a:cs typeface="Times" panose="02020603050405020304" pitchFamily="18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altLang="en-US"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cs typeface="Arial" panose="020B0604020202020204" pitchFamily="34" charset="0"/>
              </a:rPr>
              <a:t>What is the concentration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cs typeface="Arial" panose="020B0604020202020204" pitchFamily="34" charset="0"/>
              </a:rPr>
              <a:t>of NaCl in the tube (in mg/mL)? </a:t>
            </a:r>
            <a:endParaRPr lang="en-US" altLang="en-US">
              <a:latin typeface="Times New Roman" panose="02020603050405020304" pitchFamily="18" charset="0"/>
              <a:cs typeface="Times" panose="02020603050405020304" pitchFamily="18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u="sng">
                <a:cs typeface="Arial" panose="020B0604020202020204" pitchFamily="34" charset="0"/>
              </a:rPr>
              <a:t>4 mg </a:t>
            </a:r>
            <a:r>
              <a:rPr lang="en-US" altLang="en-US">
                <a:cs typeface="Arial" panose="020B0604020202020204" pitchFamily="34" charset="0"/>
              </a:rPr>
              <a:t> =  </a:t>
            </a:r>
            <a:r>
              <a:rPr lang="en-US" altLang="en-US" u="sng">
                <a:cs typeface="Arial" panose="020B0604020202020204" pitchFamily="34" charset="0"/>
              </a:rPr>
              <a:t>  ?_</a:t>
            </a:r>
            <a:endParaRPr lang="en-US" altLang="en-US">
              <a:latin typeface="Times New Roman" panose="02020603050405020304" pitchFamily="18" charset="0"/>
              <a:cs typeface="Times" panose="02020603050405020304" pitchFamily="18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cs typeface="Arial" panose="020B0604020202020204" pitchFamily="34" charset="0"/>
              </a:rPr>
              <a:t>5 mL       1 mL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altLang="en-US"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cs typeface="Arial" panose="020B0604020202020204" pitchFamily="34" charset="0"/>
              </a:rPr>
              <a:t>? = 0.8 mg,so the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altLang="en-US"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cs typeface="Arial" panose="020B0604020202020204" pitchFamily="34" charset="0"/>
              </a:rPr>
              <a:t> concentration is</a:t>
            </a:r>
            <a:r>
              <a:rPr lang="en-US" altLang="en-US" i="1" u="sng">
                <a:cs typeface="Arial" panose="020B0604020202020204" pitchFamily="34" charset="0"/>
              </a:rPr>
              <a:t> 0.8 mg/mL</a:t>
            </a:r>
          </a:p>
        </p:txBody>
      </p:sp>
      <p:pic>
        <p:nvPicPr>
          <p:cNvPr id="19460" name="Picture 10" descr="tube_stars1">
            <a:extLst>
              <a:ext uri="{FF2B5EF4-FFF2-40B4-BE49-F238E27FC236}">
                <a16:creationId xmlns:a16="http://schemas.microsoft.com/office/drawing/2014/main" id="{4B0E3FAB-9FA4-4AA8-B778-7596D75B8B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676401"/>
            <a:ext cx="2222500" cy="412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Text Box 11">
            <a:extLst>
              <a:ext uri="{FF2B5EF4-FFF2-40B4-BE49-F238E27FC236}">
                <a16:creationId xmlns:a16="http://schemas.microsoft.com/office/drawing/2014/main" id="{EB79C4A2-4BEA-4424-B3E5-4481006917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2401" y="5867400"/>
            <a:ext cx="1387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SzPct val="40000"/>
              <a:buFont typeface="Wingdings" panose="05000000000000000000" pitchFamily="2" charset="2"/>
              <a:buChar char="p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AutoNum type="arabicPeriod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AutoNum type="alphaLcParenR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/>
              <a:t>Figure 1.</a:t>
            </a: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C7DD5A2-C85D-44C8-9058-585F4ED89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18F94-9AE3-4588-9704-1890F4D66E17}" type="slidenum">
              <a:rPr lang="en-US" smtClean="0"/>
              <a:t>12</a:t>
            </a:fld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3A5F2C-E7D0-4972-A312-554C850BE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4/28/2020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>
            <a:extLst>
              <a:ext uri="{FF2B5EF4-FFF2-40B4-BE49-F238E27FC236}">
                <a16:creationId xmlns:a16="http://schemas.microsoft.com/office/drawing/2014/main" id="{6D5CF3AD-1819-4210-BBF9-76C8F92FBA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52700" y="501002"/>
            <a:ext cx="70866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Ways To Express Concentration Of Solute</a:t>
            </a:r>
          </a:p>
        </p:txBody>
      </p:sp>
      <p:sp>
        <p:nvSpPr>
          <p:cNvPr id="21507" name="Rectangle 5">
            <a:extLst>
              <a:ext uri="{FF2B5EF4-FFF2-40B4-BE49-F238E27FC236}">
                <a16:creationId xmlns:a16="http://schemas.microsoft.com/office/drawing/2014/main" id="{8A18DB17-279E-48E3-A734-C9BE5694F1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Source of confusion: </a:t>
            </a:r>
            <a:r>
              <a:rPr lang="en-US" altLang="en-US" dirty="0"/>
              <a:t>more than one way to express concentration of solute in a solution</a:t>
            </a:r>
          </a:p>
          <a:p>
            <a:pPr marL="0" indent="0" eaLnBrk="1" hangingPunct="1">
              <a:buNone/>
            </a:pPr>
            <a:endParaRPr lang="en-US" alt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B9C545F-FCD3-4785-940B-DE05AEAD7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18F94-9AE3-4588-9704-1890F4D66E17}" type="slidenum">
              <a:rPr lang="en-US" smtClean="0"/>
              <a:t>13</a:t>
            </a:fld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3C0B2F-07C6-4470-8018-E0F9D636D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4/28/2020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>
            <a:extLst>
              <a:ext uri="{FF2B5EF4-FFF2-40B4-BE49-F238E27FC236}">
                <a16:creationId xmlns:a16="http://schemas.microsoft.com/office/drawing/2014/main" id="{744AB442-4EF9-4F6E-B817-5DBA15248E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04056" y="692149"/>
            <a:ext cx="7086600" cy="6858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Concentration Expressions (Most Common)</a:t>
            </a:r>
          </a:p>
        </p:txBody>
      </p:sp>
      <p:sp>
        <p:nvSpPr>
          <p:cNvPr id="23555" name="Rectangle 5">
            <a:extLst>
              <a:ext uri="{FF2B5EF4-FFF2-40B4-BE49-F238E27FC236}">
                <a16:creationId xmlns:a16="http://schemas.microsoft.com/office/drawing/2014/main" id="{AEDC59DD-EC3E-4820-8D69-D86023DF99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814513"/>
            <a:ext cx="10515600" cy="4351338"/>
          </a:xfrm>
        </p:spPr>
        <p:txBody>
          <a:bodyPr/>
          <a:lstStyle/>
          <a:p>
            <a:pPr eaLnBrk="1" hangingPunct="1"/>
            <a:r>
              <a:rPr lang="en-US" altLang="en-US" b="1" dirty="0"/>
              <a:t>WEIGHT PER VOLUME</a:t>
            </a:r>
            <a:r>
              <a:rPr lang="en-US" altLang="en-US" dirty="0"/>
              <a:t>  </a:t>
            </a:r>
          </a:p>
          <a:p>
            <a:pPr eaLnBrk="1" hangingPunct="1"/>
            <a:r>
              <a:rPr lang="en-US" altLang="en-US" b="1" dirty="0"/>
              <a:t>MOLARITY</a:t>
            </a:r>
            <a:endParaRPr lang="en-US" altLang="en-US" dirty="0"/>
          </a:p>
          <a:p>
            <a:pPr eaLnBrk="1" hangingPunct="1"/>
            <a:r>
              <a:rPr lang="en-US" altLang="en-US" b="1" dirty="0"/>
              <a:t>PERCENTS (Three kinds)</a:t>
            </a:r>
            <a:endParaRPr lang="en-US" altLang="en-US" dirty="0"/>
          </a:p>
          <a:p>
            <a:pPr lvl="2" eaLnBrk="1" hangingPunct="1">
              <a:buFontTx/>
              <a:buNone/>
            </a:pPr>
            <a:r>
              <a:rPr lang="en-US" altLang="en-US" dirty="0"/>
              <a:t>a.  Weight per Volume % (w/v %)   </a:t>
            </a:r>
          </a:p>
          <a:p>
            <a:pPr lvl="2" eaLnBrk="1" hangingPunct="1">
              <a:buFontTx/>
              <a:buNone/>
            </a:pPr>
            <a:r>
              <a:rPr lang="en-US" altLang="en-US" dirty="0"/>
              <a:t>b.  Volume per Volume  %  (v/v %)  </a:t>
            </a:r>
          </a:p>
          <a:p>
            <a:pPr lvl="1" eaLnBrk="1" hangingPunct="1">
              <a:buFontTx/>
              <a:buNone/>
            </a:pPr>
            <a:r>
              <a:rPr lang="en-US" altLang="en-US" dirty="0"/>
              <a:t>    	c.  Weight per Weight %  (w/w %)</a:t>
            </a:r>
          </a:p>
          <a:p>
            <a:pPr eaLnBrk="1" hangingPunct="1"/>
            <a:endParaRPr lang="en-US" alt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C4FD426-ACB3-4A44-B0DA-EF4773F34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18F94-9AE3-4588-9704-1890F4D66E17}" type="slidenum">
              <a:rPr lang="en-US" smtClean="0"/>
              <a:t>14</a:t>
            </a:fld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5648A6-D6D3-4B52-AE6B-32C32F6EC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4/28/2020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>
            <a:extLst>
              <a:ext uri="{FF2B5EF4-FFF2-40B4-BE49-F238E27FC236}">
                <a16:creationId xmlns:a16="http://schemas.microsoft.com/office/drawing/2014/main" id="{3036B4DA-717C-4DA4-89E6-2CE17315B0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473003" y="687879"/>
            <a:ext cx="7086600" cy="685800"/>
          </a:xfrm>
        </p:spPr>
        <p:txBody>
          <a:bodyPr/>
          <a:lstStyle/>
          <a:p>
            <a:pPr eaLnBrk="1" hangingPunct="1"/>
            <a:r>
              <a:rPr lang="en-US" altLang="en-US" sz="3200" b="1" dirty="0" err="1">
                <a:solidFill>
                  <a:srgbClr val="FF0000"/>
                </a:solidFill>
              </a:rPr>
              <a:t>Percents</a:t>
            </a:r>
            <a:endParaRPr lang="en-US" altLang="en-US" sz="3200" b="1" dirty="0">
              <a:solidFill>
                <a:srgbClr val="FF0000"/>
              </a:solidFill>
            </a:endParaRPr>
          </a:p>
        </p:txBody>
      </p:sp>
      <p:sp>
        <p:nvSpPr>
          <p:cNvPr id="25603" name="Rectangle 5">
            <a:extLst>
              <a:ext uri="{FF2B5EF4-FFF2-40B4-BE49-F238E27FC236}">
                <a16:creationId xmlns:a16="http://schemas.microsoft.com/office/drawing/2014/main" id="{4CBD884D-8B02-43D5-9846-78ACA5CF26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568521" y="2096081"/>
            <a:ext cx="7481552" cy="435133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b="1" dirty="0"/>
              <a:t>X % is a fraction</a:t>
            </a:r>
            <a:r>
              <a:rPr lang="en-US" altLang="en-US" dirty="0"/>
              <a:t>	</a:t>
            </a:r>
          </a:p>
          <a:p>
            <a:pPr eaLnBrk="1" hangingPunct="1">
              <a:buFontTx/>
              <a:buNone/>
            </a:pPr>
            <a:endParaRPr lang="en-US" altLang="en-US" dirty="0"/>
          </a:p>
          <a:p>
            <a:pPr eaLnBrk="1" hangingPunct="1">
              <a:buFontTx/>
              <a:buNone/>
            </a:pPr>
            <a:r>
              <a:rPr lang="en-US" altLang="en-US" dirty="0"/>
              <a:t>   </a:t>
            </a:r>
            <a:r>
              <a:rPr lang="en-US" altLang="en-US" u="sng" dirty="0"/>
              <a:t>numerator is X</a:t>
            </a:r>
            <a:r>
              <a:rPr lang="en-US" altLang="en-US" dirty="0"/>
              <a:t> </a:t>
            </a:r>
          </a:p>
          <a:p>
            <a:pPr eaLnBrk="1" hangingPunct="1">
              <a:buFontTx/>
              <a:buNone/>
            </a:pPr>
            <a:r>
              <a:rPr lang="en-US" altLang="en-US" dirty="0"/>
              <a:t>   denominator is 100  </a:t>
            </a:r>
          </a:p>
          <a:p>
            <a:pPr eaLnBrk="1" hangingPunct="1">
              <a:buFontTx/>
              <a:buNone/>
            </a:pPr>
            <a:endParaRPr lang="en-US" altLang="en-US" dirty="0"/>
          </a:p>
          <a:p>
            <a:pPr eaLnBrk="1" hangingPunct="1">
              <a:buFontTx/>
              <a:buNone/>
            </a:pPr>
            <a:r>
              <a:rPr lang="en-US" altLang="en-US" dirty="0"/>
              <a:t>Three variations on this theme.</a:t>
            </a:r>
          </a:p>
          <a:p>
            <a:pPr eaLnBrk="1" hangingPunct="1"/>
            <a:endParaRPr lang="en-US" alt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6260FDD-E32F-4871-80C5-72B0B0508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18F94-9AE3-4588-9704-1890F4D66E17}" type="slidenum">
              <a:rPr lang="en-US" smtClean="0"/>
              <a:t>15</a:t>
            </a:fld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B7F511-79B2-4742-97B5-91D260C6D6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4/28/2020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>
            <a:extLst>
              <a:ext uri="{FF2B5EF4-FFF2-40B4-BE49-F238E27FC236}">
                <a16:creationId xmlns:a16="http://schemas.microsoft.com/office/drawing/2014/main" id="{BDC66268-1C66-47A6-BEC2-3C5A9F870D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0" y="881063"/>
            <a:ext cx="7086600" cy="685800"/>
          </a:xfrm>
        </p:spPr>
        <p:txBody>
          <a:bodyPr/>
          <a:lstStyle/>
          <a:p>
            <a:pPr eaLnBrk="1" hangingPunct="1"/>
            <a:r>
              <a:rPr lang="en-US" altLang="en-US" sz="3200" b="1" dirty="0">
                <a:solidFill>
                  <a:srgbClr val="FF0000"/>
                </a:solidFill>
              </a:rPr>
              <a:t>Weight/volume 	%</a:t>
            </a:r>
          </a:p>
        </p:txBody>
      </p:sp>
      <p:sp>
        <p:nvSpPr>
          <p:cNvPr id="27651" name="Rectangle 5">
            <a:extLst>
              <a:ext uri="{FF2B5EF4-FFF2-40B4-BE49-F238E27FC236}">
                <a16:creationId xmlns:a16="http://schemas.microsoft.com/office/drawing/2014/main" id="{4ADFF7E3-BBBC-4921-9647-60B1F419E2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895600" y="2038350"/>
            <a:ext cx="7086600" cy="3576638"/>
          </a:xfrm>
        </p:spPr>
        <p:txBody>
          <a:bodyPr>
            <a:normAutofit lnSpcReduction="10000"/>
          </a:bodyPr>
          <a:lstStyle/>
          <a:p>
            <a:pPr eaLnBrk="1" hangingPunct="1">
              <a:buFontTx/>
              <a:buNone/>
            </a:pPr>
            <a:r>
              <a:rPr lang="en-US" altLang="en-US" u="sng" dirty="0"/>
              <a:t>TYPE I:</a:t>
            </a:r>
            <a:r>
              <a:rPr lang="en-US" altLang="en-US" dirty="0"/>
              <a:t>  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Grams of solute </a:t>
            </a:r>
          </a:p>
          <a:p>
            <a:pPr eaLnBrk="1" hangingPunct="1"/>
            <a:r>
              <a:rPr lang="en-US" altLang="en-US" dirty="0"/>
              <a:t>100 mL total solution</a:t>
            </a:r>
          </a:p>
          <a:p>
            <a:pPr eaLnBrk="1" hangingPunct="1"/>
            <a:r>
              <a:rPr lang="en-US" altLang="en-US" dirty="0"/>
              <a:t>Most common in biology but seldom used in chemistry manuals </a:t>
            </a:r>
          </a:p>
          <a:p>
            <a:pPr lvl="1" eaLnBrk="1" hangingPunct="1"/>
            <a:r>
              <a:rPr lang="en-US" altLang="en-US" dirty="0"/>
              <a:t>Technically, the units should be the same in the numerator and denominator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C4E04D9-25E5-4358-8196-167C39406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18F94-9AE3-4588-9704-1890F4D66E17}" type="slidenum">
              <a:rPr lang="en-US" smtClean="0"/>
              <a:t>16</a:t>
            </a:fld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A185CB-E6E0-461C-A79F-95B74D0DBC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4/28/2020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>
            <a:extLst>
              <a:ext uri="{FF2B5EF4-FFF2-40B4-BE49-F238E27FC236}">
                <a16:creationId xmlns:a16="http://schemas.microsoft.com/office/drawing/2014/main" id="{7FAA0656-FF00-4BE1-ADF6-DDC7C62DE4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0" y="881063"/>
            <a:ext cx="7086600" cy="685800"/>
          </a:xfrm>
        </p:spPr>
        <p:txBody>
          <a:bodyPr/>
          <a:lstStyle/>
          <a:p>
            <a:pPr eaLnBrk="1" hangingPunct="1"/>
            <a:r>
              <a:rPr lang="en-US" altLang="en-US" sz="3200"/>
              <a:t>Example</a:t>
            </a:r>
          </a:p>
        </p:txBody>
      </p:sp>
      <p:sp>
        <p:nvSpPr>
          <p:cNvPr id="29699" name="Rectangle 5">
            <a:extLst>
              <a:ext uri="{FF2B5EF4-FFF2-40B4-BE49-F238E27FC236}">
                <a16:creationId xmlns:a16="http://schemas.microsoft.com/office/drawing/2014/main" id="{7EE9B25A-20AD-4B5D-ACAF-5775137370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0" y="2121839"/>
            <a:ext cx="6927761" cy="4351338"/>
          </a:xfrm>
        </p:spPr>
        <p:txBody>
          <a:bodyPr/>
          <a:lstStyle/>
          <a:p>
            <a:pPr lvl="2" eaLnBrk="1" hangingPunct="1">
              <a:buFontTx/>
              <a:buNone/>
            </a:pPr>
            <a:r>
              <a:rPr lang="en-US" altLang="en-US" b="1" dirty="0"/>
              <a:t>20 g of NaCl in </a:t>
            </a:r>
          </a:p>
          <a:p>
            <a:pPr lvl="2" eaLnBrk="1" hangingPunct="1">
              <a:buFontTx/>
              <a:buNone/>
            </a:pPr>
            <a:r>
              <a:rPr lang="en-US" altLang="en-US" b="1" dirty="0"/>
              <a:t>100 mL of total solution</a:t>
            </a:r>
            <a:r>
              <a:rPr lang="en-US" altLang="en-US" dirty="0"/>
              <a:t>                             </a:t>
            </a:r>
          </a:p>
          <a:p>
            <a:pPr lvl="2" eaLnBrk="1" hangingPunct="1">
              <a:buFontTx/>
              <a:buNone/>
            </a:pPr>
            <a:endParaRPr lang="en-US" altLang="en-US" dirty="0"/>
          </a:p>
          <a:p>
            <a:pPr lvl="2" eaLnBrk="1" hangingPunct="1">
              <a:buFontTx/>
              <a:buNone/>
            </a:pPr>
            <a:r>
              <a:rPr lang="en-US" altLang="en-US" dirty="0"/>
              <a:t>=  20% (w/v) solution.</a:t>
            </a:r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F44BC60-DC7F-4A4C-B276-5B9E44224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18F94-9AE3-4588-9704-1890F4D66E17}" type="slidenum">
              <a:rPr lang="en-US" smtClean="0"/>
              <a:t>17</a:t>
            </a:fld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DA1E396-8894-4B52-9FB4-F4B53830C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4/28/2020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4">
            <a:extLst>
              <a:ext uri="{FF2B5EF4-FFF2-40B4-BE49-F238E27FC236}">
                <a16:creationId xmlns:a16="http://schemas.microsoft.com/office/drawing/2014/main" id="{3148F086-1C55-4642-A56C-613BD4BDA9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0" y="1128713"/>
            <a:ext cx="70866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3200"/>
              <a:t>Example: </a:t>
            </a:r>
            <a:br>
              <a:rPr lang="en-US" altLang="en-US" sz="3200"/>
            </a:br>
            <a:r>
              <a:rPr lang="en-US" altLang="en-US" sz="3200"/>
              <a:t>By Proportions</a:t>
            </a:r>
          </a:p>
        </p:txBody>
      </p:sp>
      <p:sp>
        <p:nvSpPr>
          <p:cNvPr id="31747" name="Rectangle 5">
            <a:extLst>
              <a:ext uri="{FF2B5EF4-FFF2-40B4-BE49-F238E27FC236}">
                <a16:creationId xmlns:a16="http://schemas.microsoft.com/office/drawing/2014/main" id="{0790802B-3FC0-4BF4-A9FC-64148D2619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How would you prepare 500 mL of a 5 % (w/v) solution of NaCl?</a:t>
            </a:r>
          </a:p>
          <a:p>
            <a:pPr eaLnBrk="1" hangingPunct="1"/>
            <a:endParaRPr lang="en-US" alt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41D4657-541F-4C55-A2A7-6A4C687E7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18F94-9AE3-4588-9704-1890F4D66E17}" type="slidenum">
              <a:rPr lang="en-US" smtClean="0"/>
              <a:t>18</a:t>
            </a:fld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0CC8A8-2217-4F7D-8A58-838C106CD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4/28/2020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4">
            <a:extLst>
              <a:ext uri="{FF2B5EF4-FFF2-40B4-BE49-F238E27FC236}">
                <a16:creationId xmlns:a16="http://schemas.microsoft.com/office/drawing/2014/main" id="{4514C034-EEA8-4508-BF84-CD6D95F478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62288" y="1123950"/>
            <a:ext cx="70866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3200"/>
              <a:t>Answer, By </a:t>
            </a:r>
            <a:br>
              <a:rPr lang="en-US" altLang="en-US" sz="3200"/>
            </a:br>
            <a:r>
              <a:rPr lang="en-US" altLang="en-US" sz="3200"/>
              <a:t>Proportions</a:t>
            </a:r>
          </a:p>
        </p:txBody>
      </p:sp>
      <p:sp>
        <p:nvSpPr>
          <p:cNvPr id="33795" name="Rectangle 5">
            <a:extLst>
              <a:ext uri="{FF2B5EF4-FFF2-40B4-BE49-F238E27FC236}">
                <a16:creationId xmlns:a16="http://schemas.microsoft.com/office/drawing/2014/main" id="{F91C9A20-C8D5-4125-82A4-4B2C5CA474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/>
              <a:t>By definition:	5 % =  </a:t>
            </a:r>
            <a:r>
              <a:rPr lang="en-US" altLang="en-US" u="sng"/>
              <a:t>5 g</a:t>
            </a:r>
            <a:r>
              <a:rPr lang="en-US" altLang="en-US"/>
              <a:t>   </a:t>
            </a:r>
          </a:p>
          <a:p>
            <a:pPr eaLnBrk="1" hangingPunct="1">
              <a:buFontTx/>
              <a:buNone/>
            </a:pPr>
            <a:r>
              <a:rPr lang="en-US" altLang="en-US"/>
              <a:t>		        		100 mL</a:t>
            </a:r>
          </a:p>
          <a:p>
            <a:pPr eaLnBrk="1" hangingPunct="1">
              <a:buFontTx/>
              <a:buNone/>
            </a:pPr>
            <a:r>
              <a:rPr lang="en-US" altLang="en-US"/>
              <a:t>     </a:t>
            </a:r>
            <a:r>
              <a:rPr lang="en-US" altLang="en-US" u="sng"/>
              <a:t>5  g</a:t>
            </a:r>
            <a:r>
              <a:rPr lang="en-US" altLang="en-US"/>
              <a:t>	   =    </a:t>
            </a:r>
            <a:r>
              <a:rPr lang="en-US" altLang="en-US" u="sng"/>
              <a:t>?</a:t>
            </a:r>
            <a:r>
              <a:rPr lang="en-US" altLang="en-US"/>
              <a:t>  </a:t>
            </a:r>
          </a:p>
          <a:p>
            <a:pPr eaLnBrk="1" hangingPunct="1">
              <a:buFontTx/>
              <a:buNone/>
            </a:pPr>
            <a:r>
              <a:rPr lang="en-US" altLang="en-US"/>
              <a:t>   100 mL              500 mL</a:t>
            </a:r>
          </a:p>
          <a:p>
            <a:pPr eaLnBrk="1" hangingPunct="1">
              <a:buFontTx/>
              <a:buNone/>
            </a:pPr>
            <a:r>
              <a:rPr lang="en-US" altLang="en-US"/>
              <a:t> </a:t>
            </a:r>
          </a:p>
          <a:p>
            <a:pPr eaLnBrk="1" hangingPunct="1">
              <a:buFontTx/>
              <a:buNone/>
            </a:pPr>
            <a:r>
              <a:rPr lang="en-US" altLang="en-US"/>
              <a:t>	?  =  25 g  = amount of solute</a:t>
            </a:r>
          </a:p>
          <a:p>
            <a:pPr eaLnBrk="1" hangingPunct="1">
              <a:buFontTx/>
              <a:buNone/>
            </a:pPr>
            <a:r>
              <a:rPr lang="en-US" altLang="en-US"/>
              <a:t>		BTV 500 mL</a:t>
            </a:r>
          </a:p>
          <a:p>
            <a:pPr eaLnBrk="1" hangingPunct="1"/>
            <a:endParaRPr lang="en-US" alt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35D8B88-6B6D-4349-8825-0C99194F4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18F94-9AE3-4588-9704-1890F4D66E17}" type="slidenum">
              <a:rPr lang="en-US" smtClean="0"/>
              <a:t>19</a:t>
            </a:fld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FCAA7B-CB2D-4E8D-B249-80860F33AA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4/28/2020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3FD57-F3E6-4FA4-87C8-AF67500E8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698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this Lecture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81BEE0-A2B6-48C7-A38D-55DB653B59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13005"/>
            <a:ext cx="10515600" cy="406395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Definitions of some terms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Definitions of standard solutions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Why we need to prepare standard solutions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Methods of Preparing standard solutions (Some calculations)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to express the results of our test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998C33-8875-44A6-9D53-D2ACA5E86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18F94-9AE3-4588-9704-1890F4D66E17}" type="slidenum">
              <a:rPr lang="en-US" smtClean="0"/>
              <a:t>2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E97C66-AB8B-466F-99B9-D5D4F9B63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4/28/2020</a:t>
            </a:r>
          </a:p>
        </p:txBody>
      </p:sp>
    </p:spTree>
    <p:extLst>
      <p:ext uri="{BB962C8B-B14F-4D97-AF65-F5344CB8AC3E}">
        <p14:creationId xmlns:p14="http://schemas.microsoft.com/office/powerpoint/2010/main" val="32261933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4">
            <a:extLst>
              <a:ext uri="{FF2B5EF4-FFF2-40B4-BE49-F238E27FC236}">
                <a16:creationId xmlns:a16="http://schemas.microsoft.com/office/drawing/2014/main" id="{F49A42DB-9C7F-4572-B047-CCCD801F70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0" y="881063"/>
            <a:ext cx="7086600" cy="685800"/>
          </a:xfrm>
        </p:spPr>
        <p:txBody>
          <a:bodyPr/>
          <a:lstStyle/>
          <a:p>
            <a:pPr eaLnBrk="1" hangingPunct="1"/>
            <a:r>
              <a:rPr lang="en-US" altLang="en-US" sz="3200"/>
              <a:t>By Equation</a:t>
            </a:r>
          </a:p>
        </p:txBody>
      </p:sp>
      <p:sp>
        <p:nvSpPr>
          <p:cNvPr id="35843" name="Rectangle 5">
            <a:extLst>
              <a:ext uri="{FF2B5EF4-FFF2-40B4-BE49-F238E27FC236}">
                <a16:creationId xmlns:a16="http://schemas.microsoft.com/office/drawing/2014/main" id="{8391AD7D-D6DE-4812-AAA8-F3DC5E0985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eaLnBrk="1" hangingPunct="1">
              <a:buFontTx/>
              <a:buNone/>
            </a:pPr>
            <a:r>
              <a:rPr lang="en-US" altLang="en-US" b="1" dirty="0"/>
              <a:t>How would you prepare 500 mL of a 5 % (w/v) solution of NaCl?</a:t>
            </a:r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>
              <a:buFontTx/>
              <a:buAutoNum type="arabicPeriod"/>
            </a:pPr>
            <a:r>
              <a:rPr lang="en-US" altLang="en-US" dirty="0"/>
              <a:t>Total volume required is 500 </a:t>
            </a:r>
            <a:r>
              <a:rPr lang="en-US" altLang="en-US" dirty="0" err="1"/>
              <a:t>mL.</a:t>
            </a:r>
            <a:endParaRPr lang="en-US" altLang="en-US" dirty="0"/>
          </a:p>
          <a:p>
            <a:pPr eaLnBrk="1" hangingPunct="1">
              <a:buFontTx/>
              <a:buAutoNum type="arabicPeriod"/>
            </a:pPr>
            <a:r>
              <a:rPr lang="en-US" altLang="en-US" dirty="0"/>
              <a:t>  5% = 0.05</a:t>
            </a:r>
          </a:p>
          <a:p>
            <a:pPr eaLnBrk="1" hangingPunct="1">
              <a:buFontTx/>
              <a:buAutoNum type="arabicPeriod"/>
            </a:pPr>
            <a:r>
              <a:rPr lang="en-US" altLang="en-US" dirty="0"/>
              <a:t>  (0.05) (500 mL) = 25 </a:t>
            </a:r>
          </a:p>
          <a:p>
            <a:pPr>
              <a:buFontTx/>
              <a:buAutoNum type="arabicPeriod"/>
            </a:pPr>
            <a:r>
              <a:rPr lang="en-US" altLang="en-US" dirty="0"/>
              <a:t>  25 is the amount of solute required in grams.</a:t>
            </a:r>
          </a:p>
          <a:p>
            <a:pPr>
              <a:buFontTx/>
              <a:buAutoNum type="arabicPeriod"/>
            </a:pPr>
            <a:r>
              <a:rPr lang="en-US" altLang="en-US" dirty="0"/>
              <a:t>  Weigh out 25 g of NaCl.  Dissolve it in less than 500 mL of water. 		                </a:t>
            </a:r>
          </a:p>
          <a:p>
            <a:pPr>
              <a:buFontTx/>
              <a:buAutoNum type="arabicPeriod"/>
            </a:pPr>
            <a:r>
              <a:rPr lang="en-US" altLang="en-US" dirty="0"/>
              <a:t>  In a graduated cylinder or volumetric flask, bring the solution to 500 </a:t>
            </a:r>
            <a:r>
              <a:rPr lang="en-US" altLang="en-US" dirty="0" err="1"/>
              <a:t>mL.</a:t>
            </a:r>
            <a:r>
              <a:rPr lang="en-US" altLang="en-US" dirty="0"/>
              <a:t> </a:t>
            </a:r>
          </a:p>
          <a:p>
            <a:pPr eaLnBrk="1" hangingPunct="1">
              <a:buFontTx/>
              <a:buAutoNum type="arabicPeriod"/>
            </a:pPr>
            <a:endParaRPr lang="en-US" alt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63F567A-15C7-4574-937F-A991071FA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18F94-9AE3-4588-9704-1890F4D66E17}" type="slidenum">
              <a:rPr lang="en-US" smtClean="0"/>
              <a:t>20</a:t>
            </a:fld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54D71E-30BB-4520-AD3B-0D966A36F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4/28/2020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938" name="Object 2">
            <a:extLst>
              <a:ext uri="{FF2B5EF4-FFF2-40B4-BE49-F238E27FC236}">
                <a16:creationId xmlns:a16="http://schemas.microsoft.com/office/drawing/2014/main" id="{99860A1A-0F01-4AE3-8E2E-21F078DFB7F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2733672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" name="Photo Editor Photo" r:id="rId4" imgW="11526859" imgH="6961905" progId="MSPhotoEd.3">
                  <p:embed/>
                </p:oleObj>
              </mc:Choice>
              <mc:Fallback>
                <p:oleObj name="Photo Editor Photo" r:id="rId4" imgW="11526859" imgH="6961905" progId="MSPhotoEd.3">
                  <p:embed/>
                  <p:pic>
                    <p:nvPicPr>
                      <p:cNvPr id="39938" name="Object 2">
                        <a:extLst>
                          <a:ext uri="{FF2B5EF4-FFF2-40B4-BE49-F238E27FC236}">
                            <a16:creationId xmlns:a16="http://schemas.microsoft.com/office/drawing/2014/main" id="{99860A1A-0F01-4AE3-8E2E-21F078DFB7F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24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4759" r="4759" b="9193"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2192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D2BC336-6434-4B45-903E-40EB9F9D5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18F94-9AE3-4588-9704-1890F4D66E17}" type="slidenum">
              <a:rPr lang="en-US" smtClean="0"/>
              <a:t>21</a:t>
            </a:fld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15DA1B-CF28-4FEF-9544-9E086DDF0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4/28/2020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4">
            <a:extLst>
              <a:ext uri="{FF2B5EF4-FFF2-40B4-BE49-F238E27FC236}">
                <a16:creationId xmlns:a16="http://schemas.microsoft.com/office/drawing/2014/main" id="{4A25BAED-AFB2-49BA-A05A-F065FD0C11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20462" y="681037"/>
            <a:ext cx="8370195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Concentration Expressions (Most Common)</a:t>
            </a:r>
          </a:p>
        </p:txBody>
      </p:sp>
      <p:sp>
        <p:nvSpPr>
          <p:cNvPr id="41987" name="Rectangle 5">
            <a:extLst>
              <a:ext uri="{FF2B5EF4-FFF2-40B4-BE49-F238E27FC236}">
                <a16:creationId xmlns:a16="http://schemas.microsoft.com/office/drawing/2014/main" id="{4F8D8B14-45D8-4B36-BDD2-00E22D313E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b="1" dirty="0"/>
              <a:t>PARTS</a:t>
            </a:r>
            <a:r>
              <a:rPr lang="en-US" altLang="en-US" dirty="0"/>
              <a:t>  (Common in environmental sciences, for example)</a:t>
            </a:r>
          </a:p>
          <a:p>
            <a:pPr eaLnBrk="1" hangingPunct="1">
              <a:buFontTx/>
              <a:buNone/>
            </a:pPr>
            <a:r>
              <a:rPr lang="en-US" altLang="en-US" dirty="0"/>
              <a:t> Amounts of solutes expressed as  "parts"  </a:t>
            </a:r>
          </a:p>
          <a:p>
            <a:pPr eaLnBrk="1" hangingPunct="1">
              <a:buFontTx/>
              <a:buNone/>
            </a:pPr>
            <a:endParaRPr lang="en-US" altLang="en-US" dirty="0"/>
          </a:p>
          <a:p>
            <a:pPr eaLnBrk="1" hangingPunct="1">
              <a:buFontTx/>
              <a:buNone/>
            </a:pPr>
            <a:r>
              <a:rPr lang="en-US" altLang="en-US" dirty="0"/>
              <a:t>	a.  Parts per Million (ppm)</a:t>
            </a:r>
          </a:p>
          <a:p>
            <a:pPr eaLnBrk="1" hangingPunct="1">
              <a:buFontTx/>
              <a:buNone/>
            </a:pPr>
            <a:r>
              <a:rPr lang="en-US" altLang="en-US" dirty="0"/>
              <a:t>	b.  Parts per Billion (ppb)</a:t>
            </a:r>
          </a:p>
          <a:p>
            <a:pPr eaLnBrk="1" hangingPunct="1">
              <a:buFontTx/>
              <a:buNone/>
            </a:pPr>
            <a:r>
              <a:rPr lang="en-US" altLang="en-US" dirty="0"/>
              <a:t>	c.  Might see parts per Thousand (ppt)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171C292-C097-485F-B616-F71798C49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18F94-9AE3-4588-9704-1890F4D66E17}" type="slidenum">
              <a:rPr lang="en-US" smtClean="0"/>
              <a:t>22</a:t>
            </a:fld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5EE10C-D329-4BC4-A519-CC8982B177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4/28/2020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4">
            <a:extLst>
              <a:ext uri="{FF2B5EF4-FFF2-40B4-BE49-F238E27FC236}">
                <a16:creationId xmlns:a16="http://schemas.microsoft.com/office/drawing/2014/main" id="{ED416F6F-D4EE-4FD2-BD94-191BB60ADD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0" y="881063"/>
            <a:ext cx="7086600" cy="685800"/>
          </a:xfrm>
        </p:spPr>
        <p:txBody>
          <a:bodyPr/>
          <a:lstStyle/>
          <a:p>
            <a:pPr eaLnBrk="1" hangingPunct="1"/>
            <a:r>
              <a:rPr lang="en-US" altLang="en-US" sz="3200"/>
              <a:t>Parts</a:t>
            </a:r>
          </a:p>
        </p:txBody>
      </p:sp>
      <p:sp>
        <p:nvSpPr>
          <p:cNvPr id="44035" name="Rectangle 5">
            <a:extLst>
              <a:ext uri="{FF2B5EF4-FFF2-40B4-BE49-F238E27FC236}">
                <a16:creationId xmlns:a16="http://schemas.microsoft.com/office/drawing/2014/main" id="{E4FC9DBA-DD1B-464F-AD16-3A63B92B1E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Parts may have any units but must be the same for all components of the mixture. </a:t>
            </a: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D0EC343-A795-4485-9D7B-876B5AA6E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18F94-9AE3-4588-9704-1890F4D66E17}" type="slidenum">
              <a:rPr lang="en-US" smtClean="0"/>
              <a:t>23</a:t>
            </a:fld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460CEA-48CF-40D1-AA77-429D02DFF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4/28/2020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4">
            <a:extLst>
              <a:ext uri="{FF2B5EF4-FFF2-40B4-BE49-F238E27FC236}">
                <a16:creationId xmlns:a16="http://schemas.microsoft.com/office/drawing/2014/main" id="{B8408773-EC2C-4FED-81FB-91D2D9A2E6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0" y="881063"/>
            <a:ext cx="7086600" cy="685800"/>
          </a:xfrm>
        </p:spPr>
        <p:txBody>
          <a:bodyPr/>
          <a:lstStyle/>
          <a:p>
            <a:pPr eaLnBrk="1" hangingPunct="1"/>
            <a:r>
              <a:rPr lang="en-US" altLang="en-US" sz="3200"/>
              <a:t>Example:</a:t>
            </a:r>
          </a:p>
        </p:txBody>
      </p:sp>
      <p:sp>
        <p:nvSpPr>
          <p:cNvPr id="46083" name="Rectangle 5">
            <a:extLst>
              <a:ext uri="{FF2B5EF4-FFF2-40B4-BE49-F238E27FC236}">
                <a16:creationId xmlns:a16="http://schemas.microsoft.com/office/drawing/2014/main" id="{B2069410-B704-4D8A-BCFD-EC4D9221E4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 b="1"/>
              <a:t>A solution is 3:2:1 ethylene:chloroform:isoamyl alcohol</a:t>
            </a:r>
            <a:r>
              <a:rPr lang="en-US" altLang="en-US"/>
              <a:t>     	</a:t>
            </a:r>
          </a:p>
          <a:p>
            <a:pPr eaLnBrk="1" hangingPunct="1">
              <a:buFontTx/>
              <a:buNone/>
            </a:pPr>
            <a:r>
              <a:rPr lang="en-US" altLang="en-US"/>
              <a:t>Might combine:                              </a:t>
            </a:r>
          </a:p>
          <a:p>
            <a:pPr eaLnBrk="1" hangingPunct="1">
              <a:buFontTx/>
              <a:buNone/>
            </a:pPr>
            <a:endParaRPr lang="en-US" altLang="en-US"/>
          </a:p>
          <a:p>
            <a:pPr eaLnBrk="1" hangingPunct="1">
              <a:buFontTx/>
              <a:buNone/>
            </a:pPr>
            <a:r>
              <a:rPr lang="en-US" altLang="en-US"/>
              <a:t>3 liters ethylene </a:t>
            </a:r>
          </a:p>
          <a:p>
            <a:pPr eaLnBrk="1" hangingPunct="1">
              <a:buFontTx/>
              <a:buNone/>
            </a:pPr>
            <a:r>
              <a:rPr lang="en-US" altLang="en-US"/>
              <a:t>2 liters chloroform </a:t>
            </a:r>
          </a:p>
          <a:p>
            <a:pPr eaLnBrk="1" hangingPunct="1">
              <a:buFontTx/>
              <a:buNone/>
            </a:pPr>
            <a:r>
              <a:rPr lang="en-US" altLang="en-US"/>
              <a:t>1 liter isoamyl alcohol</a:t>
            </a:r>
          </a:p>
          <a:p>
            <a:pPr eaLnBrk="1" hangingPunct="1"/>
            <a:endParaRPr lang="en-US" alt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35599FD-8EFA-4A4C-A1EA-75F4E6C62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18F94-9AE3-4588-9704-1890F4D66E17}" type="slidenum">
              <a:rPr lang="en-US" smtClean="0"/>
              <a:t>24</a:t>
            </a:fld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EFA0F0-21DE-4444-9D00-226742843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4/28/2020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4">
            <a:extLst>
              <a:ext uri="{FF2B5EF4-FFF2-40B4-BE49-F238E27FC236}">
                <a16:creationId xmlns:a16="http://schemas.microsoft.com/office/drawing/2014/main" id="{8F2AA863-AB1B-4532-A443-3CEC580539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0" y="1128713"/>
            <a:ext cx="7086600" cy="6858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200" dirty="0"/>
              <a:t>Two Other Forms Of %</a:t>
            </a:r>
          </a:p>
        </p:txBody>
      </p:sp>
      <p:sp>
        <p:nvSpPr>
          <p:cNvPr id="48131" name="Rectangle 5">
            <a:extLst>
              <a:ext uri="{FF2B5EF4-FFF2-40B4-BE49-F238E27FC236}">
                <a16:creationId xmlns:a16="http://schemas.microsoft.com/office/drawing/2014/main" id="{5A70C360-DDBF-496A-9345-D3A66A0933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 dirty="0"/>
              <a:t>	v/v	</a:t>
            </a:r>
            <a:r>
              <a:rPr lang="en-US" altLang="en-US" u="sng" dirty="0"/>
              <a:t>mL solute</a:t>
            </a:r>
            <a:r>
              <a:rPr lang="en-US" altLang="en-US" dirty="0"/>
              <a:t>	</a:t>
            </a:r>
          </a:p>
          <a:p>
            <a:pPr eaLnBrk="1" hangingPunct="1">
              <a:buFontTx/>
              <a:buNone/>
            </a:pPr>
            <a:r>
              <a:rPr lang="en-US" altLang="en-US" dirty="0"/>
              <a:t>		100 mL solution</a:t>
            </a:r>
          </a:p>
          <a:p>
            <a:pPr eaLnBrk="1" hangingPunct="1">
              <a:buFontTx/>
              <a:buNone/>
            </a:pPr>
            <a:endParaRPr lang="en-US" altLang="en-US" dirty="0"/>
          </a:p>
          <a:p>
            <a:pPr eaLnBrk="1" hangingPunct="1">
              <a:buFontTx/>
              <a:buNone/>
            </a:pPr>
            <a:r>
              <a:rPr lang="en-US" altLang="en-US" dirty="0"/>
              <a:t>	w/w	     </a:t>
            </a:r>
            <a:r>
              <a:rPr lang="en-US" altLang="en-US" u="sng" dirty="0"/>
              <a:t>g solute</a:t>
            </a:r>
            <a:r>
              <a:rPr lang="en-US" altLang="en-US" dirty="0"/>
              <a:t>             </a:t>
            </a:r>
          </a:p>
          <a:p>
            <a:pPr eaLnBrk="1" hangingPunct="1">
              <a:buFontTx/>
              <a:buNone/>
            </a:pPr>
            <a:r>
              <a:rPr lang="en-US" altLang="en-US" dirty="0"/>
              <a:t>	            100 g solution</a:t>
            </a:r>
          </a:p>
          <a:p>
            <a:pPr eaLnBrk="1" hangingPunct="1"/>
            <a:endParaRPr lang="en-US" alt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E4D9794-6DFC-44A3-BF4D-6E6396E79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18F94-9AE3-4588-9704-1890F4D66E17}" type="slidenum">
              <a:rPr lang="en-US" smtClean="0"/>
              <a:t>25</a:t>
            </a:fld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B15C94-979C-42AC-BBEC-8E6129BCE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4/28/2020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4">
            <a:extLst>
              <a:ext uri="{FF2B5EF4-FFF2-40B4-BE49-F238E27FC236}">
                <a16:creationId xmlns:a16="http://schemas.microsoft.com/office/drawing/2014/main" id="{5CBE9B5A-4963-4567-A1E9-7A7107EE18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0" y="881063"/>
            <a:ext cx="7086600" cy="685800"/>
          </a:xfrm>
        </p:spPr>
        <p:txBody>
          <a:bodyPr/>
          <a:lstStyle/>
          <a:p>
            <a:pPr eaLnBrk="1" hangingPunct="1"/>
            <a:r>
              <a:rPr lang="en-US" altLang="en-US" sz="3200"/>
              <a:t>Weight/weight</a:t>
            </a:r>
          </a:p>
        </p:txBody>
      </p:sp>
      <p:sp>
        <p:nvSpPr>
          <p:cNvPr id="50179" name="Rectangle 5">
            <a:extLst>
              <a:ext uri="{FF2B5EF4-FFF2-40B4-BE49-F238E27FC236}">
                <a16:creationId xmlns:a16="http://schemas.microsoft.com/office/drawing/2014/main" id="{E6815909-B3DC-4E67-BDC6-9E9728C5B6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How would you make 500 g of a 5% solution of NaCl by weight (w/w)?</a:t>
            </a: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FECE4F1-BCAE-4E6B-A642-B301B12A8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18F94-9AE3-4588-9704-1890F4D66E17}" type="slidenum">
              <a:rPr lang="en-US" smtClean="0"/>
              <a:t>26</a:t>
            </a:fld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4A272B-EC67-4C07-97FC-FA73B69F9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4/28/2020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4">
            <a:extLst>
              <a:ext uri="{FF2B5EF4-FFF2-40B4-BE49-F238E27FC236}">
                <a16:creationId xmlns:a16="http://schemas.microsoft.com/office/drawing/2014/main" id="{59089281-53BE-45F2-B06C-FB96F02E26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81338" y="881063"/>
            <a:ext cx="7086600" cy="685800"/>
          </a:xfrm>
        </p:spPr>
        <p:txBody>
          <a:bodyPr/>
          <a:lstStyle/>
          <a:p>
            <a:pPr eaLnBrk="1" hangingPunct="1"/>
            <a:r>
              <a:rPr lang="en-US" altLang="en-US" sz="3200"/>
              <a:t>Answer</a:t>
            </a:r>
          </a:p>
        </p:txBody>
      </p:sp>
      <p:sp>
        <p:nvSpPr>
          <p:cNvPr id="52227" name="Rectangle 5">
            <a:extLst>
              <a:ext uri="{FF2B5EF4-FFF2-40B4-BE49-F238E27FC236}">
                <a16:creationId xmlns:a16="http://schemas.microsoft.com/office/drawing/2014/main" id="{B9AED7D3-24F6-46C3-8082-510C617E0C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Percent strength is 5% w/w, total weight desired is 500g.</a:t>
            </a:r>
          </a:p>
          <a:p>
            <a:pPr eaLnBrk="1" hangingPunct="1"/>
            <a:r>
              <a:rPr lang="en-US" altLang="en-US"/>
              <a:t>5% = 5g/100g</a:t>
            </a:r>
          </a:p>
          <a:p>
            <a:pPr eaLnBrk="1" hangingPunct="1"/>
            <a:r>
              <a:rPr lang="en-US" altLang="en-US" u="sng"/>
              <a:t>5g</a:t>
            </a:r>
            <a:r>
              <a:rPr lang="en-US" altLang="en-US"/>
              <a:t>  X   500 g = 25 g = NaCl needed</a:t>
            </a:r>
          </a:p>
          <a:p>
            <a:pPr eaLnBrk="1" hangingPunct="1">
              <a:buFontTx/>
              <a:buNone/>
            </a:pPr>
            <a:r>
              <a:rPr lang="en-US" altLang="en-US"/>
              <a:t>	100 g</a:t>
            </a:r>
          </a:p>
          <a:p>
            <a:pPr eaLnBrk="1" hangingPunct="1"/>
            <a:r>
              <a:rPr lang="en-US" altLang="en-US"/>
              <a:t>500 g – 25 g = 475 g = amount of solvent needed</a:t>
            </a:r>
          </a:p>
          <a:p>
            <a:pPr eaLnBrk="1" hangingPunct="1"/>
            <a:r>
              <a:rPr lang="en-US" altLang="en-US"/>
              <a:t>Dissolve 25 g of NaCl in 475 g of water.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873D25B-4522-4352-8D17-7FB95721B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18F94-9AE3-4588-9704-1890F4D66E17}" type="slidenum">
              <a:rPr lang="en-US" smtClean="0"/>
              <a:t>27</a:t>
            </a:fld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C07B5E-9FFD-42B4-A6D1-9900A06E7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4/28/2020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4">
            <a:extLst>
              <a:ext uri="{FF2B5EF4-FFF2-40B4-BE49-F238E27FC236}">
                <a16:creationId xmlns:a16="http://schemas.microsoft.com/office/drawing/2014/main" id="{85D233A4-B193-48E8-8B47-EFD4171840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0" y="881063"/>
            <a:ext cx="7086600" cy="685800"/>
          </a:xfrm>
        </p:spPr>
        <p:txBody>
          <a:bodyPr/>
          <a:lstStyle/>
          <a:p>
            <a:pPr eaLnBrk="1" hangingPunct="1"/>
            <a:r>
              <a:rPr lang="en-US" altLang="en-US" sz="3200" dirty="0"/>
              <a:t>Weight / Volume</a:t>
            </a:r>
          </a:p>
        </p:txBody>
      </p:sp>
      <p:sp>
        <p:nvSpPr>
          <p:cNvPr id="54275" name="Rectangle 5">
            <a:extLst>
              <a:ext uri="{FF2B5EF4-FFF2-40B4-BE49-F238E27FC236}">
                <a16:creationId xmlns:a16="http://schemas.microsoft.com/office/drawing/2014/main" id="{3308FD62-DF35-4A67-835C-0B96DA21BB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/>
              <a:t>Means a fraction with:</a:t>
            </a:r>
          </a:p>
          <a:p>
            <a:pPr eaLnBrk="1" hangingPunct="1">
              <a:buFontTx/>
              <a:buNone/>
            </a:pPr>
            <a:endParaRPr lang="en-US" altLang="en-US"/>
          </a:p>
          <a:p>
            <a:pPr lvl="2" eaLnBrk="1" hangingPunct="1">
              <a:buFontTx/>
              <a:buNone/>
            </a:pPr>
            <a:r>
              <a:rPr lang="en-US" altLang="en-US" u="sng"/>
              <a:t>weight of solute in numerator</a:t>
            </a:r>
            <a:r>
              <a:rPr lang="en-US" altLang="en-US"/>
              <a:t> </a:t>
            </a:r>
          </a:p>
          <a:p>
            <a:pPr eaLnBrk="1" hangingPunct="1">
              <a:buFontTx/>
              <a:buNone/>
            </a:pPr>
            <a:r>
              <a:rPr lang="en-US" altLang="en-US"/>
              <a:t>            total volume in denominator </a:t>
            </a:r>
          </a:p>
          <a:p>
            <a:pPr eaLnBrk="1" hangingPunct="1"/>
            <a:endParaRPr lang="en-US" alt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F5D6D28-A77B-4AA5-8517-D937E6853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18F94-9AE3-4588-9704-1890F4D66E17}" type="slidenum">
              <a:rPr lang="en-US" smtClean="0"/>
              <a:t>28</a:t>
            </a:fld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E83083-DAFD-4A62-A4A4-7D6CC4053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4/28/2020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4">
            <a:extLst>
              <a:ext uri="{FF2B5EF4-FFF2-40B4-BE49-F238E27FC236}">
                <a16:creationId xmlns:a16="http://schemas.microsoft.com/office/drawing/2014/main" id="{132B3CBE-80D3-4AF6-97AE-9C350A5041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0" y="881063"/>
            <a:ext cx="7086600" cy="685800"/>
          </a:xfrm>
        </p:spPr>
        <p:txBody>
          <a:bodyPr/>
          <a:lstStyle/>
          <a:p>
            <a:pPr eaLnBrk="1" hangingPunct="1"/>
            <a:r>
              <a:rPr lang="en-US" altLang="en-US" sz="3200"/>
              <a:t>Example:</a:t>
            </a:r>
          </a:p>
        </p:txBody>
      </p:sp>
      <p:sp>
        <p:nvSpPr>
          <p:cNvPr id="56323" name="Rectangle 5">
            <a:extLst>
              <a:ext uri="{FF2B5EF4-FFF2-40B4-BE49-F238E27FC236}">
                <a16:creationId xmlns:a16="http://schemas.microsoft.com/office/drawing/2014/main" id="{391306EE-5338-4CED-95A9-2F76BBE604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895600" y="1628775"/>
            <a:ext cx="7086600" cy="3576638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altLang="en-US" dirty="0"/>
          </a:p>
          <a:p>
            <a:pPr eaLnBrk="1" hangingPunct="1"/>
            <a:r>
              <a:rPr lang="en-US" altLang="en-US" dirty="0"/>
              <a:t>2 mg/mL proteinase K</a:t>
            </a:r>
          </a:p>
          <a:p>
            <a:pPr lvl="1" eaLnBrk="1" hangingPunct="1"/>
            <a:r>
              <a:rPr lang="en-US" altLang="en-US" dirty="0"/>
              <a:t>Means 2 mg of proteinase K in each mL of solution.  </a:t>
            </a:r>
          </a:p>
          <a:p>
            <a:pPr eaLnBrk="1" hangingPunct="1"/>
            <a:r>
              <a:rPr lang="en-US" altLang="en-US" dirty="0"/>
              <a:t>Example:  How much proteinase K is required to make 50 mL of solution at a concentration of 2 mg/mL?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317DFAE-E61C-4CDB-B8CF-F4381D5A8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18F94-9AE3-4588-9704-1890F4D66E17}" type="slidenum">
              <a:rPr lang="en-US" smtClean="0"/>
              <a:t>29</a:t>
            </a:fld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2C319B-3AC8-419E-9ACE-A9E79D6C4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4/28/2020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3FD57-F3E6-4FA4-87C8-AF67500E8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Definitions of related terms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81BEE0-A2B6-48C7-A38D-55DB653B59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Solutions 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Homogeneous mixtures that are mixed so thoroughly that neither component can be observed independently of the other.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Homogeneous mixture composed of two or more substances. In  such a mixture, a solute is dissolved in another substance, known as a solvent.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Solvent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major component of solutions. 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substance which dissolves another to form a solution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Solute 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minor component of a solutions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substance which dissolves in a solution</a:t>
            </a:r>
          </a:p>
          <a:p>
            <a:pPr lvl="1" algn="just">
              <a:buFont typeface="Wingdings" panose="05000000000000000000" pitchFamily="2" charset="2"/>
              <a:buChar char="Ø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077E81-97E6-401C-B352-3016D13F5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18F94-9AE3-4588-9704-1890F4D66E17}" type="slidenum">
              <a:rPr lang="en-US" smtClean="0"/>
              <a:t>3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686821-8794-434C-9942-23D824AC3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4/28/2020</a:t>
            </a:r>
          </a:p>
        </p:txBody>
      </p:sp>
    </p:spTree>
    <p:extLst>
      <p:ext uri="{BB962C8B-B14F-4D97-AF65-F5344CB8AC3E}">
        <p14:creationId xmlns:p14="http://schemas.microsoft.com/office/powerpoint/2010/main" val="13347859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4">
            <a:extLst>
              <a:ext uri="{FF2B5EF4-FFF2-40B4-BE49-F238E27FC236}">
                <a16:creationId xmlns:a16="http://schemas.microsoft.com/office/drawing/2014/main" id="{47B2BD75-B086-4CB2-B7C2-B12B4E90D2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0" y="1128713"/>
            <a:ext cx="70866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3200"/>
              <a:t>Can Solve as A </a:t>
            </a:r>
            <a:br>
              <a:rPr lang="en-US" altLang="en-US" sz="3200"/>
            </a:br>
            <a:r>
              <a:rPr lang="en-US" altLang="en-US" sz="3200"/>
              <a:t>Proportion Problem</a:t>
            </a:r>
          </a:p>
        </p:txBody>
      </p:sp>
      <p:sp>
        <p:nvSpPr>
          <p:cNvPr id="58371" name="Rectangle 5">
            <a:extLst>
              <a:ext uri="{FF2B5EF4-FFF2-40B4-BE49-F238E27FC236}">
                <a16:creationId xmlns:a16="http://schemas.microsoft.com/office/drawing/2014/main" id="{5B20B404-4D17-416F-A7FF-D778A6DC7D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895600" y="1624014"/>
            <a:ext cx="7086600" cy="3576637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altLang="en-US"/>
          </a:p>
          <a:p>
            <a:pPr eaLnBrk="1" hangingPunct="1">
              <a:buFontTx/>
              <a:buNone/>
            </a:pPr>
            <a:r>
              <a:rPr lang="en-US" altLang="en-US"/>
              <a:t>2 mg proteinase K        =</a:t>
            </a:r>
            <a:r>
              <a:rPr lang="en-US" altLang="en-US" u="sng"/>
              <a:t>                 X                                          </a:t>
            </a:r>
            <a:endParaRPr lang="en-US" altLang="en-US"/>
          </a:p>
          <a:p>
            <a:pPr eaLnBrk="1" hangingPunct="1">
              <a:buFontTx/>
              <a:buNone/>
            </a:pPr>
            <a:r>
              <a:rPr lang="en-US" altLang="en-US"/>
              <a:t>1 mL solution                   50 mL solution   </a:t>
            </a:r>
          </a:p>
          <a:p>
            <a:pPr eaLnBrk="1" hangingPunct="1">
              <a:buFontTx/>
              <a:buNone/>
            </a:pPr>
            <a:endParaRPr lang="en-US" altLang="en-US"/>
          </a:p>
          <a:p>
            <a:pPr eaLnBrk="1" hangingPunct="1">
              <a:buFontTx/>
              <a:buNone/>
            </a:pPr>
            <a:r>
              <a:rPr lang="en-US" altLang="en-US"/>
              <a:t> X = 100 mg</a:t>
            </a:r>
          </a:p>
          <a:p>
            <a:pPr eaLnBrk="1" hangingPunct="1">
              <a:buFontTx/>
              <a:buNone/>
            </a:pPr>
            <a:r>
              <a:rPr lang="en-US" altLang="en-US"/>
              <a:t> = amount proteinase K needed.</a:t>
            </a: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66BA865-33F4-4442-9C18-7361E7925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18F94-9AE3-4588-9704-1890F4D66E17}" type="slidenum">
              <a:rPr lang="en-US" smtClean="0"/>
              <a:t>30</a:t>
            </a:fld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D6F68B-62F1-4AA7-948E-0736F41E4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4/28/2020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4">
            <a:extLst>
              <a:ext uri="{FF2B5EF4-FFF2-40B4-BE49-F238E27FC236}">
                <a16:creationId xmlns:a16="http://schemas.microsoft.com/office/drawing/2014/main" id="{904FDD3E-7C8C-4DD5-BB26-19D6D9AE89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0" y="881063"/>
            <a:ext cx="7086600" cy="685800"/>
          </a:xfrm>
        </p:spPr>
        <p:txBody>
          <a:bodyPr/>
          <a:lstStyle/>
          <a:p>
            <a:pPr eaLnBrk="1" hangingPunct="1"/>
            <a:r>
              <a:rPr lang="en-US" altLang="en-US" sz="3200"/>
              <a:t>Volume / Volume</a:t>
            </a:r>
          </a:p>
        </p:txBody>
      </p:sp>
      <p:sp>
        <p:nvSpPr>
          <p:cNvPr id="60419" name="Rectangle 5">
            <a:extLst>
              <a:ext uri="{FF2B5EF4-FFF2-40B4-BE49-F238E27FC236}">
                <a16:creationId xmlns:a16="http://schemas.microsoft.com/office/drawing/2014/main" id="{5C4F8EAB-959F-4CBF-858F-AED476F08A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/>
              <a:t>Means a fraction with:</a:t>
            </a:r>
          </a:p>
          <a:p>
            <a:pPr eaLnBrk="1" hangingPunct="1">
              <a:buFontTx/>
              <a:buNone/>
            </a:pPr>
            <a:endParaRPr lang="en-US" altLang="en-US"/>
          </a:p>
          <a:p>
            <a:pPr lvl="2" eaLnBrk="1" hangingPunct="1">
              <a:buFontTx/>
              <a:buNone/>
            </a:pPr>
            <a:r>
              <a:rPr lang="en-US" altLang="en-US" u="sng"/>
              <a:t>volume of solute in numerator</a:t>
            </a:r>
            <a:r>
              <a:rPr lang="en-US" altLang="en-US"/>
              <a:t> </a:t>
            </a:r>
          </a:p>
          <a:p>
            <a:pPr eaLnBrk="1" hangingPunct="1">
              <a:buFontTx/>
              <a:buNone/>
            </a:pPr>
            <a:r>
              <a:rPr lang="en-US" altLang="en-US"/>
              <a:t>            total volume in denominator </a:t>
            </a:r>
          </a:p>
          <a:p>
            <a:pPr eaLnBrk="1" hangingPunct="1"/>
            <a:r>
              <a:rPr lang="en-US" altLang="en-US"/>
              <a:t>Usually the “solute” here is a liquid as well</a:t>
            </a:r>
          </a:p>
          <a:p>
            <a:pPr eaLnBrk="1" hangingPunct="1"/>
            <a:r>
              <a:rPr lang="en-US" altLang="en-US" b="1" u="sng"/>
              <a:t>Remember that volume in the denominator is the total volume of the solution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02B99F8-9EB7-42AE-8A42-C0C0700A1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18F94-9AE3-4588-9704-1890F4D66E17}" type="slidenum">
              <a:rPr lang="en-US" smtClean="0"/>
              <a:t>31</a:t>
            </a:fld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BE0135-4080-4CDD-B7E6-2194A4D04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4/28/2020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>
            <a:extLst>
              <a:ext uri="{FF2B5EF4-FFF2-40B4-BE49-F238E27FC236}">
                <a16:creationId xmlns:a16="http://schemas.microsoft.com/office/drawing/2014/main" id="{C61B7A63-C7A5-4F91-97FF-4B1729969F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Example</a:t>
            </a:r>
          </a:p>
        </p:txBody>
      </p:sp>
      <p:sp>
        <p:nvSpPr>
          <p:cNvPr id="62467" name="Content Placeholder 2">
            <a:extLst>
              <a:ext uri="{FF2B5EF4-FFF2-40B4-BE49-F238E27FC236}">
                <a16:creationId xmlns:a16="http://schemas.microsoft.com/office/drawing/2014/main" id="{8AC22F20-5C62-450D-972F-B310AE25334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You are to make 50 mL of a  8% v/v solution of diluted dish soap. </a:t>
            </a:r>
          </a:p>
          <a:p>
            <a:pPr eaLnBrk="1" hangingPunct="1"/>
            <a:r>
              <a:rPr lang="en-US" altLang="en-US"/>
              <a:t>How many mLs of concentrated dish soap must be added to how many mLs of water?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7B75C42-608B-4381-9D88-9A89F1473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18F94-9AE3-4588-9704-1890F4D66E17}" type="slidenum">
              <a:rPr lang="en-US" smtClean="0"/>
              <a:t>32</a:t>
            </a:fld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3AD78C-DDFD-436B-94A1-EFAF26414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4/28/2020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>
            <a:extLst>
              <a:ext uri="{FF2B5EF4-FFF2-40B4-BE49-F238E27FC236}">
                <a16:creationId xmlns:a16="http://schemas.microsoft.com/office/drawing/2014/main" id="{9433A951-83B9-4BEB-8F68-0D5242A0C9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Weight / Weight</a:t>
            </a:r>
          </a:p>
        </p:txBody>
      </p:sp>
      <p:sp>
        <p:nvSpPr>
          <p:cNvPr id="63491" name="Content Placeholder 2">
            <a:extLst>
              <a:ext uri="{FF2B5EF4-FFF2-40B4-BE49-F238E27FC236}">
                <a16:creationId xmlns:a16="http://schemas.microsoft.com/office/drawing/2014/main" id="{50FB69E2-9937-4377-8DC7-CA81A882A6D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/>
              <a:t>Means a fraction with:</a:t>
            </a:r>
          </a:p>
          <a:p>
            <a:pPr eaLnBrk="1" hangingPunct="1">
              <a:buFontTx/>
              <a:buNone/>
            </a:pPr>
            <a:endParaRPr lang="en-US" altLang="en-US"/>
          </a:p>
          <a:p>
            <a:pPr lvl="2" eaLnBrk="1" hangingPunct="1">
              <a:buFontTx/>
              <a:buNone/>
            </a:pPr>
            <a:r>
              <a:rPr lang="en-US" altLang="en-US" u="sng"/>
              <a:t>mass of solute in numerator</a:t>
            </a:r>
            <a:r>
              <a:rPr lang="en-US" altLang="en-US"/>
              <a:t> </a:t>
            </a:r>
          </a:p>
          <a:p>
            <a:pPr eaLnBrk="1" hangingPunct="1">
              <a:buFontTx/>
              <a:buNone/>
            </a:pPr>
            <a:r>
              <a:rPr lang="en-US" altLang="en-US"/>
              <a:t>            total mass in denominator </a:t>
            </a:r>
          </a:p>
          <a:p>
            <a:pPr eaLnBrk="1" hangingPunct="1"/>
            <a:r>
              <a:rPr lang="en-US" altLang="en-US"/>
              <a:t>Most times the “solute” here is a solid and sometimes the “solution” is also a solid</a:t>
            </a:r>
          </a:p>
          <a:p>
            <a:pPr eaLnBrk="1" hangingPunct="1"/>
            <a:r>
              <a:rPr lang="en-US" altLang="en-US" b="1" u="sng"/>
              <a:t>Remember that mass in the denominator is the total mass of the solution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E2B0F93-88CA-4FAD-B364-A332591AB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18F94-9AE3-4588-9704-1890F4D66E17}" type="slidenum">
              <a:rPr lang="en-US" smtClean="0"/>
              <a:t>33</a:t>
            </a:fld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18EBC6-DB7B-4525-8ED0-81D84ED89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4/28/2020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>
            <a:extLst>
              <a:ext uri="{FF2B5EF4-FFF2-40B4-BE49-F238E27FC236}">
                <a16:creationId xmlns:a16="http://schemas.microsoft.com/office/drawing/2014/main" id="{40507987-8D59-4DB4-AB74-54ECEC3D71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Examples</a:t>
            </a:r>
          </a:p>
        </p:txBody>
      </p:sp>
      <p:sp>
        <p:nvSpPr>
          <p:cNvPr id="64515" name="Content Placeholder 2">
            <a:extLst>
              <a:ext uri="{FF2B5EF4-FFF2-40B4-BE49-F238E27FC236}">
                <a16:creationId xmlns:a16="http://schemas.microsoft.com/office/drawing/2014/main" id="{CFBDF662-75E1-4631-8D74-E0F0831686B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You are to prepare 4 kg of specific soil sample which is to be 8% w/w sand and 5% w/w clay in which the remainder is top soil. </a:t>
            </a:r>
          </a:p>
          <a:p>
            <a:pPr eaLnBrk="1" hangingPunct="1"/>
            <a:r>
              <a:rPr lang="en-US" altLang="en-US"/>
              <a:t>How many grams of each sand and clay need to be added to the soil to make the solution?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D6AC74-DA07-433A-9300-F3F67CD43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18F94-9AE3-4588-9704-1890F4D66E17}" type="slidenum">
              <a:rPr lang="en-US" smtClean="0"/>
              <a:t>34</a:t>
            </a:fld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A19198-DC13-44BE-84FD-D07BEC6477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4/28/2020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4">
            <a:extLst>
              <a:ext uri="{FF2B5EF4-FFF2-40B4-BE49-F238E27FC236}">
                <a16:creationId xmlns:a16="http://schemas.microsoft.com/office/drawing/2014/main" id="{59EED6D3-C3BE-4F9B-A98F-E312D2329F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0" y="881063"/>
            <a:ext cx="7086600" cy="685800"/>
          </a:xfrm>
        </p:spPr>
        <p:txBody>
          <a:bodyPr/>
          <a:lstStyle/>
          <a:p>
            <a:pPr eaLnBrk="1" hangingPunct="1"/>
            <a:r>
              <a:rPr lang="en-US" altLang="en-US" sz="3200"/>
              <a:t>Ppm And Ppb</a:t>
            </a:r>
          </a:p>
        </p:txBody>
      </p:sp>
      <p:sp>
        <p:nvSpPr>
          <p:cNvPr id="65539" name="Rectangle 5">
            <a:extLst>
              <a:ext uri="{FF2B5EF4-FFF2-40B4-BE49-F238E27FC236}">
                <a16:creationId xmlns:a16="http://schemas.microsoft.com/office/drawing/2014/main" id="{6460E6CC-774F-4225-8112-3BE787A2D5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ppm:</a:t>
            </a:r>
            <a:r>
              <a:rPr lang="en-US" altLang="en-US"/>
              <a:t>  The number of parts of solute per 1 million parts of total solution. </a:t>
            </a:r>
          </a:p>
          <a:p>
            <a:pPr eaLnBrk="1" hangingPunct="1"/>
            <a:r>
              <a:rPr lang="en-US" altLang="en-US" b="1"/>
              <a:t>ppb:</a:t>
            </a:r>
            <a:r>
              <a:rPr lang="en-US" altLang="en-US"/>
              <a:t>  The number of parts of solute per billion parts of solution.  </a:t>
            </a:r>
          </a:p>
          <a:p>
            <a:pPr eaLnBrk="1" hangingPunct="1"/>
            <a:endParaRPr lang="en-US" alt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02D405F-AC38-4348-8AFA-1076B6052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18F94-9AE3-4588-9704-1890F4D66E17}" type="slidenum">
              <a:rPr lang="en-US" smtClean="0"/>
              <a:t>35</a:t>
            </a:fld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8EBB94-93D8-49A9-8E7F-E78AE2BE8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4/28/2020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4">
            <a:extLst>
              <a:ext uri="{FF2B5EF4-FFF2-40B4-BE49-F238E27FC236}">
                <a16:creationId xmlns:a16="http://schemas.microsoft.com/office/drawing/2014/main" id="{614D68FD-AC1D-4328-A3F8-43E964DBBA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0" y="881063"/>
            <a:ext cx="7086600" cy="685800"/>
          </a:xfrm>
        </p:spPr>
        <p:txBody>
          <a:bodyPr/>
          <a:lstStyle/>
          <a:p>
            <a:pPr eaLnBrk="1" hangingPunct="1"/>
            <a:r>
              <a:rPr lang="en-US" altLang="en-US" sz="3200"/>
              <a:t>Ppm Example:</a:t>
            </a:r>
          </a:p>
        </p:txBody>
      </p:sp>
      <p:sp>
        <p:nvSpPr>
          <p:cNvPr id="67587" name="Rectangle 5">
            <a:extLst>
              <a:ext uri="{FF2B5EF4-FFF2-40B4-BE49-F238E27FC236}">
                <a16:creationId xmlns:a16="http://schemas.microsoft.com/office/drawing/2014/main" id="{4FC09346-807E-4055-BA52-274AB21BDE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5 ppm chlorine = 5 g of chlorine in 1 million g of solution,</a:t>
            </a:r>
          </a:p>
          <a:p>
            <a:pPr eaLnBrk="1" hangingPunct="1"/>
            <a:r>
              <a:rPr lang="en-US" altLang="en-US"/>
              <a:t>or 5 mg chlorine in 1 million mg of solution, </a:t>
            </a:r>
          </a:p>
          <a:p>
            <a:pPr eaLnBrk="1" hangingPunct="1"/>
            <a:r>
              <a:rPr lang="en-US" altLang="en-US"/>
              <a:t>or 5 pounds of chlorine in 1 million pounds of solution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AE75ED5-3398-4FFE-A6F7-B71C9474A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18F94-9AE3-4588-9704-1890F4D66E17}" type="slidenum">
              <a:rPr lang="en-US" smtClean="0"/>
              <a:t>36</a:t>
            </a:fld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F45BE8-1E4A-40E9-B473-47DA1BB76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4/28/2020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4">
            <a:extLst>
              <a:ext uri="{FF2B5EF4-FFF2-40B4-BE49-F238E27FC236}">
                <a16:creationId xmlns:a16="http://schemas.microsoft.com/office/drawing/2014/main" id="{F9850ECB-5C9B-4945-9919-BB3E183890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0" y="881063"/>
            <a:ext cx="7086600" cy="685800"/>
          </a:xfrm>
        </p:spPr>
        <p:txBody>
          <a:bodyPr/>
          <a:lstStyle/>
          <a:p>
            <a:pPr eaLnBrk="1" hangingPunct="1"/>
            <a:r>
              <a:rPr lang="en-US" altLang="en-US" sz="3200"/>
              <a:t>Conversions</a:t>
            </a:r>
          </a:p>
        </p:txBody>
      </p:sp>
      <p:sp>
        <p:nvSpPr>
          <p:cNvPr id="69635" name="Rectangle 5">
            <a:extLst>
              <a:ext uri="{FF2B5EF4-FFF2-40B4-BE49-F238E27FC236}">
                <a16:creationId xmlns:a16="http://schemas.microsoft.com/office/drawing/2014/main" id="{CED1A41F-D075-4C84-B295-921F3AFBEC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895600" y="2076450"/>
            <a:ext cx="7086600" cy="357663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/>
              <a:t>To convert ppm or ppb to simple weight per volume expressions:</a:t>
            </a:r>
          </a:p>
          <a:p>
            <a:pPr eaLnBrk="1" hangingPunct="1">
              <a:buFontTx/>
              <a:buNone/>
            </a:pPr>
            <a:r>
              <a:rPr lang="en-US" altLang="en-US"/>
              <a:t>5 ppm chlorine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865DFA2-7761-44A9-AC67-27F7A619D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18F94-9AE3-4588-9704-1890F4D66E17}" type="slidenum">
              <a:rPr lang="en-US" smtClean="0"/>
              <a:t>37</a:t>
            </a:fld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3BC502-217C-43B1-8DAB-017372FA8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4/28/2020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4">
            <a:extLst>
              <a:ext uri="{FF2B5EF4-FFF2-40B4-BE49-F238E27FC236}">
                <a16:creationId xmlns:a16="http://schemas.microsoft.com/office/drawing/2014/main" id="{C74E84F5-2099-4103-9772-A96D7A84A0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0" y="881063"/>
            <a:ext cx="7086600" cy="685800"/>
          </a:xfrm>
        </p:spPr>
        <p:txBody>
          <a:bodyPr/>
          <a:lstStyle/>
          <a:p>
            <a:pPr eaLnBrk="1" hangingPunct="1"/>
            <a:r>
              <a:rPr lang="en-US" altLang="en-US" sz="3200"/>
              <a:t>Conversions</a:t>
            </a:r>
          </a:p>
        </p:txBody>
      </p:sp>
      <p:sp>
        <p:nvSpPr>
          <p:cNvPr id="71683" name="Rectangle 5">
            <a:extLst>
              <a:ext uri="{FF2B5EF4-FFF2-40B4-BE49-F238E27FC236}">
                <a16:creationId xmlns:a16="http://schemas.microsoft.com/office/drawing/2014/main" id="{957AD89A-0741-48C3-BBE5-5BC23291AC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895600" y="2076450"/>
            <a:ext cx="7086600" cy="357663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/>
              <a:t>To convert ppm or ppb to simple weight per volume expressions:</a:t>
            </a:r>
          </a:p>
          <a:p>
            <a:pPr eaLnBrk="1" hangingPunct="1">
              <a:buFontTx/>
              <a:buNone/>
            </a:pPr>
            <a:r>
              <a:rPr lang="en-US" altLang="en-US"/>
              <a:t>5 ppm chlorine = </a:t>
            </a:r>
            <a:r>
              <a:rPr lang="en-US" altLang="en-US" u="sng"/>
              <a:t>5 g chlorine</a:t>
            </a:r>
            <a:r>
              <a:rPr lang="en-US" altLang="en-US"/>
              <a:t>  =     </a:t>
            </a:r>
            <a:r>
              <a:rPr lang="en-US" altLang="en-US" u="sng"/>
              <a:t>5 g chlorine</a:t>
            </a:r>
            <a:r>
              <a:rPr lang="en-US" altLang="en-US"/>
              <a:t>                              		     10</a:t>
            </a:r>
            <a:r>
              <a:rPr lang="en-US" altLang="en-US" baseline="30000"/>
              <a:t>6</a:t>
            </a:r>
            <a:r>
              <a:rPr lang="en-US" altLang="en-US"/>
              <a:t> g water           10</a:t>
            </a:r>
            <a:r>
              <a:rPr lang="en-US" altLang="en-US" baseline="30000"/>
              <a:t>6</a:t>
            </a:r>
            <a:r>
              <a:rPr lang="en-US" altLang="en-US"/>
              <a:t> mL water  </a:t>
            </a:r>
          </a:p>
          <a:p>
            <a:pPr eaLnBrk="1" hangingPunct="1">
              <a:buFontTx/>
              <a:buNone/>
            </a:pPr>
            <a:r>
              <a:rPr lang="en-US" altLang="en-US"/>
              <a:t>=   </a:t>
            </a:r>
            <a:r>
              <a:rPr lang="en-US" altLang="en-US" b="1"/>
              <a:t>5 mg/1 L water</a:t>
            </a:r>
            <a:endParaRPr lang="en-US" altLang="en-US"/>
          </a:p>
          <a:p>
            <a:pPr eaLnBrk="1" hangingPunct="1">
              <a:buFontTx/>
              <a:buNone/>
            </a:pPr>
            <a:r>
              <a:rPr lang="en-US" altLang="en-US"/>
              <a:t>=  5 X 10</a:t>
            </a:r>
            <a:r>
              <a:rPr lang="en-US" altLang="en-US" baseline="30000"/>
              <a:t>-6</a:t>
            </a:r>
            <a:r>
              <a:rPr lang="en-US" altLang="en-US"/>
              <a:t> g chlorine/ 1 mL water</a:t>
            </a:r>
          </a:p>
          <a:p>
            <a:pPr eaLnBrk="1" hangingPunct="1">
              <a:buFontTx/>
              <a:buNone/>
            </a:pPr>
            <a:r>
              <a:rPr lang="en-US" altLang="en-US"/>
              <a:t>=  </a:t>
            </a:r>
            <a:r>
              <a:rPr lang="en-US" altLang="en-US" b="1"/>
              <a:t>5 micrograms/mL</a:t>
            </a:r>
            <a:endParaRPr lang="en-US" alt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EE0D724-C607-4790-BA45-AC68C6D9A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18F94-9AE3-4588-9704-1890F4D66E17}" type="slidenum">
              <a:rPr lang="en-US" smtClean="0"/>
              <a:t>38</a:t>
            </a:fld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A03923-0C8A-43D4-915F-1EF2E61E0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4/28/2020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4">
            <a:extLst>
              <a:ext uri="{FF2B5EF4-FFF2-40B4-BE49-F238E27FC236}">
                <a16:creationId xmlns:a16="http://schemas.microsoft.com/office/drawing/2014/main" id="{918E0ED1-BAAD-435A-9D8F-562E94F170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0" y="1123950"/>
            <a:ext cx="70866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3200"/>
              <a:t>PPM To</a:t>
            </a:r>
            <a:br>
              <a:rPr lang="en-US" altLang="en-US" sz="3200"/>
            </a:br>
            <a:r>
              <a:rPr lang="en-US" altLang="en-US" sz="3200">
                <a:sym typeface="WP Greek Helve" pitchFamily="2" charset="2"/>
              </a:rPr>
              <a:t>Micrograms/ml</a:t>
            </a:r>
            <a:endParaRPr lang="en-US" altLang="en-US" sz="3200"/>
          </a:p>
        </p:txBody>
      </p:sp>
      <p:sp>
        <p:nvSpPr>
          <p:cNvPr id="73731" name="Rectangle 5">
            <a:extLst>
              <a:ext uri="{FF2B5EF4-FFF2-40B4-BE49-F238E27FC236}">
                <a16:creationId xmlns:a16="http://schemas.microsoft.com/office/drawing/2014/main" id="{41878A75-AC73-430F-B925-C6BD3CE294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971800" y="2071689"/>
            <a:ext cx="7086600" cy="357663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/>
              <a:t>For any solute:   </a:t>
            </a:r>
          </a:p>
          <a:p>
            <a:pPr eaLnBrk="1" hangingPunct="1">
              <a:buFontTx/>
              <a:buNone/>
            </a:pPr>
            <a:endParaRPr lang="en-US" altLang="en-US"/>
          </a:p>
          <a:p>
            <a:pPr eaLnBrk="1" hangingPunct="1">
              <a:buFontTx/>
              <a:buNone/>
            </a:pPr>
            <a:r>
              <a:rPr lang="en-US" altLang="en-US"/>
              <a:t>	1 ppm in water = </a:t>
            </a:r>
            <a:r>
              <a:rPr lang="en-US" altLang="en-US" u="sng"/>
              <a:t>1 microgram</a:t>
            </a:r>
            <a:endParaRPr lang="en-US" altLang="en-US"/>
          </a:p>
          <a:p>
            <a:pPr eaLnBrk="1" hangingPunct="1">
              <a:buFontTx/>
              <a:buNone/>
            </a:pPr>
            <a:r>
              <a:rPr lang="en-US" altLang="en-US"/>
              <a:t>					 mL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A4BA683-83FB-4036-91E3-B7CA176EE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18F94-9AE3-4588-9704-1890F4D66E17}" type="slidenum">
              <a:rPr lang="en-US" smtClean="0"/>
              <a:t>39</a:t>
            </a:fld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1E2924-2552-4DA5-B355-4797068A3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4/28/2020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3FD57-F3E6-4FA4-87C8-AF67500E8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Definitions of related terms …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81BEE0-A2B6-48C7-A38D-55DB653B59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599" cy="435133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Saturation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Saturation is the point at which a solution of a substance can dissolve no more  of that substance and additional amounts of it will appear as a precipitate.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Supersaturation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refers to a solution that contains more of the dissolved material than could be  dissolved by the solvent under normal circumstances.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3B5B31-EF7D-46C8-99DB-BBA9D9E0B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18F94-9AE3-4588-9704-1890F4D66E17}" type="slidenum">
              <a:rPr lang="en-US" smtClean="0"/>
              <a:t>4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FFA948-8FF0-482D-A01A-3E0E25CF1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4/28/2020</a:t>
            </a:r>
          </a:p>
        </p:txBody>
      </p:sp>
    </p:spTree>
    <p:extLst>
      <p:ext uri="{BB962C8B-B14F-4D97-AF65-F5344CB8AC3E}">
        <p14:creationId xmlns:p14="http://schemas.microsoft.com/office/powerpoint/2010/main" val="419017335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3">
            <a:extLst>
              <a:ext uri="{FF2B5EF4-FFF2-40B4-BE49-F238E27FC236}">
                <a16:creationId xmlns:a16="http://schemas.microsoft.com/office/drawing/2014/main" id="{A28DA79E-D125-43F3-8F48-D8975B62A6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2071689"/>
            <a:ext cx="6629400" cy="3786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SzPct val="40000"/>
              <a:buFont typeface="Wingdings" panose="05000000000000000000" pitchFamily="2" charset="2"/>
              <a:buChar char="p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AutoNum type="arabicPeriod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AutoNum type="alphaLcParenR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cs typeface="Arial" panose="020B0604020202020204" pitchFamily="34" charset="0"/>
              </a:rPr>
              <a:t>Each star represents 1 mg of dioxin.</a:t>
            </a:r>
            <a:endParaRPr lang="en-US" altLang="en-US">
              <a:cs typeface="Times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cs typeface="Arial" panose="020B0604020202020204" pitchFamily="34" charset="0"/>
              </a:rPr>
              <a:t>What is the concentration of dioxin in the beaker expressed as ppm (parts per million)? ____________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cs typeface="Arial" panose="020B0604020202020204" pitchFamily="34" charset="0"/>
              </a:rPr>
              <a:t>What is the total amount of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cs typeface="Arial" panose="020B0604020202020204" pitchFamily="34" charset="0"/>
              </a:rPr>
              <a:t>dioxin in beaker?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cs typeface="Arial" panose="020B0604020202020204" pitchFamily="34" charset="0"/>
              </a:rPr>
              <a:t>___________</a:t>
            </a:r>
            <a:endParaRPr lang="en-US" altLang="en-US">
              <a:cs typeface="Times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cs typeface="Arial" panose="020B0604020202020204" pitchFamily="34" charset="0"/>
              </a:rPr>
              <a:t> </a:t>
            </a:r>
            <a:endParaRPr lang="en-US" altLang="en-US">
              <a:cs typeface="Times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pic>
        <p:nvPicPr>
          <p:cNvPr id="75779" name="Picture 2">
            <a:extLst>
              <a:ext uri="{FF2B5EF4-FFF2-40B4-BE49-F238E27FC236}">
                <a16:creationId xmlns:a16="http://schemas.microsoft.com/office/drawing/2014/main" id="{51471190-E49D-4B92-970E-C80FCF8A4A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886200"/>
            <a:ext cx="3048000" cy="256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0" name="Rectangle 4">
            <a:extLst>
              <a:ext uri="{FF2B5EF4-FFF2-40B4-BE49-F238E27FC236}">
                <a16:creationId xmlns:a16="http://schemas.microsoft.com/office/drawing/2014/main" id="{544792A9-8275-4D16-997D-11465CD623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200025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SzPct val="40000"/>
              <a:buFont typeface="Wingdings" panose="05000000000000000000" pitchFamily="2" charset="2"/>
              <a:buChar char="p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AutoNum type="arabicPeriod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AutoNum type="alphaLcParenR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  <a:cs typeface="Times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529CA63-340D-452B-974E-AD9225AC9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18F94-9AE3-4588-9704-1890F4D66E17}" type="slidenum">
              <a:rPr lang="en-US" smtClean="0"/>
              <a:t>40</a:t>
            </a:fld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EE2AA5-2997-4C7B-BCC0-88A405C0F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4/28/2020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3">
            <a:extLst>
              <a:ext uri="{FF2B5EF4-FFF2-40B4-BE49-F238E27FC236}">
                <a16:creationId xmlns:a16="http://schemas.microsoft.com/office/drawing/2014/main" id="{599C134C-7B6A-4FA5-8CBA-9379CB2AFB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886200"/>
            <a:ext cx="2590800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27" name="Rectangle 4">
            <a:extLst>
              <a:ext uri="{FF2B5EF4-FFF2-40B4-BE49-F238E27FC236}">
                <a16:creationId xmlns:a16="http://schemas.microsoft.com/office/drawing/2014/main" id="{DF900A8C-EB9B-4ED3-A7EC-1828DD298A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881313" y="2085975"/>
            <a:ext cx="7772400" cy="3576638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>
                <a:cs typeface="Arial" panose="020B0604020202020204" pitchFamily="34" charset="0"/>
              </a:rPr>
              <a:t> Each star represents 1 mg of dioxin.</a:t>
            </a:r>
            <a:br>
              <a:rPr lang="en-US" altLang="en-US">
                <a:cs typeface="Times" panose="02020603050405020304" pitchFamily="18" charset="0"/>
              </a:rPr>
            </a:br>
            <a:r>
              <a:rPr lang="en-US" altLang="en-US">
                <a:cs typeface="Arial" panose="020B0604020202020204" pitchFamily="34" charset="0"/>
              </a:rPr>
              <a:t>What is the total amount of dioxin in tube? </a:t>
            </a:r>
            <a:r>
              <a:rPr lang="en-US" altLang="en-US" u="sng">
                <a:cs typeface="Arial" panose="020B0604020202020204" pitchFamily="34" charset="0"/>
              </a:rPr>
              <a:t>25 mg</a:t>
            </a:r>
            <a:br>
              <a:rPr lang="en-US" altLang="en-US">
                <a:cs typeface="Times" panose="02020603050405020304" pitchFamily="18" charset="0"/>
              </a:rPr>
            </a:br>
            <a:r>
              <a:rPr lang="en-US" altLang="en-US">
                <a:cs typeface="Arial" panose="020B0604020202020204" pitchFamily="34" charset="0"/>
              </a:rPr>
              <a:t>What is the concentration of dioxin in tube expressed as ppm? ____________</a:t>
            </a:r>
            <a:br>
              <a:rPr lang="en-US" altLang="en-US">
                <a:cs typeface="Times" panose="02020603050405020304" pitchFamily="18" charset="0"/>
              </a:rPr>
            </a:br>
            <a:r>
              <a:rPr lang="en-US" altLang="en-US">
                <a:cs typeface="Arial" panose="020B0604020202020204" pitchFamily="34" charset="0"/>
              </a:rPr>
              <a:t>  </a:t>
            </a:r>
            <a:r>
              <a:rPr lang="en-US" altLang="en-US" i="1">
                <a:cs typeface="Times" panose="02020603050405020304" pitchFamily="18" charset="0"/>
              </a:rPr>
              <a:t>1 ppm in water = </a:t>
            </a:r>
            <a:r>
              <a:rPr lang="en-US" altLang="en-US" i="1" u="sng">
                <a:cs typeface="Times" panose="02020603050405020304" pitchFamily="18" charset="0"/>
              </a:rPr>
              <a:t>1 </a:t>
            </a:r>
            <a:r>
              <a:rPr lang="en-US" altLang="en-US" i="1" u="sng">
                <a:cs typeface="Arial" panose="020B0604020202020204" pitchFamily="34" charset="0"/>
              </a:rPr>
              <a:t>μ</a:t>
            </a:r>
            <a:r>
              <a:rPr lang="en-US" altLang="en-US" i="1" u="sng">
                <a:cs typeface="Times" panose="02020603050405020304" pitchFamily="18" charset="0"/>
              </a:rPr>
              <a:t>g</a:t>
            </a:r>
            <a:r>
              <a:rPr lang="en-US" altLang="en-US" i="1">
                <a:cs typeface="Times" panose="02020603050405020304" pitchFamily="18" charset="0"/>
              </a:rPr>
              <a:t>    	</a:t>
            </a:r>
            <a:br>
              <a:rPr lang="en-US" altLang="en-US">
                <a:cs typeface="Times" panose="02020603050405020304" pitchFamily="18" charset="0"/>
              </a:rPr>
            </a:br>
            <a:r>
              <a:rPr lang="en-US" altLang="en-US" i="1">
                <a:cs typeface="Times" panose="02020603050405020304" pitchFamily="18" charset="0"/>
              </a:rPr>
              <a:t>                             mL</a:t>
            </a:r>
            <a:br>
              <a:rPr lang="en-US" altLang="en-US">
                <a:cs typeface="Times" panose="02020603050405020304" pitchFamily="18" charset="0"/>
              </a:rPr>
            </a:br>
            <a:r>
              <a:rPr lang="en-US" altLang="en-US">
                <a:cs typeface="Arial" panose="020B0604020202020204" pitchFamily="34" charset="0"/>
              </a:rPr>
              <a:t> 25 mg/500 mL </a:t>
            </a:r>
            <a:br>
              <a:rPr lang="en-US" altLang="en-US">
                <a:cs typeface="Arial" panose="020B0604020202020204" pitchFamily="34" charset="0"/>
              </a:rPr>
            </a:br>
            <a:r>
              <a:rPr lang="en-US" altLang="en-US">
                <a:cs typeface="Arial" panose="020B0604020202020204" pitchFamily="34" charset="0"/>
              </a:rPr>
              <a:t>= 0.05 mg/mL= 50 μg/mL</a:t>
            </a:r>
            <a:br>
              <a:rPr lang="en-US" altLang="en-US">
                <a:cs typeface="Times" panose="02020603050405020304" pitchFamily="18" charset="0"/>
              </a:rPr>
            </a:br>
            <a:r>
              <a:rPr lang="en-US" altLang="en-US">
                <a:cs typeface="Arial" panose="020B0604020202020204" pitchFamily="34" charset="0"/>
              </a:rPr>
              <a:t> so the concentration is 50 ppm</a:t>
            </a:r>
            <a:br>
              <a:rPr lang="en-US" altLang="en-US">
                <a:cs typeface="Times" panose="02020603050405020304" pitchFamily="18" charset="0"/>
              </a:rPr>
            </a:br>
            <a:endParaRPr lang="en-US" altLang="en-US">
              <a:cs typeface="Times" panose="020206030504050203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70A2C7F-5EF3-473B-8E46-E8F7592D4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18F94-9AE3-4588-9704-1890F4D66E17}" type="slidenum">
              <a:rPr lang="en-US" smtClean="0"/>
              <a:t>41</a:t>
            </a:fld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A97568-17E3-4352-BE59-46B8B8E49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4/28/2020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4">
            <a:extLst>
              <a:ext uri="{FF2B5EF4-FFF2-40B4-BE49-F238E27FC236}">
                <a16:creationId xmlns:a16="http://schemas.microsoft.com/office/drawing/2014/main" id="{53DA0416-A2BE-442E-98AD-12BE9599D9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82496" y="817817"/>
            <a:ext cx="8452104" cy="6858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Still More  Concentration Expressions</a:t>
            </a:r>
          </a:p>
        </p:txBody>
      </p:sp>
      <p:sp>
        <p:nvSpPr>
          <p:cNvPr id="79875" name="Rectangle 5">
            <a:extLst>
              <a:ext uri="{FF2B5EF4-FFF2-40B4-BE49-F238E27FC236}">
                <a16:creationId xmlns:a16="http://schemas.microsoft.com/office/drawing/2014/main" id="{651961B3-1F17-4A74-BC61-2095309A2E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 b="1" dirty="0"/>
              <a:t>TYPES NOT COMMON IN BIOLOGY MANUALS:</a:t>
            </a:r>
          </a:p>
          <a:p>
            <a:pPr eaLnBrk="1" hangingPunct="1">
              <a:buFontTx/>
              <a:buNone/>
            </a:pPr>
            <a:endParaRPr lang="en-US" altLang="en-US" b="1" dirty="0"/>
          </a:p>
          <a:p>
            <a:pPr eaLnBrk="1" hangingPunct="1"/>
            <a:r>
              <a:rPr lang="en-US" altLang="en-US" b="1" dirty="0"/>
              <a:t>MOLALITY</a:t>
            </a:r>
            <a:r>
              <a:rPr lang="en-US" altLang="en-US" dirty="0"/>
              <a:t> </a:t>
            </a:r>
          </a:p>
          <a:p>
            <a:pPr eaLnBrk="1" hangingPunct="1"/>
            <a:r>
              <a:rPr lang="en-US" altLang="en-US" b="1" dirty="0"/>
              <a:t>NORMALITY</a:t>
            </a:r>
            <a:endParaRPr lang="en-US" altLang="en-US" dirty="0"/>
          </a:p>
          <a:p>
            <a:pPr lvl="2" eaLnBrk="1" hangingPunct="1">
              <a:buFont typeface="Wingdings" panose="05000000000000000000" pitchFamily="2" charset="2"/>
              <a:buAutoNum type="arabicPeriod"/>
            </a:pPr>
            <a:r>
              <a:rPr lang="en-US" altLang="en-US" sz="2800" dirty="0"/>
              <a:t>We remember that for NaOH and HCl, molarity = normality, however, this is not true for all solutes</a:t>
            </a:r>
          </a:p>
          <a:p>
            <a:pPr eaLnBrk="1" hangingPunct="1"/>
            <a:endParaRPr lang="en-US" alt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EEBD5BC-F9B2-4807-9C83-8985F44C1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18F94-9AE3-4588-9704-1890F4D66E17}" type="slidenum">
              <a:rPr lang="en-US" smtClean="0"/>
              <a:t>42</a:t>
            </a:fld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EE4AE6-26FE-4E9E-B7BA-EC22503D6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4/28/2020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4">
            <a:extLst>
              <a:ext uri="{FF2B5EF4-FFF2-40B4-BE49-F238E27FC236}">
                <a16:creationId xmlns:a16="http://schemas.microsoft.com/office/drawing/2014/main" id="{B3142C9D-101C-4DB9-9A94-41609AE8D9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0" y="871538"/>
            <a:ext cx="7086600" cy="685800"/>
          </a:xfrm>
        </p:spPr>
        <p:txBody>
          <a:bodyPr/>
          <a:lstStyle/>
          <a:p>
            <a:pPr eaLnBrk="1" hangingPunct="1"/>
            <a:r>
              <a:rPr lang="en-US" altLang="en-US" sz="3200"/>
              <a:t>More with Molarity</a:t>
            </a:r>
          </a:p>
        </p:txBody>
      </p:sp>
      <p:sp>
        <p:nvSpPr>
          <p:cNvPr id="83971" name="Rectangle 5">
            <a:extLst>
              <a:ext uri="{FF2B5EF4-FFF2-40B4-BE49-F238E27FC236}">
                <a16:creationId xmlns:a16="http://schemas.microsoft.com/office/drawing/2014/main" id="{E21D5E6B-5131-45D1-A89C-C131753164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895600" y="2076450"/>
            <a:ext cx="7086600" cy="3576638"/>
          </a:xfrm>
        </p:spPr>
        <p:txBody>
          <a:bodyPr/>
          <a:lstStyle/>
          <a:p>
            <a:pPr eaLnBrk="1" hangingPunct="1"/>
            <a:r>
              <a:rPr lang="en-US" altLang="en-US" b="1"/>
              <a:t>Molarity</a:t>
            </a:r>
            <a:r>
              <a:rPr lang="en-US" altLang="en-US"/>
              <a:t> is:  number of moles of a solute that are dissolved per liter of total solution.  </a:t>
            </a:r>
          </a:p>
          <a:p>
            <a:pPr eaLnBrk="1" hangingPunct="1"/>
            <a:r>
              <a:rPr lang="en-US" altLang="en-US" b="1"/>
              <a:t>By definition:  A 1 M solution contains 1 mole of solute per liter total volume.</a:t>
            </a:r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CE3B4D2-43D8-433C-BE94-70246AB77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18F94-9AE3-4588-9704-1890F4D66E17}" type="slidenum">
              <a:rPr lang="en-US" smtClean="0"/>
              <a:t>43</a:t>
            </a:fld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16BFAE-34DF-46A6-954D-EEF51E5D7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4/28/2020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6018" name="Object 4">
            <a:extLst>
              <a:ext uri="{FF2B5EF4-FFF2-40B4-BE49-F238E27FC236}">
                <a16:creationId xmlns:a16="http://schemas.microsoft.com/office/drawing/2014/main" id="{48E2CB19-971A-4DB9-A5C4-57433350F27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129743"/>
              </p:ext>
            </p:extLst>
          </p:nvPr>
        </p:nvGraphicFramePr>
        <p:xfrm>
          <a:off x="2057400" y="2611438"/>
          <a:ext cx="7543800" cy="42465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3" name="Photo Editor Photo" r:id="rId4" imgW="13171429" imgH="7935433" progId="MSPhotoEd.3">
                  <p:embed/>
                </p:oleObj>
              </mc:Choice>
              <mc:Fallback>
                <p:oleObj name="Photo Editor Photo" r:id="rId4" imgW="13171429" imgH="7935433" progId="MSPhotoEd.3">
                  <p:embed/>
                  <p:pic>
                    <p:nvPicPr>
                      <p:cNvPr id="86018" name="Object 4">
                        <a:extLst>
                          <a:ext uri="{FF2B5EF4-FFF2-40B4-BE49-F238E27FC236}">
                            <a16:creationId xmlns:a16="http://schemas.microsoft.com/office/drawing/2014/main" id="{48E2CB19-971A-4DB9-A5C4-57433350F27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12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3884" r="10414" b="20741"/>
                      <a:stretch>
                        <a:fillRect/>
                      </a:stretch>
                    </p:blipFill>
                    <p:spPr bwMode="auto">
                      <a:xfrm>
                        <a:off x="2057400" y="2611438"/>
                        <a:ext cx="7543800" cy="42465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020" name="Rectangle 6">
            <a:extLst>
              <a:ext uri="{FF2B5EF4-FFF2-40B4-BE49-F238E27FC236}">
                <a16:creationId xmlns:a16="http://schemas.microsoft.com/office/drawing/2014/main" id="{B1F29D72-EC7A-4E33-A3E7-510081AF37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0" y="876300"/>
            <a:ext cx="7086600" cy="685800"/>
          </a:xfrm>
        </p:spPr>
        <p:txBody>
          <a:bodyPr/>
          <a:lstStyle/>
          <a:p>
            <a:pPr eaLnBrk="1" hangingPunct="1"/>
            <a:r>
              <a:rPr lang="en-US" altLang="en-US" sz="3200" b="1" dirty="0"/>
              <a:t>Mole</a:t>
            </a:r>
          </a:p>
        </p:txBody>
      </p:sp>
      <p:sp>
        <p:nvSpPr>
          <p:cNvPr id="86021" name="Rectangle 7">
            <a:extLst>
              <a:ext uri="{FF2B5EF4-FFF2-40B4-BE49-F238E27FC236}">
                <a16:creationId xmlns:a16="http://schemas.microsoft.com/office/drawing/2014/main" id="{62103D10-B980-4153-8944-5498A00132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2208" y="1815656"/>
            <a:ext cx="7086600" cy="2667000"/>
          </a:xfrm>
        </p:spPr>
        <p:txBody>
          <a:bodyPr/>
          <a:lstStyle/>
          <a:p>
            <a:pPr eaLnBrk="1" hangingPunct="1"/>
            <a:r>
              <a:rPr lang="en-US" altLang="en-US" dirty="0"/>
              <a:t>How much is a mole?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B2F67BC-B378-4694-A06F-8CA625420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18F94-9AE3-4588-9704-1890F4D66E17}" type="slidenum">
              <a:rPr lang="en-US" smtClean="0"/>
              <a:t>44</a:t>
            </a:fld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11E755-997C-4E43-96E8-79FCBFDFB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4/28/2020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4">
            <a:extLst>
              <a:ext uri="{FF2B5EF4-FFF2-40B4-BE49-F238E27FC236}">
                <a16:creationId xmlns:a16="http://schemas.microsoft.com/office/drawing/2014/main" id="{354840E4-1029-4D07-9659-F04559A4AB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0" y="1128713"/>
            <a:ext cx="70866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3200"/>
              <a:t>Examples:</a:t>
            </a:r>
            <a:br>
              <a:rPr lang="en-US" altLang="en-US" sz="3200"/>
            </a:br>
            <a:r>
              <a:rPr lang="en-US" altLang="en-US" sz="3200"/>
              <a:t>Water, Sulfuric Acid and Glucose</a:t>
            </a:r>
          </a:p>
        </p:txBody>
      </p:sp>
      <p:sp>
        <p:nvSpPr>
          <p:cNvPr id="88067" name="Rectangle 5">
            <a:extLst>
              <a:ext uri="{FF2B5EF4-FFF2-40B4-BE49-F238E27FC236}">
                <a16:creationId xmlns:a16="http://schemas.microsoft.com/office/drawing/2014/main" id="{F9A9B38E-8937-44F7-9E75-4171C92DF3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895600" y="2071688"/>
            <a:ext cx="7086600" cy="4343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/>
              <a:t>For a particular compound, add the atomic weights of the atoms that compose the compound.</a:t>
            </a:r>
          </a:p>
          <a:p>
            <a:pPr eaLnBrk="1" hangingPunct="1">
              <a:buFontTx/>
              <a:buNone/>
            </a:pPr>
            <a:endParaRPr lang="en-US" altLang="en-US"/>
          </a:p>
          <a:p>
            <a:pPr eaLnBrk="1" hangingPunct="1">
              <a:buFontTx/>
              <a:buNone/>
            </a:pPr>
            <a:r>
              <a:rPr lang="en-US" altLang="en-US"/>
              <a:t>What is the formula weight for water H</a:t>
            </a:r>
            <a:r>
              <a:rPr lang="en-US" altLang="en-US" baseline="-25000"/>
              <a:t>2</a:t>
            </a:r>
            <a:r>
              <a:rPr lang="en-US" altLang="en-US"/>
              <a:t>O?</a:t>
            </a:r>
          </a:p>
          <a:p>
            <a:pPr eaLnBrk="1" hangingPunct="1">
              <a:buFontTx/>
              <a:buNone/>
            </a:pPr>
            <a:r>
              <a:rPr lang="en-US" altLang="en-US"/>
              <a:t>What is the formula weight for sulfuric acid H</a:t>
            </a:r>
            <a:r>
              <a:rPr lang="en-US" altLang="en-US" baseline="-25000"/>
              <a:t>2</a:t>
            </a:r>
            <a:r>
              <a:rPr lang="en-US" altLang="en-US"/>
              <a:t>SO</a:t>
            </a:r>
            <a:r>
              <a:rPr lang="en-US" altLang="en-US" baseline="-25000"/>
              <a:t>4</a:t>
            </a:r>
            <a:r>
              <a:rPr lang="en-US" altLang="en-US"/>
              <a:t>?</a:t>
            </a:r>
          </a:p>
          <a:p>
            <a:pPr eaLnBrk="1" hangingPunct="1">
              <a:buFontTx/>
              <a:buNone/>
            </a:pPr>
            <a:r>
              <a:rPr lang="en-US" altLang="en-US"/>
              <a:t>What is the formula weight for glucose C</a:t>
            </a:r>
            <a:r>
              <a:rPr lang="en-US" altLang="en-US" baseline="-25000"/>
              <a:t>6</a:t>
            </a:r>
            <a:r>
              <a:rPr lang="en-US" altLang="en-US"/>
              <a:t>H</a:t>
            </a:r>
            <a:r>
              <a:rPr lang="en-US" altLang="en-US" baseline="-25000"/>
              <a:t>12</a:t>
            </a:r>
            <a:r>
              <a:rPr lang="en-US" altLang="en-US"/>
              <a:t>O</a:t>
            </a:r>
            <a:r>
              <a:rPr lang="en-US" altLang="en-US" baseline="-25000"/>
              <a:t>6</a:t>
            </a:r>
            <a:r>
              <a:rPr lang="en-US" altLang="en-US"/>
              <a:t>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57A8F36-6C92-48A6-9AE1-847282C96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18F94-9AE3-4588-9704-1890F4D66E17}" type="slidenum">
              <a:rPr lang="en-US" smtClean="0"/>
              <a:t>45</a:t>
            </a:fld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5429A2-EAE0-4086-8366-3629590B6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4/28/2020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4">
            <a:extLst>
              <a:ext uri="{FF2B5EF4-FFF2-40B4-BE49-F238E27FC236}">
                <a16:creationId xmlns:a16="http://schemas.microsoft.com/office/drawing/2014/main" id="{385DCCE2-CF09-4638-A7CC-460BDE6A46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0" y="1128713"/>
            <a:ext cx="70866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3200"/>
              <a:t>Example:</a:t>
            </a:r>
            <a:br>
              <a:rPr lang="en-US" altLang="en-US" sz="3200"/>
            </a:br>
            <a:r>
              <a:rPr lang="en-US" altLang="en-US" sz="3200"/>
              <a:t>Sulfuric Acid</a:t>
            </a:r>
          </a:p>
        </p:txBody>
      </p:sp>
      <p:sp>
        <p:nvSpPr>
          <p:cNvPr id="90115" name="Rectangle 5">
            <a:extLst>
              <a:ext uri="{FF2B5EF4-FFF2-40B4-BE49-F238E27FC236}">
                <a16:creationId xmlns:a16="http://schemas.microsoft.com/office/drawing/2014/main" id="{7BD0F156-198C-4ABA-BAA0-FAD182D5C3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895600" y="2071688"/>
            <a:ext cx="7086600" cy="4343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/>
              <a:t>For a particular compound, add the atomic weights of the atoms that compose the compound.</a:t>
            </a:r>
          </a:p>
          <a:p>
            <a:pPr eaLnBrk="1" hangingPunct="1">
              <a:buFontTx/>
              <a:buNone/>
            </a:pPr>
            <a:r>
              <a:rPr lang="en-US" altLang="en-US"/>
              <a:t>H</a:t>
            </a:r>
            <a:r>
              <a:rPr lang="en-US" altLang="en-US" baseline="-25000"/>
              <a:t>2</a:t>
            </a:r>
            <a:r>
              <a:rPr lang="en-US" altLang="en-US"/>
              <a:t>SO</a:t>
            </a:r>
            <a:r>
              <a:rPr lang="en-US" altLang="en-US" baseline="-25000"/>
              <a:t>4</a:t>
            </a:r>
            <a:r>
              <a:rPr lang="en-US" altLang="en-US"/>
              <a:t>:</a:t>
            </a:r>
          </a:p>
          <a:p>
            <a:pPr eaLnBrk="1" hangingPunct="1">
              <a:buFontTx/>
              <a:buNone/>
            </a:pPr>
            <a:r>
              <a:rPr lang="en-US" altLang="en-US"/>
              <a:t>2 hydrogen atoms  2 X 1.00 g =     2.00 g</a:t>
            </a:r>
          </a:p>
          <a:p>
            <a:pPr eaLnBrk="1" hangingPunct="1">
              <a:buFontTx/>
              <a:buNone/>
            </a:pPr>
            <a:r>
              <a:rPr lang="en-US" altLang="en-US"/>
              <a:t>1 sulfur atom        1 X 32.06 g =    32.06 g</a:t>
            </a:r>
          </a:p>
          <a:p>
            <a:pPr eaLnBrk="1" hangingPunct="1">
              <a:buFontTx/>
              <a:buNone/>
            </a:pPr>
            <a:r>
              <a:rPr lang="en-US" altLang="en-US"/>
              <a:t>4 oxygen atoms    4 X 16.00 g =   </a:t>
            </a:r>
            <a:r>
              <a:rPr lang="en-US" altLang="en-US" u="sng"/>
              <a:t>64.00 g</a:t>
            </a:r>
            <a:endParaRPr lang="en-US" altLang="en-US"/>
          </a:p>
          <a:p>
            <a:pPr eaLnBrk="1" hangingPunct="1">
              <a:buFontTx/>
              <a:buNone/>
            </a:pPr>
            <a:r>
              <a:rPr lang="en-US" altLang="en-US"/>
              <a:t>                                                      98.06 g/mole</a:t>
            </a:r>
          </a:p>
          <a:p>
            <a:pPr eaLnBrk="1" hangingPunct="1">
              <a:buFontTx/>
              <a:buNone/>
            </a:pPr>
            <a:r>
              <a:rPr lang="en-US" altLang="en-US"/>
              <a:t>Glucose = 180 g/mole</a:t>
            </a:r>
          </a:p>
          <a:p>
            <a:pPr eaLnBrk="1" hangingPunct="1"/>
            <a:endParaRPr lang="en-US" alt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A1E9335-8DE2-45EC-A0F1-34B3C1924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18F94-9AE3-4588-9704-1890F4D66E17}" type="slidenum">
              <a:rPr lang="en-US" smtClean="0"/>
              <a:t>46</a:t>
            </a:fld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081E44D-16E5-457B-93A9-F6EB8D4F6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4/28/2020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4">
            <a:extLst>
              <a:ext uri="{FF2B5EF4-FFF2-40B4-BE49-F238E27FC236}">
                <a16:creationId xmlns:a16="http://schemas.microsoft.com/office/drawing/2014/main" id="{66FCD3AB-1D69-4FA1-8B69-F0D1170965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0" y="1128713"/>
            <a:ext cx="70866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3200"/>
              <a:t>Example </a:t>
            </a:r>
            <a:br>
              <a:rPr lang="en-US" altLang="en-US" sz="3200"/>
            </a:br>
            <a:r>
              <a:rPr lang="en-US" altLang="en-US" sz="3200"/>
              <a:t>Continued</a:t>
            </a:r>
          </a:p>
        </p:txBody>
      </p:sp>
      <p:sp>
        <p:nvSpPr>
          <p:cNvPr id="92163" name="Rectangle 5">
            <a:extLst>
              <a:ext uri="{FF2B5EF4-FFF2-40B4-BE49-F238E27FC236}">
                <a16:creationId xmlns:a16="http://schemas.microsoft.com/office/drawing/2014/main" id="{66BA94F7-5402-4381-B213-73356A26C2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 1M solution of sulfuric acid contains 98.06 g of sulfuric acid in 1 liter of total solution.   </a:t>
            </a:r>
          </a:p>
          <a:p>
            <a:pPr eaLnBrk="1" hangingPunct="1"/>
            <a:r>
              <a:rPr lang="en-US" altLang="en-US"/>
              <a:t>Observe that "mole" is an expression of </a:t>
            </a:r>
            <a:r>
              <a:rPr lang="en-US" altLang="en-US" u="sng"/>
              <a:t>amount </a:t>
            </a:r>
            <a:endParaRPr lang="en-US" altLang="en-US"/>
          </a:p>
          <a:p>
            <a:pPr eaLnBrk="1" hangingPunct="1"/>
            <a:r>
              <a:rPr lang="en-US" altLang="en-US"/>
              <a:t>“Molarity" is an expression of </a:t>
            </a:r>
            <a:r>
              <a:rPr lang="en-US" altLang="en-US" u="sng"/>
              <a:t>concentration</a:t>
            </a:r>
            <a:r>
              <a:rPr lang="en-US" altLang="en-US"/>
              <a:t>.   </a:t>
            </a:r>
          </a:p>
          <a:p>
            <a:pPr eaLnBrk="1" hangingPunct="1"/>
            <a:endParaRPr lang="en-US" alt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10CE1C9-FB31-430D-9922-E64140F0F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18F94-9AE3-4588-9704-1890F4D66E17}" type="slidenum">
              <a:rPr lang="en-US" smtClean="0"/>
              <a:t>47</a:t>
            </a:fld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A7DAFB-D9A3-426B-927C-9120C93A9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4/28/2020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4">
            <a:extLst>
              <a:ext uri="{FF2B5EF4-FFF2-40B4-BE49-F238E27FC236}">
                <a16:creationId xmlns:a16="http://schemas.microsoft.com/office/drawing/2014/main" id="{3C3DAECE-94E6-4143-8656-10C6F62648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0" y="881063"/>
            <a:ext cx="7086600" cy="685800"/>
          </a:xfrm>
        </p:spPr>
        <p:txBody>
          <a:bodyPr/>
          <a:lstStyle/>
          <a:p>
            <a:pPr eaLnBrk="1" hangingPunct="1"/>
            <a:r>
              <a:rPr lang="en-US" altLang="en-US" sz="3200"/>
              <a:t>Definitions</a:t>
            </a:r>
          </a:p>
        </p:txBody>
      </p:sp>
      <p:sp>
        <p:nvSpPr>
          <p:cNvPr id="94211" name="Rectangle 5">
            <a:extLst>
              <a:ext uri="{FF2B5EF4-FFF2-40B4-BE49-F238E27FC236}">
                <a16:creationId xmlns:a16="http://schemas.microsoft.com/office/drawing/2014/main" id="{F964F01F-6FAF-4DAB-958A-17373DC87A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"Millimolar", mM, millimole/L.   </a:t>
            </a:r>
          </a:p>
          <a:p>
            <a:pPr lvl="1" eaLnBrk="1" hangingPunct="1"/>
            <a:r>
              <a:rPr lang="en-US" altLang="en-US" dirty="0"/>
              <a:t>A millimole is 1/1000 of a mole.</a:t>
            </a:r>
          </a:p>
          <a:p>
            <a:pPr eaLnBrk="1" hangingPunct="1"/>
            <a:r>
              <a:rPr lang="en-US" altLang="en-US" dirty="0"/>
              <a:t>"Micromolar", µM, µmole/L.   </a:t>
            </a:r>
          </a:p>
          <a:p>
            <a:pPr lvl="1" eaLnBrk="1" hangingPunct="1"/>
            <a:r>
              <a:rPr lang="en-US" altLang="en-US" dirty="0"/>
              <a:t>A µmole is 1/1,000,000 of a mole.</a:t>
            </a:r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76DC9CD-1043-42F1-B5BB-C869332A7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18F94-9AE3-4588-9704-1890F4D66E17}" type="slidenum">
              <a:rPr lang="en-US" smtClean="0"/>
              <a:t>48</a:t>
            </a:fld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B9B6E8-6676-48BC-8A6F-40DDF9EAE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4/28/2020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4">
            <a:extLst>
              <a:ext uri="{FF2B5EF4-FFF2-40B4-BE49-F238E27FC236}">
                <a16:creationId xmlns:a16="http://schemas.microsoft.com/office/drawing/2014/main" id="{0ADF7DC7-F75D-4B60-BE4F-A02E70312F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0" y="881063"/>
            <a:ext cx="7086600" cy="685800"/>
          </a:xfrm>
        </p:spPr>
        <p:txBody>
          <a:bodyPr/>
          <a:lstStyle/>
          <a:p>
            <a:pPr eaLnBrk="1" hangingPunct="1"/>
            <a:r>
              <a:rPr lang="en-US" altLang="en-US" sz="3200"/>
              <a:t>Formula</a:t>
            </a:r>
          </a:p>
        </p:txBody>
      </p:sp>
      <p:sp>
        <p:nvSpPr>
          <p:cNvPr id="96259" name="Rectangle 5">
            <a:extLst>
              <a:ext uri="{FF2B5EF4-FFF2-40B4-BE49-F238E27FC236}">
                <a16:creationId xmlns:a16="http://schemas.microsoft.com/office/drawing/2014/main" id="{24E1A377-1F29-4165-9F31-155B3BC515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895600" y="2062164"/>
            <a:ext cx="7086600" cy="3576637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b="1" dirty="0"/>
              <a:t>HOW MUCH SOLUTE IS NEEDED FOR A SOLUTION OF A PARTICULAR MOLARITY AND VOLUME?</a:t>
            </a:r>
            <a:br>
              <a:rPr lang="en-US" altLang="en-US" b="1" dirty="0"/>
            </a:br>
            <a:endParaRPr lang="en-US" altLang="en-US" b="1" dirty="0"/>
          </a:p>
          <a:p>
            <a:pPr algn="ctr" eaLnBrk="1" hangingPunct="1">
              <a:buFontTx/>
              <a:buNone/>
            </a:pPr>
            <a:r>
              <a:rPr lang="en-US" altLang="en-US" dirty="0"/>
              <a:t>FW     X   molarity        x  volume  = g solute needed                     </a:t>
            </a:r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388007A-96D1-44E5-A4D9-CAB3A84FC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18F94-9AE3-4588-9704-1890F4D66E17}" type="slidenum">
              <a:rPr lang="en-US" smtClean="0"/>
              <a:t>49</a:t>
            </a:fld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7706E3-63EB-45DE-A659-88226F7A4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4/28/2020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3FD57-F3E6-4FA4-87C8-AF67500E8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Definitions of related terms …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81BEE0-A2B6-48C7-A38D-55DB653B59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599" cy="435133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Stock solutions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stock solution is a concentrated solution that will be diluted to some lower concentration for actual use. 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Stock solutions are used to save preparation time, conserve materials, reduce storage space, and improve the accuracy with which working lower concentration solutions are prepared.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F1FD0C-8212-4775-BF4F-CC5E7B362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18F94-9AE3-4588-9704-1890F4D66E17}" type="slidenum">
              <a:rPr lang="en-US" smtClean="0"/>
              <a:t>5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334B1F-A712-4234-92D9-5EDA8B6EB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4/28/2020</a:t>
            </a:r>
          </a:p>
        </p:txBody>
      </p:sp>
    </p:spTree>
    <p:extLst>
      <p:ext uri="{BB962C8B-B14F-4D97-AF65-F5344CB8AC3E}">
        <p14:creationId xmlns:p14="http://schemas.microsoft.com/office/powerpoint/2010/main" val="304256648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4">
            <a:extLst>
              <a:ext uri="{FF2B5EF4-FFF2-40B4-BE49-F238E27FC236}">
                <a16:creationId xmlns:a16="http://schemas.microsoft.com/office/drawing/2014/main" id="{4192C0B2-CB6E-43F3-BA2C-B0A46A33FB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0" y="881063"/>
            <a:ext cx="7086600" cy="685800"/>
          </a:xfrm>
        </p:spPr>
        <p:txBody>
          <a:bodyPr/>
          <a:lstStyle/>
          <a:p>
            <a:pPr eaLnBrk="1" hangingPunct="1"/>
            <a:r>
              <a:rPr lang="en-US" altLang="en-US" sz="3200"/>
              <a:t>Example</a:t>
            </a:r>
          </a:p>
        </p:txBody>
      </p:sp>
      <p:sp>
        <p:nvSpPr>
          <p:cNvPr id="98307" name="Rectangle 5">
            <a:extLst>
              <a:ext uri="{FF2B5EF4-FFF2-40B4-BE49-F238E27FC236}">
                <a16:creationId xmlns:a16="http://schemas.microsoft.com/office/drawing/2014/main" id="{C1142D45-62D0-41F8-BAC9-3ADE44E763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How much solute is required to make 300 mL of 0.8 M CaCl</a:t>
            </a:r>
            <a:r>
              <a:rPr lang="en-US" altLang="en-US" baseline="-25000"/>
              <a:t>2</a:t>
            </a:r>
            <a:r>
              <a:rPr lang="en-US" altLang="en-US"/>
              <a:t>?</a:t>
            </a:r>
          </a:p>
          <a:p>
            <a:pPr eaLnBrk="1" hangingPunct="1"/>
            <a:endParaRPr lang="en-US" alt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3069D48-6EAB-4C58-B5E3-6C8C2713D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18F94-9AE3-4588-9704-1890F4D66E17}" type="slidenum">
              <a:rPr lang="en-US" smtClean="0"/>
              <a:t>50</a:t>
            </a:fld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D8B843-07B2-4FCB-BABE-4162F43AD9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4/28/2020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4">
            <a:extLst>
              <a:ext uri="{FF2B5EF4-FFF2-40B4-BE49-F238E27FC236}">
                <a16:creationId xmlns:a16="http://schemas.microsoft.com/office/drawing/2014/main" id="{46A45301-73D9-4EA1-9C58-F630EC12CD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76575" y="881063"/>
            <a:ext cx="7086600" cy="685800"/>
          </a:xfrm>
        </p:spPr>
        <p:txBody>
          <a:bodyPr/>
          <a:lstStyle/>
          <a:p>
            <a:pPr eaLnBrk="1" hangingPunct="1"/>
            <a:r>
              <a:rPr lang="en-US" altLang="en-US" sz="3200"/>
              <a:t>Answer</a:t>
            </a:r>
          </a:p>
        </p:txBody>
      </p:sp>
      <p:sp>
        <p:nvSpPr>
          <p:cNvPr id="100355" name="Rectangle 5">
            <a:extLst>
              <a:ext uri="{FF2B5EF4-FFF2-40B4-BE49-F238E27FC236}">
                <a16:creationId xmlns:a16="http://schemas.microsoft.com/office/drawing/2014/main" id="{73C8530C-2908-48BC-B534-931AFA8B22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/>
              <a:t>Substituting into the formula:</a:t>
            </a:r>
          </a:p>
          <a:p>
            <a:pPr eaLnBrk="1" hangingPunct="1">
              <a:buFontTx/>
              <a:buNone/>
            </a:pPr>
            <a:endParaRPr lang="en-US" altLang="en-US"/>
          </a:p>
          <a:p>
            <a:pPr eaLnBrk="1" hangingPunct="1">
              <a:buFontTx/>
              <a:buNone/>
            </a:pPr>
            <a:r>
              <a:rPr lang="en-US" altLang="en-US"/>
              <a:t>(</a:t>
            </a:r>
            <a:r>
              <a:rPr lang="en-US" altLang="en-US" u="sng"/>
              <a:t>111.0 g</a:t>
            </a:r>
            <a:r>
              <a:rPr lang="en-US" altLang="en-US"/>
              <a:t>) (</a:t>
            </a:r>
            <a:r>
              <a:rPr lang="en-US" altLang="en-US" u="sng"/>
              <a:t>0.8 mole</a:t>
            </a:r>
            <a:r>
              <a:rPr lang="en-US" altLang="en-US"/>
              <a:t>) (0.3 L) = 26.64 g</a:t>
            </a:r>
          </a:p>
          <a:p>
            <a:pPr eaLnBrk="1" hangingPunct="1">
              <a:buFontTx/>
              <a:buNone/>
            </a:pPr>
            <a:r>
              <a:rPr lang="en-US" altLang="en-US"/>
              <a:t>   mole	     L</a:t>
            </a:r>
          </a:p>
          <a:p>
            <a:pPr eaLnBrk="1" hangingPunct="1"/>
            <a:endParaRPr lang="en-US" alt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88177F2-2189-4AC6-B751-137B6153F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18F94-9AE3-4588-9704-1890F4D66E17}" type="slidenum">
              <a:rPr lang="en-US" smtClean="0"/>
              <a:t>51</a:t>
            </a:fld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956B9B-CD19-4D13-9BA0-41D13286C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4/28/2020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itle 1">
            <a:extLst>
              <a:ext uri="{FF2B5EF4-FFF2-40B4-BE49-F238E27FC236}">
                <a16:creationId xmlns:a16="http://schemas.microsoft.com/office/drawing/2014/main" id="{112F8842-CE92-477A-A763-4087EFA086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Example</a:t>
            </a:r>
          </a:p>
        </p:txBody>
      </p:sp>
      <p:sp>
        <p:nvSpPr>
          <p:cNvPr id="102403" name="Content Placeholder 2">
            <a:extLst>
              <a:ext uri="{FF2B5EF4-FFF2-40B4-BE49-F238E27FC236}">
                <a16:creationId xmlns:a16="http://schemas.microsoft.com/office/drawing/2014/main" id="{3E9FA6B3-B6AF-4963-B8DC-AB41CC612E5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What is the concentration (M) of a salt solution that has 28 g of NaCl in  185 mL of water?</a:t>
            </a: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What is the w/v% of this solution?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A512B29-587A-4E1E-9EB3-EAAF16390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18F94-9AE3-4588-9704-1890F4D66E17}" type="slidenum">
              <a:rPr lang="en-US" smtClean="0"/>
              <a:t>52</a:t>
            </a:fld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5D1B44-2080-4DB1-B774-D8F0B95B73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4/28/2020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5">
            <a:extLst>
              <a:ext uri="{FF2B5EF4-FFF2-40B4-BE49-F238E27FC236}">
                <a16:creationId xmlns:a16="http://schemas.microsoft.com/office/drawing/2014/main" id="{6E1511BF-3EF9-4A3C-9E5A-0955CC0975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0" y="1128713"/>
            <a:ext cx="70866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3200"/>
              <a:t>To Make Solution </a:t>
            </a:r>
            <a:br>
              <a:rPr lang="en-US" altLang="en-US" sz="3200"/>
            </a:br>
            <a:r>
              <a:rPr lang="en-US" altLang="en-US" sz="3200"/>
              <a:t>Of Given Molarity And Volume:</a:t>
            </a:r>
          </a:p>
        </p:txBody>
      </p:sp>
      <p:sp>
        <p:nvSpPr>
          <p:cNvPr id="103427" name="Rectangle 6">
            <a:extLst>
              <a:ext uri="{FF2B5EF4-FFF2-40B4-BE49-F238E27FC236}">
                <a16:creationId xmlns:a16="http://schemas.microsoft.com/office/drawing/2014/main" id="{2488CF90-66E7-47E7-918F-BC5A865476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Find the FW of the solute, usually from label.</a:t>
            </a:r>
          </a:p>
          <a:p>
            <a:pPr eaLnBrk="1" hangingPunct="1"/>
            <a:r>
              <a:rPr lang="en-US" altLang="en-US"/>
              <a:t>Determine the molarity desired.</a:t>
            </a:r>
          </a:p>
          <a:p>
            <a:pPr eaLnBrk="1" hangingPunct="1"/>
            <a:r>
              <a:rPr lang="en-US" altLang="en-US"/>
              <a:t>Determine the volume desired.</a:t>
            </a:r>
          </a:p>
          <a:p>
            <a:pPr eaLnBrk="1" hangingPunct="1"/>
            <a:r>
              <a:rPr lang="en-US" altLang="en-US"/>
              <a:t>Determine how much solute is necessary by using the formula.</a:t>
            </a:r>
          </a:p>
          <a:p>
            <a:pPr eaLnBrk="1" hangingPunct="1"/>
            <a:endParaRPr lang="en-US" alt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22878A0-6B05-40BA-B563-5FC4FDD43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18F94-9AE3-4588-9704-1890F4D66E17}" type="slidenum">
              <a:rPr lang="en-US" smtClean="0"/>
              <a:t>53</a:t>
            </a:fld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72A3AD-5911-4903-9F0C-7E298F79D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4/28/2020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5474" name="Object 2">
            <a:extLst>
              <a:ext uri="{FF2B5EF4-FFF2-40B4-BE49-F238E27FC236}">
                <a16:creationId xmlns:a16="http://schemas.microsoft.com/office/drawing/2014/main" id="{A92346D0-7A60-4C0D-B341-74874A3B5A6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2061819"/>
              </p:ext>
            </p:extLst>
          </p:nvPr>
        </p:nvGraphicFramePr>
        <p:xfrm>
          <a:off x="1493520" y="274320"/>
          <a:ext cx="8656320" cy="62727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7" name="Photo Editor Photo" r:id="rId4" imgW="10964806" imgH="6133333" progId="MSPhotoEd.3">
                  <p:embed/>
                </p:oleObj>
              </mc:Choice>
              <mc:Fallback>
                <p:oleObj name="Photo Editor Photo" r:id="rId4" imgW="10964806" imgH="6133333" progId="MSPhotoEd.3">
                  <p:embed/>
                  <p:pic>
                    <p:nvPicPr>
                      <p:cNvPr id="105474" name="Object 2">
                        <a:extLst>
                          <a:ext uri="{FF2B5EF4-FFF2-40B4-BE49-F238E27FC236}">
                            <a16:creationId xmlns:a16="http://schemas.microsoft.com/office/drawing/2014/main" id="{A92346D0-7A60-4C0D-B341-74874A3B5A6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6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0007" r="10007" b="8945"/>
                      <a:stretch>
                        <a:fillRect/>
                      </a:stretch>
                    </p:blipFill>
                    <p:spPr bwMode="auto">
                      <a:xfrm>
                        <a:off x="1493520" y="274320"/>
                        <a:ext cx="8656320" cy="62727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C638F8-B09F-41D2-81DB-B308F6A6D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18F94-9AE3-4588-9704-1890F4D66E17}" type="slidenum">
              <a:rPr lang="en-US" smtClean="0"/>
              <a:t>54</a:t>
            </a:fld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71A952-3E86-476B-B22B-DACA1BB1B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4/28/2020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4">
            <a:extLst>
              <a:ext uri="{FF2B5EF4-FFF2-40B4-BE49-F238E27FC236}">
                <a16:creationId xmlns:a16="http://schemas.microsoft.com/office/drawing/2014/main" id="{662314B0-6A6D-482E-80B6-4607041EEF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0" y="881063"/>
            <a:ext cx="7086600" cy="685800"/>
          </a:xfrm>
        </p:spPr>
        <p:txBody>
          <a:bodyPr/>
          <a:lstStyle/>
          <a:p>
            <a:pPr eaLnBrk="1" hangingPunct="1"/>
            <a:r>
              <a:rPr lang="en-US" altLang="en-US" sz="3200"/>
              <a:t>Procedure Cont.</a:t>
            </a:r>
          </a:p>
        </p:txBody>
      </p:sp>
      <p:sp>
        <p:nvSpPr>
          <p:cNvPr id="107523" name="Rectangle 5">
            <a:extLst>
              <a:ext uri="{FF2B5EF4-FFF2-40B4-BE49-F238E27FC236}">
                <a16:creationId xmlns:a16="http://schemas.microsoft.com/office/drawing/2014/main" id="{A286F842-5923-498E-8666-308613D405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Weigh out the amount of solute.</a:t>
            </a:r>
          </a:p>
          <a:p>
            <a:pPr eaLnBrk="1" hangingPunct="1"/>
            <a:r>
              <a:rPr lang="en-US" altLang="en-US"/>
              <a:t>Dissolve the solute in less than the desired final volume of solvent.  </a:t>
            </a:r>
          </a:p>
          <a:p>
            <a:pPr eaLnBrk="1" hangingPunct="1"/>
            <a:r>
              <a:rPr lang="en-US" altLang="en-US"/>
              <a:t>Place the solution in a volumetric flask or graduated cylinder.  Add solvent until exactly the required volume is reached, “Bring To Volume”, “BTV”. </a:t>
            </a: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1E6D58D-7DCF-473F-83C7-EF747C6BF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18F94-9AE3-4588-9704-1890F4D66E17}" type="slidenum">
              <a:rPr lang="en-US" smtClean="0"/>
              <a:t>55</a:t>
            </a:fld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9717B6-2907-4258-9D78-B5486D5FB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4/28/2020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9570" name="Object 2">
            <a:extLst>
              <a:ext uri="{FF2B5EF4-FFF2-40B4-BE49-F238E27FC236}">
                <a16:creationId xmlns:a16="http://schemas.microsoft.com/office/drawing/2014/main" id="{395B1112-DC77-4B3A-9385-B9CD1237D0D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86201" y="1565276"/>
          <a:ext cx="5160963" cy="3725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1" name="Photo Editor Photo" r:id="rId4" imgW="11526859" imgH="6961905" progId="MSPhotoEd.3">
                  <p:embed/>
                </p:oleObj>
              </mc:Choice>
              <mc:Fallback>
                <p:oleObj name="Photo Editor Photo" r:id="rId4" imgW="11526859" imgH="6961905" progId="MSPhotoEd.3">
                  <p:embed/>
                  <p:pic>
                    <p:nvPicPr>
                      <p:cNvPr id="109570" name="Object 2">
                        <a:extLst>
                          <a:ext uri="{FF2B5EF4-FFF2-40B4-BE49-F238E27FC236}">
                            <a16:creationId xmlns:a16="http://schemas.microsoft.com/office/drawing/2014/main" id="{395B1112-DC77-4B3A-9385-B9CD1237D0D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24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4759" r="4759" b="9193"/>
                      <a:stretch>
                        <a:fillRect/>
                      </a:stretch>
                    </p:blipFill>
                    <p:spPr bwMode="auto">
                      <a:xfrm>
                        <a:off x="3886201" y="1565276"/>
                        <a:ext cx="5160963" cy="3725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9571" name="Rectangle 6">
            <a:extLst>
              <a:ext uri="{FF2B5EF4-FFF2-40B4-BE49-F238E27FC236}">
                <a16:creationId xmlns:a16="http://schemas.microsoft.com/office/drawing/2014/main" id="{AB6085DF-A7A4-4224-B8CD-FC0CA52A23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5410201"/>
            <a:ext cx="4343400" cy="75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SzPct val="40000"/>
              <a:buFont typeface="Wingdings" panose="05000000000000000000" pitchFamily="2" charset="2"/>
              <a:buChar char="p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AutoNum type="arabicPeriod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AutoNum type="alphaLcParenR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400" b="1">
                <a:latin typeface="Arial Unicode MS" pitchFamily="34" charset="-128"/>
              </a:rPr>
              <a:t>From </a:t>
            </a:r>
            <a:r>
              <a:rPr lang="en-US" altLang="en-US" sz="1400" b="1" i="1">
                <a:latin typeface="Arial Unicode MS" pitchFamily="34" charset="-128"/>
              </a:rPr>
              <a:t>Basic Laboratory Methods for Biotechnology:  Textbook and Laboratory Reference,</a:t>
            </a:r>
            <a:r>
              <a:rPr lang="en-US" altLang="en-US" sz="1400" b="1">
                <a:latin typeface="Arial Unicode MS" pitchFamily="34" charset="-128"/>
              </a:rPr>
              <a:t> Seidman and Moore, 2000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4F0E019-3EE7-4980-8FD3-ED6220BF3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18F94-9AE3-4588-9704-1890F4D66E17}" type="slidenum">
              <a:rPr lang="en-US" smtClean="0"/>
              <a:t>56</a:t>
            </a:fld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AF7F60-C8AB-47BD-90BF-A82519573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4/28/2020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4">
            <a:extLst>
              <a:ext uri="{FF2B5EF4-FFF2-40B4-BE49-F238E27FC236}">
                <a16:creationId xmlns:a16="http://schemas.microsoft.com/office/drawing/2014/main" id="{4DDF5018-58E1-4AFA-ACB6-6845D13189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62288" y="881063"/>
            <a:ext cx="70866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3200"/>
              <a:t>Preparing </a:t>
            </a:r>
            <a:br>
              <a:rPr lang="en-US" altLang="en-US" sz="3200"/>
            </a:br>
            <a:r>
              <a:rPr lang="en-US" altLang="en-US" sz="3200"/>
              <a:t>Dilute Solutions </a:t>
            </a:r>
            <a:br>
              <a:rPr lang="en-US" altLang="en-US" sz="3200"/>
            </a:br>
            <a:r>
              <a:rPr lang="en-US" altLang="en-US" sz="3200"/>
              <a:t>From Concentrated Ones</a:t>
            </a:r>
          </a:p>
        </p:txBody>
      </p:sp>
      <p:sp>
        <p:nvSpPr>
          <p:cNvPr id="115715" name="Rectangle 5">
            <a:extLst>
              <a:ext uri="{FF2B5EF4-FFF2-40B4-BE49-F238E27FC236}">
                <a16:creationId xmlns:a16="http://schemas.microsoft.com/office/drawing/2014/main" id="{FEC56CBC-6C49-4399-A16B-C61EC727B8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895600" y="2098675"/>
            <a:ext cx="7086600" cy="3576638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Concentrated solution = stock solution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Use this equation to decide how much stock solution you will need: C</a:t>
            </a:r>
            <a:r>
              <a:rPr lang="en-US" altLang="en-US" baseline="-25000"/>
              <a:t>1</a:t>
            </a:r>
            <a:r>
              <a:rPr lang="en-US" altLang="en-US"/>
              <a:t>V</a:t>
            </a:r>
            <a:r>
              <a:rPr lang="en-US" altLang="en-US" baseline="-25000"/>
              <a:t>1</a:t>
            </a:r>
            <a:r>
              <a:rPr lang="en-US" altLang="en-US"/>
              <a:t>=C</a:t>
            </a:r>
            <a:r>
              <a:rPr lang="en-US" altLang="en-US" baseline="-25000"/>
              <a:t>2</a:t>
            </a:r>
            <a:r>
              <a:rPr lang="en-US" altLang="en-US"/>
              <a:t>V</a:t>
            </a:r>
            <a:r>
              <a:rPr lang="en-US" altLang="en-US" baseline="-25000"/>
              <a:t>2</a:t>
            </a:r>
            <a:endParaRPr lang="en-US" altLang="en-US"/>
          </a:p>
          <a:p>
            <a:pPr lvl="3" eaLnBrk="1" hangingPunct="1">
              <a:lnSpc>
                <a:spcPct val="90000"/>
              </a:lnSpc>
            </a:pPr>
            <a:r>
              <a:rPr lang="en-US" altLang="en-US" sz="2400"/>
              <a:t>C</a:t>
            </a:r>
            <a:r>
              <a:rPr lang="en-US" altLang="en-US" sz="2400" baseline="-25000"/>
              <a:t>1</a:t>
            </a:r>
            <a:r>
              <a:rPr lang="en-US" altLang="en-US" sz="2400"/>
              <a:t> = concentration of stock solution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en-US" sz="2400"/>
              <a:t>C</a:t>
            </a:r>
            <a:r>
              <a:rPr lang="en-US" altLang="en-US" sz="2400" baseline="-25000"/>
              <a:t>2</a:t>
            </a:r>
            <a:r>
              <a:rPr lang="en-US" altLang="en-US" sz="2400"/>
              <a:t> = concentration you want your dilute solution to be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en-US" sz="2400"/>
              <a:t>V</a:t>
            </a:r>
            <a:r>
              <a:rPr lang="en-US" altLang="en-US" sz="2400" baseline="-25000"/>
              <a:t>1</a:t>
            </a:r>
            <a:r>
              <a:rPr lang="en-US" altLang="en-US" sz="2400"/>
              <a:t> = how much stock solution you will need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en-US" sz="2400"/>
              <a:t>V</a:t>
            </a:r>
            <a:r>
              <a:rPr lang="en-US" altLang="en-US" sz="2400" baseline="-25000"/>
              <a:t>2</a:t>
            </a:r>
            <a:r>
              <a:rPr lang="en-US" altLang="en-US" sz="2400"/>
              <a:t> = how much of the dilute solution you want to make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5F63C51-0CE0-4CA1-972E-30C5100DA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18F94-9AE3-4588-9704-1890F4D66E17}" type="slidenum">
              <a:rPr lang="en-US" smtClean="0"/>
              <a:t>57</a:t>
            </a:fld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29E343-579D-4FE5-9DA7-F6CBB7105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4/28/2020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4">
            <a:extLst>
              <a:ext uri="{FF2B5EF4-FFF2-40B4-BE49-F238E27FC236}">
                <a16:creationId xmlns:a16="http://schemas.microsoft.com/office/drawing/2014/main" id="{83861DA1-3594-4E90-8F53-5D72F4F057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62288" y="881063"/>
            <a:ext cx="7086600" cy="685800"/>
          </a:xfrm>
        </p:spPr>
        <p:txBody>
          <a:bodyPr/>
          <a:lstStyle/>
          <a:p>
            <a:pPr eaLnBrk="1" hangingPunct="1"/>
            <a:r>
              <a:rPr lang="en-US" altLang="en-US" sz="3200"/>
              <a:t>Example</a:t>
            </a:r>
          </a:p>
        </p:txBody>
      </p:sp>
      <p:sp>
        <p:nvSpPr>
          <p:cNvPr id="117763" name="Rectangle 5">
            <a:extLst>
              <a:ext uri="{FF2B5EF4-FFF2-40B4-BE49-F238E27FC236}">
                <a16:creationId xmlns:a16="http://schemas.microsoft.com/office/drawing/2014/main" id="{3B755914-7E44-41BB-BA6E-955918A7CA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895600" y="2085975"/>
            <a:ext cx="7239000" cy="4038600"/>
          </a:xfrm>
        </p:spPr>
        <p:txBody>
          <a:bodyPr/>
          <a:lstStyle/>
          <a:p>
            <a:pPr eaLnBrk="1" hangingPunct="1"/>
            <a:r>
              <a:rPr lang="en-US" altLang="en-US" b="1"/>
              <a:t>How would you prepare 1000 mL of a 1 M solution of Tris buffer from a 3 M stock of Tris buffer?</a:t>
            </a:r>
            <a:endParaRPr lang="en-US" altLang="en-US"/>
          </a:p>
          <a:p>
            <a:pPr lvl="1" eaLnBrk="1" hangingPunct="1"/>
            <a:r>
              <a:rPr lang="en-US" altLang="en-US"/>
              <a:t>The concentrated solution is 3 M, and is C</a:t>
            </a:r>
            <a:r>
              <a:rPr lang="en-US" altLang="en-US" baseline="-25000"/>
              <a:t>1</a:t>
            </a:r>
            <a:r>
              <a:rPr lang="en-US" altLang="en-US"/>
              <a:t>.</a:t>
            </a:r>
          </a:p>
          <a:p>
            <a:pPr lvl="1" eaLnBrk="1" hangingPunct="1"/>
            <a:r>
              <a:rPr lang="en-US" altLang="en-US"/>
              <a:t>The volume of stock needed is unknown, ?, and is V</a:t>
            </a:r>
            <a:r>
              <a:rPr lang="en-US" altLang="en-US" baseline="-25000"/>
              <a:t>1</a:t>
            </a:r>
            <a:r>
              <a:rPr lang="en-US" altLang="en-US"/>
              <a:t>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CCD0529-7A8E-4818-B024-3BFB6C9DD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18F94-9AE3-4588-9704-1890F4D66E17}" type="slidenum">
              <a:rPr lang="en-US" smtClean="0"/>
              <a:t>58</a:t>
            </a:fld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7DC9C4-414C-4BAC-B0D6-3DE5BCA32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4/28/2020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>
            <a:extLst>
              <a:ext uri="{FF2B5EF4-FFF2-40B4-BE49-F238E27FC236}">
                <a16:creationId xmlns:a16="http://schemas.microsoft.com/office/drawing/2014/main" id="{E1721583-3FBF-4AE2-BDC4-69A7D562BE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2288" y="881063"/>
            <a:ext cx="7086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SzPct val="40000"/>
              <a:buFont typeface="Wingdings" panose="05000000000000000000" pitchFamily="2" charset="2"/>
              <a:buChar char="p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AutoNum type="arabicPeriod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AutoNum type="alphaLcParenR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200" b="1">
                <a:solidFill>
                  <a:srgbClr val="700607"/>
                </a:solidFill>
              </a:rPr>
              <a:t>Example Cont…</a:t>
            </a:r>
          </a:p>
        </p:txBody>
      </p:sp>
      <p:sp>
        <p:nvSpPr>
          <p:cNvPr id="119811" name="Rectangle 3">
            <a:extLst>
              <a:ext uri="{FF2B5EF4-FFF2-40B4-BE49-F238E27FC236}">
                <a16:creationId xmlns:a16="http://schemas.microsoft.com/office/drawing/2014/main" id="{31ED696B-D263-4C3E-8D57-8372B6FE7D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2085975"/>
            <a:ext cx="72390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990600" indent="-533400">
              <a:spcBef>
                <a:spcPct val="20000"/>
              </a:spcBef>
              <a:buSzPct val="40000"/>
              <a:buFont typeface="Wingdings" panose="05000000000000000000" pitchFamily="2" charset="2"/>
              <a:buChar char="p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AutoNum type="arabicPeriod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AutoNum type="alphaLcParenR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lvl="1" eaLnBrk="1" hangingPunct="1">
              <a:lnSpc>
                <a:spcPct val="90000"/>
              </a:lnSpc>
            </a:pPr>
            <a:r>
              <a:rPr lang="en-US" altLang="en-US"/>
              <a:t>The final concentration required is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en-US"/>
              <a:t> 	1 M, and is C</a:t>
            </a:r>
            <a:r>
              <a:rPr lang="en-US" altLang="en-US" baseline="-25000"/>
              <a:t>2</a:t>
            </a:r>
            <a:r>
              <a:rPr lang="en-US" altLang="en-US"/>
              <a:t>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The final volume required is 1000 mL and is V</a:t>
            </a:r>
            <a:r>
              <a:rPr lang="en-US" altLang="en-US" baseline="-25000"/>
              <a:t>2</a:t>
            </a:r>
            <a:r>
              <a:rPr lang="en-US" altLang="en-US"/>
              <a:t>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69C12D4-B600-46C6-8336-794B205D1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18F94-9AE3-4588-9704-1890F4D66E17}" type="slidenum">
              <a:rPr lang="en-US" smtClean="0"/>
              <a:t>59</a:t>
            </a:fld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1CA432-8DBE-44D5-A12A-B79C00B4B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4/28/2020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3FD57-F3E6-4FA4-87C8-AF67500E8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Definition of Standard Solutions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81BEE0-A2B6-48C7-A38D-55DB653B59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Standard Solutions?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standard solution is any chemical solution which has a precisely known concentration. Similarly, a solution of known concentration has been standardized. </a:t>
            </a:r>
          </a:p>
          <a:p>
            <a:pPr marL="457200" lvl="1" indent="0" algn="just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prepare a standard solution, a known mass of solute is dissolved and the solution is diluted to a precise volume.</a:t>
            </a:r>
          </a:p>
          <a:p>
            <a:pPr marL="457200" lvl="1" indent="0" algn="just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Standard solution concentration is usually expressed in terms of molarity (M) or moles per liter (mol/L). 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F29CAE-D582-4DA0-B590-9AF505969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18F94-9AE3-4588-9704-1890F4D66E17}" type="slidenum">
              <a:rPr lang="en-US" smtClean="0"/>
              <a:t>6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C12FE4-86DF-4A85-972F-8DA882DA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4/28/2020</a:t>
            </a:r>
          </a:p>
        </p:txBody>
      </p:sp>
    </p:spTree>
    <p:extLst>
      <p:ext uri="{BB962C8B-B14F-4D97-AF65-F5344CB8AC3E}">
        <p14:creationId xmlns:p14="http://schemas.microsoft.com/office/powerpoint/2010/main" val="408982854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4">
            <a:extLst>
              <a:ext uri="{FF2B5EF4-FFF2-40B4-BE49-F238E27FC236}">
                <a16:creationId xmlns:a16="http://schemas.microsoft.com/office/drawing/2014/main" id="{EA2BA6A3-973F-446E-B7A0-5BA8FEBC1C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62288" y="881063"/>
            <a:ext cx="7086600" cy="685800"/>
          </a:xfrm>
        </p:spPr>
        <p:txBody>
          <a:bodyPr>
            <a:normAutofit fontScale="90000"/>
          </a:bodyPr>
          <a:lstStyle/>
          <a:p>
            <a:pPr eaLnBrk="1" hangingPunct="1"/>
            <a:br>
              <a:rPr lang="en-US" altLang="en-US" sz="3200"/>
            </a:br>
            <a:r>
              <a:rPr lang="en-US" altLang="en-US" sz="3200"/>
              <a:t>Substituting Into</a:t>
            </a:r>
            <a:br>
              <a:rPr lang="en-US" altLang="en-US" sz="3200"/>
            </a:br>
            <a:r>
              <a:rPr lang="en-US" altLang="en-US" sz="3200"/>
              <a:t>The Equation:</a:t>
            </a:r>
          </a:p>
        </p:txBody>
      </p:sp>
      <p:sp>
        <p:nvSpPr>
          <p:cNvPr id="121859" name="Rectangle 5">
            <a:extLst>
              <a:ext uri="{FF2B5EF4-FFF2-40B4-BE49-F238E27FC236}">
                <a16:creationId xmlns:a16="http://schemas.microsoft.com/office/drawing/2014/main" id="{F6555EEF-46B0-4973-8DD3-A659850631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/>
              <a:t>	C</a:t>
            </a:r>
            <a:r>
              <a:rPr lang="en-US" altLang="en-US" baseline="-25000"/>
              <a:t>1</a:t>
            </a:r>
            <a:r>
              <a:rPr lang="en-US" altLang="en-US"/>
              <a:t>    V</a:t>
            </a:r>
            <a:r>
              <a:rPr lang="en-US" altLang="en-US" baseline="-25000"/>
              <a:t>1</a:t>
            </a:r>
            <a:r>
              <a:rPr lang="en-US" altLang="en-US"/>
              <a:t> =  C</a:t>
            </a:r>
            <a:r>
              <a:rPr lang="en-US" altLang="en-US" baseline="-25000"/>
              <a:t>2</a:t>
            </a:r>
            <a:r>
              <a:rPr lang="en-US" altLang="en-US"/>
              <a:t>  V</a:t>
            </a:r>
            <a:r>
              <a:rPr lang="en-US" altLang="en-US" baseline="-25000"/>
              <a:t>2</a:t>
            </a:r>
          </a:p>
          <a:p>
            <a:pPr eaLnBrk="1" hangingPunct="1">
              <a:buFontTx/>
              <a:buNone/>
            </a:pPr>
            <a:r>
              <a:rPr lang="en-US" altLang="en-US"/>
              <a:t>   3 M  (?)   1 M (1000 mL)</a:t>
            </a:r>
          </a:p>
          <a:p>
            <a:pPr eaLnBrk="1" hangingPunct="1">
              <a:buFontTx/>
              <a:buNone/>
            </a:pPr>
            <a:endParaRPr lang="en-US" altLang="en-US"/>
          </a:p>
          <a:p>
            <a:pPr eaLnBrk="1" hangingPunct="1">
              <a:buFontTx/>
              <a:buNone/>
            </a:pPr>
            <a:r>
              <a:rPr lang="en-US" altLang="en-US"/>
              <a:t>		</a:t>
            </a:r>
            <a:r>
              <a:rPr lang="en-US" altLang="en-US" b="1"/>
              <a:t>? = 333.33 mL</a:t>
            </a:r>
            <a:endParaRPr lang="en-US" altLang="en-US"/>
          </a:p>
          <a:p>
            <a:pPr eaLnBrk="1" hangingPunct="1">
              <a:buFontTx/>
              <a:buNone/>
            </a:pPr>
            <a:endParaRPr lang="en-US" altLang="en-US"/>
          </a:p>
          <a:p>
            <a:pPr eaLnBrk="1" hangingPunct="1">
              <a:buFontTx/>
              <a:buNone/>
            </a:pPr>
            <a:r>
              <a:rPr lang="en-US" altLang="en-US"/>
              <a:t>So, take 333.33 mL of the concentrated stock solution and BTV 1 L.</a:t>
            </a:r>
          </a:p>
          <a:p>
            <a:pPr eaLnBrk="1" hangingPunct="1"/>
            <a:endParaRPr lang="en-US" alt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01A81DE-E018-4E4B-B03D-D83E5D916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18F94-9AE3-4588-9704-1890F4D66E17}" type="slidenum">
              <a:rPr lang="en-US" smtClean="0"/>
              <a:t>60</a:t>
            </a:fld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0FF7E9-F0EA-4DF5-96F2-14A7899A4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4/28/2020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4">
            <a:extLst>
              <a:ext uri="{FF2B5EF4-FFF2-40B4-BE49-F238E27FC236}">
                <a16:creationId xmlns:a16="http://schemas.microsoft.com/office/drawing/2014/main" id="{96DA0B24-53EB-450D-8E35-B174C975FE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0" y="881063"/>
            <a:ext cx="7086600" cy="685800"/>
          </a:xfrm>
        </p:spPr>
        <p:txBody>
          <a:bodyPr/>
          <a:lstStyle/>
          <a:p>
            <a:pPr eaLnBrk="1" hangingPunct="1"/>
            <a:r>
              <a:rPr lang="en-US" altLang="en-US" sz="3200"/>
              <a:t>“X” Solutions</a:t>
            </a:r>
          </a:p>
        </p:txBody>
      </p:sp>
      <p:sp>
        <p:nvSpPr>
          <p:cNvPr id="123907" name="Rectangle 5">
            <a:extLst>
              <a:ext uri="{FF2B5EF4-FFF2-40B4-BE49-F238E27FC236}">
                <a16:creationId xmlns:a16="http://schemas.microsoft.com/office/drawing/2014/main" id="{4756F57C-32A0-4F0E-B5F0-41F2983F10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The concentration of a stock solution is sometimes written with an “X”.</a:t>
            </a:r>
          </a:p>
          <a:p>
            <a:pPr eaLnBrk="1" hangingPunct="1"/>
            <a:r>
              <a:rPr lang="en-US" altLang="en-US"/>
              <a:t>The “X” is how many more times the stock is than normal.  </a:t>
            </a:r>
          </a:p>
          <a:p>
            <a:pPr eaLnBrk="1" hangingPunct="1"/>
            <a:r>
              <a:rPr lang="en-US" altLang="en-US"/>
              <a:t>You generally want to dilute such a stock to 1X, unless told otherwise.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3D258EB-DEAD-42D1-91E7-3BDFEE7F9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18F94-9AE3-4588-9704-1890F4D66E17}" type="slidenum">
              <a:rPr lang="en-US" smtClean="0"/>
              <a:t>61</a:t>
            </a:fld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7B7BBE6-5ED6-4349-8C73-BB9A27A65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4/28/2020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4">
            <a:extLst>
              <a:ext uri="{FF2B5EF4-FFF2-40B4-BE49-F238E27FC236}">
                <a16:creationId xmlns:a16="http://schemas.microsoft.com/office/drawing/2014/main" id="{0E1E4D63-0152-4E0B-976A-EDC0EE5142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62288" y="866775"/>
            <a:ext cx="70866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Example</a:t>
            </a:r>
          </a:p>
        </p:txBody>
      </p:sp>
      <p:sp>
        <p:nvSpPr>
          <p:cNvPr id="125955" name="Rectangle 5">
            <a:extLst>
              <a:ext uri="{FF2B5EF4-FFF2-40B4-BE49-F238E27FC236}">
                <a16:creationId xmlns:a16="http://schemas.microsoft.com/office/drawing/2014/main" id="{CE89469D-06C1-4DE3-9528-7F7C029338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 can of frozen orange juice is labeled 4X.  How would you dilute it to make 1L of drinkable drinkable juice?</a:t>
            </a:r>
          </a:p>
          <a:p>
            <a:pPr eaLnBrk="1" hangingPunct="1"/>
            <a:r>
              <a:rPr lang="en-US" altLang="en-US"/>
              <a:t>Using the C</a:t>
            </a:r>
            <a:r>
              <a:rPr lang="en-US" altLang="en-US" baseline="-25000"/>
              <a:t>1</a:t>
            </a:r>
            <a:r>
              <a:rPr lang="en-US" altLang="en-US"/>
              <a:t>V</a:t>
            </a:r>
            <a:r>
              <a:rPr lang="en-US" altLang="en-US" baseline="-25000"/>
              <a:t>1</a:t>
            </a:r>
            <a:r>
              <a:rPr lang="en-US" altLang="en-US"/>
              <a:t>=C</a:t>
            </a:r>
            <a:r>
              <a:rPr lang="en-US" altLang="en-US" baseline="-25000"/>
              <a:t>2</a:t>
            </a:r>
            <a:r>
              <a:rPr lang="en-US" altLang="en-US"/>
              <a:t>V</a:t>
            </a:r>
            <a:r>
              <a:rPr lang="en-US" altLang="en-US" baseline="-25000"/>
              <a:t>2</a:t>
            </a:r>
            <a:r>
              <a:rPr lang="en-US" altLang="en-US"/>
              <a:t> equation:</a:t>
            </a:r>
          </a:p>
          <a:p>
            <a:pPr eaLnBrk="1" hangingPunct="1">
              <a:buFontTx/>
              <a:buNone/>
            </a:pPr>
            <a:r>
              <a:rPr lang="en-US" altLang="en-US"/>
              <a:t>		C</a:t>
            </a:r>
            <a:r>
              <a:rPr lang="en-US" altLang="en-US" baseline="-25000"/>
              <a:t>1</a:t>
            </a:r>
            <a:r>
              <a:rPr lang="en-US" altLang="en-US"/>
              <a:t>  V</a:t>
            </a:r>
            <a:r>
              <a:rPr lang="en-US" altLang="en-US" baseline="-25000"/>
              <a:t>1</a:t>
            </a:r>
            <a:r>
              <a:rPr lang="en-US" altLang="en-US"/>
              <a:t>  =   C</a:t>
            </a:r>
            <a:r>
              <a:rPr lang="en-US" altLang="en-US" baseline="-25000"/>
              <a:t>2</a:t>
            </a:r>
            <a:r>
              <a:rPr lang="en-US" altLang="en-US"/>
              <a:t>   V</a:t>
            </a:r>
            <a:r>
              <a:rPr lang="en-US" altLang="en-US" baseline="-25000"/>
              <a:t>2</a:t>
            </a:r>
          </a:p>
          <a:p>
            <a:pPr eaLnBrk="1" hangingPunct="1">
              <a:buFontTx/>
              <a:buNone/>
            </a:pPr>
            <a:r>
              <a:rPr lang="en-US" altLang="en-US"/>
              <a:t>        4X     (?)  =    1X   (1L)</a:t>
            </a:r>
          </a:p>
          <a:p>
            <a:pPr eaLnBrk="1" hangingPunct="1">
              <a:buFontTx/>
              <a:buNone/>
            </a:pPr>
            <a:r>
              <a:rPr lang="en-US" altLang="en-US"/>
              <a:t>		?  =  0.25 L</a:t>
            </a:r>
          </a:p>
          <a:p>
            <a:pPr eaLnBrk="1" hangingPunct="1">
              <a:buFontTx/>
              <a:buNone/>
            </a:pPr>
            <a:r>
              <a:rPr lang="en-US" altLang="en-US"/>
              <a:t>Use 0.25 L of orange juice, BTV 1L.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B90DDBE-92EC-420C-9293-AC8A83FD7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18F94-9AE3-4588-9704-1890F4D66E17}" type="slidenum">
              <a:rPr lang="en-US" smtClean="0"/>
              <a:t>62</a:t>
            </a:fld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23DE4A-26D2-470A-908A-CEB140D4B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4/28/2020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4">
            <a:extLst>
              <a:ext uri="{FF2B5EF4-FFF2-40B4-BE49-F238E27FC236}">
                <a16:creationId xmlns:a16="http://schemas.microsoft.com/office/drawing/2014/main" id="{5DAB1A6C-1702-4C9C-916B-767F0D9AE6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62288" y="881063"/>
            <a:ext cx="7086600" cy="685800"/>
          </a:xfrm>
        </p:spPr>
        <p:txBody>
          <a:bodyPr/>
          <a:lstStyle/>
          <a:p>
            <a:pPr eaLnBrk="1" hangingPunct="1"/>
            <a:r>
              <a:rPr lang="en-US" altLang="en-US" sz="3200"/>
              <a:t>Biological Buffers</a:t>
            </a:r>
          </a:p>
        </p:txBody>
      </p:sp>
      <p:sp>
        <p:nvSpPr>
          <p:cNvPr id="128003" name="Rectangle 5">
            <a:extLst>
              <a:ext uri="{FF2B5EF4-FFF2-40B4-BE49-F238E27FC236}">
                <a16:creationId xmlns:a16="http://schemas.microsoft.com/office/drawing/2014/main" id="{76D6F8D7-68B1-456D-9869-2091E650BC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u="sng"/>
              <a:t>Laboratory buffers</a:t>
            </a:r>
            <a:r>
              <a:rPr lang="en-US" altLang="en-US"/>
              <a:t>  </a:t>
            </a:r>
          </a:p>
          <a:p>
            <a:pPr eaLnBrk="1" hangingPunct="1">
              <a:buFontTx/>
              <a:buNone/>
            </a:pPr>
            <a:r>
              <a:rPr lang="en-US" altLang="en-US"/>
              <a:t>	solutions to help maintain a biological system at proper pH</a:t>
            </a:r>
          </a:p>
          <a:p>
            <a:pPr eaLnBrk="1" hangingPunct="1"/>
            <a:r>
              <a:rPr lang="en-US" altLang="en-US" u="sng"/>
              <a:t>pKa of a buffer</a:t>
            </a:r>
            <a:r>
              <a:rPr lang="en-US" altLang="en-US"/>
              <a:t>                      </a:t>
            </a:r>
          </a:p>
          <a:p>
            <a:pPr eaLnBrk="1" hangingPunct="1">
              <a:buFontTx/>
              <a:buNone/>
            </a:pPr>
            <a:r>
              <a:rPr lang="en-US" altLang="en-US"/>
              <a:t>	the pH at which the buffer experiences little change in pH with addition of acids or bases = the pH at which the buffer is most useful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0742811-202B-4006-B89B-CA2E6C888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18F94-9AE3-4588-9704-1890F4D66E17}" type="slidenum">
              <a:rPr lang="en-US" smtClean="0"/>
              <a:t>63</a:t>
            </a:fld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710AB8-1AF8-4826-9F95-CBF5D9096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4/28/2020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4">
            <a:extLst>
              <a:ext uri="{FF2B5EF4-FFF2-40B4-BE49-F238E27FC236}">
                <a16:creationId xmlns:a16="http://schemas.microsoft.com/office/drawing/2014/main" id="{AE8D5123-CCD2-490A-B17B-BD1AC0C155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0" y="881063"/>
            <a:ext cx="7086600" cy="685800"/>
          </a:xfrm>
        </p:spPr>
        <p:txBody>
          <a:bodyPr/>
          <a:lstStyle/>
          <a:p>
            <a:pPr eaLnBrk="1" hangingPunct="1"/>
            <a:r>
              <a:rPr lang="en-US" altLang="en-US" sz="3200"/>
              <a:t>Temperature</a:t>
            </a:r>
          </a:p>
        </p:txBody>
      </p:sp>
      <p:sp>
        <p:nvSpPr>
          <p:cNvPr id="130051" name="Rectangle 5">
            <a:extLst>
              <a:ext uri="{FF2B5EF4-FFF2-40B4-BE49-F238E27FC236}">
                <a16:creationId xmlns:a16="http://schemas.microsoft.com/office/drawing/2014/main" id="{F37F9DE2-1FAE-443E-A547-2769885FB3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Some buffers change pH as their temperature and/or concentration changes</a:t>
            </a:r>
          </a:p>
          <a:p>
            <a:pPr eaLnBrk="1" hangingPunct="1"/>
            <a:r>
              <a:rPr lang="en-US" altLang="en-US"/>
              <a:t>Tris buffer, widely used in molecular biology, is very sensitive to temperature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D71597C-2ACB-4BAA-BD87-B770FF48F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18F94-9AE3-4588-9704-1890F4D66E17}" type="slidenum">
              <a:rPr lang="en-US" smtClean="0"/>
              <a:t>64</a:t>
            </a:fld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733595-3DA5-453B-82B1-613EDD9D6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4/28/2020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4">
            <a:extLst>
              <a:ext uri="{FF2B5EF4-FFF2-40B4-BE49-F238E27FC236}">
                <a16:creationId xmlns:a16="http://schemas.microsoft.com/office/drawing/2014/main" id="{1BEEE3A2-E80E-4786-A288-3ABC6A8720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62288" y="866775"/>
            <a:ext cx="70866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Dilution</a:t>
            </a:r>
          </a:p>
        </p:txBody>
      </p:sp>
      <p:sp>
        <p:nvSpPr>
          <p:cNvPr id="132099" name="Rectangle 5">
            <a:extLst>
              <a:ext uri="{FF2B5EF4-FFF2-40B4-BE49-F238E27FC236}">
                <a16:creationId xmlns:a16="http://schemas.microsoft.com/office/drawing/2014/main" id="{53F03612-B226-405A-8DAA-9137AE6C55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Some buffers are sensitive to dilution</a:t>
            </a:r>
          </a:p>
          <a:p>
            <a:pPr eaLnBrk="1" hangingPunct="1"/>
            <a:r>
              <a:rPr lang="en-US" altLang="en-US"/>
              <a:t>Phosphate buffer is sensitive to dilution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B230467-5245-461E-89B0-DE34EA4C4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18F94-9AE3-4588-9704-1890F4D66E17}" type="slidenum">
              <a:rPr lang="en-US" smtClean="0"/>
              <a:t>65</a:t>
            </a:fld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386917-76D9-458C-8468-2929D8A2F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4/28/2020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3FD57-F3E6-4FA4-87C8-AF67500E8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 we need to prepare Standard Solutions?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81BEE0-A2B6-48C7-A38D-55DB653B59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use a standard solution to determine the concentration of the analyte during laboratory tests.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98A5C8-DEB6-4BD3-8C82-41C4D898A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18F94-9AE3-4588-9704-1890F4D66E17}" type="slidenum">
              <a:rPr lang="en-US" smtClean="0"/>
              <a:t>7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47452F-7CB3-40DD-8BA7-11BE9F9204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4/28/2020</a:t>
            </a:r>
          </a:p>
        </p:txBody>
      </p:sp>
    </p:spTree>
    <p:extLst>
      <p:ext uri="{BB962C8B-B14F-4D97-AF65-F5344CB8AC3E}">
        <p14:creationId xmlns:p14="http://schemas.microsoft.com/office/powerpoint/2010/main" val="23689434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3FD57-F3E6-4FA4-87C8-AF67500E8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79627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must be considered during preparation of standard solution?</a:t>
            </a:r>
            <a:b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81BEE0-A2B6-48C7-A38D-55DB653B59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003" y="1825625"/>
            <a:ext cx="11603865" cy="4351338"/>
          </a:xfrm>
        </p:spPr>
        <p:txBody>
          <a:bodyPr/>
          <a:lstStyle/>
          <a:p>
            <a:pPr lvl="1">
              <a:buFont typeface="Wingdings" panose="05000000000000000000" pitchFamily="2" charset="2"/>
              <a:buChar char="Ø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nature of solute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Must be pure (analytical grade)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Example, Oxalic acid , K2Cr2O7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quality we need/expect at the end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Not all substances are suitable solutes for standard solutions.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reagent must be stable, pure, and preferably of high molecular weight.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0CF33B-B888-4969-8D1E-7F1ED6070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18F94-9AE3-4588-9704-1890F4D66E17}" type="slidenum">
              <a:rPr lang="en-US" smtClean="0"/>
              <a:t>8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B0A0BD-8722-4AA1-99A5-17BD1AB706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4/28/2020</a:t>
            </a:r>
          </a:p>
        </p:txBody>
      </p:sp>
    </p:spTree>
    <p:extLst>
      <p:ext uri="{BB962C8B-B14F-4D97-AF65-F5344CB8AC3E}">
        <p14:creationId xmlns:p14="http://schemas.microsoft.com/office/powerpoint/2010/main" val="40089254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3FD57-F3E6-4FA4-87C8-AF67500E8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Solutions recipes: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Where do they come from?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81BEE0-A2B6-48C7-A38D-55DB653B59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Original Scientific Literature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Lab manuals (instructional)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Lab Manuals (professional)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Handbooks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Manufacturers and suppliers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7E2DE9-2846-4400-A787-1068CE9B8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18F94-9AE3-4588-9704-1890F4D66E17}" type="slidenum">
              <a:rPr lang="en-US" smtClean="0"/>
              <a:t>9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676057-A218-40E3-A1EE-F24E34CCF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4/28/2020</a:t>
            </a:r>
          </a:p>
        </p:txBody>
      </p:sp>
    </p:spTree>
    <p:extLst>
      <p:ext uri="{BB962C8B-B14F-4D97-AF65-F5344CB8AC3E}">
        <p14:creationId xmlns:p14="http://schemas.microsoft.com/office/powerpoint/2010/main" val="16802024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10040</TotalTime>
  <Words>2186</Words>
  <Application>Microsoft Office PowerPoint</Application>
  <PresentationFormat>Widescreen</PresentationFormat>
  <Paragraphs>517</Paragraphs>
  <Slides>65</Slides>
  <Notes>54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73" baseType="lpstr">
      <vt:lpstr>Arial</vt:lpstr>
      <vt:lpstr>Arial Unicode MS</vt:lpstr>
      <vt:lpstr>Calibri</vt:lpstr>
      <vt:lpstr>Calibri Light</vt:lpstr>
      <vt:lpstr>Times New Roman</vt:lpstr>
      <vt:lpstr>Wingdings</vt:lpstr>
      <vt:lpstr>Office Theme</vt:lpstr>
      <vt:lpstr>Photo Editor Photo</vt:lpstr>
      <vt:lpstr>Lecture 2.   Preparation of Standard solutions and expression of results</vt:lpstr>
      <vt:lpstr>In this Lecture</vt:lpstr>
      <vt:lpstr>Definitions of related terms</vt:lpstr>
      <vt:lpstr>Definitions of related terms …</vt:lpstr>
      <vt:lpstr>Definitions of related terms …</vt:lpstr>
      <vt:lpstr>Definition of Standard Solutions</vt:lpstr>
      <vt:lpstr>Why we need to prepare Standard Solutions?</vt:lpstr>
      <vt:lpstr>What must be considered during preparation of standard solution? </vt:lpstr>
      <vt:lpstr>Solutions recipes: Where do they come from?</vt:lpstr>
      <vt:lpstr>Concentration   Versus Amount</vt:lpstr>
      <vt:lpstr>PowerPoint Presentation</vt:lpstr>
      <vt:lpstr>PowerPoint Presentation</vt:lpstr>
      <vt:lpstr>Ways To Express Concentration Of Solute</vt:lpstr>
      <vt:lpstr>Concentration Expressions (Most Common)</vt:lpstr>
      <vt:lpstr>Percents</vt:lpstr>
      <vt:lpstr>Weight/volume  %</vt:lpstr>
      <vt:lpstr>Example</vt:lpstr>
      <vt:lpstr>Example:  By Proportions</vt:lpstr>
      <vt:lpstr>Answer, By  Proportions</vt:lpstr>
      <vt:lpstr>By Equation</vt:lpstr>
      <vt:lpstr>PowerPoint Presentation</vt:lpstr>
      <vt:lpstr>Concentration Expressions (Most Common)</vt:lpstr>
      <vt:lpstr>Parts</vt:lpstr>
      <vt:lpstr>Example:</vt:lpstr>
      <vt:lpstr>Two Other Forms Of %</vt:lpstr>
      <vt:lpstr>Weight/weight</vt:lpstr>
      <vt:lpstr>Answer</vt:lpstr>
      <vt:lpstr>Weight / Volume</vt:lpstr>
      <vt:lpstr>Example:</vt:lpstr>
      <vt:lpstr>Can Solve as A  Proportion Problem</vt:lpstr>
      <vt:lpstr>Volume / Volume</vt:lpstr>
      <vt:lpstr>Example</vt:lpstr>
      <vt:lpstr>Weight / Weight</vt:lpstr>
      <vt:lpstr>Examples</vt:lpstr>
      <vt:lpstr>Ppm And Ppb</vt:lpstr>
      <vt:lpstr>Ppm Example:</vt:lpstr>
      <vt:lpstr>Conversions</vt:lpstr>
      <vt:lpstr>Conversions</vt:lpstr>
      <vt:lpstr>PPM To Micrograms/ml</vt:lpstr>
      <vt:lpstr>PowerPoint Presentation</vt:lpstr>
      <vt:lpstr>PowerPoint Presentation</vt:lpstr>
      <vt:lpstr>Still More  Concentration Expressions</vt:lpstr>
      <vt:lpstr>More with Molarity</vt:lpstr>
      <vt:lpstr>Mole</vt:lpstr>
      <vt:lpstr>Examples: Water, Sulfuric Acid and Glucose</vt:lpstr>
      <vt:lpstr>Example: Sulfuric Acid</vt:lpstr>
      <vt:lpstr>Example  Continued</vt:lpstr>
      <vt:lpstr>Definitions</vt:lpstr>
      <vt:lpstr>Formula</vt:lpstr>
      <vt:lpstr>Example</vt:lpstr>
      <vt:lpstr>Answer</vt:lpstr>
      <vt:lpstr>Example</vt:lpstr>
      <vt:lpstr>To Make Solution  Of Given Molarity And Volume:</vt:lpstr>
      <vt:lpstr>PowerPoint Presentation</vt:lpstr>
      <vt:lpstr>Procedure Cont.</vt:lpstr>
      <vt:lpstr>PowerPoint Presentation</vt:lpstr>
      <vt:lpstr>Preparing  Dilute Solutions  From Concentrated Ones</vt:lpstr>
      <vt:lpstr>Example</vt:lpstr>
      <vt:lpstr>PowerPoint Presentation</vt:lpstr>
      <vt:lpstr> Substituting Into The Equation:</vt:lpstr>
      <vt:lpstr>“X” Solutions</vt:lpstr>
      <vt:lpstr>Example</vt:lpstr>
      <vt:lpstr>Biological Buffers</vt:lpstr>
      <vt:lpstr>Temperature</vt:lpstr>
      <vt:lpstr>Dilution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79</cp:revision>
  <dcterms:created xsi:type="dcterms:W3CDTF">2020-02-24T12:55:40Z</dcterms:created>
  <dcterms:modified xsi:type="dcterms:W3CDTF">2020-04-28T06:05:27Z</dcterms:modified>
</cp:coreProperties>
</file>