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62" r:id="rId4"/>
    <p:sldId id="293" r:id="rId5"/>
    <p:sldId id="261" r:id="rId6"/>
    <p:sldId id="260" r:id="rId7"/>
    <p:sldId id="321" r:id="rId8"/>
    <p:sldId id="294" r:id="rId9"/>
    <p:sldId id="295" r:id="rId10"/>
    <p:sldId id="296" r:id="rId11"/>
    <p:sldId id="322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3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DA312-39CA-4345-9B11-A478614FF1B1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3F8187-DCE7-4BC7-A1CA-C89582170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187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BC3644-65C4-472C-AD5F-BCAE1426E4C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37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051EE-4C74-46D2-A4F7-9577546C9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27AE51-05EA-4A74-84A2-3A275AC3A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BCFD6-B5F2-4A16-9F6D-4E370AB29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924A6-03B0-46C1-BA71-0F06D7B2FFF5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D51F2-C688-44DB-A48D-FFDC61147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96E97-CF6F-4991-B1C3-AF4BC64E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6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BF8FD-18C3-4647-8E23-D7FF233C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2B5FC5-976D-4A54-99AC-751777B53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D8B98-F365-40C4-B6FC-52B6B09E3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34D58-929B-44F1-8AC6-C30C71C2E450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916F8-120F-45E1-99C6-A5BDC3252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8B115-2467-400C-A73E-DBE673E8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4AD3EC-030A-491B-91F1-A994D6C68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16387-9563-4879-B902-EF2712B59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903EC-4FD5-465E-B7C5-C8D24F7EA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C8AC-16A1-4F77-9949-00C3900E56A1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9B78E-F67B-45AF-B065-1EAB946C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A1249-8A35-42F2-A080-20D2578FD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8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D97F-9357-4C23-B212-8F3D295F9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A1C7-98DA-4767-A063-9A3A31891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A2D3C5-2BCA-4119-BA23-3120BF97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35C9-BBE6-4841-8E1B-73B6107009E4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B69DE-D323-461E-93D1-A8A726129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50A2D-38D3-4116-B835-DF56C440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2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BFDA0-9556-4DC3-A567-348BE7AB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71369D-47C0-448D-A885-BB61A8FD2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E0B87-D3EC-406B-8492-1EBA8E3A9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7E24B-12D8-4344-AB8F-8E37E5BCA4C0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E6CB6-9CE9-4E98-B4F4-483074B97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8A32D-64AD-42E2-8066-4AD086E84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8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737F8-9B1A-4B39-99D0-62FDA326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B7014-5E7A-4B0D-B735-00DB8C6AE2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C6753-A063-4C63-A2D9-54CF52493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0A42B-6479-4668-806C-99A74853D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4E8F-9A6E-4BA3-A6EE-3F6284FA8760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49BDF-D28B-4396-85A0-2547A4360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57E7C-A3FD-4AA5-B680-FFB101982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3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5577-B9A3-48E1-96DF-0148D8D1E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AFF97-D6E5-4F2F-89D2-BABA1CA83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ACA79-E84B-490E-AA55-7916865B8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87B182-3516-4C56-AE05-B7FC0D2D28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DACE8-3B2F-40EC-B8BC-8A5A65353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6F1112-811A-4089-BCAE-E4D5809C9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85F0-2D9D-4492-8AC0-4FFC3ACB1B27}" type="datetime1">
              <a:rPr lang="en-US" smtClean="0"/>
              <a:t>4/28/2020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391963-C500-4A3D-9177-959F404FA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16F99-4D9B-405A-96A0-301EB02E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DD9C-845C-4924-8AD5-DECBE8D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5E4D6B-6E66-40DC-9B6C-E9EBFA833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EE85-86A1-40A0-8744-DD83CDAF7B1B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8480CC-9649-447E-8051-E965C8082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DDA8B-9DDF-4D17-892E-85E565A87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70000-4EDF-4436-A75C-ADB47BC4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A7748-5FE2-4529-86FA-D646D74E2BDB}" type="datetime1">
              <a:rPr lang="en-US" smtClean="0"/>
              <a:t>4/28/2020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5A9FF1-5B7F-4E59-AF18-3FAAACE2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279A5E-9EC5-4622-8DE2-8445D0FE0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94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F96B7-8A61-4FDC-B5C9-9113B24DB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A32FD-CB17-4FA4-ABF3-AA617333E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C10CF-D86B-487C-9976-FBD8183E9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2A86A-1E77-4EE9-94DB-2F3C0FB5F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8A1D-CE85-4007-B693-45AE658444C7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99857-6C23-46E9-8008-8C50BF53C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C702B-DD68-46A8-A84C-088F2BBF0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24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01F4B-AFB3-4975-B263-AB2E86E08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2DC900-5306-4F01-A7CA-84527A8950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2A814-121B-4896-A482-0A6B3381B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B618A-066A-48AC-B223-66A7B1159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0BD83-5939-46A4-BC35-A621EF996665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3825F-BCCF-41D3-A21F-D768469A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C59A2F-C8F0-4159-86E5-BB6B3DBE3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B7D3C8-656F-4D2E-AD39-0857C1407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2AA89-B30F-4017-8176-CACDB053D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02438-E5CE-45BF-8232-170628409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AD5DB-1A6C-4FA7-AD15-F3A2D6E8E285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58D1B-42A4-4158-92DD-76BE7C90C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9D4C-380F-4B1B-866E-4904E6B37C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7BB9E-F6EB-4E7D-8CBB-E29888F72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4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1E0A-0B24-4DB8-947F-871443071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" y="1122363"/>
            <a:ext cx="11639550" cy="2387600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 3. </a:t>
            </a:r>
            <a:b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Instruments and equipment used in the biological analysis of Environment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764675-BF01-456D-8658-F5D110B33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3048" y="5473657"/>
            <a:ext cx="1931001" cy="52396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By: Dinaol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D8919-B02E-417C-8269-BE5A43FD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98945-3194-4869-A5C5-4CD695904201}" type="datetime1">
              <a:rPr lang="en-US" smtClean="0"/>
              <a:t>4/28/2020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29B61-62AD-4D46-8701-15AA8D621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2F2A2-B668-4536-8C0E-6C4B4F3D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03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1790" y="731480"/>
            <a:ext cx="6398260" cy="5661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1" spc="-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sz="3600" b="1" spc="-4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4865" y="1921036"/>
            <a:ext cx="11677135" cy="1468992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558800" marR="248285" indent="-457200" algn="just">
              <a:spcBef>
                <a:spcPts val="675"/>
              </a:spcBef>
              <a:buFont typeface="Wingdings" panose="05000000000000000000" pitchFamily="2" charset="2"/>
              <a:buChar char="ü"/>
              <a:tabLst>
                <a:tab pos="443865" algn="l"/>
                <a:tab pos="444500" algn="l"/>
              </a:tabLst>
            </a:pP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 are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apparatus used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of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volume. </a:t>
            </a:r>
            <a:endParaRPr lang="en-US" sz="2800" spc="-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8800" marR="248285" indent="-457200" algn="just">
              <a:spcBef>
                <a:spcPts val="675"/>
              </a:spcBef>
              <a:buFont typeface="Wingdings" panose="05000000000000000000" pitchFamily="2" charset="2"/>
              <a:buChar char="ü"/>
              <a:tabLst>
                <a:tab pos="443865" algn="l"/>
                <a:tab pos="4445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made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either glass or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pipettes,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flasks, cylinders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2800" spc="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burettes.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912E1-3B5E-45F6-8E5A-0FA5FE0E4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C616-F7AD-4195-BD56-F3940CDAC982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848C2-D556-4A6A-A46C-827D95569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9C822-2AC1-43CA-91C3-B7B6D32DC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E5354-34A1-49BA-A856-C10A36F58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99586-DAF0-4196-AD14-DDB03799B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several types each having its own advantages and  limitations. Pipettes are designated as class “A” or “B” according  to their accuracy.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“B” pipettes are less accurate but quite satisfactory for most  general laboratory purposes.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8FE71-EECD-4699-80C7-DC2AA8FF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35C9-BBE6-4841-8E1B-73B6107009E4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90272-6B06-458B-A88F-6509DD4B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B2040-E173-41F7-A3F2-473E641F1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1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6627" y="490383"/>
            <a:ext cx="11467070" cy="4716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spcBef>
                <a:spcPts val="95"/>
              </a:spcBef>
            </a:pPr>
            <a:r>
              <a:rPr sz="28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sz="28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pipettes: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3335" indent="-342900" algn="just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are calibrated to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of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3815" indent="-342900" algn="just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commonly used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5, 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10ml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capacities. 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33730" indent="-342900" algn="just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(capacity) 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clearly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written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bulb. They should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a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degree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sz="28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desired.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350" indent="-342900" algn="just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rinsed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with a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little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solution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used, then filled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just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sz="28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19125" indent="-342900" algn="just">
              <a:lnSpc>
                <a:spcPct val="8000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liquid is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mark and the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wiped with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filter 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paper.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drain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</a:t>
            </a:r>
            <a:r>
              <a:rPr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 algn="just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certain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amount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liquid will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remain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tip and this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blown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90C2C4-4E09-4903-8430-A54737C34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5D08-39D0-4628-82CC-4B7E987E2606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A3B01-484B-4C4F-BA84-4E3677E8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68934A-9D36-4A8E-B679-0CF7277D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091" y="63626"/>
            <a:ext cx="4736465" cy="43751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15" dirty="0">
                <a:solidFill>
                  <a:srgbClr val="1F48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Graduated </a:t>
            </a:r>
            <a:r>
              <a:rPr sz="2700" spc="-5" dirty="0">
                <a:solidFill>
                  <a:srgbClr val="1F48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Measuring</a:t>
            </a:r>
            <a:r>
              <a:rPr sz="2700" spc="-50" dirty="0">
                <a:solidFill>
                  <a:srgbClr val="1F48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solidFill>
                  <a:srgbClr val="1F48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pipettes: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5438" y="991475"/>
            <a:ext cx="11726562" cy="4677306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marR="405130" indent="-342900" algn="just">
              <a:lnSpc>
                <a:spcPts val="259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Graduated pipettes consist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glass tube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bore 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 evenly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along the</a:t>
            </a:r>
            <a:r>
              <a:rPr sz="28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374015" indent="-342900" algn="just">
              <a:lnSpc>
                <a:spcPts val="2590"/>
              </a:lnSpc>
              <a:spcBef>
                <a:spcPts val="6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interval between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depends up</a:t>
            </a:r>
            <a:r>
              <a:rPr sz="28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 algn="just"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available.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sz="28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are: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56285" lvl="1" indent="-287020" algn="just">
              <a:spcBef>
                <a:spcPts val="15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calibrated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 on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stem</a:t>
            </a:r>
            <a:r>
              <a:rPr sz="28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(Mohr).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56285" marR="678180" lvl="1" indent="-287020" algn="just">
              <a:lnSpc>
                <a:spcPct val="80000"/>
              </a:lnSpc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other has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graduation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tip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(serological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pipette)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032635" indent="-342900" algn="just">
              <a:lnSpc>
                <a:spcPct val="80000"/>
              </a:lnSpc>
              <a:spcBef>
                <a:spcPts val="6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intended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 of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predetermined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34925" indent="-342900" algn="just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Measuring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only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0.1,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0.2, 0.5, 1.0 5.0,  and 10.0 ml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sizes.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is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delivered by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allowing it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fall  from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9283C-C52A-4EC0-90E6-EE4C85326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8C361-A23A-4804-ACB1-7055EE364326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4EF8A-F06C-4C8A-B319-77AFFB3D5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D53EE-6760-4E2E-ABA9-97F1912F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05100" y="457200"/>
            <a:ext cx="342900" cy="57271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38200" y="4757346"/>
            <a:ext cx="1906383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67200" y="457200"/>
            <a:ext cx="2895600" cy="52392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67200" y="5737580"/>
            <a:ext cx="301942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Graduated </a:t>
            </a:r>
            <a:r>
              <a:rPr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Measuring</a:t>
            </a:r>
            <a:r>
              <a:rPr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5"/>
              </a:spcBef>
            </a:pP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(Mohr’s</a:t>
            </a:r>
            <a:r>
              <a:rPr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412805" y="594087"/>
            <a:ext cx="301557" cy="54640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129275" y="3033458"/>
            <a:ext cx="276415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Graduated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</a:t>
            </a:r>
            <a:r>
              <a:rPr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(blow-out)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5"/>
              </a:spcBef>
            </a:pPr>
            <a:r>
              <a:rPr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(Serological</a:t>
            </a:r>
            <a:r>
              <a:rPr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671DDA4-E496-4AC0-BEEB-BDA87987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963A8-9AFE-48B6-8D6F-85B529AADC17}" type="datetime1">
              <a:rPr lang="en-US" smtClean="0"/>
              <a:t>4/28/2020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E1EF0D2-067C-4B1C-939F-2B12816DE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74865C7-704D-4FAB-9AE5-07635000C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7432" y="567129"/>
            <a:ext cx="11677135" cy="41914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6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Micropipettes: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273175" indent="-342900">
              <a:lnSpc>
                <a:spcPts val="288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Micropipettes are frequently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chemistry, 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Virology,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immunology and </a:t>
            </a:r>
            <a:r>
              <a:rPr lang="en-US"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laboratories.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laboratories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small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quantities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available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sz="2800" spc="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94665" indent="-342900">
              <a:lnSpc>
                <a:spcPts val="288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capacities such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5, 10,  25, 50, 100 and 1000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microliter.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334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laboratories.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include: </a:t>
            </a:r>
            <a:r>
              <a:rPr sz="2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pipette,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ESR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pipette,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Pasteur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pipette,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92DF2-E095-4B27-A39C-DED567AB6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0D681-86D3-40E7-B0A9-D531DEB3A069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3A6B1A-25B9-48EC-9CE5-1C62D684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6F0540-5F9E-49A5-B3CB-5928BC5B4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94939" y="111750"/>
            <a:ext cx="8188383" cy="5984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97154" y="3474632"/>
            <a:ext cx="21723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dirty="0">
                <a:latin typeface="Calibri"/>
                <a:cs typeface="Calibri"/>
              </a:rPr>
              <a:t>Mic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-5" dirty="0">
                <a:latin typeface="Calibri"/>
                <a:cs typeface="Calibri"/>
              </a:rPr>
              <a:t>opip</a:t>
            </a:r>
            <a:r>
              <a:rPr sz="3200" spc="-20" dirty="0">
                <a:latin typeface="Calibri"/>
                <a:cs typeface="Calibri"/>
              </a:rPr>
              <a:t>e</a:t>
            </a:r>
            <a:r>
              <a:rPr sz="3200" spc="-55" dirty="0">
                <a:latin typeface="Calibri"/>
                <a:cs typeface="Calibri"/>
              </a:rPr>
              <a:t>t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878B8-48BB-448E-B8B8-C9A64C58D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4136-1BCA-4B72-94FC-0E6FB7937D3E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4D9F5-909B-461D-8621-0139DC1D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91215" y="6356349"/>
            <a:ext cx="4114800" cy="365125"/>
          </a:xfrm>
        </p:spPr>
        <p:txBody>
          <a:bodyPr/>
          <a:lstStyle/>
          <a:p>
            <a:r>
              <a:rPr lang="en-US" dirty="0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E73CA-D747-4C55-9B53-9B42D9EB6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5417" y="0"/>
            <a:ext cx="11565924" cy="52833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700" b="1" spc="-5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BURETTES:</a:t>
            </a:r>
            <a:endParaRPr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78130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Burettes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quantities of</a:t>
            </a:r>
            <a:r>
              <a:rPr sz="2700" spc="-1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sz="27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titrations.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capacities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1-100</a:t>
            </a:r>
            <a:r>
              <a:rPr sz="27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milliliters.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 of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bore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glass </a:t>
            </a:r>
            <a:r>
              <a:rPr sz="27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stopper,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 be lightly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greased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smooth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rotation.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5"/>
              </a:spcBef>
              <a:buFont typeface="Arial"/>
              <a:buChar char="•"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5"/>
              </a:spcBef>
            </a:pPr>
            <a:r>
              <a:rPr sz="27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FLASKS:</a:t>
            </a:r>
            <a:endParaRPr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7945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flasks having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6,000 milliliter (ml)  capacities.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/>
            <a:r>
              <a:rPr lang="en-US" sz="27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sz="27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Conical (Erlenmeyer)</a:t>
            </a:r>
            <a:r>
              <a:rPr sz="2700" b="1" spc="-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flasks:</a:t>
            </a:r>
            <a:endParaRPr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Conical (Erlenmeyer) flasks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titrations.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8895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boiling solutions when it </a:t>
            </a:r>
            <a:r>
              <a:rPr sz="27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necessary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evaporation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49580" indent="-342900">
              <a:lnSpc>
                <a:spcPts val="259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arm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suitable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attachment 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vacuum  pump.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B44B8-2FFD-4E02-9123-6AFCDF62B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ED997-DE46-44C6-9597-2B4B94686FD9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D99D69-7555-4931-A477-25D1C5E0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2F4696-0ADB-45A3-9421-5ABAE2EB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2422" y="69060"/>
            <a:ext cx="11504140" cy="5689377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2700">
              <a:spcBef>
                <a:spcPts val="464"/>
              </a:spcBef>
            </a:pPr>
            <a:r>
              <a:rPr lang="en-US" sz="3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sz="30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Flat </a:t>
            </a:r>
            <a:r>
              <a:rPr sz="3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bottomed round </a:t>
            </a:r>
            <a:r>
              <a:rPr sz="3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flasks: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Flat-bottomed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convenient containers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heat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liquids.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82245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gauze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interposed between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 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flame.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26110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flasks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used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bacteriological culture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315"/>
              </a:spcBef>
            </a:pPr>
            <a:r>
              <a:rPr lang="en-US" sz="3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sz="3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Round bottomed</a:t>
            </a:r>
            <a:r>
              <a:rPr sz="3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flasks: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288415" indent="-342900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 bottomed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flasks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the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flat-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bottomed</a:t>
            </a:r>
            <a:r>
              <a:rPr sz="30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</a:p>
          <a:p>
            <a:pPr marL="355600" marR="993140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heated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necked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flame, or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electro-thermal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mantle.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819150" indent="-342900">
              <a:lnSpc>
                <a:spcPts val="324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boiling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kinds of  solutions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sz="3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titration.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094AE-544E-4EB5-8C6B-C9DEC75F4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F84F7-CE03-4770-8DF3-00070F03F588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4939A3-0931-4E4D-AF77-EAF52ABAB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D0BF01-824E-4B41-987C-81531B944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800" y="457200"/>
            <a:ext cx="1752600" cy="53294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81144" y="588082"/>
            <a:ext cx="2483618" cy="30102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162800" y="457200"/>
            <a:ext cx="3052572" cy="53294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04518" y="5953759"/>
            <a:ext cx="2812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Round </a:t>
            </a:r>
            <a:r>
              <a:rPr sz="2400" spc="-10" dirty="0">
                <a:latin typeface="Calibri"/>
                <a:cs typeface="Calibri"/>
              </a:rPr>
              <a:t>Bottomed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Flask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88079" y="3900296"/>
            <a:ext cx="33337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Flat Bottomed </a:t>
            </a:r>
            <a:r>
              <a:rPr sz="2400" spc="-15" dirty="0">
                <a:latin typeface="Calibri"/>
                <a:cs typeface="Calibri"/>
              </a:rPr>
              <a:t>Round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Flask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85810" y="5877559"/>
            <a:ext cx="9531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Bu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t</a:t>
            </a:r>
            <a:r>
              <a:rPr sz="2400" spc="-25" dirty="0">
                <a:latin typeface="Calibri"/>
                <a:cs typeface="Calibri"/>
              </a:rPr>
              <a:t>t</a:t>
            </a:r>
            <a:r>
              <a:rPr sz="2400" dirty="0">
                <a:latin typeface="Calibri"/>
                <a:cs typeface="Calibri"/>
              </a:rPr>
              <a:t>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BBD9538-6439-460A-8ABC-3A832613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95E5A-1F65-4C65-BA45-64EA94214550}" type="datetime1">
              <a:rPr lang="en-US" smtClean="0"/>
              <a:t>4/28/2020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76B353E-E8ED-4192-A573-DE07717F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FDD5A65-9EDC-4D90-AF16-308A4BBA0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BA73-46E7-4C47-80FC-DB679EBE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Lecture: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D4772-01BC-4BB6-8B68-A1DEE199A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glassware and reagents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Instruments in environmental quality control laboratory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 of equipment (some)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88285-722F-4839-AA2B-D43F6DC61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0D1D8-679C-431D-8041-18AF6FDDB44D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276FE-F59A-4134-BCBB-5B05D1B9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CB46C-80B7-4AD5-B619-FDB60024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19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3081" y="611835"/>
            <a:ext cx="11738919" cy="26032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algn="just">
              <a:spcBef>
                <a:spcPts val="100"/>
              </a:spcBef>
            </a:pPr>
            <a:r>
              <a:rPr lang="en-US" sz="3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sz="30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sz="3000" b="1" spc="-3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flasks: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0" marR="612140" indent="-342900" algn="just">
              <a:lnSpc>
                <a:spcPts val="2880"/>
              </a:lnSpc>
              <a:spcBef>
                <a:spcPts val="700"/>
              </a:spcBef>
              <a:buFont typeface="Arial"/>
              <a:buChar char="•"/>
              <a:tabLst>
                <a:tab pos="381000" algn="l"/>
              </a:tabLst>
            </a:pP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flat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bottomed,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pear-shaped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long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narrow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necks,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fitted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ground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sz="3000" spc="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stoppers.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0" marR="403860" indent="-342900">
              <a:lnSpc>
                <a:spcPts val="2880"/>
              </a:lnSpc>
              <a:spcBef>
                <a:spcPts val="72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horizontal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etched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neck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denotes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temperature, </a:t>
            </a:r>
            <a:r>
              <a:rPr sz="3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r>
              <a:rPr sz="3000" spc="-7" baseline="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0" indent="-342900">
              <a:spcBef>
                <a:spcPts val="2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prepare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various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kinds of</a:t>
            </a:r>
            <a:r>
              <a:rPr sz="3000" spc="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2DE597-1ED5-4F30-92C5-599D3DE86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4E06-4EEF-4470-9039-CD7ED8295806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7C5830-03AF-435C-90A0-03D93A31A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0AB31-E95A-43E7-AEA6-BF8F4B4C2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0" y="228600"/>
            <a:ext cx="3048000" cy="5486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95618" y="3573780"/>
            <a:ext cx="205676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5" dirty="0">
                <a:latin typeface="Calibri"/>
                <a:cs typeface="Calibri"/>
              </a:rPr>
              <a:t>Volumetric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Flask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72046" y="5715000"/>
            <a:ext cx="334835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0" dirty="0">
                <a:latin typeface="Calibri"/>
                <a:cs typeface="Calibri"/>
              </a:rPr>
              <a:t>Conical </a:t>
            </a:r>
            <a:r>
              <a:rPr sz="2400" spc="-5" dirty="0">
                <a:latin typeface="Calibri"/>
                <a:cs typeface="Calibri"/>
              </a:rPr>
              <a:t>(Erlenmeyer)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flasks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58000" y="1432560"/>
            <a:ext cx="2438400" cy="42824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3847B48-E6F4-462E-889E-1F5AF6D35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F7DA5-4429-4C04-B48B-51EE2810E0FA}" type="datetime1">
              <a:rPr lang="en-US" smtClean="0"/>
              <a:t>4/28/2020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F9B7B95-0F70-437D-BE35-5F8812B3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1466AA-2F7F-4C0D-9021-EE582EA43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1277" y="1"/>
            <a:ext cx="11392928" cy="52003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endParaRPr lang="en-US" sz="2700" b="1" spc="-10" dirty="0">
              <a:solidFill>
                <a:srgbClr val="FF0000"/>
              </a:solidFill>
              <a:uFill>
                <a:solidFill>
                  <a:srgbClr val="1F487C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100"/>
              </a:spcBef>
            </a:pPr>
            <a:r>
              <a:rPr sz="27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BEAKERS:</a:t>
            </a:r>
            <a:endParaRPr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Beakers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capacities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5,000</a:t>
            </a:r>
            <a:r>
              <a:rPr sz="27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ml.</a:t>
            </a:r>
          </a:p>
          <a:p>
            <a:pPr marL="355600" marR="546100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of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and</a:t>
            </a:r>
            <a:r>
              <a:rPr sz="27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sz="27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259205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Beakers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supplied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heating or boiling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20"/>
              </a:spcBef>
              <a:buFont typeface="Arial"/>
              <a:buChar char="•"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/>
            <a:r>
              <a:rPr sz="2700" b="1" spc="-5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CYLINDERS:</a:t>
            </a:r>
            <a:endParaRPr sz="27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Cylinders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10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2,000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sz="27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capacities.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60350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fitted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ground-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stoppers.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ts val="2590"/>
              </a:lnSpc>
              <a:spcBef>
                <a:spcPts val="6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quickly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these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vessels, but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degree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impossible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wide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</a:t>
            </a:r>
            <a:r>
              <a:rPr sz="27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cylinders.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6E0A0A-1B99-44DF-B024-0DF1FE05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FEF6-CF66-4701-9D49-F8D505C22824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6F529-0DAC-4541-BF39-7D38E46CA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188BA7-A3DC-414C-9929-AF8DEEBF7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1200" y="152400"/>
            <a:ext cx="3048000" cy="609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45614" y="4360055"/>
            <a:ext cx="11614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5" dirty="0">
                <a:latin typeface="Calibri"/>
                <a:cs typeface="Calibri"/>
              </a:rPr>
              <a:t>C</a:t>
            </a:r>
            <a:r>
              <a:rPr sz="2400" spc="5" dirty="0">
                <a:latin typeface="Calibri"/>
                <a:cs typeface="Calibri"/>
              </a:rPr>
              <a:t>y</a:t>
            </a:r>
            <a:r>
              <a:rPr sz="2400" dirty="0">
                <a:latin typeface="Calibri"/>
                <a:cs typeface="Calibri"/>
              </a:rPr>
              <a:t>linde</a:t>
            </a:r>
            <a:r>
              <a:rPr sz="2400" spc="-3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s</a:t>
            </a:r>
          </a:p>
        </p:txBody>
      </p:sp>
      <p:sp>
        <p:nvSpPr>
          <p:cNvPr id="4" name="object 4"/>
          <p:cNvSpPr/>
          <p:nvPr/>
        </p:nvSpPr>
        <p:spPr>
          <a:xfrm>
            <a:off x="6338957" y="1713243"/>
            <a:ext cx="2829891" cy="39113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799324" y="5957723"/>
            <a:ext cx="8782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Bea</a:t>
            </a:r>
            <a:r>
              <a:rPr sz="2400" spc="-70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er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4362BE9-597D-440F-95AD-DC1FB4A93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1A7E-FC6D-466F-B288-D7817E02B5DE}" type="datetime1">
              <a:rPr lang="en-US" smtClean="0"/>
              <a:t>4/28/2020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36BCAA1-D3CC-45DD-8F49-D993F49E1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D001F3E-9AF9-4F3F-A10D-472B8A49D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6611" y="198079"/>
            <a:ext cx="6264394" cy="5661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1" spc="-1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Glass</a:t>
            </a:r>
            <a:r>
              <a:rPr sz="3600" b="1" spc="-2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9154" y="825816"/>
            <a:ext cx="176657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700" b="1" spc="-15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Calibri"/>
                <a:cs typeface="Calibri"/>
              </a:rPr>
              <a:t>TEST</a:t>
            </a:r>
            <a:r>
              <a:rPr sz="2700" b="1" spc="-8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Calibri"/>
                <a:cs typeface="Calibri"/>
              </a:rPr>
              <a:t> </a:t>
            </a:r>
            <a:r>
              <a:rPr sz="27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Calibri"/>
                <a:cs typeface="Calibri"/>
              </a:rPr>
              <a:t>TUBES:</a:t>
            </a:r>
            <a:endParaRPr sz="27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1573" y="1314087"/>
            <a:ext cx="11631827" cy="5012783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18034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hardened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materials  that can withstand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actions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chemicals, thermal shock</a:t>
            </a:r>
            <a:r>
              <a:rPr sz="2700" spc="-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centrifugal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strains.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ct val="80000"/>
              </a:lnSpc>
              <a:spcBef>
                <a:spcPts val="6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 samples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solutions, during </a:t>
            </a:r>
            <a:r>
              <a:rPr lang="en-US"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71755" indent="-342900">
              <a:lnSpc>
                <a:spcPts val="259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hollow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tubes,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conical centrifuge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tubes,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vacutainer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nunck</a:t>
            </a:r>
            <a:r>
              <a:rPr sz="2700" spc="-1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96850" indent="-342900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rims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(lips). </a:t>
            </a:r>
            <a:r>
              <a:rPr sz="27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  without rim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satisfactory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there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less chance</a:t>
            </a:r>
            <a:r>
              <a:rPr sz="2700" spc="-114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chipping and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eventual</a:t>
            </a:r>
            <a:r>
              <a:rPr sz="27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breakage.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20"/>
              </a:spcBef>
              <a:buFont typeface="Arial"/>
              <a:buChar char="•"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5"/>
              </a:spcBef>
            </a:pPr>
            <a:r>
              <a:rPr sz="2700" b="1" spc="-2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REAGENT</a:t>
            </a:r>
            <a:r>
              <a:rPr sz="2700" b="1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b="1" spc="-15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BOTTLES:</a:t>
            </a:r>
            <a:endParaRPr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319530" indent="-342900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Reagent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bottles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reagents.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90855" indent="-342900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plastics.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use, 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available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sz="27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sizes.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B3A92-FC07-46AA-877D-00C86B25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C3D80-2541-45EC-8B02-47AF7437A38F}" type="datetime1">
              <a:rPr lang="en-US" smtClean="0"/>
              <a:t>4/28/2020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7E361-3374-4A3F-8AE7-1B6565C49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96372-8E63-4818-AABF-D9E246003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8411" y="69024"/>
            <a:ext cx="11294075" cy="5632952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spcBef>
                <a:spcPts val="825"/>
              </a:spcBef>
            </a:pPr>
            <a:r>
              <a:rPr sz="30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PETRIDISHES:</a:t>
            </a:r>
            <a:endParaRPr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309245" indent="-342900"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Petridishes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flat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containers,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sz="3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63880" indent="-342900"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predominantly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cultivation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organisms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solid</a:t>
            </a:r>
            <a:r>
              <a:rPr sz="3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media.</a:t>
            </a:r>
          </a:p>
          <a:p>
            <a:pPr marL="355600" indent="-342900"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with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diameters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14cm.</a:t>
            </a:r>
          </a:p>
          <a:p>
            <a:pPr marL="355600" marR="603885" indent="-342900"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isolate,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microorganisms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essential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 artificial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media,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routine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bacteriology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important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medium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its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detectable growth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minute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inoculum within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shortest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period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3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incubation.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410AC2-A9B8-4096-946E-905E65BE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A5360-D74F-4229-A7C9-604986E19DA0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5604BC-8721-4D43-9C2D-62184A077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7FEBC-3D05-4CDA-8010-9DF1FD96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5141" y="0"/>
            <a:ext cx="1318895" cy="40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i="1" u="heavy" spc="-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Calibri"/>
                <a:cs typeface="Calibri"/>
              </a:rPr>
              <a:t>FUN</a:t>
            </a:r>
            <a:r>
              <a:rPr sz="2500" i="1" u="heavy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Calibri"/>
                <a:cs typeface="Calibri"/>
              </a:rPr>
              <a:t>N</a:t>
            </a:r>
            <a:r>
              <a:rPr sz="2500" i="1" u="heavy" spc="-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Calibri"/>
                <a:cs typeface="Calibri"/>
              </a:rPr>
              <a:t>ELS: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4269" y="371984"/>
            <a:ext cx="11442357" cy="61575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151765" indent="-342900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funnels that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</a:t>
            </a:r>
            <a:r>
              <a:rPr lang="en-US"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biological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5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laboratory.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filter funnel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separating</a:t>
            </a:r>
            <a:r>
              <a:rPr sz="2500" spc="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funnel.</a:t>
            </a:r>
          </a:p>
          <a:p>
            <a:pPr marL="12700">
              <a:spcBef>
                <a:spcPts val="20"/>
              </a:spcBef>
            </a:pPr>
            <a:r>
              <a:rPr sz="2500" spc="-10" dirty="0">
                <a:solidFill>
                  <a:srgbClr val="1F48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Filter Funnels: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Filter funnels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5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pouring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liquids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narrow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mouthed 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containers,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5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filter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papers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filtration. They 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made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or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</a:t>
            </a:r>
            <a:r>
              <a:rPr sz="25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20"/>
              </a:spcBef>
            </a:pPr>
            <a:r>
              <a:rPr sz="2500" spc="-10" dirty="0">
                <a:solidFill>
                  <a:srgbClr val="1F487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Separating funnels: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45110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Separating funnels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5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separating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immiscible liquids </a:t>
            </a:r>
            <a:r>
              <a:rPr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25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densities.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 and</a:t>
            </a:r>
            <a:r>
              <a:rPr sz="25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spcBef>
                <a:spcPts val="25"/>
              </a:spcBef>
            </a:pPr>
            <a:r>
              <a:rPr sz="2500" b="1" i="1" u="heavy" spc="-1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PESTLE </a:t>
            </a:r>
            <a:r>
              <a:rPr sz="2500" b="1" i="1" u="heavy" spc="-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2500" b="1" i="1" u="heavy" spc="1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b="1" i="1" u="heavy" spc="-4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MORTAR: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790575" indent="-342900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Pestle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mortar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5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grinding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solids, </a:t>
            </a:r>
            <a:r>
              <a:rPr sz="25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calculi and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crystals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2500" spc="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chemicals.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82600" indent="-342900">
              <a:lnSpc>
                <a:spcPts val="24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Those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unglazed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portion </a:t>
            </a:r>
            <a:r>
              <a:rPr sz="25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porous surfaces,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those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heavy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with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roughened</a:t>
            </a:r>
            <a:r>
              <a:rPr sz="25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surfaces.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sz="25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 the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pestle </a:t>
            </a:r>
            <a:r>
              <a:rPr sz="25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5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mortar</a:t>
            </a:r>
            <a:r>
              <a:rPr sz="2500" spc="1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thoroughly.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56285" marR="34290" indent="-287020">
              <a:lnSpc>
                <a:spcPct val="80000"/>
              </a:lnSpc>
              <a:spcBef>
                <a:spcPts val="540"/>
              </a:spcBef>
              <a:tabLst>
                <a:tab pos="756285" algn="l"/>
              </a:tabLst>
            </a:pP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	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chemicals </a:t>
            </a:r>
            <a:r>
              <a:rPr sz="2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driven </a:t>
            </a:r>
            <a:r>
              <a:rPr sz="22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unglazed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surfaces  during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grinding,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resulting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the </a:t>
            </a:r>
            <a:r>
              <a:rPr sz="2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apparatus </a:t>
            </a:r>
            <a:r>
              <a:rPr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 </a:t>
            </a:r>
            <a:r>
              <a:rPr sz="22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used.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2DDF9-891C-4316-89A2-CF8052F29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5E20-CB8E-478B-86AA-22248A325E29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A1080-C782-4BB5-A50A-1F0D7AC8D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98E7D-4D6F-49AD-8E0A-25A3AA5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1915" y="1"/>
            <a:ext cx="11392928" cy="5200525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2700">
              <a:spcBef>
                <a:spcPts val="464"/>
              </a:spcBef>
            </a:pPr>
            <a:r>
              <a:rPr sz="2800" b="1" i="1" u="heavy" spc="-4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LABORATORY </a:t>
            </a:r>
            <a:r>
              <a:rPr sz="2800" b="1" i="1" u="heavy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b="1" i="1" u="heavy" spc="-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(ABSORPTION</a:t>
            </a:r>
            <a:r>
              <a:rPr sz="2800" b="1" i="1" u="heavy" spc="-1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i="1" u="heavy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CELLS):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3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</a:t>
            </a:r>
            <a:r>
              <a:rPr sz="2800" spc="-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 many laboratory reagents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organic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solvents, whereas plastic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affected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reagents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</a:t>
            </a:r>
            <a:r>
              <a:rPr sz="28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cloudy,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hence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affecting 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absorbance of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reacting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mixture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precision.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40665" indent="-342900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used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 cleaned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immediately.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cloudy</a:t>
            </a:r>
            <a:r>
              <a:rPr sz="28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not be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analytical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30810" indent="-342900">
              <a:lnSpc>
                <a:spcPct val="9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scratch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spot on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washed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disturbs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absorbance of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given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solution.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discarded.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4F6811-1810-4643-92DB-9F19B9A66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F95FF-C368-480E-851D-30DD9921162E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538F2-2E3F-4E37-9A8F-E71FA8A14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172D77-2859-4BCB-8F39-319C87EC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0703" y="198831"/>
            <a:ext cx="11516497" cy="5309274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431800" marR="346710" indent="-342900">
              <a:lnSpc>
                <a:spcPts val="2920"/>
              </a:lnSpc>
              <a:spcBef>
                <a:spcPts val="46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 are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choice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photometry.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Absorption 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absolutely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clean.</a:t>
            </a:r>
          </a:p>
          <a:p>
            <a:pPr marL="431800" marR="93980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Optical surfaces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not be touched,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grease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smudges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sz="27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800" marR="204470" indent="-342900">
              <a:lnSpc>
                <a:spcPts val="2920"/>
              </a:lnSpc>
              <a:spcBef>
                <a:spcPts val="64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soon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use, absorption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  <a:r>
              <a:rPr sz="2700" spc="-1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 be rinsed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soaked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distilled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800" indent="-342900">
              <a:spcBef>
                <a:spcPts val="27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cleaning cells, a mild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detergent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</a:t>
            </a:r>
            <a:r>
              <a:rPr sz="27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800" marR="255270" indent="-342900">
              <a:lnSpc>
                <a:spcPct val="90000"/>
              </a:lnSpc>
              <a:spcBef>
                <a:spcPts val="650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Stubborn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contaminants can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soaking the  cells 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diluted sulfuric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acid.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Absorption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cells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allowed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soak 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acids,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alkalis,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 other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etch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optical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800" marR="201930" indent="-342900">
              <a:lnSpc>
                <a:spcPct val="90000"/>
              </a:lnSpc>
              <a:spcBef>
                <a:spcPts val="645"/>
              </a:spcBef>
              <a:buFont typeface="Arial"/>
              <a:buChar char="•"/>
              <a:tabLst>
                <a:tab pos="431165" algn="l"/>
                <a:tab pos="4318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drying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cuvettes,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temperatures,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unclean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air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avoided.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low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medium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exceed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sz="2700" spc="-15" baseline="2469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vacuum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combination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can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rapidly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dry</a:t>
            </a:r>
            <a:r>
              <a:rPr sz="27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cuvettes.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08E9B-5A0E-44DE-9EE1-FBD34515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2184-969A-47CE-A29A-17AFC6F213F5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136D64-425A-4B9D-9804-05394BCEB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BA239-4CE9-4886-8BD1-7B6B44A52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5140" y="34408"/>
            <a:ext cx="6635098" cy="5661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spc="-10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Cleaning </a:t>
            </a:r>
            <a:r>
              <a:rPr sz="3600" spc="-5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sz="3600" spc="30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spc="-20" dirty="0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Glasswares: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7135" y="778275"/>
            <a:ext cx="11516497" cy="4476609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080" indent="-342900">
              <a:lnSpc>
                <a:spcPts val="2920"/>
              </a:lnSpc>
              <a:spcBef>
                <a:spcPts val="45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clear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glasswares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glass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apparatus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absolutely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clean,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volumes measured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inaccurate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affected</a:t>
            </a:r>
            <a:r>
              <a:rPr sz="27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adversely.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73355" indent="-342900">
              <a:lnSpc>
                <a:spcPct val="9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gross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cleanness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fill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distilled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empty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and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examine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walls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whether 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covered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film of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7752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Imperfect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wetting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presence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discrete droplets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that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not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sufficiently</a:t>
            </a:r>
            <a:r>
              <a:rPr sz="2700" spc="-8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clean.</a:t>
            </a:r>
          </a:p>
          <a:p>
            <a:pPr marL="355600" marR="695960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wide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variety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methods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cleaning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998219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Chromic-sulfuric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mixture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usage.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1DF71-6601-4D23-8763-2E333D61E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E8FD-5051-4221-807B-07ECC6001E0B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DB262-0BC6-4FDE-BFE1-6B2C7EC5B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09993-3D03-468C-B3D8-4869393F0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BA73-46E7-4C47-80FC-DB679EBE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Laboratory Glassware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D4772-01BC-4BB6-8B68-A1DEE199A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glassware refers to a variety of equipment used in scientific work, and traditionally made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glass.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can be blown, bent, cut, molded, and formed into many sizes and shapes, and is therefore common in chemistry, biology, and analytical laboratories.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laboratories have training programs to demonstrate how glassware is used and to alert first–time users to the safety hazards involved with using glassware.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DF06E-495A-467A-A9CC-70175B43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EB79-5FA2-4DE0-923B-B119AA559128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C9A3C-3B41-47E3-AC4C-3B8FE5C2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0739F-CD99-4F86-9570-0C4829DB8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2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324" y="136525"/>
            <a:ext cx="11615352" cy="539917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marR="1026160" indent="-342900" algn="just">
              <a:lnSpc>
                <a:spcPts val="2880"/>
              </a:lnSpc>
              <a:spcBef>
                <a:spcPts val="7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grease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causes of 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contamination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and,</a:t>
            </a:r>
          </a:p>
          <a:p>
            <a:pPr marL="355600" marR="751840" indent="-342900" algn="just">
              <a:lnSpc>
                <a:spcPts val="288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advisable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dissolve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contaminants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sz="28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solvent followed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washing.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60985" indent="-342900" algn="just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used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oxidant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sodium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dichromate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sulfuric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acid.</a:t>
            </a:r>
          </a:p>
          <a:p>
            <a:pPr marL="355600" marR="5080" indent="-342900" algn="just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its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oxidizing </a:t>
            </a:r>
            <a:r>
              <a:rPr sz="28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power,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solution,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particularly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hot,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grease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quickly 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4135" indent="-342900" algn="just">
              <a:lnSpc>
                <a:spcPct val="80000"/>
              </a:lnSpc>
              <a:spcBef>
                <a:spcPts val="7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solution,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mixture,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 solvent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all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apparatus but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boro-silicate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glasswares, including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volumetric</a:t>
            </a:r>
            <a:r>
              <a:rPr sz="2800" spc="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72720" indent="-342900" algn="just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mixture 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hours,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amount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grease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A69A6-3F56-40B2-A4C0-8AECCED46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E25-8068-4163-9AE9-326D427FBC2A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9AC980-10F8-4BF5-A111-9E9384B49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A96B50-99FD-43D6-B97A-97409000B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346" y="89104"/>
            <a:ext cx="11553567" cy="4698787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55600" marR="99060" indent="-342900" algn="just">
              <a:lnSpc>
                <a:spcPct val="80000"/>
              </a:lnSpc>
              <a:spcBef>
                <a:spcPts val="750"/>
              </a:spcBef>
              <a:buFont typeface="Arial"/>
              <a:buChar char="•"/>
              <a:tabLst>
                <a:tab pos="433070" algn="l"/>
                <a:tab pos="433705" algn="l"/>
              </a:tabLst>
            </a:pPr>
            <a:r>
              <a:rPr dirty="0"/>
              <a:t>	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removal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acid 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draining,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glass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washed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with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then rinsed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with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distilled</a:t>
            </a:r>
            <a:r>
              <a:rPr sz="27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490220" indent="-342900" algn="just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socked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sz="2700" spc="-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1%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HCL since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slightly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alkaline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manufactured.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20"/>
              </a:spcBef>
              <a:buFont typeface="Arial"/>
              <a:buChar char="•"/>
            </a:pP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/>
            <a:r>
              <a:rPr sz="2700" b="1" i="1" u="heavy" spc="-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CLEANING OF</a:t>
            </a:r>
            <a:r>
              <a:rPr sz="2700" b="1" i="1" u="heavy" spc="-7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b="1" i="1" u="heavy" spc="-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PIPETTES: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5080" indent="-342900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placed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vertical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with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 up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jar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to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breakage 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773430" indent="-342900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 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wool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bottom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jar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sz="27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breakage.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34620" indent="-342900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soaking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hours,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drained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rinsed with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until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traces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removed.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64135" indent="-342900" algn="just">
              <a:lnSpc>
                <a:spcPts val="2590"/>
              </a:lnSpc>
              <a:spcBef>
                <a:spcPts val="6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are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soaked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distilled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 </a:t>
            </a:r>
            <a:r>
              <a:rPr sz="27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hour.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A0309-BAB3-42AA-BCEE-B8E423A0F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1ABA9-AEB0-460A-AAF4-28673CB64BF5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F18D7A-CCD5-4041-8759-0570B2A37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1F718-4737-4B72-BA2B-E94B7491D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347" y="40971"/>
            <a:ext cx="11479426" cy="5450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6830" indent="-342900" algn="just">
              <a:spcBef>
                <a:spcPts val="10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Filing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3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water,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allowing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empty,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observing whether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side within 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portion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gross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sz="3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cleanness.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0" marR="30480" indent="-342900" algn="just">
              <a:spcBef>
                <a:spcPts val="72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indicates greasy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surfaces, after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distilled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rinse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dried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oven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110</a:t>
            </a:r>
            <a:r>
              <a:rPr sz="3000" baseline="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marL="381000" marR="287020" indent="-342900" algn="just"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laboratories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numbers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convenient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automatic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</a:t>
            </a:r>
            <a:r>
              <a:rPr sz="3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washer.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0" marR="184785" indent="-342900" algn="just">
              <a:spcBef>
                <a:spcPts val="72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devices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metal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polyethylene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connected directly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cold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supplies.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1000" marR="64769" indent="-342900" algn="just"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Polyethylene baskets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jars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soaking  and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rinsing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chromic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851E6D-D459-42B3-A379-F582E36ED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B401-69EB-4473-BF0D-33BC7CCF2794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148EA4-B680-4A37-8D29-33335F9DA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FECD5-E410-468E-A026-C98F3282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7700" y="884632"/>
            <a:ext cx="11368216" cy="4245393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 marR="855980">
              <a:lnSpc>
                <a:spcPts val="2920"/>
              </a:lnSpc>
              <a:spcBef>
                <a:spcPts val="465"/>
              </a:spcBef>
            </a:pPr>
            <a:r>
              <a:rPr lang="en-US" sz="2700" b="1" spc="-5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Cleaning of </a:t>
            </a:r>
            <a:r>
              <a:rPr lang="en-US" sz="27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flasks, beakers, </a:t>
            </a:r>
            <a:r>
              <a:rPr lang="en-US" sz="2700" b="1" spc="-5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cylinders </a:t>
            </a:r>
            <a:r>
              <a:rPr lang="en-US" sz="27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700" b="1" spc="-2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700" b="1" spc="-2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spc="-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glass</a:t>
            </a:r>
            <a:r>
              <a:rPr lang="en-US" sz="2700" b="1" spc="1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spc="-30" dirty="0">
                <a:solidFill>
                  <a:srgbClr val="FF0000"/>
                </a:solidFill>
                <a:uFill>
                  <a:solidFill>
                    <a:srgbClr val="1F487C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wares:</a:t>
            </a:r>
          </a:p>
          <a:p>
            <a:pPr marL="12700" marR="855980">
              <a:lnSpc>
                <a:spcPts val="2920"/>
              </a:lnSpc>
              <a:spcBef>
                <a:spcPts val="465"/>
              </a:spcBef>
            </a:pP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81915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warm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stopper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2860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vessel should be manipulated so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portions of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wall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repeatedly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brought into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</a:t>
            </a:r>
            <a:r>
              <a:rPr sz="27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2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followed 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least five</a:t>
            </a:r>
            <a:r>
              <a:rPr sz="27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minutes.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777240" indent="-342900">
              <a:lnSpc>
                <a:spcPts val="2920"/>
              </a:lnSpc>
              <a:spcBef>
                <a:spcPts val="6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cleaning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poured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vessel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and then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returned to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sz="2700" spc="-10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93980" indent="-342900">
              <a:lnSpc>
                <a:spcPts val="2920"/>
              </a:lnSpc>
              <a:spcBef>
                <a:spcPts val="6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vessels should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rinsed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repeatedly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7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 </a:t>
            </a:r>
            <a:r>
              <a:rPr sz="27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 four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and </a:t>
            </a:r>
            <a:r>
              <a:rPr sz="27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finally rinsed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</a:t>
            </a:r>
            <a:r>
              <a:rPr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with </a:t>
            </a:r>
            <a:r>
              <a:rPr sz="27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distilled</a:t>
            </a:r>
            <a:r>
              <a:rPr sz="27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7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water.</a:t>
            </a:r>
            <a:endParaRPr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4704EF-8543-4270-B27F-A39152F8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44678-D369-475F-9D14-09704DA67BA6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51481-B406-4A10-A6E8-170E840F0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6963DC-BE04-4CE8-99F2-5DD1AF0C5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198079"/>
            <a:ext cx="10515600" cy="5661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1" spc="-1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Plastic</a:t>
            </a:r>
            <a:r>
              <a:rPr sz="3600" b="1" spc="-3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spc="-4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250" y="1995398"/>
            <a:ext cx="11454713" cy="2217402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1014730" indent="-342900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polymers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polyethylene, polypropylene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2800" spc="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TEFLON.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plastics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chemically inert and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unaffected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r>
              <a:rPr sz="2800" spc="2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/alkali.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0955" indent="-342900" algn="just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 are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durable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suitable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alkaline solutions.  </a:t>
            </a:r>
            <a:endParaRPr lang="en-US" sz="2800" spc="-1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20955" indent="-342900" algn="just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surface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bound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leached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solution,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absorb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sz="2800" spc="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proteins.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390E8-FE6F-460D-9ABD-C1D1AE41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5E50-45D7-4776-8F45-E7CB0700065D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B3E10-2DB8-44FC-8831-F1834602A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D886D-9DA6-4DE8-9D1F-B19F4ED0F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4A52-728D-4AB0-9349-7DF54E5C0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Cleaning of plastic wares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07A27-0A05-42CB-A47F-EB49102C9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each use Laboratory plastic wares should be immediately  soaked in water or if contaminated, soaked overnight in a  suitable disinfectant such as 0.5% w/v sodium hypochlorite or  bleach.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plastic ware is best clean in a warm detergent solution,  followed by at least two rinses in clean water, and ideally a final  rinse in distilled water.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articles should then be left to drain and dry naturally or  dried in a hot air oven, set at a temperature the plastic can  withstand. A brush or harsh abrasive cleaner should not be used  on plastic ware. Stains or precipitates best removed using dilute  nitric acid or 3% v/v acid alcohol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D52A7-3C46-4929-8999-DFA82DCF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35C9-BBE6-4841-8E1B-73B6107009E4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4B724-A549-4106-874B-BE55BA13F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6FD29-3250-4C42-91C8-9D4A189C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4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1340" y="119245"/>
            <a:ext cx="7806930" cy="56618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Laboratory Glassware selection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838200" y="1282771"/>
            <a:ext cx="11182865" cy="438222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469900" marR="624205" indent="-457200">
              <a:lnSpc>
                <a:spcPct val="80000"/>
              </a:lnSpc>
              <a:spcBef>
                <a:spcPts val="8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wares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 used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laboratories.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lnSpc>
                <a:spcPct val="80000"/>
              </a:lnSpc>
              <a:spcBef>
                <a:spcPts val="7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Glasswares 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usually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manufactured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boro-  silicate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lnSpc>
                <a:spcPct val="80000"/>
              </a:lnSpc>
              <a:spcBef>
                <a:spcPts val="7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1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Boro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silicate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defined</a:t>
            </a:r>
            <a:r>
              <a:rPr sz="28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characteristics: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6465" marR="399415" lvl="1" indent="-457200">
              <a:lnSpc>
                <a:spcPct val="80000"/>
              </a:lnSpc>
              <a:spcBef>
                <a:spcPts val="640"/>
              </a:spcBef>
              <a:buFont typeface="Wingdings" panose="05000000000000000000" pitchFamily="2" charset="2"/>
              <a:buChar char="Ø"/>
              <a:tabLst>
                <a:tab pos="75692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Resistant to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action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chemical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6465" lvl="1" indent="-457200">
              <a:buFont typeface="Wingdings" panose="05000000000000000000" pitchFamily="2" charset="2"/>
              <a:buChar char="Ø"/>
              <a:tabLst>
                <a:tab pos="75692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withstand mechanical</a:t>
            </a:r>
            <a:r>
              <a:rPr sz="28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breakage,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6465" lvl="1" indent="-457200">
              <a:lnSpc>
                <a:spcPts val="3110"/>
              </a:lnSpc>
              <a:buFont typeface="Wingdings" panose="05000000000000000000" pitchFamily="2" charset="2"/>
              <a:buChar char="Ø"/>
              <a:tabLst>
                <a:tab pos="756920" algn="l"/>
              </a:tabLst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withstand sudden change of</a:t>
            </a:r>
            <a:r>
              <a:rPr sz="280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173990" indent="-457200">
              <a:lnSpc>
                <a:spcPct val="80000"/>
              </a:lnSpc>
              <a:spcBef>
                <a:spcPts val="715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produced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soda lime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fit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above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easily  </a:t>
            </a:r>
            <a:r>
              <a:rPr sz="28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broken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mechanical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stress produced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sudden  change of</a:t>
            </a:r>
            <a:r>
              <a:rPr sz="28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F08E9-7A2E-48AA-B2C0-CA213F6C9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437E7-4B00-4319-A18D-B573AFAB06FC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E6CE1-45C7-48A4-974A-662B4693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F42E7-CFDB-4EA4-947D-33A9FB750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BA73-46E7-4C47-80FC-DB679EBE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Laboratory glassware selection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D4772-01BC-4BB6-8B68-A1DEE199A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glassware is typically selected by a person in charge of a particular laboratory analysis to match the needs of a given task.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task may require a piece of glassware made with a specific type of glass.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task may be readily performed using low cost, mass-produced glassware, or it may require a specialized piece created by a glass blower.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task may require controlling the flow of fluid. The task may have distinctive quality assurance requirements.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BB197-0DAB-4D48-99F4-31EE32082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1994-F338-4C85-8E3D-5E473C6DB100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BC20F-9942-4523-9E84-2DFBAF850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F8561-0FEE-4CC1-8E2B-DEDE03194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5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BA73-46E7-4C47-80FC-DB679EBE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Glass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D4772-01BC-4BB6-8B68-A1DEE199A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Laboratory glassware may be made from several types of glass, each with different capabilities and used for different purposes.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Borosilicate glass is transparent and can withstand thermal stress.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Quartz glass can withstand very high temperatures and is transparent in certain parts of the electromagnetic spectrum.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Darkened brown glass can block ultraviolet and infrared radiation.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122C4-95ED-4E03-94D0-0A7C9AE97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537EE-4291-4CB9-98FA-D526F835C11A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D69FE-13F8-458F-A407-DBA941F0F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DE5E9-4D9B-406D-B33D-BEE280FA5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1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2BA73-46E7-4C47-80FC-DB679EBE1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Glass …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D4772-01BC-4BB6-8B68-A1DEE199A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Heavy-wall glass can withstand pressurized applications.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Coated glassware is specially treated to reduce the occurrence of breakage or failure.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Siliconized glassware is specially treated to prevent organic samples from sticking to the glass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84A5C-ABFA-466B-A063-454D760EF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A9BC-F4ED-4771-9313-56FDFFA87FB6}" type="datetime1">
              <a:rPr lang="en-US" smtClean="0"/>
              <a:t>4/28/2020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573BF-4801-40B7-8EDC-BDB3DB009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75C65-BACF-4629-A540-A8CE3F84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7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941349"/>
            <a:ext cx="10814222" cy="4347343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algn="just"/>
            <a:r>
              <a:rPr sz="30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Precautions:</a:t>
            </a:r>
            <a:endParaRPr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 algn="just">
              <a:spcBef>
                <a:spcPts val="5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glasswares must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handled </a:t>
            </a:r>
            <a:r>
              <a:rPr sz="3000" spc="-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carefully.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75565" indent="-457200" algn="just">
              <a:lnSpc>
                <a:spcPts val="2880"/>
              </a:lnSpc>
              <a:spcBef>
                <a:spcPts val="695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Breakage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be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dangerous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 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loss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valuable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irreplaceable</a:t>
            </a:r>
            <a:r>
              <a:rPr sz="300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 algn="just">
              <a:lnSpc>
                <a:spcPct val="80000"/>
              </a:lnSpc>
              <a:spcBef>
                <a:spcPts val="745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Flasks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beakers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placed on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gauze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 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heated over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Bunsen flame. </a:t>
            </a:r>
            <a:endParaRPr lang="en-US" sz="3000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 algn="just">
              <a:lnSpc>
                <a:spcPct val="80000"/>
              </a:lnSpc>
              <a:spcBef>
                <a:spcPts val="745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3000" spc="-8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tubes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exposed to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naked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flame should be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resistant</a:t>
            </a:r>
            <a:r>
              <a:rPr sz="3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glasses.</a:t>
            </a:r>
          </a:p>
          <a:p>
            <a:pPr marL="469900" marR="500380" indent="-457200" algn="just">
              <a:lnSpc>
                <a:spcPct val="80000"/>
              </a:lnSpc>
              <a:spcBef>
                <a:spcPts val="7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liquids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to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heated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bath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sz="3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boiling </a:t>
            </a:r>
            <a:r>
              <a:rPr sz="3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water,  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</a:t>
            </a:r>
            <a:r>
              <a:rPr sz="30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 </a:t>
            </a:r>
            <a:r>
              <a:rPr sz="3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</a:t>
            </a:r>
            <a:r>
              <a:rPr sz="3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resistant.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6EDB9-CB25-4770-B9FF-9F0A11090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62367-5535-47B4-B53D-BF55973AA705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22954-8E21-47E6-B80D-D730BBAED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C33F4D-A464-422C-A869-A31E57FC5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861952"/>
            <a:ext cx="11098427" cy="4810162"/>
          </a:xfrm>
          <a:prstGeom prst="rect">
            <a:avLst/>
          </a:prstGeom>
        </p:spPr>
        <p:txBody>
          <a:bodyPr vert="horz" wrap="square" lIns="0" tIns="59054" rIns="0" bIns="0" rtlCol="0">
            <a:spAutoFit/>
          </a:bodyPr>
          <a:lstStyle/>
          <a:p>
            <a:pPr marL="12700" marR="389255">
              <a:lnSpc>
                <a:spcPct val="90000"/>
              </a:lnSpc>
              <a:spcBef>
                <a:spcPts val="720"/>
              </a:spcBef>
              <a:tabLst>
                <a:tab pos="354965" algn="l"/>
                <a:tab pos="355600" algn="l"/>
              </a:tabLst>
            </a:pPr>
            <a:r>
              <a:rPr lang="en-US" sz="2800" b="1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Precautions …</a:t>
            </a:r>
            <a:endParaRPr lang="en-US" sz="2800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389255" indent="-457200">
              <a:lnSpc>
                <a:spcPct val="90000"/>
              </a:lnSpc>
              <a:spcBef>
                <a:spcPts val="7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diluting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walled  glassware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evolved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cracks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glasswares.  Examples:-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hydrochloric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sulfuric</a:t>
            </a:r>
            <a:r>
              <a:rPr sz="28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acid.</a:t>
            </a:r>
          </a:p>
          <a:p>
            <a:pPr marL="469900" marR="347980" indent="-457200">
              <a:lnSpc>
                <a:spcPct val="90000"/>
              </a:lnSpc>
              <a:spcBef>
                <a:spcPts val="7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liable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crack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bottles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caps 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screwed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tightly so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applied,  flasks should not be tightly</a:t>
            </a:r>
            <a:r>
              <a:rPr sz="2800" spc="-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clamped.</a:t>
            </a:r>
          </a:p>
          <a:p>
            <a:pPr marL="469900" marR="824230" indent="-457200" algn="just">
              <a:lnSpc>
                <a:spcPts val="3240"/>
              </a:lnSpc>
              <a:spcBef>
                <a:spcPts val="770"/>
              </a:spcBef>
              <a:buFont typeface="Wingdings" panose="05000000000000000000" pitchFamily="2" charset="2"/>
              <a:buChar char="Ø"/>
              <a:tabLst>
                <a:tab pos="355600" algn="l"/>
              </a:tabLst>
            </a:pP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Containers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their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ground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glass 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stoppers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numbered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to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  direct matching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stoppers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sz="28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replaced.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lnSpc>
                <a:spcPts val="3240"/>
              </a:lnSpc>
              <a:spcBef>
                <a:spcPts val="720"/>
              </a:spcBef>
              <a:buFont typeface="Wingdings" panose="05000000000000000000" pitchFamily="2" charset="2"/>
              <a:buChar char="Ø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of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danger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chemical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bacteriological  contamination, </a:t>
            </a:r>
            <a:r>
              <a:rPr sz="28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pipettes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</a:t>
            </a:r>
            <a:r>
              <a:rPr sz="28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lying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 the</a:t>
            </a:r>
            <a:r>
              <a:rPr sz="28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bench.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281DE4-1E07-4FEF-9B1F-4B3EF278E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7B674-FDA9-40F5-BFFF-B7B98FC46D78}" type="datetime1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B45AB-51F3-4AED-8F48-BBA3495FB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Environmental Biological  Analysis Lecture 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066571-1CEE-4C7D-8C94-788B7E180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BB9E-F6EB-4E7D-8CBB-E29888F7269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2902</Words>
  <Application>Microsoft Office PowerPoint</Application>
  <PresentationFormat>Widescreen</PresentationFormat>
  <Paragraphs>300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Wingdings</vt:lpstr>
      <vt:lpstr>Office Theme</vt:lpstr>
      <vt:lpstr>Lecture 3.   Instruments and equipment used in the biological analysis of Environment</vt:lpstr>
      <vt:lpstr>In This Lecture:</vt:lpstr>
      <vt:lpstr>3.1. Laboratory Glassware </vt:lpstr>
      <vt:lpstr>Laboratory Glassware selection</vt:lpstr>
      <vt:lpstr>Laboratory glassware selection</vt:lpstr>
      <vt:lpstr>Types of Glass</vt:lpstr>
      <vt:lpstr>Types of Glass … </vt:lpstr>
      <vt:lpstr>PowerPoint Presentation</vt:lpstr>
      <vt:lpstr>PowerPoint Presentation</vt:lpstr>
      <vt:lpstr>Volumetric Wares:</vt:lpstr>
      <vt:lpstr>PIPETTES:</vt:lpstr>
      <vt:lpstr>PowerPoint Presentation</vt:lpstr>
      <vt:lpstr>Graduated or Measuring pipettes: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Glass Wares:</vt:lpstr>
      <vt:lpstr>PowerPoint Presentation</vt:lpstr>
      <vt:lpstr>FUNNELS:</vt:lpstr>
      <vt:lpstr>PowerPoint Presentation</vt:lpstr>
      <vt:lpstr>PowerPoint Presentation</vt:lpstr>
      <vt:lpstr>Cleaning of Glasswares:</vt:lpstr>
      <vt:lpstr>PowerPoint Presentation</vt:lpstr>
      <vt:lpstr>PowerPoint Presentation</vt:lpstr>
      <vt:lpstr>PowerPoint Presentation</vt:lpstr>
      <vt:lpstr>PowerPoint Presentation</vt:lpstr>
      <vt:lpstr>Plastic Wares:</vt:lpstr>
      <vt:lpstr>Cleaning of plastic wares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3.  Instruments and equipment used in the biological analysis of water, waste water, soil and air</dc:title>
  <dc:creator>user</dc:creator>
  <cp:lastModifiedBy>user</cp:lastModifiedBy>
  <cp:revision>84</cp:revision>
  <dcterms:created xsi:type="dcterms:W3CDTF">2020-03-11T08:06:28Z</dcterms:created>
  <dcterms:modified xsi:type="dcterms:W3CDTF">2020-04-28T06:07:57Z</dcterms:modified>
</cp:coreProperties>
</file>