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745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037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407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400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519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285" y="18999"/>
            <a:ext cx="8493125" cy="991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140" y="1077747"/>
            <a:ext cx="8682990" cy="3013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5214"/>
            <a:ext cx="2317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397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14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609600"/>
            <a:ext cx="8991600" cy="6019800"/>
          </a:xfrm>
          <a:custGeom>
            <a:avLst/>
            <a:gdLst/>
            <a:ahLst/>
            <a:cxnLst/>
            <a:rect l="l" t="t" r="r" b="b"/>
            <a:pathLst>
              <a:path w="8991600" h="6019800">
                <a:moveTo>
                  <a:pt x="0" y="6019800"/>
                </a:moveTo>
                <a:lnTo>
                  <a:pt x="8991600" y="6019800"/>
                </a:lnTo>
                <a:lnTo>
                  <a:pt x="8991600" y="0"/>
                </a:lnTo>
                <a:lnTo>
                  <a:pt x="0" y="0"/>
                </a:lnTo>
                <a:lnTo>
                  <a:pt x="0" y="6019800"/>
                </a:lnTo>
                <a:close/>
              </a:path>
            </a:pathLst>
          </a:custGeom>
          <a:ln w="57912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5491" y="3618484"/>
            <a:ext cx="148640" cy="1564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5491" y="4240276"/>
            <a:ext cx="148640" cy="1564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5491" y="4862067"/>
            <a:ext cx="148640" cy="1564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5491" y="5483859"/>
            <a:ext cx="148640" cy="1564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627634"/>
            <a:ext cx="8728710" cy="5634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229870" indent="-342900">
              <a:lnSpc>
                <a:spcPct val="100299"/>
              </a:lnSpc>
              <a:spcBef>
                <a:spcPts val="90"/>
              </a:spcBef>
            </a:pPr>
            <a:r>
              <a:rPr sz="3000" b="1" spc="-5" dirty="0">
                <a:solidFill>
                  <a:srgbClr val="FF0000"/>
                </a:solidFill>
                <a:latin typeface="Webdings"/>
                <a:cs typeface="Webdings"/>
              </a:rPr>
              <a:t></a:t>
            </a:r>
            <a:r>
              <a:rPr sz="3000" b="1" spc="-5" dirty="0">
                <a:solidFill>
                  <a:srgbClr val="548ED4"/>
                </a:solidFill>
                <a:latin typeface="Times New Roman"/>
                <a:cs typeface="Times New Roman"/>
              </a:rPr>
              <a:t>Environmental physicochemical analysis </a:t>
            </a:r>
            <a:r>
              <a:rPr sz="3000" b="1" dirty="0">
                <a:solidFill>
                  <a:srgbClr val="548ED4"/>
                </a:solidFill>
                <a:latin typeface="Times New Roman"/>
                <a:cs typeface="Times New Roman"/>
              </a:rPr>
              <a:t>of </a:t>
            </a:r>
            <a:r>
              <a:rPr sz="3000" b="1" spc="-50" dirty="0">
                <a:solidFill>
                  <a:srgbClr val="548ED4"/>
                </a:solidFill>
                <a:latin typeface="Times New Roman"/>
                <a:cs typeface="Times New Roman"/>
              </a:rPr>
              <a:t>water,  </a:t>
            </a:r>
            <a:r>
              <a:rPr sz="3000" b="1" spc="-30" dirty="0">
                <a:solidFill>
                  <a:srgbClr val="548ED4"/>
                </a:solidFill>
                <a:latin typeface="Times New Roman"/>
                <a:cs typeface="Times New Roman"/>
              </a:rPr>
              <a:t>wastewater, </a:t>
            </a:r>
            <a:r>
              <a:rPr sz="3000" b="1" spc="-5" dirty="0">
                <a:solidFill>
                  <a:srgbClr val="548ED4"/>
                </a:solidFill>
                <a:latin typeface="Times New Roman"/>
                <a:cs typeface="Times New Roman"/>
              </a:rPr>
              <a:t>soil and</a:t>
            </a:r>
            <a:r>
              <a:rPr sz="3000" b="1" spc="30" dirty="0">
                <a:solidFill>
                  <a:srgbClr val="548ED4"/>
                </a:solidFill>
                <a:latin typeface="Times New Roman"/>
                <a:cs typeface="Times New Roman"/>
              </a:rPr>
              <a:t> </a:t>
            </a:r>
            <a:r>
              <a:rPr sz="3000" b="1" spc="-5" dirty="0">
                <a:solidFill>
                  <a:srgbClr val="548ED4"/>
                </a:solidFill>
                <a:latin typeface="Times New Roman"/>
                <a:cs typeface="Times New Roman"/>
              </a:rPr>
              <a:t>air</a:t>
            </a:r>
            <a:endParaRPr sz="3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>
              <a:spcBef>
                <a:spcPts val="720"/>
              </a:spcBef>
            </a:pPr>
            <a:r>
              <a:rPr sz="30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Learning objectives:</a:t>
            </a:r>
            <a:endParaRPr sz="3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spcBef>
                <a:spcPts val="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Upon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completion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this 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chapter,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the student should have</a:t>
            </a:r>
            <a:r>
              <a:rPr sz="2400" spc="-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knowledge  of the</a:t>
            </a:r>
            <a:r>
              <a:rPr sz="24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following:</a:t>
            </a:r>
          </a:p>
          <a:p>
            <a:pPr marL="355600">
              <a:spcBef>
                <a:spcPts val="2020"/>
              </a:spcBef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Describe water quality</a:t>
            </a:r>
            <a:r>
              <a:rPr sz="2400" spc="-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types</a:t>
            </a:r>
          </a:p>
          <a:p>
            <a:pPr marL="355600">
              <a:spcBef>
                <a:spcPts val="2014"/>
              </a:spcBef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Explore water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impurity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the need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for</a:t>
            </a:r>
            <a:r>
              <a:rPr sz="2400" spc="-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quantification</a:t>
            </a:r>
          </a:p>
          <a:p>
            <a:pPr marL="355600" marR="652145">
              <a:lnSpc>
                <a:spcPct val="160000"/>
              </a:lnSpc>
              <a:spcBef>
                <a:spcPts val="290"/>
              </a:spcBef>
            </a:pP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Able to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relate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different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units of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measurement for water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analysis  Explain proper units and conversions in 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water,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soil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air 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measurement.</a:t>
            </a:r>
            <a:endParaRPr sz="24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5625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152400"/>
            <a:ext cx="8686800" cy="6858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16839" rIns="0" bIns="0" rtlCol="0">
            <a:spAutoFit/>
          </a:bodyPr>
          <a:lstStyle/>
          <a:p>
            <a:pPr marL="635" algn="ctr">
              <a:spcBef>
                <a:spcPts val="919"/>
              </a:spcBef>
            </a:pPr>
            <a:r>
              <a:rPr sz="2800" b="1" spc="-5" dirty="0">
                <a:solidFill>
                  <a:srgbClr val="FFFF00"/>
                </a:solidFill>
                <a:latin typeface="Times New Roman"/>
                <a:cs typeface="Times New Roman"/>
              </a:rPr>
              <a:t>Air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892810"/>
            <a:ext cx="8531860" cy="51034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5080" indent="-3429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atmosphere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an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important thermal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buffer against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space, and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protects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earth from cosmic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radiation.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ts val="3020"/>
              </a:lnSpc>
              <a:spcBef>
                <a:spcPts val="68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It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place where clouds are formed and water is  present there in all its physical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states.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89900"/>
              </a:lnSpc>
              <a:spcBef>
                <a:spcPts val="63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Thus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it is a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heterogeneous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mixture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finely dispersed,  solid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or liquid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particles in a gas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(air).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Its constituents are  characterized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by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extreme 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mobility,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enter our </a:t>
            </a:r>
            <a:r>
              <a:rPr sz="3000" spc="-10" dirty="0">
                <a:solidFill>
                  <a:prstClr val="black"/>
                </a:solidFill>
                <a:latin typeface="Times New Roman"/>
                <a:cs typeface="Times New Roman"/>
              </a:rPr>
              <a:t>organism 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easily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through breathing, and influence the climate  and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000" spc="-25" dirty="0">
                <a:solidFill>
                  <a:prstClr val="black"/>
                </a:solidFill>
                <a:latin typeface="Times New Roman"/>
                <a:cs typeface="Times New Roman"/>
              </a:rPr>
              <a:t>weather.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186690" indent="-342900" algn="just">
              <a:lnSpc>
                <a:spcPts val="324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Filter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methods, and aerosol and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gas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collectors bring  the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constituents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of air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into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the aqueous phase, which  is preferable for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chemical</a:t>
            </a:r>
            <a:r>
              <a:rPr sz="3000" spc="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analysis.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636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032250" y="908050"/>
          <a:ext cx="4876800" cy="56387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/>
                <a:gridCol w="1981200"/>
                <a:gridCol w="1600200"/>
              </a:tblGrid>
              <a:tr h="478282">
                <a:tc>
                  <a:txBody>
                    <a:bodyPr/>
                    <a:lstStyle/>
                    <a:p>
                      <a:pPr marL="68580">
                        <a:lnSpc>
                          <a:spcPts val="2335"/>
                        </a:lnSpc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Parameter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3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Standard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[μg/m3]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35"/>
                        </a:lnSpc>
                      </a:pP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Average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time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709">
                <a:tc rowSpan="3">
                  <a:txBody>
                    <a:bodyPr/>
                    <a:lstStyle/>
                    <a:p>
                      <a:pPr marL="68580">
                        <a:lnSpc>
                          <a:spcPts val="233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SO</a:t>
                      </a:r>
                      <a:r>
                        <a:rPr sz="1950" spc="7" baseline="-21367" dirty="0">
                          <a:latin typeface="Times New Roman"/>
                          <a:cs typeface="Times New Roman"/>
                        </a:rPr>
                        <a:t>2</a:t>
                      </a:r>
                      <a:endParaRPr sz="1950" baseline="-21367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3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500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3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minutes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15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3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125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3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24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hrs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5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3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50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3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709">
                <a:tc rowSpan="2">
                  <a:txBody>
                    <a:bodyPr/>
                    <a:lstStyle/>
                    <a:p>
                      <a:pPr marL="68580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950" spc="7" baseline="-21367" dirty="0">
                          <a:latin typeface="Times New Roman"/>
                          <a:cs typeface="Times New Roman"/>
                        </a:rPr>
                        <a:t>2</a:t>
                      </a:r>
                      <a:endParaRPr sz="1950" baseline="-21367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200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hr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5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3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40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3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4711">
                <a:tc rowSpan="4">
                  <a:txBody>
                    <a:bodyPr/>
                    <a:lstStyle/>
                    <a:p>
                      <a:pPr marL="68580">
                        <a:lnSpc>
                          <a:spcPts val="2340"/>
                        </a:lnSpc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CO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100000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minutes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9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60000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minutes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82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10000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hrs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58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120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hrs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710">
                <a:tc rowSpan="2">
                  <a:txBody>
                    <a:bodyPr/>
                    <a:lstStyle/>
                    <a:p>
                      <a:pPr marL="68580">
                        <a:lnSpc>
                          <a:spcPts val="2340"/>
                        </a:lnSpc>
                      </a:pPr>
                      <a:r>
                        <a:rPr sz="2000" spc="10" dirty="0">
                          <a:latin typeface="Times New Roman"/>
                          <a:cs typeface="Times New Roman"/>
                        </a:rPr>
                        <a:t>PM</a:t>
                      </a:r>
                      <a:r>
                        <a:rPr sz="1950" spc="15" baseline="-21367" dirty="0">
                          <a:latin typeface="Times New Roman"/>
                          <a:cs typeface="Times New Roman"/>
                        </a:rPr>
                        <a:t>10</a:t>
                      </a:r>
                      <a:endParaRPr sz="1950" baseline="-21367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50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58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0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150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24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hrs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646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3000" spc="7" baseline="13888" dirty="0">
                          <a:latin typeface="Times New Roman"/>
                          <a:cs typeface="Times New Roman"/>
                        </a:rPr>
                        <a:t>PM</a:t>
                      </a:r>
                      <a:r>
                        <a:rPr sz="1300" spc="5" dirty="0">
                          <a:latin typeface="Times New Roman"/>
                          <a:cs typeface="Times New Roman"/>
                        </a:rPr>
                        <a:t>2.5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15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6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65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24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hrs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8294">
                <a:tc>
                  <a:txBody>
                    <a:bodyPr/>
                    <a:lstStyle/>
                    <a:p>
                      <a:pPr marL="68580">
                        <a:lnSpc>
                          <a:spcPts val="234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Lead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34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0.5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34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000" y="228600"/>
            <a:ext cx="8229600" cy="65532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016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</a:pPr>
            <a:r>
              <a:rPr sz="2800" spc="-5" dirty="0">
                <a:solidFill>
                  <a:srgbClr val="FFFF00"/>
                </a:solidFill>
              </a:rPr>
              <a:t>Air</a:t>
            </a:r>
            <a:r>
              <a:rPr sz="2800" spc="-50" dirty="0">
                <a:solidFill>
                  <a:srgbClr val="FFFF00"/>
                </a:solidFill>
              </a:rPr>
              <a:t> </a:t>
            </a:r>
            <a:r>
              <a:rPr sz="2800" i="1" dirty="0">
                <a:solidFill>
                  <a:srgbClr val="FFFF00"/>
                </a:solidFill>
                <a:latin typeface="Times New Roman"/>
                <a:cs typeface="Times New Roman"/>
              </a:rPr>
              <a:t>(Cont’d)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840" y="1121663"/>
            <a:ext cx="202691" cy="21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1013205"/>
            <a:ext cx="3438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526415" algn="l"/>
                <a:tab pos="1616075" algn="l"/>
                <a:tab pos="2435860" algn="l"/>
              </a:tabLst>
            </a:pP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	ave</a:t>
            </a:r>
            <a:r>
              <a:rPr sz="2400" spc="5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age	about	300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,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000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5740" y="1287221"/>
            <a:ext cx="4127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z="3600" spc="-22" baseline="-16203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1600" spc="-15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endParaRPr sz="16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8100" y="1378661"/>
            <a:ext cx="29762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675005" algn="l"/>
                <a:tab pos="1539240" algn="l"/>
                <a:tab pos="2827655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air	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ass	t</a:t>
            </a:r>
            <a:r>
              <a:rPr sz="2400" spc="5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rou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g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h	a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3840" y="2950464"/>
            <a:ext cx="202691" cy="21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3840" y="4413503"/>
            <a:ext cx="202691" cy="21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140" y="1745107"/>
            <a:ext cx="365442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tabLst>
                <a:tab pos="1251585" algn="l"/>
                <a:tab pos="27940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per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son</a:t>
            </a:r>
            <a:r>
              <a:rPr sz="2400" spc="-130" dirty="0">
                <a:solidFill>
                  <a:prstClr val="black"/>
                </a:solidFill>
                <a:latin typeface="Times New Roman"/>
                <a:cs typeface="Times New Roman"/>
              </a:rPr>
              <a:t>’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s	respir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ry	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yst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em  in the course of a</a:t>
            </a:r>
            <a:r>
              <a:rPr sz="2400" spc="-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lifetime.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080" indent="213360" algn="just"/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this </a:t>
            </a:r>
            <a:r>
              <a:rPr sz="2400" spc="-45" dirty="0">
                <a:solidFill>
                  <a:prstClr val="black"/>
                </a:solidFill>
                <a:latin typeface="Times New Roman"/>
                <a:cs typeface="Times New Roman"/>
              </a:rPr>
              <a:t>way,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impurities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in  the atmosphere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directly enter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lungs.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715" indent="213360" algn="just"/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Especially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dangerous are  the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aerosols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that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contain  particles with diameters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of  less than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10 μm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– also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know  as particulate</a:t>
            </a:r>
            <a:r>
              <a:rPr sz="2400" spc="-4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prstClr val="black"/>
                </a:solidFill>
                <a:latin typeface="Times New Roman"/>
                <a:cs typeface="Times New Roman"/>
              </a:rPr>
              <a:t>matter.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9332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14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9326" y="34239"/>
            <a:ext cx="31654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1.1. General</a:t>
            </a:r>
            <a:r>
              <a:rPr spc="-100" dirty="0"/>
              <a:t> </a:t>
            </a:r>
            <a:r>
              <a:rPr dirty="0"/>
              <a:t>Facts</a:t>
            </a:r>
          </a:p>
        </p:txBody>
      </p:sp>
      <p:sp>
        <p:nvSpPr>
          <p:cNvPr id="4" name="object 4"/>
          <p:cNvSpPr/>
          <p:nvPr/>
        </p:nvSpPr>
        <p:spPr>
          <a:xfrm>
            <a:off x="761" y="534162"/>
            <a:ext cx="9144000" cy="6096000"/>
          </a:xfrm>
          <a:custGeom>
            <a:avLst/>
            <a:gdLst/>
            <a:ahLst/>
            <a:cxnLst/>
            <a:rect l="l" t="t" r="r" b="b"/>
            <a:pathLst>
              <a:path w="9144000" h="6096000">
                <a:moveTo>
                  <a:pt x="0" y="6096000"/>
                </a:moveTo>
                <a:lnTo>
                  <a:pt x="9144000" y="60960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0"/>
                </a:lnTo>
                <a:close/>
              </a:path>
            </a:pathLst>
          </a:custGeom>
          <a:ln w="38100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1036066"/>
            <a:ext cx="8987155" cy="510413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5600" marR="389255" indent="-342900" algn="just">
              <a:lnSpc>
                <a:spcPct val="89200"/>
              </a:lnSpc>
              <a:spcBef>
                <a:spcPts val="45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Currently there are a growing desire to restore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protect  the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env’t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from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degrading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effects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all forms of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pollution</a:t>
            </a:r>
            <a:r>
              <a:rPr sz="2800" dirty="0">
                <a:solidFill>
                  <a:prstClr val="black"/>
                </a:solidFill>
                <a:cs typeface="Calibri"/>
              </a:rPr>
              <a:t>: </a:t>
            </a:r>
            <a:r>
              <a:rPr sz="2800" dirty="0">
                <a:solidFill>
                  <a:srgbClr val="00AFEF"/>
                </a:solidFill>
                <a:cs typeface="Calibri"/>
              </a:rPr>
              <a:t> </a:t>
            </a:r>
            <a:r>
              <a:rPr sz="2800" spc="-65" dirty="0">
                <a:solidFill>
                  <a:srgbClr val="00AFEF"/>
                </a:solidFill>
                <a:cs typeface="Calibri"/>
              </a:rPr>
              <a:t>air, </a:t>
            </a:r>
            <a:r>
              <a:rPr sz="2800" spc="-60" dirty="0">
                <a:solidFill>
                  <a:srgbClr val="00AFEF"/>
                </a:solidFill>
                <a:cs typeface="Calibri"/>
              </a:rPr>
              <a:t>water, </a:t>
            </a:r>
            <a:r>
              <a:rPr sz="2800" spc="-10" dirty="0">
                <a:solidFill>
                  <a:srgbClr val="00AFEF"/>
                </a:solidFill>
                <a:cs typeface="Calibri"/>
              </a:rPr>
              <a:t>soil, </a:t>
            </a:r>
            <a:r>
              <a:rPr sz="2800" spc="-5" dirty="0">
                <a:solidFill>
                  <a:srgbClr val="00AFEF"/>
                </a:solidFill>
                <a:cs typeface="Calibri"/>
              </a:rPr>
              <a:t>and</a:t>
            </a:r>
            <a:r>
              <a:rPr sz="2800" spc="150" dirty="0">
                <a:solidFill>
                  <a:srgbClr val="00AFEF"/>
                </a:solidFill>
                <a:cs typeface="Calibri"/>
              </a:rPr>
              <a:t> </a:t>
            </a:r>
            <a:r>
              <a:rPr sz="2800" spc="-10" dirty="0">
                <a:solidFill>
                  <a:srgbClr val="00AFEF"/>
                </a:solidFill>
                <a:cs typeface="Calibri"/>
              </a:rPr>
              <a:t>noise</a:t>
            </a:r>
            <a:endParaRPr sz="2800">
              <a:solidFill>
                <a:prstClr val="black"/>
              </a:solidFill>
              <a:cs typeface="Calibri"/>
            </a:endParaRPr>
          </a:p>
          <a:p>
            <a:pPr marL="355600" marR="238760" indent="-342900" algn="just">
              <a:lnSpc>
                <a:spcPts val="3020"/>
              </a:lnSpc>
              <a:spcBef>
                <a:spcPts val="780"/>
              </a:spcBef>
              <a:buFont typeface="Arial"/>
              <a:buChar char="•"/>
              <a:tabLst>
                <a:tab pos="438150" algn="l"/>
              </a:tabLst>
            </a:pPr>
            <a:r>
              <a:rPr dirty="0">
                <a:solidFill>
                  <a:prstClr val="black"/>
                </a:solidFill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Three major questions usually arise when a particular type  of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pollution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has been</a:t>
            </a:r>
            <a:r>
              <a:rPr sz="2800" spc="-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identified: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27685" indent="-515620" algn="just">
              <a:spcBef>
                <a:spcPts val="300"/>
              </a:spcBef>
              <a:buFontTx/>
              <a:buAutoNum type="arabicPeriod"/>
              <a:tabLst>
                <a:tab pos="52832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How serious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pollution?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27685" marR="594360" indent="-515620" algn="just">
              <a:lnSpc>
                <a:spcPts val="3020"/>
              </a:lnSpc>
              <a:spcBef>
                <a:spcPts val="720"/>
              </a:spcBef>
              <a:buFont typeface="Times New Roman"/>
              <a:buAutoNum type="arabicPeriod"/>
              <a:tabLst>
                <a:tab pos="616585" algn="l"/>
              </a:tabLst>
            </a:pPr>
            <a:r>
              <a:rPr dirty="0">
                <a:solidFill>
                  <a:prstClr val="black"/>
                </a:solidFill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Is there standard procedure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sampling 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water,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air and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soil?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15950" indent="-603885" algn="just">
              <a:spcBef>
                <a:spcPts val="300"/>
              </a:spcBef>
              <a:buFontTx/>
              <a:buAutoNum type="arabicPeriod"/>
              <a:tabLst>
                <a:tab pos="616585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possible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to quantify pollutants?</a:t>
            </a:r>
            <a:r>
              <a:rPr sz="2800" spc="-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&amp;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This course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basically focuses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demonstration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laboratory equipment and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apparatus,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sampling, preservation,  analysis and interpretation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the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results.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73557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126364" rIns="0" bIns="0" rtlCol="0">
            <a:spAutoFit/>
          </a:bodyPr>
          <a:lstStyle/>
          <a:p>
            <a:pPr marL="527685">
              <a:spcBef>
                <a:spcPts val="994"/>
              </a:spcBef>
            </a:pPr>
            <a:r>
              <a:rPr sz="2400" dirty="0">
                <a:solidFill>
                  <a:srgbClr val="00AFEF"/>
                </a:solidFill>
                <a:latin typeface="Times New Roman"/>
                <a:cs typeface="Times New Roman"/>
              </a:rPr>
              <a:t>1.2. </a:t>
            </a:r>
            <a:r>
              <a:rPr sz="2400" spc="-5" dirty="0">
                <a:solidFill>
                  <a:srgbClr val="00AFEF"/>
                </a:solidFill>
                <a:latin typeface="Times New Roman"/>
                <a:cs typeface="Times New Roman"/>
              </a:rPr>
              <a:t>DEFINING </a:t>
            </a:r>
            <a:r>
              <a:rPr sz="2400" spc="-20" dirty="0">
                <a:solidFill>
                  <a:srgbClr val="00AFEF"/>
                </a:solidFill>
                <a:latin typeface="Times New Roman"/>
                <a:cs typeface="Times New Roman"/>
              </a:rPr>
              <a:t>ENVIRONMENTAL </a:t>
            </a:r>
            <a:r>
              <a:rPr sz="2400" spc="-114" dirty="0">
                <a:solidFill>
                  <a:srgbClr val="00AFEF"/>
                </a:solidFill>
                <a:latin typeface="Times New Roman"/>
                <a:cs typeface="Times New Roman"/>
              </a:rPr>
              <a:t>WATER</a:t>
            </a:r>
            <a:r>
              <a:rPr sz="2400" spc="-40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AFEF"/>
                </a:solidFill>
                <a:latin typeface="Times New Roman"/>
                <a:cs typeface="Times New Roman"/>
              </a:rPr>
              <a:t>QUALITY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935481"/>
            <a:ext cx="8683625" cy="4549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WQ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means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d/t things to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d/t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people, depending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their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goals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for the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water.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env’tal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health student express high-quality water 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as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in a pristine env’nt free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from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diseases causing  pathogens and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chemical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sb/ces.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8255">
              <a:spcBef>
                <a:spcPts val="675"/>
              </a:spcBef>
              <a:tabLst>
                <a:tab pos="965200" algn="l"/>
                <a:tab pos="3181350" algn="l"/>
                <a:tab pos="6470650" algn="l"/>
                <a:tab pos="7480934" algn="l"/>
              </a:tabLst>
            </a:pP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1</a:t>
            </a:r>
            <a:r>
              <a:rPr sz="2800" spc="-10" dirty="0">
                <a:solidFill>
                  <a:srgbClr val="00AFEF"/>
                </a:solidFill>
                <a:latin typeface="Times New Roman"/>
                <a:cs typeface="Times New Roman"/>
              </a:rPr>
              <a:t>.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2</a:t>
            </a:r>
            <a:r>
              <a:rPr sz="2800" spc="-10" dirty="0">
                <a:solidFill>
                  <a:srgbClr val="00AFEF"/>
                </a:solidFill>
                <a:latin typeface="Times New Roman"/>
                <a:cs typeface="Times New Roman"/>
              </a:rPr>
              <a:t>.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1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	</a:t>
            </a:r>
            <a:r>
              <a:rPr sz="2800" spc="-320" dirty="0">
                <a:solidFill>
                  <a:srgbClr val="00AFEF"/>
                </a:solidFill>
                <a:latin typeface="Times New Roman"/>
                <a:cs typeface="Times New Roman"/>
              </a:rPr>
              <a:t>W</a:t>
            </a:r>
            <a:r>
              <a:rPr sz="2800" spc="-325" dirty="0">
                <a:solidFill>
                  <a:srgbClr val="00AFE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TE</a:t>
            </a:r>
            <a:r>
              <a:rPr sz="2800" spc="-10" dirty="0">
                <a:solidFill>
                  <a:srgbClr val="00AFEF"/>
                </a:solidFill>
                <a:latin typeface="Times New Roman"/>
                <a:cs typeface="Times New Roman"/>
              </a:rPr>
              <a:t>R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-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SE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CLAS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S</a:t>
            </a:r>
            <a:r>
              <a:rPr sz="2800" spc="5" dirty="0">
                <a:solidFill>
                  <a:srgbClr val="00AFEF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F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C</a:t>
            </a:r>
            <a:r>
              <a:rPr sz="2800" spc="-315" dirty="0">
                <a:solidFill>
                  <a:srgbClr val="00AFE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IO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NS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AND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	</a:t>
            </a:r>
            <a:r>
              <a:rPr sz="2800" spc="-305" dirty="0">
                <a:solidFill>
                  <a:srgbClr val="00AFEF"/>
                </a:solidFill>
                <a:latin typeface="Times New Roman"/>
                <a:cs typeface="Times New Roman"/>
              </a:rPr>
              <a:t>W</a:t>
            </a:r>
            <a:r>
              <a:rPr sz="2800" spc="-320" dirty="0">
                <a:solidFill>
                  <a:srgbClr val="00AFEF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00AFEF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srgbClr val="00AFEF"/>
                </a:solidFill>
                <a:latin typeface="Times New Roman"/>
                <a:cs typeface="Times New Roman"/>
              </a:rPr>
              <a:t>ER  QUALITY</a:t>
            </a:r>
            <a:r>
              <a:rPr sz="2800" spc="-60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2800" spc="-35" dirty="0">
                <a:solidFill>
                  <a:srgbClr val="00AFEF"/>
                </a:solidFill>
                <a:latin typeface="Times New Roman"/>
                <a:cs typeface="Times New Roman"/>
              </a:rPr>
              <a:t>STANDARDS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In human 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history,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rivers,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lakes, springs, &amp; wells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from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which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can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directly drink could readily meet almost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all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needs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high quality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water.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7788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0"/>
            <a:ext cx="8229600" cy="685800"/>
          </a:xfrm>
          <a:custGeom>
            <a:avLst/>
            <a:gdLst/>
            <a:ahLst/>
            <a:cxnLst/>
            <a:rect l="l" t="t" r="r" b="b"/>
            <a:pathLst>
              <a:path w="8229600" h="685800">
                <a:moveTo>
                  <a:pt x="8229600" y="0"/>
                </a:moveTo>
                <a:lnTo>
                  <a:pt x="0" y="0"/>
                </a:lnTo>
                <a:lnTo>
                  <a:pt x="0" y="685800"/>
                </a:lnTo>
                <a:lnTo>
                  <a:pt x="8229600" y="68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83228" y="72339"/>
            <a:ext cx="11798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i="1" dirty="0">
                <a:solidFill>
                  <a:srgbClr val="FFFF00"/>
                </a:solidFill>
                <a:latin typeface="Times New Roman"/>
                <a:cs typeface="Times New Roman"/>
              </a:rPr>
              <a:t>Cont’d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1940" y="706881"/>
            <a:ext cx="8656320" cy="5597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2900" algn="just">
              <a:spcBef>
                <a:spcPts val="95"/>
              </a:spcBef>
              <a:buFont typeface="Arial"/>
              <a:buChar char="•"/>
              <a:tabLst>
                <a:tab pos="3810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But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now 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that is used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drinking water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supplies,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irrigation, and 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industry,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…, needs treatment to  become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acceptable.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81000" marR="31115" indent="-342900" algn="just">
              <a:spcBef>
                <a:spcPts val="675"/>
              </a:spcBef>
              <a:buFont typeface="Arial"/>
              <a:buChar char="•"/>
              <a:tabLst>
                <a:tab pos="3810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High-quality water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not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pure;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it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just contains amounts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impurities </a:t>
            </a:r>
            <a:r>
              <a:rPr sz="2800" b="1" spc="-5" dirty="0">
                <a:solidFill>
                  <a:srgbClr val="00AFEF"/>
                </a:solidFill>
                <a:latin typeface="Times New Roman"/>
                <a:cs typeface="Times New Roman"/>
              </a:rPr>
              <a:t>too small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harmful to its intended</a:t>
            </a:r>
            <a:r>
              <a:rPr sz="2800" spc="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uses.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81000" indent="-342900" algn="just">
              <a:spcBef>
                <a:spcPts val="675"/>
              </a:spcBef>
              <a:buFont typeface="Arial"/>
              <a:buChar char="•"/>
              <a:tabLst>
                <a:tab pos="3810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Many impurities in water are</a:t>
            </a:r>
            <a:r>
              <a:rPr sz="2800" spc="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beneficial: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81685" lvl="1" indent="-287020">
              <a:spcBef>
                <a:spcPts val="590"/>
              </a:spcBef>
              <a:buFont typeface="Wingdings"/>
              <a:buChar char=""/>
              <a:tabLst>
                <a:tab pos="78232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carbonate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(CO</a:t>
            </a:r>
            <a:r>
              <a:rPr sz="2400" spc="-7" baseline="-20833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-2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)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bicarbonate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(HCO</a:t>
            </a:r>
            <a:r>
              <a:rPr sz="2400" spc="-7" baseline="-20833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-</a:t>
            </a:r>
            <a:r>
              <a:rPr sz="2400" spc="240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)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81685" lvl="1" indent="-287020">
              <a:spcBef>
                <a:spcPts val="575"/>
              </a:spcBef>
              <a:buFont typeface="Wingdings"/>
              <a:buChar char=""/>
              <a:tabLst>
                <a:tab pos="782320" algn="l"/>
              </a:tabLst>
            </a:pP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hardness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alkalinity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81685" lvl="1" indent="-287020">
              <a:spcBef>
                <a:spcPts val="580"/>
              </a:spcBef>
              <a:buFont typeface="Wingdings"/>
              <a:buChar char=""/>
              <a:tabLst>
                <a:tab pos="78232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dissolved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CO</a:t>
            </a:r>
            <a:r>
              <a:rPr sz="2400" spc="-7" baseline="-20833" dirty="0">
                <a:solidFill>
                  <a:prstClr val="black"/>
                </a:solidFill>
                <a:latin typeface="Times New Roman"/>
                <a:cs typeface="Times New Roman"/>
              </a:rPr>
              <a:t>2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,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 O</a:t>
            </a:r>
            <a:r>
              <a:rPr sz="2400" spc="-7" baseline="-20833" dirty="0">
                <a:solidFill>
                  <a:prstClr val="black"/>
                </a:solidFill>
                <a:latin typeface="Times New Roman"/>
                <a:cs typeface="Times New Roman"/>
              </a:rPr>
              <a:t>2</a:t>
            </a:r>
            <a:endParaRPr sz="2400" baseline="-20833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81000" marR="32384" indent="-342900">
              <a:spcBef>
                <a:spcPts val="655"/>
              </a:spcBef>
              <a:buFont typeface="Arial"/>
              <a:buChar char="•"/>
              <a:tabLst>
                <a:tab pos="380365" algn="l"/>
                <a:tab pos="381000" algn="l"/>
                <a:tab pos="1708150" algn="l"/>
                <a:tab pos="2084705" algn="l"/>
                <a:tab pos="3586479" algn="l"/>
                <a:tab pos="5334635" algn="l"/>
                <a:tab pos="6976109" algn="l"/>
                <a:tab pos="782828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Ou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si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d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che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ical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lab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rator</a:t>
            </a:r>
            <a:r>
              <a:rPr sz="2800" spc="-180" dirty="0">
                <a:solidFill>
                  <a:prstClr val="black"/>
                </a:solidFill>
                <a:latin typeface="Times New Roman"/>
                <a:cs typeface="Times New Roman"/>
              </a:rPr>
              <a:t>y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,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extremely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re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  generally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not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desirable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81000" indent="-342900">
              <a:spcBef>
                <a:spcPts val="77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b="1" dirty="0">
                <a:solidFill>
                  <a:srgbClr val="00AFEF"/>
                </a:solidFill>
                <a:latin typeface="Times New Roman"/>
                <a:cs typeface="Times New Roman"/>
              </a:rPr>
              <a:t>What </a:t>
            </a:r>
            <a:r>
              <a:rPr sz="3200" b="1" spc="-5" dirty="0">
                <a:solidFill>
                  <a:srgbClr val="00AFEF"/>
                </a:solidFill>
                <a:latin typeface="Times New Roman"/>
                <a:cs typeface="Times New Roman"/>
              </a:rPr>
              <a:t>is </a:t>
            </a:r>
            <a:r>
              <a:rPr sz="3200" b="1" dirty="0">
                <a:solidFill>
                  <a:srgbClr val="00AFEF"/>
                </a:solidFill>
                <a:latin typeface="Times New Roman"/>
                <a:cs typeface="Times New Roman"/>
              </a:rPr>
              <a:t>water</a:t>
            </a:r>
            <a:r>
              <a:rPr sz="3200" b="1" spc="-80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AFEF"/>
                </a:solidFill>
                <a:latin typeface="Times New Roman"/>
                <a:cs typeface="Times New Roman"/>
              </a:rPr>
              <a:t>impurity?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6446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11681"/>
            <a:ext cx="8073390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255" indent="-343535" algn="just"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It is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any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sub/ce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that is not derived from a  water molecule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only: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harmful, beneficial, or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 neutral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3535" algn="just"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 water pollutant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contaminant is any substance in  water that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harmful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to the 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water’s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intended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uses.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3535" algn="just"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There are three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d/t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types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quality standards set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by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U.S. state &amp; federal regulations but there is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only  effluent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&amp;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drinking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regulations in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Ethiopia: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27685" indent="-515620" algn="just">
              <a:spcBef>
                <a:spcPts val="675"/>
              </a:spcBef>
              <a:buFontTx/>
              <a:buAutoNum type="arabicPeriod"/>
              <a:tabLst>
                <a:tab pos="52832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Surface and groundwater</a:t>
            </a:r>
            <a:r>
              <a:rPr sz="2800" spc="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standards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27685" indent="-515620" algn="just">
              <a:spcBef>
                <a:spcPts val="670"/>
              </a:spcBef>
              <a:buFontTx/>
              <a:buAutoNum type="arabicPeriod"/>
              <a:tabLst>
                <a:tab pos="528320" algn="l"/>
              </a:tabLst>
            </a:pP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Effluent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 standards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27685" indent="-515620" algn="just">
              <a:spcBef>
                <a:spcPts val="675"/>
              </a:spcBef>
              <a:buFontTx/>
              <a:buAutoNum type="arabicPeriod"/>
              <a:tabLst>
                <a:tab pos="52832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Drinking water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standards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7162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009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795"/>
              </a:spcBef>
            </a:pPr>
            <a:r>
              <a:rPr i="1" dirty="0">
                <a:solidFill>
                  <a:srgbClr val="FFFF00"/>
                </a:solidFill>
                <a:latin typeface="Times New Roman"/>
                <a:cs typeface="Times New Roman"/>
              </a:rPr>
              <a:t>Cont’d</a:t>
            </a:r>
          </a:p>
        </p:txBody>
      </p:sp>
    </p:spTree>
    <p:extLst>
      <p:ext uri="{BB962C8B-B14F-4D97-AF65-F5344CB8AC3E}">
        <p14:creationId xmlns:p14="http://schemas.microsoft.com/office/powerpoint/2010/main" val="709382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5638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4765" rIns="0" bIns="0" rtlCol="0">
            <a:spAutoFit/>
          </a:bodyPr>
          <a:lstStyle/>
          <a:p>
            <a:pPr marL="617855">
              <a:lnSpc>
                <a:spcPct val="100000"/>
              </a:lnSpc>
              <a:spcBef>
                <a:spcPts val="195"/>
              </a:spcBef>
            </a:pPr>
            <a:r>
              <a:rPr b="0" dirty="0">
                <a:solidFill>
                  <a:srgbClr val="FFFF00"/>
                </a:solidFill>
                <a:latin typeface="Times New Roman"/>
                <a:cs typeface="Times New Roman"/>
              </a:rPr>
              <a:t>1.3. SOURCES OF </a:t>
            </a:r>
            <a:r>
              <a:rPr b="0" spc="-145" dirty="0">
                <a:solidFill>
                  <a:srgbClr val="FFFF00"/>
                </a:solidFill>
                <a:latin typeface="Times New Roman"/>
                <a:cs typeface="Times New Roman"/>
              </a:rPr>
              <a:t>WATER</a:t>
            </a:r>
            <a:r>
              <a:rPr b="0" spc="-14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b="0" dirty="0">
                <a:solidFill>
                  <a:srgbClr val="FFFF00"/>
                </a:solidFill>
                <a:latin typeface="Times New Roman"/>
                <a:cs typeface="Times New Roman"/>
              </a:rPr>
              <a:t>IMPURITIES</a:t>
            </a:r>
          </a:p>
        </p:txBody>
      </p:sp>
      <p:sp>
        <p:nvSpPr>
          <p:cNvPr id="3" name="object 3"/>
          <p:cNvSpPr/>
          <p:nvPr/>
        </p:nvSpPr>
        <p:spPr>
          <a:xfrm>
            <a:off x="228600" y="838200"/>
            <a:ext cx="8686800" cy="5791200"/>
          </a:xfrm>
          <a:custGeom>
            <a:avLst/>
            <a:gdLst/>
            <a:ahLst/>
            <a:cxnLst/>
            <a:rect l="l" t="t" r="r" b="b"/>
            <a:pathLst>
              <a:path w="8686800" h="5791200">
                <a:moveTo>
                  <a:pt x="0" y="5791200"/>
                </a:moveTo>
                <a:lnTo>
                  <a:pt x="8686800" y="5791200"/>
                </a:lnTo>
                <a:lnTo>
                  <a:pt x="8686800" y="0"/>
                </a:lnTo>
                <a:lnTo>
                  <a:pt x="0" y="0"/>
                </a:lnTo>
                <a:lnTo>
                  <a:pt x="0" y="5791200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761208"/>
            <a:ext cx="8531225" cy="540639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527685" indent="-515620">
              <a:spcBef>
                <a:spcPts val="865"/>
              </a:spcBef>
              <a:buFontTx/>
              <a:buAutoNum type="alphaUcPeriod"/>
              <a:tabLst>
                <a:tab pos="52832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Natural</a:t>
            </a:r>
            <a:r>
              <a:rPr sz="32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sources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27685" indent="-515620">
              <a:spcBef>
                <a:spcPts val="765"/>
              </a:spcBef>
              <a:buFontTx/>
              <a:buAutoNum type="alphaUcPeriod"/>
              <a:tabLst>
                <a:tab pos="52832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Human</a:t>
            </a:r>
            <a:r>
              <a:rPr sz="3200" spc="-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caused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>
              <a:spcBef>
                <a:spcPts val="19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Impurities </a:t>
            </a:r>
            <a:r>
              <a:rPr sz="3200" spc="5" dirty="0">
                <a:solidFill>
                  <a:prstClr val="black"/>
                </a:solidFill>
                <a:latin typeface="Times New Roman"/>
                <a:cs typeface="Times New Roman"/>
              </a:rPr>
              <a:t>can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be divided into three</a:t>
            </a:r>
            <a:r>
              <a:rPr sz="3200" spc="-10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classes: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spcBef>
                <a:spcPts val="775"/>
              </a:spcBef>
              <a:buFont typeface="Arial"/>
              <a:buChar char="•"/>
              <a:tabLst>
                <a:tab pos="354965" algn="l"/>
                <a:tab pos="355600" algn="l"/>
                <a:tab pos="1837055" algn="l"/>
                <a:tab pos="3437254" algn="l"/>
                <a:tab pos="5236210" algn="l"/>
                <a:tab pos="6934200" algn="l"/>
                <a:tab pos="8220709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reg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lated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ri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ies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(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s)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consid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red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har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f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ul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or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aesthetically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objectionable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>
              <a:spcBef>
                <a:spcPts val="23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unregulated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impurities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not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considered harmful,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>
              <a:lnSpc>
                <a:spcPct val="1501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  <a:tab pos="2320290" algn="l"/>
                <a:tab pos="4048760" algn="l"/>
                <a:tab pos="4791075" algn="l"/>
                <a:tab pos="5513070" algn="l"/>
                <a:tab pos="7160895" algn="l"/>
                <a:tab pos="7865745" algn="l"/>
              </a:tabLst>
            </a:pP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un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regulat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rities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not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yet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evalu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ted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f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eir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potential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health</a:t>
            </a:r>
            <a:r>
              <a:rPr sz="2800" spc="-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risks.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0830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6400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85725" rIns="0" bIns="0" rtlCol="0">
            <a:spAutoFit/>
          </a:bodyPr>
          <a:lstStyle/>
          <a:p>
            <a:pPr marL="652780">
              <a:lnSpc>
                <a:spcPct val="100000"/>
              </a:lnSpc>
              <a:spcBef>
                <a:spcPts val="675"/>
              </a:spcBef>
            </a:pPr>
            <a:r>
              <a:rPr sz="2900" dirty="0">
                <a:solidFill>
                  <a:srgbClr val="FFFF00"/>
                </a:solidFill>
              </a:rPr>
              <a:t>1.4. </a:t>
            </a:r>
            <a:r>
              <a:rPr sz="2900" spc="-55" dirty="0">
                <a:solidFill>
                  <a:srgbClr val="FFFF00"/>
                </a:solidFill>
              </a:rPr>
              <a:t>WHAT </a:t>
            </a:r>
            <a:r>
              <a:rPr sz="2900" dirty="0">
                <a:solidFill>
                  <a:srgbClr val="FFFF00"/>
                </a:solidFill>
              </a:rPr>
              <a:t>IMPURITIES ARE</a:t>
            </a:r>
            <a:r>
              <a:rPr sz="2900" spc="-250" dirty="0">
                <a:solidFill>
                  <a:srgbClr val="FFFF00"/>
                </a:solidFill>
              </a:rPr>
              <a:t> </a:t>
            </a:r>
            <a:r>
              <a:rPr sz="2900" dirty="0">
                <a:solidFill>
                  <a:srgbClr val="FFFF00"/>
                </a:solidFill>
              </a:rPr>
              <a:t>PRESENT?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307340" y="935481"/>
            <a:ext cx="8682355" cy="4634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69644" indent="-342900"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chemical content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 water sample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is found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by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qualitative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chemical</a:t>
            </a:r>
            <a:r>
              <a:rPr sz="2800" spc="-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analysis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1094740" indent="-342900"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Qualitative analysis identifies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chemical species  present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>
              <a:spcBef>
                <a:spcPts val="670"/>
              </a:spcBef>
            </a:pPr>
            <a:r>
              <a:rPr sz="2800" b="1" spc="-5" dirty="0">
                <a:solidFill>
                  <a:srgbClr val="00AFEF"/>
                </a:solidFill>
                <a:latin typeface="Times New Roman"/>
                <a:cs typeface="Times New Roman"/>
              </a:rPr>
              <a:t>WORKING WITH</a:t>
            </a:r>
            <a:r>
              <a:rPr sz="2800" b="1" spc="-4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2800" b="1" spc="-20" dirty="0">
                <a:solidFill>
                  <a:srgbClr val="00AFEF"/>
                </a:solidFill>
                <a:latin typeface="Times New Roman"/>
                <a:cs typeface="Times New Roman"/>
              </a:rPr>
              <a:t>CONCENTRATIONS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645160" indent="-342900" algn="just"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Unfortunately,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there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not one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all-purpose method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expressing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concentration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best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choice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of concentration units depends in part on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medium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(liquid, solid, 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gas), and in part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 the  purpose of the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measurement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1242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320"/>
            <a:ext cx="8229600" cy="5638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0" rIns="0" bIns="0" rtlCol="0">
            <a:spAutoFit/>
          </a:bodyPr>
          <a:lstStyle/>
          <a:p>
            <a:pPr marL="669925">
              <a:lnSpc>
                <a:spcPts val="2735"/>
              </a:lnSpc>
            </a:pPr>
            <a:r>
              <a:rPr sz="2500" b="1" spc="-5" dirty="0">
                <a:solidFill>
                  <a:srgbClr val="FFFF00"/>
                </a:solidFill>
                <a:latin typeface="Times New Roman"/>
                <a:cs typeface="Times New Roman"/>
              </a:rPr>
              <a:t>WORKING WITH </a:t>
            </a:r>
            <a:r>
              <a:rPr sz="2500" b="1" spc="-15" dirty="0">
                <a:solidFill>
                  <a:srgbClr val="FFFF00"/>
                </a:solidFill>
                <a:latin typeface="Times New Roman"/>
                <a:cs typeface="Times New Roman"/>
              </a:rPr>
              <a:t>CONCENTRATIONS</a:t>
            </a:r>
            <a:r>
              <a:rPr sz="2500" b="1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500" b="1" i="1" spc="-5" dirty="0">
                <a:solidFill>
                  <a:srgbClr val="FFFF00"/>
                </a:solidFill>
                <a:latin typeface="Times New Roman"/>
                <a:cs typeface="Times New Roman"/>
              </a:rPr>
              <a:t>(Cont’d)</a:t>
            </a: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7840" y="859281"/>
            <a:ext cx="8148320" cy="468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700" marR="41910" indent="-343535">
              <a:spcBef>
                <a:spcPts val="95"/>
              </a:spcBef>
              <a:buFont typeface="Arial"/>
              <a:buChar char="•"/>
              <a:tabLst>
                <a:tab pos="393700" algn="l"/>
                <a:tab pos="394335" algn="l"/>
                <a:tab pos="1021715" algn="l"/>
                <a:tab pos="2141855" algn="l"/>
                <a:tab pos="3703954" algn="l"/>
                <a:tab pos="5260340" algn="l"/>
                <a:tab pos="766445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In	wat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es,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ty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concent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ations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are  typically reported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as: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81965" indent="-431800">
              <a:spcBef>
                <a:spcPts val="675"/>
              </a:spcBef>
              <a:buFont typeface="Arial"/>
              <a:buChar char="•"/>
              <a:tabLst>
                <a:tab pos="481965" algn="l"/>
                <a:tab pos="482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milligrams</a:t>
            </a:r>
            <a:r>
              <a:rPr sz="28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(mg)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93700" indent="-343535">
              <a:spcBef>
                <a:spcPts val="610"/>
              </a:spcBef>
              <a:buFont typeface="Arial"/>
              <a:buChar char="•"/>
              <a:tabLst>
                <a:tab pos="393700" algn="l"/>
                <a:tab pos="394335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micrograms (</a:t>
            </a:r>
            <a:r>
              <a:rPr sz="2800" spc="-5" dirty="0">
                <a:solidFill>
                  <a:prstClr val="black"/>
                </a:solidFill>
                <a:cs typeface="Calibri"/>
              </a:rPr>
              <a:t>µ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g),</a:t>
            </a:r>
            <a:r>
              <a:rPr sz="2800" spc="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or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93700" marR="43180" indent="-343535">
              <a:spcBef>
                <a:spcPts val="735"/>
              </a:spcBef>
              <a:buFont typeface="Arial"/>
              <a:buChar char="•"/>
              <a:tabLst>
                <a:tab pos="393700" algn="l"/>
                <a:tab pos="394335" algn="l"/>
                <a:tab pos="2136140" algn="l"/>
                <a:tab pos="2913380" algn="l"/>
                <a:tab pos="3393440" algn="l"/>
                <a:tab pos="4799965" algn="l"/>
                <a:tab pos="5435600" algn="l"/>
                <a:tab pos="6191885" algn="l"/>
                <a:tab pos="6828790" algn="l"/>
                <a:tab pos="7309484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nano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g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ra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(ng)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rity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pe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ter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(L)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ter  sample.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08000" indent="-457834">
              <a:spcBef>
                <a:spcPts val="1080"/>
              </a:spcBef>
              <a:buFont typeface="Wingdings"/>
              <a:buChar char=""/>
              <a:tabLst>
                <a:tab pos="508000" algn="l"/>
                <a:tab pos="508634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1 mg/L = 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10</a:t>
            </a:r>
            <a:r>
              <a:rPr sz="2775" spc="7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-3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g/L = 1 part per million</a:t>
            </a:r>
            <a:r>
              <a:rPr sz="2800" spc="-4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(ppm)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08000" indent="-457834">
              <a:spcBef>
                <a:spcPts val="1685"/>
              </a:spcBef>
              <a:buFont typeface="Wingdings"/>
              <a:buChar char=""/>
              <a:tabLst>
                <a:tab pos="508000" algn="l"/>
                <a:tab pos="508634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1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µg/L=10</a:t>
            </a:r>
            <a:r>
              <a:rPr sz="2775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-6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g/L = 1 part per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billion</a:t>
            </a:r>
            <a:r>
              <a:rPr sz="2800" spc="-34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(ppb)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08000" indent="-457834">
              <a:spcBef>
                <a:spcPts val="1680"/>
              </a:spcBef>
              <a:buFont typeface="Wingdings"/>
              <a:buChar char=""/>
              <a:tabLst>
                <a:tab pos="508000" algn="l"/>
                <a:tab pos="508634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1 ng/L = 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10</a:t>
            </a:r>
            <a:r>
              <a:rPr sz="2775" spc="7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-9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g/L = 1 part per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trillion</a:t>
            </a:r>
            <a:r>
              <a:rPr sz="2800" spc="-4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(ppt)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6924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240" y="860805"/>
            <a:ext cx="8404225" cy="430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marR="68580" indent="-342900" algn="just">
              <a:spcBef>
                <a:spcPts val="100"/>
              </a:spcBef>
              <a:buFont typeface="Arial"/>
              <a:buChar char="•"/>
              <a:tabLst>
                <a:tab pos="3937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soil samples, impurity concentrations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are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typically reported as  milligrams, micrograms,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nanograms </a:t>
            </a:r>
            <a:r>
              <a:rPr sz="2400" spc="5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impurity per kilogram  of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soil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93700" indent="-342900" algn="just">
              <a:spcBef>
                <a:spcPts val="925"/>
              </a:spcBef>
              <a:buFont typeface="Arial"/>
              <a:buChar char="•"/>
              <a:tabLst>
                <a:tab pos="3937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1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mg/kg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=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10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-3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g/kg = 1 part per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million</a:t>
            </a:r>
            <a:r>
              <a:rPr sz="2400" spc="-2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(ppm)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93700" indent="-342900" algn="just">
              <a:spcBef>
                <a:spcPts val="1440"/>
              </a:spcBef>
              <a:buFont typeface="Arial"/>
              <a:buChar char="•"/>
              <a:tabLst>
                <a:tab pos="3937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1 µg/kg =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10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-6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g/kg = 1 part per billion</a:t>
            </a:r>
            <a:r>
              <a:rPr sz="2400" spc="-2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(ppb)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93700" indent="-342900" algn="just">
              <a:spcBef>
                <a:spcPts val="1440"/>
              </a:spcBef>
              <a:buFont typeface="Arial"/>
              <a:buChar char="•"/>
              <a:tabLst>
                <a:tab pos="3937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1 ng/kg =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10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-9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g/kg = 1 part per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trillion</a:t>
            </a:r>
            <a:r>
              <a:rPr sz="2400" spc="-2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(ppt)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93700" marR="68580" indent="-342900" algn="just">
              <a:spcBef>
                <a:spcPts val="1095"/>
              </a:spcBef>
              <a:buFont typeface="Arial"/>
              <a:buChar char="•"/>
              <a:tabLst>
                <a:tab pos="3937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gas samples (normally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air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samples), concentrations cannot 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be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expressed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simply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as in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or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soils,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because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gas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volumes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densities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are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strongly dependent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temperature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 pressure.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6670" rIns="0" bIns="0" rtlCol="0">
            <a:spAutoFit/>
          </a:bodyPr>
          <a:lstStyle/>
          <a:p>
            <a:pPr marL="669925">
              <a:lnSpc>
                <a:spcPct val="100000"/>
              </a:lnSpc>
              <a:spcBef>
                <a:spcPts val="210"/>
              </a:spcBef>
            </a:pPr>
            <a:r>
              <a:rPr sz="2500" spc="-5" dirty="0">
                <a:solidFill>
                  <a:srgbClr val="FFFF00"/>
                </a:solidFill>
              </a:rPr>
              <a:t>WORKING WITH </a:t>
            </a:r>
            <a:r>
              <a:rPr sz="2500" spc="-15" dirty="0">
                <a:solidFill>
                  <a:srgbClr val="FFFF00"/>
                </a:solidFill>
              </a:rPr>
              <a:t>CONCENTRATIONS</a:t>
            </a:r>
            <a:r>
              <a:rPr sz="2500" spc="-45" dirty="0">
                <a:solidFill>
                  <a:srgbClr val="FFFF00"/>
                </a:solidFill>
              </a:rPr>
              <a:t> </a:t>
            </a:r>
            <a:r>
              <a:rPr sz="2500" i="1" spc="-5" dirty="0">
                <a:solidFill>
                  <a:srgbClr val="FFFF00"/>
                </a:solidFill>
                <a:latin typeface="Times New Roman"/>
                <a:cs typeface="Times New Roman"/>
              </a:rPr>
              <a:t>(Cont’d)</a:t>
            </a:r>
            <a:endParaRPr sz="25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103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839200" cy="6096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36830" rIns="0" bIns="0" rtlCol="0">
            <a:spAutoFit/>
          </a:bodyPr>
          <a:lstStyle/>
          <a:p>
            <a:pPr marL="3111500">
              <a:lnSpc>
                <a:spcPct val="100000"/>
              </a:lnSpc>
              <a:spcBef>
                <a:spcPts val="290"/>
              </a:spcBef>
            </a:pPr>
            <a:r>
              <a:rPr dirty="0">
                <a:solidFill>
                  <a:srgbClr val="FFFF00"/>
                </a:solidFill>
              </a:rPr>
              <a:t>1.</a:t>
            </a:r>
            <a:r>
              <a:rPr spc="-5" dirty="0">
                <a:solidFill>
                  <a:srgbClr val="FFFF00"/>
                </a:solidFill>
              </a:rPr>
              <a:t> 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859281"/>
            <a:ext cx="8682990" cy="4208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 typeface="Wingdings"/>
              <a:buChar char=""/>
              <a:tabLst>
                <a:tab pos="354965" algn="l"/>
                <a:tab pos="355600" algn="l"/>
                <a:tab pos="2334260" algn="l"/>
                <a:tab pos="4253230" algn="l"/>
                <a:tab pos="5205730" algn="l"/>
                <a:tab pos="6039485" algn="l"/>
                <a:tab pos="823595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tanc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troduc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env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ron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are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distributed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among the environmental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compartments: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43865" indent="-431800">
              <a:spcBef>
                <a:spcPts val="675"/>
              </a:spcBef>
              <a:buFont typeface="Wingdings"/>
              <a:buChar char=""/>
              <a:tabLst>
                <a:tab pos="443865" algn="l"/>
                <a:tab pos="4445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(hydrosphere),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>
              <a:spcBef>
                <a:spcPts val="670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soil, rock (lithosphere),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7620" indent="-342900" algn="just">
              <a:spcBef>
                <a:spcPts val="675"/>
              </a:spcBef>
              <a:buFont typeface="Wingdings"/>
              <a:buChar char="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air (atmosphere),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well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among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organisms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living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them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(biosphere).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Only if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we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know the </a:t>
            </a:r>
            <a:r>
              <a:rPr sz="28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type </a:t>
            </a:r>
            <a:r>
              <a:rPr sz="2800" b="1" i="1" dirty="0">
                <a:solidFill>
                  <a:prstClr val="black"/>
                </a:solidFill>
                <a:latin typeface="Times New Roman"/>
                <a:cs typeface="Times New Roman"/>
              </a:rPr>
              <a:t>and quantity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these  contaminants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can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protect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environment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its  </a:t>
            </a:r>
            <a:r>
              <a:rPr sz="2800" b="1" i="1" dirty="0">
                <a:solidFill>
                  <a:prstClr val="black"/>
                </a:solidFill>
                <a:latin typeface="Times New Roman"/>
                <a:cs typeface="Times New Roman"/>
              </a:rPr>
              <a:t>inhabitants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5281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7665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91792" y="99771"/>
            <a:ext cx="63595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</a:rPr>
              <a:t>Unit of </a:t>
            </a:r>
            <a:r>
              <a:rPr spc="-5" dirty="0">
                <a:solidFill>
                  <a:srgbClr val="FFFF00"/>
                </a:solidFill>
              </a:rPr>
              <a:t>measurement </a:t>
            </a:r>
            <a:r>
              <a:rPr dirty="0">
                <a:solidFill>
                  <a:srgbClr val="FFFF00"/>
                </a:solidFill>
              </a:rPr>
              <a:t>for air</a:t>
            </a:r>
            <a:r>
              <a:rPr spc="-225" dirty="0">
                <a:solidFill>
                  <a:srgbClr val="FFFF00"/>
                </a:solidFill>
              </a:rPr>
              <a:t> </a:t>
            </a:r>
            <a:r>
              <a:rPr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4" name="object 4"/>
          <p:cNvSpPr/>
          <p:nvPr/>
        </p:nvSpPr>
        <p:spPr>
          <a:xfrm>
            <a:off x="153162" y="838961"/>
            <a:ext cx="8839200" cy="5867400"/>
          </a:xfrm>
          <a:custGeom>
            <a:avLst/>
            <a:gdLst/>
            <a:ahLst/>
            <a:cxnLst/>
            <a:rect l="l" t="t" r="r" b="b"/>
            <a:pathLst>
              <a:path w="8839200" h="5867400">
                <a:moveTo>
                  <a:pt x="0" y="5867400"/>
                </a:moveTo>
                <a:lnTo>
                  <a:pt x="8839200" y="5867400"/>
                </a:lnTo>
                <a:lnTo>
                  <a:pt x="8839200" y="0"/>
                </a:lnTo>
                <a:lnTo>
                  <a:pt x="0" y="0"/>
                </a:lnTo>
                <a:lnTo>
                  <a:pt x="0" y="5867400"/>
                </a:lnTo>
                <a:close/>
              </a:path>
            </a:pathLst>
          </a:custGeom>
          <a:ln w="381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5740" y="793591"/>
            <a:ext cx="8624570" cy="5548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2900" algn="just">
              <a:lnSpc>
                <a:spcPct val="140000"/>
              </a:lnSpc>
              <a:spcBef>
                <a:spcPts val="95"/>
              </a:spcBef>
              <a:buFont typeface="Arial"/>
              <a:buChar char="•"/>
              <a:tabLst>
                <a:tab pos="3810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Concentrations of air pollutants are commonly expressed  as the mass of pollutant per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unit volume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air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mixture, as  mg/m</a:t>
            </a:r>
            <a:r>
              <a:rPr sz="2775" spc="-7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, </a:t>
            </a:r>
            <a:r>
              <a:rPr sz="2800" spc="-5" dirty="0">
                <a:solidFill>
                  <a:prstClr val="black"/>
                </a:solidFill>
                <a:latin typeface="Symbol"/>
                <a:cs typeface="Symbol"/>
              </a:rPr>
              <a:t>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g/m</a:t>
            </a:r>
            <a:r>
              <a:rPr sz="2775" spc="-7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,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ng</a:t>
            </a:r>
            <a:r>
              <a:rPr sz="2800" spc="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/m</a:t>
            </a:r>
            <a:r>
              <a:rPr sz="2775" spc="-7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endParaRPr sz="2775" baseline="25525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81000" indent="-342900" algn="just">
              <a:spcBef>
                <a:spcPts val="2014"/>
              </a:spcBef>
              <a:buFont typeface="Arial"/>
              <a:buChar char="•"/>
              <a:tabLst>
                <a:tab pos="3810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1ppm=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0.0001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%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volume.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81000" marR="66040" indent="-342900" algn="just">
              <a:lnSpc>
                <a:spcPct val="140000"/>
              </a:lnSpc>
              <a:spcBef>
                <a:spcPts val="675"/>
              </a:spcBef>
              <a:buFont typeface="Arial"/>
              <a:buChar char="•"/>
              <a:tabLst>
                <a:tab pos="3810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relationship between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ppm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 mg/m</a:t>
            </a:r>
            <a:r>
              <a:rPr sz="2775" spc="-7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3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depends on the  gas 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density,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which in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turn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depends</a:t>
            </a:r>
            <a:r>
              <a:rPr sz="2800" spc="-4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on: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81685" lvl="1" indent="-287020" algn="just">
              <a:spcBef>
                <a:spcPts val="1820"/>
              </a:spcBef>
              <a:buFont typeface="Wingdings"/>
              <a:buChar char=""/>
              <a:tabLst>
                <a:tab pos="782320" algn="l"/>
              </a:tabLst>
            </a:pPr>
            <a:r>
              <a:rPr sz="2400" spc="-20" dirty="0">
                <a:solidFill>
                  <a:prstClr val="black"/>
                </a:solidFill>
                <a:latin typeface="Times New Roman"/>
                <a:cs typeface="Times New Roman"/>
              </a:rPr>
              <a:t>Temperature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81685" lvl="1" indent="-287020" algn="just">
              <a:spcBef>
                <a:spcPts val="1725"/>
              </a:spcBef>
              <a:buFont typeface="Wingdings"/>
              <a:buChar char=""/>
              <a:tabLst>
                <a:tab pos="78232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Pressure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81685" lvl="1" indent="-287020">
              <a:spcBef>
                <a:spcPts val="1735"/>
              </a:spcBef>
              <a:buFont typeface="Wingdings"/>
              <a:buChar char=""/>
              <a:tabLst>
                <a:tab pos="78232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Molecular weight of the</a:t>
            </a:r>
            <a:r>
              <a:rPr sz="2400" spc="-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pollutant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3514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162" y="686562"/>
            <a:ext cx="8839200" cy="6019800"/>
          </a:xfrm>
          <a:custGeom>
            <a:avLst/>
            <a:gdLst/>
            <a:ahLst/>
            <a:cxnLst/>
            <a:rect l="l" t="t" r="r" b="b"/>
            <a:pathLst>
              <a:path w="8839200" h="6019800">
                <a:moveTo>
                  <a:pt x="0" y="6019800"/>
                </a:moveTo>
                <a:lnTo>
                  <a:pt x="8839200" y="6019800"/>
                </a:lnTo>
                <a:lnTo>
                  <a:pt x="8839200" y="0"/>
                </a:lnTo>
                <a:lnTo>
                  <a:pt x="0" y="0"/>
                </a:lnTo>
                <a:lnTo>
                  <a:pt x="0" y="6019800"/>
                </a:lnTo>
                <a:close/>
              </a:path>
            </a:pathLst>
          </a:custGeom>
          <a:ln w="38100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8263" y="5474208"/>
            <a:ext cx="1434465" cy="15240"/>
          </a:xfrm>
          <a:custGeom>
            <a:avLst/>
            <a:gdLst/>
            <a:ahLst/>
            <a:cxnLst/>
            <a:rect l="l" t="t" r="r" b="b"/>
            <a:pathLst>
              <a:path w="1434464" h="15239">
                <a:moveTo>
                  <a:pt x="1434084" y="0"/>
                </a:moveTo>
                <a:lnTo>
                  <a:pt x="0" y="0"/>
                </a:lnTo>
                <a:lnTo>
                  <a:pt x="0" y="15240"/>
                </a:lnTo>
                <a:lnTo>
                  <a:pt x="1434084" y="15240"/>
                </a:lnTo>
                <a:lnTo>
                  <a:pt x="14340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339" y="705357"/>
            <a:ext cx="8771255" cy="4810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06400" marR="291465" indent="-342900">
              <a:spcBef>
                <a:spcPts val="105"/>
              </a:spcBef>
              <a:buFont typeface="Arial"/>
              <a:buChar char="•"/>
              <a:tabLst>
                <a:tab pos="405765" algn="l"/>
                <a:tab pos="40640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3200" spc="-30" dirty="0">
                <a:solidFill>
                  <a:prstClr val="black"/>
                </a:solidFill>
                <a:latin typeface="Times New Roman"/>
                <a:cs typeface="Times New Roman"/>
              </a:rPr>
              <a:t>ff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expression can be used to convert the</a:t>
            </a:r>
            <a:r>
              <a:rPr sz="3200" spc="-8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units  b/n ppm and </a:t>
            </a:r>
            <a:r>
              <a:rPr sz="3200" spc="5" dirty="0">
                <a:solidFill>
                  <a:prstClr val="black"/>
                </a:solidFill>
                <a:latin typeface="Times New Roman"/>
                <a:cs typeface="Times New Roman"/>
              </a:rPr>
              <a:t>mg/m</a:t>
            </a:r>
            <a:r>
              <a:rPr sz="3150" spc="7" baseline="25132" dirty="0">
                <a:solidFill>
                  <a:prstClr val="black"/>
                </a:solidFill>
                <a:latin typeface="Times New Roman"/>
                <a:cs typeface="Times New Roman"/>
              </a:rPr>
              <a:t>3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at any temp. or</a:t>
            </a:r>
            <a:r>
              <a:rPr sz="3200" spc="-3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pressure.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06400" indent="-342900">
              <a:spcBef>
                <a:spcPts val="595"/>
              </a:spcBef>
              <a:buFont typeface="Wingdings"/>
              <a:buChar char=""/>
              <a:tabLst>
                <a:tab pos="406400" algn="l"/>
              </a:tabLst>
            </a:pP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mg/m</a:t>
            </a:r>
            <a:r>
              <a:rPr sz="2400" spc="-15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3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= 273 x ppm x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molecular wt.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x pressure/22.4 x</a:t>
            </a:r>
            <a:r>
              <a:rPr sz="2400" spc="-1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temperature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3500">
              <a:spcBef>
                <a:spcPts val="580"/>
              </a:spcBef>
            </a:pPr>
            <a:r>
              <a:rPr sz="24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Example </a:t>
            </a:r>
            <a:r>
              <a:rPr sz="2400" b="1" dirty="0">
                <a:solidFill>
                  <a:prstClr val="black"/>
                </a:solidFill>
                <a:latin typeface="Times New Roman"/>
                <a:cs typeface="Times New Roman"/>
              </a:rPr>
              <a:t>1: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Federal standard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limits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hourly carbon dioxide levels</a:t>
            </a:r>
            <a:r>
              <a:rPr sz="2400" spc="-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06400" marR="43180">
              <a:lnSpc>
                <a:spcPts val="2870"/>
              </a:lnSpc>
              <a:spcBef>
                <a:spcPts val="114"/>
              </a:spcBef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0.8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ppm.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Express this concentration in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terms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prstClr val="black"/>
                </a:solidFill>
                <a:latin typeface="Symbol"/>
                <a:cs typeface="Symbol"/>
              </a:rPr>
              <a:t>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g/m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3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at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27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0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1 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atmospheric</a:t>
            </a:r>
            <a:r>
              <a:rPr sz="24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pressure.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3500">
              <a:spcBef>
                <a:spcPts val="480"/>
              </a:spcBef>
            </a:pPr>
            <a:r>
              <a:rPr sz="2400" b="1" i="1" u="heavy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3500">
              <a:spcBef>
                <a:spcPts val="575"/>
              </a:spcBef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Molecular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weight of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carbondixide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= 12+16 +16 =</a:t>
            </a:r>
            <a:r>
              <a:rPr sz="2400" spc="-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44;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33350">
              <a:spcBef>
                <a:spcPts val="580"/>
              </a:spcBef>
            </a:pPr>
            <a:r>
              <a:rPr sz="2400" spc="-20" dirty="0">
                <a:solidFill>
                  <a:prstClr val="black"/>
                </a:solidFill>
                <a:latin typeface="Times New Roman"/>
                <a:cs typeface="Times New Roman"/>
              </a:rPr>
              <a:t>Temperature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= 27 +273 =</a:t>
            </a:r>
            <a:r>
              <a:rPr sz="24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300K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3500">
              <a:spcBef>
                <a:spcPts val="575"/>
              </a:spcBef>
              <a:tabLst>
                <a:tab pos="6546850" algn="l"/>
              </a:tabLst>
            </a:pP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mg/m</a:t>
            </a:r>
            <a:r>
              <a:rPr sz="2400" spc="-15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3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= </a:t>
            </a:r>
            <a:r>
              <a:rPr sz="2400" u="heavy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273 x 0.8 ppm x 44 x 1 </a:t>
            </a:r>
            <a:r>
              <a:rPr sz="2400" u="heavy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atm./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22.4</a:t>
            </a:r>
            <a:r>
              <a:rPr sz="2400" spc="-1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x 300K;	=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1.43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3500">
              <a:spcBef>
                <a:spcPts val="590"/>
              </a:spcBef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=&gt;1430</a:t>
            </a:r>
            <a:r>
              <a:rPr sz="24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Symbol"/>
                <a:cs typeface="Symbol"/>
              </a:rPr>
              <a:t>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g/m</a:t>
            </a:r>
            <a:r>
              <a:rPr sz="2400" spc="-7" baseline="24305" dirty="0">
                <a:solidFill>
                  <a:prstClr val="black"/>
                </a:solidFill>
                <a:latin typeface="Times New Roman"/>
                <a:cs typeface="Times New Roman"/>
              </a:rPr>
              <a:t>3</a:t>
            </a:r>
            <a:endParaRPr sz="2400" baseline="24305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144000" cy="6903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74014" y="61671"/>
            <a:ext cx="7795259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</a:rPr>
              <a:t>Unit of </a:t>
            </a:r>
            <a:r>
              <a:rPr spc="-5" dirty="0">
                <a:solidFill>
                  <a:srgbClr val="FFFF00"/>
                </a:solidFill>
              </a:rPr>
              <a:t>measurement </a:t>
            </a:r>
            <a:r>
              <a:rPr dirty="0">
                <a:solidFill>
                  <a:srgbClr val="FFFF00"/>
                </a:solidFill>
              </a:rPr>
              <a:t>for air analysis</a:t>
            </a:r>
            <a:r>
              <a:rPr spc="-210" dirty="0">
                <a:solidFill>
                  <a:srgbClr val="FFFF00"/>
                </a:solidFill>
              </a:rPr>
              <a:t> </a:t>
            </a:r>
            <a:r>
              <a:rPr i="1" dirty="0">
                <a:solidFill>
                  <a:srgbClr val="FFFF00"/>
                </a:solidFill>
                <a:latin typeface="Times New Roman"/>
                <a:cs typeface="Times New Roman"/>
              </a:rPr>
              <a:t>(cont’d)</a:t>
            </a:r>
          </a:p>
        </p:txBody>
      </p:sp>
    </p:spTree>
    <p:extLst>
      <p:ext uri="{BB962C8B-B14F-4D97-AF65-F5344CB8AC3E}">
        <p14:creationId xmlns:p14="http://schemas.microsoft.com/office/powerpoint/2010/main" val="3659690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i="1" spc="-45" dirty="0">
                <a:solidFill>
                  <a:srgbClr val="FFFF00"/>
                </a:solidFill>
                <a:latin typeface="Times New Roman"/>
                <a:cs typeface="Times New Roman"/>
              </a:rPr>
              <a:t>Water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762000"/>
            <a:ext cx="8915400" cy="5943600"/>
          </a:xfrm>
          <a:custGeom>
            <a:avLst/>
            <a:gdLst/>
            <a:ahLst/>
            <a:cxnLst/>
            <a:rect l="l" t="t" r="r" b="b"/>
            <a:pathLst>
              <a:path w="8915400" h="5943600">
                <a:moveTo>
                  <a:pt x="0" y="5943600"/>
                </a:moveTo>
                <a:lnTo>
                  <a:pt x="8915400" y="5943600"/>
                </a:lnTo>
                <a:lnTo>
                  <a:pt x="8915400" y="0"/>
                </a:lnTo>
                <a:lnTo>
                  <a:pt x="0" y="0"/>
                </a:lnTo>
                <a:lnTo>
                  <a:pt x="0" y="59436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784605"/>
            <a:ext cx="8759825" cy="3610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2900" algn="just"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20" dirty="0">
                <a:solidFill>
                  <a:prstClr val="black"/>
                </a:solidFill>
                <a:latin typeface="Times New Roman"/>
                <a:cs typeface="Times New Roman"/>
              </a:rPr>
              <a:t>Currently,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~ 900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million people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suffer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from drinking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shortages,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circa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2.6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billion people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live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without safe sanitation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approximately 2.5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billion people have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no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wastewater</a:t>
            </a:r>
            <a:r>
              <a:rPr sz="2400" spc="-10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treatment.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Five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million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people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die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every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year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result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deficient hygienic 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conditions,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most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of them</a:t>
            </a:r>
            <a:r>
              <a:rPr sz="24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children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About 1.5 million children die each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year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due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water-borne</a:t>
            </a:r>
            <a:r>
              <a:rPr sz="2400" spc="1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diseases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algn="just"/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(UN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2010)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These issues particularly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affect emerging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and developing</a:t>
            </a:r>
            <a:r>
              <a:rPr sz="2400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countries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reported by Ethiopian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demographics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profile</a:t>
            </a:r>
            <a:r>
              <a:rPr sz="2400" spc="-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2018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6050" y="4794250"/>
          <a:ext cx="8458200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6781800"/>
              </a:tblGrid>
              <a:tr h="1554480">
                <a:tc>
                  <a:txBody>
                    <a:bodyPr/>
                    <a:lstStyle/>
                    <a:p>
                      <a:pPr marL="90805" marR="4756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Drink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ng 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water 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source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718185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4996180" algn="l"/>
                        </a:tabLst>
                      </a:pPr>
                      <a:r>
                        <a:rPr sz="2400" b="1" spc="-10" dirty="0">
                          <a:latin typeface="Times New Roman"/>
                          <a:cs typeface="Times New Roman"/>
                        </a:rPr>
                        <a:t>Improved: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Urban 93.1% ,</a:t>
                      </a:r>
                      <a:r>
                        <a:rPr sz="2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rural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48.6%	and</a:t>
                      </a:r>
                      <a:r>
                        <a:rPr sz="24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total  57.3% of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population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Times New Roman"/>
                          <a:cs typeface="Times New Roman"/>
                        </a:rPr>
                        <a:t>Unimproved: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Urban 6.9%;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Rural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51.4% and</a:t>
                      </a:r>
                      <a:r>
                        <a:rPr sz="2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42.7% of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population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15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189685"/>
            <a:ext cx="8531225" cy="466090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715" indent="-342900" algn="just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its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physical state changes, water passes  through all</a:t>
            </a:r>
            <a:r>
              <a:rPr sz="3200" spc="-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spheres.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90000"/>
              </a:lnSpc>
              <a:spcBef>
                <a:spcPts val="71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It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is the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most frequently analyzed environmental  compartment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and is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also the easiest, because –  unlike air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or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soil –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it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already exists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in the liquid 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phase.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If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drinking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water samples are to be analyzed,  sample preparation is usually not necessary;  </a:t>
            </a:r>
            <a:r>
              <a:rPr sz="3200" spc="-15" dirty="0">
                <a:solidFill>
                  <a:prstClr val="black"/>
                </a:solidFill>
                <a:latin typeface="Times New Roman"/>
                <a:cs typeface="Times New Roman"/>
              </a:rPr>
              <a:t>however,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it is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usually unavoidable </a:t>
            </a:r>
            <a:r>
              <a:rPr sz="3200" spc="-10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3200" spc="-5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case </a:t>
            </a:r>
            <a:r>
              <a:rPr sz="3200" spc="-10" dirty="0">
                <a:solidFill>
                  <a:prstClr val="black"/>
                </a:solidFill>
                <a:latin typeface="Times New Roman"/>
                <a:cs typeface="Times New Roman"/>
              </a:rPr>
              <a:t>of 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wastewater</a:t>
            </a:r>
            <a:r>
              <a:rPr sz="32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prstClr val="black"/>
                </a:solidFill>
                <a:latin typeface="Times New Roman"/>
                <a:cs typeface="Times New Roman"/>
              </a:rPr>
              <a:t>samples.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274320"/>
            <a:ext cx="8229600" cy="7924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39065" rIns="0" bIns="0" rtlCol="0">
            <a:spAutoFit/>
          </a:bodyPr>
          <a:lstStyle/>
          <a:p>
            <a:pPr algn="ctr">
              <a:spcBef>
                <a:spcPts val="1095"/>
              </a:spcBef>
            </a:pPr>
            <a:r>
              <a:rPr sz="3200" b="1" i="1" spc="-50" dirty="0">
                <a:solidFill>
                  <a:srgbClr val="FFFF00"/>
                </a:solidFill>
                <a:latin typeface="Times New Roman"/>
                <a:cs typeface="Times New Roman"/>
              </a:rPr>
              <a:t>Water</a:t>
            </a:r>
            <a:r>
              <a:rPr sz="3200" b="1" i="1" dirty="0">
                <a:solidFill>
                  <a:srgbClr val="FFFF00"/>
                </a:solidFill>
                <a:latin typeface="Times New Roman"/>
                <a:cs typeface="Times New Roman"/>
              </a:rPr>
              <a:t> (Cont’d)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48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0850" y="1289050"/>
          <a:ext cx="8229600" cy="40904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4114800"/>
              </a:tblGrid>
              <a:tr h="45453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Parameter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(Surface</a:t>
                      </a:r>
                      <a:r>
                        <a:rPr sz="2400" b="1" spc="-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water)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Limit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5440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BOD</a:t>
                      </a:r>
                      <a:r>
                        <a:rPr sz="2400" spc="-7" baseline="-20833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 baseline="-20833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u="heavy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 5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mg/l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400" spc="-7" baseline="-20833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 baseline="-20833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453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Chloride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250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mg/l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45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Chlorine,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Residual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μg/l as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HOCl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440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Chromium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50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μg/l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45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Conductivity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1000 μS/Cm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(@ 20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°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45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Dissolved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oxygen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minimum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6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mg/l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400" baseline="-20833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 baseline="-20833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440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Fluoride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1.0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mg/l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F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453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Nitrate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50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mg/l NO</a:t>
                      </a:r>
                      <a:r>
                        <a:rPr sz="2400" spc="-7" baseline="-20833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 baseline="-20833">
                        <a:latin typeface="Times New Roman"/>
                        <a:cs typeface="Times New Roman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8686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771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95"/>
              </a:spcBef>
            </a:pPr>
            <a:r>
              <a:rPr i="1" spc="-50" dirty="0">
                <a:solidFill>
                  <a:srgbClr val="FFFF00"/>
                </a:solidFill>
                <a:latin typeface="Times New Roman"/>
                <a:cs typeface="Times New Roman"/>
              </a:rPr>
              <a:t>Water</a:t>
            </a:r>
            <a:r>
              <a:rPr i="1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i="1" dirty="0">
                <a:solidFill>
                  <a:srgbClr val="FFFF00"/>
                </a:solidFill>
                <a:latin typeface="Times New Roman"/>
                <a:cs typeface="Times New Roman"/>
              </a:rPr>
              <a:t>(Cont’d)</a:t>
            </a:r>
          </a:p>
        </p:txBody>
      </p:sp>
    </p:spTree>
    <p:extLst>
      <p:ext uri="{BB962C8B-B14F-4D97-AF65-F5344CB8AC3E}">
        <p14:creationId xmlns:p14="http://schemas.microsoft.com/office/powerpoint/2010/main" val="1755269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28600"/>
            <a:ext cx="8991600" cy="609600"/>
          </a:xfrm>
          <a:custGeom>
            <a:avLst/>
            <a:gdLst/>
            <a:ahLst/>
            <a:cxnLst/>
            <a:rect l="l" t="t" r="r" b="b"/>
            <a:pathLst>
              <a:path w="8991600" h="609600">
                <a:moveTo>
                  <a:pt x="8991600" y="0"/>
                </a:moveTo>
                <a:lnTo>
                  <a:pt x="0" y="0"/>
                </a:lnTo>
                <a:lnTo>
                  <a:pt x="0" y="609600"/>
                </a:lnTo>
                <a:lnTo>
                  <a:pt x="8991600" y="609600"/>
                </a:lnTo>
                <a:lnTo>
                  <a:pt x="89916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921" y="348742"/>
            <a:ext cx="88176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</a:rPr>
              <a:t>Sustainable Development Goals: </a:t>
            </a:r>
            <a:r>
              <a:rPr sz="2800" spc="-40" dirty="0">
                <a:solidFill>
                  <a:srgbClr val="FFFF00"/>
                </a:solidFill>
              </a:rPr>
              <a:t>Targets </a:t>
            </a:r>
            <a:r>
              <a:rPr sz="2800" spc="-15" dirty="0">
                <a:solidFill>
                  <a:srgbClr val="FFFF00"/>
                </a:solidFill>
              </a:rPr>
              <a:t>related </a:t>
            </a:r>
            <a:r>
              <a:rPr sz="2800" dirty="0">
                <a:solidFill>
                  <a:srgbClr val="FFFF00"/>
                </a:solidFill>
              </a:rPr>
              <a:t>to</a:t>
            </a:r>
            <a:r>
              <a:rPr sz="2800" spc="15" dirty="0">
                <a:solidFill>
                  <a:srgbClr val="FFFF00"/>
                </a:solidFill>
              </a:rPr>
              <a:t> </a:t>
            </a:r>
            <a:r>
              <a:rPr sz="2800" spc="-85" dirty="0">
                <a:solidFill>
                  <a:srgbClr val="FFFF00"/>
                </a:solidFill>
              </a:rPr>
              <a:t>WASH</a:t>
            </a:r>
            <a:endParaRPr sz="2800"/>
          </a:p>
        </p:txBody>
      </p:sp>
      <p:sp>
        <p:nvSpPr>
          <p:cNvPr id="4" name="object 4"/>
          <p:cNvSpPr/>
          <p:nvPr/>
        </p:nvSpPr>
        <p:spPr>
          <a:xfrm>
            <a:off x="152400" y="914400"/>
            <a:ext cx="8839200" cy="5715000"/>
          </a:xfrm>
          <a:custGeom>
            <a:avLst/>
            <a:gdLst/>
            <a:ahLst/>
            <a:cxnLst/>
            <a:rect l="l" t="t" r="r" b="b"/>
            <a:pathLst>
              <a:path w="8839200" h="5715000">
                <a:moveTo>
                  <a:pt x="0" y="5715000"/>
                </a:moveTo>
                <a:lnTo>
                  <a:pt x="8839200" y="5715000"/>
                </a:lnTo>
                <a:lnTo>
                  <a:pt x="8839200" y="0"/>
                </a:lnTo>
                <a:lnTo>
                  <a:pt x="0" y="0"/>
                </a:lnTo>
                <a:lnTo>
                  <a:pt x="0" y="5715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140" y="938530"/>
            <a:ext cx="8683625" cy="5208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985" indent="-342900" algn="just"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dirty="0">
                <a:solidFill>
                  <a:prstClr val="black"/>
                </a:solidFill>
                <a:latin typeface="Times New Roman"/>
                <a:cs typeface="Times New Roman"/>
              </a:rPr>
              <a:t>3.3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by 2030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end the epidemics of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AIDS,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tuberculosis,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malaria,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and neglected  tropical diseases and combat hepatitis,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water-borne diseases,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and other  communicable</a:t>
            </a:r>
            <a:r>
              <a:rPr sz="20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diseases.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dirty="0">
                <a:solidFill>
                  <a:prstClr val="black"/>
                </a:solidFill>
                <a:latin typeface="Times New Roman"/>
                <a:cs typeface="Times New Roman"/>
              </a:rPr>
              <a:t>3.9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by 2030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substantially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reduce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the number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deaths and illnesses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from  hazardous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chemicals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000" spc="-25" dirty="0">
                <a:solidFill>
                  <a:prstClr val="black"/>
                </a:solidFill>
                <a:latin typeface="Times New Roman"/>
                <a:cs typeface="Times New Roman"/>
              </a:rPr>
              <a:t>air,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, and soil pollution and</a:t>
            </a:r>
            <a:r>
              <a:rPr sz="2000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contamination.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dirty="0">
                <a:solidFill>
                  <a:prstClr val="black"/>
                </a:solidFill>
                <a:latin typeface="Times New Roman"/>
                <a:cs typeface="Times New Roman"/>
              </a:rPr>
              <a:t>6.1</a:t>
            </a:r>
            <a:r>
              <a:rPr sz="2000" b="1" spc="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sz="2000" spc="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2030</a:t>
            </a:r>
            <a:r>
              <a:rPr sz="2000" spc="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achieve</a:t>
            </a:r>
            <a:r>
              <a:rPr sz="2000" spc="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universal</a:t>
            </a:r>
            <a:r>
              <a:rPr sz="2000" spc="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spc="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equitable</a:t>
            </a:r>
            <a:r>
              <a:rPr sz="2000" spc="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access</a:t>
            </a:r>
            <a:r>
              <a:rPr sz="2000" spc="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to</a:t>
            </a:r>
            <a:r>
              <a:rPr sz="2000" spc="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safe</a:t>
            </a:r>
            <a:r>
              <a:rPr sz="2000" b="1" i="1" spc="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b="1" i="1" spc="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affordable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algn="just"/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drinking water for</a:t>
            </a:r>
            <a:r>
              <a:rPr sz="2000" b="1" i="1" spc="-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all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484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dirty="0">
                <a:solidFill>
                  <a:prstClr val="black"/>
                </a:solidFill>
                <a:latin typeface="Times New Roman"/>
                <a:cs typeface="Times New Roman"/>
              </a:rPr>
              <a:t>6.2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by 2030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achieve access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adequate and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equitable sanitation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hygiene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for  all, and end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open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defecation,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paying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special attention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needs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of women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and 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girls and those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vulnerable</a:t>
            </a:r>
            <a:r>
              <a:rPr sz="2000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situations.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spcBef>
                <a:spcPts val="475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6.a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by 2030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expand international cooperation and capacity-building support </a:t>
            </a:r>
            <a:r>
              <a:rPr sz="2000" spc="-20" dirty="0">
                <a:solidFill>
                  <a:prstClr val="black"/>
                </a:solidFill>
                <a:latin typeface="Times New Roman"/>
                <a:cs typeface="Times New Roman"/>
              </a:rPr>
              <a:t>to 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developing countries in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water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sanitation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related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activities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and programmes,  including water harvesting, desalination,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water </a:t>
            </a:r>
            <a:r>
              <a:rPr sz="2000" b="1" i="1" spc="-15" dirty="0">
                <a:solidFill>
                  <a:prstClr val="black"/>
                </a:solidFill>
                <a:latin typeface="Times New Roman"/>
                <a:cs typeface="Times New Roman"/>
              </a:rPr>
              <a:t>efficiency,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wastewater </a:t>
            </a:r>
            <a:r>
              <a:rPr sz="2000" b="1" i="1" spc="-10" dirty="0">
                <a:solidFill>
                  <a:prstClr val="black"/>
                </a:solidFill>
                <a:latin typeface="Times New Roman"/>
                <a:cs typeface="Times New Roman"/>
              </a:rPr>
              <a:t>treatment, 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recycling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and reuse</a:t>
            </a:r>
            <a:r>
              <a:rPr sz="2000" b="1" i="1" spc="-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technologies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484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dirty="0">
                <a:solidFill>
                  <a:prstClr val="black"/>
                </a:solidFill>
                <a:latin typeface="Times New Roman"/>
                <a:cs typeface="Times New Roman"/>
              </a:rPr>
              <a:t>6.b</a:t>
            </a:r>
            <a:r>
              <a:rPr sz="2000" b="1" spc="1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support</a:t>
            </a:r>
            <a:r>
              <a:rPr sz="2000" spc="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sz="2000" spc="1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strengthen</a:t>
            </a:r>
            <a:r>
              <a:rPr sz="2000" spc="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000" spc="1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participation</a:t>
            </a:r>
            <a:r>
              <a:rPr sz="2000" spc="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of</a:t>
            </a:r>
            <a:r>
              <a:rPr sz="2000" spc="1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local</a:t>
            </a:r>
            <a:r>
              <a:rPr sz="2000" spc="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prstClr val="black"/>
                </a:solidFill>
                <a:latin typeface="Times New Roman"/>
                <a:cs typeface="Times New Roman"/>
              </a:rPr>
              <a:t>communities</a:t>
            </a:r>
            <a:r>
              <a:rPr sz="2000" spc="1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for</a:t>
            </a:r>
            <a:r>
              <a:rPr sz="2000" spc="1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spc="-5" dirty="0">
                <a:solidFill>
                  <a:prstClr val="black"/>
                </a:solidFill>
                <a:latin typeface="Times New Roman"/>
                <a:cs typeface="Times New Roman"/>
              </a:rPr>
              <a:t>improving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algn="just"/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water and sanitation</a:t>
            </a:r>
            <a:r>
              <a:rPr sz="2000" b="1" i="1" spc="-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prstClr val="black"/>
                </a:solidFill>
                <a:latin typeface="Times New Roman"/>
                <a:cs typeface="Times New Roman"/>
              </a:rPr>
              <a:t>management</a:t>
            </a:r>
            <a:r>
              <a:rPr sz="2000" dirty="0">
                <a:solidFill>
                  <a:prstClr val="black"/>
                </a:solidFill>
                <a:latin typeface="Times New Roman"/>
                <a:cs typeface="Times New Roman"/>
              </a:rPr>
              <a:t>.</a:t>
            </a:r>
            <a:endParaRPr sz="20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6567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0"/>
            <a:ext cx="8229600" cy="762000"/>
          </a:xfrm>
          <a:custGeom>
            <a:avLst/>
            <a:gdLst/>
            <a:ahLst/>
            <a:cxnLst/>
            <a:rect l="l" t="t" r="r" b="b"/>
            <a:pathLst>
              <a:path w="8229600" h="762000">
                <a:moveTo>
                  <a:pt x="8229600" y="0"/>
                </a:moveTo>
                <a:lnTo>
                  <a:pt x="0" y="0"/>
                </a:lnTo>
                <a:lnTo>
                  <a:pt x="0" y="762000"/>
                </a:lnTo>
                <a:lnTo>
                  <a:pt x="8229600" y="762000"/>
                </a:lnTo>
                <a:lnTo>
                  <a:pt x="82296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09594" y="110439"/>
            <a:ext cx="19246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Challe</a:t>
            </a:r>
            <a:r>
              <a:rPr spc="-10" dirty="0"/>
              <a:t>n</a:t>
            </a:r>
            <a:r>
              <a:rPr dirty="0"/>
              <a:t>ges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695373"/>
            <a:ext cx="8606790" cy="475869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dirty="0">
                <a:solidFill>
                  <a:prstClr val="black"/>
                </a:solidFill>
                <a:latin typeface="Times New Roman"/>
                <a:cs typeface="Times New Roman"/>
              </a:rPr>
              <a:t>Financing and budgeting</a:t>
            </a:r>
            <a:r>
              <a:rPr sz="2800" b="1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process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56285" lvl="1" indent="-287020">
              <a:spcBef>
                <a:spcPts val="590"/>
              </a:spcBef>
              <a:buFont typeface="Wingdings"/>
              <a:buChar char=""/>
              <a:tabLst>
                <a:tab pos="756920" algn="l"/>
              </a:tabLst>
            </a:pP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Insufficient</a:t>
            </a:r>
            <a:r>
              <a:rPr sz="24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financing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56285" lvl="1" indent="-287020">
              <a:spcBef>
                <a:spcPts val="580"/>
              </a:spcBef>
              <a:buFont typeface="Wingdings"/>
              <a:buChar char=""/>
              <a:tabLst>
                <a:tab pos="756920" algn="l"/>
              </a:tabLst>
            </a:pP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Generating revenue through</a:t>
            </a:r>
            <a:r>
              <a:rPr sz="2400" spc="-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prstClr val="black"/>
                </a:solidFill>
                <a:latin typeface="Times New Roman"/>
                <a:cs typeface="Times New Roman"/>
              </a:rPr>
              <a:t>tariffs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756285" lvl="1" indent="-287020">
              <a:spcBef>
                <a:spcPts val="575"/>
              </a:spcBef>
              <a:buFont typeface="Wingdings"/>
              <a:buChar char=""/>
              <a:tabLst>
                <a:tab pos="756920" algn="l"/>
              </a:tabLst>
            </a:pP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insufficient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funding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400" dirty="0">
                <a:solidFill>
                  <a:prstClr val="black"/>
                </a:solidFill>
                <a:latin typeface="Times New Roman"/>
                <a:cs typeface="Times New Roman"/>
              </a:rPr>
              <a:t>operation and</a:t>
            </a:r>
            <a:r>
              <a:rPr sz="2400" spc="-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prstClr val="black"/>
                </a:solidFill>
                <a:latin typeface="Times New Roman"/>
                <a:cs typeface="Times New Roman"/>
              </a:rPr>
              <a:t>maintenance</a:t>
            </a:r>
            <a:endParaRPr sz="24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66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35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z="2800" b="1" spc="-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governance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670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Deficient institutional and administrative structures, lack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political will, accountability and lack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stakeholder  engagement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35" dirty="0">
                <a:solidFill>
                  <a:prstClr val="black"/>
                </a:solidFill>
                <a:latin typeface="Times New Roman"/>
                <a:cs typeface="Times New Roman"/>
              </a:rPr>
              <a:t>Water</a:t>
            </a:r>
            <a:r>
              <a:rPr sz="2800" b="1" spc="-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safety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indent="-342900" algn="just">
              <a:spcBef>
                <a:spcPts val="675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Ensuring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safe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drinking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in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home is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difficult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44247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8827" y="0"/>
            <a:ext cx="8237220" cy="614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07840" y="34239"/>
            <a:ext cx="6819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</a:rPr>
              <a:t>Soil</a:t>
            </a:r>
          </a:p>
        </p:txBody>
      </p:sp>
      <p:sp>
        <p:nvSpPr>
          <p:cNvPr id="4" name="object 4"/>
          <p:cNvSpPr/>
          <p:nvPr/>
        </p:nvSpPr>
        <p:spPr>
          <a:xfrm>
            <a:off x="228600" y="609600"/>
            <a:ext cx="8686800" cy="6019800"/>
          </a:xfrm>
          <a:custGeom>
            <a:avLst/>
            <a:gdLst/>
            <a:ahLst/>
            <a:cxnLst/>
            <a:rect l="l" t="t" r="r" b="b"/>
            <a:pathLst>
              <a:path w="8686800" h="6019800">
                <a:moveTo>
                  <a:pt x="0" y="6019800"/>
                </a:moveTo>
                <a:lnTo>
                  <a:pt x="8686800" y="6019800"/>
                </a:lnTo>
                <a:lnTo>
                  <a:pt x="8686800" y="0"/>
                </a:lnTo>
                <a:lnTo>
                  <a:pt x="0" y="0"/>
                </a:lnTo>
                <a:lnTo>
                  <a:pt x="0" y="6019800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00171" y="630681"/>
            <a:ext cx="15836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u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ti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hase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340" y="630681"/>
            <a:ext cx="41973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  <a:tab pos="1228725" algn="l"/>
                <a:tab pos="2065655" algn="l"/>
                <a:tab pos="2457450" algn="l"/>
                <a:tab pos="262509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	soil	is		a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hyd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ros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re,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o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ere,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35448" y="1057402"/>
            <a:ext cx="16935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lithosphere,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79516" y="630681"/>
            <a:ext cx="3557904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spcBef>
                <a:spcPts val="95"/>
              </a:spcBef>
              <a:tabLst>
                <a:tab pos="1307465" algn="l"/>
                <a:tab pos="1906270" algn="l"/>
                <a:tab pos="3096895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y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stem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in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which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252095" algn="ctr"/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28738" y="1057402"/>
            <a:ext cx="14077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biosphere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7340" y="1483817"/>
            <a:ext cx="853122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>
              <a:spcBef>
                <a:spcPts val="95"/>
              </a:spcBef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exist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side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by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side.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</a:pPr>
            <a:endParaRPr sz="405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715" indent="-342900" algn="just"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It serves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 source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nutrients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plants, is a  habitat for a 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large</a:t>
            </a:r>
            <a:r>
              <a:rPr sz="2800" spc="6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number of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organisms,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 is 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an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important carbon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 sink.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>
              <a:spcBef>
                <a:spcPts val="55"/>
              </a:spcBef>
              <a:buFont typeface="Arial"/>
              <a:buChar char="•"/>
            </a:pPr>
            <a:endParaRPr sz="405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Harmful soil pollutants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can easily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enter the human body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through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plants and</a:t>
            </a:r>
            <a:r>
              <a:rPr sz="28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animals.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constituents of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soil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are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very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difficult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access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 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difficult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to mobilize. Sample preparation usually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involves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extraction and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digestion</a:t>
            </a:r>
            <a:r>
              <a:rPr sz="2800" spc="-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procedures.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479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032250" y="1136650"/>
          <a:ext cx="4876800" cy="48296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/>
                <a:gridCol w="2438400"/>
              </a:tblGrid>
              <a:tr h="89369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Parameter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913765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(mg/kg</a:t>
                      </a:r>
                      <a:r>
                        <a:rPr sz="2400" b="1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latin typeface="Times New Roman"/>
                          <a:cs typeface="Times New Roman"/>
                        </a:rPr>
                        <a:t>dry  weight)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281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Chromium,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80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28117">
                <a:tc>
                  <a:txBody>
                    <a:bodyPr/>
                    <a:lstStyle/>
                    <a:p>
                      <a:pPr marL="68580">
                        <a:lnSpc>
                          <a:spcPts val="28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Chromium (VI)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28243">
                <a:tc>
                  <a:txBody>
                    <a:bodyPr/>
                    <a:lstStyle/>
                    <a:p>
                      <a:pPr marL="68580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Lead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2811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Cadmium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0.5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901573">
                <a:tc>
                  <a:txBody>
                    <a:bodyPr/>
                    <a:lstStyle/>
                    <a:p>
                      <a:pPr marL="68580">
                        <a:lnSpc>
                          <a:spcPts val="2805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Mercury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893571">
                <a:tc>
                  <a:txBody>
                    <a:bodyPr/>
                    <a:lstStyle/>
                    <a:p>
                      <a:pPr marL="68580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Nickel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30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281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452627" y="271272"/>
            <a:ext cx="8237220" cy="876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69385" y="438353"/>
            <a:ext cx="22072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</a:rPr>
              <a:t>Soil</a:t>
            </a:r>
            <a:r>
              <a:rPr spc="-75" dirty="0">
                <a:solidFill>
                  <a:srgbClr val="FFFF00"/>
                </a:solidFill>
              </a:rPr>
              <a:t> </a:t>
            </a:r>
            <a:r>
              <a:rPr i="1" dirty="0">
                <a:solidFill>
                  <a:srgbClr val="FFFF00"/>
                </a:solidFill>
                <a:latin typeface="Times New Roman"/>
                <a:cs typeface="Times New Roman"/>
              </a:rPr>
              <a:t>(Cont’d)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1140" y="1086463"/>
            <a:ext cx="3575050" cy="4507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5"/>
              </a:spcBef>
              <a:buSzPct val="96428"/>
              <a:buFont typeface="Wingdings"/>
              <a:buChar char=""/>
              <a:tabLst>
                <a:tab pos="17653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soil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forms the key  basis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life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plants,  animals, and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humans.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080" algn="just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26289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Harmful substances  contained in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it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come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mainly from weathering,  cultivation,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or the</a:t>
            </a:r>
            <a:r>
              <a:rPr sz="2800" spc="-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45" dirty="0">
                <a:solidFill>
                  <a:prstClr val="black"/>
                </a:solidFill>
                <a:latin typeface="Times New Roman"/>
                <a:cs typeface="Times New Roman"/>
              </a:rPr>
              <a:t>air.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50038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1409</Words>
  <Application>Microsoft Office PowerPoint</Application>
  <PresentationFormat>On-screen Show (4:3)</PresentationFormat>
  <Paragraphs>217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1_Office Theme</vt:lpstr>
      <vt:lpstr>PowerPoint Presentation</vt:lpstr>
      <vt:lpstr>1. Introduction</vt:lpstr>
      <vt:lpstr>Water</vt:lpstr>
      <vt:lpstr>PowerPoint Presentation</vt:lpstr>
      <vt:lpstr>Water (Cont’d)</vt:lpstr>
      <vt:lpstr>Sustainable Development Goals: Targets related to WASH</vt:lpstr>
      <vt:lpstr>Challenges</vt:lpstr>
      <vt:lpstr>Soil</vt:lpstr>
      <vt:lpstr>Soil (Cont’d)</vt:lpstr>
      <vt:lpstr>PowerPoint Presentation</vt:lpstr>
      <vt:lpstr>Air (Cont’d)</vt:lpstr>
      <vt:lpstr>1.1. General Facts</vt:lpstr>
      <vt:lpstr>PowerPoint Presentation</vt:lpstr>
      <vt:lpstr>Cont’d</vt:lpstr>
      <vt:lpstr>Cont’d</vt:lpstr>
      <vt:lpstr>1.3. SOURCES OF WATER IMPURITIES</vt:lpstr>
      <vt:lpstr>1.4. WHAT IMPURITIES ARE PRESENT?</vt:lpstr>
      <vt:lpstr>PowerPoint Presentation</vt:lpstr>
      <vt:lpstr>WORKING WITH CONCENTRATIONS (Cont’d)</vt:lpstr>
      <vt:lpstr>Unit of measurement for air analysis</vt:lpstr>
      <vt:lpstr>Unit of measurement for air analysis (cont’d)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Sisay Abebe</dc:creator>
  <cp:lastModifiedBy>Sisay Abebe</cp:lastModifiedBy>
  <cp:revision>1</cp:revision>
  <dcterms:created xsi:type="dcterms:W3CDTF">2020-03-23T13:07:41Z</dcterms:created>
  <dcterms:modified xsi:type="dcterms:W3CDTF">2020-03-23T13:11:44Z</dcterms:modified>
</cp:coreProperties>
</file>