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2" r:id="rId3"/>
  </p:sldMasterIdLst>
  <p:sldIdLst>
    <p:sldId id="32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7" r:id="rId72"/>
    <p:sldId id="328" r:id="rId73"/>
    <p:sldId id="329" r:id="rId7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viewProps" Target="view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2438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7527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55588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7818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1764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6712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74077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91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4227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00882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41230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4694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0470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5023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9139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285" y="18999"/>
            <a:ext cx="8493125" cy="9918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1140" y="1077747"/>
            <a:ext cx="8682990" cy="3013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01811" y="6465214"/>
            <a:ext cx="2317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792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285" y="18999"/>
            <a:ext cx="8493125" cy="9918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1140" y="1077747"/>
            <a:ext cx="8682990" cy="3013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01811" y="6465214"/>
            <a:ext cx="2317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0259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285" y="18999"/>
            <a:ext cx="8493125" cy="9918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1140" y="1077747"/>
            <a:ext cx="8682990" cy="3013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01811" y="6465214"/>
            <a:ext cx="2317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5317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3.png"/><Relationship Id="rId7" Type="http://schemas.openxmlformats.org/officeDocument/2006/relationships/image" Target="../media/image1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18" Type="http://schemas.openxmlformats.org/officeDocument/2006/relationships/image" Target="../media/image9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17" Type="http://schemas.openxmlformats.org/officeDocument/2006/relationships/image" Target="../media/image98.png"/><Relationship Id="rId2" Type="http://schemas.openxmlformats.org/officeDocument/2006/relationships/image" Target="../media/image83.png"/><Relationship Id="rId16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5" Type="http://schemas.openxmlformats.org/officeDocument/2006/relationships/image" Target="../media/image9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jp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jp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image" Target="../media/image35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3.png"/><Relationship Id="rId5" Type="http://schemas.openxmlformats.org/officeDocument/2006/relationships/image" Target="../media/image38.png"/><Relationship Id="rId15" Type="http://schemas.openxmlformats.org/officeDocument/2006/relationships/image" Target="../media/image47.png"/><Relationship Id="rId10" Type="http://schemas.openxmlformats.org/officeDocument/2006/relationships/image" Target="../media/image1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4.png"/><Relationship Id="rId18" Type="http://schemas.openxmlformats.org/officeDocument/2006/relationships/image" Target="../media/image119.png"/><Relationship Id="rId26" Type="http://schemas.openxmlformats.org/officeDocument/2006/relationships/image" Target="../media/image127.png"/><Relationship Id="rId3" Type="http://schemas.openxmlformats.org/officeDocument/2006/relationships/image" Target="../media/image104.png"/><Relationship Id="rId21" Type="http://schemas.openxmlformats.org/officeDocument/2006/relationships/image" Target="../media/image122.png"/><Relationship Id="rId7" Type="http://schemas.openxmlformats.org/officeDocument/2006/relationships/image" Target="../media/image108.png"/><Relationship Id="rId12" Type="http://schemas.openxmlformats.org/officeDocument/2006/relationships/image" Target="../media/image113.png"/><Relationship Id="rId17" Type="http://schemas.openxmlformats.org/officeDocument/2006/relationships/image" Target="../media/image118.png"/><Relationship Id="rId25" Type="http://schemas.openxmlformats.org/officeDocument/2006/relationships/image" Target="../media/image126.png"/><Relationship Id="rId2" Type="http://schemas.openxmlformats.org/officeDocument/2006/relationships/image" Target="../media/image103.png"/><Relationship Id="rId16" Type="http://schemas.openxmlformats.org/officeDocument/2006/relationships/image" Target="../media/image117.png"/><Relationship Id="rId20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11" Type="http://schemas.openxmlformats.org/officeDocument/2006/relationships/image" Target="../media/image112.png"/><Relationship Id="rId24" Type="http://schemas.openxmlformats.org/officeDocument/2006/relationships/image" Target="../media/image125.png"/><Relationship Id="rId5" Type="http://schemas.openxmlformats.org/officeDocument/2006/relationships/image" Target="../media/image106.png"/><Relationship Id="rId15" Type="http://schemas.openxmlformats.org/officeDocument/2006/relationships/image" Target="../media/image116.png"/><Relationship Id="rId23" Type="http://schemas.openxmlformats.org/officeDocument/2006/relationships/image" Target="../media/image124.png"/><Relationship Id="rId10" Type="http://schemas.openxmlformats.org/officeDocument/2006/relationships/image" Target="../media/image111.png"/><Relationship Id="rId19" Type="http://schemas.openxmlformats.org/officeDocument/2006/relationships/image" Target="../media/image120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Relationship Id="rId14" Type="http://schemas.openxmlformats.org/officeDocument/2006/relationships/image" Target="../media/image115.png"/><Relationship Id="rId22" Type="http://schemas.openxmlformats.org/officeDocument/2006/relationships/image" Target="../media/image12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g"/><Relationship Id="rId2" Type="http://schemas.openxmlformats.org/officeDocument/2006/relationships/image" Target="../media/image13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g"/><Relationship Id="rId2" Type="http://schemas.openxmlformats.org/officeDocument/2006/relationships/image" Target="../media/image134.jp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g"/><Relationship Id="rId2" Type="http://schemas.openxmlformats.org/officeDocument/2006/relationships/image" Target="../media/image137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1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764540" y="5166162"/>
            <a:ext cx="5565140" cy="41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150"/>
              </a:lnSpc>
            </a:pP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regard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to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national standard</a:t>
            </a:r>
            <a:r>
              <a:rPr sz="28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parameters.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935481"/>
            <a:ext cx="8315325" cy="4054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88060" marR="207010" indent="-552450">
              <a:spcBef>
                <a:spcPts val="95"/>
              </a:spcBef>
            </a:pPr>
            <a:r>
              <a:rPr sz="2800" b="1" spc="-35" dirty="0">
                <a:solidFill>
                  <a:prstClr val="black"/>
                </a:solidFill>
                <a:latin typeface="Times New Roman"/>
                <a:cs typeface="Times New Roman"/>
              </a:rPr>
              <a:t>Water </a:t>
            </a:r>
            <a:r>
              <a:rPr sz="2800" b="1" dirty="0">
                <a:solidFill>
                  <a:prstClr val="black"/>
                </a:solidFill>
                <a:latin typeface="Times New Roman"/>
                <a:cs typeface="Times New Roman"/>
              </a:rPr>
              <a:t>quality </a:t>
            </a:r>
            <a:r>
              <a:rPr sz="28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parameters and </a:t>
            </a:r>
            <a:r>
              <a:rPr sz="2800" b="1" dirty="0">
                <a:solidFill>
                  <a:prstClr val="black"/>
                </a:solidFill>
                <a:latin typeface="Times New Roman"/>
                <a:cs typeface="Times New Roman"/>
              </a:rPr>
              <a:t>pollutants those </a:t>
            </a:r>
            <a:r>
              <a:rPr sz="2800" b="1" spc="-20" dirty="0">
                <a:solidFill>
                  <a:prstClr val="black"/>
                </a:solidFill>
                <a:latin typeface="Times New Roman"/>
                <a:cs typeface="Times New Roman"/>
              </a:rPr>
              <a:t>are  </a:t>
            </a:r>
            <a:r>
              <a:rPr sz="28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important in environmental quality</a:t>
            </a:r>
            <a:r>
              <a:rPr sz="2800" b="1" spc="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prstClr val="black"/>
                </a:solidFill>
                <a:latin typeface="Times New Roman"/>
                <a:cs typeface="Times New Roman"/>
              </a:rPr>
              <a:t>control</a:t>
            </a:r>
            <a:endParaRPr sz="2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442210">
              <a:spcBef>
                <a:spcPts val="675"/>
              </a:spcBef>
            </a:pPr>
            <a:r>
              <a:rPr sz="2800" b="1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Learning</a:t>
            </a:r>
            <a:r>
              <a:rPr sz="2800" b="1" spc="5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objectives:</a:t>
            </a:r>
            <a:endParaRPr sz="2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500380">
              <a:spcBef>
                <a:spcPts val="670"/>
              </a:spcBef>
            </a:pPr>
            <a:r>
              <a:rPr sz="28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At </a:t>
            </a:r>
            <a:r>
              <a:rPr sz="2800" b="1" dirty="0">
                <a:solidFill>
                  <a:prstClr val="black"/>
                </a:solidFill>
                <a:latin typeface="Times New Roman"/>
                <a:cs typeface="Times New Roman"/>
              </a:rPr>
              <a:t>the end of this chapter students </a:t>
            </a:r>
            <a:r>
              <a:rPr sz="28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will </a:t>
            </a:r>
            <a:r>
              <a:rPr sz="28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be </a:t>
            </a:r>
            <a:r>
              <a:rPr sz="2800" b="1" dirty="0">
                <a:solidFill>
                  <a:prstClr val="black"/>
                </a:solidFill>
                <a:latin typeface="Times New Roman"/>
                <a:cs typeface="Times New Roman"/>
              </a:rPr>
              <a:t>able</a:t>
            </a:r>
            <a:r>
              <a:rPr sz="2800" b="1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prstClr val="black"/>
                </a:solidFill>
                <a:latin typeface="Times New Roman"/>
                <a:cs typeface="Times New Roman"/>
              </a:rPr>
              <a:t>to:</a:t>
            </a:r>
            <a:endParaRPr sz="2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69900" indent="-457200">
              <a:spcBef>
                <a:spcPts val="175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Describe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common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parameters in water and</a:t>
            </a:r>
            <a:r>
              <a:rPr sz="2800"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wastewater</a:t>
            </a:r>
            <a:endParaRPr sz="2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69900" indent="-457200">
              <a:spcBef>
                <a:spcPts val="235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Describe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environmental significances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of</a:t>
            </a:r>
            <a:r>
              <a:rPr sz="28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pollutants</a:t>
            </a:r>
            <a:endParaRPr sz="2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69900" indent="-457200">
              <a:spcBef>
                <a:spcPts val="2360"/>
              </a:spcBef>
              <a:buFont typeface="Arial"/>
              <a:buChar char="•"/>
              <a:tabLst>
                <a:tab pos="469265" algn="l"/>
                <a:tab pos="469900" algn="l"/>
                <a:tab pos="766953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Compare</a:t>
            </a:r>
            <a:r>
              <a:rPr sz="2800"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and</a:t>
            </a:r>
            <a:r>
              <a:rPr sz="2800"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co</a:t>
            </a:r>
            <a:r>
              <a:rPr sz="2800" spc="5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ast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le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v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el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f </a:t>
            </a:r>
            <a:r>
              <a:rPr sz="2800" spc="5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lu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ta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ts in</a:t>
            </a:r>
            <a:r>
              <a:rPr sz="2800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water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wi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endParaRPr sz="28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9563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274320"/>
            <a:ext cx="8229600" cy="716280"/>
          </a:xfrm>
          <a:prstGeom prst="rect">
            <a:avLst/>
          </a:prstGeom>
          <a:solidFill>
            <a:srgbClr val="548ED4"/>
          </a:solidFill>
        </p:spPr>
        <p:txBody>
          <a:bodyPr vert="horz" wrap="square" lIns="0" tIns="124460" rIns="0" bIns="0" rtlCol="0">
            <a:spAutoFit/>
          </a:bodyPr>
          <a:lstStyle/>
          <a:p>
            <a:pPr algn="ctr">
              <a:spcBef>
                <a:spcPts val="980"/>
              </a:spcBef>
            </a:pPr>
            <a:r>
              <a:rPr sz="28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Lime-soda ash</a:t>
            </a:r>
            <a:r>
              <a:rPr sz="2800" b="1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softening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3039" y="1087881"/>
            <a:ext cx="8758555" cy="4122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3700" marR="1134110" indent="-342900" algn="just">
              <a:spcBef>
                <a:spcPts val="95"/>
              </a:spcBef>
              <a:buFont typeface="Arial"/>
              <a:buChar char="•"/>
              <a:tabLst>
                <a:tab pos="39370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Chemical precipitation is one of the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more common 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methods used to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soften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water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93700" marR="41910" indent="-342900" algn="just">
              <a:spcBef>
                <a:spcPts val="675"/>
              </a:spcBef>
              <a:buFont typeface="Arial"/>
              <a:buChar char="•"/>
              <a:tabLst>
                <a:tab pos="39370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The chemicals normally used are </a:t>
            </a:r>
            <a:r>
              <a:rPr sz="2800" spc="-10" dirty="0">
                <a:solidFill>
                  <a:srgbClr val="00AFEF"/>
                </a:solidFill>
                <a:latin typeface="Times New Roman"/>
                <a:cs typeface="Times New Roman"/>
              </a:rPr>
              <a:t>lime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(calcium 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hydroxide, </a:t>
            </a:r>
            <a:r>
              <a:rPr sz="2800" dirty="0">
                <a:solidFill>
                  <a:srgbClr val="00AFEF"/>
                </a:solidFill>
                <a:latin typeface="Times New Roman"/>
                <a:cs typeface="Times New Roman"/>
              </a:rPr>
              <a:t>Ca(OH)</a:t>
            </a:r>
            <a:r>
              <a:rPr sz="2775" baseline="-21021" dirty="0">
                <a:solidFill>
                  <a:srgbClr val="00AFEF"/>
                </a:solidFill>
                <a:latin typeface="Times New Roman"/>
                <a:cs typeface="Times New Roman"/>
              </a:rPr>
              <a:t>2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)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and </a:t>
            </a:r>
            <a:r>
              <a:rPr sz="2800" spc="-5" dirty="0">
                <a:solidFill>
                  <a:srgbClr val="00AFEF"/>
                </a:solidFill>
                <a:latin typeface="Times New Roman"/>
                <a:cs typeface="Times New Roman"/>
              </a:rPr>
              <a:t>soda ash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(sodium carbonate, </a:t>
            </a:r>
            <a:r>
              <a:rPr sz="2800" spc="-5" dirty="0">
                <a:solidFill>
                  <a:srgbClr val="00AFEF"/>
                </a:solidFill>
                <a:latin typeface="Times New Roman"/>
                <a:cs typeface="Times New Roman"/>
              </a:rPr>
              <a:t> Na</a:t>
            </a:r>
            <a:r>
              <a:rPr sz="2775" spc="-7" baseline="-21021" dirty="0">
                <a:solidFill>
                  <a:srgbClr val="00AFEF"/>
                </a:solidFill>
                <a:latin typeface="Times New Roman"/>
                <a:cs typeface="Times New Roman"/>
              </a:rPr>
              <a:t>2</a:t>
            </a:r>
            <a:r>
              <a:rPr sz="2800" spc="-5" dirty="0">
                <a:solidFill>
                  <a:srgbClr val="00AFEF"/>
                </a:solidFill>
                <a:latin typeface="Times New Roman"/>
                <a:cs typeface="Times New Roman"/>
              </a:rPr>
              <a:t>CO</a:t>
            </a:r>
            <a:r>
              <a:rPr sz="2775" spc="-7" baseline="-21021" dirty="0">
                <a:solidFill>
                  <a:srgbClr val="00AFEF"/>
                </a:solidFill>
                <a:latin typeface="Times New Roman"/>
                <a:cs typeface="Times New Roman"/>
              </a:rPr>
              <a:t>3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).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93700" indent="-342900">
              <a:spcBef>
                <a:spcPts val="675"/>
              </a:spcBef>
              <a:buFont typeface="Arial"/>
              <a:buChar char="•"/>
              <a:tabLst>
                <a:tab pos="393065" algn="l"/>
                <a:tab pos="393700" algn="l"/>
                <a:tab pos="1369060" algn="l"/>
                <a:tab pos="1793875" algn="l"/>
                <a:tab pos="2633980" algn="l"/>
                <a:tab pos="3098800" algn="l"/>
                <a:tab pos="4349115" algn="l"/>
                <a:tab pos="4970780" algn="l"/>
                <a:tab pos="6577330" algn="l"/>
                <a:tab pos="7296784" algn="l"/>
                <a:tab pos="8272145" algn="l"/>
              </a:tabLst>
            </a:pPr>
            <a:r>
              <a:rPr sz="2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Lime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is	used	to	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remove	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the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chemicals	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that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cause	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the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93700"/>
            <a:r>
              <a:rPr sz="2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bicarbonate hardness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93700" indent="-342900">
              <a:spcBef>
                <a:spcPts val="675"/>
              </a:spcBef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sz="2800" b="1" dirty="0">
                <a:solidFill>
                  <a:srgbClr val="00AFEF"/>
                </a:solidFill>
                <a:latin typeface="Times New Roman"/>
                <a:cs typeface="Times New Roman"/>
              </a:rPr>
              <a:t>Soda</a:t>
            </a:r>
            <a:r>
              <a:rPr sz="2800" b="1" spc="25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ash</a:t>
            </a:r>
            <a:r>
              <a:rPr sz="2800" b="1" spc="254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is</a:t>
            </a:r>
            <a:r>
              <a:rPr sz="2800" spc="2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used</a:t>
            </a:r>
            <a:r>
              <a:rPr sz="2800" spc="25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to</a:t>
            </a:r>
            <a:r>
              <a:rPr sz="2800" spc="2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remove</a:t>
            </a:r>
            <a:r>
              <a:rPr sz="2800" spc="2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the</a:t>
            </a:r>
            <a:r>
              <a:rPr sz="2800" spc="2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chemicals</a:t>
            </a:r>
            <a:r>
              <a:rPr sz="2800" spc="2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that</a:t>
            </a:r>
            <a:r>
              <a:rPr sz="2800" spc="2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cause</a:t>
            </a:r>
            <a:r>
              <a:rPr sz="2800" spc="2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the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93700"/>
            <a:r>
              <a:rPr sz="2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non-carbonate hardness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38581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990600"/>
          </a:xfrm>
          <a:custGeom>
            <a:avLst/>
            <a:gdLst/>
            <a:ahLst/>
            <a:cxnLst/>
            <a:rect l="l" t="t" r="r" b="b"/>
            <a:pathLst>
              <a:path w="9144000" h="990600">
                <a:moveTo>
                  <a:pt x="9144000" y="0"/>
                </a:moveTo>
                <a:lnTo>
                  <a:pt x="0" y="0"/>
                </a:lnTo>
                <a:lnTo>
                  <a:pt x="0" y="990600"/>
                </a:lnTo>
                <a:lnTo>
                  <a:pt x="9144000" y="990600"/>
                </a:lnTo>
                <a:lnTo>
                  <a:pt x="9144000" y="0"/>
                </a:lnTo>
                <a:close/>
              </a:path>
            </a:pathLst>
          </a:custGeom>
          <a:solidFill>
            <a:srgbClr val="548ED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7845" y="0"/>
            <a:ext cx="866775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85465" marR="5080" indent="-3073400">
              <a:lnSpc>
                <a:spcPct val="100000"/>
              </a:lnSpc>
              <a:spcBef>
                <a:spcPts val="105"/>
              </a:spcBef>
            </a:pPr>
            <a:r>
              <a:rPr dirty="0"/>
              <a:t>What </a:t>
            </a:r>
            <a:r>
              <a:rPr spc="-20" dirty="0"/>
              <a:t>are </a:t>
            </a:r>
            <a:r>
              <a:rPr spc="-5" dirty="0"/>
              <a:t>the </a:t>
            </a:r>
            <a:r>
              <a:rPr dirty="0"/>
              <a:t>chemical </a:t>
            </a:r>
            <a:r>
              <a:rPr spc="-5" dirty="0"/>
              <a:t>reactions </a:t>
            </a:r>
            <a:r>
              <a:rPr dirty="0"/>
              <a:t>that </a:t>
            </a:r>
            <a:r>
              <a:rPr spc="-5" dirty="0"/>
              <a:t>happen</a:t>
            </a:r>
            <a:r>
              <a:rPr spc="-90" dirty="0"/>
              <a:t> </a:t>
            </a:r>
            <a:r>
              <a:rPr dirty="0"/>
              <a:t>with  </a:t>
            </a:r>
            <a:r>
              <a:rPr spc="-5" dirty="0"/>
              <a:t>lime </a:t>
            </a:r>
            <a:r>
              <a:rPr dirty="0"/>
              <a:t>addition?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-22859" y="1148842"/>
            <a:ext cx="8024495" cy="2491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4300">
              <a:spcBef>
                <a:spcPts val="95"/>
              </a:spcBef>
              <a:tabLst>
                <a:tab pos="2230755" algn="l"/>
                <a:tab pos="4465955" algn="l"/>
                <a:tab pos="5828030" algn="l"/>
                <a:tab pos="6294755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Ca(HCO</a:t>
            </a:r>
            <a:r>
              <a:rPr sz="2775" spc="-7" baseline="-21021" dirty="0">
                <a:solidFill>
                  <a:prstClr val="black"/>
                </a:solidFill>
                <a:latin typeface="Times New Roman"/>
                <a:cs typeface="Times New Roman"/>
              </a:rPr>
              <a:t>3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775" spc="-7" baseline="-21021" dirty="0">
                <a:solidFill>
                  <a:prstClr val="black"/>
                </a:solidFill>
                <a:latin typeface="Times New Roman"/>
                <a:cs typeface="Times New Roman"/>
              </a:rPr>
              <a:t>2 </a:t>
            </a:r>
            <a:r>
              <a:rPr sz="2775" spc="82" baseline="-2102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+	Ca(OH)</a:t>
            </a:r>
            <a:r>
              <a:rPr sz="2775" spc="-7" baseline="-21021" dirty="0">
                <a:solidFill>
                  <a:prstClr val="black"/>
                </a:solidFill>
                <a:latin typeface="Times New Roman"/>
                <a:cs typeface="Times New Roman"/>
              </a:rPr>
              <a:t>2 </a:t>
            </a:r>
            <a:r>
              <a:rPr sz="2775" spc="52" baseline="-2102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-&gt;	</a:t>
            </a:r>
            <a:r>
              <a:rPr sz="2800" u="heavy" spc="-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2CaCO</a:t>
            </a:r>
            <a:r>
              <a:rPr sz="2775" spc="-7" baseline="-21021" dirty="0">
                <a:solidFill>
                  <a:prstClr val="black"/>
                </a:solidFill>
                <a:latin typeface="Times New Roman"/>
                <a:cs typeface="Times New Roman"/>
              </a:rPr>
              <a:t>3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+	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2H</a:t>
            </a:r>
            <a:r>
              <a:rPr sz="2775" baseline="-21021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4300" marR="68580">
              <a:lnSpc>
                <a:spcPct val="170000"/>
              </a:lnSpc>
              <a:tabLst>
                <a:tab pos="3069590" algn="l"/>
                <a:tab pos="3743325" algn="l"/>
                <a:tab pos="4299585" algn="l"/>
              </a:tabLst>
            </a:pP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Mg(HCO</a:t>
            </a:r>
            <a:r>
              <a:rPr sz="2775" baseline="-21021" dirty="0">
                <a:solidFill>
                  <a:prstClr val="black"/>
                </a:solidFill>
                <a:latin typeface="Times New Roman"/>
                <a:cs typeface="Times New Roman"/>
              </a:rPr>
              <a:t>3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775" baseline="-21021" dirty="0">
                <a:solidFill>
                  <a:prstClr val="black"/>
                </a:solidFill>
                <a:latin typeface="Times New Roman"/>
                <a:cs typeface="Times New Roman"/>
              </a:rPr>
              <a:t>2 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r>
              <a:rPr sz="2800"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Ca(OH)</a:t>
            </a:r>
            <a:r>
              <a:rPr sz="2775" spc="-7" baseline="-21021" dirty="0">
                <a:solidFill>
                  <a:prstClr val="black"/>
                </a:solidFill>
                <a:latin typeface="Times New Roman"/>
                <a:cs typeface="Times New Roman"/>
              </a:rPr>
              <a:t>2 </a:t>
            </a:r>
            <a:r>
              <a:rPr sz="2775" spc="52" baseline="-2102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-&gt;	</a:t>
            </a:r>
            <a:r>
              <a:rPr sz="2800" u="heavy" spc="-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CaCO</a:t>
            </a:r>
            <a:r>
              <a:rPr sz="2775" spc="-7" baseline="-21021" dirty="0">
                <a:solidFill>
                  <a:prstClr val="black"/>
                </a:solidFill>
                <a:latin typeface="Times New Roman"/>
                <a:cs typeface="Times New Roman"/>
              </a:rPr>
              <a:t>3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+ MgCO</a:t>
            </a:r>
            <a:r>
              <a:rPr sz="2775" spc="-7" baseline="-21021" dirty="0">
                <a:solidFill>
                  <a:prstClr val="black"/>
                </a:solidFill>
                <a:latin typeface="Times New Roman"/>
                <a:cs typeface="Times New Roman"/>
              </a:rPr>
              <a:t>3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+ 2H</a:t>
            </a:r>
            <a:r>
              <a:rPr sz="2775" spc="-7" baseline="-21021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O  MgCO</a:t>
            </a:r>
            <a:r>
              <a:rPr sz="2775" spc="-7" baseline="-21021" dirty="0">
                <a:solidFill>
                  <a:prstClr val="black"/>
                </a:solidFill>
                <a:latin typeface="Times New Roman"/>
                <a:cs typeface="Times New Roman"/>
              </a:rPr>
              <a:t>3 </a:t>
            </a:r>
            <a:r>
              <a:rPr sz="2775" spc="44" baseline="-2102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r>
              <a:rPr sz="2800"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Ca(OH)</a:t>
            </a:r>
            <a:r>
              <a:rPr sz="2775" spc="-7" baseline="-21021" dirty="0">
                <a:solidFill>
                  <a:prstClr val="black"/>
                </a:solidFill>
                <a:latin typeface="Times New Roman"/>
                <a:cs typeface="Times New Roman"/>
              </a:rPr>
              <a:t>2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-&gt;	</a:t>
            </a:r>
            <a:r>
              <a:rPr sz="2800" u="heavy" spc="-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CaCO</a:t>
            </a:r>
            <a:r>
              <a:rPr sz="2775" spc="-7" baseline="-21021" dirty="0">
                <a:solidFill>
                  <a:prstClr val="black"/>
                </a:solidFill>
                <a:latin typeface="Times New Roman"/>
                <a:cs typeface="Times New Roman"/>
              </a:rPr>
              <a:t>3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r>
              <a:rPr sz="2800" spc="-20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u="heavy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Mg(OH)</a:t>
            </a:r>
            <a:r>
              <a:rPr sz="2775" baseline="-21021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endParaRPr sz="2775" baseline="-21021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4300">
              <a:spcBef>
                <a:spcPts val="1275"/>
              </a:spcBef>
            </a:pPr>
            <a:r>
              <a:rPr sz="2800" b="1" u="heavy" spc="-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Times New Roman"/>
                <a:cs typeface="Times New Roman"/>
              </a:rPr>
              <a:t>What </a:t>
            </a:r>
            <a:r>
              <a:rPr sz="2800" b="1" u="heavy" spc="-20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Times New Roman"/>
                <a:cs typeface="Times New Roman"/>
              </a:rPr>
              <a:t>are </a:t>
            </a:r>
            <a:r>
              <a:rPr sz="2800" b="1" u="heavy" spc="-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Times New Roman"/>
                <a:cs typeface="Times New Roman"/>
              </a:rPr>
              <a:t>the chemical </a:t>
            </a:r>
            <a:r>
              <a:rPr sz="2800" b="1" u="heavy" spc="-10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Times New Roman"/>
                <a:cs typeface="Times New Roman"/>
              </a:rPr>
              <a:t>reactions with </a:t>
            </a:r>
            <a:r>
              <a:rPr sz="2800" b="1" u="heavy" spc="-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Times New Roman"/>
                <a:cs typeface="Times New Roman"/>
              </a:rPr>
              <a:t>soda</a:t>
            </a:r>
            <a:r>
              <a:rPr sz="2800" b="1" u="heavy" spc="8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Times New Roman"/>
                <a:cs typeface="Times New Roman"/>
              </a:rPr>
              <a:t>ash</a:t>
            </a:r>
            <a:r>
              <a:rPr sz="2800" b="1" spc="5" dirty="0">
                <a:solidFill>
                  <a:srgbClr val="00AFEF"/>
                </a:solidFill>
                <a:latin typeface="Times New Roman"/>
                <a:cs typeface="Times New Roman"/>
              </a:rPr>
              <a:t>?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9689" y="3746989"/>
          <a:ext cx="6854190" cy="9721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0080"/>
                <a:gridCol w="748665"/>
                <a:gridCol w="2925445"/>
              </a:tblGrid>
              <a:tr h="485768">
                <a:tc>
                  <a:txBody>
                    <a:bodyPr/>
                    <a:lstStyle/>
                    <a:p>
                      <a:pPr marL="374650" indent="-342900">
                        <a:lnSpc>
                          <a:spcPts val="3090"/>
                        </a:lnSpc>
                        <a:buFont typeface="Arial"/>
                        <a:buChar char="•"/>
                        <a:tabLst>
                          <a:tab pos="374015" algn="l"/>
                          <a:tab pos="374650" algn="l"/>
                        </a:tabLst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MgSO</a:t>
                      </a:r>
                      <a:r>
                        <a:rPr sz="2775" baseline="-21021" dirty="0">
                          <a:latin typeface="Times New Roman"/>
                          <a:cs typeface="Times New Roman"/>
                        </a:rPr>
                        <a:t>4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sz="2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Ca(OH)</a:t>
                      </a:r>
                      <a:r>
                        <a:rPr sz="2775" spc="-7" baseline="-21021" dirty="0">
                          <a:latin typeface="Times New Roman"/>
                          <a:cs typeface="Times New Roman"/>
                        </a:rPr>
                        <a:t>2</a:t>
                      </a:r>
                      <a:endParaRPr sz="2775" baseline="-2102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7020">
                        <a:lnSpc>
                          <a:spcPts val="3090"/>
                        </a:lnSpc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-&gt;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3360">
                        <a:lnSpc>
                          <a:spcPts val="3090"/>
                        </a:lnSpc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Mg(OH)</a:t>
                      </a:r>
                      <a:r>
                        <a:rPr sz="2775" baseline="-21021" dirty="0">
                          <a:latin typeface="Times New Roman"/>
                          <a:cs typeface="Times New Roman"/>
                        </a:rPr>
                        <a:t>2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sz="28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CaSO</a:t>
                      </a:r>
                      <a:r>
                        <a:rPr sz="2775" spc="-7" baseline="-21021" dirty="0">
                          <a:latin typeface="Times New Roman"/>
                          <a:cs typeface="Times New Roman"/>
                        </a:rPr>
                        <a:t>4</a:t>
                      </a:r>
                      <a:endParaRPr sz="2775" baseline="-2102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86425">
                <a:tc>
                  <a:txBody>
                    <a:bodyPr/>
                    <a:lstStyle/>
                    <a:p>
                      <a:pPr marL="374650" indent="-342900">
                        <a:lnSpc>
                          <a:spcPts val="3300"/>
                        </a:lnSpc>
                        <a:buFont typeface="Arial"/>
                        <a:buChar char="•"/>
                        <a:tabLst>
                          <a:tab pos="374015" algn="l"/>
                          <a:tab pos="374650" algn="l"/>
                        </a:tabLst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CaSO</a:t>
                      </a:r>
                      <a:r>
                        <a:rPr sz="2775" spc="-7" baseline="-21021" dirty="0">
                          <a:latin typeface="Times New Roman"/>
                          <a:cs typeface="Times New Roman"/>
                        </a:rPr>
                        <a:t>4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+ Na</a:t>
                      </a:r>
                      <a:r>
                        <a:rPr sz="2775" spc="-7" baseline="-21021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CO</a:t>
                      </a:r>
                      <a:r>
                        <a:rPr sz="2775" spc="-7" baseline="-21021" dirty="0">
                          <a:latin typeface="Times New Roman"/>
                          <a:cs typeface="Times New Roman"/>
                        </a:rPr>
                        <a:t>3</a:t>
                      </a:r>
                      <a:endParaRPr sz="2775" baseline="-2102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ts val="3300"/>
                        </a:lnSpc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-&gt;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ts val="3300"/>
                        </a:lnSpc>
                      </a:pPr>
                      <a:r>
                        <a:rPr sz="2800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CaCO</a:t>
                      </a:r>
                      <a:r>
                        <a:rPr sz="2775" spc="-7" baseline="-21021" dirty="0">
                          <a:latin typeface="Times New Roman"/>
                          <a:cs typeface="Times New Roman"/>
                        </a:rPr>
                        <a:t>3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sz="2800" spc="-2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Na</a:t>
                      </a:r>
                      <a:r>
                        <a:rPr sz="2775" baseline="-21021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SO</a:t>
                      </a:r>
                      <a:r>
                        <a:rPr sz="2775" baseline="-21021" dirty="0">
                          <a:latin typeface="Times New Roman"/>
                          <a:cs typeface="Times New Roman"/>
                        </a:rPr>
                        <a:t>4</a:t>
                      </a:r>
                      <a:endParaRPr sz="2775" baseline="-2102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46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563880"/>
          </a:xfrm>
          <a:prstGeom prst="rect">
            <a:avLst/>
          </a:prstGeom>
          <a:solidFill>
            <a:srgbClr val="548ED4"/>
          </a:solidFill>
        </p:spPr>
        <p:txBody>
          <a:bodyPr vert="horz" wrap="square" lIns="0" tIns="1397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10"/>
              </a:spcBef>
            </a:pPr>
            <a:r>
              <a:rPr dirty="0"/>
              <a:t>Zeolite</a:t>
            </a:r>
            <a:r>
              <a:rPr spc="-20" dirty="0"/>
              <a:t> </a:t>
            </a:r>
            <a:r>
              <a:rPr dirty="0"/>
              <a:t>softening</a:t>
            </a:r>
          </a:p>
        </p:txBody>
      </p:sp>
      <p:sp>
        <p:nvSpPr>
          <p:cNvPr id="3" name="object 3"/>
          <p:cNvSpPr/>
          <p:nvPr/>
        </p:nvSpPr>
        <p:spPr>
          <a:xfrm>
            <a:off x="1766316" y="3499103"/>
            <a:ext cx="1022604" cy="789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91155" y="3543300"/>
            <a:ext cx="446531" cy="542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10027" y="3543300"/>
            <a:ext cx="463295" cy="5425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74035" y="3499103"/>
            <a:ext cx="557784" cy="7894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52344" y="3499103"/>
            <a:ext cx="982980" cy="7894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3337559" y="3543300"/>
            <a:ext cx="446532" cy="542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3456432" y="3543300"/>
            <a:ext cx="463296" cy="5425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520440" y="3499103"/>
            <a:ext cx="588263" cy="7894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639311" y="3499103"/>
            <a:ext cx="557784" cy="7894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5740" y="859281"/>
            <a:ext cx="8733790" cy="31832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0" marR="642620" indent="-342900">
              <a:spcBef>
                <a:spcPts val="95"/>
              </a:spcBef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The ion-exchange method of water softening has been  used extensively in </a:t>
            </a:r>
            <a:r>
              <a:rPr sz="2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smaller </a:t>
            </a:r>
            <a:r>
              <a:rPr sz="2800" b="1" spc="-10" dirty="0">
                <a:solidFill>
                  <a:srgbClr val="00AFEF"/>
                </a:solidFill>
                <a:latin typeface="Times New Roman"/>
                <a:cs typeface="Times New Roman"/>
              </a:rPr>
              <a:t>water </a:t>
            </a:r>
            <a:r>
              <a:rPr sz="2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systems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and </a:t>
            </a:r>
            <a:r>
              <a:rPr sz="2800" spc="-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AFEF"/>
                </a:solidFill>
                <a:latin typeface="Times New Roman"/>
                <a:cs typeface="Times New Roman"/>
              </a:rPr>
              <a:t>individual</a:t>
            </a:r>
            <a:r>
              <a:rPr sz="2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 homes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81000" marR="31115" indent="-342900">
              <a:spcBef>
                <a:spcPts val="675"/>
              </a:spcBef>
              <a:buFont typeface="Arial"/>
              <a:buChar char="•"/>
              <a:tabLst>
                <a:tab pos="380365" algn="l"/>
                <a:tab pos="381000" algn="l"/>
                <a:tab pos="743585" algn="l"/>
                <a:tab pos="1125855" algn="l"/>
                <a:tab pos="2080260" algn="l"/>
                <a:tab pos="2581910" algn="l"/>
                <a:tab pos="3161030" algn="l"/>
                <a:tab pos="4215765" algn="l"/>
                <a:tab pos="4638040" algn="l"/>
                <a:tab pos="6124575" algn="l"/>
                <a:tab pos="6800850" algn="l"/>
                <a:tab pos="7421245" algn="l"/>
                <a:tab pos="8259445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It	is	based	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ility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to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exchange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one</a:t>
            </a:r>
            <a:r>
              <a:rPr sz="2800" b="1" dirty="0">
                <a:solidFill>
                  <a:srgbClr val="00AFEF"/>
                </a:solidFill>
                <a:latin typeface="Times New Roman"/>
                <a:cs typeface="Times New Roman"/>
              </a:rPr>
              <a:t>	</a:t>
            </a:r>
            <a:r>
              <a:rPr sz="2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i</a:t>
            </a:r>
            <a:r>
              <a:rPr sz="2800" b="1" dirty="0">
                <a:solidFill>
                  <a:srgbClr val="00AFEF"/>
                </a:solidFill>
                <a:latin typeface="Times New Roman"/>
                <a:cs typeface="Times New Roman"/>
              </a:rPr>
              <a:t>o</a:t>
            </a:r>
            <a:r>
              <a:rPr sz="2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n</a:t>
            </a:r>
            <a:r>
              <a:rPr sz="2800" b="1" dirty="0">
                <a:solidFill>
                  <a:srgbClr val="00AFEF"/>
                </a:solidFill>
                <a:latin typeface="Times New Roman"/>
                <a:cs typeface="Times New Roman"/>
              </a:rPr>
              <a:t>	</a:t>
            </a:r>
            <a:r>
              <a:rPr sz="2800" spc="5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800" spc="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e  water being treated </a:t>
            </a:r>
            <a:r>
              <a:rPr sz="2800" spc="-5" dirty="0">
                <a:solidFill>
                  <a:srgbClr val="00AFEF"/>
                </a:solidFill>
                <a:latin typeface="Times New Roman"/>
                <a:cs typeface="Times New Roman"/>
              </a:rPr>
              <a:t>for </a:t>
            </a:r>
            <a:r>
              <a:rPr sz="2800" dirty="0">
                <a:solidFill>
                  <a:srgbClr val="00AFEF"/>
                </a:solidFill>
                <a:latin typeface="Times New Roman"/>
                <a:cs typeface="Times New Roman"/>
              </a:rPr>
              <a:t>another </a:t>
            </a:r>
            <a:r>
              <a:rPr sz="2800" spc="-5" dirty="0">
                <a:solidFill>
                  <a:srgbClr val="00AFEF"/>
                </a:solidFill>
                <a:latin typeface="Times New Roman"/>
                <a:cs typeface="Times New Roman"/>
              </a:rPr>
              <a:t>ion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that is in the</a:t>
            </a:r>
            <a:r>
              <a:rPr sz="2800" spc="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AFEF"/>
                </a:solidFill>
                <a:latin typeface="Times New Roman"/>
                <a:cs typeface="Times New Roman"/>
              </a:rPr>
              <a:t>resin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81000" marR="30480" indent="-342900">
              <a:spcBef>
                <a:spcPts val="675"/>
              </a:spcBef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Zeolite resin exchanges </a:t>
            </a:r>
            <a:r>
              <a:rPr sz="2800" b="1" dirty="0">
                <a:solidFill>
                  <a:srgbClr val="00AFEF"/>
                </a:solidFill>
                <a:latin typeface="Times New Roman"/>
                <a:cs typeface="Times New Roman"/>
              </a:rPr>
              <a:t>Na</a:t>
            </a:r>
            <a:r>
              <a:rPr sz="2775" b="1" baseline="25525" dirty="0">
                <a:solidFill>
                  <a:srgbClr val="00AFEF"/>
                </a:solidFill>
                <a:latin typeface="Times New Roman"/>
                <a:cs typeface="Times New Roman"/>
              </a:rPr>
              <a:t>+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for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ions causing hardness in 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water </a:t>
            </a:r>
            <a:r>
              <a:rPr sz="2800" b="1" dirty="0">
                <a:solidFill>
                  <a:srgbClr val="00AFEF"/>
                </a:solidFill>
                <a:latin typeface="Times New Roman"/>
                <a:cs typeface="Times New Roman"/>
              </a:rPr>
              <a:t>(Ca</a:t>
            </a:r>
            <a:r>
              <a:rPr sz="2775" b="1" baseline="25525" dirty="0">
                <a:solidFill>
                  <a:srgbClr val="00AFEF"/>
                </a:solidFill>
                <a:latin typeface="Times New Roman"/>
                <a:cs typeface="Times New Roman"/>
              </a:rPr>
              <a:t>2+</a:t>
            </a:r>
            <a:r>
              <a:rPr sz="2800" b="1" dirty="0">
                <a:solidFill>
                  <a:srgbClr val="00AFEF"/>
                </a:solidFill>
                <a:latin typeface="Times New Roman"/>
                <a:cs typeface="Times New Roman"/>
              </a:rPr>
              <a:t>,</a:t>
            </a:r>
            <a:r>
              <a:rPr sz="2800" b="1" spc="1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AFEF"/>
                </a:solidFill>
                <a:latin typeface="Times New Roman"/>
                <a:cs typeface="Times New Roman"/>
              </a:rPr>
              <a:t>Mg</a:t>
            </a:r>
            <a:r>
              <a:rPr sz="2775" b="1" baseline="25525" dirty="0">
                <a:solidFill>
                  <a:srgbClr val="00AFEF"/>
                </a:solidFill>
                <a:latin typeface="Times New Roman"/>
                <a:cs typeface="Times New Roman"/>
              </a:rPr>
              <a:t>2+</a:t>
            </a:r>
            <a:r>
              <a:rPr sz="2800" b="1" dirty="0">
                <a:solidFill>
                  <a:srgbClr val="00AFEF"/>
                </a:solidFill>
                <a:latin typeface="Times New Roman"/>
                <a:cs typeface="Times New Roman"/>
              </a:rPr>
              <a:t>).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34869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640080"/>
          </a:xfrm>
          <a:prstGeom prst="rect">
            <a:avLst/>
          </a:prstGeom>
          <a:solidFill>
            <a:srgbClr val="548ED4"/>
          </a:solidFill>
        </p:spPr>
        <p:txBody>
          <a:bodyPr vert="horz" wrap="square" lIns="0" tIns="5206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9"/>
              </a:spcBef>
            </a:pPr>
            <a:r>
              <a:rPr b="0" dirty="0">
                <a:latin typeface="Times New Roman"/>
                <a:cs typeface="Times New Roman"/>
              </a:rPr>
              <a:t>Removal of carbonate</a:t>
            </a:r>
            <a:r>
              <a:rPr b="0" spc="-7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hardness: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1940" y="926106"/>
            <a:ext cx="8582025" cy="54883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1988820">
              <a:lnSpc>
                <a:spcPct val="120000"/>
              </a:lnSpc>
              <a:spcBef>
                <a:spcPts val="95"/>
              </a:spcBef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Ca(HCO</a:t>
            </a:r>
            <a:r>
              <a:rPr sz="2775" spc="-7" baseline="-21021" dirty="0">
                <a:solidFill>
                  <a:prstClr val="black"/>
                </a:solidFill>
                <a:latin typeface="Times New Roman"/>
                <a:cs typeface="Times New Roman"/>
              </a:rPr>
              <a:t>3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775" spc="-7" baseline="-21021" dirty="0">
                <a:solidFill>
                  <a:prstClr val="black"/>
                </a:solidFill>
                <a:latin typeface="Times New Roman"/>
                <a:cs typeface="Times New Roman"/>
              </a:rPr>
              <a:t>2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+ Na</a:t>
            </a:r>
            <a:r>
              <a:rPr sz="2775" spc="-7" baseline="-21021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X ------</a:t>
            </a:r>
            <a:r>
              <a:rPr sz="28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&gt;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CaX </a:t>
            </a:r>
            <a:r>
              <a:rPr sz="28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+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2NaHCO</a:t>
            </a:r>
            <a:r>
              <a:rPr sz="2775" spc="-7" baseline="-21021" dirty="0">
                <a:solidFill>
                  <a:prstClr val="black"/>
                </a:solidFill>
                <a:latin typeface="Times New Roman"/>
                <a:cs typeface="Times New Roman"/>
              </a:rPr>
              <a:t>3 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Mg(HCO</a:t>
            </a:r>
            <a:r>
              <a:rPr sz="2775" baseline="-21021" dirty="0">
                <a:solidFill>
                  <a:prstClr val="black"/>
                </a:solidFill>
                <a:latin typeface="Times New Roman"/>
                <a:cs typeface="Times New Roman"/>
              </a:rPr>
              <a:t>3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775" baseline="-21021" dirty="0">
                <a:solidFill>
                  <a:prstClr val="black"/>
                </a:solidFill>
                <a:latin typeface="Times New Roman"/>
                <a:cs typeface="Times New Roman"/>
              </a:rPr>
              <a:t>2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+ Na</a:t>
            </a:r>
            <a:r>
              <a:rPr sz="2775" spc="-7" baseline="-21021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X ------</a:t>
            </a:r>
            <a:r>
              <a:rPr sz="28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&gt;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MgX </a:t>
            </a:r>
            <a:r>
              <a:rPr sz="28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r>
              <a:rPr sz="2800" b="1" spc="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2NaHCO</a:t>
            </a:r>
            <a:r>
              <a:rPr sz="2775" spc="-7" baseline="-21021" dirty="0">
                <a:solidFill>
                  <a:prstClr val="black"/>
                </a:solidFill>
                <a:latin typeface="Times New Roman"/>
                <a:cs typeface="Times New Roman"/>
              </a:rPr>
              <a:t>3</a:t>
            </a:r>
            <a:endParaRPr sz="2775" baseline="-21021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81000" indent="-342900">
              <a:spcBef>
                <a:spcPts val="675"/>
              </a:spcBef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Removal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non-carbonate</a:t>
            </a:r>
            <a:r>
              <a:rPr sz="2800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hardness: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8100" marR="2996565">
              <a:lnSpc>
                <a:spcPct val="120000"/>
              </a:lnSpc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CaSO</a:t>
            </a:r>
            <a:r>
              <a:rPr sz="2775" spc="-7" baseline="-21021" dirty="0">
                <a:solidFill>
                  <a:prstClr val="black"/>
                </a:solidFill>
                <a:latin typeface="Times New Roman"/>
                <a:cs typeface="Times New Roman"/>
              </a:rPr>
              <a:t>4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+ Na</a:t>
            </a:r>
            <a:r>
              <a:rPr sz="2775" spc="-7" baseline="-21021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X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----- </a:t>
            </a:r>
            <a:r>
              <a:rPr sz="28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&gt;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CaX </a:t>
            </a:r>
            <a:r>
              <a:rPr sz="28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+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Na</a:t>
            </a:r>
            <a:r>
              <a:rPr sz="2775" baseline="-21021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SO</a:t>
            </a:r>
            <a:r>
              <a:rPr sz="2775" baseline="-21021" dirty="0">
                <a:solidFill>
                  <a:prstClr val="black"/>
                </a:solidFill>
                <a:latin typeface="Times New Roman"/>
                <a:cs typeface="Times New Roman"/>
              </a:rPr>
              <a:t>4 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CaCl</a:t>
            </a:r>
            <a:r>
              <a:rPr sz="2775" spc="-7" baseline="-21021" dirty="0">
                <a:solidFill>
                  <a:prstClr val="black"/>
                </a:solidFill>
                <a:latin typeface="Times New Roman"/>
                <a:cs typeface="Times New Roman"/>
              </a:rPr>
              <a:t>2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+ Na</a:t>
            </a:r>
            <a:r>
              <a:rPr sz="2775" spc="-7" baseline="-21021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X ------</a:t>
            </a:r>
            <a:r>
              <a:rPr sz="28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&gt;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CaX </a:t>
            </a:r>
            <a:r>
              <a:rPr sz="28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+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NaCl</a:t>
            </a:r>
            <a:r>
              <a:rPr sz="2775" spc="-7" baseline="-21021" dirty="0">
                <a:solidFill>
                  <a:prstClr val="black"/>
                </a:solidFill>
                <a:latin typeface="Times New Roman"/>
                <a:cs typeface="Times New Roman"/>
              </a:rPr>
              <a:t>2 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MgSO</a:t>
            </a:r>
            <a:r>
              <a:rPr sz="2775" baseline="-21021" dirty="0">
                <a:solidFill>
                  <a:prstClr val="black"/>
                </a:solidFill>
                <a:latin typeface="Times New Roman"/>
                <a:cs typeface="Times New Roman"/>
              </a:rPr>
              <a:t>4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+ Na</a:t>
            </a:r>
            <a:r>
              <a:rPr sz="2775" spc="-7" baseline="-21021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X ------</a:t>
            </a:r>
            <a:r>
              <a:rPr sz="28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&gt;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MgX </a:t>
            </a:r>
            <a:r>
              <a:rPr sz="28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+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Na</a:t>
            </a:r>
            <a:r>
              <a:rPr sz="2775" baseline="-21021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SO</a:t>
            </a:r>
            <a:r>
              <a:rPr sz="2775" baseline="-21021" dirty="0">
                <a:solidFill>
                  <a:prstClr val="black"/>
                </a:solidFill>
                <a:latin typeface="Times New Roman"/>
                <a:cs typeface="Times New Roman"/>
              </a:rPr>
              <a:t>4 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MgCl</a:t>
            </a:r>
            <a:r>
              <a:rPr sz="2775" baseline="-21021" dirty="0">
                <a:solidFill>
                  <a:prstClr val="black"/>
                </a:solidFill>
                <a:latin typeface="Times New Roman"/>
                <a:cs typeface="Times New Roman"/>
              </a:rPr>
              <a:t>2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+ Na</a:t>
            </a:r>
            <a:r>
              <a:rPr sz="2775" spc="-7" baseline="-21021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X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------</a:t>
            </a:r>
            <a:r>
              <a:rPr sz="2800" b="1" dirty="0">
                <a:solidFill>
                  <a:prstClr val="black"/>
                </a:solidFill>
                <a:latin typeface="Times New Roman"/>
                <a:cs typeface="Times New Roman"/>
              </a:rPr>
              <a:t>&gt;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MgX </a:t>
            </a:r>
            <a:r>
              <a:rPr sz="28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r>
              <a:rPr sz="28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2NaC1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8100" marR="33020">
              <a:spcBef>
                <a:spcPts val="675"/>
              </a:spcBef>
              <a:tabLst>
                <a:tab pos="866775" algn="l"/>
                <a:tab pos="2407920" algn="l"/>
                <a:tab pos="2860675" algn="l"/>
                <a:tab pos="4478020" algn="l"/>
                <a:tab pos="4970145" algn="l"/>
                <a:tab pos="5976620" algn="l"/>
                <a:tab pos="6490335" algn="l"/>
                <a:tab pos="8242934" algn="l"/>
              </a:tabLst>
            </a:pPr>
            <a:r>
              <a:rPr sz="2800" b="1" i="1" spc="-10" dirty="0">
                <a:solidFill>
                  <a:prstClr val="black"/>
                </a:solidFill>
                <a:latin typeface="Times New Roman"/>
                <a:cs typeface="Times New Roman"/>
              </a:rPr>
              <a:t>NB</a:t>
            </a:r>
            <a:r>
              <a:rPr sz="2800" b="1" i="1" spc="-5" dirty="0">
                <a:solidFill>
                  <a:prstClr val="black"/>
                </a:solidFill>
                <a:latin typeface="Times New Roman"/>
                <a:cs typeface="Times New Roman"/>
              </a:rPr>
              <a:t>:</a:t>
            </a:r>
            <a:r>
              <a:rPr sz="2800" b="1" i="1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Har</a:t>
            </a:r>
            <a:r>
              <a:rPr sz="2800" spc="5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ness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exp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essed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ter</a:t>
            </a:r>
            <a:r>
              <a:rPr sz="2800" spc="-2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o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2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ill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gra</a:t>
            </a:r>
            <a:r>
              <a:rPr sz="2800" spc="-3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of 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CaCO</a:t>
            </a:r>
            <a:r>
              <a:rPr sz="2775" spc="-7" baseline="-21021" dirty="0">
                <a:solidFill>
                  <a:prstClr val="black"/>
                </a:solidFill>
                <a:latin typeface="Times New Roman"/>
                <a:cs typeface="Times New Roman"/>
              </a:rPr>
              <a:t>3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per liter (mg/l)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or</a:t>
            </a:r>
            <a:r>
              <a:rPr sz="2800" spc="-1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ppm.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8100" marR="30480">
              <a:spcBef>
                <a:spcPts val="675"/>
              </a:spcBef>
              <a:tabLst>
                <a:tab pos="1359535" algn="l"/>
              </a:tabLst>
            </a:pP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Common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methods of hardness analysis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is </a:t>
            </a:r>
            <a:r>
              <a:rPr sz="2800" spc="-60" dirty="0">
                <a:solidFill>
                  <a:prstClr val="black"/>
                </a:solidFill>
                <a:latin typeface="Times New Roman"/>
                <a:cs typeface="Times New Roman"/>
              </a:rPr>
              <a:t>EDTA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(ethylene  diamine	tetra acetic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acid.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2953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563880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24765" rIns="0" bIns="0" rtlCol="0">
            <a:spAutoFit/>
          </a:bodyPr>
          <a:lstStyle/>
          <a:p>
            <a:pPr marL="500380">
              <a:lnSpc>
                <a:spcPct val="100000"/>
              </a:lnSpc>
              <a:spcBef>
                <a:spcPts val="195"/>
              </a:spcBef>
            </a:pPr>
            <a:r>
              <a:rPr spc="-5" dirty="0"/>
              <a:t>Public </a:t>
            </a:r>
            <a:r>
              <a:rPr dirty="0"/>
              <a:t>Health Significance of Hard</a:t>
            </a:r>
            <a:r>
              <a:rPr spc="-160" dirty="0"/>
              <a:t> </a:t>
            </a:r>
            <a:r>
              <a:rPr spc="-35" dirty="0"/>
              <a:t>Water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40" y="996442"/>
            <a:ext cx="8607425" cy="32689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spcBef>
                <a:spcPts val="95"/>
              </a:spcBef>
              <a:buFont typeface="Wingdings"/>
              <a:buChar char=""/>
              <a:tabLst>
                <a:tab pos="35560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Hard water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can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be good for</a:t>
            </a:r>
            <a:r>
              <a:rPr sz="2800" spc="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health: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756285" lvl="1" indent="-287020">
              <a:spcBef>
                <a:spcPts val="2355"/>
              </a:spcBef>
              <a:buFont typeface="Wingdings"/>
              <a:buChar char=""/>
              <a:tabLst>
                <a:tab pos="75692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Calcium is needed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for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healthy bones and</a:t>
            </a:r>
            <a:r>
              <a:rPr sz="28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teeth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756285" lvl="1" indent="-287020">
              <a:spcBef>
                <a:spcPts val="2350"/>
              </a:spcBef>
              <a:buFont typeface="Wingdings"/>
              <a:buChar char=""/>
              <a:tabLst>
                <a:tab pos="75692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Magnesium is needed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for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effective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metabolism.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50000"/>
              </a:lnSpc>
              <a:spcBef>
                <a:spcPts val="675"/>
              </a:spcBef>
              <a:buFont typeface="Wingdings"/>
              <a:buChar char=""/>
              <a:tabLst>
                <a:tab pos="35560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Some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studies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have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also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shown that people living in hard  water areas are less likely to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suffer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from heart</a:t>
            </a:r>
            <a:r>
              <a:rPr sz="2800" spc="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disease.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19066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868680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177165" rIns="0" bIns="0" rtlCol="0">
            <a:spAutoFit/>
          </a:bodyPr>
          <a:lstStyle/>
          <a:p>
            <a:pPr marL="822325">
              <a:lnSpc>
                <a:spcPct val="100000"/>
              </a:lnSpc>
              <a:spcBef>
                <a:spcPts val="1395"/>
              </a:spcBef>
            </a:pPr>
            <a:r>
              <a:rPr dirty="0"/>
              <a:t>Disadvantages of Hard</a:t>
            </a:r>
            <a:r>
              <a:rPr spc="-125" dirty="0"/>
              <a:t> </a:t>
            </a:r>
            <a:r>
              <a:rPr spc="-25" dirty="0"/>
              <a:t>Water-(Again)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40" y="1164081"/>
            <a:ext cx="8532495" cy="267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just"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Soap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is less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effective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in hard water because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calcium 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ions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react with the stearate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ions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in soap to form a  precipitate, calcium stearate (“soap</a:t>
            </a:r>
            <a:r>
              <a:rPr sz="28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scum”).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6350" indent="-342900" algn="just">
              <a:spcBef>
                <a:spcPts val="67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When temporarily hard water is heated, calcium  carbonate (“scale”)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is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formed. This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solid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can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reduce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the 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efficiency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tea kettles and block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hot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water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pipes.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90800" y="3819142"/>
            <a:ext cx="2695955" cy="30388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57800" y="3886198"/>
            <a:ext cx="3220211" cy="2971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070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0"/>
            <a:ext cx="8229600" cy="716280"/>
          </a:xfrm>
          <a:custGeom>
            <a:avLst/>
            <a:gdLst/>
            <a:ahLst/>
            <a:cxnLst/>
            <a:rect l="l" t="t" r="r" b="b"/>
            <a:pathLst>
              <a:path w="8229600" h="716280">
                <a:moveTo>
                  <a:pt x="8229600" y="0"/>
                </a:moveTo>
                <a:lnTo>
                  <a:pt x="0" y="0"/>
                </a:lnTo>
                <a:lnTo>
                  <a:pt x="0" y="716279"/>
                </a:lnTo>
                <a:lnTo>
                  <a:pt x="8229600" y="716279"/>
                </a:lnTo>
                <a:lnTo>
                  <a:pt x="822960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66569" y="87883"/>
            <a:ext cx="46151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Methods of</a:t>
            </a:r>
            <a:r>
              <a:rPr spc="-55" dirty="0"/>
              <a:t> </a:t>
            </a:r>
            <a:r>
              <a:rPr dirty="0"/>
              <a:t>Determination</a:t>
            </a:r>
          </a:p>
        </p:txBody>
      </p:sp>
      <p:sp>
        <p:nvSpPr>
          <p:cNvPr id="4" name="object 4"/>
          <p:cNvSpPr/>
          <p:nvPr/>
        </p:nvSpPr>
        <p:spPr>
          <a:xfrm>
            <a:off x="228600" y="685800"/>
            <a:ext cx="8686800" cy="5867400"/>
          </a:xfrm>
          <a:custGeom>
            <a:avLst/>
            <a:gdLst/>
            <a:ahLst/>
            <a:cxnLst/>
            <a:rect l="l" t="t" r="r" b="b"/>
            <a:pathLst>
              <a:path w="8686800" h="5867400">
                <a:moveTo>
                  <a:pt x="0" y="5867400"/>
                </a:moveTo>
                <a:lnTo>
                  <a:pt x="8686800" y="5867400"/>
                </a:lnTo>
                <a:lnTo>
                  <a:pt x="86868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9240" y="620928"/>
            <a:ext cx="8606790" cy="553148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93700" indent="-342900" algn="just">
              <a:spcBef>
                <a:spcPts val="434"/>
              </a:spcBef>
              <a:buFont typeface="Arial"/>
              <a:buChar char="•"/>
              <a:tabLst>
                <a:tab pos="39370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Hardness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of </a:t>
            </a:r>
            <a:r>
              <a:rPr sz="2800" spc="-50" dirty="0">
                <a:solidFill>
                  <a:prstClr val="black"/>
                </a:solidFill>
                <a:latin typeface="Times New Roman"/>
                <a:cs typeface="Times New Roman"/>
              </a:rPr>
              <a:t>Water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by </a:t>
            </a:r>
            <a:r>
              <a:rPr sz="2800" spc="-65" dirty="0">
                <a:solidFill>
                  <a:prstClr val="black"/>
                </a:solidFill>
                <a:latin typeface="Times New Roman"/>
                <a:cs typeface="Times New Roman"/>
              </a:rPr>
              <a:t>EDTA</a:t>
            </a:r>
            <a:r>
              <a:rPr sz="2800" spc="-1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Titration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93700" marR="43180" indent="-342900" algn="just">
              <a:lnSpc>
                <a:spcPct val="90000"/>
              </a:lnSpc>
              <a:spcBef>
                <a:spcPts val="670"/>
              </a:spcBef>
              <a:buFont typeface="Arial"/>
              <a:buChar char="•"/>
              <a:tabLst>
                <a:tab pos="39370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The ions involved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in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water hardness, i.e.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Ca</a:t>
            </a:r>
            <a:r>
              <a:rPr sz="2775" baseline="25525" dirty="0">
                <a:solidFill>
                  <a:prstClr val="black"/>
                </a:solidFill>
                <a:latin typeface="Times New Roman"/>
                <a:cs typeface="Times New Roman"/>
              </a:rPr>
              <a:t>2+(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aq)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and 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Mg</a:t>
            </a:r>
            <a:r>
              <a:rPr sz="2775" baseline="25525" dirty="0">
                <a:solidFill>
                  <a:prstClr val="black"/>
                </a:solidFill>
                <a:latin typeface="Times New Roman"/>
                <a:cs typeface="Times New Roman"/>
              </a:rPr>
              <a:t>2+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(aq),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can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be determined by titration with a chelating  agent, ethylenediaminetetraacetic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acid </a:t>
            </a:r>
            <a:r>
              <a:rPr sz="2800" spc="-35" dirty="0">
                <a:solidFill>
                  <a:prstClr val="black"/>
                </a:solidFill>
                <a:latin typeface="Times New Roman"/>
                <a:cs typeface="Times New Roman"/>
              </a:rPr>
              <a:t>(EDTA),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usually  in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form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of disodium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salt</a:t>
            </a:r>
            <a:r>
              <a:rPr sz="28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(H</a:t>
            </a:r>
            <a:r>
              <a:rPr sz="2775" baseline="-21021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775" baseline="25525" dirty="0">
                <a:solidFill>
                  <a:prstClr val="black"/>
                </a:solidFill>
                <a:latin typeface="Times New Roman"/>
                <a:cs typeface="Times New Roman"/>
              </a:rPr>
              <a:t>2-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).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93700" indent="-342900" algn="just">
              <a:spcBef>
                <a:spcPts val="340"/>
              </a:spcBef>
              <a:buFont typeface="Arial"/>
              <a:buChar char="•"/>
              <a:tabLst>
                <a:tab pos="39370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Eriochrome Black-T is commonly used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as</a:t>
            </a:r>
            <a:r>
              <a:rPr sz="28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prstClr val="black"/>
                </a:solidFill>
                <a:latin typeface="Times New Roman"/>
                <a:cs typeface="Times New Roman"/>
              </a:rPr>
              <a:t>indicator.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93700" marR="45085" indent="-342900" algn="just">
              <a:lnSpc>
                <a:spcPts val="3020"/>
              </a:lnSpc>
              <a:spcBef>
                <a:spcPts val="720"/>
              </a:spcBef>
              <a:buFont typeface="Arial"/>
              <a:buChar char="•"/>
              <a:tabLst>
                <a:tab pos="39370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At pH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10, Ca</a:t>
            </a:r>
            <a:r>
              <a:rPr sz="2775" baseline="25525" dirty="0">
                <a:solidFill>
                  <a:prstClr val="black"/>
                </a:solidFill>
                <a:latin typeface="Times New Roman"/>
                <a:cs typeface="Times New Roman"/>
              </a:rPr>
              <a:t>2+(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aq) ion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first complexes with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indicator 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as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CaIn</a:t>
            </a:r>
            <a:r>
              <a:rPr sz="2775" spc="-7" baseline="25525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(aq)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which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is wine</a:t>
            </a:r>
            <a:r>
              <a:rPr sz="28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red.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93700" marR="44450" indent="-342900" algn="just">
              <a:lnSpc>
                <a:spcPct val="90000"/>
              </a:lnSpc>
              <a:spcBef>
                <a:spcPts val="630"/>
              </a:spcBef>
              <a:buFont typeface="Arial"/>
              <a:buChar char="•"/>
              <a:tabLst>
                <a:tab pos="39370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As the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stronger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ligand </a:t>
            </a:r>
            <a:r>
              <a:rPr sz="2800" spc="-60" dirty="0">
                <a:solidFill>
                  <a:prstClr val="black"/>
                </a:solidFill>
                <a:latin typeface="Times New Roman"/>
                <a:cs typeface="Times New Roman"/>
              </a:rPr>
              <a:t>EDTA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is added, the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CaIn</a:t>
            </a:r>
            <a:r>
              <a:rPr sz="2775" baseline="25525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(aq) 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complex is replaced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by the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CaY</a:t>
            </a:r>
            <a:r>
              <a:rPr sz="2775" spc="-7" baseline="25525" dirty="0">
                <a:solidFill>
                  <a:prstClr val="black"/>
                </a:solidFill>
                <a:latin typeface="Times New Roman"/>
                <a:cs typeface="Times New Roman"/>
              </a:rPr>
              <a:t>2-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(aq) complex which is  blue.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93700" marR="43180" indent="-342900" algn="just">
              <a:lnSpc>
                <a:spcPts val="3030"/>
              </a:lnSpc>
              <a:spcBef>
                <a:spcPts val="715"/>
              </a:spcBef>
              <a:buFont typeface="Arial"/>
              <a:buChar char="•"/>
              <a:tabLst>
                <a:tab pos="39370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The end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point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of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titration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is indicated by a sharp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colour 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change from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wine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red to blue.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45661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1136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95"/>
              </a:spcBef>
            </a:pPr>
            <a:r>
              <a:rPr dirty="0"/>
              <a:t>Methods of Determination</a:t>
            </a:r>
            <a:r>
              <a:rPr spc="-80" dirty="0"/>
              <a:t> </a:t>
            </a:r>
            <a:r>
              <a:rPr dirty="0"/>
              <a:t>(Cont’d)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40" y="969010"/>
            <a:ext cx="8237220" cy="835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ts val="319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20" dirty="0">
                <a:solidFill>
                  <a:prstClr val="black"/>
                </a:solidFill>
                <a:latin typeface="Times New Roman"/>
                <a:cs typeface="Times New Roman"/>
              </a:rPr>
              <a:t>Titrate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water with </a:t>
            </a:r>
            <a:r>
              <a:rPr sz="2800" spc="-65" dirty="0">
                <a:solidFill>
                  <a:prstClr val="black"/>
                </a:solidFill>
                <a:latin typeface="Times New Roman"/>
                <a:cs typeface="Times New Roman"/>
              </a:rPr>
              <a:t>EDTA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until colour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changes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from</a:t>
            </a:r>
            <a:r>
              <a:rPr sz="28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red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>
              <a:lnSpc>
                <a:spcPts val="3190"/>
              </a:lnSpc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to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6FC0"/>
                </a:solidFill>
                <a:latin typeface="Times New Roman"/>
                <a:cs typeface="Times New Roman"/>
              </a:rPr>
              <a:t>blue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1940" y="4169740"/>
            <a:ext cx="5341620" cy="2041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0" indent="-342900">
              <a:spcBef>
                <a:spcPts val="95"/>
              </a:spcBef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sz="2800" spc="-40" dirty="0">
                <a:solidFill>
                  <a:prstClr val="black"/>
                </a:solidFill>
                <a:latin typeface="Times New Roman"/>
                <a:cs typeface="Times New Roman"/>
              </a:rPr>
              <a:t>Total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hardness (as CaCO</a:t>
            </a:r>
            <a:r>
              <a:rPr sz="2775" spc="-7" baseline="-21021" dirty="0">
                <a:solidFill>
                  <a:prstClr val="black"/>
                </a:solidFill>
                <a:latin typeface="Times New Roman"/>
                <a:cs typeface="Times New Roman"/>
              </a:rPr>
              <a:t>3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mg/L)</a:t>
            </a:r>
            <a:r>
              <a:rPr sz="2800" spc="-1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=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8100">
              <a:spcBef>
                <a:spcPts val="2815"/>
              </a:spcBef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Where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95300">
              <a:spcBef>
                <a:spcPts val="290"/>
              </a:spcBef>
              <a:tabLst>
                <a:tab pos="1438275" algn="l"/>
              </a:tabLst>
            </a:pP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A= 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ml	</a:t>
            </a:r>
            <a:r>
              <a:rPr sz="2400" spc="-50" dirty="0">
                <a:solidFill>
                  <a:prstClr val="black"/>
                </a:solidFill>
                <a:latin typeface="Times New Roman"/>
                <a:cs typeface="Times New Roman"/>
              </a:rPr>
              <a:t>EDTA</a:t>
            </a:r>
            <a:r>
              <a:rPr sz="2400" spc="-1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titrant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571500">
              <a:spcBef>
                <a:spcPts val="290"/>
              </a:spcBef>
            </a:pP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N= Normality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of </a:t>
            </a:r>
            <a:r>
              <a:rPr sz="2400" spc="-55" dirty="0">
                <a:solidFill>
                  <a:prstClr val="black"/>
                </a:solidFill>
                <a:latin typeface="Times New Roman"/>
                <a:cs typeface="Times New Roman"/>
              </a:rPr>
              <a:t>EDTA</a:t>
            </a:r>
            <a:r>
              <a:rPr sz="2400" spc="-1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titrant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62427" y="1600200"/>
            <a:ext cx="1905000" cy="236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91000" y="1600200"/>
            <a:ext cx="2580131" cy="2362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91428" y="1600200"/>
            <a:ext cx="1905000" cy="2362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5638800" y="4131002"/>
            <a:ext cx="2057400" cy="8263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617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792480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139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95"/>
              </a:spcBef>
            </a:pPr>
            <a:r>
              <a:rPr spc="-5" dirty="0"/>
              <a:t>Drinking </a:t>
            </a:r>
            <a:r>
              <a:rPr dirty="0"/>
              <a:t>water (as mg/l</a:t>
            </a:r>
            <a:r>
              <a:rPr spc="-100" dirty="0"/>
              <a:t> </a:t>
            </a:r>
            <a:r>
              <a:rPr spc="5" dirty="0"/>
              <a:t>CaCO</a:t>
            </a:r>
            <a:r>
              <a:rPr sz="3150" spc="7" baseline="-21164" dirty="0"/>
              <a:t>3</a:t>
            </a:r>
            <a:r>
              <a:rPr sz="3200" spc="5" dirty="0"/>
              <a:t>)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457200" y="1295400"/>
            <a:ext cx="8229600" cy="4876800"/>
          </a:xfrm>
          <a:custGeom>
            <a:avLst/>
            <a:gdLst/>
            <a:ahLst/>
            <a:cxnLst/>
            <a:rect l="l" t="t" r="r" b="b"/>
            <a:pathLst>
              <a:path w="8229600" h="4876800">
                <a:moveTo>
                  <a:pt x="0" y="4876800"/>
                </a:moveTo>
                <a:lnTo>
                  <a:pt x="8229600" y="4876800"/>
                </a:lnTo>
                <a:lnTo>
                  <a:pt x="8229600" y="0"/>
                </a:lnTo>
                <a:lnTo>
                  <a:pt x="0" y="0"/>
                </a:lnTo>
                <a:lnTo>
                  <a:pt x="0" y="4876800"/>
                </a:lnTo>
                <a:close/>
              </a:path>
            </a:pathLst>
          </a:custGeom>
          <a:ln w="9144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316177"/>
            <a:ext cx="8075295" cy="27571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0160" indent="-343535">
              <a:spcBef>
                <a:spcPts val="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WHO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(1971):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100 (highest desirable)-500(maximum  permissible)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8890" indent="-343535">
              <a:spcBef>
                <a:spcPts val="675"/>
              </a:spcBef>
              <a:buFont typeface="Arial"/>
              <a:buChar char="•"/>
              <a:tabLst>
                <a:tab pos="355600" algn="l"/>
                <a:tab pos="356235" algn="l"/>
                <a:tab pos="1347470" algn="l"/>
                <a:tab pos="2541270" algn="l"/>
                <a:tab pos="3423920" algn="l"/>
                <a:tab pos="4102100" algn="l"/>
                <a:tab pos="4895850" algn="l"/>
                <a:tab pos="6398895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WHO	(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1984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):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Ma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x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50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2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/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(aesthetic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ali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800" spc="1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No 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health related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guideline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value set by</a:t>
            </a:r>
            <a:r>
              <a:rPr sz="2800" spc="-1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WHO.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5080" indent="-343535">
              <a:spcBef>
                <a:spcPts val="675"/>
              </a:spcBef>
              <a:buFont typeface="Arial"/>
              <a:buChar char="•"/>
              <a:tabLst>
                <a:tab pos="355600" algn="l"/>
                <a:tab pos="356235" algn="l"/>
                <a:tab pos="1411605" algn="l"/>
                <a:tab pos="3123565" algn="l"/>
                <a:tab pos="4763770" algn="l"/>
                <a:tab pos="5682615" algn="l"/>
                <a:tab pos="7135495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WHO	(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1993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)-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stan</a:t>
            </a:r>
            <a:r>
              <a:rPr sz="2800" spc="5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ard</a:t>
            </a:r>
            <a:r>
              <a:rPr sz="2800" spc="1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High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har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ness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causes  scale deposition and scum</a:t>
            </a:r>
            <a:r>
              <a:rPr sz="28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formation.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69883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914400"/>
          </a:xfrm>
          <a:custGeom>
            <a:avLst/>
            <a:gdLst/>
            <a:ahLst/>
            <a:cxnLst/>
            <a:rect l="l" t="t" r="r" b="b"/>
            <a:pathLst>
              <a:path w="9144000" h="914400">
                <a:moveTo>
                  <a:pt x="9144000" y="0"/>
                </a:moveTo>
                <a:lnTo>
                  <a:pt x="0" y="0"/>
                </a:lnTo>
                <a:lnTo>
                  <a:pt x="0" y="914400"/>
                </a:lnTo>
                <a:lnTo>
                  <a:pt x="9144000" y="9144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65654" y="186639"/>
            <a:ext cx="40112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b="1" dirty="0">
                <a:solidFill>
                  <a:prstClr val="black"/>
                </a:solidFill>
                <a:latin typeface="Times New Roman"/>
                <a:cs typeface="Times New Roman"/>
              </a:rPr>
              <a:t>Oxygen: A </a:t>
            </a:r>
            <a:r>
              <a:rPr sz="32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Soluble</a:t>
            </a:r>
            <a:r>
              <a:rPr sz="3200" b="1" spc="-4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prstClr val="black"/>
                </a:solidFill>
                <a:latin typeface="Times New Roman"/>
                <a:cs typeface="Times New Roman"/>
              </a:rPr>
              <a:t>Gas</a:t>
            </a:r>
            <a:endParaRPr sz="3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838199"/>
            <a:ext cx="9144000" cy="6019800"/>
          </a:xfrm>
          <a:custGeom>
            <a:avLst/>
            <a:gdLst/>
            <a:ahLst/>
            <a:cxnLst/>
            <a:rect l="l" t="t" r="r" b="b"/>
            <a:pathLst>
              <a:path w="9144000" h="6019800">
                <a:moveTo>
                  <a:pt x="9144000" y="6019797"/>
                </a:moveTo>
                <a:lnTo>
                  <a:pt x="9144000" y="0"/>
                </a:lnTo>
                <a:lnTo>
                  <a:pt x="0" y="0"/>
                </a:lnTo>
                <a:lnTo>
                  <a:pt x="0" y="6019797"/>
                </a:lnTo>
                <a:lnTo>
                  <a:pt x="9144000" y="6019797"/>
                </a:lnTo>
                <a:close/>
              </a:path>
            </a:pathLst>
          </a:custGeom>
          <a:solidFill>
            <a:srgbClr val="006FC0">
              <a:alpha val="25097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4301" y="1343990"/>
            <a:ext cx="8280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3600" b="1" spc="-5" dirty="0">
                <a:solidFill>
                  <a:srgbClr val="006FC0"/>
                </a:solidFill>
                <a:cs typeface="Calibri"/>
              </a:rPr>
              <a:t>H</a:t>
            </a:r>
            <a:r>
              <a:rPr sz="3600" b="1" spc="-7" baseline="-20833" dirty="0">
                <a:solidFill>
                  <a:srgbClr val="006FC0"/>
                </a:solidFill>
                <a:cs typeface="Calibri"/>
              </a:rPr>
              <a:t>2</a:t>
            </a:r>
            <a:r>
              <a:rPr sz="3600" b="1" spc="-5" dirty="0">
                <a:solidFill>
                  <a:srgbClr val="006FC0"/>
                </a:solidFill>
                <a:cs typeface="Calibri"/>
              </a:rPr>
              <a:t>O</a:t>
            </a:r>
            <a:endParaRPr sz="3600">
              <a:solidFill>
                <a:prstClr val="black"/>
              </a:solidFill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27629" y="5246954"/>
            <a:ext cx="1803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dirty="0">
                <a:solidFill>
                  <a:srgbClr val="006FC0"/>
                </a:solidFill>
                <a:cs typeface="Calibri"/>
              </a:rPr>
              <a:t>2</a:t>
            </a:r>
            <a:endParaRPr sz="2400">
              <a:solidFill>
                <a:prstClr val="black"/>
              </a:solidFill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39592" y="4981778"/>
            <a:ext cx="7772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600" b="1" dirty="0">
                <a:solidFill>
                  <a:srgbClr val="006FC0"/>
                </a:solidFill>
                <a:cs typeface="Calibri"/>
              </a:rPr>
              <a:t>H</a:t>
            </a:r>
            <a:r>
              <a:rPr sz="3600" b="1" spc="300" dirty="0">
                <a:solidFill>
                  <a:srgbClr val="006FC0"/>
                </a:solidFill>
                <a:cs typeface="Calibri"/>
              </a:rPr>
              <a:t> </a:t>
            </a:r>
            <a:r>
              <a:rPr sz="3600" b="1" dirty="0">
                <a:solidFill>
                  <a:srgbClr val="006FC0"/>
                </a:solidFill>
                <a:cs typeface="Calibri"/>
              </a:rPr>
              <a:t>O</a:t>
            </a:r>
            <a:endParaRPr sz="3600">
              <a:solidFill>
                <a:prstClr val="black"/>
              </a:solidFill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89377" y="2097151"/>
            <a:ext cx="8280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3600" b="1" spc="-5" dirty="0">
                <a:solidFill>
                  <a:srgbClr val="006FC0"/>
                </a:solidFill>
                <a:cs typeface="Calibri"/>
              </a:rPr>
              <a:t>H</a:t>
            </a:r>
            <a:r>
              <a:rPr sz="3600" b="1" spc="-7" baseline="-20833" dirty="0">
                <a:solidFill>
                  <a:srgbClr val="006FC0"/>
                </a:solidFill>
                <a:cs typeface="Calibri"/>
              </a:rPr>
              <a:t>2</a:t>
            </a:r>
            <a:r>
              <a:rPr sz="3600" b="1" spc="-5" dirty="0">
                <a:solidFill>
                  <a:srgbClr val="006FC0"/>
                </a:solidFill>
                <a:cs typeface="Calibri"/>
              </a:rPr>
              <a:t>O</a:t>
            </a:r>
            <a:endParaRPr sz="3600">
              <a:solidFill>
                <a:prstClr val="black"/>
              </a:solidFill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31685" y="5246954"/>
            <a:ext cx="1803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dirty="0">
                <a:solidFill>
                  <a:srgbClr val="006FC0"/>
                </a:solidFill>
                <a:cs typeface="Calibri"/>
              </a:rPr>
              <a:t>2</a:t>
            </a:r>
            <a:endParaRPr sz="2400">
              <a:solidFill>
                <a:prstClr val="black"/>
              </a:solidFill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43650" y="4981778"/>
            <a:ext cx="7772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600" b="1" dirty="0">
                <a:solidFill>
                  <a:srgbClr val="006FC0"/>
                </a:solidFill>
                <a:cs typeface="Calibri"/>
              </a:rPr>
              <a:t>H</a:t>
            </a:r>
            <a:r>
              <a:rPr sz="3600" b="1" spc="305" dirty="0">
                <a:solidFill>
                  <a:srgbClr val="006FC0"/>
                </a:solidFill>
                <a:cs typeface="Calibri"/>
              </a:rPr>
              <a:t> </a:t>
            </a:r>
            <a:r>
              <a:rPr sz="3600" b="1" dirty="0">
                <a:solidFill>
                  <a:srgbClr val="006FC0"/>
                </a:solidFill>
                <a:cs typeface="Calibri"/>
              </a:rPr>
              <a:t>O</a:t>
            </a:r>
            <a:endParaRPr sz="3600">
              <a:solidFill>
                <a:prstClr val="black"/>
              </a:solidFill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57270" y="1343990"/>
            <a:ext cx="5410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3600" b="1" dirty="0">
                <a:solidFill>
                  <a:prstClr val="black"/>
                </a:solidFill>
                <a:cs typeface="Calibri"/>
              </a:rPr>
              <a:t>O</a:t>
            </a:r>
            <a:r>
              <a:rPr sz="3600" b="1" baseline="-20833" dirty="0">
                <a:solidFill>
                  <a:prstClr val="black"/>
                </a:solidFill>
                <a:cs typeface="Calibri"/>
              </a:rPr>
              <a:t>2</a:t>
            </a:r>
            <a:endParaRPr sz="3600" baseline="-20833">
              <a:solidFill>
                <a:prstClr val="black"/>
              </a:solidFill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88482" y="1859991"/>
            <a:ext cx="1803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dirty="0">
                <a:solidFill>
                  <a:srgbClr val="006FC0"/>
                </a:solidFill>
                <a:cs typeface="Calibri"/>
              </a:rPr>
              <a:t>2</a:t>
            </a:r>
            <a:endParaRPr sz="2400">
              <a:solidFill>
                <a:prstClr val="black"/>
              </a:solidFill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00446" y="1594815"/>
            <a:ext cx="7772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600" b="1" dirty="0">
                <a:solidFill>
                  <a:srgbClr val="006FC0"/>
                </a:solidFill>
                <a:cs typeface="Calibri"/>
              </a:rPr>
              <a:t>H</a:t>
            </a:r>
            <a:r>
              <a:rPr sz="3600" b="1" spc="300" dirty="0">
                <a:solidFill>
                  <a:srgbClr val="006FC0"/>
                </a:solidFill>
                <a:cs typeface="Calibri"/>
              </a:rPr>
              <a:t> </a:t>
            </a:r>
            <a:r>
              <a:rPr sz="3600" b="1" dirty="0">
                <a:solidFill>
                  <a:srgbClr val="006FC0"/>
                </a:solidFill>
                <a:cs typeface="Calibri"/>
              </a:rPr>
              <a:t>O</a:t>
            </a:r>
            <a:endParaRPr sz="3600">
              <a:solidFill>
                <a:prstClr val="black"/>
              </a:solidFill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5785" y="5232603"/>
            <a:ext cx="8280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3600" b="1" spc="-5" dirty="0">
                <a:solidFill>
                  <a:srgbClr val="006FC0"/>
                </a:solidFill>
                <a:cs typeface="Calibri"/>
              </a:rPr>
              <a:t>H</a:t>
            </a:r>
            <a:r>
              <a:rPr sz="3600" b="1" spc="-7" baseline="-20833" dirty="0">
                <a:solidFill>
                  <a:srgbClr val="006FC0"/>
                </a:solidFill>
                <a:cs typeface="Calibri"/>
              </a:rPr>
              <a:t>2</a:t>
            </a:r>
            <a:r>
              <a:rPr sz="3600" b="1" spc="-5" dirty="0">
                <a:solidFill>
                  <a:srgbClr val="006FC0"/>
                </a:solidFill>
                <a:cs typeface="Calibri"/>
              </a:rPr>
              <a:t>O</a:t>
            </a:r>
            <a:endParaRPr sz="3600">
              <a:solidFill>
                <a:prstClr val="black"/>
              </a:solidFill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06033" y="3727830"/>
            <a:ext cx="8274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3600" b="1" spc="-5" dirty="0">
                <a:solidFill>
                  <a:srgbClr val="006FC0"/>
                </a:solidFill>
                <a:cs typeface="Calibri"/>
              </a:rPr>
              <a:t>H</a:t>
            </a:r>
            <a:r>
              <a:rPr sz="3600" b="1" spc="-7" baseline="-20833" dirty="0">
                <a:solidFill>
                  <a:srgbClr val="006FC0"/>
                </a:solidFill>
                <a:cs typeface="Calibri"/>
              </a:rPr>
              <a:t>2</a:t>
            </a:r>
            <a:r>
              <a:rPr sz="3600" b="1" spc="-5" dirty="0">
                <a:solidFill>
                  <a:srgbClr val="006FC0"/>
                </a:solidFill>
                <a:cs typeface="Calibri"/>
              </a:rPr>
              <a:t>O</a:t>
            </a:r>
            <a:endParaRPr sz="3600">
              <a:solidFill>
                <a:prstClr val="black"/>
              </a:solidFill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25670" y="4731257"/>
            <a:ext cx="5403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3600" b="1" dirty="0">
                <a:solidFill>
                  <a:prstClr val="black"/>
                </a:solidFill>
                <a:cs typeface="Calibri"/>
              </a:rPr>
              <a:t>O</a:t>
            </a:r>
            <a:r>
              <a:rPr sz="3600" b="1" baseline="-20833" dirty="0">
                <a:solidFill>
                  <a:prstClr val="black"/>
                </a:solidFill>
                <a:cs typeface="Calibri"/>
              </a:rPr>
              <a:t>2</a:t>
            </a:r>
            <a:endParaRPr sz="3600" baseline="-20833">
              <a:solidFill>
                <a:prstClr val="black"/>
              </a:solidFill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874509" y="2347976"/>
            <a:ext cx="3346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600" b="1" dirty="0">
                <a:solidFill>
                  <a:prstClr val="black"/>
                </a:solidFill>
                <a:cs typeface="Calibri"/>
              </a:rPr>
              <a:t>O</a:t>
            </a:r>
            <a:endParaRPr sz="3600">
              <a:solidFill>
                <a:prstClr val="black"/>
              </a:solidFill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183881" y="2613152"/>
            <a:ext cx="180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dirty="0">
                <a:solidFill>
                  <a:prstClr val="black"/>
                </a:solidFill>
                <a:cs typeface="Calibri"/>
              </a:rPr>
              <a:t>2</a:t>
            </a:r>
            <a:endParaRPr sz="2400">
              <a:solidFill>
                <a:prstClr val="black"/>
              </a:solidFill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71856" y="4229480"/>
            <a:ext cx="5403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3600" b="1" dirty="0">
                <a:solidFill>
                  <a:prstClr val="black"/>
                </a:solidFill>
                <a:cs typeface="Calibri"/>
              </a:rPr>
              <a:t>O</a:t>
            </a:r>
            <a:r>
              <a:rPr sz="3600" b="1" baseline="-20833" dirty="0">
                <a:solidFill>
                  <a:prstClr val="black"/>
                </a:solidFill>
                <a:cs typeface="Calibri"/>
              </a:rPr>
              <a:t>2</a:t>
            </a:r>
            <a:endParaRPr sz="3600" baseline="-20833">
              <a:solidFill>
                <a:prstClr val="black"/>
              </a:solidFill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90372" y="2473197"/>
            <a:ext cx="5410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3600" b="1" dirty="0">
                <a:solidFill>
                  <a:prstClr val="black"/>
                </a:solidFill>
                <a:cs typeface="Calibri"/>
              </a:rPr>
              <a:t>O</a:t>
            </a:r>
            <a:r>
              <a:rPr sz="3600" b="1" baseline="-20833" dirty="0">
                <a:solidFill>
                  <a:prstClr val="black"/>
                </a:solidFill>
                <a:cs typeface="Calibri"/>
              </a:rPr>
              <a:t>2</a:t>
            </a:r>
            <a:endParaRPr sz="3600" baseline="-20833">
              <a:solidFill>
                <a:prstClr val="black"/>
              </a:solidFill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876166" y="3727830"/>
            <a:ext cx="8274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3600" b="1" spc="-5" dirty="0">
                <a:solidFill>
                  <a:srgbClr val="006FC0"/>
                </a:solidFill>
                <a:cs typeface="Calibri"/>
              </a:rPr>
              <a:t>H</a:t>
            </a:r>
            <a:r>
              <a:rPr sz="3600" b="1" spc="-7" baseline="-20833" dirty="0">
                <a:solidFill>
                  <a:srgbClr val="006FC0"/>
                </a:solidFill>
                <a:cs typeface="Calibri"/>
              </a:rPr>
              <a:t>2</a:t>
            </a:r>
            <a:r>
              <a:rPr sz="3600" b="1" spc="-5" dirty="0">
                <a:solidFill>
                  <a:srgbClr val="006FC0"/>
                </a:solidFill>
                <a:cs typeface="Calibri"/>
              </a:rPr>
              <a:t>O</a:t>
            </a:r>
            <a:endParaRPr sz="3600">
              <a:solidFill>
                <a:prstClr val="black"/>
              </a:solidFill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751070" y="2723845"/>
            <a:ext cx="3352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600" b="1" dirty="0">
                <a:solidFill>
                  <a:prstClr val="black"/>
                </a:solidFill>
                <a:cs typeface="Calibri"/>
              </a:rPr>
              <a:t>O</a:t>
            </a:r>
            <a:endParaRPr sz="3600">
              <a:solidFill>
                <a:prstClr val="black"/>
              </a:solidFill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060441" y="2989021"/>
            <a:ext cx="1803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dirty="0">
                <a:solidFill>
                  <a:prstClr val="black"/>
                </a:solidFill>
                <a:cs typeface="Calibri"/>
              </a:rPr>
              <a:t>2</a:t>
            </a:r>
            <a:endParaRPr sz="2400">
              <a:solidFill>
                <a:prstClr val="black"/>
              </a:solidFill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858391" y="3148008"/>
            <a:ext cx="1283970" cy="15303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0480" indent="742950">
              <a:lnSpc>
                <a:spcPct val="137200"/>
              </a:lnSpc>
              <a:spcBef>
                <a:spcPts val="95"/>
              </a:spcBef>
            </a:pPr>
            <a:r>
              <a:rPr sz="3600" b="1" dirty="0">
                <a:solidFill>
                  <a:prstClr val="black"/>
                </a:solidFill>
                <a:cs typeface="Calibri"/>
              </a:rPr>
              <a:t>O</a:t>
            </a:r>
            <a:r>
              <a:rPr sz="3600" b="1" baseline="-20833" dirty="0">
                <a:solidFill>
                  <a:prstClr val="black"/>
                </a:solidFill>
                <a:cs typeface="Calibri"/>
              </a:rPr>
              <a:t>2  </a:t>
            </a:r>
            <a:r>
              <a:rPr sz="3600" b="1" spc="-5" dirty="0">
                <a:solidFill>
                  <a:srgbClr val="006FC0"/>
                </a:solidFill>
                <a:cs typeface="Calibri"/>
              </a:rPr>
              <a:t>H</a:t>
            </a:r>
            <a:r>
              <a:rPr sz="3600" b="1" spc="-7" baseline="-20833" dirty="0">
                <a:solidFill>
                  <a:srgbClr val="006FC0"/>
                </a:solidFill>
                <a:cs typeface="Calibri"/>
              </a:rPr>
              <a:t>2</a:t>
            </a:r>
            <a:r>
              <a:rPr sz="3600" b="1" spc="-5" dirty="0">
                <a:solidFill>
                  <a:srgbClr val="006FC0"/>
                </a:solidFill>
                <a:cs typeface="Calibri"/>
              </a:rPr>
              <a:t>O</a:t>
            </a:r>
            <a:endParaRPr sz="360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7454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67127" y="2775204"/>
            <a:ext cx="2368296" cy="7360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54296" y="2775204"/>
            <a:ext cx="1962911" cy="7360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78296" y="2775204"/>
            <a:ext cx="961644" cy="7360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6701028" y="2775204"/>
            <a:ext cx="1155192" cy="7360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02679" y="4994147"/>
            <a:ext cx="2255520" cy="7360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591173" y="5710428"/>
            <a:ext cx="1886992" cy="3246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4168140" y="5509259"/>
            <a:ext cx="1891284" cy="7360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5704332" y="5509259"/>
            <a:ext cx="714756" cy="7360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065520" y="5509259"/>
            <a:ext cx="1723644" cy="7360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435595" y="5509259"/>
            <a:ext cx="1696211" cy="73609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1140" y="1114018"/>
            <a:ext cx="8685530" cy="5415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64160" indent="-342900">
              <a:lnSpc>
                <a:spcPct val="1301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The world is </a:t>
            </a:r>
            <a:r>
              <a:rPr sz="2600" b="1" spc="5" dirty="0">
                <a:solidFill>
                  <a:srgbClr val="00AFEF"/>
                </a:solidFill>
                <a:latin typeface="Times New Roman"/>
                <a:cs typeface="Times New Roman"/>
              </a:rPr>
              <a:t>not </a:t>
            </a:r>
            <a:r>
              <a:rPr sz="2600" b="1" dirty="0">
                <a:solidFill>
                  <a:srgbClr val="00AFEF"/>
                </a:solidFill>
                <a:latin typeface="Times New Roman"/>
                <a:cs typeface="Times New Roman"/>
              </a:rPr>
              <a:t>short of </a:t>
            </a:r>
            <a:r>
              <a:rPr sz="26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water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,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the world is </a:t>
            </a:r>
            <a:r>
              <a:rPr sz="2600" b="1" dirty="0">
                <a:solidFill>
                  <a:srgbClr val="00AFEF"/>
                </a:solidFill>
                <a:latin typeface="Times New Roman"/>
                <a:cs typeface="Times New Roman"/>
              </a:rPr>
              <a:t>short of</a:t>
            </a:r>
            <a:r>
              <a:rPr sz="2600" b="1" spc="-13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6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water  </a:t>
            </a:r>
            <a:r>
              <a:rPr sz="2600" b="1" spc="5" dirty="0">
                <a:solidFill>
                  <a:srgbClr val="00AFEF"/>
                </a:solidFill>
                <a:latin typeface="Times New Roman"/>
                <a:cs typeface="Times New Roman"/>
              </a:rPr>
              <a:t>mgt</a:t>
            </a:r>
            <a:endParaRPr sz="26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1003300" indent="-342900">
              <a:lnSpc>
                <a:spcPct val="130000"/>
              </a:lnSpc>
              <a:spcBef>
                <a:spcPts val="6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Ambient </a:t>
            </a:r>
            <a:r>
              <a:rPr sz="2600" spc="-10" dirty="0">
                <a:solidFill>
                  <a:prstClr val="black"/>
                </a:solidFill>
                <a:latin typeface="Times New Roman"/>
                <a:cs typeface="Times New Roman"/>
              </a:rPr>
              <a:t>env’tal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quality standards are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set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with a goal</a:t>
            </a:r>
            <a:r>
              <a:rPr sz="2600" spc="-1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of 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safeguarding </a:t>
            </a:r>
            <a:r>
              <a:rPr sz="2600" b="1" dirty="0">
                <a:solidFill>
                  <a:srgbClr val="00AFEF"/>
                </a:solidFill>
                <a:latin typeface="Times New Roman"/>
                <a:cs typeface="Times New Roman"/>
              </a:rPr>
              <a:t>public health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and </a:t>
            </a:r>
            <a:r>
              <a:rPr sz="26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protecting </a:t>
            </a:r>
            <a:r>
              <a:rPr sz="2600" b="1" dirty="0">
                <a:solidFill>
                  <a:srgbClr val="00AFEF"/>
                </a:solidFill>
                <a:latin typeface="Times New Roman"/>
                <a:cs typeface="Times New Roman"/>
              </a:rPr>
              <a:t>the</a:t>
            </a:r>
            <a:r>
              <a:rPr sz="2600" b="1" spc="-7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AFEF"/>
                </a:solidFill>
                <a:latin typeface="Times New Roman"/>
                <a:cs typeface="Times New Roman"/>
              </a:rPr>
              <a:t>env’t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26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6350" indent="-342900" algn="just">
              <a:lnSpc>
                <a:spcPct val="130000"/>
              </a:lnSpc>
              <a:spcBef>
                <a:spcPts val="630"/>
              </a:spcBef>
              <a:buFont typeface="Arial"/>
              <a:buChar char="•"/>
              <a:tabLst>
                <a:tab pos="355600" algn="l"/>
              </a:tabLst>
            </a:pP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The </a:t>
            </a:r>
            <a:r>
              <a:rPr sz="2600" spc="-15" dirty="0">
                <a:solidFill>
                  <a:prstClr val="black"/>
                </a:solidFill>
                <a:latin typeface="Times New Roman"/>
                <a:cs typeface="Times New Roman"/>
              </a:rPr>
              <a:t>gov’t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of Ethiopia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set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standards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which will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ensure that the 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environmental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quality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is </a:t>
            </a:r>
            <a:r>
              <a:rPr sz="2600" spc="5" dirty="0">
                <a:solidFill>
                  <a:prstClr val="black"/>
                </a:solidFill>
                <a:latin typeface="Times New Roman"/>
                <a:cs typeface="Times New Roman"/>
              </a:rPr>
              <a:t>not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degraded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while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also ensuring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a 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healthy </a:t>
            </a:r>
            <a:r>
              <a:rPr sz="2600" spc="-10" dirty="0">
                <a:solidFill>
                  <a:prstClr val="black"/>
                </a:solidFill>
                <a:latin typeface="Times New Roman"/>
                <a:cs typeface="Times New Roman"/>
              </a:rPr>
              <a:t>env’t.</a:t>
            </a:r>
            <a:endParaRPr sz="26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30000"/>
              </a:lnSpc>
              <a:spcBef>
                <a:spcPts val="620"/>
              </a:spcBef>
              <a:buFont typeface="Arial"/>
              <a:buChar char="•"/>
              <a:tabLst>
                <a:tab pos="355600" algn="l"/>
              </a:tabLst>
            </a:pP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Standards from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first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principles requires </a:t>
            </a:r>
            <a:r>
              <a:rPr sz="26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classification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and </a:t>
            </a:r>
            <a:r>
              <a:rPr sz="2600" spc="-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6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prioritisation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of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pollutants, </a:t>
            </a:r>
            <a:r>
              <a:rPr sz="2600" b="1" dirty="0">
                <a:solidFill>
                  <a:srgbClr val="00AFEF"/>
                </a:solidFill>
                <a:latin typeface="Times New Roman"/>
                <a:cs typeface="Times New Roman"/>
              </a:rPr>
              <a:t>derivation </a:t>
            </a:r>
            <a:r>
              <a:rPr sz="2600" b="1" spc="5" dirty="0">
                <a:solidFill>
                  <a:srgbClr val="00AFEF"/>
                </a:solidFill>
                <a:latin typeface="Times New Roman"/>
                <a:cs typeface="Times New Roman"/>
              </a:rPr>
              <a:t>of </a:t>
            </a:r>
            <a:r>
              <a:rPr sz="26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pollutant </a:t>
            </a:r>
            <a:r>
              <a:rPr sz="2600" b="1" spc="-10" dirty="0">
                <a:solidFill>
                  <a:srgbClr val="00AFEF"/>
                </a:solidFill>
                <a:latin typeface="Times New Roman"/>
                <a:cs typeface="Times New Roman"/>
              </a:rPr>
              <a:t>exposure </a:t>
            </a:r>
            <a:r>
              <a:rPr sz="26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processes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and determine their ecological</a:t>
            </a:r>
            <a:r>
              <a:rPr sz="260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prstClr val="black"/>
                </a:solidFill>
                <a:latin typeface="Times New Roman"/>
                <a:cs typeface="Times New Roman"/>
              </a:rPr>
              <a:t>effects.</a:t>
            </a:r>
            <a:endParaRPr sz="26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28600" y="304800"/>
            <a:ext cx="8686800" cy="838200"/>
          </a:xfrm>
          <a:prstGeom prst="rect">
            <a:avLst/>
          </a:prstGeom>
          <a:solidFill>
            <a:srgbClr val="548ED4"/>
          </a:solidFill>
        </p:spPr>
        <p:txBody>
          <a:bodyPr vert="horz" wrap="square" lIns="0" tIns="200025" rIns="0" bIns="0" rtlCol="0">
            <a:spAutoFit/>
          </a:bodyPr>
          <a:lstStyle/>
          <a:p>
            <a:pPr marL="125730" algn="ctr">
              <a:lnSpc>
                <a:spcPct val="100000"/>
              </a:lnSpc>
              <a:spcBef>
                <a:spcPts val="1575"/>
              </a:spcBef>
            </a:pPr>
            <a:r>
              <a:rPr spc="-5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3124771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792480"/>
          </a:xfrm>
          <a:prstGeom prst="rect">
            <a:avLst/>
          </a:prstGeom>
          <a:solidFill>
            <a:srgbClr val="548ED4"/>
          </a:solidFill>
        </p:spPr>
        <p:txBody>
          <a:bodyPr vert="horz" wrap="square" lIns="0" tIns="1898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95"/>
              </a:spcBef>
            </a:pPr>
            <a:r>
              <a:rPr dirty="0">
                <a:solidFill>
                  <a:srgbClr val="FFFF00"/>
                </a:solidFill>
              </a:rPr>
              <a:t>Dissolved oxygen</a:t>
            </a:r>
            <a:r>
              <a:rPr spc="-55" dirty="0">
                <a:solidFill>
                  <a:srgbClr val="FFFF00"/>
                </a:solidFill>
              </a:rPr>
              <a:t> </a:t>
            </a:r>
            <a:r>
              <a:rPr dirty="0">
                <a:solidFill>
                  <a:srgbClr val="FFFF00"/>
                </a:solidFill>
              </a:rPr>
              <a:t>(DO)</a:t>
            </a:r>
          </a:p>
        </p:txBody>
      </p:sp>
      <p:sp>
        <p:nvSpPr>
          <p:cNvPr id="3" name="object 3"/>
          <p:cNvSpPr/>
          <p:nvPr/>
        </p:nvSpPr>
        <p:spPr>
          <a:xfrm>
            <a:off x="152400" y="1143000"/>
            <a:ext cx="8763000" cy="5486400"/>
          </a:xfrm>
          <a:custGeom>
            <a:avLst/>
            <a:gdLst/>
            <a:ahLst/>
            <a:cxnLst/>
            <a:rect l="l" t="t" r="r" b="b"/>
            <a:pathLst>
              <a:path w="8763000" h="5486400">
                <a:moveTo>
                  <a:pt x="0" y="5486400"/>
                </a:moveTo>
                <a:lnTo>
                  <a:pt x="8763000" y="5486400"/>
                </a:lnTo>
                <a:lnTo>
                  <a:pt x="87630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ln w="9144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6823" y="4094988"/>
            <a:ext cx="752856" cy="729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797051" y="4059935"/>
            <a:ext cx="2441448" cy="789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496823" y="4564379"/>
            <a:ext cx="752856" cy="729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7051" y="4529328"/>
            <a:ext cx="3941064" cy="7894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496823" y="5033771"/>
            <a:ext cx="752856" cy="729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797051" y="4998720"/>
            <a:ext cx="3938016" cy="7894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96823" y="5503164"/>
            <a:ext cx="752856" cy="729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97051" y="5468111"/>
            <a:ext cx="3945636" cy="7894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96823" y="5972555"/>
            <a:ext cx="752856" cy="729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97051" y="5937503"/>
            <a:ext cx="1638300" cy="7894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1140" y="1121410"/>
            <a:ext cx="8563610" cy="536067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5600" marR="5080" indent="-342900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One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of the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most important water quality parameters is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the 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amount of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dissolved oxygen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(DO)</a:t>
            </a:r>
            <a:r>
              <a:rPr sz="28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present.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221615" indent="-342900">
              <a:lnSpc>
                <a:spcPts val="3020"/>
              </a:lnSpc>
              <a:spcBef>
                <a:spcPts val="6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DO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is the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amount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of oxygen in the dissolved state in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the  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water/wastewater.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746125" indent="-342900">
              <a:lnSpc>
                <a:spcPts val="303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DO determination helps to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find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the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efficiency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of  biological treatment and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good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quality of fresh</a:t>
            </a:r>
            <a:r>
              <a:rPr sz="2800" spc="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35" dirty="0">
                <a:solidFill>
                  <a:prstClr val="black"/>
                </a:solidFill>
                <a:latin typeface="Times New Roman"/>
                <a:cs typeface="Times New Roman"/>
              </a:rPr>
              <a:t>water.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indent="-342900">
              <a:spcBef>
                <a:spcPts val="2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Factors that effect DO</a:t>
            </a:r>
            <a:r>
              <a:rPr sz="2800" b="1" spc="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levels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: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786765" lvl="1" indent="-317500">
              <a:spcBef>
                <a:spcPts val="335"/>
              </a:spcBef>
              <a:buSzPct val="96428"/>
              <a:buFont typeface="Wingdings"/>
              <a:buChar char=""/>
              <a:tabLst>
                <a:tab pos="787400" algn="l"/>
              </a:tabLst>
            </a:pPr>
            <a:r>
              <a:rPr sz="2800"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Temperature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786765" lvl="1" indent="-317500">
              <a:spcBef>
                <a:spcPts val="340"/>
              </a:spcBef>
              <a:buSzPct val="96428"/>
              <a:buFont typeface="Wingdings"/>
              <a:buChar char=""/>
              <a:tabLst>
                <a:tab pos="787400" algn="l"/>
              </a:tabLst>
            </a:pPr>
            <a:r>
              <a:rPr sz="28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Photosynthetic activity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786765" lvl="1" indent="-317500">
              <a:spcBef>
                <a:spcPts val="335"/>
              </a:spcBef>
              <a:buSzPct val="96428"/>
              <a:buFont typeface="Wingdings"/>
              <a:buChar char=""/>
              <a:tabLst>
                <a:tab pos="787400" algn="l"/>
              </a:tabLst>
            </a:pPr>
            <a:r>
              <a:rPr sz="28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Decomposition</a:t>
            </a:r>
            <a:r>
              <a:rPr sz="28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activity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786765" lvl="1" indent="-317500">
              <a:spcBef>
                <a:spcPts val="335"/>
              </a:spcBef>
              <a:buSzPct val="96428"/>
              <a:buFont typeface="Wingdings"/>
              <a:buChar char=""/>
              <a:tabLst>
                <a:tab pos="787400" algn="l"/>
              </a:tabLst>
            </a:pPr>
            <a:r>
              <a:rPr sz="2800" b="1" dirty="0">
                <a:solidFill>
                  <a:srgbClr val="006FC0"/>
                </a:solidFill>
                <a:latin typeface="Times New Roman"/>
                <a:cs typeface="Times New Roman"/>
              </a:rPr>
              <a:t>Mixing and</a:t>
            </a:r>
            <a:r>
              <a:rPr sz="2800" b="1" spc="-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turbulence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786765" lvl="1" indent="-317500">
              <a:spcBef>
                <a:spcPts val="340"/>
              </a:spcBef>
              <a:buSzPct val="96428"/>
              <a:buFont typeface="Wingdings"/>
              <a:buChar char=""/>
              <a:tabLst>
                <a:tab pos="787400" algn="l"/>
              </a:tabLst>
            </a:pPr>
            <a:r>
              <a:rPr sz="28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Salinity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72000" y="4078222"/>
            <a:ext cx="4424172" cy="27035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7074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8464" y="1103660"/>
            <a:ext cx="7108058" cy="53817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27035" y="990600"/>
            <a:ext cx="1228344" cy="5562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51196" y="2175459"/>
            <a:ext cx="3187065" cy="412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65375">
              <a:spcBef>
                <a:spcPts val="95"/>
              </a:spcBef>
            </a:pPr>
            <a:r>
              <a:rPr sz="2800" spc="-5" dirty="0">
                <a:solidFill>
                  <a:prstClr val="black"/>
                </a:solidFill>
                <a:latin typeface="Tahoma"/>
                <a:cs typeface="Tahoma"/>
              </a:rPr>
              <a:t>mg/L</a:t>
            </a:r>
            <a:endParaRPr sz="2800">
              <a:solidFill>
                <a:prstClr val="black"/>
              </a:solidFill>
              <a:latin typeface="Tahoma"/>
              <a:cs typeface="Tahoma"/>
            </a:endParaRPr>
          </a:p>
          <a:p>
            <a:pPr marL="1645285" marR="290830" indent="434340">
              <a:lnSpc>
                <a:spcPct val="198900"/>
              </a:lnSpc>
              <a:spcBef>
                <a:spcPts val="1405"/>
              </a:spcBef>
            </a:pPr>
            <a:r>
              <a:rPr sz="2800" spc="-5" dirty="0">
                <a:solidFill>
                  <a:prstClr val="black"/>
                </a:solidFill>
                <a:latin typeface="Tahoma"/>
                <a:cs typeface="Tahoma"/>
              </a:rPr>
              <a:t>mg/L  mg/L</a:t>
            </a:r>
            <a:endParaRPr sz="2800">
              <a:solidFill>
                <a:prstClr val="black"/>
              </a:solidFill>
              <a:latin typeface="Tahoma"/>
              <a:cs typeface="Tahoma"/>
            </a:endParaRPr>
          </a:p>
          <a:p>
            <a:pPr marL="12700" marR="1749425" indent="609600">
              <a:lnSpc>
                <a:spcPct val="190800"/>
              </a:lnSpc>
              <a:spcBef>
                <a:spcPts val="1330"/>
              </a:spcBef>
            </a:pPr>
            <a:r>
              <a:rPr sz="2800" spc="-5" dirty="0">
                <a:solidFill>
                  <a:prstClr val="black"/>
                </a:solidFill>
                <a:latin typeface="Tahoma"/>
                <a:cs typeface="Tahoma"/>
              </a:rPr>
              <a:t>mg/L  mg/L</a:t>
            </a:r>
            <a:endParaRPr sz="2800">
              <a:solidFill>
                <a:prstClr val="black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0625718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1087881"/>
            <a:ext cx="8607425" cy="3781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247015" indent="-342900" algn="just"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DO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in polluted water is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highly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dependent on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amount  and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types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of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pollutants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and the presence of</a:t>
            </a:r>
            <a:r>
              <a:rPr sz="28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bacteria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5080" indent="-342900" algn="just">
              <a:spcBef>
                <a:spcPts val="67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Most often, oxygen consuming pollutants are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organic 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compounds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800" b="1" spc="-10" dirty="0">
                <a:solidFill>
                  <a:srgbClr val="00AFEF"/>
                </a:solidFill>
                <a:latin typeface="Times New Roman"/>
                <a:cs typeface="Times New Roman"/>
              </a:rPr>
              <a:t>protein, </a:t>
            </a:r>
            <a:r>
              <a:rPr sz="2800" b="1" spc="-45" dirty="0">
                <a:solidFill>
                  <a:srgbClr val="00AFEF"/>
                </a:solidFill>
                <a:latin typeface="Times New Roman"/>
                <a:cs typeface="Times New Roman"/>
              </a:rPr>
              <a:t>sugar, </a:t>
            </a:r>
            <a:r>
              <a:rPr sz="2800" b="1" dirty="0">
                <a:solidFill>
                  <a:srgbClr val="00AFEF"/>
                </a:solidFill>
                <a:latin typeface="Times New Roman"/>
                <a:cs typeface="Times New Roman"/>
              </a:rPr>
              <a:t>and fatty </a:t>
            </a:r>
            <a:r>
              <a:rPr sz="2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acids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) &amp; in some  cases </a:t>
            </a:r>
            <a:r>
              <a:rPr sz="2800" b="1" dirty="0">
                <a:solidFill>
                  <a:srgbClr val="00AFEF"/>
                </a:solidFill>
                <a:latin typeface="Times New Roman"/>
                <a:cs typeface="Times New Roman"/>
              </a:rPr>
              <a:t>inorganic </a:t>
            </a:r>
            <a:r>
              <a:rPr sz="2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contaminants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in reduced</a:t>
            </a:r>
            <a:r>
              <a:rPr sz="28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forms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indent="-342900" algn="just">
              <a:spcBef>
                <a:spcPts val="67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There are two methods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for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DO</a:t>
            </a:r>
            <a:r>
              <a:rPr sz="2800" spc="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analysis: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927100" lvl="1" indent="-514350" algn="just">
              <a:spcBef>
                <a:spcPts val="670"/>
              </a:spcBef>
              <a:buFontTx/>
              <a:buAutoNum type="arabicPeriod"/>
              <a:tabLst>
                <a:tab pos="927735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The classical </a:t>
            </a:r>
            <a:r>
              <a:rPr sz="2800" b="1" spc="-15" dirty="0">
                <a:solidFill>
                  <a:srgbClr val="00AFEF"/>
                </a:solidFill>
                <a:latin typeface="Times New Roman"/>
                <a:cs typeface="Times New Roman"/>
              </a:rPr>
              <a:t>Winkler </a:t>
            </a:r>
            <a:r>
              <a:rPr sz="2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method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(iodometric</a:t>
            </a:r>
            <a:r>
              <a:rPr sz="28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method)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009650" lvl="1" indent="-596265" algn="just">
              <a:spcBef>
                <a:spcPts val="675"/>
              </a:spcBef>
              <a:buFontTx/>
              <a:buAutoNum type="arabicPeriod"/>
              <a:tabLst>
                <a:tab pos="100965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The </a:t>
            </a:r>
            <a:r>
              <a:rPr sz="2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polargraphic membrane </a:t>
            </a:r>
            <a:r>
              <a:rPr sz="2800" b="1" spc="-10" dirty="0">
                <a:solidFill>
                  <a:srgbClr val="00AFEF"/>
                </a:solidFill>
                <a:latin typeface="Times New Roman"/>
                <a:cs typeface="Times New Roman"/>
              </a:rPr>
              <a:t>electrode</a:t>
            </a:r>
            <a:r>
              <a:rPr sz="2800" b="1" spc="3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method.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716280"/>
          </a:xfrm>
          <a:prstGeom prst="rect">
            <a:avLst/>
          </a:prstGeom>
          <a:solidFill>
            <a:srgbClr val="548ED4"/>
          </a:solidFill>
        </p:spPr>
        <p:txBody>
          <a:bodyPr vert="horz" wrap="square" lIns="0" tIns="1517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95"/>
              </a:spcBef>
            </a:pPr>
            <a:r>
              <a:rPr dirty="0"/>
              <a:t>Dissolved oxygen (DO)</a:t>
            </a:r>
            <a:r>
              <a:rPr spc="-90" dirty="0"/>
              <a:t> </a:t>
            </a:r>
            <a:r>
              <a:rPr dirty="0"/>
              <a:t>(</a:t>
            </a:r>
            <a:r>
              <a:rPr i="1" dirty="0">
                <a:latin typeface="Times New Roman"/>
                <a:cs typeface="Times New Roman"/>
              </a:rPr>
              <a:t>Cont’d</a:t>
            </a:r>
            <a:r>
              <a:rPr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704005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1011681"/>
            <a:ext cx="8689975" cy="31832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just"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The membrane electrode procedure is 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an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electrochemical  method based on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the </a:t>
            </a:r>
            <a:r>
              <a:rPr sz="2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rate of </a:t>
            </a:r>
            <a:r>
              <a:rPr sz="2800" b="1" dirty="0">
                <a:solidFill>
                  <a:srgbClr val="00AFEF"/>
                </a:solidFill>
                <a:latin typeface="Times New Roman"/>
                <a:cs typeface="Times New Roman"/>
              </a:rPr>
              <a:t>diffusion </a:t>
            </a:r>
            <a:r>
              <a:rPr sz="2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of molecular  oxygen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across a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membrane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12700" indent="-342900" algn="just">
              <a:spcBef>
                <a:spcPts val="67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The iodometric method is a titrimetric procedure based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on 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the </a:t>
            </a:r>
            <a:r>
              <a:rPr sz="2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oxidizing </a:t>
            </a:r>
            <a:r>
              <a:rPr sz="2800" b="1" spc="-10" dirty="0">
                <a:solidFill>
                  <a:srgbClr val="00AFEF"/>
                </a:solidFill>
                <a:latin typeface="Times New Roman"/>
                <a:cs typeface="Times New Roman"/>
              </a:rPr>
              <a:t>property </a:t>
            </a:r>
            <a:r>
              <a:rPr sz="2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of</a:t>
            </a:r>
            <a:r>
              <a:rPr sz="2800" b="1" spc="4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AFEF"/>
                </a:solidFill>
                <a:latin typeface="Times New Roman"/>
                <a:cs typeface="Times New Roman"/>
              </a:rPr>
              <a:t>DO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12065" indent="-342900" algn="just">
              <a:spcBef>
                <a:spcPts val="67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Iodometric test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is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most precise and reliable method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for 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DO</a:t>
            </a:r>
            <a:r>
              <a:rPr sz="2800"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analysis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prstGeom prst="rect">
            <a:avLst/>
          </a:prstGeom>
          <a:solidFill>
            <a:srgbClr val="548ED4"/>
          </a:solidFill>
        </p:spPr>
        <p:txBody>
          <a:bodyPr vert="horz" wrap="square" lIns="0" tIns="2120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670"/>
              </a:spcBef>
            </a:pPr>
            <a:r>
              <a:rPr dirty="0"/>
              <a:t>Dissolved oxygen (DO)</a:t>
            </a:r>
            <a:r>
              <a:rPr spc="-90" dirty="0"/>
              <a:t> </a:t>
            </a:r>
            <a:r>
              <a:rPr dirty="0"/>
              <a:t>(</a:t>
            </a:r>
            <a:r>
              <a:rPr i="1" dirty="0">
                <a:latin typeface="Times New Roman"/>
                <a:cs typeface="Times New Roman"/>
              </a:rPr>
              <a:t>Cont’d</a:t>
            </a:r>
            <a:r>
              <a:rPr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188755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716280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10096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795"/>
              </a:spcBef>
            </a:pPr>
            <a:r>
              <a:rPr b="0" dirty="0">
                <a:latin typeface="Times New Roman"/>
                <a:cs typeface="Times New Roman"/>
              </a:rPr>
              <a:t>Dissolved oxygen (DO)</a:t>
            </a:r>
            <a:r>
              <a:rPr b="0" spc="-70" dirty="0">
                <a:latin typeface="Times New Roman"/>
                <a:cs typeface="Times New Roman"/>
              </a:rPr>
              <a:t> </a:t>
            </a:r>
            <a:r>
              <a:rPr b="0" spc="5" dirty="0">
                <a:latin typeface="Times New Roman"/>
                <a:cs typeface="Times New Roman"/>
              </a:rPr>
              <a:t>(Cont’d)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164081"/>
            <a:ext cx="8378825" cy="267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just"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It is essential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to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ensure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that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at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least 4 mg/l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of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DO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is  present in treated wastewater upon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discharge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into  receiving waters. If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DO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is less,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aquatic animals like  fish etc. are likely to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be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killed near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vicinity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of  disposal.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>
              <a:spcBef>
                <a:spcPts val="675"/>
              </a:spcBef>
            </a:pP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•</a:t>
            </a:r>
            <a:endParaRPr sz="2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2023" y="3428998"/>
            <a:ext cx="8766048" cy="3352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3218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640080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5206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9"/>
              </a:spcBef>
            </a:pPr>
            <a:r>
              <a:rPr spc="-5" dirty="0"/>
              <a:t>Environmental</a:t>
            </a:r>
            <a:r>
              <a:rPr spc="-50" dirty="0"/>
              <a:t> </a:t>
            </a:r>
            <a:r>
              <a:rPr dirty="0"/>
              <a:t>Significance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40" y="935481"/>
            <a:ext cx="8531225" cy="37807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040765" indent="-342900"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0" dirty="0">
                <a:solidFill>
                  <a:prstClr val="black"/>
                </a:solidFill>
                <a:latin typeface="Times New Roman"/>
                <a:cs typeface="Times New Roman"/>
              </a:rPr>
              <a:t>To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evaluate the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pollution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strength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domestic and 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industrial</a:t>
            </a:r>
            <a:r>
              <a:rPr sz="2800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effluents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indent="-342900"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For </a:t>
            </a:r>
            <a:r>
              <a:rPr sz="2800" b="1" spc="-10" dirty="0">
                <a:solidFill>
                  <a:srgbClr val="00AFEF"/>
                </a:solidFill>
                <a:latin typeface="Times New Roman"/>
                <a:cs typeface="Times New Roman"/>
              </a:rPr>
              <a:t>corrosion</a:t>
            </a:r>
            <a:r>
              <a:rPr sz="2800" b="1" spc="-5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AFEF"/>
                </a:solidFill>
                <a:latin typeface="Times New Roman"/>
                <a:cs typeface="Times New Roman"/>
              </a:rPr>
              <a:t>control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5080" indent="-342900"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  <a:tab pos="1209040" algn="l"/>
                <a:tab pos="2868930" algn="l"/>
                <a:tab pos="3639820" algn="l"/>
                <a:tab pos="4611370" algn="l"/>
                <a:tab pos="5363845" algn="l"/>
                <a:tab pos="7399020" algn="l"/>
              </a:tabLst>
            </a:pP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2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eas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res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are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v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tal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for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2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aintai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ing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ae</a:t>
            </a:r>
            <a:r>
              <a:rPr sz="2800" b="1" spc="-65" dirty="0">
                <a:solidFill>
                  <a:srgbClr val="00AFEF"/>
                </a:solidFill>
                <a:latin typeface="Times New Roman"/>
                <a:cs typeface="Times New Roman"/>
              </a:rPr>
              <a:t>r</a:t>
            </a:r>
            <a:r>
              <a:rPr sz="2800" b="1" dirty="0">
                <a:solidFill>
                  <a:srgbClr val="00AFEF"/>
                </a:solidFill>
                <a:latin typeface="Times New Roman"/>
                <a:cs typeface="Times New Roman"/>
              </a:rPr>
              <a:t>o</a:t>
            </a:r>
            <a:r>
              <a:rPr sz="2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b</a:t>
            </a:r>
            <a:r>
              <a:rPr sz="2800" b="1" spc="5" dirty="0">
                <a:solidFill>
                  <a:srgbClr val="00AFEF"/>
                </a:solidFill>
                <a:latin typeface="Times New Roman"/>
                <a:cs typeface="Times New Roman"/>
              </a:rPr>
              <a:t>i</a:t>
            </a:r>
            <a:r>
              <a:rPr sz="2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c  </a:t>
            </a:r>
            <a:r>
              <a:rPr sz="2800" b="1" dirty="0">
                <a:solidFill>
                  <a:srgbClr val="00AFEF"/>
                </a:solidFill>
                <a:latin typeface="Times New Roman"/>
                <a:cs typeface="Times New Roman"/>
              </a:rPr>
              <a:t>conditions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in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natural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waters that receive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polluted</a:t>
            </a:r>
            <a:r>
              <a:rPr sz="28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matter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indent="-342900"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For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maintenance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desire aquatic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life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7620" indent="-342900"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  <a:tab pos="946785" algn="l"/>
                <a:tab pos="1656714" algn="l"/>
                <a:tab pos="2682875" algn="l"/>
                <a:tab pos="3586479" algn="l"/>
                <a:tab pos="5561965" algn="l"/>
                <a:tab pos="6896100" algn="l"/>
                <a:tab pos="7940040" algn="l"/>
              </a:tabLst>
            </a:pP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D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levels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fa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;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u</a:t>
            </a:r>
            <a:r>
              <a:rPr sz="2800" b="1" dirty="0">
                <a:solidFill>
                  <a:srgbClr val="00AFEF"/>
                </a:solidFill>
                <a:latin typeface="Times New Roman"/>
                <a:cs typeface="Times New Roman"/>
              </a:rPr>
              <a:t>n</a:t>
            </a:r>
            <a:r>
              <a:rPr sz="2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desira</a:t>
            </a:r>
            <a:r>
              <a:rPr sz="2800" b="1" spc="5" dirty="0">
                <a:solidFill>
                  <a:srgbClr val="00AFEF"/>
                </a:solidFill>
                <a:latin typeface="Times New Roman"/>
                <a:cs typeface="Times New Roman"/>
              </a:rPr>
              <a:t>b</a:t>
            </a:r>
            <a:r>
              <a:rPr sz="2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le</a:t>
            </a:r>
            <a:r>
              <a:rPr sz="2800" b="1" dirty="0">
                <a:solidFill>
                  <a:srgbClr val="00AFEF"/>
                </a:solidFill>
                <a:latin typeface="Times New Roman"/>
                <a:cs typeface="Times New Roman"/>
              </a:rPr>
              <a:t>	o</a:t>
            </a:r>
            <a:r>
              <a:rPr sz="2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d</a:t>
            </a:r>
            <a:r>
              <a:rPr sz="2800" b="1" spc="5" dirty="0">
                <a:solidFill>
                  <a:srgbClr val="00AFEF"/>
                </a:solidFill>
                <a:latin typeface="Times New Roman"/>
                <a:cs typeface="Times New Roman"/>
              </a:rPr>
              <a:t>o</a:t>
            </a:r>
            <a:r>
              <a:rPr sz="2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urs,</a:t>
            </a:r>
            <a:r>
              <a:rPr sz="2800" b="1" dirty="0">
                <a:solidFill>
                  <a:srgbClr val="00AFEF"/>
                </a:solidFill>
                <a:latin typeface="Times New Roman"/>
                <a:cs typeface="Times New Roman"/>
              </a:rPr>
              <a:t>	</a:t>
            </a:r>
            <a:r>
              <a:rPr sz="2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t</a:t>
            </a:r>
            <a:r>
              <a:rPr sz="2800" b="1" dirty="0">
                <a:solidFill>
                  <a:srgbClr val="00AFEF"/>
                </a:solidFill>
                <a:latin typeface="Times New Roman"/>
                <a:cs typeface="Times New Roman"/>
              </a:rPr>
              <a:t>a</a:t>
            </a:r>
            <a:r>
              <a:rPr sz="2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s</a:t>
            </a:r>
            <a:r>
              <a:rPr sz="2800" b="1" dirty="0">
                <a:solidFill>
                  <a:srgbClr val="00AFEF"/>
                </a:solidFill>
                <a:latin typeface="Times New Roman"/>
                <a:cs typeface="Times New Roman"/>
              </a:rPr>
              <a:t>t</a:t>
            </a:r>
            <a:r>
              <a:rPr sz="2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es</a:t>
            </a:r>
            <a:r>
              <a:rPr sz="2800" b="1" dirty="0">
                <a:solidFill>
                  <a:srgbClr val="00AFEF"/>
                </a:solidFill>
                <a:latin typeface="Times New Roman"/>
                <a:cs typeface="Times New Roman"/>
              </a:rPr>
              <a:t>	and  </a:t>
            </a:r>
            <a:r>
              <a:rPr sz="2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colours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reduce the acceptability of</a:t>
            </a:r>
            <a:r>
              <a:rPr sz="28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water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958433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640080"/>
          </a:xfrm>
          <a:prstGeom prst="rect">
            <a:avLst/>
          </a:prstGeom>
          <a:solidFill>
            <a:srgbClr val="548ED4"/>
          </a:solidFill>
        </p:spPr>
        <p:txBody>
          <a:bodyPr vert="horz" wrap="square" lIns="0" tIns="52069" rIns="0" bIns="0" rtlCol="0">
            <a:spAutoFit/>
          </a:bodyPr>
          <a:lstStyle/>
          <a:p>
            <a:pPr marL="923925">
              <a:lnSpc>
                <a:spcPct val="100000"/>
              </a:lnSpc>
              <a:spcBef>
                <a:spcPts val="409"/>
              </a:spcBef>
            </a:pPr>
            <a:r>
              <a:rPr dirty="0"/>
              <a:t>Biochemical Oxygen Demand</a:t>
            </a:r>
            <a:r>
              <a:rPr spc="-105" dirty="0"/>
              <a:t> </a:t>
            </a:r>
            <a:r>
              <a:rPr dirty="0"/>
              <a:t>(BOD)</a:t>
            </a:r>
          </a:p>
        </p:txBody>
      </p:sp>
      <p:sp>
        <p:nvSpPr>
          <p:cNvPr id="3" name="object 3"/>
          <p:cNvSpPr/>
          <p:nvPr/>
        </p:nvSpPr>
        <p:spPr>
          <a:xfrm>
            <a:off x="262127" y="1211580"/>
            <a:ext cx="118872" cy="118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5759" y="920496"/>
            <a:ext cx="1239012" cy="7894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5759" y="1347216"/>
            <a:ext cx="1712976" cy="7894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64919" y="1773935"/>
            <a:ext cx="1514856" cy="7894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4172711" y="1773935"/>
            <a:ext cx="826008" cy="7894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4600955" y="1818132"/>
            <a:ext cx="446531" cy="5425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4648200" y="1773935"/>
            <a:ext cx="725424" cy="7894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992623" y="1773935"/>
            <a:ext cx="1133855" cy="7894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745479" y="1773935"/>
            <a:ext cx="647700" cy="78943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012179" y="1773935"/>
            <a:ext cx="1456944" cy="78943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088123" y="1773935"/>
            <a:ext cx="766572" cy="78943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475219" y="1773935"/>
            <a:ext cx="647700" cy="78943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741919" y="1773935"/>
            <a:ext cx="1162812" cy="78943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16280" y="3663696"/>
            <a:ext cx="826007" cy="78943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185672" y="3663696"/>
            <a:ext cx="1517904" cy="78943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03319" y="6110817"/>
            <a:ext cx="1498453" cy="27379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949195" y="5891784"/>
            <a:ext cx="1338071" cy="78943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4939" y="1011681"/>
            <a:ext cx="8886825" cy="54241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31800" marR="55880" indent="-342900" algn="just">
              <a:spcBef>
                <a:spcPts val="95"/>
              </a:spcBef>
              <a:buFont typeface="Arial"/>
              <a:buChar char="•"/>
              <a:tabLst>
                <a:tab pos="431800" algn="l"/>
              </a:tabLst>
            </a:pPr>
            <a:r>
              <a:rPr sz="2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BOD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is defined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as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amount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oxygen required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by </a:t>
            </a:r>
            <a:r>
              <a:rPr sz="280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bacteria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in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decomposing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organic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material in a sample  under </a:t>
            </a:r>
            <a:r>
              <a:rPr sz="2800" spc="-5" dirty="0">
                <a:solidFill>
                  <a:srgbClr val="00AFEF"/>
                </a:solidFill>
                <a:latin typeface="Times New Roman"/>
                <a:cs typeface="Times New Roman"/>
              </a:rPr>
              <a:t>aerobic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condition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at </a:t>
            </a:r>
            <a:r>
              <a:rPr sz="2800" b="1" dirty="0">
                <a:solidFill>
                  <a:srgbClr val="00AFEF"/>
                </a:solidFill>
                <a:latin typeface="Times New Roman"/>
                <a:cs typeface="Times New Roman"/>
              </a:rPr>
              <a:t>20</a:t>
            </a:r>
            <a:r>
              <a:rPr sz="2775" b="1" baseline="25525" dirty="0">
                <a:solidFill>
                  <a:srgbClr val="00AFEF"/>
                </a:solidFill>
                <a:latin typeface="Times New Roman"/>
                <a:cs typeface="Times New Roman"/>
              </a:rPr>
              <a:t>0</a:t>
            </a:r>
            <a:r>
              <a:rPr sz="2800" b="1" dirty="0">
                <a:solidFill>
                  <a:srgbClr val="00AFEF"/>
                </a:solidFill>
                <a:latin typeface="Times New Roman"/>
                <a:cs typeface="Times New Roman"/>
              </a:rPr>
              <a:t>C </a:t>
            </a:r>
            <a:r>
              <a:rPr sz="2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over a period </a:t>
            </a:r>
            <a:r>
              <a:rPr sz="2800" b="1" dirty="0">
                <a:solidFill>
                  <a:srgbClr val="00AFEF"/>
                </a:solidFill>
                <a:latin typeface="Times New Roman"/>
                <a:cs typeface="Times New Roman"/>
              </a:rPr>
              <a:t>of </a:t>
            </a:r>
            <a:r>
              <a:rPr sz="2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5</a:t>
            </a:r>
            <a:r>
              <a:rPr sz="2800" b="1" spc="-3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AFEF"/>
                </a:solidFill>
                <a:latin typeface="Times New Roman"/>
                <a:cs typeface="Times New Roman"/>
              </a:rPr>
              <a:t>days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88900" algn="just">
              <a:spcBef>
                <a:spcPts val="595"/>
              </a:spcBef>
            </a:pP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400" spc="-7" baseline="-20833" dirty="0">
                <a:solidFill>
                  <a:prstClr val="black"/>
                </a:solidFill>
                <a:latin typeface="Times New Roman"/>
                <a:cs typeface="Times New Roman"/>
              </a:rPr>
              <a:t>6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400" spc="-7" baseline="-20833" dirty="0">
                <a:solidFill>
                  <a:prstClr val="black"/>
                </a:solidFill>
                <a:latin typeface="Times New Roman"/>
                <a:cs typeface="Times New Roman"/>
              </a:rPr>
              <a:t>12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400" spc="-7" baseline="-20833" dirty="0">
                <a:solidFill>
                  <a:prstClr val="black"/>
                </a:solidFill>
                <a:latin typeface="Times New Roman"/>
                <a:cs typeface="Times New Roman"/>
              </a:rPr>
              <a:t>6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+ 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6O</a:t>
            </a:r>
            <a:r>
              <a:rPr sz="2400" spc="-7" baseline="-20833" dirty="0">
                <a:solidFill>
                  <a:prstClr val="black"/>
                </a:solidFill>
                <a:latin typeface="Times New Roman"/>
                <a:cs typeface="Times New Roman"/>
              </a:rPr>
              <a:t>2 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microbes 6CO</a:t>
            </a:r>
            <a:r>
              <a:rPr sz="2400" spc="-7" baseline="-20833" dirty="0">
                <a:solidFill>
                  <a:prstClr val="black"/>
                </a:solidFill>
                <a:latin typeface="Times New Roman"/>
                <a:cs typeface="Times New Roman"/>
              </a:rPr>
              <a:t>2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+ 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6H</a:t>
            </a:r>
            <a:r>
              <a:rPr sz="2400" spc="-7" baseline="-20833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O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r>
              <a:rPr sz="2400" spc="1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new microbes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31800" marR="59055" indent="-342900" algn="just">
              <a:spcBef>
                <a:spcPts val="655"/>
              </a:spcBef>
              <a:buFont typeface="Arial"/>
              <a:buChar char="•"/>
              <a:tabLst>
                <a:tab pos="43180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This converts the major elements present in plant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matter 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(C, H, N,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S)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into CO</a:t>
            </a:r>
            <a:r>
              <a:rPr sz="2775" spc="-7" baseline="-21021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, H</a:t>
            </a:r>
            <a:r>
              <a:rPr sz="2775" spc="-7" baseline="-21021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O,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NO </a:t>
            </a:r>
            <a:r>
              <a:rPr sz="2775" spc="7" baseline="25525" dirty="0">
                <a:solidFill>
                  <a:prstClr val="black"/>
                </a:solidFill>
                <a:latin typeface="Times New Roman"/>
                <a:cs typeface="Times New Roman"/>
              </a:rPr>
              <a:t>-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and SO </a:t>
            </a:r>
            <a:r>
              <a:rPr sz="2775" spc="7" baseline="25525" dirty="0">
                <a:solidFill>
                  <a:prstClr val="black"/>
                </a:solidFill>
                <a:latin typeface="Times New Roman"/>
                <a:cs typeface="Times New Roman"/>
              </a:rPr>
              <a:t>2-,</a:t>
            </a:r>
            <a:r>
              <a:rPr sz="2775" spc="-127" baseline="255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respectively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996815">
              <a:lnSpc>
                <a:spcPts val="495"/>
              </a:lnSpc>
              <a:tabLst>
                <a:tab pos="6343015" algn="l"/>
              </a:tabLst>
            </a:pPr>
            <a:r>
              <a:rPr sz="1850" spc="10" dirty="0">
                <a:solidFill>
                  <a:prstClr val="black"/>
                </a:solidFill>
                <a:latin typeface="Times New Roman"/>
                <a:cs typeface="Times New Roman"/>
              </a:rPr>
              <a:t>3	4</a:t>
            </a:r>
            <a:endParaRPr sz="18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31800" marR="57785" indent="-342900" algn="just">
              <a:spcBef>
                <a:spcPts val="180"/>
              </a:spcBef>
              <a:buFont typeface="Arial"/>
              <a:buChar char="•"/>
              <a:tabLst>
                <a:tab pos="43180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If </a:t>
            </a:r>
            <a:r>
              <a:rPr sz="2800" dirty="0">
                <a:solidFill>
                  <a:srgbClr val="00AFEF"/>
                </a:solidFill>
                <a:latin typeface="Times New Roman"/>
                <a:cs typeface="Times New Roman"/>
              </a:rPr>
              <a:t>no </a:t>
            </a:r>
            <a:r>
              <a:rPr sz="2800" spc="-5" dirty="0">
                <a:solidFill>
                  <a:srgbClr val="00AFEF"/>
                </a:solidFill>
                <a:latin typeface="Times New Roman"/>
                <a:cs typeface="Times New Roman"/>
              </a:rPr>
              <a:t>oxygen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is present in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the </a:t>
            </a:r>
            <a:r>
              <a:rPr sz="2800" spc="-25" dirty="0">
                <a:solidFill>
                  <a:prstClr val="black"/>
                </a:solidFill>
                <a:latin typeface="Times New Roman"/>
                <a:cs typeface="Times New Roman"/>
              </a:rPr>
              <a:t>water,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organic material will 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still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be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broken</a:t>
            </a:r>
            <a:r>
              <a:rPr sz="28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down.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31800" indent="-342900">
              <a:spcBef>
                <a:spcPts val="675"/>
              </a:spcBef>
              <a:buFont typeface="Arial"/>
              <a:buChar char="•"/>
              <a:tabLst>
                <a:tab pos="431165" algn="l"/>
                <a:tab pos="43180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Instead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of the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material being oxidized, it is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reduced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31800" indent="-342900">
              <a:spcBef>
                <a:spcPts val="1750"/>
              </a:spcBef>
              <a:buFont typeface="Arial"/>
              <a:buChar char="•"/>
              <a:tabLst>
                <a:tab pos="431165" algn="l"/>
                <a:tab pos="43180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The process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is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once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again microbiological and is known</a:t>
            </a:r>
            <a:r>
              <a:rPr sz="2800" spc="3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as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31800">
              <a:spcBef>
                <a:spcPts val="1685"/>
              </a:spcBef>
            </a:pPr>
            <a:r>
              <a:rPr sz="2800" b="1" spc="-10" dirty="0">
                <a:solidFill>
                  <a:srgbClr val="00AFEF"/>
                </a:solidFill>
                <a:latin typeface="Times New Roman"/>
                <a:cs typeface="Times New Roman"/>
              </a:rPr>
              <a:t>anaerobic</a:t>
            </a:r>
            <a:r>
              <a:rPr sz="2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 decay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209800" y="2691510"/>
            <a:ext cx="1295400" cy="103505"/>
          </a:xfrm>
          <a:custGeom>
            <a:avLst/>
            <a:gdLst/>
            <a:ahLst/>
            <a:cxnLst/>
            <a:rect l="l" t="t" r="r" b="b"/>
            <a:pathLst>
              <a:path w="1295400" h="103505">
                <a:moveTo>
                  <a:pt x="1270290" y="51688"/>
                </a:moveTo>
                <a:lnTo>
                  <a:pt x="1200403" y="92455"/>
                </a:lnTo>
                <a:lnTo>
                  <a:pt x="1199388" y="96265"/>
                </a:lnTo>
                <a:lnTo>
                  <a:pt x="1202944" y="102362"/>
                </a:lnTo>
                <a:lnTo>
                  <a:pt x="1206753" y="103377"/>
                </a:lnTo>
                <a:lnTo>
                  <a:pt x="1284509" y="58038"/>
                </a:lnTo>
                <a:lnTo>
                  <a:pt x="1282827" y="58038"/>
                </a:lnTo>
                <a:lnTo>
                  <a:pt x="1282827" y="57150"/>
                </a:lnTo>
                <a:lnTo>
                  <a:pt x="1279652" y="57150"/>
                </a:lnTo>
                <a:lnTo>
                  <a:pt x="1270290" y="51688"/>
                </a:lnTo>
                <a:close/>
              </a:path>
              <a:path w="1295400" h="103505">
                <a:moveTo>
                  <a:pt x="1259404" y="45338"/>
                </a:moveTo>
                <a:lnTo>
                  <a:pt x="0" y="45338"/>
                </a:lnTo>
                <a:lnTo>
                  <a:pt x="0" y="58038"/>
                </a:lnTo>
                <a:lnTo>
                  <a:pt x="1259404" y="58038"/>
                </a:lnTo>
                <a:lnTo>
                  <a:pt x="1270290" y="51688"/>
                </a:lnTo>
                <a:lnTo>
                  <a:pt x="1259404" y="45338"/>
                </a:lnTo>
                <a:close/>
              </a:path>
              <a:path w="1295400" h="103505">
                <a:moveTo>
                  <a:pt x="1284509" y="45338"/>
                </a:moveTo>
                <a:lnTo>
                  <a:pt x="1282827" y="45338"/>
                </a:lnTo>
                <a:lnTo>
                  <a:pt x="1282827" y="58038"/>
                </a:lnTo>
                <a:lnTo>
                  <a:pt x="1284509" y="58038"/>
                </a:lnTo>
                <a:lnTo>
                  <a:pt x="1295400" y="51688"/>
                </a:lnTo>
                <a:lnTo>
                  <a:pt x="1284509" y="45338"/>
                </a:lnTo>
                <a:close/>
              </a:path>
              <a:path w="1295400" h="103505">
                <a:moveTo>
                  <a:pt x="1279652" y="46227"/>
                </a:moveTo>
                <a:lnTo>
                  <a:pt x="1270290" y="51688"/>
                </a:lnTo>
                <a:lnTo>
                  <a:pt x="1279652" y="57150"/>
                </a:lnTo>
                <a:lnTo>
                  <a:pt x="1279652" y="46227"/>
                </a:lnTo>
                <a:close/>
              </a:path>
              <a:path w="1295400" h="103505">
                <a:moveTo>
                  <a:pt x="1282827" y="46227"/>
                </a:moveTo>
                <a:lnTo>
                  <a:pt x="1279652" y="46227"/>
                </a:lnTo>
                <a:lnTo>
                  <a:pt x="1279652" y="57150"/>
                </a:lnTo>
                <a:lnTo>
                  <a:pt x="1282827" y="57150"/>
                </a:lnTo>
                <a:lnTo>
                  <a:pt x="1282827" y="46227"/>
                </a:lnTo>
                <a:close/>
              </a:path>
              <a:path w="1295400" h="103505">
                <a:moveTo>
                  <a:pt x="1206753" y="0"/>
                </a:moveTo>
                <a:lnTo>
                  <a:pt x="1202944" y="1015"/>
                </a:lnTo>
                <a:lnTo>
                  <a:pt x="1199388" y="7112"/>
                </a:lnTo>
                <a:lnTo>
                  <a:pt x="1200403" y="10922"/>
                </a:lnTo>
                <a:lnTo>
                  <a:pt x="1270290" y="51688"/>
                </a:lnTo>
                <a:lnTo>
                  <a:pt x="1279652" y="46227"/>
                </a:lnTo>
                <a:lnTo>
                  <a:pt x="1282827" y="46227"/>
                </a:lnTo>
                <a:lnTo>
                  <a:pt x="1282827" y="45338"/>
                </a:lnTo>
                <a:lnTo>
                  <a:pt x="1284509" y="45338"/>
                </a:lnTo>
                <a:lnTo>
                  <a:pt x="1206753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4283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8140" y="1002306"/>
            <a:ext cx="8657590" cy="335407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81000" indent="-342900">
              <a:spcBef>
                <a:spcPts val="770"/>
              </a:spcBef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The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final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products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are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CH</a:t>
            </a:r>
            <a:r>
              <a:rPr sz="2775" baseline="-21021" dirty="0">
                <a:solidFill>
                  <a:prstClr val="black"/>
                </a:solidFill>
                <a:latin typeface="Times New Roman"/>
                <a:cs typeface="Times New Roman"/>
              </a:rPr>
              <a:t>4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,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NH</a:t>
            </a:r>
            <a:r>
              <a:rPr sz="2775" spc="-7" baseline="-21021" dirty="0">
                <a:solidFill>
                  <a:prstClr val="black"/>
                </a:solidFill>
                <a:latin typeface="Times New Roman"/>
                <a:cs typeface="Times New Roman"/>
              </a:rPr>
              <a:t>3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, and</a:t>
            </a:r>
            <a:r>
              <a:rPr sz="2800" spc="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775" baseline="-21021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81000" marR="209550" indent="-342900">
              <a:spcBef>
                <a:spcPts val="670"/>
              </a:spcBef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Iron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in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the form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of Fe</a:t>
            </a:r>
            <a:r>
              <a:rPr sz="2775" spc="-7" baseline="25525" dirty="0">
                <a:solidFill>
                  <a:prstClr val="black"/>
                </a:solidFill>
                <a:latin typeface="Times New Roman"/>
                <a:cs typeface="Times New Roman"/>
              </a:rPr>
              <a:t>2+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can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deplete oxygen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by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oxidation 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to</a:t>
            </a:r>
            <a:r>
              <a:rPr sz="28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Fe</a:t>
            </a:r>
            <a:r>
              <a:rPr sz="2775" baseline="25525" dirty="0">
                <a:solidFill>
                  <a:prstClr val="black"/>
                </a:solidFill>
                <a:latin typeface="Times New Roman"/>
                <a:cs typeface="Times New Roman"/>
              </a:rPr>
              <a:t>3+</a:t>
            </a:r>
            <a:endParaRPr sz="2775" baseline="25525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81000" marR="467359" indent="-342900">
              <a:spcBef>
                <a:spcPts val="675"/>
              </a:spcBef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Because of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low solubility of 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775" spc="-22" baseline="-21021" dirty="0">
                <a:solidFill>
                  <a:prstClr val="black"/>
                </a:solidFill>
                <a:latin typeface="Times New Roman"/>
                <a:cs typeface="Times New Roman"/>
              </a:rPr>
              <a:t>2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in </a:t>
            </a:r>
            <a:r>
              <a:rPr sz="2800" spc="-25" dirty="0">
                <a:solidFill>
                  <a:prstClr val="black"/>
                </a:solidFill>
                <a:latin typeface="Times New Roman"/>
                <a:cs typeface="Times New Roman"/>
              </a:rPr>
              <a:t>water,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strong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wastes  are always</a:t>
            </a:r>
            <a:r>
              <a:rPr sz="2800" spc="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diluted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81000" marR="30480" indent="-342900">
              <a:spcBef>
                <a:spcPts val="675"/>
              </a:spcBef>
              <a:buFont typeface="Arial"/>
              <a:buChar char="•"/>
              <a:tabLst>
                <a:tab pos="380365" algn="l"/>
                <a:tab pos="381000" algn="l"/>
                <a:tab pos="1784350" algn="l"/>
                <a:tab pos="2755900" algn="l"/>
                <a:tab pos="3191510" algn="l"/>
                <a:tab pos="5613400" algn="l"/>
                <a:tab pos="6701790" algn="l"/>
                <a:tab pos="7176134" algn="l"/>
                <a:tab pos="8341995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800" spc="2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x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ed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o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2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icro</a:t>
            </a:r>
            <a:r>
              <a:rPr sz="2800" spc="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spc="-5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gan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800" spc="-2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800" spc="5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ou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b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p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resent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in 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sample if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not;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sample has to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be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seeded</a:t>
            </a:r>
            <a:r>
              <a:rPr sz="28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artificially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8610600" cy="762000"/>
          </a:xfrm>
          <a:prstGeom prst="rect">
            <a:avLst/>
          </a:prstGeom>
          <a:solidFill>
            <a:srgbClr val="548ED4"/>
          </a:solidFill>
        </p:spPr>
        <p:txBody>
          <a:bodyPr vert="horz" wrap="square" lIns="0" tIns="113665" rIns="0" bIns="0" rtlCol="0">
            <a:spAutoFit/>
          </a:bodyPr>
          <a:lstStyle/>
          <a:p>
            <a:pPr marL="352425">
              <a:lnSpc>
                <a:spcPct val="100000"/>
              </a:lnSpc>
              <a:spcBef>
                <a:spcPts val="895"/>
              </a:spcBef>
            </a:pPr>
            <a:r>
              <a:rPr dirty="0"/>
              <a:t>Biochemical Oxygen Demand </a:t>
            </a:r>
            <a:r>
              <a:rPr spc="5" dirty="0"/>
              <a:t>(BOD)</a:t>
            </a:r>
            <a:r>
              <a:rPr spc="-125" dirty="0"/>
              <a:t> </a:t>
            </a:r>
            <a:r>
              <a:rPr dirty="0"/>
              <a:t>(</a:t>
            </a:r>
            <a:r>
              <a:rPr i="1" dirty="0">
                <a:latin typeface="Times New Roman"/>
                <a:cs typeface="Times New Roman"/>
              </a:rPr>
              <a:t>Cont’d</a:t>
            </a:r>
            <a:r>
              <a:rPr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026012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743198"/>
            <a:ext cx="8915400" cy="40279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4817" y="354329"/>
            <a:ext cx="61690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5" dirty="0">
                <a:solidFill>
                  <a:srgbClr val="FFC000"/>
                </a:solidFill>
                <a:latin typeface="Calibri"/>
                <a:cs typeface="Calibri"/>
              </a:rPr>
              <a:t>Biological </a:t>
            </a:r>
            <a:r>
              <a:rPr sz="3600" b="0" spc="-20" dirty="0">
                <a:solidFill>
                  <a:srgbClr val="FFC000"/>
                </a:solidFill>
                <a:latin typeface="Calibri"/>
                <a:cs typeface="Calibri"/>
              </a:rPr>
              <a:t>Oxygen </a:t>
            </a:r>
            <a:r>
              <a:rPr sz="3600" b="0" spc="-5" dirty="0">
                <a:solidFill>
                  <a:srgbClr val="FFC000"/>
                </a:solidFill>
                <a:latin typeface="Calibri"/>
                <a:cs typeface="Calibri"/>
              </a:rPr>
              <a:t>Demand</a:t>
            </a:r>
            <a:r>
              <a:rPr sz="3600" b="0" spc="-7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3600" b="0" spc="-5" dirty="0">
                <a:solidFill>
                  <a:srgbClr val="FFC000"/>
                </a:solidFill>
                <a:latin typeface="Calibri"/>
                <a:cs typeface="Calibri"/>
              </a:rPr>
              <a:t>(BOD)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5414" y="1054353"/>
            <a:ext cx="807275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spcBef>
                <a:spcPts val="100"/>
              </a:spcBef>
              <a:buFont typeface="Wingdings"/>
              <a:buChar char=""/>
              <a:tabLst>
                <a:tab pos="356235" algn="l"/>
              </a:tabLst>
            </a:pPr>
            <a:r>
              <a:rPr sz="2400" spc="-10" dirty="0">
                <a:solidFill>
                  <a:prstClr val="black"/>
                </a:solidFill>
                <a:cs typeface="Calibri"/>
              </a:rPr>
              <a:t>Measured 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by </a:t>
            </a:r>
            <a:r>
              <a:rPr sz="2400" spc="-10" dirty="0">
                <a:solidFill>
                  <a:prstClr val="black"/>
                </a:solidFill>
                <a:cs typeface="Calibri"/>
              </a:rPr>
              <a:t>determining </a:t>
            </a:r>
            <a:r>
              <a:rPr sz="2400" dirty="0">
                <a:solidFill>
                  <a:prstClr val="black"/>
                </a:solidFill>
                <a:cs typeface="Calibri"/>
              </a:rPr>
              <a:t>the mass 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of </a:t>
            </a:r>
            <a:r>
              <a:rPr sz="2400" spc="-20" dirty="0">
                <a:solidFill>
                  <a:prstClr val="black"/>
                </a:solidFill>
                <a:cs typeface="Calibri"/>
              </a:rPr>
              <a:t>oxygen 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consumed </a:t>
            </a:r>
            <a:r>
              <a:rPr sz="2400" dirty="0">
                <a:solidFill>
                  <a:prstClr val="black"/>
                </a:solidFill>
                <a:cs typeface="Calibri"/>
              </a:rPr>
              <a:t>per  </a:t>
            </a:r>
            <a:r>
              <a:rPr sz="2400" spc="-10" dirty="0">
                <a:solidFill>
                  <a:prstClr val="black"/>
                </a:solidFill>
                <a:cs typeface="Calibri"/>
              </a:rPr>
              <a:t>litre 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of </a:t>
            </a:r>
            <a:r>
              <a:rPr sz="2400" spc="-20" dirty="0">
                <a:solidFill>
                  <a:prstClr val="black"/>
                </a:solidFill>
                <a:cs typeface="Calibri"/>
              </a:rPr>
              <a:t>wastewater </a:t>
            </a:r>
            <a:r>
              <a:rPr sz="2400" spc="10" dirty="0">
                <a:solidFill>
                  <a:prstClr val="black"/>
                </a:solidFill>
                <a:cs typeface="Calibri"/>
              </a:rPr>
              <a:t>(mg/L 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or parts per million,</a:t>
            </a:r>
            <a:r>
              <a:rPr sz="2400" spc="-40" dirty="0">
                <a:solidFill>
                  <a:prstClr val="black"/>
                </a:solidFill>
                <a:cs typeface="Calibri"/>
              </a:rPr>
              <a:t> 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ppm).</a:t>
            </a:r>
            <a:endParaRPr sz="2400">
              <a:solidFill>
                <a:prstClr val="black"/>
              </a:solidFill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3736" y="6118859"/>
            <a:ext cx="4983480" cy="33845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6990" rIns="0" bIns="0" rtlCol="0">
            <a:spAutoFit/>
          </a:bodyPr>
          <a:lstStyle/>
          <a:p>
            <a:pPr marL="115570">
              <a:spcBef>
                <a:spcPts val="370"/>
              </a:spcBef>
            </a:pPr>
            <a:r>
              <a:rPr sz="1600" dirty="0">
                <a:solidFill>
                  <a:prstClr val="black"/>
                </a:solidFill>
                <a:latin typeface="Tahoma"/>
                <a:cs typeface="Tahoma"/>
              </a:rPr>
              <a:t>BOD</a:t>
            </a:r>
            <a:r>
              <a:rPr sz="1575" baseline="-21164" dirty="0">
                <a:solidFill>
                  <a:prstClr val="black"/>
                </a:solidFill>
                <a:latin typeface="Tahoma"/>
                <a:cs typeface="Tahoma"/>
              </a:rPr>
              <a:t>5 </a:t>
            </a:r>
            <a:r>
              <a:rPr sz="1600" spc="-5" dirty="0">
                <a:solidFill>
                  <a:prstClr val="black"/>
                </a:solidFill>
                <a:latin typeface="Tahoma"/>
                <a:cs typeface="Tahoma"/>
              </a:rPr>
              <a:t>= </a:t>
            </a:r>
            <a:r>
              <a:rPr sz="1600" spc="-10" dirty="0">
                <a:solidFill>
                  <a:prstClr val="black"/>
                </a:solidFill>
                <a:latin typeface="Tahoma"/>
                <a:cs typeface="Tahoma"/>
              </a:rPr>
              <a:t>DO consumed </a:t>
            </a:r>
            <a:r>
              <a:rPr sz="1600" spc="-5" dirty="0">
                <a:solidFill>
                  <a:prstClr val="black"/>
                </a:solidFill>
                <a:latin typeface="Tahoma"/>
                <a:cs typeface="Tahoma"/>
              </a:rPr>
              <a:t>= </a:t>
            </a:r>
            <a:r>
              <a:rPr sz="1600" spc="-10" dirty="0">
                <a:solidFill>
                  <a:prstClr val="black"/>
                </a:solidFill>
                <a:latin typeface="Tahoma"/>
                <a:cs typeface="Tahoma"/>
              </a:rPr>
              <a:t>DO initial </a:t>
            </a:r>
            <a:r>
              <a:rPr sz="1600" spc="-5" dirty="0">
                <a:solidFill>
                  <a:prstClr val="black"/>
                </a:solidFill>
                <a:latin typeface="Tahoma"/>
                <a:cs typeface="Tahoma"/>
              </a:rPr>
              <a:t>– </a:t>
            </a:r>
            <a:r>
              <a:rPr sz="1600" spc="-10" dirty="0">
                <a:solidFill>
                  <a:prstClr val="black"/>
                </a:solidFill>
                <a:latin typeface="Tahoma"/>
                <a:cs typeface="Tahoma"/>
              </a:rPr>
              <a:t>DO </a:t>
            </a:r>
            <a:r>
              <a:rPr sz="1600" spc="-5" dirty="0">
                <a:solidFill>
                  <a:prstClr val="black"/>
                </a:solidFill>
                <a:latin typeface="Tahoma"/>
                <a:cs typeface="Tahoma"/>
              </a:rPr>
              <a:t>after 5</a:t>
            </a:r>
            <a:r>
              <a:rPr sz="1600" spc="3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prstClr val="black"/>
                </a:solidFill>
                <a:latin typeface="Tahoma"/>
                <a:cs typeface="Tahoma"/>
              </a:rPr>
              <a:t>days</a:t>
            </a:r>
            <a:endParaRPr sz="16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2400" y="3121151"/>
            <a:ext cx="2167255" cy="9239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4450" rIns="0" bIns="0" rtlCol="0">
            <a:spAutoFit/>
          </a:bodyPr>
          <a:lstStyle/>
          <a:p>
            <a:pPr marL="164465">
              <a:spcBef>
                <a:spcPts val="350"/>
              </a:spcBef>
            </a:pPr>
            <a:r>
              <a:rPr spc="-5" dirty="0">
                <a:solidFill>
                  <a:prstClr val="black"/>
                </a:solidFill>
                <a:latin typeface="Tahoma"/>
                <a:cs typeface="Tahoma"/>
              </a:rPr>
              <a:t>Measure</a:t>
            </a:r>
            <a:r>
              <a:rPr spc="-4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pc="-5" dirty="0">
                <a:solidFill>
                  <a:prstClr val="black"/>
                </a:solidFill>
                <a:latin typeface="Tahoma"/>
                <a:cs typeface="Tahoma"/>
              </a:rPr>
              <a:t>dissolved</a:t>
            </a:r>
            <a:endParaRPr>
              <a:solidFill>
                <a:prstClr val="black"/>
              </a:solidFill>
              <a:latin typeface="Tahoma"/>
              <a:cs typeface="Tahoma"/>
            </a:endParaRPr>
          </a:p>
          <a:p>
            <a:pPr marL="768350"/>
            <a:r>
              <a:rPr spc="-10" dirty="0">
                <a:solidFill>
                  <a:prstClr val="black"/>
                </a:solidFill>
                <a:latin typeface="Tahoma"/>
                <a:cs typeface="Tahoma"/>
              </a:rPr>
              <a:t>oxygen </a:t>
            </a:r>
            <a:r>
              <a:rPr dirty="0">
                <a:solidFill>
                  <a:prstClr val="black"/>
                </a:solidFill>
                <a:latin typeface="Tahoma"/>
                <a:cs typeface="Tahoma"/>
              </a:rPr>
              <a:t>in</a:t>
            </a:r>
            <a:endParaRPr>
              <a:solidFill>
                <a:prstClr val="black"/>
              </a:solidFill>
              <a:latin typeface="Tahoma"/>
              <a:cs typeface="Tahoma"/>
            </a:endParaRPr>
          </a:p>
          <a:p>
            <a:pPr marL="678180"/>
            <a:r>
              <a:rPr spc="-5" dirty="0">
                <a:solidFill>
                  <a:prstClr val="black"/>
                </a:solidFill>
                <a:latin typeface="Tahoma"/>
                <a:cs typeface="Tahoma"/>
              </a:rPr>
              <a:t>wastewater</a:t>
            </a:r>
            <a:endParaRPr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89148" y="3118104"/>
            <a:ext cx="2528570" cy="119951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4450" rIns="0" bIns="0" rtlCol="0">
            <a:spAutoFit/>
          </a:bodyPr>
          <a:lstStyle/>
          <a:p>
            <a:pPr marL="859155" marR="303530" indent="-544195">
              <a:spcBef>
                <a:spcPts val="350"/>
              </a:spcBef>
            </a:pPr>
            <a:r>
              <a:rPr spc="-5" dirty="0">
                <a:solidFill>
                  <a:prstClr val="black"/>
                </a:solidFill>
                <a:latin typeface="Tahoma"/>
                <a:cs typeface="Tahoma"/>
              </a:rPr>
              <a:t>Micro-organisms</a:t>
            </a:r>
            <a:r>
              <a:rPr spc="-6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prstClr val="black"/>
                </a:solidFill>
                <a:latin typeface="Tahoma"/>
                <a:cs typeface="Tahoma"/>
              </a:rPr>
              <a:t>in  </a:t>
            </a:r>
            <a:r>
              <a:rPr spc="-5" dirty="0">
                <a:solidFill>
                  <a:prstClr val="black"/>
                </a:solidFill>
                <a:latin typeface="Tahoma"/>
                <a:cs typeface="Tahoma"/>
              </a:rPr>
              <a:t>wastewater</a:t>
            </a:r>
            <a:endParaRPr>
              <a:solidFill>
                <a:prstClr val="black"/>
              </a:solidFill>
              <a:latin typeface="Tahoma"/>
              <a:cs typeface="Tahoma"/>
            </a:endParaRPr>
          </a:p>
          <a:p>
            <a:pPr marL="347980" algn="ctr"/>
            <a:r>
              <a:rPr spc="-5" dirty="0">
                <a:solidFill>
                  <a:prstClr val="black"/>
                </a:solidFill>
                <a:latin typeface="Tahoma"/>
                <a:cs typeface="Tahoma"/>
              </a:rPr>
              <a:t>consumes</a:t>
            </a:r>
            <a:r>
              <a:rPr spc="-3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pc="-5" dirty="0">
                <a:solidFill>
                  <a:prstClr val="black"/>
                </a:solidFill>
                <a:latin typeface="Tahoma"/>
                <a:cs typeface="Tahoma"/>
              </a:rPr>
              <a:t>organics</a:t>
            </a:r>
            <a:endParaRPr>
              <a:solidFill>
                <a:prstClr val="black"/>
              </a:solidFill>
              <a:latin typeface="Tahoma"/>
              <a:cs typeface="Tahoma"/>
            </a:endParaRPr>
          </a:p>
          <a:p>
            <a:pPr marL="345440" algn="ctr">
              <a:spcBef>
                <a:spcPts val="5"/>
              </a:spcBef>
            </a:pPr>
            <a:r>
              <a:rPr spc="-5" dirty="0">
                <a:solidFill>
                  <a:prstClr val="black"/>
                </a:solidFill>
                <a:latin typeface="Tahoma"/>
                <a:cs typeface="Tahoma"/>
              </a:rPr>
              <a:t>(</a:t>
            </a:r>
            <a:r>
              <a:rPr b="1" spc="-5" dirty="0">
                <a:solidFill>
                  <a:prstClr val="black"/>
                </a:solidFill>
                <a:latin typeface="Tahoma"/>
                <a:cs typeface="Tahoma"/>
              </a:rPr>
              <a:t>5</a:t>
            </a:r>
            <a:r>
              <a:rPr b="1" spc="-1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b="1" spc="-5" dirty="0">
                <a:solidFill>
                  <a:prstClr val="black"/>
                </a:solidFill>
                <a:latin typeface="Tahoma"/>
                <a:cs typeface="Tahoma"/>
              </a:rPr>
              <a:t>days</a:t>
            </a:r>
            <a:r>
              <a:rPr spc="-5" dirty="0">
                <a:solidFill>
                  <a:prstClr val="black"/>
                </a:solidFill>
                <a:latin typeface="Tahoma"/>
                <a:cs typeface="Tahoma"/>
              </a:rPr>
              <a:t>)</a:t>
            </a:r>
            <a:endParaRPr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43116" y="3253740"/>
            <a:ext cx="1953895" cy="1199515"/>
          </a:xfrm>
          <a:prstGeom prst="rect">
            <a:avLst/>
          </a:prstGeom>
          <a:solidFill>
            <a:srgbClr val="FFFFFF"/>
          </a:solidFill>
          <a:ln w="9144">
            <a:solidFill>
              <a:srgbClr val="00AFEF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1905" algn="ctr">
              <a:spcBef>
                <a:spcPts val="350"/>
              </a:spcBef>
            </a:pPr>
            <a:r>
              <a:rPr spc="-5" dirty="0">
                <a:solidFill>
                  <a:prstClr val="black"/>
                </a:solidFill>
                <a:latin typeface="Tahoma"/>
                <a:cs typeface="Tahoma"/>
              </a:rPr>
              <a:t>Measure</a:t>
            </a:r>
            <a:r>
              <a:rPr spc="-3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prstClr val="black"/>
                </a:solidFill>
                <a:latin typeface="Tahoma"/>
                <a:cs typeface="Tahoma"/>
              </a:rPr>
              <a:t>how</a:t>
            </a:r>
            <a:endParaRPr>
              <a:solidFill>
                <a:prstClr val="black"/>
              </a:solidFill>
              <a:latin typeface="Tahoma"/>
              <a:cs typeface="Tahoma"/>
            </a:endParaRPr>
          </a:p>
          <a:p>
            <a:pPr marL="591185" marR="237490" indent="-3810" algn="ctr"/>
            <a:r>
              <a:rPr dirty="0">
                <a:solidFill>
                  <a:prstClr val="black"/>
                </a:solidFill>
                <a:latin typeface="Tahoma"/>
                <a:cs typeface="Tahoma"/>
              </a:rPr>
              <a:t>much  </a:t>
            </a:r>
            <a:r>
              <a:rPr spc="-5" dirty="0">
                <a:solidFill>
                  <a:prstClr val="black"/>
                </a:solidFill>
                <a:latin typeface="Tahoma"/>
                <a:cs typeface="Tahoma"/>
              </a:rPr>
              <a:t>dissolved  </a:t>
            </a:r>
            <a:r>
              <a:rPr spc="-10" dirty="0">
                <a:solidFill>
                  <a:prstClr val="black"/>
                </a:solidFill>
                <a:latin typeface="Tahoma"/>
                <a:cs typeface="Tahoma"/>
              </a:rPr>
              <a:t>oxygen</a:t>
            </a:r>
            <a:r>
              <a:rPr spc="-7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prstClr val="black"/>
                </a:solidFill>
                <a:latin typeface="Tahoma"/>
                <a:cs typeface="Tahoma"/>
              </a:rPr>
              <a:t>left</a:t>
            </a:r>
            <a:endParaRPr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322576" y="4930140"/>
            <a:ext cx="306705" cy="733425"/>
          </a:xfrm>
          <a:custGeom>
            <a:avLst/>
            <a:gdLst/>
            <a:ahLst/>
            <a:cxnLst/>
            <a:rect l="l" t="t" r="r" b="b"/>
            <a:pathLst>
              <a:path w="306705" h="733425">
                <a:moveTo>
                  <a:pt x="60960" y="0"/>
                </a:moveTo>
                <a:lnTo>
                  <a:pt x="60960" y="183261"/>
                </a:lnTo>
                <a:lnTo>
                  <a:pt x="0" y="183261"/>
                </a:lnTo>
                <a:lnTo>
                  <a:pt x="0" y="549783"/>
                </a:lnTo>
                <a:lnTo>
                  <a:pt x="60960" y="549783"/>
                </a:lnTo>
                <a:lnTo>
                  <a:pt x="60960" y="733044"/>
                </a:lnTo>
                <a:lnTo>
                  <a:pt x="306324" y="366522"/>
                </a:lnTo>
                <a:lnTo>
                  <a:pt x="609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322576" y="4930140"/>
            <a:ext cx="306705" cy="733425"/>
          </a:xfrm>
          <a:custGeom>
            <a:avLst/>
            <a:gdLst/>
            <a:ahLst/>
            <a:cxnLst/>
            <a:rect l="l" t="t" r="r" b="b"/>
            <a:pathLst>
              <a:path w="306705" h="733425">
                <a:moveTo>
                  <a:pt x="0" y="183261"/>
                </a:moveTo>
                <a:lnTo>
                  <a:pt x="60960" y="183261"/>
                </a:lnTo>
                <a:lnTo>
                  <a:pt x="60960" y="0"/>
                </a:lnTo>
                <a:lnTo>
                  <a:pt x="306324" y="366522"/>
                </a:lnTo>
                <a:lnTo>
                  <a:pt x="60960" y="733044"/>
                </a:lnTo>
                <a:lnTo>
                  <a:pt x="60960" y="549783"/>
                </a:lnTo>
                <a:lnTo>
                  <a:pt x="0" y="549783"/>
                </a:lnTo>
                <a:lnTo>
                  <a:pt x="0" y="18326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605271" y="4791455"/>
            <a:ext cx="306705" cy="734695"/>
          </a:xfrm>
          <a:custGeom>
            <a:avLst/>
            <a:gdLst/>
            <a:ahLst/>
            <a:cxnLst/>
            <a:rect l="l" t="t" r="r" b="b"/>
            <a:pathLst>
              <a:path w="306704" h="734695">
                <a:moveTo>
                  <a:pt x="60960" y="0"/>
                </a:moveTo>
                <a:lnTo>
                  <a:pt x="60960" y="183642"/>
                </a:lnTo>
                <a:lnTo>
                  <a:pt x="0" y="183642"/>
                </a:lnTo>
                <a:lnTo>
                  <a:pt x="0" y="550926"/>
                </a:lnTo>
                <a:lnTo>
                  <a:pt x="60960" y="550926"/>
                </a:lnTo>
                <a:lnTo>
                  <a:pt x="60960" y="734568"/>
                </a:lnTo>
                <a:lnTo>
                  <a:pt x="306324" y="367284"/>
                </a:lnTo>
                <a:lnTo>
                  <a:pt x="609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605271" y="4791455"/>
            <a:ext cx="306705" cy="734695"/>
          </a:xfrm>
          <a:custGeom>
            <a:avLst/>
            <a:gdLst/>
            <a:ahLst/>
            <a:cxnLst/>
            <a:rect l="l" t="t" r="r" b="b"/>
            <a:pathLst>
              <a:path w="306704" h="734695">
                <a:moveTo>
                  <a:pt x="0" y="183642"/>
                </a:moveTo>
                <a:lnTo>
                  <a:pt x="60960" y="183642"/>
                </a:lnTo>
                <a:lnTo>
                  <a:pt x="60960" y="0"/>
                </a:lnTo>
                <a:lnTo>
                  <a:pt x="306324" y="367284"/>
                </a:lnTo>
                <a:lnTo>
                  <a:pt x="60960" y="734568"/>
                </a:lnTo>
                <a:lnTo>
                  <a:pt x="60960" y="550926"/>
                </a:lnTo>
                <a:lnTo>
                  <a:pt x="0" y="550926"/>
                </a:lnTo>
                <a:lnTo>
                  <a:pt x="0" y="18364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5175" y="4407408"/>
            <a:ext cx="1858010" cy="1446530"/>
          </a:xfrm>
          <a:prstGeom prst="rect">
            <a:avLst/>
          </a:prstGeom>
          <a:solidFill>
            <a:srgbClr val="FFFFFF"/>
          </a:solidFill>
          <a:ln w="9144">
            <a:solidFill>
              <a:srgbClr val="000000"/>
            </a:solidFill>
          </a:ln>
        </p:spPr>
        <p:txBody>
          <a:bodyPr vert="horz" wrap="square" lIns="0" tIns="52705" rIns="0" bIns="0" rtlCol="0">
            <a:spAutoFit/>
          </a:bodyPr>
          <a:lstStyle/>
          <a:p>
            <a:pPr marR="396240" algn="r">
              <a:spcBef>
                <a:spcPts val="415"/>
              </a:spcBef>
            </a:pPr>
            <a:r>
              <a:rPr sz="1600" spc="-65" dirty="0">
                <a:solidFill>
                  <a:prstClr val="black"/>
                </a:solidFill>
                <a:latin typeface="Tahoma"/>
                <a:cs typeface="Tahoma"/>
              </a:rPr>
              <a:t>W</a:t>
            </a:r>
            <a:r>
              <a:rPr sz="1600" spc="-5" dirty="0">
                <a:solidFill>
                  <a:prstClr val="black"/>
                </a:solidFill>
                <a:latin typeface="Tahoma"/>
                <a:cs typeface="Tahoma"/>
              </a:rPr>
              <a:t>as</a:t>
            </a:r>
            <a:r>
              <a:rPr sz="1600" spc="-15" dirty="0">
                <a:solidFill>
                  <a:prstClr val="black"/>
                </a:solidFill>
                <a:latin typeface="Tahoma"/>
                <a:cs typeface="Tahoma"/>
              </a:rPr>
              <a:t>t</a:t>
            </a:r>
            <a:r>
              <a:rPr sz="1600" spc="-10" dirty="0">
                <a:solidFill>
                  <a:prstClr val="black"/>
                </a:solidFill>
                <a:latin typeface="Tahoma"/>
                <a:cs typeface="Tahoma"/>
              </a:rPr>
              <a:t>e</a:t>
            </a:r>
            <a:r>
              <a:rPr sz="1600" spc="-15" dirty="0">
                <a:solidFill>
                  <a:prstClr val="black"/>
                </a:solidFill>
                <a:latin typeface="Tahoma"/>
                <a:cs typeface="Tahoma"/>
              </a:rPr>
              <a:t>w</a:t>
            </a:r>
            <a:r>
              <a:rPr sz="1600" spc="-5" dirty="0">
                <a:solidFill>
                  <a:prstClr val="black"/>
                </a:solidFill>
                <a:latin typeface="Tahoma"/>
                <a:cs typeface="Tahoma"/>
              </a:rPr>
              <a:t>ater</a:t>
            </a:r>
            <a:endParaRPr sz="1600">
              <a:solidFill>
                <a:prstClr val="black"/>
              </a:solidFill>
              <a:latin typeface="Tahoma"/>
              <a:cs typeface="Tahoma"/>
            </a:endParaRPr>
          </a:p>
          <a:p>
            <a:pPr marR="421640" algn="r"/>
            <a:r>
              <a:rPr sz="1600" spc="-10" dirty="0">
                <a:solidFill>
                  <a:prstClr val="black"/>
                </a:solidFill>
                <a:latin typeface="Tahoma"/>
                <a:cs typeface="Tahoma"/>
              </a:rPr>
              <a:t>Sam</a:t>
            </a:r>
            <a:r>
              <a:rPr sz="1600" dirty="0">
                <a:solidFill>
                  <a:prstClr val="black"/>
                </a:solidFill>
                <a:latin typeface="Tahoma"/>
                <a:cs typeface="Tahoma"/>
              </a:rPr>
              <a:t>p</a:t>
            </a:r>
            <a:r>
              <a:rPr sz="1600" spc="-10" dirty="0">
                <a:solidFill>
                  <a:prstClr val="black"/>
                </a:solidFill>
                <a:latin typeface="Tahoma"/>
                <a:cs typeface="Tahoma"/>
              </a:rPr>
              <a:t>l</a:t>
            </a:r>
            <a:r>
              <a:rPr sz="1600" spc="-5" dirty="0">
                <a:solidFill>
                  <a:prstClr val="black"/>
                </a:solidFill>
                <a:latin typeface="Tahoma"/>
                <a:cs typeface="Tahoma"/>
              </a:rPr>
              <a:t>e</a:t>
            </a:r>
            <a:endParaRPr sz="1600">
              <a:solidFill>
                <a:prstClr val="black"/>
              </a:solidFill>
              <a:latin typeface="Tahoma"/>
              <a:cs typeface="Tahoma"/>
            </a:endParaRPr>
          </a:p>
          <a:p>
            <a:pPr marL="536575" marR="184785" indent="-342900" algn="just">
              <a:spcBef>
                <a:spcPts val="960"/>
              </a:spcBef>
            </a:pPr>
            <a:r>
              <a:rPr sz="1600" b="1" spc="-10" dirty="0">
                <a:solidFill>
                  <a:prstClr val="black"/>
                </a:solidFill>
                <a:latin typeface="Tahoma"/>
                <a:cs typeface="Tahoma"/>
              </a:rPr>
              <a:t>Biode</a:t>
            </a:r>
            <a:r>
              <a:rPr sz="1600" b="1" dirty="0">
                <a:solidFill>
                  <a:prstClr val="black"/>
                </a:solidFill>
                <a:latin typeface="Tahoma"/>
                <a:cs typeface="Tahoma"/>
              </a:rPr>
              <a:t>g</a:t>
            </a:r>
            <a:r>
              <a:rPr sz="1600" b="1" spc="-5" dirty="0">
                <a:solidFill>
                  <a:prstClr val="black"/>
                </a:solidFill>
                <a:latin typeface="Tahoma"/>
                <a:cs typeface="Tahoma"/>
              </a:rPr>
              <a:t>r</a:t>
            </a:r>
            <a:r>
              <a:rPr sz="1600" b="1" dirty="0">
                <a:solidFill>
                  <a:prstClr val="black"/>
                </a:solidFill>
                <a:latin typeface="Tahoma"/>
                <a:cs typeface="Tahoma"/>
              </a:rPr>
              <a:t>a</a:t>
            </a:r>
            <a:r>
              <a:rPr sz="1600" b="1" spc="-10" dirty="0">
                <a:solidFill>
                  <a:prstClr val="black"/>
                </a:solidFill>
                <a:latin typeface="Tahoma"/>
                <a:cs typeface="Tahoma"/>
              </a:rPr>
              <a:t>d</a:t>
            </a:r>
            <a:r>
              <a:rPr sz="1600" b="1" dirty="0">
                <a:solidFill>
                  <a:prstClr val="black"/>
                </a:solidFill>
                <a:latin typeface="Tahoma"/>
                <a:cs typeface="Tahoma"/>
              </a:rPr>
              <a:t>a</a:t>
            </a:r>
            <a:r>
              <a:rPr sz="1600" b="1" spc="-5" dirty="0">
                <a:solidFill>
                  <a:prstClr val="black"/>
                </a:solidFill>
                <a:latin typeface="Tahoma"/>
                <a:cs typeface="Tahoma"/>
              </a:rPr>
              <a:t>ble  Organics</a:t>
            </a:r>
            <a:r>
              <a:rPr sz="1600" b="1" spc="-2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Tahoma"/>
                <a:cs typeface="Tahoma"/>
              </a:rPr>
              <a:t>+  microbes</a:t>
            </a:r>
            <a:endParaRPr sz="16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46747" y="4572000"/>
            <a:ext cx="1827530" cy="1446530"/>
          </a:xfrm>
          <a:prstGeom prst="rect">
            <a:avLst/>
          </a:prstGeom>
          <a:solidFill>
            <a:srgbClr val="FFFFFF"/>
          </a:solidFill>
          <a:ln w="9144">
            <a:solidFill>
              <a:srgbClr val="000000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R="380365" algn="r">
              <a:spcBef>
                <a:spcPts val="420"/>
              </a:spcBef>
            </a:pPr>
            <a:r>
              <a:rPr sz="1600" spc="-65" dirty="0">
                <a:solidFill>
                  <a:prstClr val="black"/>
                </a:solidFill>
                <a:latin typeface="Tahoma"/>
                <a:cs typeface="Tahoma"/>
              </a:rPr>
              <a:t>W</a:t>
            </a:r>
            <a:r>
              <a:rPr sz="1600" spc="-5" dirty="0">
                <a:solidFill>
                  <a:prstClr val="black"/>
                </a:solidFill>
                <a:latin typeface="Tahoma"/>
                <a:cs typeface="Tahoma"/>
              </a:rPr>
              <a:t>as</a:t>
            </a:r>
            <a:r>
              <a:rPr sz="1600" spc="-15" dirty="0">
                <a:solidFill>
                  <a:prstClr val="black"/>
                </a:solidFill>
                <a:latin typeface="Tahoma"/>
                <a:cs typeface="Tahoma"/>
              </a:rPr>
              <a:t>t</a:t>
            </a:r>
            <a:r>
              <a:rPr sz="1600" spc="-10" dirty="0">
                <a:solidFill>
                  <a:prstClr val="black"/>
                </a:solidFill>
                <a:latin typeface="Tahoma"/>
                <a:cs typeface="Tahoma"/>
              </a:rPr>
              <a:t>e</a:t>
            </a:r>
            <a:r>
              <a:rPr sz="1600" spc="-15" dirty="0">
                <a:solidFill>
                  <a:prstClr val="black"/>
                </a:solidFill>
                <a:latin typeface="Tahoma"/>
                <a:cs typeface="Tahoma"/>
              </a:rPr>
              <a:t>w</a:t>
            </a:r>
            <a:r>
              <a:rPr sz="1600" spc="-5" dirty="0">
                <a:solidFill>
                  <a:prstClr val="black"/>
                </a:solidFill>
                <a:latin typeface="Tahoma"/>
                <a:cs typeface="Tahoma"/>
              </a:rPr>
              <a:t>ater</a:t>
            </a:r>
            <a:endParaRPr sz="1600">
              <a:solidFill>
                <a:prstClr val="black"/>
              </a:solidFill>
              <a:latin typeface="Tahoma"/>
              <a:cs typeface="Tahoma"/>
            </a:endParaRPr>
          </a:p>
          <a:p>
            <a:pPr marR="407034" algn="r"/>
            <a:r>
              <a:rPr sz="1600" spc="-10" dirty="0">
                <a:solidFill>
                  <a:prstClr val="black"/>
                </a:solidFill>
                <a:latin typeface="Tahoma"/>
                <a:cs typeface="Tahoma"/>
              </a:rPr>
              <a:t>Sa</a:t>
            </a:r>
            <a:r>
              <a:rPr sz="1600" spc="-5" dirty="0">
                <a:solidFill>
                  <a:prstClr val="black"/>
                </a:solidFill>
                <a:latin typeface="Tahoma"/>
                <a:cs typeface="Tahoma"/>
              </a:rPr>
              <a:t>mp</a:t>
            </a:r>
            <a:r>
              <a:rPr sz="1600" spc="-10" dirty="0">
                <a:solidFill>
                  <a:prstClr val="black"/>
                </a:solidFill>
                <a:latin typeface="Tahoma"/>
                <a:cs typeface="Tahoma"/>
              </a:rPr>
              <a:t>l</a:t>
            </a:r>
            <a:r>
              <a:rPr sz="1600" spc="-5" dirty="0">
                <a:solidFill>
                  <a:prstClr val="black"/>
                </a:solidFill>
                <a:latin typeface="Tahoma"/>
                <a:cs typeface="Tahoma"/>
              </a:rPr>
              <a:t>e</a:t>
            </a:r>
            <a:endParaRPr sz="1600">
              <a:solidFill>
                <a:prstClr val="black"/>
              </a:solidFill>
              <a:latin typeface="Tahoma"/>
              <a:cs typeface="Tahoma"/>
            </a:endParaRPr>
          </a:p>
          <a:p>
            <a:pPr algn="ctr">
              <a:spcBef>
                <a:spcPts val="960"/>
              </a:spcBef>
            </a:pPr>
            <a:r>
              <a:rPr sz="1600" b="1" spc="-10" dirty="0">
                <a:solidFill>
                  <a:prstClr val="black"/>
                </a:solidFill>
                <a:latin typeface="Tahoma"/>
                <a:cs typeface="Tahoma"/>
              </a:rPr>
              <a:t>Microbes</a:t>
            </a:r>
            <a:r>
              <a:rPr sz="1600" b="1" spc="2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Tahoma"/>
                <a:cs typeface="Tahoma"/>
              </a:rPr>
              <a:t>eat</a:t>
            </a:r>
            <a:endParaRPr sz="1600">
              <a:solidFill>
                <a:prstClr val="black"/>
              </a:solidFill>
              <a:latin typeface="Tahoma"/>
              <a:cs typeface="Tahoma"/>
            </a:endParaRPr>
          </a:p>
          <a:p>
            <a:pPr marL="345440" algn="ctr"/>
            <a:r>
              <a:rPr sz="1600" b="1" spc="-5" dirty="0">
                <a:solidFill>
                  <a:prstClr val="black"/>
                </a:solidFill>
                <a:latin typeface="Tahoma"/>
                <a:cs typeface="Tahoma"/>
              </a:rPr>
              <a:t>less</a:t>
            </a:r>
            <a:endParaRPr sz="1600">
              <a:solidFill>
                <a:prstClr val="black"/>
              </a:solidFill>
              <a:latin typeface="Tahoma"/>
              <a:cs typeface="Tahoma"/>
            </a:endParaRPr>
          </a:p>
          <a:p>
            <a:pPr marL="344170" algn="ctr"/>
            <a:r>
              <a:rPr sz="1600" b="1" spc="-10" dirty="0">
                <a:solidFill>
                  <a:prstClr val="black"/>
                </a:solidFill>
                <a:latin typeface="Tahoma"/>
                <a:cs typeface="Tahoma"/>
              </a:rPr>
              <a:t>organics</a:t>
            </a:r>
            <a:endParaRPr sz="16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29000" y="4724400"/>
            <a:ext cx="1987550" cy="1201420"/>
          </a:xfrm>
          <a:prstGeom prst="rect">
            <a:avLst/>
          </a:prstGeom>
          <a:solidFill>
            <a:srgbClr val="FFFFFF"/>
          </a:solidFill>
          <a:ln w="9144">
            <a:solidFill>
              <a:srgbClr val="000000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109220">
              <a:spcBef>
                <a:spcPts val="409"/>
              </a:spcBef>
            </a:pPr>
            <a:r>
              <a:rPr sz="1600" spc="-15" dirty="0">
                <a:solidFill>
                  <a:prstClr val="black"/>
                </a:solidFill>
                <a:latin typeface="Tahoma"/>
                <a:cs typeface="Tahoma"/>
              </a:rPr>
              <a:t>Wastewater</a:t>
            </a:r>
            <a:r>
              <a:rPr sz="1600" spc="-2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prstClr val="black"/>
                </a:solidFill>
                <a:latin typeface="Tahoma"/>
                <a:cs typeface="Tahoma"/>
              </a:rPr>
              <a:t>Sample</a:t>
            </a:r>
            <a:endParaRPr sz="1600">
              <a:solidFill>
                <a:prstClr val="black"/>
              </a:solidFill>
              <a:latin typeface="Tahoma"/>
              <a:cs typeface="Tahoma"/>
            </a:endParaRPr>
          </a:p>
          <a:p>
            <a:pPr marL="509905" marR="160655" indent="-169545">
              <a:spcBef>
                <a:spcPts val="960"/>
              </a:spcBef>
            </a:pPr>
            <a:r>
              <a:rPr sz="1600" b="1" spc="-5" dirty="0">
                <a:solidFill>
                  <a:prstClr val="black"/>
                </a:solidFill>
                <a:latin typeface="Tahoma"/>
                <a:cs typeface="Tahoma"/>
              </a:rPr>
              <a:t>Microbes eat  organics</a:t>
            </a:r>
            <a:r>
              <a:rPr sz="1600" b="1" spc="-4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Tahoma"/>
                <a:cs typeface="Tahoma"/>
              </a:rPr>
              <a:t>and  </a:t>
            </a:r>
            <a:r>
              <a:rPr sz="1600" b="1" spc="-10" dirty="0">
                <a:solidFill>
                  <a:prstClr val="black"/>
                </a:solidFill>
                <a:latin typeface="Tahoma"/>
                <a:cs typeface="Tahoma"/>
              </a:rPr>
              <a:t>use</a:t>
            </a:r>
            <a:r>
              <a:rPr sz="1600" b="1" spc="-5" dirty="0">
                <a:solidFill>
                  <a:prstClr val="black"/>
                </a:solidFill>
                <a:latin typeface="Tahoma"/>
                <a:cs typeface="Tahoma"/>
              </a:rPr>
              <a:t> oxygen</a:t>
            </a:r>
            <a:endParaRPr sz="1600">
              <a:solidFill>
                <a:prstClr val="black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2688226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353948"/>
            <a:ext cx="675068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10" dirty="0">
                <a:latin typeface="Calibri"/>
                <a:cs typeface="Calibri"/>
              </a:rPr>
              <a:t>Chemical </a:t>
            </a:r>
            <a:r>
              <a:rPr sz="4000" b="0" spc="-25" dirty="0">
                <a:latin typeface="Calibri"/>
                <a:cs typeface="Calibri"/>
              </a:rPr>
              <a:t>Oxygen </a:t>
            </a:r>
            <a:r>
              <a:rPr sz="4000" b="0" spc="-10" dirty="0">
                <a:latin typeface="Calibri"/>
                <a:cs typeface="Calibri"/>
              </a:rPr>
              <a:t>Demand</a:t>
            </a:r>
            <a:r>
              <a:rPr sz="4000" b="0" spc="-5" dirty="0">
                <a:latin typeface="Calibri"/>
                <a:cs typeface="Calibri"/>
              </a:rPr>
              <a:t> </a:t>
            </a:r>
            <a:r>
              <a:rPr sz="4000" b="0" spc="-15" dirty="0">
                <a:latin typeface="Calibri"/>
                <a:cs typeface="Calibri"/>
              </a:rPr>
              <a:t>(COD)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9216" y="1154938"/>
            <a:ext cx="8148320" cy="137922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81000" marR="55880" indent="-342900" algn="just">
              <a:lnSpc>
                <a:spcPts val="2590"/>
              </a:lnSpc>
              <a:spcBef>
                <a:spcPts val="425"/>
              </a:spcBef>
              <a:buFont typeface="Wingdings"/>
              <a:buChar char=""/>
              <a:tabLst>
                <a:tab pos="381000" algn="l"/>
              </a:tabLst>
            </a:pPr>
            <a:r>
              <a:rPr sz="2400" spc="-10" dirty="0">
                <a:solidFill>
                  <a:prstClr val="black"/>
                </a:solidFill>
                <a:cs typeface="Calibri"/>
              </a:rPr>
              <a:t>COD can be defined </a:t>
            </a:r>
            <a:r>
              <a:rPr sz="2400" dirty="0">
                <a:solidFill>
                  <a:prstClr val="black"/>
                </a:solidFill>
                <a:cs typeface="Calibri"/>
              </a:rPr>
              <a:t>as 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amount of </a:t>
            </a:r>
            <a:r>
              <a:rPr sz="2400" spc="-20" dirty="0">
                <a:solidFill>
                  <a:prstClr val="black"/>
                </a:solidFill>
                <a:cs typeface="Calibri"/>
              </a:rPr>
              <a:t>oxygen </a:t>
            </a:r>
            <a:r>
              <a:rPr sz="2400" spc="-10" dirty="0">
                <a:solidFill>
                  <a:prstClr val="black"/>
                </a:solidFill>
                <a:cs typeface="Calibri"/>
              </a:rPr>
              <a:t>required </a:t>
            </a:r>
            <a:r>
              <a:rPr sz="2400" spc="-25" dirty="0">
                <a:solidFill>
                  <a:prstClr val="black"/>
                </a:solidFill>
                <a:cs typeface="Calibri"/>
              </a:rPr>
              <a:t>to  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chemically </a:t>
            </a:r>
            <a:r>
              <a:rPr sz="2400" spc="-20" dirty="0">
                <a:solidFill>
                  <a:prstClr val="black"/>
                </a:solidFill>
                <a:cs typeface="Calibri"/>
              </a:rPr>
              <a:t>oxidize organic matter 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using </a:t>
            </a:r>
            <a:r>
              <a:rPr sz="2400" dirty="0">
                <a:solidFill>
                  <a:prstClr val="black"/>
                </a:solidFill>
                <a:cs typeface="Calibri"/>
              </a:rPr>
              <a:t>a 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strong oxidizing  </a:t>
            </a:r>
            <a:r>
              <a:rPr sz="2400" spc="-10" dirty="0">
                <a:solidFill>
                  <a:prstClr val="black"/>
                </a:solidFill>
                <a:cs typeface="Calibri"/>
              </a:rPr>
              <a:t>agent </a:t>
            </a:r>
            <a:r>
              <a:rPr sz="2400" spc="-20" dirty="0">
                <a:solidFill>
                  <a:prstClr val="black"/>
                </a:solidFill>
                <a:cs typeface="Calibri"/>
              </a:rPr>
              <a:t>like 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potassium 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dichromate 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(K</a:t>
            </a:r>
            <a:r>
              <a:rPr sz="2400" spc="-7" baseline="-20833" dirty="0">
                <a:solidFill>
                  <a:prstClr val="black"/>
                </a:solidFill>
                <a:cs typeface="Calibri"/>
              </a:rPr>
              <a:t>2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Cr</a:t>
            </a:r>
            <a:r>
              <a:rPr sz="2400" spc="-7" baseline="-20833" dirty="0">
                <a:solidFill>
                  <a:prstClr val="black"/>
                </a:solidFill>
                <a:cs typeface="Calibri"/>
              </a:rPr>
              <a:t>2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O</a:t>
            </a:r>
            <a:r>
              <a:rPr sz="2400" spc="-7" baseline="-20833" dirty="0">
                <a:solidFill>
                  <a:prstClr val="black"/>
                </a:solidFill>
                <a:cs typeface="Calibri"/>
              </a:rPr>
              <a:t>7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) under </a:t>
            </a:r>
            <a:r>
              <a:rPr sz="2400" dirty="0">
                <a:solidFill>
                  <a:prstClr val="black"/>
                </a:solidFill>
                <a:cs typeface="Calibri"/>
              </a:rPr>
              <a:t>acidic  </a:t>
            </a:r>
            <a:r>
              <a:rPr sz="2400" spc="-10" dirty="0">
                <a:solidFill>
                  <a:prstClr val="black"/>
                </a:solidFill>
                <a:cs typeface="Calibri"/>
              </a:rPr>
              <a:t>condition (silver </a:t>
            </a:r>
            <a:r>
              <a:rPr sz="2400" spc="-20" dirty="0">
                <a:solidFill>
                  <a:prstClr val="black"/>
                </a:solidFill>
                <a:cs typeface="Calibri"/>
              </a:rPr>
              <a:t>nitrate 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used </a:t>
            </a:r>
            <a:r>
              <a:rPr sz="2400" dirty="0">
                <a:solidFill>
                  <a:prstClr val="black"/>
                </a:solidFill>
                <a:cs typeface="Calibri"/>
              </a:rPr>
              <a:t>as a</a:t>
            </a:r>
            <a:r>
              <a:rPr sz="2400" spc="15" dirty="0">
                <a:solidFill>
                  <a:prstClr val="black"/>
                </a:solidFill>
                <a:cs typeface="Calibri"/>
              </a:rPr>
              <a:t> 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catalyst).</a:t>
            </a:r>
            <a:endParaRPr sz="2400">
              <a:solidFill>
                <a:prstClr val="black"/>
              </a:solidFill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8723" y="4512564"/>
            <a:ext cx="8525256" cy="2089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5195" y="6294120"/>
            <a:ext cx="8150859" cy="340360"/>
          </a:xfrm>
          <a:custGeom>
            <a:avLst/>
            <a:gdLst/>
            <a:ahLst/>
            <a:cxnLst/>
            <a:rect l="l" t="t" r="r" b="b"/>
            <a:pathLst>
              <a:path w="8150859" h="340359">
                <a:moveTo>
                  <a:pt x="8150352" y="0"/>
                </a:moveTo>
                <a:lnTo>
                  <a:pt x="0" y="0"/>
                </a:lnTo>
                <a:lnTo>
                  <a:pt x="0" y="339851"/>
                </a:lnTo>
                <a:lnTo>
                  <a:pt x="8150352" y="339851"/>
                </a:lnTo>
                <a:lnTo>
                  <a:pt x="81503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4779" y="6329273"/>
            <a:ext cx="79140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spc="-5" dirty="0">
                <a:solidFill>
                  <a:prstClr val="black"/>
                </a:solidFill>
                <a:latin typeface="Tahoma"/>
                <a:cs typeface="Tahoma"/>
              </a:rPr>
              <a:t>COD = </a:t>
            </a:r>
            <a:r>
              <a:rPr sz="1600" spc="-10" dirty="0">
                <a:solidFill>
                  <a:prstClr val="black"/>
                </a:solidFill>
                <a:latin typeface="Tahoma"/>
                <a:cs typeface="Tahoma"/>
              </a:rPr>
              <a:t>oxygen </a:t>
            </a:r>
            <a:r>
              <a:rPr sz="1600" spc="-5" dirty="0">
                <a:solidFill>
                  <a:prstClr val="black"/>
                </a:solidFill>
                <a:latin typeface="Tahoma"/>
                <a:cs typeface="Tahoma"/>
              </a:rPr>
              <a:t>in </a:t>
            </a:r>
            <a:r>
              <a:rPr sz="1600" spc="-10" dirty="0">
                <a:solidFill>
                  <a:prstClr val="black"/>
                </a:solidFill>
                <a:latin typeface="Tahoma"/>
                <a:cs typeface="Tahoma"/>
              </a:rPr>
              <a:t>consumed reagent </a:t>
            </a:r>
            <a:r>
              <a:rPr sz="1600" spc="-5" dirty="0">
                <a:solidFill>
                  <a:prstClr val="black"/>
                </a:solidFill>
                <a:latin typeface="Tahoma"/>
                <a:cs typeface="Tahoma"/>
              </a:rPr>
              <a:t>= </a:t>
            </a:r>
            <a:r>
              <a:rPr sz="1600" spc="-10" dirty="0">
                <a:solidFill>
                  <a:prstClr val="black"/>
                </a:solidFill>
                <a:latin typeface="Tahoma"/>
                <a:cs typeface="Tahoma"/>
              </a:rPr>
              <a:t>oxygen </a:t>
            </a:r>
            <a:r>
              <a:rPr sz="1600" spc="-5" dirty="0">
                <a:solidFill>
                  <a:prstClr val="black"/>
                </a:solidFill>
                <a:latin typeface="Tahoma"/>
                <a:cs typeface="Tahoma"/>
              </a:rPr>
              <a:t>in initial </a:t>
            </a:r>
            <a:r>
              <a:rPr sz="1600" spc="-10" dirty="0">
                <a:solidFill>
                  <a:prstClr val="black"/>
                </a:solidFill>
                <a:latin typeface="Tahoma"/>
                <a:cs typeface="Tahoma"/>
              </a:rPr>
              <a:t>reagent </a:t>
            </a:r>
            <a:r>
              <a:rPr sz="1600" spc="-5" dirty="0">
                <a:solidFill>
                  <a:prstClr val="black"/>
                </a:solidFill>
                <a:latin typeface="Tahoma"/>
                <a:cs typeface="Tahoma"/>
              </a:rPr>
              <a:t>– </a:t>
            </a:r>
            <a:r>
              <a:rPr sz="1600" spc="-10" dirty="0">
                <a:solidFill>
                  <a:prstClr val="black"/>
                </a:solidFill>
                <a:latin typeface="Tahoma"/>
                <a:cs typeface="Tahoma"/>
              </a:rPr>
              <a:t>oxygen </a:t>
            </a:r>
            <a:r>
              <a:rPr sz="1600" spc="-5" dirty="0">
                <a:solidFill>
                  <a:prstClr val="black"/>
                </a:solidFill>
                <a:latin typeface="Tahoma"/>
                <a:cs typeface="Tahoma"/>
              </a:rPr>
              <a:t>in </a:t>
            </a:r>
            <a:r>
              <a:rPr sz="1600" spc="-10" dirty="0">
                <a:solidFill>
                  <a:prstClr val="black"/>
                </a:solidFill>
                <a:latin typeface="Tahoma"/>
                <a:cs typeface="Tahoma"/>
              </a:rPr>
              <a:t>reagent</a:t>
            </a:r>
            <a:r>
              <a:rPr sz="1600" spc="25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prstClr val="black"/>
                </a:solidFill>
                <a:latin typeface="Tahoma"/>
                <a:cs typeface="Tahoma"/>
              </a:rPr>
              <a:t>left</a:t>
            </a:r>
            <a:endParaRPr sz="16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4944" y="5565647"/>
            <a:ext cx="1615440" cy="553720"/>
          </a:xfrm>
          <a:prstGeom prst="rect">
            <a:avLst/>
          </a:prstGeom>
          <a:solidFill>
            <a:srgbClr val="FFFFFF"/>
          </a:solidFill>
          <a:ln w="9144">
            <a:solidFill>
              <a:srgbClr val="000000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algn="ctr">
              <a:spcBef>
                <a:spcPts val="380"/>
              </a:spcBef>
            </a:pPr>
            <a:r>
              <a:rPr sz="1200" spc="-15" dirty="0">
                <a:solidFill>
                  <a:prstClr val="black"/>
                </a:solidFill>
                <a:latin typeface="Tahoma"/>
                <a:cs typeface="Tahoma"/>
              </a:rPr>
              <a:t>Wastewater</a:t>
            </a:r>
            <a:r>
              <a:rPr sz="1200" spc="1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Tahoma"/>
                <a:cs typeface="Tahoma"/>
              </a:rPr>
              <a:t>Sample</a:t>
            </a:r>
            <a:endParaRPr sz="1200">
              <a:solidFill>
                <a:prstClr val="black"/>
              </a:solidFill>
              <a:latin typeface="Tahoma"/>
              <a:cs typeface="Tahoma"/>
            </a:endParaRPr>
          </a:p>
          <a:p>
            <a:pPr algn="ctr">
              <a:spcBef>
                <a:spcPts val="720"/>
              </a:spcBef>
            </a:pPr>
            <a:r>
              <a:rPr sz="1200" b="1" spc="-5" dirty="0">
                <a:solidFill>
                  <a:prstClr val="black"/>
                </a:solidFill>
                <a:latin typeface="Tahoma"/>
                <a:cs typeface="Tahoma"/>
              </a:rPr>
              <a:t>Organics</a:t>
            </a:r>
            <a:endParaRPr sz="12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89204" y="4584191"/>
            <a:ext cx="2105025" cy="954405"/>
          </a:xfrm>
          <a:custGeom>
            <a:avLst/>
            <a:gdLst/>
            <a:ahLst/>
            <a:cxnLst/>
            <a:rect l="l" t="t" r="r" b="b"/>
            <a:pathLst>
              <a:path w="2105025" h="954404">
                <a:moveTo>
                  <a:pt x="2104644" y="0"/>
                </a:moveTo>
                <a:lnTo>
                  <a:pt x="0" y="0"/>
                </a:lnTo>
                <a:lnTo>
                  <a:pt x="0" y="954024"/>
                </a:lnTo>
                <a:lnTo>
                  <a:pt x="2104644" y="954024"/>
                </a:lnTo>
                <a:lnTo>
                  <a:pt x="21046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0110" y="4617465"/>
            <a:ext cx="1723389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spcBef>
                <a:spcPts val="100"/>
              </a:spcBef>
            </a:pPr>
            <a:r>
              <a:rPr sz="1400" dirty="0">
                <a:solidFill>
                  <a:prstClr val="black"/>
                </a:solidFill>
                <a:latin typeface="Tahoma"/>
                <a:cs typeface="Tahoma"/>
              </a:rPr>
              <a:t>Add oxidizing</a:t>
            </a:r>
            <a:r>
              <a:rPr sz="1400" spc="-10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Tahoma"/>
                <a:cs typeface="Tahoma"/>
              </a:rPr>
              <a:t>reagent  (dichromate </a:t>
            </a:r>
            <a:r>
              <a:rPr sz="1400" dirty="0">
                <a:solidFill>
                  <a:prstClr val="black"/>
                </a:solidFill>
                <a:latin typeface="Tahoma"/>
                <a:cs typeface="Tahoma"/>
              </a:rPr>
              <a:t>in </a:t>
            </a:r>
            <a:r>
              <a:rPr sz="1400" spc="-5" dirty="0">
                <a:solidFill>
                  <a:prstClr val="black"/>
                </a:solidFill>
                <a:latin typeface="Tahoma"/>
                <a:cs typeface="Tahoma"/>
              </a:rPr>
              <a:t>acid  </a:t>
            </a:r>
            <a:r>
              <a:rPr sz="1400" dirty="0">
                <a:solidFill>
                  <a:prstClr val="black"/>
                </a:solidFill>
                <a:latin typeface="Tahoma"/>
                <a:cs typeface="Tahoma"/>
              </a:rPr>
              <a:t>solution) – </a:t>
            </a:r>
            <a:r>
              <a:rPr sz="1400" spc="-5" dirty="0">
                <a:solidFill>
                  <a:prstClr val="black"/>
                </a:solidFill>
                <a:latin typeface="Tahoma"/>
                <a:cs typeface="Tahoma"/>
              </a:rPr>
              <a:t>to</a:t>
            </a:r>
            <a:r>
              <a:rPr sz="1400" spc="-114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Tahoma"/>
                <a:cs typeface="Tahoma"/>
              </a:rPr>
              <a:t>convert  organics</a:t>
            </a:r>
            <a:endParaRPr sz="14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80588" y="4629911"/>
            <a:ext cx="2456815" cy="5232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5085" rIns="0" bIns="0" rtlCol="0">
            <a:spAutoFit/>
          </a:bodyPr>
          <a:lstStyle/>
          <a:p>
            <a:pPr marL="1905" algn="ctr">
              <a:spcBef>
                <a:spcPts val="355"/>
              </a:spcBef>
            </a:pPr>
            <a:r>
              <a:rPr sz="1400" spc="-5" dirty="0">
                <a:solidFill>
                  <a:prstClr val="black"/>
                </a:solidFill>
                <a:latin typeface="Tahoma"/>
                <a:cs typeface="Tahoma"/>
              </a:rPr>
              <a:t>Organics consumes</a:t>
            </a:r>
            <a:r>
              <a:rPr sz="1400" spc="-3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Tahoma"/>
                <a:cs typeface="Tahoma"/>
              </a:rPr>
              <a:t>oxygen</a:t>
            </a:r>
            <a:endParaRPr sz="1400">
              <a:solidFill>
                <a:prstClr val="black"/>
              </a:solidFill>
              <a:latin typeface="Tahoma"/>
              <a:cs typeface="Tahoma"/>
            </a:endParaRPr>
          </a:p>
          <a:p>
            <a:pPr algn="ctr"/>
            <a:r>
              <a:rPr sz="1400" dirty="0">
                <a:solidFill>
                  <a:prstClr val="black"/>
                </a:solidFill>
                <a:latin typeface="Tahoma"/>
                <a:cs typeface="Tahoma"/>
              </a:rPr>
              <a:t>in </a:t>
            </a:r>
            <a:r>
              <a:rPr sz="1400" spc="-5" dirty="0">
                <a:solidFill>
                  <a:prstClr val="black"/>
                </a:solidFill>
                <a:latin typeface="Tahoma"/>
                <a:cs typeface="Tahoma"/>
              </a:rPr>
              <a:t>reagent </a:t>
            </a:r>
            <a:r>
              <a:rPr sz="1400" dirty="0">
                <a:solidFill>
                  <a:prstClr val="black"/>
                </a:solidFill>
                <a:latin typeface="Tahoma"/>
                <a:cs typeface="Tahoma"/>
              </a:rPr>
              <a:t>(2.5</a:t>
            </a:r>
            <a:r>
              <a:rPr sz="1400" spc="-7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prstClr val="black"/>
                </a:solidFill>
                <a:latin typeface="Tahoma"/>
                <a:cs typeface="Tahoma"/>
              </a:rPr>
              <a:t>hours)</a:t>
            </a:r>
            <a:endParaRPr sz="14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18147" y="4629911"/>
            <a:ext cx="1897380" cy="5232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5085" rIns="0" bIns="0" rtlCol="0">
            <a:spAutoFit/>
          </a:bodyPr>
          <a:lstStyle/>
          <a:p>
            <a:pPr marL="108585">
              <a:spcBef>
                <a:spcPts val="355"/>
              </a:spcBef>
            </a:pPr>
            <a:r>
              <a:rPr sz="1400" spc="-5" dirty="0">
                <a:solidFill>
                  <a:prstClr val="black"/>
                </a:solidFill>
                <a:latin typeface="Tahoma"/>
                <a:cs typeface="Tahoma"/>
              </a:rPr>
              <a:t>Determine </a:t>
            </a:r>
            <a:r>
              <a:rPr sz="1400" dirty="0">
                <a:solidFill>
                  <a:prstClr val="black"/>
                </a:solidFill>
                <a:latin typeface="Tahoma"/>
                <a:cs typeface="Tahoma"/>
              </a:rPr>
              <a:t>how</a:t>
            </a:r>
            <a:r>
              <a:rPr sz="1400" spc="-9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Tahoma"/>
                <a:cs typeface="Tahoma"/>
              </a:rPr>
              <a:t>much</a:t>
            </a:r>
            <a:endParaRPr sz="1400">
              <a:solidFill>
                <a:prstClr val="black"/>
              </a:solidFill>
              <a:latin typeface="Tahoma"/>
              <a:cs typeface="Tahoma"/>
            </a:endParaRPr>
          </a:p>
          <a:p>
            <a:pPr marL="128270"/>
            <a:r>
              <a:rPr sz="1400" dirty="0">
                <a:solidFill>
                  <a:prstClr val="black"/>
                </a:solidFill>
                <a:latin typeface="Tahoma"/>
                <a:cs typeface="Tahoma"/>
              </a:rPr>
              <a:t>oxidizing </a:t>
            </a:r>
            <a:r>
              <a:rPr sz="1400" spc="-5" dirty="0">
                <a:solidFill>
                  <a:prstClr val="black"/>
                </a:solidFill>
                <a:latin typeface="Tahoma"/>
                <a:cs typeface="Tahoma"/>
              </a:rPr>
              <a:t>reagent</a:t>
            </a:r>
            <a:r>
              <a:rPr sz="1400" spc="-13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prstClr val="black"/>
                </a:solidFill>
                <a:latin typeface="Tahoma"/>
                <a:cs typeface="Tahoma"/>
              </a:rPr>
              <a:t>left</a:t>
            </a:r>
            <a:endParaRPr sz="14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610611" y="5457444"/>
            <a:ext cx="306705" cy="733425"/>
          </a:xfrm>
          <a:custGeom>
            <a:avLst/>
            <a:gdLst/>
            <a:ahLst/>
            <a:cxnLst/>
            <a:rect l="l" t="t" r="r" b="b"/>
            <a:pathLst>
              <a:path w="306705" h="733425">
                <a:moveTo>
                  <a:pt x="60960" y="0"/>
                </a:moveTo>
                <a:lnTo>
                  <a:pt x="60960" y="183260"/>
                </a:lnTo>
                <a:lnTo>
                  <a:pt x="0" y="183260"/>
                </a:lnTo>
                <a:lnTo>
                  <a:pt x="0" y="549782"/>
                </a:lnTo>
                <a:lnTo>
                  <a:pt x="60960" y="549782"/>
                </a:lnTo>
                <a:lnTo>
                  <a:pt x="60960" y="733043"/>
                </a:lnTo>
                <a:lnTo>
                  <a:pt x="306324" y="366521"/>
                </a:lnTo>
                <a:lnTo>
                  <a:pt x="609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610611" y="5457444"/>
            <a:ext cx="306705" cy="733425"/>
          </a:xfrm>
          <a:custGeom>
            <a:avLst/>
            <a:gdLst/>
            <a:ahLst/>
            <a:cxnLst/>
            <a:rect l="l" t="t" r="r" b="b"/>
            <a:pathLst>
              <a:path w="306705" h="733425">
                <a:moveTo>
                  <a:pt x="0" y="183260"/>
                </a:moveTo>
                <a:lnTo>
                  <a:pt x="60960" y="183260"/>
                </a:lnTo>
                <a:lnTo>
                  <a:pt x="60960" y="0"/>
                </a:lnTo>
                <a:lnTo>
                  <a:pt x="306324" y="366521"/>
                </a:lnTo>
                <a:lnTo>
                  <a:pt x="60960" y="733043"/>
                </a:lnTo>
                <a:lnTo>
                  <a:pt x="60960" y="549782"/>
                </a:lnTo>
                <a:lnTo>
                  <a:pt x="0" y="549782"/>
                </a:lnTo>
                <a:lnTo>
                  <a:pt x="0" y="18326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512308" y="5472684"/>
            <a:ext cx="306705" cy="734695"/>
          </a:xfrm>
          <a:custGeom>
            <a:avLst/>
            <a:gdLst/>
            <a:ahLst/>
            <a:cxnLst/>
            <a:rect l="l" t="t" r="r" b="b"/>
            <a:pathLst>
              <a:path w="306704" h="734695">
                <a:moveTo>
                  <a:pt x="60959" y="0"/>
                </a:moveTo>
                <a:lnTo>
                  <a:pt x="60959" y="183641"/>
                </a:lnTo>
                <a:lnTo>
                  <a:pt x="0" y="183641"/>
                </a:lnTo>
                <a:lnTo>
                  <a:pt x="0" y="550925"/>
                </a:lnTo>
                <a:lnTo>
                  <a:pt x="60959" y="550925"/>
                </a:lnTo>
                <a:lnTo>
                  <a:pt x="60959" y="734567"/>
                </a:lnTo>
                <a:lnTo>
                  <a:pt x="306324" y="367283"/>
                </a:lnTo>
                <a:lnTo>
                  <a:pt x="609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512308" y="5472684"/>
            <a:ext cx="306705" cy="734695"/>
          </a:xfrm>
          <a:custGeom>
            <a:avLst/>
            <a:gdLst/>
            <a:ahLst/>
            <a:cxnLst/>
            <a:rect l="l" t="t" r="r" b="b"/>
            <a:pathLst>
              <a:path w="306704" h="734695">
                <a:moveTo>
                  <a:pt x="0" y="183641"/>
                </a:moveTo>
                <a:lnTo>
                  <a:pt x="60959" y="183641"/>
                </a:lnTo>
                <a:lnTo>
                  <a:pt x="60959" y="0"/>
                </a:lnTo>
                <a:lnTo>
                  <a:pt x="306324" y="367283"/>
                </a:lnTo>
                <a:lnTo>
                  <a:pt x="60959" y="734567"/>
                </a:lnTo>
                <a:lnTo>
                  <a:pt x="60959" y="550925"/>
                </a:lnTo>
                <a:lnTo>
                  <a:pt x="0" y="550925"/>
                </a:lnTo>
                <a:lnTo>
                  <a:pt x="0" y="18364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85572" y="5364479"/>
            <a:ext cx="184785" cy="368935"/>
          </a:xfrm>
          <a:custGeom>
            <a:avLst/>
            <a:gdLst/>
            <a:ahLst/>
            <a:cxnLst/>
            <a:rect l="l" t="t" r="r" b="b"/>
            <a:pathLst>
              <a:path w="184784" h="368935">
                <a:moveTo>
                  <a:pt x="184403" y="0"/>
                </a:moveTo>
                <a:lnTo>
                  <a:pt x="0" y="0"/>
                </a:lnTo>
                <a:lnTo>
                  <a:pt x="0" y="368808"/>
                </a:lnTo>
                <a:lnTo>
                  <a:pt x="184403" y="368808"/>
                </a:lnTo>
                <a:lnTo>
                  <a:pt x="1844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85572" y="5364479"/>
            <a:ext cx="184785" cy="368935"/>
          </a:xfrm>
          <a:custGeom>
            <a:avLst/>
            <a:gdLst/>
            <a:ahLst/>
            <a:cxnLst/>
            <a:rect l="l" t="t" r="r" b="b"/>
            <a:pathLst>
              <a:path w="184784" h="368935">
                <a:moveTo>
                  <a:pt x="0" y="368808"/>
                </a:moveTo>
                <a:lnTo>
                  <a:pt x="184403" y="368808"/>
                </a:lnTo>
                <a:lnTo>
                  <a:pt x="184403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597395" y="5402579"/>
            <a:ext cx="1651000" cy="830580"/>
          </a:xfrm>
          <a:prstGeom prst="rect">
            <a:avLst/>
          </a:prstGeom>
          <a:solidFill>
            <a:srgbClr val="FFFFFF"/>
          </a:solidFill>
          <a:ln w="9144">
            <a:solidFill>
              <a:srgbClr val="000000"/>
            </a:solidFill>
          </a:ln>
        </p:spPr>
        <p:txBody>
          <a:bodyPr vert="horz" wrap="square" lIns="0" tIns="48895" rIns="0" bIns="0" rtlCol="0">
            <a:spAutoFit/>
          </a:bodyPr>
          <a:lstStyle/>
          <a:p>
            <a:pPr marL="161290">
              <a:spcBef>
                <a:spcPts val="385"/>
              </a:spcBef>
            </a:pPr>
            <a:r>
              <a:rPr sz="1200" spc="-15" dirty="0">
                <a:solidFill>
                  <a:prstClr val="black"/>
                </a:solidFill>
                <a:latin typeface="Tahoma"/>
                <a:cs typeface="Tahoma"/>
              </a:rPr>
              <a:t>Wastewater</a:t>
            </a:r>
            <a:r>
              <a:rPr sz="1200" spc="-1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Tahoma"/>
                <a:cs typeface="Tahoma"/>
              </a:rPr>
              <a:t>Sample</a:t>
            </a:r>
            <a:endParaRPr sz="1200">
              <a:solidFill>
                <a:prstClr val="black"/>
              </a:solidFill>
              <a:latin typeface="Tahoma"/>
              <a:cs typeface="Tahoma"/>
            </a:endParaRPr>
          </a:p>
          <a:p>
            <a:pPr marL="142875" marR="132715" indent="10160">
              <a:lnSpc>
                <a:spcPct val="150000"/>
              </a:lnSpc>
            </a:pPr>
            <a:r>
              <a:rPr sz="1200" b="1" dirty="0">
                <a:solidFill>
                  <a:prstClr val="black"/>
                </a:solidFill>
                <a:latin typeface="Tahoma"/>
                <a:cs typeface="Tahoma"/>
              </a:rPr>
              <a:t>No </a:t>
            </a:r>
            <a:r>
              <a:rPr sz="1200" b="1" spc="-5" dirty="0">
                <a:solidFill>
                  <a:prstClr val="black"/>
                </a:solidFill>
                <a:latin typeface="Tahoma"/>
                <a:cs typeface="Tahoma"/>
              </a:rPr>
              <a:t>more organics  Some reagent</a:t>
            </a:r>
            <a:r>
              <a:rPr sz="1200" b="1" spc="-6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200" b="1" spc="-5" dirty="0">
                <a:solidFill>
                  <a:prstClr val="black"/>
                </a:solidFill>
                <a:latin typeface="Tahoma"/>
                <a:cs typeface="Tahoma"/>
              </a:rPr>
              <a:t>left</a:t>
            </a:r>
            <a:endParaRPr sz="12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657600" y="5349240"/>
            <a:ext cx="1562100" cy="948055"/>
          </a:xfrm>
          <a:prstGeom prst="rect">
            <a:avLst/>
          </a:prstGeom>
          <a:solidFill>
            <a:srgbClr val="FFFFFF"/>
          </a:solidFill>
          <a:ln w="9144">
            <a:solidFill>
              <a:srgbClr val="000000"/>
            </a:solidFill>
          </a:ln>
        </p:spPr>
        <p:txBody>
          <a:bodyPr vert="horz" wrap="square" lIns="0" tIns="62230" rIns="0" bIns="0" rtlCol="0">
            <a:spAutoFit/>
          </a:bodyPr>
          <a:lstStyle/>
          <a:p>
            <a:pPr algn="ctr">
              <a:spcBef>
                <a:spcPts val="490"/>
              </a:spcBef>
            </a:pPr>
            <a:r>
              <a:rPr sz="1200" spc="-15" dirty="0">
                <a:solidFill>
                  <a:prstClr val="black"/>
                </a:solidFill>
                <a:latin typeface="Tahoma"/>
                <a:cs typeface="Tahoma"/>
              </a:rPr>
              <a:t>Wastewater</a:t>
            </a:r>
            <a:r>
              <a:rPr sz="1200" spc="1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Tahoma"/>
                <a:cs typeface="Tahoma"/>
              </a:rPr>
              <a:t>Sample</a:t>
            </a:r>
            <a:endParaRPr sz="1200">
              <a:solidFill>
                <a:prstClr val="black"/>
              </a:solidFill>
              <a:latin typeface="Tahoma"/>
              <a:cs typeface="Tahoma"/>
            </a:endParaRPr>
          </a:p>
          <a:p>
            <a:pPr marL="226695" marR="220345" algn="ctr">
              <a:spcBef>
                <a:spcPts val="725"/>
              </a:spcBef>
            </a:pPr>
            <a:r>
              <a:rPr sz="1200" b="1" spc="-5" dirty="0">
                <a:solidFill>
                  <a:prstClr val="black"/>
                </a:solidFill>
                <a:latin typeface="Tahoma"/>
                <a:cs typeface="Tahoma"/>
              </a:rPr>
              <a:t>Organics</a:t>
            </a:r>
            <a:r>
              <a:rPr sz="1200" b="1" spc="-8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200" b="1" spc="-5" dirty="0">
                <a:solidFill>
                  <a:prstClr val="black"/>
                </a:solidFill>
                <a:latin typeface="Tahoma"/>
                <a:cs typeface="Tahoma"/>
              </a:rPr>
              <a:t>react  </a:t>
            </a:r>
            <a:r>
              <a:rPr sz="1200" b="1" dirty="0">
                <a:solidFill>
                  <a:prstClr val="black"/>
                </a:solidFill>
                <a:latin typeface="Tahoma"/>
                <a:cs typeface="Tahoma"/>
              </a:rPr>
              <a:t>with </a:t>
            </a:r>
            <a:r>
              <a:rPr sz="1200" b="1" spc="-5" dirty="0">
                <a:solidFill>
                  <a:prstClr val="black"/>
                </a:solidFill>
                <a:latin typeface="Tahoma"/>
                <a:cs typeface="Tahoma"/>
              </a:rPr>
              <a:t>O</a:t>
            </a:r>
            <a:r>
              <a:rPr sz="1200" b="1" spc="-7" baseline="-20833" dirty="0">
                <a:solidFill>
                  <a:prstClr val="black"/>
                </a:solidFill>
                <a:latin typeface="Tahoma"/>
                <a:cs typeface="Tahoma"/>
              </a:rPr>
              <a:t>2 </a:t>
            </a:r>
            <a:r>
              <a:rPr sz="1200" b="1" dirty="0">
                <a:solidFill>
                  <a:prstClr val="black"/>
                </a:solidFill>
                <a:latin typeface="Tahoma"/>
                <a:cs typeface="Tahoma"/>
              </a:rPr>
              <a:t>in  </a:t>
            </a:r>
            <a:r>
              <a:rPr sz="1200" b="1" spc="-5" dirty="0">
                <a:solidFill>
                  <a:prstClr val="black"/>
                </a:solidFill>
                <a:latin typeface="Tahoma"/>
                <a:cs typeface="Tahoma"/>
              </a:rPr>
              <a:t>reagent</a:t>
            </a:r>
            <a:endParaRPr sz="12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96240" y="2799588"/>
            <a:ext cx="8300084" cy="1724025"/>
          </a:xfrm>
          <a:custGeom>
            <a:avLst/>
            <a:gdLst/>
            <a:ahLst/>
            <a:cxnLst/>
            <a:rect l="l" t="t" r="r" b="b"/>
            <a:pathLst>
              <a:path w="8300084" h="1724025">
                <a:moveTo>
                  <a:pt x="0" y="1723644"/>
                </a:moveTo>
                <a:lnTo>
                  <a:pt x="8299704" y="1723644"/>
                </a:lnTo>
                <a:lnTo>
                  <a:pt x="8299704" y="0"/>
                </a:lnTo>
                <a:lnTo>
                  <a:pt x="0" y="0"/>
                </a:lnTo>
                <a:lnTo>
                  <a:pt x="0" y="1723644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936133" y="2823463"/>
            <a:ext cx="24561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spcBef>
                <a:spcPts val="95"/>
              </a:spcBef>
            </a:pPr>
            <a:r>
              <a:rPr sz="1600" spc="-5" dirty="0">
                <a:solidFill>
                  <a:prstClr val="black"/>
                </a:solidFill>
                <a:cs typeface="Calibri"/>
              </a:rPr>
              <a:t>high </a:t>
            </a:r>
            <a:r>
              <a:rPr sz="1600" spc="-15" dirty="0">
                <a:solidFill>
                  <a:prstClr val="black"/>
                </a:solidFill>
                <a:cs typeface="Calibri"/>
              </a:rPr>
              <a:t>temperature </a:t>
            </a:r>
            <a:r>
              <a:rPr sz="1600" spc="-5" dirty="0">
                <a:solidFill>
                  <a:prstClr val="black"/>
                </a:solidFill>
                <a:cs typeface="Calibri"/>
              </a:rPr>
              <a:t>(~ </a:t>
            </a:r>
            <a:r>
              <a:rPr sz="1600" spc="-10" dirty="0">
                <a:solidFill>
                  <a:prstClr val="black"/>
                </a:solidFill>
                <a:cs typeface="Calibri"/>
              </a:rPr>
              <a:t>150 </a:t>
            </a:r>
            <a:r>
              <a:rPr sz="2400" spc="-7" baseline="17361" dirty="0">
                <a:solidFill>
                  <a:prstClr val="black"/>
                </a:solidFill>
                <a:cs typeface="Calibri"/>
              </a:rPr>
              <a:t>o</a:t>
            </a:r>
            <a:r>
              <a:rPr sz="1600" spc="-5" dirty="0">
                <a:solidFill>
                  <a:prstClr val="black"/>
                </a:solidFill>
                <a:cs typeface="Calibri"/>
              </a:rPr>
              <a:t>C</a:t>
            </a:r>
            <a:r>
              <a:rPr sz="1600" spc="45" dirty="0">
                <a:solidFill>
                  <a:prstClr val="black"/>
                </a:solidFill>
                <a:cs typeface="Calibri"/>
              </a:rPr>
              <a:t> </a:t>
            </a:r>
            <a:r>
              <a:rPr sz="1600" spc="-5" dirty="0">
                <a:solidFill>
                  <a:prstClr val="black"/>
                </a:solidFill>
                <a:cs typeface="Calibri"/>
              </a:rPr>
              <a:t>)</a:t>
            </a:r>
            <a:endParaRPr sz="1600">
              <a:solidFill>
                <a:prstClr val="black"/>
              </a:solidFill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50494" y="2736976"/>
            <a:ext cx="5424170" cy="9093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1865" marR="30480" indent="-914400">
              <a:lnSpc>
                <a:spcPct val="120800"/>
              </a:lnSpc>
              <a:spcBef>
                <a:spcPts val="95"/>
              </a:spcBef>
            </a:pPr>
            <a:r>
              <a:rPr sz="2400" spc="-20" dirty="0">
                <a:solidFill>
                  <a:prstClr val="black"/>
                </a:solidFill>
                <a:cs typeface="Calibri"/>
              </a:rPr>
              <a:t>O.M </a:t>
            </a:r>
            <a:r>
              <a:rPr sz="2400" dirty="0">
                <a:solidFill>
                  <a:prstClr val="black"/>
                </a:solidFill>
                <a:cs typeface="Calibri"/>
              </a:rPr>
              <a:t>+ 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Potassium dichromate 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(K</a:t>
            </a:r>
            <a:r>
              <a:rPr sz="2400" spc="-7" baseline="-20833" dirty="0">
                <a:solidFill>
                  <a:prstClr val="black"/>
                </a:solidFill>
                <a:cs typeface="Calibri"/>
              </a:rPr>
              <a:t>2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Cr</a:t>
            </a:r>
            <a:r>
              <a:rPr sz="2400" spc="-7" baseline="-20833" dirty="0">
                <a:solidFill>
                  <a:prstClr val="black"/>
                </a:solidFill>
                <a:cs typeface="Calibri"/>
              </a:rPr>
              <a:t>2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O</a:t>
            </a:r>
            <a:r>
              <a:rPr sz="2400" spc="-7" baseline="-20833" dirty="0">
                <a:solidFill>
                  <a:prstClr val="black"/>
                </a:solidFill>
                <a:cs typeface="Calibri"/>
              </a:rPr>
              <a:t>7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) </a:t>
            </a:r>
            <a:r>
              <a:rPr sz="2400" dirty="0">
                <a:solidFill>
                  <a:prstClr val="black"/>
                </a:solidFill>
                <a:cs typeface="Calibri"/>
              </a:rPr>
              <a:t>+ H</a:t>
            </a:r>
            <a:r>
              <a:rPr sz="2400" baseline="24305" dirty="0">
                <a:solidFill>
                  <a:prstClr val="black"/>
                </a:solidFill>
                <a:cs typeface="Calibri"/>
              </a:rPr>
              <a:t>+  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(electron </a:t>
            </a:r>
            <a:r>
              <a:rPr sz="2400" spc="-30" dirty="0">
                <a:solidFill>
                  <a:prstClr val="black"/>
                </a:solidFill>
                <a:cs typeface="Calibri"/>
              </a:rPr>
              <a:t>acceptor, 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Cr</a:t>
            </a:r>
            <a:r>
              <a:rPr sz="2400" spc="-7" baseline="24305" dirty="0">
                <a:solidFill>
                  <a:prstClr val="black"/>
                </a:solidFill>
                <a:cs typeface="Calibri"/>
              </a:rPr>
              <a:t>6+</a:t>
            </a:r>
            <a:r>
              <a:rPr sz="2400" spc="-37" baseline="24305" dirty="0">
                <a:solidFill>
                  <a:prstClr val="black"/>
                </a:solidFill>
                <a:cs typeface="Calibri"/>
              </a:rPr>
              <a:t> </a:t>
            </a:r>
            <a:r>
              <a:rPr sz="2400" dirty="0">
                <a:solidFill>
                  <a:prstClr val="black"/>
                </a:solidFill>
                <a:cs typeface="Calibri"/>
              </a:rPr>
              <a:t>)</a:t>
            </a:r>
            <a:endParaRPr sz="2400">
              <a:solidFill>
                <a:prstClr val="black"/>
              </a:solidFill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108703" y="3696970"/>
            <a:ext cx="3701415" cy="39116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075814">
              <a:lnSpc>
                <a:spcPts val="919"/>
              </a:lnSpc>
              <a:spcBef>
                <a:spcPts val="180"/>
              </a:spcBef>
              <a:tabLst>
                <a:tab pos="2697480" algn="l"/>
                <a:tab pos="3459479" algn="l"/>
              </a:tabLst>
            </a:pPr>
            <a:r>
              <a:rPr sz="1600" spc="-5" dirty="0">
                <a:solidFill>
                  <a:prstClr val="black"/>
                </a:solidFill>
                <a:cs typeface="Calibri"/>
              </a:rPr>
              <a:t>-	3+	6+</a:t>
            </a:r>
            <a:endParaRPr sz="1600">
              <a:solidFill>
                <a:prstClr val="black"/>
              </a:solidFill>
              <a:cs typeface="Calibri"/>
            </a:endParaRPr>
          </a:p>
          <a:p>
            <a:pPr marL="38100">
              <a:lnSpc>
                <a:spcPts val="1880"/>
              </a:lnSpc>
              <a:tabLst>
                <a:tab pos="2206625" algn="l"/>
                <a:tab pos="2969260" algn="l"/>
              </a:tabLst>
            </a:pPr>
            <a:r>
              <a:rPr sz="2400" spc="-15" dirty="0">
                <a:solidFill>
                  <a:prstClr val="black"/>
                </a:solidFill>
                <a:cs typeface="Calibri"/>
              </a:rPr>
              <a:t>CO</a:t>
            </a:r>
            <a:r>
              <a:rPr sz="2400" spc="-22" baseline="-20833" dirty="0">
                <a:solidFill>
                  <a:prstClr val="black"/>
                </a:solidFill>
                <a:cs typeface="Calibri"/>
              </a:rPr>
              <a:t>2  </a:t>
            </a:r>
            <a:r>
              <a:rPr sz="2400" dirty="0">
                <a:solidFill>
                  <a:prstClr val="black"/>
                </a:solidFill>
                <a:cs typeface="Calibri"/>
              </a:rPr>
              <a:t>+ 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H</a:t>
            </a:r>
            <a:r>
              <a:rPr sz="2400" spc="-7" baseline="-20833" dirty="0">
                <a:solidFill>
                  <a:prstClr val="black"/>
                </a:solidFill>
                <a:cs typeface="Calibri"/>
              </a:rPr>
              <a:t>2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O</a:t>
            </a:r>
            <a:r>
              <a:rPr sz="2400" spc="-150" dirty="0">
                <a:solidFill>
                  <a:prstClr val="black"/>
                </a:solidFill>
                <a:cs typeface="Calibri"/>
              </a:rPr>
              <a:t> </a:t>
            </a:r>
            <a:r>
              <a:rPr sz="2400" dirty="0">
                <a:solidFill>
                  <a:prstClr val="black"/>
                </a:solidFill>
                <a:cs typeface="Calibri"/>
              </a:rPr>
              <a:t>+</a:t>
            </a:r>
            <a:r>
              <a:rPr sz="24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NO</a:t>
            </a:r>
            <a:r>
              <a:rPr sz="2400" spc="-7" baseline="-20833" dirty="0">
                <a:solidFill>
                  <a:prstClr val="black"/>
                </a:solidFill>
                <a:cs typeface="Calibri"/>
              </a:rPr>
              <a:t>3	</a:t>
            </a:r>
            <a:r>
              <a:rPr sz="2400" dirty="0">
                <a:solidFill>
                  <a:prstClr val="black"/>
                </a:solidFill>
                <a:cs typeface="Calibri"/>
              </a:rPr>
              <a:t>+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400" dirty="0">
                <a:solidFill>
                  <a:prstClr val="black"/>
                </a:solidFill>
                <a:cs typeface="Calibri"/>
              </a:rPr>
              <a:t>Cr	+</a:t>
            </a:r>
            <a:r>
              <a:rPr sz="2400" spc="-25" dirty="0">
                <a:solidFill>
                  <a:prstClr val="black"/>
                </a:solidFill>
                <a:cs typeface="Calibri"/>
              </a:rPr>
              <a:t> </a:t>
            </a:r>
            <a:r>
              <a:rPr sz="2400" dirty="0">
                <a:solidFill>
                  <a:prstClr val="black"/>
                </a:solidFill>
                <a:cs typeface="Calibri"/>
              </a:rPr>
              <a:t>Cr</a:t>
            </a:r>
            <a:endParaRPr sz="2400">
              <a:solidFill>
                <a:prstClr val="black"/>
              </a:solidFill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143244" y="3314700"/>
            <a:ext cx="2472055" cy="76200"/>
          </a:xfrm>
          <a:custGeom>
            <a:avLst/>
            <a:gdLst/>
            <a:ahLst/>
            <a:cxnLst/>
            <a:rect l="l" t="t" r="r" b="b"/>
            <a:pathLst>
              <a:path w="2472054" h="76200">
                <a:moveTo>
                  <a:pt x="2395728" y="0"/>
                </a:moveTo>
                <a:lnTo>
                  <a:pt x="2395728" y="76200"/>
                </a:lnTo>
                <a:lnTo>
                  <a:pt x="2459228" y="44450"/>
                </a:lnTo>
                <a:lnTo>
                  <a:pt x="2408428" y="44450"/>
                </a:lnTo>
                <a:lnTo>
                  <a:pt x="2408428" y="31750"/>
                </a:lnTo>
                <a:lnTo>
                  <a:pt x="2459228" y="31750"/>
                </a:lnTo>
                <a:lnTo>
                  <a:pt x="2395728" y="0"/>
                </a:lnTo>
                <a:close/>
              </a:path>
              <a:path w="2472054" h="76200">
                <a:moveTo>
                  <a:pt x="2395728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395728" y="44450"/>
                </a:lnTo>
                <a:lnTo>
                  <a:pt x="2395728" y="31750"/>
                </a:lnTo>
                <a:close/>
              </a:path>
              <a:path w="2472054" h="76200">
                <a:moveTo>
                  <a:pt x="2459228" y="31750"/>
                </a:moveTo>
                <a:lnTo>
                  <a:pt x="2408428" y="31750"/>
                </a:lnTo>
                <a:lnTo>
                  <a:pt x="2408428" y="44450"/>
                </a:lnTo>
                <a:lnTo>
                  <a:pt x="2459228" y="44450"/>
                </a:lnTo>
                <a:lnTo>
                  <a:pt x="2471928" y="38100"/>
                </a:lnTo>
                <a:lnTo>
                  <a:pt x="2459228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246120" y="4076700"/>
            <a:ext cx="822960" cy="76200"/>
          </a:xfrm>
          <a:custGeom>
            <a:avLst/>
            <a:gdLst/>
            <a:ahLst/>
            <a:cxnLst/>
            <a:rect l="l" t="t" r="r" b="b"/>
            <a:pathLst>
              <a:path w="822960" h="76200">
                <a:moveTo>
                  <a:pt x="746759" y="0"/>
                </a:moveTo>
                <a:lnTo>
                  <a:pt x="746759" y="76200"/>
                </a:lnTo>
                <a:lnTo>
                  <a:pt x="810259" y="44450"/>
                </a:lnTo>
                <a:lnTo>
                  <a:pt x="759459" y="44450"/>
                </a:lnTo>
                <a:lnTo>
                  <a:pt x="759459" y="31750"/>
                </a:lnTo>
                <a:lnTo>
                  <a:pt x="810259" y="31750"/>
                </a:lnTo>
                <a:lnTo>
                  <a:pt x="746759" y="0"/>
                </a:lnTo>
                <a:close/>
              </a:path>
              <a:path w="822960" h="76200">
                <a:moveTo>
                  <a:pt x="746759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746759" y="44450"/>
                </a:lnTo>
                <a:lnTo>
                  <a:pt x="746759" y="31750"/>
                </a:lnTo>
                <a:close/>
              </a:path>
              <a:path w="822960" h="76200">
                <a:moveTo>
                  <a:pt x="810259" y="31750"/>
                </a:moveTo>
                <a:lnTo>
                  <a:pt x="759459" y="31750"/>
                </a:lnTo>
                <a:lnTo>
                  <a:pt x="759459" y="44450"/>
                </a:lnTo>
                <a:lnTo>
                  <a:pt x="810259" y="44450"/>
                </a:lnTo>
                <a:lnTo>
                  <a:pt x="822959" y="38100"/>
                </a:lnTo>
                <a:lnTo>
                  <a:pt x="810259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818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76200"/>
            <a:ext cx="8915400" cy="838200"/>
          </a:xfrm>
          <a:custGeom>
            <a:avLst/>
            <a:gdLst/>
            <a:ahLst/>
            <a:cxnLst/>
            <a:rect l="l" t="t" r="r" b="b"/>
            <a:pathLst>
              <a:path w="8915400" h="838200">
                <a:moveTo>
                  <a:pt x="8915400" y="0"/>
                </a:moveTo>
                <a:lnTo>
                  <a:pt x="0" y="0"/>
                </a:lnTo>
                <a:lnTo>
                  <a:pt x="0" y="838200"/>
                </a:lnTo>
                <a:lnTo>
                  <a:pt x="8915400" y="838200"/>
                </a:lnTo>
                <a:lnTo>
                  <a:pt x="8915400" y="0"/>
                </a:lnTo>
                <a:close/>
              </a:path>
            </a:pathLst>
          </a:custGeom>
          <a:solidFill>
            <a:srgbClr val="548ED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43025" y="225297"/>
            <a:ext cx="65335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Common </a:t>
            </a:r>
            <a:r>
              <a:rPr spc="-35" dirty="0"/>
              <a:t>Water </a:t>
            </a:r>
            <a:r>
              <a:rPr dirty="0"/>
              <a:t>Quality parameters</a:t>
            </a:r>
            <a:r>
              <a:rPr spc="-225" dirty="0"/>
              <a:t> </a:t>
            </a:r>
            <a:r>
              <a:rPr dirty="0"/>
              <a:t>:</a:t>
            </a:r>
          </a:p>
        </p:txBody>
      </p:sp>
      <p:sp>
        <p:nvSpPr>
          <p:cNvPr id="4" name="object 4"/>
          <p:cNvSpPr/>
          <p:nvPr/>
        </p:nvSpPr>
        <p:spPr>
          <a:xfrm>
            <a:off x="153162" y="991361"/>
            <a:ext cx="8839200" cy="5638800"/>
          </a:xfrm>
          <a:custGeom>
            <a:avLst/>
            <a:gdLst/>
            <a:ahLst/>
            <a:cxnLst/>
            <a:rect l="l" t="t" r="r" b="b"/>
            <a:pathLst>
              <a:path w="8839200" h="5638800">
                <a:moveTo>
                  <a:pt x="0" y="5638800"/>
                </a:moveTo>
                <a:lnTo>
                  <a:pt x="8839200" y="5638800"/>
                </a:lnTo>
                <a:lnTo>
                  <a:pt x="8839200" y="0"/>
                </a:lnTo>
                <a:lnTo>
                  <a:pt x="0" y="0"/>
                </a:lnTo>
                <a:lnTo>
                  <a:pt x="0" y="56388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859" y="920496"/>
            <a:ext cx="2811780" cy="789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65248" y="920496"/>
            <a:ext cx="588263" cy="7894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38100" y="1463039"/>
            <a:ext cx="562356" cy="7360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365759" y="1432560"/>
            <a:ext cx="1792224" cy="7894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821436" y="3178048"/>
            <a:ext cx="120395" cy="1242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884676" y="2883407"/>
            <a:ext cx="2264664" cy="7894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821679" y="2883407"/>
            <a:ext cx="1673352" cy="7894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167371" y="2883407"/>
            <a:ext cx="766572" cy="7894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606283" y="2883407"/>
            <a:ext cx="1120140" cy="78943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398764" y="2883407"/>
            <a:ext cx="745235" cy="78943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66572" y="3310128"/>
            <a:ext cx="1615440" cy="78943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999488" y="3310128"/>
            <a:ext cx="626363" cy="78943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246376" y="3310128"/>
            <a:ext cx="1197864" cy="78943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01040" y="4034028"/>
            <a:ext cx="240791" cy="24841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089404" y="3822191"/>
            <a:ext cx="1178052" cy="78943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886455" y="3822191"/>
            <a:ext cx="746759" cy="78943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250692" y="3822191"/>
            <a:ext cx="925068" cy="78943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706367" y="3822191"/>
            <a:ext cx="588263" cy="78943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825240" y="3822191"/>
            <a:ext cx="1257300" cy="78943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701540" y="3822191"/>
            <a:ext cx="1309115" cy="78943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629655" y="3822191"/>
            <a:ext cx="1563624" cy="78943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812280" y="3822191"/>
            <a:ext cx="1438655" cy="78943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31140" y="926106"/>
            <a:ext cx="8679815" cy="343979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spcBef>
                <a:spcPts val="770"/>
              </a:spcBef>
            </a:pPr>
            <a:r>
              <a:rPr sz="2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Hardness</a:t>
            </a:r>
            <a:r>
              <a:rPr sz="2800" b="1" dirty="0">
                <a:solidFill>
                  <a:srgbClr val="00AFEF"/>
                </a:solidFill>
                <a:latin typeface="Times New Roman"/>
                <a:cs typeface="Times New Roman"/>
              </a:rPr>
              <a:t> (total)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595630" indent="-342900"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00AFEF"/>
                </a:solidFill>
                <a:latin typeface="Times New Roman"/>
                <a:cs typeface="Times New Roman"/>
              </a:rPr>
              <a:t>Hardness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is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defined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as the con. of multivalent metallic  cations in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solution.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indent="-342900"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Hard water are generally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considered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to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be: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756285" marR="5080" indent="88265">
              <a:spcBef>
                <a:spcPts val="675"/>
              </a:spcBef>
              <a:tabLst>
                <a:tab pos="1913255" algn="l"/>
                <a:tab pos="2588260" algn="l"/>
                <a:tab pos="3874770" algn="l"/>
                <a:tab pos="5812155" algn="l"/>
                <a:tab pos="7158355" algn="l"/>
                <a:tab pos="7597140" algn="l"/>
                <a:tab pos="838962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wat</a:t>
            </a:r>
            <a:r>
              <a:rPr sz="2800" spc="-2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rs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at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req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ires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00AFEF"/>
                </a:solidFill>
                <a:latin typeface="Times New Roman"/>
                <a:cs typeface="Times New Roman"/>
              </a:rPr>
              <a:t>co</a:t>
            </a:r>
            <a:r>
              <a:rPr sz="2800" dirty="0">
                <a:solidFill>
                  <a:srgbClr val="00AFEF"/>
                </a:solidFill>
                <a:latin typeface="Times New Roman"/>
                <a:cs typeface="Times New Roman"/>
              </a:rPr>
              <a:t>n</a:t>
            </a:r>
            <a:r>
              <a:rPr sz="2800" spc="-5" dirty="0">
                <a:solidFill>
                  <a:srgbClr val="00AFEF"/>
                </a:solidFill>
                <a:latin typeface="Times New Roman"/>
                <a:cs typeface="Times New Roman"/>
              </a:rPr>
              <a:t>si</a:t>
            </a:r>
            <a:r>
              <a:rPr sz="2800" spc="5" dirty="0">
                <a:solidFill>
                  <a:srgbClr val="00AFEF"/>
                </a:solidFill>
                <a:latin typeface="Times New Roman"/>
                <a:cs typeface="Times New Roman"/>
              </a:rPr>
              <a:t>d</a:t>
            </a:r>
            <a:r>
              <a:rPr sz="2800" spc="-5" dirty="0">
                <a:solidFill>
                  <a:srgbClr val="00AFEF"/>
                </a:solidFill>
                <a:latin typeface="Times New Roman"/>
                <a:cs typeface="Times New Roman"/>
              </a:rPr>
              <a:t>er</a:t>
            </a:r>
            <a:r>
              <a:rPr sz="2800" spc="-25" dirty="0">
                <a:solidFill>
                  <a:srgbClr val="00AFEF"/>
                </a:solidFill>
                <a:latin typeface="Times New Roman"/>
                <a:cs typeface="Times New Roman"/>
              </a:rPr>
              <a:t>a</a:t>
            </a:r>
            <a:r>
              <a:rPr sz="2800" dirty="0">
                <a:solidFill>
                  <a:srgbClr val="00AFEF"/>
                </a:solidFill>
                <a:latin typeface="Times New Roman"/>
                <a:cs typeface="Times New Roman"/>
              </a:rPr>
              <a:t>b</a:t>
            </a:r>
            <a:r>
              <a:rPr sz="2800" spc="-5" dirty="0">
                <a:solidFill>
                  <a:srgbClr val="00AFEF"/>
                </a:solidFill>
                <a:latin typeface="Times New Roman"/>
                <a:cs typeface="Times New Roman"/>
              </a:rPr>
              <a:t>le</a:t>
            </a:r>
            <a:r>
              <a:rPr sz="2800" dirty="0">
                <a:solidFill>
                  <a:srgbClr val="00AFEF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00AFEF"/>
                </a:solidFill>
                <a:latin typeface="Times New Roman"/>
                <a:cs typeface="Times New Roman"/>
              </a:rPr>
              <a:t>a</a:t>
            </a:r>
            <a:r>
              <a:rPr sz="2800" spc="-25" dirty="0">
                <a:solidFill>
                  <a:srgbClr val="00AFEF"/>
                </a:solidFill>
                <a:latin typeface="Times New Roman"/>
                <a:cs typeface="Times New Roman"/>
              </a:rPr>
              <a:t>m</a:t>
            </a:r>
            <a:r>
              <a:rPr sz="2800" spc="-5" dirty="0">
                <a:solidFill>
                  <a:srgbClr val="00AFEF"/>
                </a:solidFill>
                <a:latin typeface="Times New Roman"/>
                <a:cs typeface="Times New Roman"/>
              </a:rPr>
              <a:t>o</a:t>
            </a:r>
            <a:r>
              <a:rPr sz="2800" dirty="0">
                <a:solidFill>
                  <a:srgbClr val="00AFEF"/>
                </a:solidFill>
                <a:latin typeface="Times New Roman"/>
                <a:cs typeface="Times New Roman"/>
              </a:rPr>
              <a:t>u</a:t>
            </a:r>
            <a:r>
              <a:rPr sz="2800" spc="-5" dirty="0">
                <a:solidFill>
                  <a:srgbClr val="00AFEF"/>
                </a:solidFill>
                <a:latin typeface="Times New Roman"/>
                <a:cs typeface="Times New Roman"/>
              </a:rPr>
              <a:t>n</a:t>
            </a:r>
            <a:r>
              <a:rPr sz="2800" dirty="0">
                <a:solidFill>
                  <a:srgbClr val="00AFEF"/>
                </a:solidFill>
                <a:latin typeface="Times New Roman"/>
                <a:cs typeface="Times New Roman"/>
              </a:rPr>
              <a:t>t</a:t>
            </a:r>
            <a:r>
              <a:rPr sz="2800" spc="-5" dirty="0">
                <a:solidFill>
                  <a:srgbClr val="00AFEF"/>
                </a:solidFill>
                <a:latin typeface="Times New Roman"/>
                <a:cs typeface="Times New Roman"/>
              </a:rPr>
              <a:t>s</a:t>
            </a:r>
            <a:r>
              <a:rPr sz="2800" dirty="0">
                <a:solidFill>
                  <a:srgbClr val="00AFEF"/>
                </a:solidFill>
                <a:latin typeface="Times New Roman"/>
                <a:cs typeface="Times New Roman"/>
              </a:rPr>
              <a:t>	o</a:t>
            </a:r>
            <a:r>
              <a:rPr sz="2800" spc="-5" dirty="0">
                <a:solidFill>
                  <a:srgbClr val="00AFEF"/>
                </a:solidFill>
                <a:latin typeface="Times New Roman"/>
                <a:cs typeface="Times New Roman"/>
              </a:rPr>
              <a:t>f</a:t>
            </a:r>
            <a:r>
              <a:rPr sz="2800" dirty="0">
                <a:solidFill>
                  <a:srgbClr val="00AFEF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00AFEF"/>
                </a:solidFill>
                <a:latin typeface="Times New Roman"/>
                <a:cs typeface="Times New Roman"/>
              </a:rPr>
              <a:t>s</a:t>
            </a:r>
            <a:r>
              <a:rPr sz="2800" dirty="0">
                <a:solidFill>
                  <a:srgbClr val="00AFEF"/>
                </a:solidFill>
                <a:latin typeface="Times New Roman"/>
                <a:cs typeface="Times New Roman"/>
              </a:rPr>
              <a:t>o</a:t>
            </a:r>
            <a:r>
              <a:rPr sz="2800" spc="-5" dirty="0">
                <a:solidFill>
                  <a:srgbClr val="00AFEF"/>
                </a:solidFill>
                <a:latin typeface="Times New Roman"/>
                <a:cs typeface="Times New Roman"/>
              </a:rPr>
              <a:t>ap</a:t>
            </a:r>
            <a:r>
              <a:rPr sz="2800" dirty="0">
                <a:solidFill>
                  <a:srgbClr val="00AFEF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00AFEF"/>
                </a:solidFill>
                <a:latin typeface="Times New Roman"/>
                <a:cs typeface="Times New Roman"/>
              </a:rPr>
              <a:t>to  produce a </a:t>
            </a:r>
            <a:r>
              <a:rPr sz="2800" dirty="0">
                <a:solidFill>
                  <a:srgbClr val="00AFEF"/>
                </a:solidFill>
                <a:latin typeface="Times New Roman"/>
                <a:cs typeface="Times New Roman"/>
              </a:rPr>
              <a:t>foam</a:t>
            </a:r>
            <a:r>
              <a:rPr sz="2800" spc="-2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and;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844550">
              <a:spcBef>
                <a:spcPts val="670"/>
              </a:spcBef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produce </a:t>
            </a:r>
            <a:r>
              <a:rPr sz="2800" spc="-5" dirty="0">
                <a:solidFill>
                  <a:srgbClr val="00AFEF"/>
                </a:solidFill>
                <a:latin typeface="Times New Roman"/>
                <a:cs typeface="Times New Roman"/>
              </a:rPr>
              <a:t>scale in hot-water pipes, heaters,</a:t>
            </a:r>
            <a:r>
              <a:rPr sz="2800" spc="1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AFEF"/>
                </a:solidFill>
                <a:latin typeface="Times New Roman"/>
                <a:cs typeface="Times New Roman"/>
              </a:rPr>
              <a:t>boilers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096000" y="4495800"/>
            <a:ext cx="2667000" cy="21336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57200" y="4448555"/>
            <a:ext cx="2933700" cy="240944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9816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0"/>
            <a:ext cx="8987790" cy="6520180"/>
          </a:xfrm>
          <a:prstGeom prst="rect">
            <a:avLst/>
          </a:prstGeom>
        </p:spPr>
        <p:txBody>
          <a:bodyPr vert="horz" wrap="square" lIns="0" tIns="241935" rIns="0" bIns="0" rtlCol="0">
            <a:spAutoFit/>
          </a:bodyPr>
          <a:lstStyle/>
          <a:p>
            <a:pPr marL="355600" indent="-342900">
              <a:spcBef>
                <a:spcPts val="1905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spc="-5" dirty="0">
                <a:solidFill>
                  <a:prstClr val="black"/>
                </a:solidFill>
                <a:cs typeface="Calibri"/>
              </a:rPr>
              <a:t>Usually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COD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&gt; 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BOD.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This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is</a:t>
            </a:r>
            <a:r>
              <a:rPr sz="2800" spc="10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because:</a:t>
            </a:r>
            <a:endParaRPr sz="2800">
              <a:solidFill>
                <a:prstClr val="black"/>
              </a:solidFill>
              <a:cs typeface="Calibri"/>
            </a:endParaRPr>
          </a:p>
          <a:p>
            <a:pPr marL="931544" marR="5080" lvl="1" indent="-343535" algn="just">
              <a:spcBef>
                <a:spcPts val="1800"/>
              </a:spcBef>
              <a:buFont typeface="Arial"/>
              <a:buChar char="•"/>
              <a:tabLst>
                <a:tab pos="932180" algn="l"/>
              </a:tabLst>
            </a:pPr>
            <a:r>
              <a:rPr sz="2800" spc="-20" dirty="0">
                <a:solidFill>
                  <a:prstClr val="black"/>
                </a:solidFill>
                <a:cs typeface="Calibri"/>
              </a:rPr>
              <a:t>Many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organic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which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are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difficult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to </a:t>
            </a:r>
            <a:r>
              <a:rPr sz="2800" spc="-25" dirty="0">
                <a:solidFill>
                  <a:prstClr val="black"/>
                </a:solidFill>
                <a:cs typeface="Calibri"/>
              </a:rPr>
              <a:t>oxidize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biologically  can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be </a:t>
            </a:r>
            <a:r>
              <a:rPr sz="2800" spc="-25" dirty="0">
                <a:solidFill>
                  <a:prstClr val="black"/>
                </a:solidFill>
                <a:cs typeface="Calibri"/>
              </a:rPr>
              <a:t>oxidized</a:t>
            </a:r>
            <a:r>
              <a:rPr sz="2800" spc="4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chemically</a:t>
            </a:r>
            <a:endParaRPr sz="2800">
              <a:solidFill>
                <a:prstClr val="black"/>
              </a:solidFill>
              <a:cs typeface="Calibri"/>
            </a:endParaRPr>
          </a:p>
          <a:p>
            <a:pPr marL="931544" marR="6350" lvl="1" indent="-343535" algn="just">
              <a:spcBef>
                <a:spcPts val="1805"/>
              </a:spcBef>
              <a:buFont typeface="Arial"/>
              <a:buChar char="•"/>
              <a:tabLst>
                <a:tab pos="932180" algn="l"/>
              </a:tabLst>
            </a:pPr>
            <a:r>
              <a:rPr sz="2800" spc="-15" dirty="0">
                <a:solidFill>
                  <a:prstClr val="black"/>
                </a:solidFill>
                <a:cs typeface="Calibri"/>
              </a:rPr>
              <a:t>Certain</a:t>
            </a:r>
            <a:r>
              <a:rPr sz="2800" spc="60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organic 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substances 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may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be </a:t>
            </a:r>
            <a:r>
              <a:rPr sz="2800" spc="-25" dirty="0">
                <a:solidFill>
                  <a:prstClr val="black"/>
                </a:solidFill>
                <a:cs typeface="Calibri"/>
              </a:rPr>
              <a:t>toxic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to 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the 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microorganisms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used in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the BOD 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test,</a:t>
            </a:r>
            <a:r>
              <a:rPr sz="2800" spc="13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and</a:t>
            </a:r>
            <a:endParaRPr sz="2800">
              <a:solidFill>
                <a:prstClr val="black"/>
              </a:solidFill>
              <a:cs typeface="Calibri"/>
            </a:endParaRPr>
          </a:p>
          <a:p>
            <a:pPr marL="931544" marR="5715" lvl="1" indent="-343535" algn="just">
              <a:spcBef>
                <a:spcPts val="1800"/>
              </a:spcBef>
              <a:buFont typeface="Arial"/>
              <a:buChar char="•"/>
              <a:tabLst>
                <a:tab pos="932180" algn="l"/>
              </a:tabLst>
            </a:pPr>
            <a:r>
              <a:rPr sz="2800" spc="-10" dirty="0">
                <a:solidFill>
                  <a:prstClr val="black"/>
                </a:solidFill>
                <a:cs typeface="Calibri"/>
              </a:rPr>
              <a:t>High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COD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values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may </a:t>
            </a:r>
            <a:r>
              <a:rPr sz="2800" dirty="0">
                <a:solidFill>
                  <a:prstClr val="black"/>
                </a:solidFill>
                <a:cs typeface="Calibri"/>
              </a:rPr>
              <a:t>occur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because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of the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presence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of 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inorganic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substances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with which the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dichromate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can  react.</a:t>
            </a:r>
            <a:endParaRPr sz="2800">
              <a:solidFill>
                <a:prstClr val="black"/>
              </a:solidFill>
              <a:cs typeface="Calibri"/>
            </a:endParaRPr>
          </a:p>
          <a:p>
            <a:pPr marL="355600" marR="6350" indent="-342900">
              <a:spcBef>
                <a:spcPts val="1805"/>
              </a:spcBef>
              <a:buFont typeface="Wingdings"/>
              <a:buChar char=""/>
              <a:tabLst>
                <a:tab pos="355600" algn="l"/>
                <a:tab pos="1416050" algn="l"/>
                <a:tab pos="3100705" algn="l"/>
                <a:tab pos="3585210" algn="l"/>
                <a:tab pos="4414520" algn="l"/>
                <a:tab pos="5729605" algn="l"/>
                <a:tab pos="6141720" algn="l"/>
                <a:tab pos="7651750" algn="l"/>
                <a:tab pos="8662670" algn="l"/>
              </a:tabLst>
            </a:pPr>
            <a:r>
              <a:rPr sz="2800" spc="-5" dirty="0">
                <a:solidFill>
                  <a:prstClr val="black"/>
                </a:solidFill>
                <a:cs typeface="Calibri"/>
              </a:rPr>
              <a:t>Maj</a:t>
            </a:r>
            <a:r>
              <a:rPr sz="2800" dirty="0">
                <a:solidFill>
                  <a:prstClr val="black"/>
                </a:solidFill>
                <a:cs typeface="Calibri"/>
              </a:rPr>
              <a:t>o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r</a:t>
            </a:r>
            <a:r>
              <a:rPr sz="2800" dirty="0">
                <a:solidFill>
                  <a:prstClr val="black"/>
                </a:solidFill>
                <a:cs typeface="Calibri"/>
              </a:rPr>
              <a:t>	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a</a:t>
            </a:r>
            <a:r>
              <a:rPr sz="2800" spc="5" dirty="0">
                <a:solidFill>
                  <a:prstClr val="black"/>
                </a:solidFill>
                <a:cs typeface="Calibri"/>
              </a:rPr>
              <a:t>d</a:t>
            </a:r>
            <a:r>
              <a:rPr sz="2800" spc="-45" dirty="0">
                <a:solidFill>
                  <a:prstClr val="black"/>
                </a:solidFill>
                <a:cs typeface="Calibri"/>
              </a:rPr>
              <a:t>v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a</a:t>
            </a:r>
            <a:r>
              <a:rPr sz="2800" spc="-30" dirty="0">
                <a:solidFill>
                  <a:prstClr val="black"/>
                </a:solidFill>
                <a:cs typeface="Calibri"/>
              </a:rPr>
              <a:t>n</a:t>
            </a:r>
            <a:r>
              <a:rPr sz="2800" spc="-45" dirty="0">
                <a:solidFill>
                  <a:prstClr val="black"/>
                </a:solidFill>
                <a:cs typeface="Calibri"/>
              </a:rPr>
              <a:t>t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a</a:t>
            </a:r>
            <a:r>
              <a:rPr sz="2800" spc="-25" dirty="0">
                <a:solidFill>
                  <a:prstClr val="black"/>
                </a:solidFill>
                <a:cs typeface="Calibri"/>
              </a:rPr>
              <a:t>g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e</a:t>
            </a:r>
            <a:r>
              <a:rPr sz="2800" dirty="0">
                <a:solidFill>
                  <a:prstClr val="black"/>
                </a:solidFill>
                <a:cs typeface="Calibri"/>
              </a:rPr>
              <a:t>	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o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f</a:t>
            </a:r>
            <a:r>
              <a:rPr sz="2800" dirty="0">
                <a:solidFill>
                  <a:prstClr val="black"/>
                </a:solidFill>
                <a:cs typeface="Calibri"/>
              </a:rPr>
              <a:t>	</a:t>
            </a:r>
            <a:r>
              <a:rPr sz="2800" spc="-35" dirty="0">
                <a:solidFill>
                  <a:prstClr val="black"/>
                </a:solidFill>
                <a:cs typeface="Calibri"/>
              </a:rPr>
              <a:t>C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O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D</a:t>
            </a:r>
            <a:r>
              <a:rPr sz="2800" dirty="0">
                <a:solidFill>
                  <a:prstClr val="black"/>
                </a:solidFill>
                <a:cs typeface="Calibri"/>
              </a:rPr>
              <a:t>	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a</a:t>
            </a:r>
            <a:r>
              <a:rPr sz="2800" spc="5" dirty="0">
                <a:solidFill>
                  <a:prstClr val="black"/>
                </a:solidFill>
                <a:cs typeface="Calibri"/>
              </a:rPr>
              <a:t>n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al</a:t>
            </a:r>
            <a:r>
              <a:rPr sz="2800" spc="-40" dirty="0">
                <a:solidFill>
                  <a:prstClr val="black"/>
                </a:solidFill>
                <a:cs typeface="Calibri"/>
              </a:rPr>
              <a:t>y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si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s</a:t>
            </a:r>
            <a:r>
              <a:rPr sz="2800" dirty="0">
                <a:solidFill>
                  <a:prstClr val="black"/>
                </a:solidFill>
                <a:cs typeface="Calibri"/>
              </a:rPr>
              <a:t>	i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s</a:t>
            </a:r>
            <a:r>
              <a:rPr sz="2800" dirty="0">
                <a:solidFill>
                  <a:prstClr val="black"/>
                </a:solidFill>
                <a:cs typeface="Calibri"/>
              </a:rPr>
              <a:t>	</a:t>
            </a:r>
            <a:r>
              <a:rPr sz="2800" spc="-35" dirty="0">
                <a:solidFill>
                  <a:prstClr val="black"/>
                </a:solidFill>
                <a:cs typeface="Calibri"/>
              </a:rPr>
              <a:t>r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el</a:t>
            </a:r>
            <a:r>
              <a:rPr sz="2800" spc="-35" dirty="0">
                <a:solidFill>
                  <a:prstClr val="black"/>
                </a:solidFill>
                <a:cs typeface="Calibri"/>
              </a:rPr>
              <a:t>a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ti</a:t>
            </a:r>
            <a:r>
              <a:rPr sz="2800" spc="-45" dirty="0">
                <a:solidFill>
                  <a:prstClr val="black"/>
                </a:solidFill>
                <a:cs typeface="Calibri"/>
              </a:rPr>
              <a:t>v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ely</a:t>
            </a:r>
            <a:r>
              <a:rPr sz="2800" dirty="0">
                <a:solidFill>
                  <a:prstClr val="black"/>
                </a:solidFill>
                <a:cs typeface="Calibri"/>
              </a:rPr>
              <a:t>	</a:t>
            </a:r>
            <a:r>
              <a:rPr sz="2800" spc="-80" dirty="0">
                <a:solidFill>
                  <a:prstClr val="black"/>
                </a:solidFill>
                <a:cs typeface="Calibri"/>
              </a:rPr>
              <a:t>f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a</a:t>
            </a:r>
            <a:r>
              <a:rPr sz="2800" spc="-35" dirty="0">
                <a:solidFill>
                  <a:prstClr val="black"/>
                </a:solidFill>
                <a:cs typeface="Calibri"/>
              </a:rPr>
              <a:t>s</a:t>
            </a:r>
            <a:r>
              <a:rPr sz="2800" spc="-30" dirty="0">
                <a:solidFill>
                  <a:prstClr val="black"/>
                </a:solidFill>
                <a:cs typeface="Calibri"/>
              </a:rPr>
              <a:t>t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er</a:t>
            </a:r>
            <a:r>
              <a:rPr sz="2800" dirty="0">
                <a:solidFill>
                  <a:prstClr val="black"/>
                </a:solidFill>
                <a:cs typeface="Calibri"/>
              </a:rPr>
              <a:t>	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as 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compared to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BOD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analysis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(~2.5</a:t>
            </a:r>
            <a:r>
              <a:rPr sz="2800" spc="114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hours)</a:t>
            </a:r>
            <a:endParaRPr sz="2800">
              <a:solidFill>
                <a:prstClr val="black"/>
              </a:solidFill>
              <a:cs typeface="Calibri"/>
            </a:endParaRPr>
          </a:p>
          <a:p>
            <a:pPr marL="355600" marR="11430" indent="-342900">
              <a:spcBef>
                <a:spcPts val="1800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spc="-25" dirty="0">
                <a:solidFill>
                  <a:prstClr val="black"/>
                </a:solidFill>
                <a:cs typeface="Calibri"/>
              </a:rPr>
              <a:t>Therefore, wastewater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personnel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often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use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COD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analysis </a:t>
            </a:r>
            <a:r>
              <a:rPr sz="2800" spc="-35" dirty="0">
                <a:solidFill>
                  <a:prstClr val="black"/>
                </a:solidFill>
                <a:cs typeface="Calibri"/>
              </a:rPr>
              <a:t>to 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obtain information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quickly </a:t>
            </a:r>
            <a:r>
              <a:rPr sz="2800" spc="-25" dirty="0">
                <a:solidFill>
                  <a:prstClr val="black"/>
                </a:solidFill>
                <a:cs typeface="Calibri"/>
              </a:rPr>
              <a:t>for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plant</a:t>
            </a:r>
            <a:r>
              <a:rPr sz="2800" spc="15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operation.</a:t>
            </a:r>
            <a:endParaRPr sz="280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05445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716280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10096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795"/>
              </a:spcBef>
            </a:pPr>
            <a:r>
              <a:rPr dirty="0"/>
              <a:t>Acidity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740" y="1164081"/>
            <a:ext cx="8657590" cy="49561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0" marR="30480" indent="-342900">
              <a:spcBef>
                <a:spcPts val="95"/>
              </a:spcBef>
              <a:buFont typeface="Arial"/>
              <a:buChar char="•"/>
              <a:tabLst>
                <a:tab pos="380365" algn="l"/>
                <a:tab pos="381000" algn="l"/>
                <a:tab pos="1054735" algn="l"/>
                <a:tab pos="2202180" algn="l"/>
                <a:tab pos="3388360" algn="l"/>
                <a:tab pos="4041775" algn="l"/>
                <a:tab pos="5072380" algn="l"/>
                <a:tab pos="5904865" algn="l"/>
                <a:tab pos="8174355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All	wat</a:t>
            </a:r>
            <a:r>
              <a:rPr sz="2800" spc="-2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spc="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h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aving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p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800" spc="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wer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an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800" spc="-2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x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800" spc="-2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ate</a:t>
            </a:r>
            <a:r>
              <a:rPr sz="2800" spc="-25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8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3 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should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contain</a:t>
            </a:r>
            <a:r>
              <a:rPr sz="2800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acidity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81000" indent="-342900">
              <a:spcBef>
                <a:spcPts val="675"/>
              </a:spcBef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Acidity is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capacity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water to neutralize a base</a:t>
            </a:r>
            <a:r>
              <a:rPr sz="2800" spc="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(OH</a:t>
            </a:r>
            <a:r>
              <a:rPr sz="2775" spc="-7" baseline="25525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81000" indent="-342900">
              <a:spcBef>
                <a:spcPts val="670"/>
              </a:spcBef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Sources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acidity in natural water</a:t>
            </a:r>
            <a:r>
              <a:rPr sz="2800" spc="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include: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869950" lvl="1" indent="-375285">
              <a:spcBef>
                <a:spcPts val="675"/>
              </a:spcBef>
              <a:buFont typeface="Wingdings"/>
              <a:buChar char=""/>
              <a:tabLst>
                <a:tab pos="870585" algn="l"/>
              </a:tabLst>
            </a:pPr>
            <a:r>
              <a:rPr sz="2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CO</a:t>
            </a:r>
            <a:r>
              <a:rPr sz="2775" b="1" spc="-7" baseline="-21021" dirty="0">
                <a:solidFill>
                  <a:srgbClr val="00AFEF"/>
                </a:solidFill>
                <a:latin typeface="Times New Roman"/>
                <a:cs typeface="Times New Roman"/>
              </a:rPr>
              <a:t>2 </a:t>
            </a:r>
            <a:r>
              <a:rPr sz="2800" b="1" spc="-55" dirty="0">
                <a:solidFill>
                  <a:srgbClr val="00AFEF"/>
                </a:solidFill>
                <a:latin typeface="Times New Roman"/>
                <a:cs typeface="Times New Roman"/>
              </a:rPr>
              <a:t>(air, </a:t>
            </a:r>
            <a:r>
              <a:rPr sz="2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bacterial</a:t>
            </a:r>
            <a:r>
              <a:rPr sz="2800" b="1" spc="4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AFEF"/>
                </a:solidFill>
                <a:latin typeface="Times New Roman"/>
                <a:cs typeface="Times New Roman"/>
              </a:rPr>
              <a:t>degradation)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869950" lvl="1" indent="-375285">
              <a:spcBef>
                <a:spcPts val="675"/>
              </a:spcBef>
              <a:buFont typeface="Wingdings"/>
              <a:buChar char=""/>
              <a:tabLst>
                <a:tab pos="870585" algn="l"/>
              </a:tabLst>
            </a:pPr>
            <a:r>
              <a:rPr sz="2800" b="1" dirty="0">
                <a:solidFill>
                  <a:srgbClr val="00AFEF"/>
                </a:solidFill>
                <a:latin typeface="Times New Roman"/>
                <a:cs typeface="Times New Roman"/>
              </a:rPr>
              <a:t>H</a:t>
            </a:r>
            <a:r>
              <a:rPr sz="2775" b="1" baseline="-21021" dirty="0">
                <a:solidFill>
                  <a:srgbClr val="00AFEF"/>
                </a:solidFill>
                <a:latin typeface="Times New Roman"/>
                <a:cs typeface="Times New Roman"/>
              </a:rPr>
              <a:t>2</a:t>
            </a:r>
            <a:r>
              <a:rPr sz="2800" b="1" dirty="0">
                <a:solidFill>
                  <a:srgbClr val="00AFEF"/>
                </a:solidFill>
                <a:latin typeface="Times New Roman"/>
                <a:cs typeface="Times New Roman"/>
              </a:rPr>
              <a:t>PO</a:t>
            </a:r>
            <a:r>
              <a:rPr sz="2775" b="1" baseline="25525" dirty="0">
                <a:solidFill>
                  <a:srgbClr val="00AFEF"/>
                </a:solidFill>
                <a:latin typeface="Times New Roman"/>
                <a:cs typeface="Times New Roman"/>
              </a:rPr>
              <a:t>-</a:t>
            </a:r>
            <a:r>
              <a:rPr sz="2775" b="1" baseline="-21021" dirty="0">
                <a:solidFill>
                  <a:srgbClr val="00AFEF"/>
                </a:solidFill>
                <a:latin typeface="Times New Roman"/>
                <a:cs typeface="Times New Roman"/>
              </a:rPr>
              <a:t>4</a:t>
            </a:r>
            <a:endParaRPr sz="2775" baseline="-21021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781685" lvl="1" indent="-287020">
              <a:spcBef>
                <a:spcPts val="670"/>
              </a:spcBef>
              <a:buFont typeface="Wingdings"/>
              <a:buChar char=""/>
              <a:tabLst>
                <a:tab pos="782320" algn="l"/>
              </a:tabLst>
            </a:pPr>
            <a:r>
              <a:rPr sz="2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H</a:t>
            </a:r>
            <a:r>
              <a:rPr sz="2775" b="1" spc="-7" baseline="-21021" dirty="0">
                <a:solidFill>
                  <a:srgbClr val="00AFEF"/>
                </a:solidFill>
                <a:latin typeface="Times New Roman"/>
                <a:cs typeface="Times New Roman"/>
              </a:rPr>
              <a:t>2</a:t>
            </a:r>
            <a:r>
              <a:rPr sz="2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S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869950" lvl="1" indent="-375285">
              <a:spcBef>
                <a:spcPts val="675"/>
              </a:spcBef>
              <a:buFont typeface="Wingdings"/>
              <a:buChar char=""/>
              <a:tabLst>
                <a:tab pos="870585" algn="l"/>
              </a:tabLst>
            </a:pPr>
            <a:r>
              <a:rPr sz="2800" b="1" spc="-10" dirty="0">
                <a:solidFill>
                  <a:srgbClr val="00AFEF"/>
                </a:solidFill>
                <a:latin typeface="Times New Roman"/>
                <a:cs typeface="Times New Roman"/>
              </a:rPr>
              <a:t>protein, </a:t>
            </a:r>
            <a:r>
              <a:rPr sz="2800" b="1" dirty="0">
                <a:solidFill>
                  <a:srgbClr val="00AFEF"/>
                </a:solidFill>
                <a:latin typeface="Times New Roman"/>
                <a:cs typeface="Times New Roman"/>
              </a:rPr>
              <a:t>fatty </a:t>
            </a:r>
            <a:r>
              <a:rPr sz="2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acids,</a:t>
            </a:r>
            <a:r>
              <a:rPr sz="2800" b="1" spc="2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AFEF"/>
                </a:solidFill>
                <a:latin typeface="Times New Roman"/>
                <a:cs typeface="Times New Roman"/>
              </a:rPr>
              <a:t>and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781685" marR="33020" lvl="1" indent="-287020">
              <a:lnSpc>
                <a:spcPts val="3370"/>
              </a:lnSpc>
              <a:spcBef>
                <a:spcPts val="775"/>
              </a:spcBef>
              <a:buFont typeface="Wingdings"/>
              <a:buChar char=""/>
              <a:tabLst>
                <a:tab pos="782320" algn="l"/>
                <a:tab pos="1455420" algn="l"/>
                <a:tab pos="1891030" algn="l"/>
                <a:tab pos="3335020" algn="l"/>
                <a:tab pos="3878579" algn="l"/>
                <a:tab pos="4462780" algn="l"/>
                <a:tab pos="5294630" algn="l"/>
                <a:tab pos="5750560" algn="l"/>
                <a:tab pos="7275195" algn="l"/>
                <a:tab pos="8041640" algn="l"/>
              </a:tabLst>
            </a:pPr>
            <a:r>
              <a:rPr sz="2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s</a:t>
            </a:r>
            <a:r>
              <a:rPr sz="2800" b="1" dirty="0">
                <a:solidFill>
                  <a:srgbClr val="00AFEF"/>
                </a:solidFill>
                <a:latin typeface="Times New Roman"/>
                <a:cs typeface="Times New Roman"/>
              </a:rPr>
              <a:t>a</a:t>
            </a:r>
            <a:r>
              <a:rPr sz="2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lt</a:t>
            </a:r>
            <a:r>
              <a:rPr sz="2800" b="1" dirty="0">
                <a:solidFill>
                  <a:srgbClr val="00AFEF"/>
                </a:solidFill>
                <a:latin typeface="Times New Roman"/>
                <a:cs typeface="Times New Roman"/>
              </a:rPr>
              <a:t>	o</a:t>
            </a:r>
            <a:r>
              <a:rPr sz="2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f</a:t>
            </a:r>
            <a:r>
              <a:rPr sz="2800" b="1" dirty="0">
                <a:solidFill>
                  <a:srgbClr val="00AFEF"/>
                </a:solidFill>
                <a:latin typeface="Times New Roman"/>
                <a:cs typeface="Times New Roman"/>
              </a:rPr>
              <a:t>	</a:t>
            </a:r>
            <a:r>
              <a:rPr sz="2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triv</a:t>
            </a:r>
            <a:r>
              <a:rPr sz="2800" b="1" spc="5" dirty="0">
                <a:solidFill>
                  <a:srgbClr val="00AFEF"/>
                </a:solidFill>
                <a:latin typeface="Times New Roman"/>
                <a:cs typeface="Times New Roman"/>
              </a:rPr>
              <a:t>a</a:t>
            </a:r>
            <a:r>
              <a:rPr sz="2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lent</a:t>
            </a:r>
            <a:r>
              <a:rPr sz="2800" b="1" dirty="0">
                <a:solidFill>
                  <a:srgbClr val="00AFEF"/>
                </a:solidFill>
                <a:latin typeface="Times New Roman"/>
                <a:cs typeface="Times New Roman"/>
              </a:rPr>
              <a:t>	</a:t>
            </a:r>
            <a:r>
              <a:rPr sz="2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me</a:t>
            </a:r>
            <a:r>
              <a:rPr sz="2800" b="1" dirty="0">
                <a:solidFill>
                  <a:srgbClr val="00AFEF"/>
                </a:solidFill>
                <a:latin typeface="Times New Roman"/>
                <a:cs typeface="Times New Roman"/>
              </a:rPr>
              <a:t>t</a:t>
            </a:r>
            <a:r>
              <a:rPr sz="2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a</a:t>
            </a:r>
            <a:r>
              <a:rPr sz="2800" b="1" dirty="0">
                <a:solidFill>
                  <a:srgbClr val="00AFEF"/>
                </a:solidFill>
                <a:latin typeface="Times New Roman"/>
                <a:cs typeface="Times New Roman"/>
              </a:rPr>
              <a:t>l</a:t>
            </a:r>
            <a:r>
              <a:rPr sz="2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s</a:t>
            </a:r>
            <a:r>
              <a:rPr sz="2800" b="1" dirty="0">
                <a:solidFill>
                  <a:srgbClr val="00AFEF"/>
                </a:solidFill>
                <a:latin typeface="Times New Roman"/>
                <a:cs typeface="Times New Roman"/>
              </a:rPr>
              <a:t>	</a:t>
            </a:r>
            <a:r>
              <a:rPr sz="2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s</a:t>
            </a:r>
            <a:r>
              <a:rPr sz="2800" b="1" dirty="0">
                <a:solidFill>
                  <a:srgbClr val="00AFEF"/>
                </a:solidFill>
                <a:latin typeface="Times New Roman"/>
                <a:cs typeface="Times New Roman"/>
              </a:rPr>
              <a:t>u</a:t>
            </a:r>
            <a:r>
              <a:rPr sz="2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ch</a:t>
            </a:r>
            <a:r>
              <a:rPr sz="2800" b="1" dirty="0">
                <a:solidFill>
                  <a:srgbClr val="00AFEF"/>
                </a:solidFill>
                <a:latin typeface="Times New Roman"/>
                <a:cs typeface="Times New Roman"/>
              </a:rPr>
              <a:t>	a</a:t>
            </a:r>
            <a:r>
              <a:rPr sz="2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s</a:t>
            </a:r>
            <a:r>
              <a:rPr sz="2800" b="1" dirty="0">
                <a:solidFill>
                  <a:srgbClr val="00AFEF"/>
                </a:solidFill>
                <a:latin typeface="Times New Roman"/>
                <a:cs typeface="Times New Roman"/>
              </a:rPr>
              <a:t>	</a:t>
            </a:r>
            <a:r>
              <a:rPr sz="2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h</a:t>
            </a:r>
            <a:r>
              <a:rPr sz="2800" b="1" spc="5" dirty="0">
                <a:solidFill>
                  <a:srgbClr val="00AFEF"/>
                </a:solidFill>
                <a:latin typeface="Times New Roman"/>
                <a:cs typeface="Times New Roman"/>
              </a:rPr>
              <a:t>y</a:t>
            </a:r>
            <a:r>
              <a:rPr sz="2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dr</a:t>
            </a:r>
            <a:r>
              <a:rPr sz="2800" b="1" spc="5" dirty="0">
                <a:solidFill>
                  <a:srgbClr val="00AFEF"/>
                </a:solidFill>
                <a:latin typeface="Times New Roman"/>
                <a:cs typeface="Times New Roman"/>
              </a:rPr>
              <a:t>a</a:t>
            </a:r>
            <a:r>
              <a:rPr sz="2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ted</a:t>
            </a:r>
            <a:r>
              <a:rPr sz="2800" b="1" dirty="0">
                <a:solidFill>
                  <a:srgbClr val="00AFEF"/>
                </a:solidFill>
                <a:latin typeface="Times New Roman"/>
                <a:cs typeface="Times New Roman"/>
              </a:rPr>
              <a:t>	</a:t>
            </a:r>
            <a:r>
              <a:rPr sz="2800" b="1" spc="-10" dirty="0">
                <a:solidFill>
                  <a:srgbClr val="00AFEF"/>
                </a:solidFill>
                <a:latin typeface="Times New Roman"/>
                <a:cs typeface="Times New Roman"/>
              </a:rPr>
              <a:t>Fe</a:t>
            </a:r>
            <a:r>
              <a:rPr sz="2775" b="1" spc="15" baseline="25525" dirty="0">
                <a:solidFill>
                  <a:srgbClr val="00AFEF"/>
                </a:solidFill>
                <a:latin typeface="Times New Roman"/>
                <a:cs typeface="Times New Roman"/>
              </a:rPr>
              <a:t>3+</a:t>
            </a:r>
            <a:r>
              <a:rPr sz="2775" b="1" baseline="25525" dirty="0">
                <a:solidFill>
                  <a:srgbClr val="00AFEF"/>
                </a:solidFill>
                <a:latin typeface="Times New Roman"/>
                <a:cs typeface="Times New Roman"/>
              </a:rPr>
              <a:t>	</a:t>
            </a:r>
            <a:r>
              <a:rPr sz="2800" b="1" spc="5" dirty="0">
                <a:solidFill>
                  <a:srgbClr val="00AFEF"/>
                </a:solidFill>
                <a:latin typeface="Times New Roman"/>
                <a:cs typeface="Times New Roman"/>
              </a:rPr>
              <a:t>a</a:t>
            </a:r>
            <a:r>
              <a:rPr sz="2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nd  </a:t>
            </a:r>
            <a:r>
              <a:rPr sz="2800" b="1" dirty="0">
                <a:solidFill>
                  <a:srgbClr val="00AFEF"/>
                </a:solidFill>
                <a:latin typeface="Times New Roman"/>
                <a:cs typeface="Times New Roman"/>
              </a:rPr>
              <a:t>Al</a:t>
            </a:r>
            <a:r>
              <a:rPr sz="2775" b="1" baseline="25525" dirty="0">
                <a:solidFill>
                  <a:srgbClr val="00AFEF"/>
                </a:solidFill>
                <a:latin typeface="Times New Roman"/>
                <a:cs typeface="Times New Roman"/>
              </a:rPr>
              <a:t>3+</a:t>
            </a:r>
            <a:r>
              <a:rPr sz="2775" b="1" spc="367" baseline="2552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(e.g.</a:t>
            </a:r>
            <a:r>
              <a:rPr sz="2800" b="1" spc="-14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AFEF"/>
                </a:solidFill>
                <a:latin typeface="Times New Roman"/>
                <a:cs typeface="Times New Roman"/>
              </a:rPr>
              <a:t>Al(H</a:t>
            </a:r>
            <a:r>
              <a:rPr sz="2775" b="1" baseline="-21021" dirty="0">
                <a:solidFill>
                  <a:srgbClr val="00AFEF"/>
                </a:solidFill>
                <a:latin typeface="Times New Roman"/>
                <a:cs typeface="Times New Roman"/>
              </a:rPr>
              <a:t>2</a:t>
            </a:r>
            <a:r>
              <a:rPr sz="2800" b="1" dirty="0">
                <a:solidFill>
                  <a:srgbClr val="00AFEF"/>
                </a:solidFill>
                <a:latin typeface="Times New Roman"/>
                <a:cs typeface="Times New Roman"/>
              </a:rPr>
              <a:t>O)</a:t>
            </a:r>
            <a:r>
              <a:rPr sz="2775" b="1" baseline="25525" dirty="0">
                <a:solidFill>
                  <a:srgbClr val="00AFEF"/>
                </a:solidFill>
                <a:latin typeface="Times New Roman"/>
                <a:cs typeface="Times New Roman"/>
              </a:rPr>
              <a:t>3+	</a:t>
            </a:r>
            <a:r>
              <a:rPr sz="2800" b="1" dirty="0">
                <a:solidFill>
                  <a:srgbClr val="00AFEF"/>
                </a:solidFill>
                <a:latin typeface="Wingdings"/>
                <a:cs typeface="Wingdings"/>
              </a:rPr>
              <a:t></a:t>
            </a:r>
            <a:r>
              <a:rPr sz="2800" b="1" dirty="0">
                <a:solidFill>
                  <a:srgbClr val="00AFEF"/>
                </a:solidFill>
                <a:latin typeface="Times New Roman"/>
                <a:cs typeface="Times New Roman"/>
              </a:rPr>
              <a:t>Al(H </a:t>
            </a:r>
            <a:r>
              <a:rPr sz="2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O) </a:t>
            </a:r>
            <a:r>
              <a:rPr sz="2800" b="1" dirty="0">
                <a:solidFill>
                  <a:srgbClr val="00AFEF"/>
                </a:solidFill>
                <a:latin typeface="Times New Roman"/>
                <a:cs typeface="Times New Roman"/>
              </a:rPr>
              <a:t>OH</a:t>
            </a:r>
            <a:r>
              <a:rPr sz="2775" b="1" baseline="25525" dirty="0">
                <a:solidFill>
                  <a:srgbClr val="00AFEF"/>
                </a:solidFill>
                <a:latin typeface="Times New Roman"/>
                <a:cs typeface="Times New Roman"/>
              </a:rPr>
              <a:t>2+ </a:t>
            </a:r>
            <a:r>
              <a:rPr sz="2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+</a:t>
            </a:r>
            <a:r>
              <a:rPr sz="2800" b="1" spc="24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AFEF"/>
                </a:solidFill>
                <a:latin typeface="Times New Roman"/>
                <a:cs typeface="Times New Roman"/>
              </a:rPr>
              <a:t>H</a:t>
            </a:r>
            <a:r>
              <a:rPr sz="2775" b="1" baseline="25525" dirty="0">
                <a:solidFill>
                  <a:srgbClr val="00AFEF"/>
                </a:solidFill>
                <a:latin typeface="Times New Roman"/>
                <a:cs typeface="Times New Roman"/>
              </a:rPr>
              <a:t>+</a:t>
            </a:r>
            <a:r>
              <a:rPr sz="2800" b="1" dirty="0">
                <a:solidFill>
                  <a:srgbClr val="00AFEF"/>
                </a:solidFill>
                <a:latin typeface="Times New Roman"/>
                <a:cs typeface="Times New Roman"/>
              </a:rPr>
              <a:t>).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681355" algn="ctr">
              <a:lnSpc>
                <a:spcPts val="385"/>
              </a:lnSpc>
              <a:tabLst>
                <a:tab pos="1989455" algn="l"/>
                <a:tab pos="2503170" algn="l"/>
              </a:tabLst>
            </a:pPr>
            <a:r>
              <a:rPr sz="1850" b="1" spc="10" dirty="0">
                <a:solidFill>
                  <a:srgbClr val="00AFEF"/>
                </a:solidFill>
                <a:latin typeface="Times New Roman"/>
                <a:cs typeface="Times New Roman"/>
              </a:rPr>
              <a:t>6	2	5</a:t>
            </a:r>
            <a:endParaRPr sz="18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667852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0540" y="926106"/>
            <a:ext cx="8430260" cy="198882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81000" indent="-343535">
              <a:spcBef>
                <a:spcPts val="770"/>
              </a:spcBef>
              <a:buFont typeface="Arial"/>
              <a:buChar char="•"/>
              <a:tabLst>
                <a:tab pos="381000" algn="l"/>
                <a:tab pos="381635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In polluted </a:t>
            </a:r>
            <a:r>
              <a:rPr sz="2800" spc="-20" dirty="0">
                <a:solidFill>
                  <a:prstClr val="black"/>
                </a:solidFill>
                <a:latin typeface="Times New Roman"/>
                <a:cs typeface="Times New Roman"/>
              </a:rPr>
              <a:t>water,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acidity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may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be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caused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by</a:t>
            </a:r>
            <a:r>
              <a:rPr sz="2800" spc="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: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781685" lvl="1" indent="-287020">
              <a:spcBef>
                <a:spcPts val="670"/>
              </a:spcBef>
              <a:buSzPct val="96428"/>
              <a:buFont typeface="Wingdings"/>
              <a:buChar char=""/>
              <a:tabLst>
                <a:tab pos="78232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free mineral acid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(H</a:t>
            </a:r>
            <a:r>
              <a:rPr sz="2775" baseline="-21021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SO</a:t>
            </a:r>
            <a:r>
              <a:rPr sz="2775" baseline="-21021" dirty="0">
                <a:solidFill>
                  <a:prstClr val="black"/>
                </a:solidFill>
                <a:latin typeface="Times New Roman"/>
                <a:cs typeface="Times New Roman"/>
              </a:rPr>
              <a:t>4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800" spc="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HCl)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781685" marR="30480" lvl="1" indent="-287020">
              <a:spcBef>
                <a:spcPts val="675"/>
              </a:spcBef>
              <a:buSzPct val="96428"/>
              <a:buFont typeface="Wingdings"/>
              <a:buChar char=""/>
              <a:tabLst>
                <a:tab pos="870585" algn="l"/>
                <a:tab pos="1786255" algn="l"/>
                <a:tab pos="3876040" algn="l"/>
                <a:tab pos="5331460" algn="l"/>
                <a:tab pos="6147435" algn="l"/>
                <a:tab pos="7078345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om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met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ll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800" spc="-5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gi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al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dustr</a:t>
            </a:r>
            <a:r>
              <a:rPr sz="2800" spc="-180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800" spc="-2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id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2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d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rai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age, 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acid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rain and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organic acid</a:t>
            </a:r>
            <a:r>
              <a:rPr sz="2800"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waste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716280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1009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95"/>
              </a:spcBef>
            </a:pPr>
            <a:r>
              <a:rPr spc="-5" dirty="0"/>
              <a:t>Acidity</a:t>
            </a:r>
            <a:r>
              <a:rPr spc="-25" dirty="0"/>
              <a:t> </a:t>
            </a:r>
            <a:r>
              <a:rPr spc="-5" dirty="0"/>
              <a:t>(Cont’d)</a:t>
            </a:r>
          </a:p>
        </p:txBody>
      </p:sp>
    </p:spTree>
    <p:extLst>
      <p:ext uri="{BB962C8B-B14F-4D97-AF65-F5344CB8AC3E}">
        <p14:creationId xmlns:p14="http://schemas.microsoft.com/office/powerpoint/2010/main" val="28142983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8610600" cy="685800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8572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675"/>
              </a:spcBef>
            </a:pPr>
            <a:r>
              <a:rPr dirty="0"/>
              <a:t>pH (Potentia</a:t>
            </a:r>
            <a:r>
              <a:rPr spc="-55" dirty="0"/>
              <a:t> </a:t>
            </a:r>
            <a:r>
              <a:rPr spc="-5" dirty="0"/>
              <a:t>Hydrogenii)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9539" y="1011681"/>
            <a:ext cx="8809990" cy="19030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0" marR="30480" indent="-342900">
              <a:spcBef>
                <a:spcPts val="95"/>
              </a:spcBef>
              <a:buFont typeface="Arial"/>
              <a:buChar char="•"/>
              <a:tabLst>
                <a:tab pos="380365" algn="l"/>
                <a:tab pos="381000" algn="l"/>
                <a:tab pos="1409700" algn="l"/>
                <a:tab pos="2104390" algn="l"/>
                <a:tab pos="2562225" algn="l"/>
                <a:tab pos="3215640" algn="l"/>
                <a:tab pos="4638040" algn="l"/>
                <a:tab pos="6236970" algn="l"/>
                <a:tab pos="6753859" algn="l"/>
                <a:tab pos="8317865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De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800" u="heavy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</a:t>
            </a:r>
            <a:r>
              <a:rPr sz="2800" u="heavy" spc="-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: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b="1" dirty="0">
                <a:solidFill>
                  <a:srgbClr val="00AFEF"/>
                </a:solidFill>
                <a:latin typeface="Times New Roman"/>
                <a:cs typeface="Times New Roman"/>
              </a:rPr>
              <a:t>p</a:t>
            </a:r>
            <a:r>
              <a:rPr sz="2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H</a:t>
            </a:r>
            <a:r>
              <a:rPr sz="2800" b="1" dirty="0">
                <a:solidFill>
                  <a:srgbClr val="00AFEF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is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spc="-2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gati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v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ogarit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o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2800" spc="-2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ion  concentration; more precisely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hydrogen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 ion-activity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81000" indent="-342900">
              <a:spcBef>
                <a:spcPts val="675"/>
              </a:spcBef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sz="2800" b="1" i="1" spc="-5" dirty="0">
                <a:solidFill>
                  <a:srgbClr val="00AFEF"/>
                </a:solidFill>
                <a:latin typeface="Times New Roman"/>
                <a:cs typeface="Times New Roman"/>
              </a:rPr>
              <a:t>pH =</a:t>
            </a:r>
            <a:r>
              <a:rPr sz="2800" b="1" i="1" spc="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800" b="1" i="1" dirty="0">
                <a:solidFill>
                  <a:srgbClr val="00AFEF"/>
                </a:solidFill>
                <a:latin typeface="Times New Roman"/>
                <a:cs typeface="Times New Roman"/>
              </a:rPr>
              <a:t>-log[H</a:t>
            </a:r>
            <a:r>
              <a:rPr sz="2775" b="1" i="1" baseline="25525" dirty="0">
                <a:solidFill>
                  <a:srgbClr val="00AFEF"/>
                </a:solidFill>
                <a:latin typeface="Times New Roman"/>
                <a:cs typeface="Times New Roman"/>
              </a:rPr>
              <a:t>+</a:t>
            </a:r>
            <a:r>
              <a:rPr sz="2800" b="1" i="1" dirty="0">
                <a:solidFill>
                  <a:srgbClr val="00AFEF"/>
                </a:solidFill>
                <a:latin typeface="Times New Roman"/>
                <a:cs typeface="Times New Roman"/>
              </a:rPr>
              <a:t>]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81000" indent="-342900">
              <a:spcBef>
                <a:spcPts val="670"/>
              </a:spcBef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sz="2800" spc="-30" dirty="0">
                <a:solidFill>
                  <a:prstClr val="black"/>
                </a:solidFill>
                <a:latin typeface="Times New Roman"/>
                <a:cs typeface="Times New Roman"/>
              </a:rPr>
              <a:t>Typical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pH ranges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for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environmental</a:t>
            </a:r>
            <a:r>
              <a:rPr sz="2800"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waters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2000" y="2971799"/>
            <a:ext cx="7772400" cy="38861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3362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859281"/>
            <a:ext cx="8608695" cy="54883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7620" indent="-342900" algn="just"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The biological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effect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 change in pH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can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most easily  be seen by the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sensitivity of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freshwater species to</a:t>
            </a:r>
            <a:r>
              <a:rPr sz="28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acid.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8890" indent="-342900" algn="just">
              <a:spcBef>
                <a:spcPts val="67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Populations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Salmon start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to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decrease below pH 6.5,  perch below pH 6.0 and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eels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below pH</a:t>
            </a:r>
            <a:r>
              <a:rPr sz="2800"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5.5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5080" indent="-342900" algn="just"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Chemical effects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are also observed; a decrease in pH  increases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the solubility of</a:t>
            </a:r>
            <a:r>
              <a:rPr sz="2800" spc="-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metals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5715" indent="-342900" algn="just">
              <a:spcBef>
                <a:spcPts val="67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The use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of Pb piping for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domestic water supplies  becomes of greater concern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as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the water becomes more  acidic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5715" indent="-342900" algn="just">
              <a:spcBef>
                <a:spcPts val="67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The weathering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minerals, such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as </a:t>
            </a:r>
            <a:r>
              <a:rPr sz="2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limestone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or </a:t>
            </a:r>
            <a:r>
              <a:rPr sz="280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AFEF"/>
                </a:solidFill>
                <a:latin typeface="Times New Roman"/>
                <a:cs typeface="Times New Roman"/>
              </a:rPr>
              <a:t>dolomite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by water becomes more rapid with a decrease  in pH.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476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dirty="0"/>
              <a:t>pH (Potentia </a:t>
            </a:r>
            <a:r>
              <a:rPr spc="-5" dirty="0"/>
              <a:t>Hydrogenii)</a:t>
            </a:r>
            <a:r>
              <a:rPr spc="-110" dirty="0"/>
              <a:t> </a:t>
            </a:r>
            <a:r>
              <a:rPr dirty="0"/>
              <a:t>(</a:t>
            </a:r>
            <a:r>
              <a:rPr i="1" dirty="0">
                <a:latin typeface="Times New Roman"/>
                <a:cs typeface="Times New Roman"/>
              </a:rPr>
              <a:t>Cont’d</a:t>
            </a:r>
            <a:r>
              <a:rPr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031662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76200"/>
            <a:ext cx="8839200" cy="838200"/>
          </a:xfrm>
          <a:custGeom>
            <a:avLst/>
            <a:gdLst/>
            <a:ahLst/>
            <a:cxnLst/>
            <a:rect l="l" t="t" r="r" b="b"/>
            <a:pathLst>
              <a:path w="8839200" h="838200">
                <a:moveTo>
                  <a:pt x="8839200" y="0"/>
                </a:moveTo>
                <a:lnTo>
                  <a:pt x="0" y="0"/>
                </a:lnTo>
                <a:lnTo>
                  <a:pt x="0" y="838200"/>
                </a:lnTo>
                <a:lnTo>
                  <a:pt x="8839200" y="838200"/>
                </a:lnTo>
                <a:lnTo>
                  <a:pt x="883920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4713" y="214630"/>
            <a:ext cx="84918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Residual chlorine and chloride in </a:t>
            </a:r>
            <a:r>
              <a:rPr spc="-5" dirty="0"/>
              <a:t>drinking</a:t>
            </a:r>
            <a:r>
              <a:rPr spc="-100" dirty="0"/>
              <a:t> </a:t>
            </a:r>
            <a:r>
              <a:rPr dirty="0"/>
              <a:t>water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5740" y="935481"/>
            <a:ext cx="8809990" cy="4975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0" marR="31115" indent="-342900" algn="just">
              <a:spcBef>
                <a:spcPts val="95"/>
              </a:spcBef>
              <a:buFont typeface="Arial"/>
              <a:buChar char="•"/>
              <a:tabLst>
                <a:tab pos="38100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Chlorine is primarily added to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water (i.e., chlorination)  for destroying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harmful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microorganisms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in water and  </a:t>
            </a:r>
            <a:r>
              <a:rPr sz="2800" spc="-20" dirty="0">
                <a:solidFill>
                  <a:prstClr val="black"/>
                </a:solidFill>
                <a:latin typeface="Times New Roman"/>
                <a:cs typeface="Times New Roman"/>
              </a:rPr>
              <a:t>wastewater.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81000" marR="31750" indent="-342900" algn="just">
              <a:spcBef>
                <a:spcPts val="675"/>
              </a:spcBef>
              <a:buFont typeface="Arial"/>
              <a:buChar char="•"/>
              <a:tabLst>
                <a:tab pos="38100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Disinfection using gaseous chlorine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(Cl</a:t>
            </a:r>
            <a:r>
              <a:rPr sz="2775" baseline="-21021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)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is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most  widely used in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domestic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water supply and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sewage 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treatment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plants.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81000" marR="30480" indent="-342900" algn="just">
              <a:spcBef>
                <a:spcPts val="675"/>
              </a:spcBef>
              <a:buFont typeface="Arial"/>
              <a:buChar char="•"/>
              <a:tabLst>
                <a:tab pos="38100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When chlorine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is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added to </a:t>
            </a:r>
            <a:r>
              <a:rPr sz="2800" spc="-25" dirty="0">
                <a:solidFill>
                  <a:prstClr val="black"/>
                </a:solidFill>
                <a:latin typeface="Times New Roman"/>
                <a:cs typeface="Times New Roman"/>
              </a:rPr>
              <a:t>water,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it rapidly </a:t>
            </a:r>
            <a:r>
              <a:rPr sz="28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hydrolyzes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to  form </a:t>
            </a:r>
            <a:r>
              <a:rPr sz="28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hypochlorous acid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(HOCl) and </a:t>
            </a:r>
            <a:r>
              <a:rPr sz="28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hydrochloric </a:t>
            </a:r>
            <a:r>
              <a:rPr sz="28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acid </a:t>
            </a:r>
            <a:r>
              <a:rPr sz="28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(HCl).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81000" marR="31115" indent="-342900" algn="just">
              <a:spcBef>
                <a:spcPts val="675"/>
              </a:spcBef>
              <a:buFont typeface="Arial"/>
              <a:buChar char="•"/>
              <a:tabLst>
                <a:tab pos="38100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Hypochlorous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acid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is a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weak acid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that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can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be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further  dissociated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into </a:t>
            </a:r>
            <a:r>
              <a:rPr sz="28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hypochlorite</a:t>
            </a:r>
            <a:r>
              <a:rPr sz="2800"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(OCl</a:t>
            </a:r>
            <a:r>
              <a:rPr sz="2775" spc="-7" baseline="25525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).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703478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4939" y="935481"/>
            <a:ext cx="29114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The reactions</a:t>
            </a:r>
            <a:r>
              <a:rPr sz="280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are: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75172" y="2472054"/>
            <a:ext cx="341185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477520" algn="l"/>
                <a:tab pos="1454150" algn="l"/>
                <a:tab pos="207645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in	water	are	primarily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9539" y="1362417"/>
            <a:ext cx="5309235" cy="1988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833119">
              <a:lnSpc>
                <a:spcPct val="120100"/>
              </a:lnSpc>
              <a:spcBef>
                <a:spcPts val="100"/>
              </a:spcBef>
            </a:pP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Cl</a:t>
            </a:r>
            <a:r>
              <a:rPr sz="2775" baseline="-21021" dirty="0">
                <a:solidFill>
                  <a:prstClr val="black"/>
                </a:solidFill>
                <a:latin typeface="Times New Roman"/>
                <a:cs typeface="Times New Roman"/>
              </a:rPr>
              <a:t>2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+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775" baseline="-21021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 </a:t>
            </a:r>
            <a:r>
              <a:rPr sz="2800" spc="-5" dirty="0">
                <a:solidFill>
                  <a:prstClr val="black"/>
                </a:solidFill>
                <a:latin typeface="Wingdings"/>
                <a:cs typeface="Wingdings"/>
              </a:rPr>
              <a:t>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 HOCl +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775" baseline="25525" dirty="0">
                <a:solidFill>
                  <a:prstClr val="black"/>
                </a:solidFill>
                <a:latin typeface="Times New Roman"/>
                <a:cs typeface="Times New Roman"/>
              </a:rPr>
              <a:t>+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+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Cl</a:t>
            </a:r>
            <a:r>
              <a:rPr sz="2775" baseline="25525" dirty="0">
                <a:solidFill>
                  <a:prstClr val="black"/>
                </a:solidFill>
                <a:latin typeface="Times New Roman"/>
                <a:cs typeface="Times New Roman"/>
              </a:rPr>
              <a:t>- 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HOCl </a:t>
            </a:r>
            <a:r>
              <a:rPr sz="2800" spc="-5" dirty="0">
                <a:solidFill>
                  <a:prstClr val="black"/>
                </a:solidFill>
                <a:latin typeface="Wingdings"/>
                <a:cs typeface="Wingdings"/>
              </a:rPr>
              <a:t>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775" baseline="25525" dirty="0">
                <a:solidFill>
                  <a:prstClr val="black"/>
                </a:solidFill>
                <a:latin typeface="Times New Roman"/>
                <a:cs typeface="Times New Roman"/>
              </a:rPr>
              <a:t>+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r>
              <a:rPr sz="2800" spc="-2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OCl</a:t>
            </a:r>
            <a:r>
              <a:rPr sz="2775" spc="-7" baseline="25525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endParaRPr sz="2775" baseline="25525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81000" marR="30480" indent="-342900">
              <a:spcBef>
                <a:spcPts val="660"/>
              </a:spcBef>
              <a:buFont typeface="Arial"/>
              <a:buChar char="•"/>
              <a:tabLst>
                <a:tab pos="380365" algn="l"/>
                <a:tab pos="381000" algn="l"/>
                <a:tab pos="1120140" algn="l"/>
                <a:tab pos="1844039" algn="l"/>
                <a:tab pos="3057525" algn="l"/>
                <a:tab pos="4271010" algn="l"/>
                <a:tab pos="4816475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The	</a:t>
            </a:r>
            <a:r>
              <a:rPr sz="2800" spc="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wo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spc="-2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ies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for</a:t>
            </a:r>
            <a:r>
              <a:rPr sz="2800" spc="-2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ed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b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775" spc="7" baseline="-21021" dirty="0">
                <a:solidFill>
                  <a:prstClr val="black"/>
                </a:solidFill>
                <a:latin typeface="Times New Roman"/>
                <a:cs typeface="Times New Roman"/>
              </a:rPr>
              <a:t>2 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HOCl and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OCl</a:t>
            </a:r>
            <a:r>
              <a:rPr sz="2775" spc="-7" baseline="25525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640" y="3411092"/>
            <a:ext cx="8986520" cy="2244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43180" indent="-342900" algn="just">
              <a:spcBef>
                <a:spcPts val="95"/>
              </a:spcBef>
              <a:buFont typeface="Arial"/>
              <a:buChar char="•"/>
              <a:tabLst>
                <a:tab pos="46990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HOCl and OCl</a:t>
            </a:r>
            <a:r>
              <a:rPr sz="2775" spc="-7" baseline="25525" dirty="0">
                <a:solidFill>
                  <a:prstClr val="black"/>
                </a:solidFill>
                <a:latin typeface="Times New Roman"/>
                <a:cs typeface="Times New Roman"/>
              </a:rPr>
              <a:t>-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species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are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termed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as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free chlorine  residuals that have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disinfection capacity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in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killing  bacteria and pathogens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69900" marR="601345" indent="-342900" algn="just">
              <a:spcBef>
                <a:spcPts val="675"/>
              </a:spcBef>
              <a:buFont typeface="Arial"/>
              <a:buChar char="•"/>
              <a:tabLst>
                <a:tab pos="46990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Unlike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HOCl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and OCl</a:t>
            </a:r>
            <a:r>
              <a:rPr sz="2775" spc="-7" baseline="25525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,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chloride (Cl</a:t>
            </a:r>
            <a:r>
              <a:rPr sz="2775" baseline="25525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)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is not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effective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in  disinfection at</a:t>
            </a:r>
            <a:r>
              <a:rPr sz="28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all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200" y="152400"/>
            <a:ext cx="8991600" cy="762000"/>
          </a:xfrm>
          <a:custGeom>
            <a:avLst/>
            <a:gdLst/>
            <a:ahLst/>
            <a:cxnLst/>
            <a:rect l="l" t="t" r="r" b="b"/>
            <a:pathLst>
              <a:path w="8991600" h="762000">
                <a:moveTo>
                  <a:pt x="8991600" y="0"/>
                </a:moveTo>
                <a:lnTo>
                  <a:pt x="0" y="0"/>
                </a:lnTo>
                <a:lnTo>
                  <a:pt x="0" y="762000"/>
                </a:lnTo>
                <a:lnTo>
                  <a:pt x="8991600" y="762000"/>
                </a:lnTo>
                <a:lnTo>
                  <a:pt x="899160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3496945" marR="5080" indent="-3484879">
              <a:lnSpc>
                <a:spcPts val="3760"/>
              </a:lnSpc>
              <a:spcBef>
                <a:spcPts val="295"/>
              </a:spcBef>
            </a:pPr>
            <a:r>
              <a:rPr dirty="0"/>
              <a:t>Residual chlorine and chloride in drinking</a:t>
            </a:r>
            <a:r>
              <a:rPr spc="-130" dirty="0"/>
              <a:t> </a:t>
            </a:r>
            <a:r>
              <a:rPr dirty="0"/>
              <a:t>water  </a:t>
            </a:r>
            <a:r>
              <a:rPr spc="-5" dirty="0"/>
              <a:t>(Cont’d)</a:t>
            </a:r>
          </a:p>
        </p:txBody>
      </p:sp>
    </p:spTree>
    <p:extLst>
      <p:ext uri="{BB962C8B-B14F-4D97-AF65-F5344CB8AC3E}">
        <p14:creationId xmlns:p14="http://schemas.microsoft.com/office/powerpoint/2010/main" val="21782301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"/>
          </a:xfrm>
          <a:custGeom>
            <a:avLst/>
            <a:gdLst/>
            <a:ahLst/>
            <a:cxnLst/>
            <a:rect l="l" t="t" r="r" b="b"/>
            <a:pathLst>
              <a:path w="9144000" h="685800">
                <a:moveTo>
                  <a:pt x="9144000" y="0"/>
                </a:moveTo>
                <a:lnTo>
                  <a:pt x="0" y="0"/>
                </a:lnTo>
                <a:lnTo>
                  <a:pt x="0" y="685800"/>
                </a:lnTo>
                <a:lnTo>
                  <a:pt x="9144000" y="6858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7421" y="96723"/>
            <a:ext cx="8957945" cy="5055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spcBef>
                <a:spcPts val="95"/>
              </a:spcBef>
            </a:pPr>
            <a:r>
              <a:rPr sz="28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Residual chlorine and chloride in drinking </a:t>
            </a:r>
            <a:r>
              <a:rPr sz="28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water</a:t>
            </a:r>
            <a:r>
              <a:rPr sz="2800" b="1" spc="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prstClr val="black"/>
                </a:solidFill>
                <a:latin typeface="Times New Roman"/>
                <a:cs typeface="Times New Roman"/>
              </a:rPr>
              <a:t>(Cont’d)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38784" marR="43180" indent="-342900" algn="just">
              <a:spcBef>
                <a:spcPts val="2645"/>
              </a:spcBef>
              <a:buFont typeface="Arial"/>
              <a:buChar char="•"/>
              <a:tabLst>
                <a:tab pos="43942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At pH levels below 5 almost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all the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hypochlorous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acid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is  undissociated whilst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at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pH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levels above 9 dissociation is  almost complete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38784" indent="-343535" algn="just">
              <a:spcBef>
                <a:spcPts val="675"/>
              </a:spcBef>
              <a:buFont typeface="Arial"/>
              <a:buChar char="•"/>
              <a:tabLst>
                <a:tab pos="43942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Quantities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HOCl and OCl</a:t>
            </a:r>
            <a:r>
              <a:rPr sz="2775" spc="-7" baseline="25525" dirty="0">
                <a:solidFill>
                  <a:prstClr val="black"/>
                </a:solidFill>
                <a:latin typeface="Times New Roman"/>
                <a:cs typeface="Times New Roman"/>
              </a:rPr>
              <a:t>-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depend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on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pH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of the</a:t>
            </a:r>
            <a:r>
              <a:rPr sz="2800" spc="-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solution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840105" lvl="1" indent="-287655" algn="just">
              <a:spcBef>
                <a:spcPts val="670"/>
              </a:spcBef>
              <a:buSzPct val="96428"/>
              <a:buFont typeface="Wingdings"/>
              <a:buChar char=""/>
              <a:tabLst>
                <a:tab pos="84074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HOCl 96%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at</a:t>
            </a:r>
            <a:r>
              <a:rPr sz="28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pH=6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840105" lvl="1" indent="-287655" algn="just">
              <a:spcBef>
                <a:spcPts val="675"/>
              </a:spcBef>
              <a:buSzPct val="96428"/>
              <a:buFont typeface="Wingdings"/>
              <a:buChar char=""/>
              <a:tabLst>
                <a:tab pos="840740" algn="l"/>
              </a:tabLst>
            </a:pP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HOCl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75%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at</a:t>
            </a:r>
            <a:r>
              <a:rPr sz="28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pH=7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840105" lvl="1" indent="-287655" algn="just">
              <a:spcBef>
                <a:spcPts val="670"/>
              </a:spcBef>
              <a:buSzPct val="96428"/>
              <a:buFont typeface="Wingdings"/>
              <a:buChar char=""/>
              <a:tabLst>
                <a:tab pos="840740" algn="l"/>
              </a:tabLst>
            </a:pP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HOCl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3% at pH=</a:t>
            </a:r>
            <a:r>
              <a:rPr sz="2800" spc="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9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38784" marR="43180" indent="-342900" algn="just">
              <a:spcBef>
                <a:spcPts val="675"/>
              </a:spcBef>
              <a:buFont typeface="Arial"/>
              <a:buChar char="•"/>
              <a:tabLst>
                <a:tab pos="439420" algn="l"/>
              </a:tabLst>
            </a:pPr>
            <a:r>
              <a:rPr sz="2800" b="1" i="1" spc="-5" dirty="0">
                <a:solidFill>
                  <a:prstClr val="black"/>
                </a:solidFill>
                <a:latin typeface="Times New Roman"/>
                <a:cs typeface="Times New Roman"/>
              </a:rPr>
              <a:t>NB: The killing </a:t>
            </a:r>
            <a:r>
              <a:rPr sz="2800" b="1" i="1" spc="-10" dirty="0">
                <a:solidFill>
                  <a:prstClr val="black"/>
                </a:solidFill>
                <a:latin typeface="Times New Roman"/>
                <a:cs typeface="Times New Roman"/>
              </a:rPr>
              <a:t>efficiencies </a:t>
            </a:r>
            <a:r>
              <a:rPr sz="2800" b="1" i="1" spc="-5" dirty="0">
                <a:solidFill>
                  <a:prstClr val="black"/>
                </a:solidFill>
                <a:latin typeface="Times New Roman"/>
                <a:cs typeface="Times New Roman"/>
              </a:rPr>
              <a:t>of HOCl is </a:t>
            </a:r>
            <a:r>
              <a:rPr sz="2800" b="1" i="1" dirty="0">
                <a:solidFill>
                  <a:prstClr val="black"/>
                </a:solidFill>
                <a:latin typeface="Times New Roman"/>
                <a:cs typeface="Times New Roman"/>
              </a:rPr>
              <a:t>about </a:t>
            </a:r>
            <a:r>
              <a:rPr sz="2800" b="1" i="1" spc="-10" dirty="0">
                <a:solidFill>
                  <a:prstClr val="black"/>
                </a:solidFill>
                <a:latin typeface="Times New Roman"/>
                <a:cs typeface="Times New Roman"/>
              </a:rPr>
              <a:t>40 </a:t>
            </a:r>
            <a:r>
              <a:rPr sz="2800" b="1" i="1" spc="-5" dirty="0">
                <a:solidFill>
                  <a:prstClr val="black"/>
                </a:solidFill>
                <a:latin typeface="Times New Roman"/>
                <a:cs typeface="Times New Roman"/>
              </a:rPr>
              <a:t>to 80  times more </a:t>
            </a:r>
            <a:r>
              <a:rPr sz="2800" b="1" i="1" dirty="0">
                <a:solidFill>
                  <a:prstClr val="black"/>
                </a:solidFill>
                <a:latin typeface="Times New Roman"/>
                <a:cs typeface="Times New Roman"/>
              </a:rPr>
              <a:t>than </a:t>
            </a:r>
            <a:r>
              <a:rPr sz="2800" b="1" i="1" spc="-5" dirty="0">
                <a:solidFill>
                  <a:prstClr val="black"/>
                </a:solidFill>
                <a:latin typeface="Times New Roman"/>
                <a:cs typeface="Times New Roman"/>
              </a:rPr>
              <a:t>OCl</a:t>
            </a:r>
            <a:r>
              <a:rPr sz="2775" b="1" i="1" spc="-7" baseline="25525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2800" b="1" i="1" spc="-5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79400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740" y="1087881"/>
            <a:ext cx="797496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0" marR="30480" indent="-342900">
              <a:spcBef>
                <a:spcPts val="95"/>
              </a:spcBef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In the presence of NH</a:t>
            </a:r>
            <a:r>
              <a:rPr sz="2775" spc="-7" baseline="-21021" dirty="0">
                <a:solidFill>
                  <a:prstClr val="black"/>
                </a:solidFill>
                <a:latin typeface="Times New Roman"/>
                <a:cs typeface="Times New Roman"/>
              </a:rPr>
              <a:t>3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,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the </a:t>
            </a:r>
            <a:r>
              <a:rPr sz="2800" spc="-25" dirty="0">
                <a:solidFill>
                  <a:prstClr val="black"/>
                </a:solidFill>
                <a:latin typeface="Times New Roman"/>
                <a:cs typeface="Times New Roman"/>
              </a:rPr>
              <a:t>ff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rxns will occur to form  mono-,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di-,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and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tri-chloroamines: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5740" y="1941093"/>
            <a:ext cx="2612390" cy="156210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81000" indent="-342900">
              <a:spcBef>
                <a:spcPts val="770"/>
              </a:spcBef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NH</a:t>
            </a:r>
            <a:r>
              <a:rPr sz="2775" baseline="25525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r>
              <a:rPr sz="2775" baseline="-21021" dirty="0">
                <a:solidFill>
                  <a:prstClr val="black"/>
                </a:solidFill>
                <a:latin typeface="Times New Roman"/>
                <a:cs typeface="Times New Roman"/>
              </a:rPr>
              <a:t>4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r>
              <a:rPr sz="280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HOCl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81000" indent="-342900">
              <a:spcBef>
                <a:spcPts val="675"/>
              </a:spcBef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NH</a:t>
            </a:r>
            <a:r>
              <a:rPr sz="2775" spc="-7" baseline="-21021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Cl +</a:t>
            </a:r>
            <a:r>
              <a:rPr sz="2800" spc="-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HOCl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81000" indent="-342900">
              <a:spcBef>
                <a:spcPts val="670"/>
              </a:spcBef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NHCl</a:t>
            </a:r>
            <a:r>
              <a:rPr sz="2775" spc="-7" baseline="-21021" dirty="0">
                <a:solidFill>
                  <a:prstClr val="black"/>
                </a:solidFill>
                <a:latin typeface="Times New Roman"/>
                <a:cs typeface="Times New Roman"/>
              </a:rPr>
              <a:t>2 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r>
              <a:rPr sz="2800" spc="-2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HOCl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80865" y="1941093"/>
            <a:ext cx="2823210" cy="156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805" marR="30480" indent="-53340">
              <a:lnSpc>
                <a:spcPct val="120000"/>
              </a:lnSpc>
              <a:spcBef>
                <a:spcPts val="100"/>
              </a:spcBef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NH</a:t>
            </a:r>
            <a:r>
              <a:rPr sz="2775" spc="-7" baseline="-21021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Cl +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775" baseline="-21021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r>
              <a:rPr sz="28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775" spc="-7" baseline="25525" dirty="0">
                <a:solidFill>
                  <a:prstClr val="black"/>
                </a:solidFill>
                <a:latin typeface="Times New Roman"/>
                <a:cs typeface="Times New Roman"/>
              </a:rPr>
              <a:t>+ 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NHCl</a:t>
            </a:r>
            <a:r>
              <a:rPr sz="2775" spc="-7" baseline="-21021" dirty="0">
                <a:solidFill>
                  <a:prstClr val="black"/>
                </a:solidFill>
                <a:latin typeface="Times New Roman"/>
                <a:cs typeface="Times New Roman"/>
              </a:rPr>
              <a:t>2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+ H</a:t>
            </a:r>
            <a:r>
              <a:rPr sz="2775" spc="-7" baseline="-21021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O  NCl</a:t>
            </a:r>
            <a:r>
              <a:rPr sz="2775" spc="-7" baseline="-21021" dirty="0">
                <a:solidFill>
                  <a:prstClr val="black"/>
                </a:solidFill>
                <a:latin typeface="Times New Roman"/>
                <a:cs typeface="Times New Roman"/>
              </a:rPr>
              <a:t>3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r>
              <a:rPr sz="2800" spc="-22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775" baseline="-21021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1140" y="3477917"/>
            <a:ext cx="8684895" cy="241554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 algn="just">
              <a:spcBef>
                <a:spcPts val="770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The chloroamines are called </a:t>
            </a:r>
            <a:r>
              <a:rPr sz="2800" i="1" spc="-5" dirty="0">
                <a:solidFill>
                  <a:srgbClr val="006FC0"/>
                </a:solidFill>
                <a:latin typeface="Times New Roman"/>
                <a:cs typeface="Times New Roman"/>
              </a:rPr>
              <a:t>combined </a:t>
            </a:r>
            <a:r>
              <a:rPr sz="2800" i="1" dirty="0">
                <a:solidFill>
                  <a:srgbClr val="006FC0"/>
                </a:solidFill>
                <a:latin typeface="Times New Roman"/>
                <a:cs typeface="Times New Roman"/>
              </a:rPr>
              <a:t>chlorine</a:t>
            </a:r>
            <a:r>
              <a:rPr sz="2800" i="1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i="1" spc="-15" dirty="0">
                <a:solidFill>
                  <a:srgbClr val="006FC0"/>
                </a:solidFill>
                <a:latin typeface="Times New Roman"/>
                <a:cs typeface="Times New Roman"/>
              </a:rPr>
              <a:t>residuals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indent="-342900" algn="just"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They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are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less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effective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in disinfection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but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can </a:t>
            </a:r>
            <a:r>
              <a:rPr sz="2800" i="1" dirty="0">
                <a:solidFill>
                  <a:srgbClr val="006FC0"/>
                </a:solidFill>
                <a:latin typeface="Times New Roman"/>
                <a:cs typeface="Times New Roman"/>
              </a:rPr>
              <a:t>last</a:t>
            </a:r>
            <a:r>
              <a:rPr sz="2800" i="1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i="1" dirty="0">
                <a:solidFill>
                  <a:srgbClr val="006FC0"/>
                </a:solidFill>
                <a:latin typeface="Times New Roman"/>
                <a:cs typeface="Times New Roman"/>
              </a:rPr>
              <a:t>longer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5080" indent="-342900" algn="just">
              <a:spcBef>
                <a:spcPts val="67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There are 3 titrimetric methods along with several other  instrumental methods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for the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measurement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of </a:t>
            </a:r>
            <a:r>
              <a:rPr sz="2800" b="1" spc="-10" dirty="0">
                <a:solidFill>
                  <a:srgbClr val="00AFEF"/>
                </a:solidFill>
                <a:latin typeface="Times New Roman"/>
                <a:cs typeface="Times New Roman"/>
              </a:rPr>
              <a:t>residual  </a:t>
            </a:r>
            <a:r>
              <a:rPr sz="2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chlorines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200" y="152400"/>
            <a:ext cx="8915400" cy="838200"/>
          </a:xfrm>
          <a:custGeom>
            <a:avLst/>
            <a:gdLst/>
            <a:ahLst/>
            <a:cxnLst/>
            <a:rect l="l" t="t" r="r" b="b"/>
            <a:pathLst>
              <a:path w="8915400" h="838200">
                <a:moveTo>
                  <a:pt x="8915400" y="0"/>
                </a:moveTo>
                <a:lnTo>
                  <a:pt x="0" y="0"/>
                </a:lnTo>
                <a:lnTo>
                  <a:pt x="0" y="838200"/>
                </a:lnTo>
                <a:lnTo>
                  <a:pt x="8915400" y="838200"/>
                </a:lnTo>
                <a:lnTo>
                  <a:pt x="891540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3458845" marR="5080" indent="-3484879">
              <a:lnSpc>
                <a:spcPts val="3760"/>
              </a:lnSpc>
              <a:spcBef>
                <a:spcPts val="295"/>
              </a:spcBef>
            </a:pPr>
            <a:r>
              <a:rPr dirty="0"/>
              <a:t>Residual chlorine and chloride in drinking</a:t>
            </a:r>
            <a:r>
              <a:rPr spc="-130" dirty="0"/>
              <a:t> </a:t>
            </a:r>
            <a:r>
              <a:rPr dirty="0"/>
              <a:t>water  </a:t>
            </a:r>
            <a:r>
              <a:rPr spc="-5" dirty="0"/>
              <a:t>(Cont’d)</a:t>
            </a:r>
          </a:p>
        </p:txBody>
      </p:sp>
      <p:sp>
        <p:nvSpPr>
          <p:cNvPr id="8" name="object 8"/>
          <p:cNvSpPr/>
          <p:nvPr/>
        </p:nvSpPr>
        <p:spPr>
          <a:xfrm>
            <a:off x="2667000" y="2234310"/>
            <a:ext cx="1524000" cy="103505"/>
          </a:xfrm>
          <a:custGeom>
            <a:avLst/>
            <a:gdLst/>
            <a:ahLst/>
            <a:cxnLst/>
            <a:rect l="l" t="t" r="r" b="b"/>
            <a:pathLst>
              <a:path w="1524000" h="103505">
                <a:moveTo>
                  <a:pt x="1498890" y="51688"/>
                </a:moveTo>
                <a:lnTo>
                  <a:pt x="1429003" y="92455"/>
                </a:lnTo>
                <a:lnTo>
                  <a:pt x="1427988" y="96265"/>
                </a:lnTo>
                <a:lnTo>
                  <a:pt x="1431544" y="102362"/>
                </a:lnTo>
                <a:lnTo>
                  <a:pt x="1435353" y="103377"/>
                </a:lnTo>
                <a:lnTo>
                  <a:pt x="1513109" y="58038"/>
                </a:lnTo>
                <a:lnTo>
                  <a:pt x="1511427" y="58038"/>
                </a:lnTo>
                <a:lnTo>
                  <a:pt x="1511427" y="57150"/>
                </a:lnTo>
                <a:lnTo>
                  <a:pt x="1508252" y="57150"/>
                </a:lnTo>
                <a:lnTo>
                  <a:pt x="1498890" y="51688"/>
                </a:lnTo>
                <a:close/>
              </a:path>
              <a:path w="1524000" h="103505">
                <a:moveTo>
                  <a:pt x="1488004" y="45338"/>
                </a:moveTo>
                <a:lnTo>
                  <a:pt x="0" y="45338"/>
                </a:lnTo>
                <a:lnTo>
                  <a:pt x="0" y="58038"/>
                </a:lnTo>
                <a:lnTo>
                  <a:pt x="1488004" y="58038"/>
                </a:lnTo>
                <a:lnTo>
                  <a:pt x="1498890" y="51688"/>
                </a:lnTo>
                <a:lnTo>
                  <a:pt x="1488004" y="45338"/>
                </a:lnTo>
                <a:close/>
              </a:path>
              <a:path w="1524000" h="103505">
                <a:moveTo>
                  <a:pt x="1513109" y="45338"/>
                </a:moveTo>
                <a:lnTo>
                  <a:pt x="1511427" y="45338"/>
                </a:lnTo>
                <a:lnTo>
                  <a:pt x="1511427" y="58038"/>
                </a:lnTo>
                <a:lnTo>
                  <a:pt x="1513109" y="58038"/>
                </a:lnTo>
                <a:lnTo>
                  <a:pt x="1524000" y="51688"/>
                </a:lnTo>
                <a:lnTo>
                  <a:pt x="1513109" y="45338"/>
                </a:lnTo>
                <a:close/>
              </a:path>
              <a:path w="1524000" h="103505">
                <a:moveTo>
                  <a:pt x="1508252" y="46227"/>
                </a:moveTo>
                <a:lnTo>
                  <a:pt x="1498890" y="51688"/>
                </a:lnTo>
                <a:lnTo>
                  <a:pt x="1508252" y="57150"/>
                </a:lnTo>
                <a:lnTo>
                  <a:pt x="1508252" y="46227"/>
                </a:lnTo>
                <a:close/>
              </a:path>
              <a:path w="1524000" h="103505">
                <a:moveTo>
                  <a:pt x="1511427" y="46227"/>
                </a:moveTo>
                <a:lnTo>
                  <a:pt x="1508252" y="46227"/>
                </a:lnTo>
                <a:lnTo>
                  <a:pt x="1508252" y="57150"/>
                </a:lnTo>
                <a:lnTo>
                  <a:pt x="1511427" y="57150"/>
                </a:lnTo>
                <a:lnTo>
                  <a:pt x="1511427" y="46227"/>
                </a:lnTo>
                <a:close/>
              </a:path>
              <a:path w="1524000" h="103505">
                <a:moveTo>
                  <a:pt x="1435353" y="0"/>
                </a:moveTo>
                <a:lnTo>
                  <a:pt x="1431544" y="1015"/>
                </a:lnTo>
                <a:lnTo>
                  <a:pt x="1427988" y="7112"/>
                </a:lnTo>
                <a:lnTo>
                  <a:pt x="1429003" y="10922"/>
                </a:lnTo>
                <a:lnTo>
                  <a:pt x="1498890" y="51688"/>
                </a:lnTo>
                <a:lnTo>
                  <a:pt x="1508252" y="46227"/>
                </a:lnTo>
                <a:lnTo>
                  <a:pt x="1511427" y="46227"/>
                </a:lnTo>
                <a:lnTo>
                  <a:pt x="1511427" y="45338"/>
                </a:lnTo>
                <a:lnTo>
                  <a:pt x="1513109" y="45338"/>
                </a:lnTo>
                <a:lnTo>
                  <a:pt x="1435353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2895600" y="2767710"/>
            <a:ext cx="1295400" cy="103505"/>
          </a:xfrm>
          <a:custGeom>
            <a:avLst/>
            <a:gdLst/>
            <a:ahLst/>
            <a:cxnLst/>
            <a:rect l="l" t="t" r="r" b="b"/>
            <a:pathLst>
              <a:path w="1295400" h="103505">
                <a:moveTo>
                  <a:pt x="1270290" y="51688"/>
                </a:moveTo>
                <a:lnTo>
                  <a:pt x="1200403" y="92455"/>
                </a:lnTo>
                <a:lnTo>
                  <a:pt x="1199388" y="96265"/>
                </a:lnTo>
                <a:lnTo>
                  <a:pt x="1202944" y="102362"/>
                </a:lnTo>
                <a:lnTo>
                  <a:pt x="1206753" y="103377"/>
                </a:lnTo>
                <a:lnTo>
                  <a:pt x="1284509" y="58038"/>
                </a:lnTo>
                <a:lnTo>
                  <a:pt x="1282827" y="58038"/>
                </a:lnTo>
                <a:lnTo>
                  <a:pt x="1282827" y="57150"/>
                </a:lnTo>
                <a:lnTo>
                  <a:pt x="1279652" y="57150"/>
                </a:lnTo>
                <a:lnTo>
                  <a:pt x="1270290" y="51688"/>
                </a:lnTo>
                <a:close/>
              </a:path>
              <a:path w="1295400" h="103505">
                <a:moveTo>
                  <a:pt x="1259404" y="45338"/>
                </a:moveTo>
                <a:lnTo>
                  <a:pt x="0" y="45338"/>
                </a:lnTo>
                <a:lnTo>
                  <a:pt x="0" y="58038"/>
                </a:lnTo>
                <a:lnTo>
                  <a:pt x="1259404" y="58038"/>
                </a:lnTo>
                <a:lnTo>
                  <a:pt x="1270290" y="51688"/>
                </a:lnTo>
                <a:lnTo>
                  <a:pt x="1259404" y="45338"/>
                </a:lnTo>
                <a:close/>
              </a:path>
              <a:path w="1295400" h="103505">
                <a:moveTo>
                  <a:pt x="1284509" y="45338"/>
                </a:moveTo>
                <a:lnTo>
                  <a:pt x="1282827" y="45338"/>
                </a:lnTo>
                <a:lnTo>
                  <a:pt x="1282827" y="58038"/>
                </a:lnTo>
                <a:lnTo>
                  <a:pt x="1284509" y="58038"/>
                </a:lnTo>
                <a:lnTo>
                  <a:pt x="1295400" y="51688"/>
                </a:lnTo>
                <a:lnTo>
                  <a:pt x="1284509" y="45338"/>
                </a:lnTo>
                <a:close/>
              </a:path>
              <a:path w="1295400" h="103505">
                <a:moveTo>
                  <a:pt x="1279652" y="46227"/>
                </a:moveTo>
                <a:lnTo>
                  <a:pt x="1270290" y="51688"/>
                </a:lnTo>
                <a:lnTo>
                  <a:pt x="1279652" y="57150"/>
                </a:lnTo>
                <a:lnTo>
                  <a:pt x="1279652" y="46227"/>
                </a:lnTo>
                <a:close/>
              </a:path>
              <a:path w="1295400" h="103505">
                <a:moveTo>
                  <a:pt x="1282827" y="46227"/>
                </a:moveTo>
                <a:lnTo>
                  <a:pt x="1279652" y="46227"/>
                </a:lnTo>
                <a:lnTo>
                  <a:pt x="1279652" y="57150"/>
                </a:lnTo>
                <a:lnTo>
                  <a:pt x="1282827" y="57150"/>
                </a:lnTo>
                <a:lnTo>
                  <a:pt x="1282827" y="46227"/>
                </a:lnTo>
                <a:close/>
              </a:path>
              <a:path w="1295400" h="103505">
                <a:moveTo>
                  <a:pt x="1206753" y="0"/>
                </a:moveTo>
                <a:lnTo>
                  <a:pt x="1202944" y="1015"/>
                </a:lnTo>
                <a:lnTo>
                  <a:pt x="1199388" y="7112"/>
                </a:lnTo>
                <a:lnTo>
                  <a:pt x="1200403" y="10922"/>
                </a:lnTo>
                <a:lnTo>
                  <a:pt x="1270290" y="51688"/>
                </a:lnTo>
                <a:lnTo>
                  <a:pt x="1279652" y="46227"/>
                </a:lnTo>
                <a:lnTo>
                  <a:pt x="1282827" y="46227"/>
                </a:lnTo>
                <a:lnTo>
                  <a:pt x="1282827" y="45338"/>
                </a:lnTo>
                <a:lnTo>
                  <a:pt x="1284509" y="45338"/>
                </a:lnTo>
                <a:lnTo>
                  <a:pt x="1206753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895600" y="3301110"/>
            <a:ext cx="1600200" cy="103505"/>
          </a:xfrm>
          <a:custGeom>
            <a:avLst/>
            <a:gdLst/>
            <a:ahLst/>
            <a:cxnLst/>
            <a:rect l="l" t="t" r="r" b="b"/>
            <a:pathLst>
              <a:path w="1600200" h="103504">
                <a:moveTo>
                  <a:pt x="1575090" y="51688"/>
                </a:moveTo>
                <a:lnTo>
                  <a:pt x="1505203" y="92455"/>
                </a:lnTo>
                <a:lnTo>
                  <a:pt x="1504188" y="96265"/>
                </a:lnTo>
                <a:lnTo>
                  <a:pt x="1507744" y="102362"/>
                </a:lnTo>
                <a:lnTo>
                  <a:pt x="1511553" y="103377"/>
                </a:lnTo>
                <a:lnTo>
                  <a:pt x="1589309" y="58038"/>
                </a:lnTo>
                <a:lnTo>
                  <a:pt x="1587627" y="58038"/>
                </a:lnTo>
                <a:lnTo>
                  <a:pt x="1587627" y="57150"/>
                </a:lnTo>
                <a:lnTo>
                  <a:pt x="1584452" y="57150"/>
                </a:lnTo>
                <a:lnTo>
                  <a:pt x="1575090" y="51688"/>
                </a:lnTo>
                <a:close/>
              </a:path>
              <a:path w="1600200" h="103504">
                <a:moveTo>
                  <a:pt x="1564204" y="45338"/>
                </a:moveTo>
                <a:lnTo>
                  <a:pt x="0" y="45338"/>
                </a:lnTo>
                <a:lnTo>
                  <a:pt x="0" y="58038"/>
                </a:lnTo>
                <a:lnTo>
                  <a:pt x="1564204" y="58038"/>
                </a:lnTo>
                <a:lnTo>
                  <a:pt x="1575090" y="51688"/>
                </a:lnTo>
                <a:lnTo>
                  <a:pt x="1564204" y="45338"/>
                </a:lnTo>
                <a:close/>
              </a:path>
              <a:path w="1600200" h="103504">
                <a:moveTo>
                  <a:pt x="1589309" y="45338"/>
                </a:moveTo>
                <a:lnTo>
                  <a:pt x="1587627" y="45338"/>
                </a:lnTo>
                <a:lnTo>
                  <a:pt x="1587627" y="58038"/>
                </a:lnTo>
                <a:lnTo>
                  <a:pt x="1589309" y="58038"/>
                </a:lnTo>
                <a:lnTo>
                  <a:pt x="1600200" y="51688"/>
                </a:lnTo>
                <a:lnTo>
                  <a:pt x="1589309" y="45338"/>
                </a:lnTo>
                <a:close/>
              </a:path>
              <a:path w="1600200" h="103504">
                <a:moveTo>
                  <a:pt x="1584452" y="46227"/>
                </a:moveTo>
                <a:lnTo>
                  <a:pt x="1575090" y="51688"/>
                </a:lnTo>
                <a:lnTo>
                  <a:pt x="1584452" y="57150"/>
                </a:lnTo>
                <a:lnTo>
                  <a:pt x="1584452" y="46227"/>
                </a:lnTo>
                <a:close/>
              </a:path>
              <a:path w="1600200" h="103504">
                <a:moveTo>
                  <a:pt x="1587627" y="46227"/>
                </a:moveTo>
                <a:lnTo>
                  <a:pt x="1584452" y="46227"/>
                </a:lnTo>
                <a:lnTo>
                  <a:pt x="1584452" y="57150"/>
                </a:lnTo>
                <a:lnTo>
                  <a:pt x="1587627" y="57150"/>
                </a:lnTo>
                <a:lnTo>
                  <a:pt x="1587627" y="46227"/>
                </a:lnTo>
                <a:close/>
              </a:path>
              <a:path w="1600200" h="103504">
                <a:moveTo>
                  <a:pt x="1511553" y="0"/>
                </a:moveTo>
                <a:lnTo>
                  <a:pt x="1507744" y="1015"/>
                </a:lnTo>
                <a:lnTo>
                  <a:pt x="1504188" y="7112"/>
                </a:lnTo>
                <a:lnTo>
                  <a:pt x="1505203" y="10922"/>
                </a:lnTo>
                <a:lnTo>
                  <a:pt x="1575090" y="51688"/>
                </a:lnTo>
                <a:lnTo>
                  <a:pt x="1584452" y="46227"/>
                </a:lnTo>
                <a:lnTo>
                  <a:pt x="1587627" y="46227"/>
                </a:lnTo>
                <a:lnTo>
                  <a:pt x="1587627" y="45338"/>
                </a:lnTo>
                <a:lnTo>
                  <a:pt x="1589309" y="45338"/>
                </a:lnTo>
                <a:lnTo>
                  <a:pt x="1511553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6103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640080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62865" rIns="0" bIns="0" rtlCol="0">
            <a:spAutoFit/>
          </a:bodyPr>
          <a:lstStyle/>
          <a:p>
            <a:pPr marL="511175">
              <a:lnSpc>
                <a:spcPct val="100000"/>
              </a:lnSpc>
              <a:spcBef>
                <a:spcPts val="495"/>
              </a:spcBef>
            </a:pPr>
            <a:r>
              <a:rPr dirty="0"/>
              <a:t>The quality of the water to be</a:t>
            </a:r>
            <a:r>
              <a:rPr spc="-150" dirty="0"/>
              <a:t> </a:t>
            </a:r>
            <a:r>
              <a:rPr dirty="0"/>
              <a:t>chlorinated</a:t>
            </a:r>
          </a:p>
        </p:txBody>
      </p:sp>
      <p:sp>
        <p:nvSpPr>
          <p:cNvPr id="3" name="object 3"/>
          <p:cNvSpPr/>
          <p:nvPr/>
        </p:nvSpPr>
        <p:spPr>
          <a:xfrm>
            <a:off x="381000" y="1066800"/>
            <a:ext cx="8458200" cy="5486400"/>
          </a:xfrm>
          <a:custGeom>
            <a:avLst/>
            <a:gdLst/>
            <a:ahLst/>
            <a:cxnLst/>
            <a:rect l="l" t="t" r="r" b="b"/>
            <a:pathLst>
              <a:path w="8458200" h="5486400">
                <a:moveTo>
                  <a:pt x="0" y="5486400"/>
                </a:moveTo>
                <a:lnTo>
                  <a:pt x="8458200" y="5486400"/>
                </a:lnTo>
                <a:lnTo>
                  <a:pt x="84582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ln w="9144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9740" y="1087881"/>
            <a:ext cx="8303259" cy="54032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 algn="just">
              <a:spcBef>
                <a:spcPts val="95"/>
              </a:spcBef>
              <a:buFont typeface="Arial"/>
              <a:buChar char="•"/>
              <a:tabLst>
                <a:tab pos="356235" algn="l"/>
              </a:tabLst>
            </a:pP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Since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chlorine is a very active element, it will combine  with many substances, organic or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inorganic,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that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may 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be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present in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the </a:t>
            </a:r>
            <a:r>
              <a:rPr sz="2800" spc="-25" dirty="0">
                <a:solidFill>
                  <a:prstClr val="black"/>
                </a:solidFill>
                <a:latin typeface="Times New Roman"/>
                <a:cs typeface="Times New Roman"/>
              </a:rPr>
              <a:t>water,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and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will then lose its  effectiveness.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9525" indent="-343535" algn="just">
              <a:spcBef>
                <a:spcPts val="675"/>
              </a:spcBef>
              <a:buFont typeface="Arial"/>
              <a:buChar char="•"/>
              <a:tabLst>
                <a:tab pos="356235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The water to be chlorinated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must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therefore be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as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free 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as 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possible of suspended or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dissolved</a:t>
            </a:r>
            <a:r>
              <a:rPr sz="280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substances.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5715" indent="-343535" algn="just">
              <a:spcBef>
                <a:spcPts val="675"/>
              </a:spcBef>
              <a:buFont typeface="Arial"/>
              <a:buChar char="•"/>
              <a:tabLst>
                <a:tab pos="356235" algn="l"/>
              </a:tabLst>
            </a:pP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For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effective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and reliable disinfection,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at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least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20 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minutes (normally 30 minutes) of contact time must be  allowed.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5080" indent="-343535" algn="just">
              <a:spcBef>
                <a:spcPts val="675"/>
              </a:spcBef>
              <a:buFont typeface="Arial"/>
              <a:buChar char="•"/>
              <a:tabLst>
                <a:tab pos="356235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At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higher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temperatures,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disinfecting power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of 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chlorine is 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higher,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especially when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chlorine is used  in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form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compound.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84886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763000" cy="685800"/>
          </a:xfrm>
          <a:prstGeom prst="rect">
            <a:avLst/>
          </a:prstGeom>
          <a:solidFill>
            <a:srgbClr val="548ED4"/>
          </a:solidFill>
        </p:spPr>
        <p:txBody>
          <a:bodyPr vert="horz" wrap="square" lIns="0" tIns="857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75"/>
              </a:spcBef>
            </a:pPr>
            <a:r>
              <a:rPr b="0" dirty="0">
                <a:latin typeface="Times New Roman"/>
                <a:cs typeface="Times New Roman"/>
              </a:rPr>
              <a:t>Classification of hard</a:t>
            </a:r>
            <a:r>
              <a:rPr b="0" spc="-4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water</a:t>
            </a:r>
          </a:p>
        </p:txBody>
      </p:sp>
      <p:sp>
        <p:nvSpPr>
          <p:cNvPr id="3" name="object 3"/>
          <p:cNvSpPr/>
          <p:nvPr/>
        </p:nvSpPr>
        <p:spPr>
          <a:xfrm>
            <a:off x="304800" y="900683"/>
            <a:ext cx="1639824" cy="789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59864" y="900683"/>
            <a:ext cx="1258824" cy="789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33927" y="900683"/>
            <a:ext cx="1345691" cy="7894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94859" y="900683"/>
            <a:ext cx="586739" cy="7894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4800" y="1391411"/>
            <a:ext cx="1202436" cy="7894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09472" y="1629155"/>
            <a:ext cx="446531" cy="5425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56716" y="1391411"/>
            <a:ext cx="588264" cy="7894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181600" y="900683"/>
            <a:ext cx="1341120" cy="7894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143244" y="900683"/>
            <a:ext cx="766572" cy="78943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528816" y="900683"/>
            <a:ext cx="1714500" cy="78943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298450" y="900683"/>
          <a:ext cx="8610600" cy="32384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76800"/>
                <a:gridCol w="3733800"/>
              </a:tblGrid>
              <a:tr h="89916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98145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05"/>
                        </a:spcBef>
                        <a:tabLst>
                          <a:tab pos="1875789" algn="l"/>
                          <a:tab pos="3150235" algn="l"/>
                          <a:tab pos="4511675" algn="l"/>
                        </a:tabLst>
                      </a:pPr>
                      <a:r>
                        <a:rPr sz="2800" spc="-5" dirty="0">
                          <a:solidFill>
                            <a:srgbClr val="00AFEF"/>
                          </a:solidFill>
                          <a:latin typeface="Times New Roman"/>
                          <a:cs typeface="Times New Roman"/>
                        </a:rPr>
                        <a:t>Hardness	range	(mg/L	</a:t>
                      </a:r>
                      <a:r>
                        <a:rPr sz="2800" spc="-15" dirty="0">
                          <a:solidFill>
                            <a:srgbClr val="00AFEF"/>
                          </a:solidFill>
                          <a:latin typeface="Times New Roman"/>
                          <a:cs typeface="Times New Roman"/>
                        </a:rPr>
                        <a:t>as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2800" spc="-10" dirty="0">
                          <a:solidFill>
                            <a:srgbClr val="00AFEF"/>
                          </a:solidFill>
                          <a:latin typeface="Times New Roman"/>
                          <a:cs typeface="Times New Roman"/>
                        </a:rPr>
                        <a:t>CaCO</a:t>
                      </a:r>
                      <a:r>
                        <a:rPr sz="2775" spc="-15" baseline="-21021" dirty="0">
                          <a:solidFill>
                            <a:srgbClr val="00AFEF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2800" spc="-10" dirty="0">
                          <a:solidFill>
                            <a:srgbClr val="00AFEF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800" spc="-5" dirty="0">
                          <a:solidFill>
                            <a:srgbClr val="00AFEF"/>
                          </a:solidFill>
                          <a:latin typeface="Times New Roman"/>
                          <a:cs typeface="Times New Roman"/>
                        </a:rPr>
                        <a:t>Degree </a:t>
                      </a:r>
                      <a:r>
                        <a:rPr sz="2800" dirty="0">
                          <a:solidFill>
                            <a:srgbClr val="00AFEF"/>
                          </a:solidFill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2800" spc="-5" dirty="0">
                          <a:solidFill>
                            <a:srgbClr val="00AFEF"/>
                          </a:solidFill>
                          <a:latin typeface="Times New Roman"/>
                          <a:cs typeface="Times New Roman"/>
                        </a:rPr>
                        <a:t> hardness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0-75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Soft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0728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75-150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Moderately</a:t>
                      </a: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soft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150-300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Hard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3399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Above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300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800" spc="-85" dirty="0">
                          <a:latin typeface="Times New Roman"/>
                          <a:cs typeface="Times New Roman"/>
                        </a:rPr>
                        <a:t>Very</a:t>
                      </a:r>
                      <a:r>
                        <a:rPr sz="28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hard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4" name="object 14"/>
          <p:cNvSpPr/>
          <p:nvPr/>
        </p:nvSpPr>
        <p:spPr>
          <a:xfrm>
            <a:off x="1973579" y="4861559"/>
            <a:ext cx="1495044" cy="78943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087623" y="4861559"/>
            <a:ext cx="1395984" cy="78943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225540" y="4861559"/>
            <a:ext cx="2468880" cy="78943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68324" y="5373623"/>
            <a:ext cx="1714500" cy="78943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464307" y="5373623"/>
            <a:ext cx="766571" cy="78943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912364" y="5373623"/>
            <a:ext cx="1258824" cy="78943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634228" y="5373623"/>
            <a:ext cx="1357883" cy="78943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673595" y="5373623"/>
            <a:ext cx="766572" cy="78943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121652" y="5373623"/>
            <a:ext cx="1949196" cy="78943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65759" y="5800344"/>
            <a:ext cx="1871472" cy="78943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31140" y="4355744"/>
            <a:ext cx="8606790" cy="198882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>
              <a:spcBef>
                <a:spcPts val="770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spc="-5" dirty="0">
                <a:solidFill>
                  <a:srgbClr val="0D0D0D"/>
                </a:solidFill>
                <a:latin typeface="Times New Roman"/>
                <a:cs typeface="Times New Roman"/>
              </a:rPr>
              <a:t>The hardness </a:t>
            </a:r>
            <a:r>
              <a:rPr sz="2800" dirty="0">
                <a:solidFill>
                  <a:srgbClr val="0D0D0D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srgbClr val="0D0D0D"/>
                </a:solidFill>
                <a:latin typeface="Times New Roman"/>
                <a:cs typeface="Times New Roman"/>
              </a:rPr>
              <a:t>waters varies from place to</a:t>
            </a:r>
            <a:r>
              <a:rPr sz="2800" spc="3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D0D0D"/>
                </a:solidFill>
                <a:latin typeface="Times New Roman"/>
                <a:cs typeface="Times New Roman"/>
              </a:rPr>
              <a:t>place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indent="-342900">
              <a:spcBef>
                <a:spcPts val="675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spc="-5" dirty="0">
                <a:solidFill>
                  <a:srgbClr val="0D0D0D"/>
                </a:solidFill>
                <a:latin typeface="Times New Roman"/>
                <a:cs typeface="Times New Roman"/>
              </a:rPr>
              <a:t>In general, </a:t>
            </a:r>
            <a:r>
              <a:rPr sz="2800" spc="-5" dirty="0">
                <a:solidFill>
                  <a:srgbClr val="00AFEF"/>
                </a:solidFill>
                <a:latin typeface="Times New Roman"/>
                <a:cs typeface="Times New Roman"/>
              </a:rPr>
              <a:t>surface waters </a:t>
            </a:r>
            <a:r>
              <a:rPr sz="2800" spc="-5" dirty="0">
                <a:solidFill>
                  <a:srgbClr val="0D0D0D"/>
                </a:solidFill>
                <a:latin typeface="Times New Roman"/>
                <a:cs typeface="Times New Roman"/>
              </a:rPr>
              <a:t>are softer than</a:t>
            </a:r>
            <a:r>
              <a:rPr sz="2800" spc="6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AFEF"/>
                </a:solidFill>
                <a:latin typeface="Times New Roman"/>
                <a:cs typeface="Times New Roman"/>
              </a:rPr>
              <a:t>groundwater's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5080" indent="-342900">
              <a:spcBef>
                <a:spcPts val="670"/>
              </a:spcBef>
              <a:buFont typeface="Wingdings"/>
              <a:buChar char=""/>
              <a:tabLst>
                <a:tab pos="355600" algn="l"/>
                <a:tab pos="1057910" algn="l"/>
                <a:tab pos="2454275" algn="l"/>
                <a:tab pos="2902585" algn="l"/>
                <a:tab pos="3843020" algn="l"/>
                <a:tab pos="5039360" algn="l"/>
                <a:tab pos="5624830" algn="l"/>
                <a:tab pos="6664325" algn="l"/>
                <a:tab pos="7112634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The	</a:t>
            </a:r>
            <a:r>
              <a:rPr sz="2800" spc="-5" dirty="0">
                <a:solidFill>
                  <a:srgbClr val="00AFEF"/>
                </a:solidFill>
                <a:latin typeface="Times New Roman"/>
                <a:cs typeface="Times New Roman"/>
              </a:rPr>
              <a:t>hard</a:t>
            </a:r>
            <a:r>
              <a:rPr sz="2800" dirty="0">
                <a:solidFill>
                  <a:srgbClr val="00AFEF"/>
                </a:solidFill>
                <a:latin typeface="Times New Roman"/>
                <a:cs typeface="Times New Roman"/>
              </a:rPr>
              <a:t>n</a:t>
            </a:r>
            <a:r>
              <a:rPr sz="2800" spc="-5" dirty="0">
                <a:solidFill>
                  <a:srgbClr val="00AFEF"/>
                </a:solidFill>
                <a:latin typeface="Times New Roman"/>
                <a:cs typeface="Times New Roman"/>
              </a:rPr>
              <a:t>ess</a:t>
            </a:r>
            <a:r>
              <a:rPr sz="2800" dirty="0">
                <a:solidFill>
                  <a:srgbClr val="00AFEF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00AFEF"/>
                </a:solidFill>
                <a:latin typeface="Times New Roman"/>
                <a:cs typeface="Times New Roman"/>
              </a:rPr>
              <a:t>of</a:t>
            </a:r>
            <a:r>
              <a:rPr sz="2800" dirty="0">
                <a:solidFill>
                  <a:srgbClr val="00AFEF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00AFEF"/>
                </a:solidFill>
                <a:latin typeface="Times New Roman"/>
                <a:cs typeface="Times New Roman"/>
              </a:rPr>
              <a:t>w</a:t>
            </a:r>
            <a:r>
              <a:rPr sz="2800" spc="-20" dirty="0">
                <a:solidFill>
                  <a:srgbClr val="00AFEF"/>
                </a:solidFill>
                <a:latin typeface="Times New Roman"/>
                <a:cs typeface="Times New Roman"/>
              </a:rPr>
              <a:t>a</a:t>
            </a:r>
            <a:r>
              <a:rPr sz="2800" spc="5" dirty="0">
                <a:solidFill>
                  <a:srgbClr val="00AFEF"/>
                </a:solidFill>
                <a:latin typeface="Times New Roman"/>
                <a:cs typeface="Times New Roman"/>
              </a:rPr>
              <a:t>t</a:t>
            </a:r>
            <a:r>
              <a:rPr sz="2800" spc="-5" dirty="0">
                <a:solidFill>
                  <a:srgbClr val="00AFEF"/>
                </a:solidFill>
                <a:latin typeface="Times New Roman"/>
                <a:cs typeface="Times New Roman"/>
              </a:rPr>
              <a:t>er</a:t>
            </a:r>
            <a:r>
              <a:rPr sz="2800" dirty="0">
                <a:solidFill>
                  <a:srgbClr val="00AFEF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refle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ts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the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00AFEF"/>
                </a:solidFill>
                <a:latin typeface="Times New Roman"/>
                <a:cs typeface="Times New Roman"/>
              </a:rPr>
              <a:t>nat</a:t>
            </a:r>
            <a:r>
              <a:rPr sz="2800" dirty="0">
                <a:solidFill>
                  <a:srgbClr val="00AFEF"/>
                </a:solidFill>
                <a:latin typeface="Times New Roman"/>
                <a:cs typeface="Times New Roman"/>
              </a:rPr>
              <a:t>u</a:t>
            </a:r>
            <a:r>
              <a:rPr sz="2800" spc="-5" dirty="0">
                <a:solidFill>
                  <a:srgbClr val="00AFEF"/>
                </a:solidFill>
                <a:latin typeface="Times New Roman"/>
                <a:cs typeface="Times New Roman"/>
              </a:rPr>
              <a:t>re</a:t>
            </a:r>
            <a:r>
              <a:rPr sz="2800" dirty="0">
                <a:solidFill>
                  <a:srgbClr val="00AFEF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00AFEF"/>
                </a:solidFill>
                <a:latin typeface="Times New Roman"/>
                <a:cs typeface="Times New Roman"/>
              </a:rPr>
              <a:t>of</a:t>
            </a:r>
            <a:r>
              <a:rPr sz="2800" dirty="0">
                <a:solidFill>
                  <a:srgbClr val="00AFEF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00AFEF"/>
                </a:solidFill>
                <a:latin typeface="Times New Roman"/>
                <a:cs typeface="Times New Roman"/>
              </a:rPr>
              <a:t>geol</a:t>
            </a:r>
            <a:r>
              <a:rPr sz="2800" dirty="0">
                <a:solidFill>
                  <a:srgbClr val="00AFEF"/>
                </a:solidFill>
                <a:latin typeface="Times New Roman"/>
                <a:cs typeface="Times New Roman"/>
              </a:rPr>
              <a:t>o</a:t>
            </a:r>
            <a:r>
              <a:rPr sz="2800" spc="-5" dirty="0">
                <a:solidFill>
                  <a:srgbClr val="00AFEF"/>
                </a:solidFill>
                <a:latin typeface="Times New Roman"/>
                <a:cs typeface="Times New Roman"/>
              </a:rPr>
              <a:t>gical  formation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with which it has been in</a:t>
            </a:r>
            <a:r>
              <a:rPr sz="2800" spc="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contact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009867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12382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975"/>
              </a:spcBef>
            </a:pPr>
            <a:r>
              <a:rPr dirty="0"/>
              <a:t>What is </a:t>
            </a:r>
            <a:r>
              <a:rPr spc="-10" dirty="0"/>
              <a:t>residual</a:t>
            </a:r>
            <a:r>
              <a:rPr spc="-20" dirty="0"/>
              <a:t> </a:t>
            </a:r>
            <a:r>
              <a:rPr dirty="0"/>
              <a:t>chlorine?</a:t>
            </a:r>
          </a:p>
        </p:txBody>
      </p:sp>
      <p:sp>
        <p:nvSpPr>
          <p:cNvPr id="3" name="object 3"/>
          <p:cNvSpPr/>
          <p:nvPr/>
        </p:nvSpPr>
        <p:spPr>
          <a:xfrm>
            <a:off x="228600" y="990600"/>
            <a:ext cx="8763000" cy="5638800"/>
          </a:xfrm>
          <a:custGeom>
            <a:avLst/>
            <a:gdLst/>
            <a:ahLst/>
            <a:cxnLst/>
            <a:rect l="l" t="t" r="r" b="b"/>
            <a:pathLst>
              <a:path w="8763000" h="5638800">
                <a:moveTo>
                  <a:pt x="0" y="5638800"/>
                </a:moveTo>
                <a:lnTo>
                  <a:pt x="8763000" y="5638800"/>
                </a:lnTo>
                <a:lnTo>
                  <a:pt x="8763000" y="0"/>
                </a:lnTo>
                <a:lnTo>
                  <a:pt x="0" y="0"/>
                </a:lnTo>
                <a:lnTo>
                  <a:pt x="0" y="5638800"/>
                </a:lnTo>
                <a:close/>
              </a:path>
            </a:pathLst>
          </a:custGeom>
          <a:ln w="9144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3840" y="1011682"/>
            <a:ext cx="8748395" cy="5019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19100" marR="81280" indent="-342900" algn="just">
              <a:spcBef>
                <a:spcPts val="105"/>
              </a:spcBef>
              <a:buFont typeface="Arial"/>
              <a:buChar char="•"/>
              <a:tabLst>
                <a:tab pos="419100" algn="l"/>
              </a:tabLst>
            </a:pP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Residual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chlorine is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the amount of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chlorine left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over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in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the 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water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in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the form of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Cl</a:t>
            </a:r>
            <a:r>
              <a:rPr sz="2550" baseline="-21241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,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hypochlorous acid (HOCl)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or  hypochlorite ion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(OCl </a:t>
            </a:r>
            <a:r>
              <a:rPr sz="2550" baseline="26143" dirty="0">
                <a:solidFill>
                  <a:prstClr val="black"/>
                </a:solidFill>
                <a:latin typeface="Times New Roman"/>
                <a:cs typeface="Times New Roman"/>
              </a:rPr>
              <a:t>−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), after the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water is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completely 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disinfected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and the chlorine demand of the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water is</a:t>
            </a:r>
            <a:r>
              <a:rPr sz="26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satisfied.</a:t>
            </a:r>
            <a:endParaRPr sz="26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19100" marR="82550" indent="-342900" algn="just">
              <a:spcBef>
                <a:spcPts val="625"/>
              </a:spcBef>
              <a:buFont typeface="Arial"/>
              <a:buChar char="•"/>
              <a:tabLst>
                <a:tab pos="419100" algn="l"/>
              </a:tabLst>
            </a:pP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It may also </a:t>
            </a:r>
            <a:r>
              <a:rPr sz="2600" spc="5" dirty="0">
                <a:solidFill>
                  <a:prstClr val="black"/>
                </a:solidFill>
                <a:latin typeface="Times New Roman"/>
                <a:cs typeface="Times New Roman"/>
              </a:rPr>
              <a:t>be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found chemically combined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with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ammonia, 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when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it is termed as combined available chlorine residual  (residual</a:t>
            </a:r>
            <a:r>
              <a:rPr sz="26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chloramines).</a:t>
            </a:r>
            <a:endParaRPr sz="26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19100" marR="82550" indent="-342900" algn="just">
              <a:spcBef>
                <a:spcPts val="625"/>
              </a:spcBef>
              <a:buFont typeface="Arial"/>
              <a:buChar char="•"/>
              <a:tabLst>
                <a:tab pos="419100" algn="l"/>
              </a:tabLst>
            </a:pPr>
            <a:r>
              <a:rPr sz="2600" spc="-10" dirty="0">
                <a:solidFill>
                  <a:prstClr val="black"/>
                </a:solidFill>
                <a:latin typeface="Times New Roman"/>
                <a:cs typeface="Times New Roman"/>
              </a:rPr>
              <a:t>sufficient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dose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of chlorine is added to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a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water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supply system 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in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order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to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obtain a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minimum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residual chlorine of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0.2 to 0.5  </a:t>
            </a:r>
            <a:r>
              <a:rPr sz="2600" spc="5" dirty="0">
                <a:solidFill>
                  <a:prstClr val="black"/>
                </a:solidFill>
                <a:latin typeface="Times New Roman"/>
                <a:cs typeface="Times New Roman"/>
              </a:rPr>
              <a:t>ppm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at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any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time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and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at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any point throughout the</a:t>
            </a:r>
            <a:r>
              <a:rPr sz="2600" spc="-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system.</a:t>
            </a:r>
            <a:endParaRPr sz="26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19100" indent="-342900" algn="just">
              <a:spcBef>
                <a:spcPts val="625"/>
              </a:spcBef>
              <a:buFont typeface="Arial"/>
              <a:buChar char="•"/>
              <a:tabLst>
                <a:tab pos="419100" algn="l"/>
              </a:tabLst>
            </a:pP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Therefore</a:t>
            </a:r>
            <a:r>
              <a:rPr sz="2600" spc="3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WHO,</a:t>
            </a:r>
            <a:r>
              <a:rPr sz="2600" spc="3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CDC,</a:t>
            </a:r>
            <a:r>
              <a:rPr sz="2600" spc="3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and</a:t>
            </a:r>
            <a:r>
              <a:rPr sz="2600" spc="3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other</a:t>
            </a:r>
            <a:r>
              <a:rPr sz="2600" spc="3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organisations</a:t>
            </a:r>
            <a:r>
              <a:rPr sz="2600" spc="3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recommend</a:t>
            </a:r>
            <a:endParaRPr sz="26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19100" algn="just"/>
            <a:r>
              <a:rPr sz="2600" b="1" dirty="0">
                <a:solidFill>
                  <a:prstClr val="black"/>
                </a:solidFill>
                <a:latin typeface="Times New Roman"/>
                <a:cs typeface="Times New Roman"/>
              </a:rPr>
              <a:t>0.2 to 0.5 mg/l </a:t>
            </a:r>
            <a:r>
              <a:rPr sz="2600" b="1" spc="-15" dirty="0">
                <a:solidFill>
                  <a:prstClr val="black"/>
                </a:solidFill>
                <a:latin typeface="Times New Roman"/>
                <a:cs typeface="Times New Roman"/>
              </a:rPr>
              <a:t>free</a:t>
            </a:r>
            <a:r>
              <a:rPr sz="2600" b="1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prstClr val="black"/>
                </a:solidFill>
                <a:latin typeface="Times New Roman"/>
                <a:cs typeface="Times New Roman"/>
              </a:rPr>
              <a:t>chlorine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26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71809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1002306"/>
            <a:ext cx="8677910" cy="437896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These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three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titrimetric methods</a:t>
            </a:r>
            <a:r>
              <a:rPr sz="28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are: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516890" indent="-504825">
              <a:spcBef>
                <a:spcPts val="670"/>
              </a:spcBef>
              <a:buFontTx/>
              <a:buAutoNum type="alphaLcParenBoth"/>
              <a:tabLst>
                <a:tab pos="517525" algn="l"/>
              </a:tabLst>
            </a:pPr>
            <a:r>
              <a:rPr sz="2800" b="1" dirty="0">
                <a:solidFill>
                  <a:srgbClr val="00AFEF"/>
                </a:solidFill>
                <a:latin typeface="Times New Roman"/>
                <a:cs typeface="Times New Roman"/>
              </a:rPr>
              <a:t>Iodometric</a:t>
            </a:r>
            <a:r>
              <a:rPr sz="2800" b="1" spc="-1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AFEF"/>
                </a:solidFill>
                <a:latin typeface="Times New Roman"/>
                <a:cs typeface="Times New Roman"/>
              </a:rPr>
              <a:t>titration,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538480" indent="-525780">
              <a:spcBef>
                <a:spcPts val="675"/>
              </a:spcBef>
              <a:buFontTx/>
              <a:buAutoNum type="alphaLcParenBoth"/>
              <a:tabLst>
                <a:tab pos="538480" algn="l"/>
              </a:tabLst>
            </a:pPr>
            <a:r>
              <a:rPr sz="2800" b="1" dirty="0">
                <a:solidFill>
                  <a:srgbClr val="00AFEF"/>
                </a:solidFill>
                <a:latin typeface="Times New Roman"/>
                <a:cs typeface="Times New Roman"/>
              </a:rPr>
              <a:t>Iodometric back titration</a:t>
            </a:r>
            <a:r>
              <a:rPr sz="2800" b="1" spc="-2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and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96570" indent="-484505">
              <a:spcBef>
                <a:spcPts val="670"/>
              </a:spcBef>
              <a:buFontTx/>
              <a:buAutoNum type="alphaLcParenBoth"/>
              <a:tabLst>
                <a:tab pos="497205" algn="l"/>
              </a:tabLst>
            </a:pPr>
            <a:r>
              <a:rPr sz="2800" b="1" spc="-35" dirty="0">
                <a:solidFill>
                  <a:srgbClr val="00AFEF"/>
                </a:solidFill>
                <a:latin typeface="Times New Roman"/>
                <a:cs typeface="Times New Roman"/>
              </a:rPr>
              <a:t>DPD-FAS</a:t>
            </a:r>
            <a:r>
              <a:rPr sz="2800" b="1" spc="3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AFEF"/>
                </a:solidFill>
                <a:latin typeface="Times New Roman"/>
                <a:cs typeface="Times New Roman"/>
              </a:rPr>
              <a:t>titration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5080" indent="-342900"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The </a:t>
            </a:r>
            <a:r>
              <a:rPr sz="2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iodometric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method is applicable to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the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measurement 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of </a:t>
            </a:r>
            <a:r>
              <a:rPr sz="2800" b="1" dirty="0">
                <a:solidFill>
                  <a:srgbClr val="00AFEF"/>
                </a:solidFill>
                <a:latin typeface="Times New Roman"/>
                <a:cs typeface="Times New Roman"/>
              </a:rPr>
              <a:t>total </a:t>
            </a:r>
            <a:r>
              <a:rPr sz="2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chlorine </a:t>
            </a:r>
            <a:r>
              <a:rPr sz="2800" b="1" spc="-10" dirty="0">
                <a:solidFill>
                  <a:srgbClr val="00AFEF"/>
                </a:solidFill>
                <a:latin typeface="Times New Roman"/>
                <a:cs typeface="Times New Roman"/>
              </a:rPr>
              <a:t>residuals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in natural and treated waters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at 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concentrations greater than </a:t>
            </a:r>
            <a:r>
              <a:rPr sz="2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0.1 mg/L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330200" indent="-342900"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The iodometric back titration method is applicable to all  types of waters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but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is primarily used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for</a:t>
            </a:r>
            <a:r>
              <a:rPr sz="2800" spc="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AFEF"/>
                </a:solidFill>
                <a:latin typeface="Times New Roman"/>
                <a:cs typeface="Times New Roman"/>
              </a:rPr>
              <a:t>wastewater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400" y="0"/>
            <a:ext cx="8839200" cy="990600"/>
          </a:xfrm>
          <a:custGeom>
            <a:avLst/>
            <a:gdLst/>
            <a:ahLst/>
            <a:cxnLst/>
            <a:rect l="l" t="t" r="r" b="b"/>
            <a:pathLst>
              <a:path w="8839200" h="990600">
                <a:moveTo>
                  <a:pt x="8839200" y="0"/>
                </a:moveTo>
                <a:lnTo>
                  <a:pt x="0" y="0"/>
                </a:lnTo>
                <a:lnTo>
                  <a:pt x="0" y="990600"/>
                </a:lnTo>
                <a:lnTo>
                  <a:pt x="8839200" y="990600"/>
                </a:lnTo>
                <a:lnTo>
                  <a:pt x="883920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3496945" marR="5080" indent="-3484879">
              <a:lnSpc>
                <a:spcPts val="3760"/>
              </a:lnSpc>
              <a:spcBef>
                <a:spcPts val="295"/>
              </a:spcBef>
            </a:pPr>
            <a:r>
              <a:rPr dirty="0"/>
              <a:t>Residual chlorine and chloride in drinking</a:t>
            </a:r>
            <a:r>
              <a:rPr spc="-130" dirty="0"/>
              <a:t> </a:t>
            </a:r>
            <a:r>
              <a:rPr dirty="0"/>
              <a:t>water  </a:t>
            </a:r>
            <a:r>
              <a:rPr spc="-5" dirty="0"/>
              <a:t>(Cont’d)</a:t>
            </a:r>
          </a:p>
        </p:txBody>
      </p:sp>
    </p:spTree>
    <p:extLst>
      <p:ext uri="{BB962C8B-B14F-4D97-AF65-F5344CB8AC3E}">
        <p14:creationId xmlns:p14="http://schemas.microsoft.com/office/powerpoint/2010/main" val="6993949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740" y="969010"/>
            <a:ext cx="8886190" cy="378142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381000" marR="851535" indent="-342900" algn="just">
              <a:lnSpc>
                <a:spcPct val="90000"/>
              </a:lnSpc>
              <a:spcBef>
                <a:spcPts val="430"/>
              </a:spcBef>
              <a:buFont typeface="Arial"/>
              <a:buChar char="•"/>
              <a:tabLst>
                <a:tab pos="38100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Both back titration method and </a:t>
            </a:r>
            <a:r>
              <a:rPr sz="2800" spc="-30" dirty="0">
                <a:solidFill>
                  <a:prstClr val="black"/>
                </a:solidFill>
                <a:latin typeface="Times New Roman"/>
                <a:cs typeface="Times New Roman"/>
              </a:rPr>
              <a:t>DPD-FAS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method are 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suited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to differentiating </a:t>
            </a:r>
            <a:r>
              <a:rPr sz="2800" b="1" i="1" spc="-5" dirty="0">
                <a:solidFill>
                  <a:prstClr val="black"/>
                </a:solidFill>
                <a:latin typeface="Times New Roman"/>
                <a:cs typeface="Times New Roman"/>
              </a:rPr>
              <a:t>free chlorines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and </a:t>
            </a:r>
            <a:r>
              <a:rPr sz="2800" b="1" i="1" spc="-5" dirty="0">
                <a:solidFill>
                  <a:prstClr val="black"/>
                </a:solidFill>
                <a:latin typeface="Times New Roman"/>
                <a:cs typeface="Times New Roman"/>
              </a:rPr>
              <a:t>combined  chlorines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81000" marR="31750" indent="-342900" algn="just">
              <a:lnSpc>
                <a:spcPct val="90000"/>
              </a:lnSpc>
              <a:spcBef>
                <a:spcPts val="675"/>
              </a:spcBef>
              <a:buFont typeface="Arial"/>
              <a:buChar char="•"/>
              <a:tabLst>
                <a:tab pos="381000" algn="l"/>
              </a:tabLst>
            </a:pPr>
            <a:r>
              <a:rPr sz="2800" spc="-5" dirty="0">
                <a:solidFill>
                  <a:srgbClr val="00AFEF"/>
                </a:solidFill>
                <a:latin typeface="Times New Roman"/>
                <a:cs typeface="Times New Roman"/>
              </a:rPr>
              <a:t>Iodometric titration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free </a:t>
            </a:r>
            <a:r>
              <a:rPr sz="2800" b="1" dirty="0">
                <a:solidFill>
                  <a:srgbClr val="00AFEF"/>
                </a:solidFill>
                <a:latin typeface="Times New Roman"/>
                <a:cs typeface="Times New Roman"/>
              </a:rPr>
              <a:t>chlorine (OCl</a:t>
            </a:r>
            <a:r>
              <a:rPr sz="2775" b="1" baseline="25525" dirty="0">
                <a:solidFill>
                  <a:srgbClr val="00AFEF"/>
                </a:solidFill>
                <a:latin typeface="Times New Roman"/>
                <a:cs typeface="Times New Roman"/>
              </a:rPr>
              <a:t>- </a:t>
            </a:r>
            <a:r>
              <a:rPr sz="2800" b="1" dirty="0">
                <a:solidFill>
                  <a:srgbClr val="00AFEF"/>
                </a:solidFill>
                <a:latin typeface="Times New Roman"/>
                <a:cs typeface="Times New Roman"/>
              </a:rPr>
              <a:t>and HOCl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)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and </a:t>
            </a:r>
            <a:r>
              <a:rPr sz="2800" spc="-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chloramines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stoichiometrically liberate iodine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800" b="1" dirty="0">
                <a:solidFill>
                  <a:srgbClr val="00AFEF"/>
                </a:solidFill>
                <a:latin typeface="Times New Roman"/>
                <a:cs typeface="Times New Roman"/>
              </a:rPr>
              <a:t>I</a:t>
            </a:r>
            <a:r>
              <a:rPr sz="2775" b="1" baseline="-21021" dirty="0">
                <a:solidFill>
                  <a:srgbClr val="00AFEF"/>
                </a:solidFill>
                <a:latin typeface="Times New Roman"/>
                <a:cs typeface="Times New Roman"/>
              </a:rPr>
              <a:t>2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) from 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potassium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iodide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KI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)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at </a:t>
            </a:r>
            <a:r>
              <a:rPr sz="2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pH 4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or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AFEF"/>
                </a:solidFill>
                <a:latin typeface="Times New Roman"/>
                <a:cs typeface="Times New Roman"/>
              </a:rPr>
              <a:t>lower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81000" marR="30480" indent="-342900" algn="just">
              <a:lnSpc>
                <a:spcPts val="3020"/>
              </a:lnSpc>
              <a:spcBef>
                <a:spcPts val="720"/>
              </a:spcBef>
              <a:buFont typeface="Arial"/>
              <a:buChar char="•"/>
              <a:tabLst>
                <a:tab pos="38100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The </a:t>
            </a:r>
            <a:r>
              <a:rPr sz="2800" b="1" dirty="0">
                <a:solidFill>
                  <a:srgbClr val="00AFEF"/>
                </a:solidFill>
                <a:latin typeface="Times New Roman"/>
                <a:cs typeface="Times New Roman"/>
              </a:rPr>
              <a:t>I</a:t>
            </a:r>
            <a:r>
              <a:rPr sz="2775" b="1" baseline="-21021" dirty="0">
                <a:solidFill>
                  <a:srgbClr val="00AFEF"/>
                </a:solidFill>
                <a:latin typeface="Times New Roman"/>
                <a:cs typeface="Times New Roman"/>
              </a:rPr>
              <a:t>2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is titrated with a standard reducing agent sodium  thiosulfate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800" b="1" dirty="0">
                <a:solidFill>
                  <a:srgbClr val="00AFEF"/>
                </a:solidFill>
                <a:latin typeface="Times New Roman"/>
                <a:cs typeface="Times New Roman"/>
              </a:rPr>
              <a:t>Na</a:t>
            </a:r>
            <a:r>
              <a:rPr sz="2775" b="1" baseline="-21021" dirty="0">
                <a:solidFill>
                  <a:srgbClr val="00AFEF"/>
                </a:solidFill>
                <a:latin typeface="Times New Roman"/>
                <a:cs typeface="Times New Roman"/>
              </a:rPr>
              <a:t>2</a:t>
            </a:r>
            <a:r>
              <a:rPr sz="2800" b="1" dirty="0">
                <a:solidFill>
                  <a:srgbClr val="00AFEF"/>
                </a:solidFill>
                <a:latin typeface="Times New Roman"/>
                <a:cs typeface="Times New Roman"/>
              </a:rPr>
              <a:t>S</a:t>
            </a:r>
            <a:r>
              <a:rPr sz="2775" b="1" baseline="-21021" dirty="0">
                <a:solidFill>
                  <a:srgbClr val="00AFEF"/>
                </a:solidFill>
                <a:latin typeface="Times New Roman"/>
                <a:cs typeface="Times New Roman"/>
              </a:rPr>
              <a:t>2</a:t>
            </a:r>
            <a:r>
              <a:rPr sz="2800" b="1" dirty="0">
                <a:solidFill>
                  <a:srgbClr val="00AFEF"/>
                </a:solidFill>
                <a:latin typeface="Times New Roman"/>
                <a:cs typeface="Times New Roman"/>
              </a:rPr>
              <a:t>O</a:t>
            </a:r>
            <a:r>
              <a:rPr sz="2775" b="1" baseline="-21021" dirty="0">
                <a:solidFill>
                  <a:srgbClr val="00AFEF"/>
                </a:solidFill>
                <a:latin typeface="Times New Roman"/>
                <a:cs typeface="Times New Roman"/>
              </a:rPr>
              <a:t>3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) using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 </a:t>
            </a:r>
            <a:r>
              <a:rPr sz="2800" b="1" spc="-10" dirty="0">
                <a:solidFill>
                  <a:srgbClr val="00AFEF"/>
                </a:solidFill>
                <a:latin typeface="Times New Roman"/>
                <a:cs typeface="Times New Roman"/>
              </a:rPr>
              <a:t>starch </a:t>
            </a:r>
            <a:r>
              <a:rPr sz="2800" b="1" dirty="0">
                <a:solidFill>
                  <a:srgbClr val="00AFEF"/>
                </a:solidFill>
                <a:latin typeface="Times New Roman"/>
                <a:cs typeface="Times New Roman"/>
              </a:rPr>
              <a:t>indicator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81000" indent="-342900" algn="just">
              <a:spcBef>
                <a:spcPts val="295"/>
              </a:spcBef>
              <a:buFont typeface="Arial"/>
              <a:buChar char="•"/>
              <a:tabLst>
                <a:tab pos="38100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The end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point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is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disappearance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of the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blue</a:t>
            </a:r>
            <a:r>
              <a:rPr sz="28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prstClr val="black"/>
                </a:solidFill>
                <a:latin typeface="Times New Roman"/>
                <a:cs typeface="Times New Roman"/>
              </a:rPr>
              <a:t>color.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5740" y="4724603"/>
            <a:ext cx="2094230" cy="143383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8100">
              <a:spcBef>
                <a:spcPts val="434"/>
              </a:spcBef>
            </a:pP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Cl</a:t>
            </a:r>
            <a:r>
              <a:rPr sz="2775" baseline="-21021" dirty="0">
                <a:solidFill>
                  <a:prstClr val="black"/>
                </a:solidFill>
                <a:latin typeface="Times New Roman"/>
                <a:cs typeface="Times New Roman"/>
              </a:rPr>
              <a:t>2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r>
              <a:rPr sz="2800" spc="-2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2KI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8100">
              <a:spcBef>
                <a:spcPts val="335"/>
              </a:spcBef>
            </a:pP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775" baseline="-21021" dirty="0">
                <a:solidFill>
                  <a:prstClr val="black"/>
                </a:solidFill>
                <a:latin typeface="Times New Roman"/>
                <a:cs typeface="Times New Roman"/>
              </a:rPr>
              <a:t>2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r>
              <a:rPr sz="2800" spc="-2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starch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8100">
              <a:spcBef>
                <a:spcPts val="340"/>
              </a:spcBef>
            </a:pP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775" baseline="-21021" dirty="0">
                <a:solidFill>
                  <a:prstClr val="black"/>
                </a:solidFill>
                <a:latin typeface="Times New Roman"/>
                <a:cs typeface="Times New Roman"/>
              </a:rPr>
              <a:t>2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r>
              <a:rPr sz="2800" spc="-2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2Na</a:t>
            </a:r>
            <a:r>
              <a:rPr sz="2775" baseline="-21021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775" baseline="-21021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775" baseline="-21021" dirty="0">
                <a:solidFill>
                  <a:prstClr val="black"/>
                </a:solidFill>
                <a:latin typeface="Times New Roman"/>
                <a:cs typeface="Times New Roman"/>
              </a:rPr>
              <a:t>3</a:t>
            </a:r>
            <a:endParaRPr sz="2775" baseline="-21021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03015" y="4724603"/>
            <a:ext cx="3822065" cy="143383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38430">
              <a:spcBef>
                <a:spcPts val="434"/>
              </a:spcBef>
            </a:pP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775" baseline="-21021" dirty="0">
                <a:solidFill>
                  <a:prstClr val="black"/>
                </a:solidFill>
                <a:latin typeface="Times New Roman"/>
                <a:cs typeface="Times New Roman"/>
              </a:rPr>
              <a:t>2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+ 2KCl----Eq.</a:t>
            </a:r>
            <a:r>
              <a:rPr sz="2800" spc="-2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(1)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8100">
              <a:spcBef>
                <a:spcPts val="335"/>
              </a:spcBef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blue color ----eq.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(2)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62230">
              <a:spcBef>
                <a:spcPts val="340"/>
              </a:spcBef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2NaI +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Na</a:t>
            </a:r>
            <a:r>
              <a:rPr sz="2775" baseline="-21021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775" baseline="-21021" dirty="0">
                <a:solidFill>
                  <a:prstClr val="black"/>
                </a:solidFill>
                <a:latin typeface="Times New Roman"/>
                <a:cs typeface="Times New Roman"/>
              </a:rPr>
              <a:t>4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775" baseline="-21021" dirty="0">
                <a:solidFill>
                  <a:prstClr val="black"/>
                </a:solidFill>
                <a:latin typeface="Times New Roman"/>
                <a:cs typeface="Times New Roman"/>
              </a:rPr>
              <a:t>6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----eq.</a:t>
            </a:r>
            <a:r>
              <a:rPr sz="28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(3)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14500" y="5053710"/>
            <a:ext cx="1905000" cy="103505"/>
          </a:xfrm>
          <a:custGeom>
            <a:avLst/>
            <a:gdLst/>
            <a:ahLst/>
            <a:cxnLst/>
            <a:rect l="l" t="t" r="r" b="b"/>
            <a:pathLst>
              <a:path w="1905000" h="103504">
                <a:moveTo>
                  <a:pt x="1879890" y="51688"/>
                </a:moveTo>
                <a:lnTo>
                  <a:pt x="1810003" y="92456"/>
                </a:lnTo>
                <a:lnTo>
                  <a:pt x="1808988" y="96265"/>
                </a:lnTo>
                <a:lnTo>
                  <a:pt x="1812544" y="102362"/>
                </a:lnTo>
                <a:lnTo>
                  <a:pt x="1816353" y="103377"/>
                </a:lnTo>
                <a:lnTo>
                  <a:pt x="1894109" y="58038"/>
                </a:lnTo>
                <a:lnTo>
                  <a:pt x="1892427" y="58038"/>
                </a:lnTo>
                <a:lnTo>
                  <a:pt x="1892427" y="57150"/>
                </a:lnTo>
                <a:lnTo>
                  <a:pt x="1889252" y="57150"/>
                </a:lnTo>
                <a:lnTo>
                  <a:pt x="1879890" y="51688"/>
                </a:lnTo>
                <a:close/>
              </a:path>
              <a:path w="1905000" h="103504">
                <a:moveTo>
                  <a:pt x="1869004" y="45338"/>
                </a:moveTo>
                <a:lnTo>
                  <a:pt x="0" y="45338"/>
                </a:lnTo>
                <a:lnTo>
                  <a:pt x="0" y="58038"/>
                </a:lnTo>
                <a:lnTo>
                  <a:pt x="1869004" y="58038"/>
                </a:lnTo>
                <a:lnTo>
                  <a:pt x="1879890" y="51688"/>
                </a:lnTo>
                <a:lnTo>
                  <a:pt x="1869004" y="45338"/>
                </a:lnTo>
                <a:close/>
              </a:path>
              <a:path w="1905000" h="103504">
                <a:moveTo>
                  <a:pt x="1894109" y="45338"/>
                </a:moveTo>
                <a:lnTo>
                  <a:pt x="1892427" y="45338"/>
                </a:lnTo>
                <a:lnTo>
                  <a:pt x="1892427" y="58038"/>
                </a:lnTo>
                <a:lnTo>
                  <a:pt x="1894109" y="58038"/>
                </a:lnTo>
                <a:lnTo>
                  <a:pt x="1905000" y="51688"/>
                </a:lnTo>
                <a:lnTo>
                  <a:pt x="1894109" y="45338"/>
                </a:lnTo>
                <a:close/>
              </a:path>
              <a:path w="1905000" h="103504">
                <a:moveTo>
                  <a:pt x="1889252" y="46227"/>
                </a:moveTo>
                <a:lnTo>
                  <a:pt x="1879890" y="51688"/>
                </a:lnTo>
                <a:lnTo>
                  <a:pt x="1889252" y="57150"/>
                </a:lnTo>
                <a:lnTo>
                  <a:pt x="1889252" y="46227"/>
                </a:lnTo>
                <a:close/>
              </a:path>
              <a:path w="1905000" h="103504">
                <a:moveTo>
                  <a:pt x="1892427" y="46227"/>
                </a:moveTo>
                <a:lnTo>
                  <a:pt x="1889252" y="46227"/>
                </a:lnTo>
                <a:lnTo>
                  <a:pt x="1889252" y="57150"/>
                </a:lnTo>
                <a:lnTo>
                  <a:pt x="1892427" y="57150"/>
                </a:lnTo>
                <a:lnTo>
                  <a:pt x="1892427" y="46227"/>
                </a:lnTo>
                <a:close/>
              </a:path>
              <a:path w="1905000" h="103504">
                <a:moveTo>
                  <a:pt x="1816353" y="0"/>
                </a:moveTo>
                <a:lnTo>
                  <a:pt x="1812544" y="1015"/>
                </a:lnTo>
                <a:lnTo>
                  <a:pt x="1808988" y="7112"/>
                </a:lnTo>
                <a:lnTo>
                  <a:pt x="1810003" y="10921"/>
                </a:lnTo>
                <a:lnTo>
                  <a:pt x="1879890" y="51688"/>
                </a:lnTo>
                <a:lnTo>
                  <a:pt x="1889252" y="46227"/>
                </a:lnTo>
                <a:lnTo>
                  <a:pt x="1892427" y="46227"/>
                </a:lnTo>
                <a:lnTo>
                  <a:pt x="1892427" y="45338"/>
                </a:lnTo>
                <a:lnTo>
                  <a:pt x="1894109" y="45338"/>
                </a:lnTo>
                <a:lnTo>
                  <a:pt x="1816353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2400" y="76200"/>
            <a:ext cx="8839200" cy="838200"/>
          </a:xfrm>
          <a:custGeom>
            <a:avLst/>
            <a:gdLst/>
            <a:ahLst/>
            <a:cxnLst/>
            <a:rect l="l" t="t" r="r" b="b"/>
            <a:pathLst>
              <a:path w="8839200" h="838200">
                <a:moveTo>
                  <a:pt x="8839200" y="0"/>
                </a:moveTo>
                <a:lnTo>
                  <a:pt x="0" y="0"/>
                </a:lnTo>
                <a:lnTo>
                  <a:pt x="0" y="838200"/>
                </a:lnTo>
                <a:lnTo>
                  <a:pt x="8839200" y="838200"/>
                </a:lnTo>
                <a:lnTo>
                  <a:pt x="883920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3496945" marR="5080" indent="-3484879">
              <a:lnSpc>
                <a:spcPts val="3760"/>
              </a:lnSpc>
              <a:spcBef>
                <a:spcPts val="295"/>
              </a:spcBef>
            </a:pPr>
            <a:r>
              <a:rPr dirty="0"/>
              <a:t>Residual chlorine and chloride in drinking</a:t>
            </a:r>
            <a:r>
              <a:rPr spc="-130" dirty="0"/>
              <a:t> </a:t>
            </a:r>
            <a:r>
              <a:rPr dirty="0"/>
              <a:t>water  </a:t>
            </a:r>
            <a:r>
              <a:rPr spc="-5" dirty="0"/>
              <a:t>(Cont’d)</a:t>
            </a:r>
          </a:p>
        </p:txBody>
      </p:sp>
      <p:sp>
        <p:nvSpPr>
          <p:cNvPr id="8" name="object 8"/>
          <p:cNvSpPr/>
          <p:nvPr/>
        </p:nvSpPr>
        <p:spPr>
          <a:xfrm>
            <a:off x="1828800" y="5510910"/>
            <a:ext cx="1905000" cy="103505"/>
          </a:xfrm>
          <a:custGeom>
            <a:avLst/>
            <a:gdLst/>
            <a:ahLst/>
            <a:cxnLst/>
            <a:rect l="l" t="t" r="r" b="b"/>
            <a:pathLst>
              <a:path w="1905000" h="103504">
                <a:moveTo>
                  <a:pt x="1879886" y="51686"/>
                </a:moveTo>
                <a:lnTo>
                  <a:pt x="1810003" y="92417"/>
                </a:lnTo>
                <a:lnTo>
                  <a:pt x="1808988" y="96304"/>
                </a:lnTo>
                <a:lnTo>
                  <a:pt x="1812544" y="102361"/>
                </a:lnTo>
                <a:lnTo>
                  <a:pt x="1816353" y="103390"/>
                </a:lnTo>
                <a:lnTo>
                  <a:pt x="1894112" y="58038"/>
                </a:lnTo>
                <a:lnTo>
                  <a:pt x="1892427" y="58038"/>
                </a:lnTo>
                <a:lnTo>
                  <a:pt x="1892427" y="57150"/>
                </a:lnTo>
                <a:lnTo>
                  <a:pt x="1889252" y="57150"/>
                </a:lnTo>
                <a:lnTo>
                  <a:pt x="1879886" y="51686"/>
                </a:lnTo>
                <a:close/>
              </a:path>
              <a:path w="1905000" h="103504">
                <a:moveTo>
                  <a:pt x="1869004" y="45338"/>
                </a:moveTo>
                <a:lnTo>
                  <a:pt x="0" y="45338"/>
                </a:lnTo>
                <a:lnTo>
                  <a:pt x="0" y="58038"/>
                </a:lnTo>
                <a:lnTo>
                  <a:pt x="1868987" y="58038"/>
                </a:lnTo>
                <a:lnTo>
                  <a:pt x="1879886" y="51686"/>
                </a:lnTo>
                <a:lnTo>
                  <a:pt x="1869004" y="45338"/>
                </a:lnTo>
                <a:close/>
              </a:path>
              <a:path w="1905000" h="103504">
                <a:moveTo>
                  <a:pt x="1894109" y="45338"/>
                </a:moveTo>
                <a:lnTo>
                  <a:pt x="1892427" y="45338"/>
                </a:lnTo>
                <a:lnTo>
                  <a:pt x="1892427" y="58038"/>
                </a:lnTo>
                <a:lnTo>
                  <a:pt x="1894112" y="58038"/>
                </a:lnTo>
                <a:lnTo>
                  <a:pt x="1905000" y="51688"/>
                </a:lnTo>
                <a:lnTo>
                  <a:pt x="1894109" y="45338"/>
                </a:lnTo>
                <a:close/>
              </a:path>
              <a:path w="1905000" h="103504">
                <a:moveTo>
                  <a:pt x="1889252" y="46227"/>
                </a:moveTo>
                <a:lnTo>
                  <a:pt x="1879886" y="51686"/>
                </a:lnTo>
                <a:lnTo>
                  <a:pt x="1889252" y="57150"/>
                </a:lnTo>
                <a:lnTo>
                  <a:pt x="1889252" y="46227"/>
                </a:lnTo>
                <a:close/>
              </a:path>
              <a:path w="1905000" h="103504">
                <a:moveTo>
                  <a:pt x="1892427" y="46227"/>
                </a:moveTo>
                <a:lnTo>
                  <a:pt x="1889252" y="46227"/>
                </a:lnTo>
                <a:lnTo>
                  <a:pt x="1889252" y="57150"/>
                </a:lnTo>
                <a:lnTo>
                  <a:pt x="1892427" y="57150"/>
                </a:lnTo>
                <a:lnTo>
                  <a:pt x="1892427" y="46227"/>
                </a:lnTo>
                <a:close/>
              </a:path>
              <a:path w="1905000" h="103504">
                <a:moveTo>
                  <a:pt x="1816353" y="0"/>
                </a:moveTo>
                <a:lnTo>
                  <a:pt x="1812544" y="1015"/>
                </a:lnTo>
                <a:lnTo>
                  <a:pt x="1808988" y="7111"/>
                </a:lnTo>
                <a:lnTo>
                  <a:pt x="1810003" y="10921"/>
                </a:lnTo>
                <a:lnTo>
                  <a:pt x="1879886" y="51686"/>
                </a:lnTo>
                <a:lnTo>
                  <a:pt x="1889252" y="46227"/>
                </a:lnTo>
                <a:lnTo>
                  <a:pt x="1892427" y="46227"/>
                </a:lnTo>
                <a:lnTo>
                  <a:pt x="1892427" y="45338"/>
                </a:lnTo>
                <a:lnTo>
                  <a:pt x="1894109" y="45338"/>
                </a:lnTo>
                <a:lnTo>
                  <a:pt x="1816353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2247900" y="5878182"/>
            <a:ext cx="1371600" cy="103505"/>
          </a:xfrm>
          <a:custGeom>
            <a:avLst/>
            <a:gdLst/>
            <a:ahLst/>
            <a:cxnLst/>
            <a:rect l="l" t="t" r="r" b="b"/>
            <a:pathLst>
              <a:path w="1371600" h="103504">
                <a:moveTo>
                  <a:pt x="1346444" y="51701"/>
                </a:moveTo>
                <a:lnTo>
                  <a:pt x="1276603" y="92430"/>
                </a:lnTo>
                <a:lnTo>
                  <a:pt x="1275588" y="96316"/>
                </a:lnTo>
                <a:lnTo>
                  <a:pt x="1279144" y="102374"/>
                </a:lnTo>
                <a:lnTo>
                  <a:pt x="1282953" y="103403"/>
                </a:lnTo>
                <a:lnTo>
                  <a:pt x="1360712" y="58051"/>
                </a:lnTo>
                <a:lnTo>
                  <a:pt x="1359027" y="58051"/>
                </a:lnTo>
                <a:lnTo>
                  <a:pt x="1359027" y="57188"/>
                </a:lnTo>
                <a:lnTo>
                  <a:pt x="1355852" y="57188"/>
                </a:lnTo>
                <a:lnTo>
                  <a:pt x="1346444" y="51701"/>
                </a:lnTo>
                <a:close/>
              </a:path>
              <a:path w="1371600" h="103504">
                <a:moveTo>
                  <a:pt x="1335555" y="45351"/>
                </a:moveTo>
                <a:lnTo>
                  <a:pt x="0" y="45351"/>
                </a:lnTo>
                <a:lnTo>
                  <a:pt x="0" y="58051"/>
                </a:lnTo>
                <a:lnTo>
                  <a:pt x="1335555" y="58051"/>
                </a:lnTo>
                <a:lnTo>
                  <a:pt x="1346444" y="51701"/>
                </a:lnTo>
                <a:lnTo>
                  <a:pt x="1335555" y="45351"/>
                </a:lnTo>
                <a:close/>
              </a:path>
              <a:path w="1371600" h="103504">
                <a:moveTo>
                  <a:pt x="1360715" y="45351"/>
                </a:moveTo>
                <a:lnTo>
                  <a:pt x="1359027" y="45351"/>
                </a:lnTo>
                <a:lnTo>
                  <a:pt x="1359027" y="58051"/>
                </a:lnTo>
                <a:lnTo>
                  <a:pt x="1360712" y="58051"/>
                </a:lnTo>
                <a:lnTo>
                  <a:pt x="1371600" y="51701"/>
                </a:lnTo>
                <a:lnTo>
                  <a:pt x="1360715" y="45351"/>
                </a:lnTo>
                <a:close/>
              </a:path>
              <a:path w="1371600" h="103504">
                <a:moveTo>
                  <a:pt x="1355852" y="46215"/>
                </a:moveTo>
                <a:lnTo>
                  <a:pt x="1346444" y="51701"/>
                </a:lnTo>
                <a:lnTo>
                  <a:pt x="1355852" y="57188"/>
                </a:lnTo>
                <a:lnTo>
                  <a:pt x="1355852" y="46215"/>
                </a:lnTo>
                <a:close/>
              </a:path>
              <a:path w="1371600" h="103504">
                <a:moveTo>
                  <a:pt x="1359027" y="46215"/>
                </a:moveTo>
                <a:lnTo>
                  <a:pt x="1355852" y="46215"/>
                </a:lnTo>
                <a:lnTo>
                  <a:pt x="1355852" y="57188"/>
                </a:lnTo>
                <a:lnTo>
                  <a:pt x="1359027" y="57188"/>
                </a:lnTo>
                <a:lnTo>
                  <a:pt x="1359027" y="46215"/>
                </a:lnTo>
                <a:close/>
              </a:path>
              <a:path w="1371600" h="103504">
                <a:moveTo>
                  <a:pt x="1282953" y="0"/>
                </a:moveTo>
                <a:lnTo>
                  <a:pt x="1279144" y="1028"/>
                </a:lnTo>
                <a:lnTo>
                  <a:pt x="1275588" y="7086"/>
                </a:lnTo>
                <a:lnTo>
                  <a:pt x="1276603" y="10972"/>
                </a:lnTo>
                <a:lnTo>
                  <a:pt x="1346444" y="51701"/>
                </a:lnTo>
                <a:lnTo>
                  <a:pt x="1355852" y="46215"/>
                </a:lnTo>
                <a:lnTo>
                  <a:pt x="1359027" y="46215"/>
                </a:lnTo>
                <a:lnTo>
                  <a:pt x="1359027" y="45351"/>
                </a:lnTo>
                <a:lnTo>
                  <a:pt x="1360715" y="45351"/>
                </a:lnTo>
                <a:lnTo>
                  <a:pt x="1282953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2442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990600"/>
            <a:ext cx="8839200" cy="5638800"/>
          </a:xfrm>
          <a:custGeom>
            <a:avLst/>
            <a:gdLst/>
            <a:ahLst/>
            <a:cxnLst/>
            <a:rect l="l" t="t" r="r" b="b"/>
            <a:pathLst>
              <a:path w="8839200" h="5638800">
                <a:moveTo>
                  <a:pt x="0" y="5638800"/>
                </a:moveTo>
                <a:lnTo>
                  <a:pt x="8839200" y="5638800"/>
                </a:lnTo>
                <a:lnTo>
                  <a:pt x="8839200" y="0"/>
                </a:lnTo>
                <a:lnTo>
                  <a:pt x="0" y="0"/>
                </a:lnTo>
                <a:lnTo>
                  <a:pt x="0" y="5638800"/>
                </a:lnTo>
                <a:close/>
              </a:path>
            </a:pathLst>
          </a:custGeom>
          <a:ln w="9144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4939" y="972057"/>
            <a:ext cx="8824595" cy="5178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31800" indent="-342900">
              <a:lnSpc>
                <a:spcPts val="2965"/>
              </a:lnSpc>
              <a:spcBef>
                <a:spcPts val="105"/>
              </a:spcBef>
              <a:buFont typeface="Arial"/>
              <a:buChar char="•"/>
              <a:tabLst>
                <a:tab pos="431165" algn="l"/>
                <a:tab pos="431800" algn="l"/>
              </a:tabLst>
            </a:pP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Iodometric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back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titration;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in this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method,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the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liberated </a:t>
            </a:r>
            <a:r>
              <a:rPr sz="2600" spc="1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550" spc="15" baseline="-21241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2550" spc="382" baseline="-2124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(Eq.</a:t>
            </a:r>
            <a:endParaRPr sz="26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31800" marR="381000" lvl="1">
              <a:lnSpc>
                <a:spcPts val="2810"/>
              </a:lnSpc>
              <a:spcBef>
                <a:spcPts val="195"/>
              </a:spcBef>
              <a:buFontTx/>
              <a:buAutoNum type="arabicParenR"/>
              <a:tabLst>
                <a:tab pos="788670" algn="l"/>
              </a:tabLst>
            </a:pP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is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immediately reacted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with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an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excess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amount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of </a:t>
            </a:r>
            <a:r>
              <a:rPr sz="2600" spc="10" dirty="0">
                <a:solidFill>
                  <a:prstClr val="black"/>
                </a:solidFill>
                <a:latin typeface="Times New Roman"/>
                <a:cs typeface="Times New Roman"/>
              </a:rPr>
              <a:t>Na</a:t>
            </a:r>
            <a:r>
              <a:rPr sz="2550" spc="15" baseline="-21241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2600" spc="1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550" spc="15" baseline="-21241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2600" spc="1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550" spc="15" baseline="-21241" dirty="0">
                <a:solidFill>
                  <a:prstClr val="black"/>
                </a:solidFill>
                <a:latin typeface="Times New Roman"/>
                <a:cs typeface="Times New Roman"/>
              </a:rPr>
              <a:t>3 </a:t>
            </a:r>
            <a:r>
              <a:rPr sz="1700"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(Eq.2).</a:t>
            </a:r>
            <a:endParaRPr sz="26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31800" marR="521334" indent="-342900">
              <a:lnSpc>
                <a:spcPts val="2810"/>
              </a:lnSpc>
              <a:spcBef>
                <a:spcPts val="620"/>
              </a:spcBef>
              <a:buFont typeface="Arial"/>
              <a:buChar char="•"/>
              <a:tabLst>
                <a:tab pos="431165" algn="l"/>
                <a:tab pos="431800" algn="l"/>
              </a:tabLst>
            </a:pP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The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remaining </a:t>
            </a:r>
            <a:r>
              <a:rPr sz="2600" spc="5" dirty="0">
                <a:solidFill>
                  <a:prstClr val="black"/>
                </a:solidFill>
                <a:latin typeface="Times New Roman"/>
                <a:cs typeface="Times New Roman"/>
              </a:rPr>
              <a:t>Na</a:t>
            </a:r>
            <a:r>
              <a:rPr sz="2550" spc="7" baseline="-21241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2600" spc="5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550" spc="7" baseline="-21241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2600" spc="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550" spc="7" baseline="-21241" dirty="0">
                <a:solidFill>
                  <a:prstClr val="black"/>
                </a:solidFill>
                <a:latin typeface="Times New Roman"/>
                <a:cs typeface="Times New Roman"/>
              </a:rPr>
              <a:t>3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is back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titrated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with </a:t>
            </a:r>
            <a:r>
              <a:rPr sz="2600" spc="1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550" spc="15" baseline="-21241" dirty="0">
                <a:solidFill>
                  <a:prstClr val="black"/>
                </a:solidFill>
                <a:latin typeface="Times New Roman"/>
                <a:cs typeface="Times New Roman"/>
              </a:rPr>
              <a:t>2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as the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titrant 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(Eq. 3)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instead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of using</a:t>
            </a:r>
            <a:r>
              <a:rPr sz="26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prstClr val="black"/>
                </a:solidFill>
                <a:latin typeface="Times New Roman"/>
                <a:cs typeface="Times New Roman"/>
              </a:rPr>
              <a:t>Na</a:t>
            </a:r>
            <a:r>
              <a:rPr sz="2550" spc="7" baseline="-21241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2600" spc="5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550" spc="7" baseline="-21241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2600" spc="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550" spc="7" baseline="-21241" dirty="0">
                <a:solidFill>
                  <a:prstClr val="black"/>
                </a:solidFill>
                <a:latin typeface="Times New Roman"/>
                <a:cs typeface="Times New Roman"/>
              </a:rPr>
              <a:t>3</a:t>
            </a:r>
            <a:endParaRPr sz="2550" baseline="-21241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31800" indent="-342900">
              <a:spcBef>
                <a:spcPts val="270"/>
              </a:spcBef>
              <a:buFont typeface="Arial"/>
              <a:buChar char="•"/>
              <a:tabLst>
                <a:tab pos="431165" algn="l"/>
                <a:tab pos="431800" algn="l"/>
                <a:tab pos="4923790" algn="l"/>
              </a:tabLst>
            </a:pPr>
            <a:r>
              <a:rPr sz="2600" spc="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550" spc="7" baseline="-21241" dirty="0">
                <a:solidFill>
                  <a:prstClr val="black"/>
                </a:solidFill>
                <a:latin typeface="Times New Roman"/>
                <a:cs typeface="Times New Roman"/>
              </a:rPr>
              <a:t>2 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r>
              <a:rPr sz="2600" spc="-2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prstClr val="black"/>
                </a:solidFill>
                <a:latin typeface="Times New Roman"/>
                <a:cs typeface="Times New Roman"/>
              </a:rPr>
              <a:t>2Na</a:t>
            </a:r>
            <a:r>
              <a:rPr sz="2550" spc="7" baseline="-21241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2600" spc="5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550" spc="7" baseline="-21241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2600" spc="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550" spc="7" baseline="-21241" dirty="0">
                <a:solidFill>
                  <a:prstClr val="black"/>
                </a:solidFill>
                <a:latin typeface="Times New Roman"/>
                <a:cs typeface="Times New Roman"/>
              </a:rPr>
              <a:t>3</a:t>
            </a:r>
            <a:r>
              <a:rPr sz="2550" spc="-22" baseline="-2124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(excess)	2NaI +</a:t>
            </a:r>
            <a:r>
              <a:rPr sz="26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prstClr val="black"/>
                </a:solidFill>
                <a:latin typeface="Times New Roman"/>
                <a:cs typeface="Times New Roman"/>
              </a:rPr>
              <a:t>Na</a:t>
            </a:r>
            <a:r>
              <a:rPr sz="2550" spc="7" baseline="-21241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2600" spc="5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550" spc="7" baseline="-21241" dirty="0">
                <a:solidFill>
                  <a:prstClr val="black"/>
                </a:solidFill>
                <a:latin typeface="Times New Roman"/>
                <a:cs typeface="Times New Roman"/>
              </a:rPr>
              <a:t>4</a:t>
            </a:r>
            <a:r>
              <a:rPr sz="2600" spc="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550" spc="7" baseline="-21241" dirty="0">
                <a:solidFill>
                  <a:prstClr val="black"/>
                </a:solidFill>
                <a:latin typeface="Times New Roman"/>
                <a:cs typeface="Times New Roman"/>
              </a:rPr>
              <a:t>6</a:t>
            </a:r>
            <a:endParaRPr sz="2550" baseline="-21241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31800" indent="-342900">
              <a:spcBef>
                <a:spcPts val="315"/>
              </a:spcBef>
              <a:buFont typeface="Arial"/>
              <a:buChar char="•"/>
              <a:tabLst>
                <a:tab pos="431165" algn="l"/>
                <a:tab pos="431800" algn="l"/>
              </a:tabLst>
            </a:pP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Potassium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bi-iodate, KH(IO</a:t>
            </a:r>
            <a:r>
              <a:rPr sz="2550" baseline="-21241" dirty="0">
                <a:solidFill>
                  <a:prstClr val="black"/>
                </a:solidFill>
                <a:latin typeface="Times New Roman"/>
                <a:cs typeface="Times New Roman"/>
              </a:rPr>
              <a:t>3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550" baseline="-21241" dirty="0">
                <a:solidFill>
                  <a:prstClr val="black"/>
                </a:solidFill>
                <a:latin typeface="Times New Roman"/>
                <a:cs typeface="Times New Roman"/>
              </a:rPr>
              <a:t>2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used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as</a:t>
            </a:r>
            <a:r>
              <a:rPr sz="2600" spc="-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titrant</a:t>
            </a:r>
            <a:endParaRPr sz="26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31800" marR="68580" indent="-342900" algn="just">
              <a:lnSpc>
                <a:spcPct val="90000"/>
              </a:lnSpc>
              <a:spcBef>
                <a:spcPts val="620"/>
              </a:spcBef>
              <a:buFont typeface="Arial"/>
              <a:buChar char="•"/>
              <a:tabLst>
                <a:tab pos="431800" algn="l"/>
              </a:tabLst>
            </a:pP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Back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titration method is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used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to measure separately </a:t>
            </a:r>
            <a:r>
              <a:rPr sz="2600" b="1" spc="-15" dirty="0">
                <a:solidFill>
                  <a:srgbClr val="00AFEF"/>
                </a:solidFill>
                <a:latin typeface="Times New Roman"/>
                <a:cs typeface="Times New Roman"/>
              </a:rPr>
              <a:t>free  </a:t>
            </a:r>
            <a:r>
              <a:rPr sz="2600" b="1" dirty="0">
                <a:solidFill>
                  <a:srgbClr val="00AFEF"/>
                </a:solidFill>
                <a:latin typeface="Times New Roman"/>
                <a:cs typeface="Times New Roman"/>
              </a:rPr>
              <a:t>chlorine </a:t>
            </a:r>
            <a:r>
              <a:rPr sz="2600" b="1" spc="-10" dirty="0">
                <a:solidFill>
                  <a:srgbClr val="00AFEF"/>
                </a:solidFill>
                <a:latin typeface="Times New Roman"/>
                <a:cs typeface="Times New Roman"/>
              </a:rPr>
              <a:t>residuals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and </a:t>
            </a:r>
            <a:r>
              <a:rPr sz="26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combined chlorine </a:t>
            </a:r>
            <a:r>
              <a:rPr sz="2600" b="1" spc="-10" dirty="0">
                <a:solidFill>
                  <a:srgbClr val="00AFEF"/>
                </a:solidFill>
                <a:latin typeface="Times New Roman"/>
                <a:cs typeface="Times New Roman"/>
              </a:rPr>
              <a:t>residuals </a:t>
            </a:r>
            <a:r>
              <a:rPr sz="2600" spc="-10" dirty="0">
                <a:solidFill>
                  <a:prstClr val="black"/>
                </a:solidFill>
                <a:latin typeface="Times New Roman"/>
                <a:cs typeface="Times New Roman"/>
              </a:rPr>
              <a:t>by 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conducting a two-stage</a:t>
            </a:r>
            <a:r>
              <a:rPr sz="26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titration</a:t>
            </a:r>
            <a:endParaRPr sz="26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31800" indent="-342900" algn="just">
              <a:spcBef>
                <a:spcPts val="315"/>
              </a:spcBef>
              <a:buFont typeface="Arial"/>
              <a:buChar char="•"/>
              <a:tabLst>
                <a:tab pos="431800" algn="l"/>
              </a:tabLst>
            </a:pP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Phenylarsine oxide </a:t>
            </a:r>
            <a:r>
              <a:rPr sz="2600" spc="-50" dirty="0">
                <a:solidFill>
                  <a:prstClr val="black"/>
                </a:solidFill>
                <a:latin typeface="Times New Roman"/>
                <a:cs typeface="Times New Roman"/>
              </a:rPr>
              <a:t>(PAO)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is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used for this</a:t>
            </a:r>
            <a:r>
              <a:rPr sz="2600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purpose</a:t>
            </a:r>
            <a:endParaRPr sz="26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31800" marR="66675" indent="-342900" algn="just">
              <a:lnSpc>
                <a:spcPts val="2810"/>
              </a:lnSpc>
              <a:spcBef>
                <a:spcPts val="665"/>
              </a:spcBef>
              <a:buFont typeface="Arial"/>
              <a:buChar char="•"/>
              <a:tabLst>
                <a:tab pos="431800" algn="l"/>
              </a:tabLst>
            </a:pP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At pH above 7, </a:t>
            </a:r>
            <a:r>
              <a:rPr sz="2600" spc="-80" dirty="0">
                <a:solidFill>
                  <a:prstClr val="black"/>
                </a:solidFill>
                <a:latin typeface="Times New Roman"/>
                <a:cs typeface="Times New Roman"/>
              </a:rPr>
              <a:t>PAO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reacts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with free chlorine residuals,  whereas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at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pH below 4, only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react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with</a:t>
            </a:r>
            <a:r>
              <a:rPr sz="2600" spc="-1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chloramines</a:t>
            </a:r>
            <a:endParaRPr sz="26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26179" y="3148710"/>
            <a:ext cx="1295400" cy="103505"/>
          </a:xfrm>
          <a:custGeom>
            <a:avLst/>
            <a:gdLst/>
            <a:ahLst/>
            <a:cxnLst/>
            <a:rect l="l" t="t" r="r" b="b"/>
            <a:pathLst>
              <a:path w="1295400" h="103504">
                <a:moveTo>
                  <a:pt x="1270290" y="51688"/>
                </a:moveTo>
                <a:lnTo>
                  <a:pt x="1200404" y="92455"/>
                </a:lnTo>
                <a:lnTo>
                  <a:pt x="1199388" y="96265"/>
                </a:lnTo>
                <a:lnTo>
                  <a:pt x="1202944" y="102362"/>
                </a:lnTo>
                <a:lnTo>
                  <a:pt x="1206754" y="103377"/>
                </a:lnTo>
                <a:lnTo>
                  <a:pt x="1284509" y="58038"/>
                </a:lnTo>
                <a:lnTo>
                  <a:pt x="1282827" y="58038"/>
                </a:lnTo>
                <a:lnTo>
                  <a:pt x="1282827" y="57150"/>
                </a:lnTo>
                <a:lnTo>
                  <a:pt x="1279652" y="57150"/>
                </a:lnTo>
                <a:lnTo>
                  <a:pt x="1270290" y="51688"/>
                </a:lnTo>
                <a:close/>
              </a:path>
              <a:path w="1295400" h="103504">
                <a:moveTo>
                  <a:pt x="1259404" y="45338"/>
                </a:moveTo>
                <a:lnTo>
                  <a:pt x="0" y="45338"/>
                </a:lnTo>
                <a:lnTo>
                  <a:pt x="0" y="58038"/>
                </a:lnTo>
                <a:lnTo>
                  <a:pt x="1259404" y="58038"/>
                </a:lnTo>
                <a:lnTo>
                  <a:pt x="1270290" y="51688"/>
                </a:lnTo>
                <a:lnTo>
                  <a:pt x="1259404" y="45338"/>
                </a:lnTo>
                <a:close/>
              </a:path>
              <a:path w="1295400" h="103504">
                <a:moveTo>
                  <a:pt x="1284509" y="45338"/>
                </a:moveTo>
                <a:lnTo>
                  <a:pt x="1282827" y="45338"/>
                </a:lnTo>
                <a:lnTo>
                  <a:pt x="1282827" y="58038"/>
                </a:lnTo>
                <a:lnTo>
                  <a:pt x="1284509" y="58038"/>
                </a:lnTo>
                <a:lnTo>
                  <a:pt x="1295400" y="51688"/>
                </a:lnTo>
                <a:lnTo>
                  <a:pt x="1284509" y="45338"/>
                </a:lnTo>
                <a:close/>
              </a:path>
              <a:path w="1295400" h="103504">
                <a:moveTo>
                  <a:pt x="1279652" y="46227"/>
                </a:moveTo>
                <a:lnTo>
                  <a:pt x="1270290" y="51688"/>
                </a:lnTo>
                <a:lnTo>
                  <a:pt x="1279652" y="57150"/>
                </a:lnTo>
                <a:lnTo>
                  <a:pt x="1279652" y="46227"/>
                </a:lnTo>
                <a:close/>
              </a:path>
              <a:path w="1295400" h="103504">
                <a:moveTo>
                  <a:pt x="1282827" y="46227"/>
                </a:moveTo>
                <a:lnTo>
                  <a:pt x="1279652" y="46227"/>
                </a:lnTo>
                <a:lnTo>
                  <a:pt x="1279652" y="57150"/>
                </a:lnTo>
                <a:lnTo>
                  <a:pt x="1282827" y="57150"/>
                </a:lnTo>
                <a:lnTo>
                  <a:pt x="1282827" y="46227"/>
                </a:lnTo>
                <a:close/>
              </a:path>
              <a:path w="1295400" h="103504">
                <a:moveTo>
                  <a:pt x="1206754" y="0"/>
                </a:moveTo>
                <a:lnTo>
                  <a:pt x="1202944" y="1015"/>
                </a:lnTo>
                <a:lnTo>
                  <a:pt x="1199388" y="7112"/>
                </a:lnTo>
                <a:lnTo>
                  <a:pt x="1200404" y="10922"/>
                </a:lnTo>
                <a:lnTo>
                  <a:pt x="1270290" y="51688"/>
                </a:lnTo>
                <a:lnTo>
                  <a:pt x="1279652" y="46227"/>
                </a:lnTo>
                <a:lnTo>
                  <a:pt x="1282827" y="46227"/>
                </a:lnTo>
                <a:lnTo>
                  <a:pt x="1282827" y="45338"/>
                </a:lnTo>
                <a:lnTo>
                  <a:pt x="1284509" y="45338"/>
                </a:lnTo>
                <a:lnTo>
                  <a:pt x="1206754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914400"/>
          </a:xfrm>
          <a:custGeom>
            <a:avLst/>
            <a:gdLst/>
            <a:ahLst/>
            <a:cxnLst/>
            <a:rect l="l" t="t" r="r" b="b"/>
            <a:pathLst>
              <a:path w="9144000" h="914400">
                <a:moveTo>
                  <a:pt x="9144000" y="0"/>
                </a:moveTo>
                <a:lnTo>
                  <a:pt x="0" y="0"/>
                </a:lnTo>
                <a:lnTo>
                  <a:pt x="0" y="914400"/>
                </a:lnTo>
                <a:lnTo>
                  <a:pt x="9144000" y="9144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29285" y="0"/>
            <a:ext cx="8493125" cy="991869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3496945" marR="5080" indent="-3484879">
              <a:lnSpc>
                <a:spcPts val="3760"/>
              </a:lnSpc>
              <a:spcBef>
                <a:spcPts val="295"/>
              </a:spcBef>
            </a:pPr>
            <a:r>
              <a:rPr dirty="0"/>
              <a:t>Residual chlorine and chloride in drinking</a:t>
            </a:r>
            <a:r>
              <a:rPr spc="-130" dirty="0"/>
              <a:t> </a:t>
            </a:r>
            <a:r>
              <a:rPr dirty="0"/>
              <a:t>water  </a:t>
            </a:r>
            <a:r>
              <a:rPr spc="-5" dirty="0"/>
              <a:t>(Cont’d)</a:t>
            </a:r>
          </a:p>
        </p:txBody>
      </p:sp>
    </p:spTree>
    <p:extLst>
      <p:ext uri="{BB962C8B-B14F-4D97-AF65-F5344CB8AC3E}">
        <p14:creationId xmlns:p14="http://schemas.microsoft.com/office/powerpoint/2010/main" val="33064768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2239" y="926106"/>
            <a:ext cx="8786495" cy="3268979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68300" indent="-342900" algn="just">
              <a:spcBef>
                <a:spcPts val="770"/>
              </a:spcBef>
              <a:buFont typeface="Arial"/>
              <a:buChar char="•"/>
              <a:tabLst>
                <a:tab pos="368300" algn="l"/>
              </a:tabLst>
            </a:pPr>
            <a:r>
              <a:rPr sz="2800" b="1" spc="-35" dirty="0">
                <a:solidFill>
                  <a:srgbClr val="00AFEF"/>
                </a:solidFill>
                <a:latin typeface="Times New Roman"/>
                <a:cs typeface="Times New Roman"/>
              </a:rPr>
              <a:t>DPD-FAS </a:t>
            </a:r>
            <a:r>
              <a:rPr sz="2800" b="1" dirty="0">
                <a:solidFill>
                  <a:srgbClr val="00AFEF"/>
                </a:solidFill>
                <a:latin typeface="Times New Roman"/>
                <a:cs typeface="Times New Roman"/>
              </a:rPr>
              <a:t>titration</a:t>
            </a:r>
            <a:r>
              <a:rPr sz="2800" b="1" spc="8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method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68300" marR="19050" indent="-342900" algn="just">
              <a:spcBef>
                <a:spcPts val="670"/>
              </a:spcBef>
              <a:buFont typeface="Arial"/>
              <a:buChar char="•"/>
              <a:tabLst>
                <a:tab pos="36830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The N, N-diethyl-p-phenylenediamine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(DPD) used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to  determine free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chlorine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residuals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at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pH 6.2 to 6.5 with  ferrous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ammonium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sulfate </a:t>
            </a:r>
            <a:r>
              <a:rPr sz="2800" spc="-45" dirty="0">
                <a:solidFill>
                  <a:prstClr val="black"/>
                </a:solidFill>
                <a:latin typeface="Times New Roman"/>
                <a:cs typeface="Times New Roman"/>
              </a:rPr>
              <a:t>(FAS)</a:t>
            </a:r>
            <a:r>
              <a:rPr sz="2800" spc="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[Fe(NH</a:t>
            </a:r>
            <a:r>
              <a:rPr sz="2775" baseline="-21021" dirty="0">
                <a:solidFill>
                  <a:prstClr val="black"/>
                </a:solidFill>
                <a:latin typeface="Times New Roman"/>
                <a:cs typeface="Times New Roman"/>
              </a:rPr>
              <a:t>4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775" baseline="-21021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(SO</a:t>
            </a:r>
            <a:r>
              <a:rPr sz="2775" baseline="-21021" dirty="0">
                <a:solidFill>
                  <a:prstClr val="black"/>
                </a:solidFill>
                <a:latin typeface="Times New Roman"/>
                <a:cs typeface="Times New Roman"/>
              </a:rPr>
              <a:t>4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775" baseline="-21021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68300" marR="17780" indent="-342900" algn="just">
              <a:spcBef>
                <a:spcPts val="675"/>
              </a:spcBef>
              <a:buFont typeface="Arial"/>
              <a:buChar char="•"/>
              <a:tabLst>
                <a:tab pos="36830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If a small amount of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iodide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is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further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added to the sample, 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NH</a:t>
            </a:r>
            <a:r>
              <a:rPr sz="2775" baseline="-21021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Cl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reacts to produce iodine, which in turn oxidizes  more DPD to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form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additional red </a:t>
            </a:r>
            <a:r>
              <a:rPr sz="2800" spc="-25" dirty="0">
                <a:solidFill>
                  <a:prstClr val="black"/>
                </a:solidFill>
                <a:latin typeface="Times New Roman"/>
                <a:cs typeface="Times New Roman"/>
              </a:rPr>
              <a:t>color. </a:t>
            </a:r>
            <a:r>
              <a:rPr sz="2800" spc="-20" dirty="0">
                <a:solidFill>
                  <a:prstClr val="black"/>
                </a:solidFill>
                <a:latin typeface="Times New Roman"/>
                <a:cs typeface="Times New Roman"/>
              </a:rPr>
              <a:t>Titrate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with</a:t>
            </a:r>
            <a:r>
              <a:rPr sz="2800" spc="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70" dirty="0">
                <a:solidFill>
                  <a:prstClr val="black"/>
                </a:solidFill>
                <a:latin typeface="Times New Roman"/>
                <a:cs typeface="Times New Roman"/>
              </a:rPr>
              <a:t>FAS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914400"/>
          </a:xfrm>
          <a:custGeom>
            <a:avLst/>
            <a:gdLst/>
            <a:ahLst/>
            <a:cxnLst/>
            <a:rect l="l" t="t" r="r" b="b"/>
            <a:pathLst>
              <a:path w="9144000" h="914400">
                <a:moveTo>
                  <a:pt x="9144000" y="0"/>
                </a:moveTo>
                <a:lnTo>
                  <a:pt x="0" y="0"/>
                </a:lnTo>
                <a:lnTo>
                  <a:pt x="0" y="914400"/>
                </a:lnTo>
                <a:lnTo>
                  <a:pt x="9144000" y="9144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9285" y="0"/>
            <a:ext cx="849312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96945" marR="5080" indent="-3484879">
              <a:lnSpc>
                <a:spcPct val="100000"/>
              </a:lnSpc>
              <a:spcBef>
                <a:spcPts val="105"/>
              </a:spcBef>
            </a:pPr>
            <a:r>
              <a:rPr dirty="0"/>
              <a:t>Residual chlorine and chloride in drinking</a:t>
            </a:r>
            <a:r>
              <a:rPr spc="-130" dirty="0"/>
              <a:t> </a:t>
            </a:r>
            <a:r>
              <a:rPr dirty="0"/>
              <a:t>water  </a:t>
            </a:r>
            <a:r>
              <a:rPr spc="-5" dirty="0"/>
              <a:t>(Cont’d)</a:t>
            </a:r>
          </a:p>
        </p:txBody>
      </p:sp>
      <p:sp>
        <p:nvSpPr>
          <p:cNvPr id="5" name="object 5"/>
          <p:cNvSpPr/>
          <p:nvPr/>
        </p:nvSpPr>
        <p:spPr>
          <a:xfrm>
            <a:off x="381000" y="4267198"/>
            <a:ext cx="6781800" cy="25557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4613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200"/>
            <a:ext cx="8991600" cy="685800"/>
          </a:xfrm>
          <a:custGeom>
            <a:avLst/>
            <a:gdLst/>
            <a:ahLst/>
            <a:cxnLst/>
            <a:rect l="l" t="t" r="r" b="b"/>
            <a:pathLst>
              <a:path w="8991600" h="685800">
                <a:moveTo>
                  <a:pt x="8991600" y="0"/>
                </a:moveTo>
                <a:lnTo>
                  <a:pt x="0" y="0"/>
                </a:lnTo>
                <a:lnTo>
                  <a:pt x="0" y="685800"/>
                </a:lnTo>
                <a:lnTo>
                  <a:pt x="8991600" y="685800"/>
                </a:lnTo>
                <a:lnTo>
                  <a:pt x="899160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95422" y="148539"/>
            <a:ext cx="30022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0" dirty="0"/>
              <a:t>Types </a:t>
            </a:r>
            <a:r>
              <a:rPr dirty="0"/>
              <a:t>of</a:t>
            </a:r>
            <a:r>
              <a:rPr spc="-10" dirty="0"/>
              <a:t> </a:t>
            </a:r>
            <a:r>
              <a:rPr dirty="0"/>
              <a:t>chlorine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9539" y="783081"/>
            <a:ext cx="8886825" cy="3609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0" marR="169545" indent="-342900">
              <a:spcBef>
                <a:spcPts val="95"/>
              </a:spcBef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Chlorine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is available in various forms,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including </a:t>
            </a:r>
            <a:r>
              <a:rPr sz="2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calcium  hypochlorite </a:t>
            </a:r>
            <a:r>
              <a:rPr sz="28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Ca(ClO)</a:t>
            </a:r>
            <a:r>
              <a:rPr sz="2775" spc="-7" baseline="-21021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8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, </a:t>
            </a:r>
            <a:r>
              <a:rPr sz="2800" b="1" dirty="0">
                <a:solidFill>
                  <a:srgbClr val="00AFEF"/>
                </a:solidFill>
                <a:latin typeface="Times New Roman"/>
                <a:cs typeface="Times New Roman"/>
              </a:rPr>
              <a:t>sodium </a:t>
            </a:r>
            <a:r>
              <a:rPr sz="2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hypochlorite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(NaClO</a:t>
            </a:r>
            <a:r>
              <a:rPr sz="2775" spc="-7" baseline="-21021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)  and as pure </a:t>
            </a:r>
            <a:r>
              <a:rPr sz="2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chlorine gas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in</a:t>
            </a:r>
            <a:r>
              <a:rPr sz="2800"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cylinders.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81000" marR="30480" indent="-342900" algn="just">
              <a:spcBef>
                <a:spcPts val="675"/>
              </a:spcBef>
              <a:buFont typeface="Arial"/>
              <a:buChar char="•"/>
              <a:tabLst>
                <a:tab pos="381000" algn="l"/>
              </a:tabLst>
            </a:pPr>
            <a:r>
              <a:rPr sz="2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Calcium hypochlorite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(chlorinated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lime, tropical bleach,  bleaching powder) is a powder containing between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30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and 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70%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available</a:t>
            </a:r>
            <a:r>
              <a:rPr sz="2800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chlorine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81000" marR="32384" indent="-342900" algn="just">
              <a:spcBef>
                <a:spcPts val="675"/>
              </a:spcBef>
              <a:buFont typeface="Arial"/>
              <a:buChar char="•"/>
              <a:tabLst>
                <a:tab pos="38100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Sodium hypochlorite (including household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bleaches)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is a 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solution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(1 to</a:t>
            </a:r>
            <a:r>
              <a:rPr sz="28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18%)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621828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7620"/>
            <a:ext cx="9067800" cy="762000"/>
          </a:xfrm>
          <a:custGeom>
            <a:avLst/>
            <a:gdLst/>
            <a:ahLst/>
            <a:cxnLst/>
            <a:rect l="l" t="t" r="r" b="b"/>
            <a:pathLst>
              <a:path w="9067800" h="762000">
                <a:moveTo>
                  <a:pt x="9067800" y="0"/>
                </a:moveTo>
                <a:lnTo>
                  <a:pt x="0" y="0"/>
                </a:lnTo>
                <a:lnTo>
                  <a:pt x="0" y="762000"/>
                </a:lnTo>
                <a:lnTo>
                  <a:pt x="9067800" y="762000"/>
                </a:lnTo>
                <a:lnTo>
                  <a:pt x="906780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29050" y="117728"/>
            <a:ext cx="15646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Chlo</a:t>
            </a:r>
            <a:r>
              <a:rPr spc="10" dirty="0"/>
              <a:t>r</a:t>
            </a:r>
            <a:r>
              <a:rPr dirty="0"/>
              <a:t>ide</a:t>
            </a:r>
          </a:p>
        </p:txBody>
      </p:sp>
      <p:sp>
        <p:nvSpPr>
          <p:cNvPr id="4" name="object 4"/>
          <p:cNvSpPr/>
          <p:nvPr/>
        </p:nvSpPr>
        <p:spPr>
          <a:xfrm>
            <a:off x="624840" y="2816351"/>
            <a:ext cx="202691" cy="213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4840" y="3720084"/>
            <a:ext cx="240791" cy="248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4840" y="4658867"/>
            <a:ext cx="240791" cy="248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9539" y="783081"/>
            <a:ext cx="8810625" cy="42081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0" marR="30480" indent="-342900" algn="just">
              <a:spcBef>
                <a:spcPts val="95"/>
              </a:spcBef>
              <a:buFont typeface="Arial"/>
              <a:buChar char="•"/>
              <a:tabLst>
                <a:tab pos="38100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The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measurement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Cl</a:t>
            </a:r>
            <a:r>
              <a:rPr sz="2775" spc="-7" baseline="25525" dirty="0">
                <a:solidFill>
                  <a:prstClr val="black"/>
                </a:solidFill>
                <a:latin typeface="Times New Roman"/>
                <a:cs typeface="Times New Roman"/>
              </a:rPr>
              <a:t>-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is necessary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to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determine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the 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suitability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water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for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domestic, industrial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or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agricultural  uses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81000" indent="-342900" algn="just">
              <a:spcBef>
                <a:spcPts val="675"/>
              </a:spcBef>
              <a:buFont typeface="Arial"/>
              <a:buChar char="•"/>
              <a:tabLst>
                <a:tab pos="38100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High chloride concentration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may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be a result</a:t>
            </a:r>
            <a:r>
              <a:rPr sz="2800" spc="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of: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781685" marR="31750" indent="76200">
              <a:spcBef>
                <a:spcPts val="670"/>
              </a:spcBef>
              <a:tabLst>
                <a:tab pos="2381885" algn="l"/>
                <a:tab pos="3929379" algn="l"/>
                <a:tab pos="4725035" algn="l"/>
                <a:tab pos="5284470" algn="l"/>
                <a:tab pos="6925945" algn="l"/>
                <a:tab pos="8472805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se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sz="2800" spc="-2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ter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800" spc="5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ion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du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to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exc</a:t>
            </a:r>
            <a:r>
              <a:rPr sz="2800" spc="-2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ss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ve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800" spc="-25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pi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of  groundwater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781685" marR="32384" indent="88265">
              <a:spcBef>
                <a:spcPts val="675"/>
              </a:spcBef>
              <a:tabLst>
                <a:tab pos="2693035" algn="l"/>
                <a:tab pos="3134995" algn="l"/>
                <a:tab pos="4484370" algn="l"/>
                <a:tab pos="5416550" algn="l"/>
                <a:tab pos="6609080" algn="l"/>
                <a:tab pos="7384415" algn="l"/>
                <a:tab pos="8495665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evapo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at</a:t>
            </a:r>
            <a:r>
              <a:rPr sz="2800" spc="-2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on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o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ir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ig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ted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wat</a:t>
            </a:r>
            <a:r>
              <a:rPr sz="2800" spc="-2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leaving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800" spc="-2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lts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behi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in 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the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soil</a:t>
            </a:r>
            <a:r>
              <a:rPr sz="2800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and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869950">
              <a:spcBef>
                <a:spcPts val="675"/>
              </a:spcBef>
            </a:pP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discharge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human excreta into municipal</a:t>
            </a:r>
            <a:r>
              <a:rPr sz="2800" spc="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wastewater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854323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95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5"/>
              </a:spcBef>
            </a:pPr>
            <a:r>
              <a:rPr b="0" dirty="0">
                <a:latin typeface="Times New Roman"/>
                <a:cs typeface="Times New Roman"/>
              </a:rPr>
              <a:t>Iron and</a:t>
            </a:r>
            <a:r>
              <a:rPr b="0" spc="-4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manganese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783081"/>
            <a:ext cx="8607425" cy="48907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715" indent="-342900" algn="just"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Iron and manganese are usually considered together  because they usually occur together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in 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groundwater, and </a:t>
            </a:r>
            <a:r>
              <a:rPr sz="2800" spc="6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their chemical behavior is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prstClr val="black"/>
                </a:solidFill>
                <a:latin typeface="Times New Roman"/>
                <a:cs typeface="Times New Roman"/>
              </a:rPr>
              <a:t>similar.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5080" indent="-342900" algn="just">
              <a:spcBef>
                <a:spcPts val="675"/>
              </a:spcBef>
              <a:buFont typeface="Arial"/>
              <a:buChar char="•"/>
              <a:tabLst>
                <a:tab pos="444500" algn="l"/>
              </a:tabLst>
            </a:pPr>
            <a:r>
              <a:rPr dirty="0">
                <a:solidFill>
                  <a:prstClr val="black"/>
                </a:solidFill>
              </a:rPr>
              <a:t>	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Iron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and manganese, when present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in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excess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of the 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optimum level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concentration, impart a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brown-to- 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reddish color to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the </a:t>
            </a:r>
            <a:r>
              <a:rPr sz="2800" spc="-25" dirty="0">
                <a:solidFill>
                  <a:prstClr val="black"/>
                </a:solidFill>
                <a:latin typeface="Times New Roman"/>
                <a:cs typeface="Times New Roman"/>
              </a:rPr>
              <a:t>water,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and they stain clothes washed  in such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prstClr val="black"/>
                </a:solidFill>
                <a:latin typeface="Times New Roman"/>
                <a:cs typeface="Times New Roman"/>
              </a:rPr>
              <a:t>water.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5715" indent="-342900" algn="just">
              <a:spcBef>
                <a:spcPts val="67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They also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affect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taste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of </a:t>
            </a:r>
            <a:r>
              <a:rPr sz="2800" spc="-25" dirty="0">
                <a:solidFill>
                  <a:prstClr val="black"/>
                </a:solidFill>
                <a:latin typeface="Times New Roman"/>
                <a:cs typeface="Times New Roman"/>
              </a:rPr>
              <a:t>water,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and their removal to 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an acceptable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level (MAC: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iron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as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Fe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1.0 mg/l, and  manganese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as Mn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0.5 mg/l) is essential in water  treatment.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875945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4762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375"/>
              </a:spcBef>
            </a:pPr>
            <a:r>
              <a:rPr dirty="0"/>
              <a:t>Lead</a:t>
            </a:r>
          </a:p>
        </p:txBody>
      </p:sp>
      <p:sp>
        <p:nvSpPr>
          <p:cNvPr id="3" name="object 3"/>
          <p:cNvSpPr/>
          <p:nvPr/>
        </p:nvSpPr>
        <p:spPr>
          <a:xfrm>
            <a:off x="152400" y="838200"/>
            <a:ext cx="8839200" cy="5791200"/>
          </a:xfrm>
          <a:custGeom>
            <a:avLst/>
            <a:gdLst/>
            <a:ahLst/>
            <a:cxnLst/>
            <a:rect l="l" t="t" r="r" b="b"/>
            <a:pathLst>
              <a:path w="8839200" h="5791200">
                <a:moveTo>
                  <a:pt x="0" y="5791200"/>
                </a:moveTo>
                <a:lnTo>
                  <a:pt x="8839200" y="5791200"/>
                </a:lnTo>
                <a:lnTo>
                  <a:pt x="8839200" y="0"/>
                </a:lnTo>
                <a:lnTo>
                  <a:pt x="0" y="0"/>
                </a:lnTo>
                <a:lnTo>
                  <a:pt x="0" y="5791200"/>
                </a:lnTo>
                <a:close/>
              </a:path>
            </a:pathLst>
          </a:custGeom>
          <a:ln w="9144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1140" y="819657"/>
            <a:ext cx="8683625" cy="537654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355600" marR="5080" indent="-342900" algn="just">
              <a:lnSpc>
                <a:spcPts val="2810"/>
              </a:lnSpc>
              <a:spcBef>
                <a:spcPts val="455"/>
              </a:spcBef>
              <a:buFont typeface="Arial"/>
              <a:buChar char="•"/>
              <a:tabLst>
                <a:tab pos="355600" algn="l"/>
              </a:tabLst>
            </a:pP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Lead (Pb) </a:t>
            </a:r>
            <a:r>
              <a:rPr sz="2600" spc="-10" dirty="0">
                <a:solidFill>
                  <a:prstClr val="black"/>
                </a:solidFill>
                <a:latin typeface="Times New Roman"/>
                <a:cs typeface="Times New Roman"/>
              </a:rPr>
              <a:t>is </a:t>
            </a:r>
            <a:r>
              <a:rPr sz="2600" spc="5" dirty="0">
                <a:solidFill>
                  <a:prstClr val="black"/>
                </a:solidFill>
                <a:latin typeface="Times New Roman"/>
                <a:cs typeface="Times New Roman"/>
              </a:rPr>
              <a:t>one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of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the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toxic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elements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that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may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be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present in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a 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water </a:t>
            </a:r>
            <a:r>
              <a:rPr sz="2600" spc="-25" dirty="0">
                <a:solidFill>
                  <a:prstClr val="black"/>
                </a:solidFill>
                <a:latin typeface="Times New Roman"/>
                <a:cs typeface="Times New Roman"/>
              </a:rPr>
              <a:t>supply,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but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which is </a:t>
            </a:r>
            <a:r>
              <a:rPr sz="2600" spc="5" dirty="0">
                <a:solidFill>
                  <a:prstClr val="black"/>
                </a:solidFill>
                <a:latin typeface="Times New Roman"/>
                <a:cs typeface="Times New Roman"/>
              </a:rPr>
              <a:t>not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normally found in natural  waters.</a:t>
            </a:r>
            <a:endParaRPr sz="26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90000"/>
              </a:lnSpc>
              <a:spcBef>
                <a:spcPts val="580"/>
              </a:spcBef>
              <a:buFont typeface="Arial"/>
              <a:buChar char="•"/>
              <a:tabLst>
                <a:tab pos="355600" algn="l"/>
              </a:tabLst>
            </a:pPr>
            <a:r>
              <a:rPr sz="2600" spc="-15" dirty="0">
                <a:solidFill>
                  <a:prstClr val="black"/>
                </a:solidFill>
                <a:latin typeface="Times New Roman"/>
                <a:cs typeface="Times New Roman"/>
              </a:rPr>
              <a:t>However,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lead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dissolves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in water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that is acidic, and will 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contaminate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water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that is conveyed through lead pipes,  collected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over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lead-painted surfaces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or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stored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in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lead-coated  containers,</a:t>
            </a:r>
            <a:r>
              <a:rPr sz="26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etc.</a:t>
            </a:r>
            <a:endParaRPr sz="26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indent="-342900" algn="just">
              <a:spcBef>
                <a:spcPts val="315"/>
              </a:spcBef>
              <a:buFont typeface="Arial"/>
              <a:buChar char="•"/>
              <a:tabLst>
                <a:tab pos="355600" algn="l"/>
              </a:tabLst>
            </a:pP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Lead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can also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reach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water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through industrial</a:t>
            </a:r>
            <a:r>
              <a:rPr sz="2600" spc="-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wastes.</a:t>
            </a:r>
            <a:endParaRPr sz="26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90000"/>
              </a:lnSpc>
              <a:spcBef>
                <a:spcPts val="620"/>
              </a:spcBef>
              <a:buFont typeface="Arial"/>
              <a:buChar char="•"/>
              <a:tabLst>
                <a:tab pos="355600" algn="l"/>
              </a:tabLst>
            </a:pP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Lead poisoning is cumulative;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that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is, it increases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with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every  addition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of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lead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in the human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system,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which cannot get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rid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of 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it;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and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it causes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various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forms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of</a:t>
            </a:r>
            <a:r>
              <a:rPr sz="26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paralysis.</a:t>
            </a:r>
            <a:endParaRPr sz="26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6985" indent="-342900" algn="just">
              <a:lnSpc>
                <a:spcPct val="90000"/>
              </a:lnSpc>
              <a:spcBef>
                <a:spcPts val="625"/>
              </a:spcBef>
              <a:buFont typeface="Arial"/>
              <a:buChar char="•"/>
              <a:tabLst>
                <a:tab pos="355600" algn="l"/>
              </a:tabLst>
            </a:pP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The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maximum allowable concentration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that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can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be permitted  in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water without ill </a:t>
            </a:r>
            <a:r>
              <a:rPr sz="2600" spc="-10" dirty="0">
                <a:solidFill>
                  <a:prstClr val="black"/>
                </a:solidFill>
                <a:latin typeface="Times New Roman"/>
                <a:cs typeface="Times New Roman"/>
              </a:rPr>
              <a:t>effects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is established to be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less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than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0.1  mg/l.</a:t>
            </a:r>
            <a:endParaRPr sz="26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97286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267970"/>
            <a:ext cx="17653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Alkali</a:t>
            </a:r>
            <a:r>
              <a:rPr spc="-10" dirty="0"/>
              <a:t>n</a:t>
            </a:r>
            <a:r>
              <a:rPr dirty="0"/>
              <a:t>ity</a:t>
            </a:r>
          </a:p>
        </p:txBody>
      </p:sp>
      <p:sp>
        <p:nvSpPr>
          <p:cNvPr id="3" name="object 3"/>
          <p:cNvSpPr/>
          <p:nvPr/>
        </p:nvSpPr>
        <p:spPr>
          <a:xfrm>
            <a:off x="228600" y="762000"/>
            <a:ext cx="8686800" cy="5867400"/>
          </a:xfrm>
          <a:custGeom>
            <a:avLst/>
            <a:gdLst/>
            <a:ahLst/>
            <a:cxnLst/>
            <a:rect l="l" t="t" r="r" b="b"/>
            <a:pathLst>
              <a:path w="8686800" h="5867400">
                <a:moveTo>
                  <a:pt x="0" y="5867400"/>
                </a:moveTo>
                <a:lnTo>
                  <a:pt x="8686800" y="5867400"/>
                </a:lnTo>
                <a:lnTo>
                  <a:pt x="86868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9144">
            <a:solidFill>
              <a:srgbClr val="8EB4E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340" y="697737"/>
            <a:ext cx="8529955" cy="147637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355600" marR="5080" indent="-342900">
              <a:lnSpc>
                <a:spcPts val="2690"/>
              </a:lnSpc>
              <a:spcBef>
                <a:spcPts val="740"/>
              </a:spcBef>
              <a:buFont typeface="Wingdings"/>
              <a:buChar char=""/>
              <a:tabLst>
                <a:tab pos="35560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Measure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of the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capacity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 water to neutralize acids 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or </a:t>
            </a:r>
            <a:r>
              <a:rPr sz="2800" spc="6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capacity to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accept</a:t>
            </a:r>
            <a:r>
              <a:rPr sz="28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protons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indent="-342900">
              <a:spcBef>
                <a:spcPts val="2039"/>
              </a:spcBef>
              <a:buFont typeface="Wingdings"/>
              <a:buChar char=""/>
              <a:tabLst>
                <a:tab pos="355600" algn="l"/>
                <a:tab pos="2039620" algn="l"/>
                <a:tab pos="2560955" algn="l"/>
                <a:tab pos="3592829" algn="l"/>
                <a:tab pos="4133850" algn="l"/>
                <a:tab pos="5974080" algn="l"/>
                <a:tab pos="7147559" algn="l"/>
                <a:tab pos="8080375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Al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ali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ty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in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wat</a:t>
            </a:r>
            <a:r>
              <a:rPr sz="2800" spc="-2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o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waste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ater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ts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om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82431" y="2286127"/>
            <a:ext cx="144780" cy="311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1850" spc="10" dirty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sz="18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4840" y="2063623"/>
            <a:ext cx="82353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spcBef>
                <a:spcPts val="95"/>
              </a:spcBef>
              <a:tabLst>
                <a:tab pos="1450975" algn="l"/>
                <a:tab pos="1918970" algn="l"/>
                <a:tab pos="2524125" algn="l"/>
                <a:tab pos="4276725" algn="l"/>
                <a:tab pos="5368290" algn="l"/>
                <a:tab pos="705993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presence	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of	the	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hydroxides	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[OH</a:t>
            </a:r>
            <a:r>
              <a:rPr sz="2775" baseline="25525" dirty="0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],	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carbonates	[CO</a:t>
            </a:r>
            <a:r>
              <a:rPr sz="2800" spc="1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75" spc="7" baseline="25525" dirty="0">
                <a:solidFill>
                  <a:srgbClr val="FF0000"/>
                </a:solidFill>
                <a:latin typeface="Times New Roman"/>
                <a:cs typeface="Times New Roman"/>
              </a:rPr>
              <a:t>2-</a:t>
            </a:r>
            <a:r>
              <a:rPr sz="2800" spc="5" dirty="0">
                <a:solidFill>
                  <a:srgbClr val="FF0000"/>
                </a:solidFill>
                <a:latin typeface="Times New Roman"/>
                <a:cs typeface="Times New Roman"/>
              </a:rPr>
              <a:t>],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7034" y="2415666"/>
            <a:ext cx="104775" cy="311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1850" spc="5" dirty="0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endParaRPr sz="18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4840" y="2404998"/>
            <a:ext cx="82359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spcBef>
                <a:spcPts val="95"/>
              </a:spcBef>
              <a:tabLst>
                <a:tab pos="687070" algn="l"/>
                <a:tab pos="2618740" algn="l"/>
                <a:tab pos="3938270" algn="l"/>
                <a:tab pos="4371340" algn="l"/>
                <a:tab pos="5768975" algn="l"/>
                <a:tab pos="6555740" algn="l"/>
                <a:tab pos="6986905" algn="l"/>
              </a:tabLst>
            </a:pP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and	bicarbonates	[HCO</a:t>
            </a:r>
            <a:r>
              <a:rPr sz="2775" spc="-7" baseline="-25525" dirty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r>
              <a:rPr sz="2775" spc="270" baseline="-255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]	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of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elements	such	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as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calcium,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7340" y="2746070"/>
            <a:ext cx="8530590" cy="28422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>
              <a:spcBef>
                <a:spcPts val="95"/>
              </a:spcBef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magnesium,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sodium,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potassium, and</a:t>
            </a:r>
            <a:r>
              <a:rPr sz="2800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ammonia.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80000"/>
              </a:lnSpc>
              <a:spcBef>
                <a:spcPts val="2690"/>
              </a:spcBef>
              <a:buFont typeface="Wingdings"/>
              <a:buChar char=""/>
              <a:tabLst>
                <a:tab pos="35560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Of these, calcium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and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magnesium bicarbonates are most 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common.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80000"/>
              </a:lnSpc>
              <a:spcBef>
                <a:spcPts val="2695"/>
              </a:spcBef>
              <a:buFont typeface="Wingdings"/>
              <a:buChar char=""/>
              <a:tabLst>
                <a:tab pos="532765" algn="l"/>
              </a:tabLst>
            </a:pPr>
            <a:r>
              <a:rPr dirty="0">
                <a:solidFill>
                  <a:prstClr val="black"/>
                </a:solidFill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Lime in water softening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and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coagulants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for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turbidity  removal react with </a:t>
            </a:r>
            <a:r>
              <a:rPr sz="2800" spc="-20" dirty="0">
                <a:solidFill>
                  <a:prstClr val="black"/>
                </a:solidFill>
                <a:latin typeface="Times New Roman"/>
                <a:cs typeface="Times New Roman"/>
              </a:rPr>
              <a:t>alkalinity,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thus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to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ensure optimum  dosages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chemical treatment, alkalinity is</a:t>
            </a:r>
            <a:r>
              <a:rPr sz="2800" spc="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monitored.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39729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716280"/>
          </a:xfrm>
          <a:prstGeom prst="rect">
            <a:avLst/>
          </a:prstGeom>
          <a:solidFill>
            <a:srgbClr val="548ED4"/>
          </a:solidFill>
        </p:spPr>
        <p:txBody>
          <a:bodyPr vert="horz" wrap="square" lIns="0" tIns="1009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95"/>
              </a:spcBef>
            </a:pPr>
            <a:r>
              <a:rPr dirty="0"/>
              <a:t>Causes and </a:t>
            </a:r>
            <a:r>
              <a:rPr spc="-10" dirty="0"/>
              <a:t>sources </a:t>
            </a:r>
            <a:r>
              <a:rPr dirty="0"/>
              <a:t>of</a:t>
            </a:r>
            <a:r>
              <a:rPr spc="-35" dirty="0"/>
              <a:t> </a:t>
            </a:r>
            <a:r>
              <a:rPr dirty="0"/>
              <a:t>hardness</a:t>
            </a:r>
            <a:r>
              <a:rPr b="0" dirty="0">
                <a:latin typeface="Times New Roman"/>
                <a:cs typeface="Times New Roman"/>
              </a:rPr>
              <a:t>:</a:t>
            </a:r>
          </a:p>
        </p:txBody>
      </p:sp>
      <p:sp>
        <p:nvSpPr>
          <p:cNvPr id="3" name="object 3"/>
          <p:cNvSpPr/>
          <p:nvPr/>
        </p:nvSpPr>
        <p:spPr>
          <a:xfrm>
            <a:off x="548640" y="3697020"/>
            <a:ext cx="240792" cy="2152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8640" y="4507788"/>
            <a:ext cx="240792" cy="2152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640" y="1212849"/>
            <a:ext cx="8911590" cy="51473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3700" indent="-342900">
              <a:spcBef>
                <a:spcPts val="95"/>
              </a:spcBef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Hardness is caused by the presence of multivalent</a:t>
            </a:r>
            <a:r>
              <a:rPr sz="28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metallic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93700">
              <a:spcBef>
                <a:spcPts val="2355"/>
              </a:spcBef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cations in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water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93065" marR="1576070" indent="-393065">
              <a:lnSpc>
                <a:spcPts val="6390"/>
              </a:lnSpc>
              <a:spcBef>
                <a:spcPts val="710"/>
              </a:spcBef>
              <a:buFont typeface="Arial"/>
              <a:buChar char="•"/>
              <a:tabLst>
                <a:tab pos="393065" algn="l"/>
                <a:tab pos="393700" algn="l"/>
                <a:tab pos="3548379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The principal hardness causing cations are:  divalent </a:t>
            </a:r>
            <a:r>
              <a:rPr sz="2800" b="1" dirty="0">
                <a:solidFill>
                  <a:srgbClr val="00AFEF"/>
                </a:solidFill>
                <a:latin typeface="Times New Roman"/>
                <a:cs typeface="Times New Roman"/>
              </a:rPr>
              <a:t>Ca</a:t>
            </a:r>
            <a:r>
              <a:rPr sz="2775" b="1" baseline="25525" dirty="0">
                <a:solidFill>
                  <a:srgbClr val="00AFEF"/>
                </a:solidFill>
                <a:latin typeface="Times New Roman"/>
                <a:cs typeface="Times New Roman"/>
              </a:rPr>
              <a:t>2+</a:t>
            </a:r>
            <a:r>
              <a:rPr sz="2800" b="1" dirty="0">
                <a:solidFill>
                  <a:srgbClr val="00AFEF"/>
                </a:solidFill>
                <a:latin typeface="Times New Roman"/>
                <a:cs typeface="Times New Roman"/>
              </a:rPr>
              <a:t>, Mg</a:t>
            </a:r>
            <a:r>
              <a:rPr sz="2775" b="1" baseline="25525" dirty="0">
                <a:solidFill>
                  <a:srgbClr val="00AFEF"/>
                </a:solidFill>
                <a:latin typeface="Times New Roman"/>
                <a:cs typeface="Times New Roman"/>
              </a:rPr>
              <a:t>2+</a:t>
            </a:r>
            <a:r>
              <a:rPr sz="2800" b="1" dirty="0">
                <a:solidFill>
                  <a:srgbClr val="00AFEF"/>
                </a:solidFill>
                <a:latin typeface="Times New Roman"/>
                <a:cs typeface="Times New Roman"/>
              </a:rPr>
              <a:t>, </a:t>
            </a:r>
            <a:r>
              <a:rPr sz="2800" spc="5" dirty="0">
                <a:solidFill>
                  <a:prstClr val="black"/>
                </a:solidFill>
                <a:latin typeface="Times New Roman"/>
                <a:cs typeface="Times New Roman"/>
              </a:rPr>
              <a:t>Sr</a:t>
            </a:r>
            <a:r>
              <a:rPr sz="2775" spc="7" baseline="25525" dirty="0">
                <a:solidFill>
                  <a:prstClr val="black"/>
                </a:solidFill>
                <a:latin typeface="Times New Roman"/>
                <a:cs typeface="Times New Roman"/>
              </a:rPr>
              <a:t>2+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,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Fe</a:t>
            </a:r>
            <a:r>
              <a:rPr sz="2775" baseline="25525" dirty="0">
                <a:solidFill>
                  <a:prstClr val="black"/>
                </a:solidFill>
                <a:latin typeface="Times New Roman"/>
                <a:cs typeface="Times New Roman"/>
              </a:rPr>
              <a:t>2+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and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Mn</a:t>
            </a:r>
            <a:r>
              <a:rPr sz="2775" baseline="25525" dirty="0">
                <a:solidFill>
                  <a:prstClr val="black"/>
                </a:solidFill>
                <a:latin typeface="Times New Roman"/>
                <a:cs typeface="Times New Roman"/>
              </a:rPr>
              <a:t>2+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;  anions are</a:t>
            </a:r>
            <a:r>
              <a:rPr sz="28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HCO</a:t>
            </a:r>
            <a:r>
              <a:rPr sz="2800" spc="2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775" baseline="25525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,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SO </a:t>
            </a:r>
            <a:r>
              <a:rPr sz="2775" baseline="25525" dirty="0">
                <a:solidFill>
                  <a:prstClr val="black"/>
                </a:solidFill>
                <a:latin typeface="Times New Roman"/>
                <a:cs typeface="Times New Roman"/>
              </a:rPr>
              <a:t>2-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,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Cl</a:t>
            </a:r>
            <a:r>
              <a:rPr sz="2775" spc="-7" baseline="25525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,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NO </a:t>
            </a:r>
            <a:r>
              <a:rPr sz="2775" spc="7" baseline="25525" dirty="0">
                <a:solidFill>
                  <a:prstClr val="black"/>
                </a:solidFill>
                <a:latin typeface="Times New Roman"/>
                <a:cs typeface="Times New Roman"/>
              </a:rPr>
              <a:t>-`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and SiO</a:t>
            </a:r>
            <a:r>
              <a:rPr sz="2800" spc="4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775" spc="7" baseline="25525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endParaRPr sz="2775" baseline="25525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081020">
              <a:lnSpc>
                <a:spcPts val="229"/>
              </a:lnSpc>
              <a:tabLst>
                <a:tab pos="4003040" algn="l"/>
                <a:tab pos="5604510" algn="l"/>
                <a:tab pos="7129145" algn="l"/>
              </a:tabLst>
            </a:pPr>
            <a:r>
              <a:rPr sz="1850" spc="10" dirty="0">
                <a:solidFill>
                  <a:prstClr val="black"/>
                </a:solidFill>
                <a:latin typeface="Times New Roman"/>
                <a:cs typeface="Times New Roman"/>
              </a:rPr>
              <a:t>3	4	3	3</a:t>
            </a:r>
            <a:endParaRPr sz="18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93700" marR="43180" indent="-342900">
              <a:lnSpc>
                <a:spcPts val="5710"/>
              </a:lnSpc>
              <a:spcBef>
                <a:spcPts val="300"/>
              </a:spcBef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Anions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and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monovalent cations such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as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Na</a:t>
            </a:r>
            <a:r>
              <a:rPr sz="2775" spc="-7" baseline="25525" dirty="0">
                <a:solidFill>
                  <a:prstClr val="black"/>
                </a:solidFill>
                <a:latin typeface="Times New Roman"/>
                <a:cs typeface="Times New Roman"/>
              </a:rPr>
              <a:t>+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and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775" baseline="25525" dirty="0">
                <a:solidFill>
                  <a:prstClr val="black"/>
                </a:solidFill>
                <a:latin typeface="Times New Roman"/>
                <a:cs typeface="Times New Roman"/>
              </a:rPr>
              <a:t>+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do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not 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contribute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to</a:t>
            </a:r>
            <a:r>
              <a:rPr sz="2800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hardness.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160660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228600"/>
            <a:ext cx="8839200" cy="6324600"/>
          </a:xfrm>
          <a:custGeom>
            <a:avLst/>
            <a:gdLst/>
            <a:ahLst/>
            <a:cxnLst/>
            <a:rect l="l" t="t" r="r" b="b"/>
            <a:pathLst>
              <a:path w="8839200" h="6324600">
                <a:moveTo>
                  <a:pt x="0" y="6324600"/>
                </a:moveTo>
                <a:lnTo>
                  <a:pt x="8839200" y="6324600"/>
                </a:lnTo>
                <a:lnTo>
                  <a:pt x="8839200" y="0"/>
                </a:lnTo>
                <a:lnTo>
                  <a:pt x="0" y="0"/>
                </a:lnTo>
                <a:lnTo>
                  <a:pt x="0" y="6324600"/>
                </a:lnTo>
                <a:close/>
              </a:path>
            </a:pathLst>
          </a:custGeom>
          <a:ln w="9144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5440" y="249123"/>
            <a:ext cx="8761095" cy="51473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3700" marR="43815" indent="-342900" algn="just">
              <a:spcBef>
                <a:spcPts val="95"/>
              </a:spcBef>
              <a:buFont typeface="Wingdings"/>
              <a:buChar char=""/>
              <a:tabLst>
                <a:tab pos="393700" algn="l"/>
              </a:tabLst>
            </a:pPr>
            <a:r>
              <a:rPr sz="2800" spc="-40" dirty="0">
                <a:solidFill>
                  <a:srgbClr val="FF0000"/>
                </a:solidFill>
                <a:latin typeface="Times New Roman"/>
                <a:cs typeface="Times New Roman"/>
              </a:rPr>
              <a:t>Total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alkalinity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is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usually expressed in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terms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of equivalent  calcium carbonate in mg/l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or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meq/l.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93700" marR="43180" indent="-342900" algn="just">
              <a:spcBef>
                <a:spcPts val="5"/>
              </a:spcBef>
              <a:buFont typeface="Wingdings"/>
              <a:buChar char=""/>
              <a:tabLst>
                <a:tab pos="393700" algn="l"/>
              </a:tabLst>
            </a:pP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Carbonate hardness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is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that part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of the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total hardness that is  chemically equivalent to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the </a:t>
            </a:r>
            <a:r>
              <a:rPr sz="2800" i="1" u="heavy" spc="-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bicarbonate and carbonate </a:t>
            </a:r>
            <a:r>
              <a:rPr sz="2800" i="1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alkalinities.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25"/>
              </a:spcBef>
              <a:buFontTx/>
              <a:buChar char=""/>
            </a:pPr>
            <a:endParaRPr sz="2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93700" marR="45085" indent="-342900" algn="just">
              <a:buFont typeface="Wingdings"/>
              <a:buChar char=""/>
              <a:tabLst>
                <a:tab pos="393700" algn="l"/>
              </a:tabLst>
            </a:pP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Noncarbonate</a:t>
            </a:r>
            <a:r>
              <a:rPr sz="28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hardness</a:t>
            </a:r>
            <a:r>
              <a:rPr sz="2800" u="heavy" spc="-5" dirty="0">
                <a:solidFill>
                  <a:prstClr val="black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(NCH) is </a:t>
            </a:r>
            <a:r>
              <a:rPr sz="2800" u="heavy" dirty="0">
                <a:solidFill>
                  <a:prstClr val="black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equal </a:t>
            </a:r>
            <a:r>
              <a:rPr sz="2800" u="heavy" spc="-5" dirty="0">
                <a:solidFill>
                  <a:prstClr val="black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to the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 total 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hardness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(TH) minus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the </a:t>
            </a:r>
            <a:r>
              <a:rPr sz="2800" u="heavy" spc="-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carbonate </a:t>
            </a:r>
            <a:r>
              <a:rPr sz="2800" u="heavy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hardness</a:t>
            </a:r>
            <a:r>
              <a:rPr sz="2800" u="heavy" spc="-3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(CH).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93700" marR="43180" indent="-342900" algn="just">
              <a:spcBef>
                <a:spcPts val="5"/>
              </a:spcBef>
              <a:buFont typeface="Wingdings"/>
              <a:buChar char=""/>
              <a:tabLst>
                <a:tab pos="393700" algn="l"/>
              </a:tabLst>
            </a:pP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If the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total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hardness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(TH) is greater than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alkalinity 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(Alk)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when measured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as meq/l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or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mg/l as CaCO</a:t>
            </a:r>
            <a:r>
              <a:rPr sz="2775" spc="-15" baseline="-21021" dirty="0">
                <a:solidFill>
                  <a:prstClr val="black"/>
                </a:solidFill>
                <a:latin typeface="Times New Roman"/>
                <a:cs typeface="Times New Roman"/>
              </a:rPr>
              <a:t>3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800" spc="1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then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965200"/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CH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=</a:t>
            </a:r>
            <a:r>
              <a:rPr sz="2800" spc="-1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Alk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939165"/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NCH =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TH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–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 CH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989549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440" y="773706"/>
            <a:ext cx="8505190" cy="20739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087880">
              <a:lnSpc>
                <a:spcPct val="120000"/>
              </a:lnSpc>
              <a:spcBef>
                <a:spcPts val="95"/>
              </a:spcBef>
              <a:buFont typeface="Wingdings"/>
              <a:buChar char=""/>
              <a:tabLst>
                <a:tab pos="343535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If total hardness is less than alkalinity then 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CH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=</a:t>
            </a:r>
            <a:r>
              <a:rPr sz="28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TH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675"/>
              </a:spcBef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NCH =</a:t>
            </a:r>
            <a:r>
              <a:rPr sz="2800"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42900" indent="-343535">
              <a:spcBef>
                <a:spcPts val="675"/>
              </a:spcBef>
              <a:buFont typeface="Wingdings"/>
              <a:buChar char=""/>
              <a:tabLst>
                <a:tab pos="343535" algn="l"/>
                <a:tab pos="979805" algn="l"/>
                <a:tab pos="1555750" algn="l"/>
                <a:tab pos="2627630" algn="l"/>
                <a:tab pos="3066415" algn="l"/>
                <a:tab pos="4194810" algn="l"/>
                <a:tab pos="5198745" algn="l"/>
                <a:tab pos="6682105" algn="l"/>
                <a:tab pos="7059930" algn="l"/>
                <a:tab pos="8227695" algn="l"/>
              </a:tabLst>
            </a:pP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Fo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p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es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o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spc="-2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ral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wat</a:t>
            </a:r>
            <a:r>
              <a:rPr sz="2800" spc="-2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spc="-11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alkalin</a:t>
            </a:r>
            <a:r>
              <a:rPr sz="2800" spc="-2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ty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is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u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800" spc="5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800" spc="-2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ly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in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49416" y="2832938"/>
            <a:ext cx="79375" cy="3111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sz="1850" spc="5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endParaRPr sz="18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0244" y="2822270"/>
            <a:ext cx="51530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spcBef>
                <a:spcPts val="95"/>
              </a:spcBef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the form of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bicarbonate ion,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HCO</a:t>
            </a:r>
            <a:r>
              <a:rPr sz="2775" spc="-7" baseline="-21021" dirty="0">
                <a:solidFill>
                  <a:prstClr val="black"/>
                </a:solidFill>
                <a:latin typeface="Times New Roman"/>
                <a:cs typeface="Times New Roman"/>
              </a:rPr>
              <a:t>3</a:t>
            </a:r>
            <a:r>
              <a:rPr sz="2775" spc="127" baseline="-2102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805634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4825" y="1007110"/>
            <a:ext cx="8770620" cy="384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indent="-342900">
              <a:spcBef>
                <a:spcPts val="100"/>
              </a:spcBef>
              <a:buFont typeface="Wingdings"/>
              <a:buChar char=""/>
              <a:tabLst>
                <a:tab pos="380365" algn="l"/>
                <a:tab pos="381000" algn="l"/>
              </a:tabLst>
            </a:pPr>
            <a:r>
              <a:rPr sz="2350" dirty="0">
                <a:solidFill>
                  <a:prstClr val="black"/>
                </a:solidFill>
                <a:latin typeface="Times New Roman"/>
                <a:cs typeface="Times New Roman"/>
              </a:rPr>
              <a:t>Carbonic acid </a:t>
            </a:r>
            <a:r>
              <a:rPr sz="2350" spc="5" dirty="0">
                <a:solidFill>
                  <a:prstClr val="black"/>
                </a:solidFill>
                <a:latin typeface="Times New Roman"/>
                <a:cs typeface="Times New Roman"/>
              </a:rPr>
              <a:t>(H</a:t>
            </a:r>
            <a:r>
              <a:rPr sz="2325" spc="7" baseline="-21505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2350" spc="5" dirty="0">
                <a:solidFill>
                  <a:prstClr val="black"/>
                </a:solidFill>
                <a:latin typeface="Times New Roman"/>
                <a:cs typeface="Times New Roman"/>
              </a:rPr>
              <a:t>CO</a:t>
            </a:r>
            <a:r>
              <a:rPr sz="2325" spc="7" baseline="-21505" dirty="0">
                <a:solidFill>
                  <a:prstClr val="black"/>
                </a:solidFill>
                <a:latin typeface="Times New Roman"/>
                <a:cs typeface="Times New Roman"/>
              </a:rPr>
              <a:t>3</a:t>
            </a:r>
            <a:r>
              <a:rPr sz="2350" spc="5" dirty="0">
                <a:solidFill>
                  <a:prstClr val="black"/>
                </a:solidFill>
                <a:latin typeface="Times New Roman"/>
                <a:cs typeface="Times New Roman"/>
              </a:rPr>
              <a:t>), </a:t>
            </a:r>
            <a:r>
              <a:rPr sz="2350" spc="-5" dirty="0">
                <a:solidFill>
                  <a:prstClr val="black"/>
                </a:solidFill>
                <a:latin typeface="Times New Roman"/>
                <a:cs typeface="Times New Roman"/>
              </a:rPr>
              <a:t>Bicarbonate </a:t>
            </a:r>
            <a:r>
              <a:rPr sz="2350" spc="5" dirty="0">
                <a:solidFill>
                  <a:prstClr val="black"/>
                </a:solidFill>
                <a:latin typeface="Times New Roman"/>
                <a:cs typeface="Times New Roman"/>
              </a:rPr>
              <a:t>(HCO</a:t>
            </a:r>
            <a:r>
              <a:rPr sz="2325" spc="7" baseline="-21505" dirty="0">
                <a:solidFill>
                  <a:prstClr val="black"/>
                </a:solidFill>
                <a:latin typeface="Times New Roman"/>
                <a:cs typeface="Times New Roman"/>
              </a:rPr>
              <a:t>3</a:t>
            </a:r>
            <a:r>
              <a:rPr sz="2325" spc="7" baseline="25089" dirty="0">
                <a:solidFill>
                  <a:prstClr val="black"/>
                </a:solidFill>
                <a:latin typeface="Times New Roman"/>
                <a:cs typeface="Times New Roman"/>
              </a:rPr>
              <a:t>- </a:t>
            </a:r>
            <a:r>
              <a:rPr sz="2350" dirty="0">
                <a:solidFill>
                  <a:prstClr val="black"/>
                </a:solidFill>
                <a:latin typeface="Times New Roman"/>
                <a:cs typeface="Times New Roman"/>
              </a:rPr>
              <a:t>), and </a:t>
            </a:r>
            <a:r>
              <a:rPr sz="2350" spc="-5" dirty="0">
                <a:solidFill>
                  <a:prstClr val="black"/>
                </a:solidFill>
                <a:latin typeface="Times New Roman"/>
                <a:cs typeface="Times New Roman"/>
              </a:rPr>
              <a:t>Carbonate</a:t>
            </a:r>
            <a:r>
              <a:rPr sz="2350" spc="-2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50" spc="5" dirty="0">
                <a:solidFill>
                  <a:prstClr val="black"/>
                </a:solidFill>
                <a:latin typeface="Times New Roman"/>
                <a:cs typeface="Times New Roman"/>
              </a:rPr>
              <a:t>(CO</a:t>
            </a:r>
            <a:r>
              <a:rPr sz="2325" spc="7" baseline="-21505" dirty="0">
                <a:solidFill>
                  <a:prstClr val="black"/>
                </a:solidFill>
                <a:latin typeface="Times New Roman"/>
                <a:cs typeface="Times New Roman"/>
              </a:rPr>
              <a:t>3</a:t>
            </a:r>
            <a:r>
              <a:rPr sz="2325" spc="7" baseline="25089" dirty="0">
                <a:solidFill>
                  <a:prstClr val="black"/>
                </a:solidFill>
                <a:latin typeface="Times New Roman"/>
                <a:cs typeface="Times New Roman"/>
              </a:rPr>
              <a:t>2-</a:t>
            </a:r>
            <a:r>
              <a:rPr sz="2350" spc="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23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38655" y="2133600"/>
            <a:ext cx="6410325" cy="4191000"/>
          </a:xfrm>
          <a:custGeom>
            <a:avLst/>
            <a:gdLst/>
            <a:ahLst/>
            <a:cxnLst/>
            <a:rect l="l" t="t" r="r" b="b"/>
            <a:pathLst>
              <a:path w="6410325" h="4191000">
                <a:moveTo>
                  <a:pt x="6409944" y="0"/>
                </a:moveTo>
                <a:lnTo>
                  <a:pt x="0" y="0"/>
                </a:lnTo>
                <a:lnTo>
                  <a:pt x="0" y="4191000"/>
                </a:lnTo>
                <a:lnTo>
                  <a:pt x="6409944" y="4191000"/>
                </a:lnTo>
                <a:lnTo>
                  <a:pt x="640994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25503" y="2209806"/>
            <a:ext cx="5608955" cy="3707765"/>
          </a:xfrm>
          <a:custGeom>
            <a:avLst/>
            <a:gdLst/>
            <a:ahLst/>
            <a:cxnLst/>
            <a:rect l="l" t="t" r="r" b="b"/>
            <a:pathLst>
              <a:path w="5608955" h="3707765">
                <a:moveTo>
                  <a:pt x="5608327" y="0"/>
                </a:moveTo>
                <a:lnTo>
                  <a:pt x="0" y="0"/>
                </a:lnTo>
                <a:lnTo>
                  <a:pt x="0" y="3707168"/>
                </a:lnTo>
                <a:lnTo>
                  <a:pt x="5608327" y="3707168"/>
                </a:lnTo>
                <a:lnTo>
                  <a:pt x="56083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25503" y="2209806"/>
            <a:ext cx="5608955" cy="3707765"/>
          </a:xfrm>
          <a:custGeom>
            <a:avLst/>
            <a:gdLst/>
            <a:ahLst/>
            <a:cxnLst/>
            <a:rect l="l" t="t" r="r" b="b"/>
            <a:pathLst>
              <a:path w="5608955" h="3707765">
                <a:moveTo>
                  <a:pt x="0" y="3707168"/>
                </a:moveTo>
                <a:lnTo>
                  <a:pt x="5608327" y="3707168"/>
                </a:lnTo>
                <a:lnTo>
                  <a:pt x="5608327" y="0"/>
                </a:lnTo>
                <a:lnTo>
                  <a:pt x="0" y="0"/>
                </a:lnTo>
                <a:lnTo>
                  <a:pt x="0" y="3707168"/>
                </a:lnTo>
                <a:close/>
              </a:path>
            </a:pathLst>
          </a:custGeom>
          <a:ln w="505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99874" y="5916974"/>
            <a:ext cx="38735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0" y="0"/>
                </a:moveTo>
                <a:lnTo>
                  <a:pt x="38139" y="0"/>
                </a:lnTo>
              </a:path>
            </a:pathLst>
          </a:custGeom>
          <a:ln w="252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99874" y="5764524"/>
            <a:ext cx="38735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0" y="0"/>
                </a:moveTo>
                <a:lnTo>
                  <a:pt x="38139" y="0"/>
                </a:lnTo>
              </a:path>
            </a:pathLst>
          </a:custGeom>
          <a:ln w="252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2099874" y="5624892"/>
            <a:ext cx="38735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0" y="0"/>
                </a:moveTo>
                <a:lnTo>
                  <a:pt x="38139" y="0"/>
                </a:lnTo>
              </a:path>
            </a:pathLst>
          </a:custGeom>
          <a:ln w="252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2099874" y="5472441"/>
            <a:ext cx="38735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0" y="0"/>
                </a:moveTo>
                <a:lnTo>
                  <a:pt x="38139" y="0"/>
                </a:lnTo>
              </a:path>
            </a:pathLst>
          </a:custGeom>
          <a:ln w="252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099874" y="5320295"/>
            <a:ext cx="38735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0" y="0"/>
                </a:moveTo>
                <a:lnTo>
                  <a:pt x="38139" y="0"/>
                </a:lnTo>
              </a:path>
            </a:pathLst>
          </a:custGeom>
          <a:ln w="252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099874" y="5180676"/>
            <a:ext cx="38735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0" y="0"/>
                </a:moveTo>
                <a:lnTo>
                  <a:pt x="38139" y="0"/>
                </a:lnTo>
              </a:path>
            </a:pathLst>
          </a:custGeom>
          <a:ln w="252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099874" y="5028188"/>
            <a:ext cx="38735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0" y="0"/>
                </a:moveTo>
                <a:lnTo>
                  <a:pt x="38139" y="0"/>
                </a:lnTo>
              </a:path>
            </a:pathLst>
          </a:custGeom>
          <a:ln w="252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099874" y="4888593"/>
            <a:ext cx="38735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0" y="0"/>
                </a:moveTo>
                <a:lnTo>
                  <a:pt x="38139" y="0"/>
                </a:lnTo>
              </a:path>
            </a:pathLst>
          </a:custGeom>
          <a:ln w="252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099874" y="4736194"/>
            <a:ext cx="38735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0" y="0"/>
                </a:moveTo>
                <a:lnTo>
                  <a:pt x="38139" y="0"/>
                </a:lnTo>
              </a:path>
            </a:pathLst>
          </a:custGeom>
          <a:ln w="252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099874" y="4584047"/>
            <a:ext cx="38735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0" y="0"/>
                </a:moveTo>
                <a:lnTo>
                  <a:pt x="38139" y="0"/>
                </a:lnTo>
              </a:path>
            </a:pathLst>
          </a:custGeom>
          <a:ln w="252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099874" y="4444327"/>
            <a:ext cx="38735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0" y="0"/>
                </a:moveTo>
                <a:lnTo>
                  <a:pt x="38139" y="0"/>
                </a:lnTo>
              </a:path>
            </a:pathLst>
          </a:custGeom>
          <a:ln w="252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099874" y="4291927"/>
            <a:ext cx="38735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0" y="0"/>
                </a:moveTo>
                <a:lnTo>
                  <a:pt x="38139" y="0"/>
                </a:lnTo>
              </a:path>
            </a:pathLst>
          </a:custGeom>
          <a:ln w="252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099874" y="4139400"/>
            <a:ext cx="38735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0" y="0"/>
                </a:moveTo>
                <a:lnTo>
                  <a:pt x="38139" y="0"/>
                </a:lnTo>
              </a:path>
            </a:pathLst>
          </a:custGeom>
          <a:ln w="252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099874" y="3999806"/>
            <a:ext cx="38735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0" y="0"/>
                </a:moveTo>
                <a:lnTo>
                  <a:pt x="38139" y="0"/>
                </a:lnTo>
              </a:path>
            </a:pathLst>
          </a:custGeom>
          <a:ln w="252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099874" y="3847660"/>
            <a:ext cx="38735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0" y="0"/>
                </a:moveTo>
                <a:lnTo>
                  <a:pt x="38139" y="0"/>
                </a:lnTo>
              </a:path>
            </a:pathLst>
          </a:custGeom>
          <a:ln w="252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099874" y="3695260"/>
            <a:ext cx="38735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0" y="0"/>
                </a:moveTo>
                <a:lnTo>
                  <a:pt x="38139" y="0"/>
                </a:lnTo>
              </a:path>
            </a:pathLst>
          </a:custGeom>
          <a:ln w="252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099874" y="3555539"/>
            <a:ext cx="38735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0" y="0"/>
                </a:moveTo>
                <a:lnTo>
                  <a:pt x="38139" y="0"/>
                </a:lnTo>
              </a:path>
            </a:pathLst>
          </a:custGeom>
          <a:ln w="252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099874" y="3403139"/>
            <a:ext cx="38735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0" y="0"/>
                </a:moveTo>
                <a:lnTo>
                  <a:pt x="38139" y="0"/>
                </a:lnTo>
              </a:path>
            </a:pathLst>
          </a:custGeom>
          <a:ln w="252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099874" y="3263546"/>
            <a:ext cx="38735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0" y="0"/>
                </a:moveTo>
                <a:lnTo>
                  <a:pt x="38139" y="0"/>
                </a:lnTo>
              </a:path>
            </a:pathLst>
          </a:custGeom>
          <a:ln w="252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099874" y="3111399"/>
            <a:ext cx="38735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0" y="0"/>
                </a:moveTo>
                <a:lnTo>
                  <a:pt x="38139" y="0"/>
                </a:lnTo>
              </a:path>
            </a:pathLst>
          </a:custGeom>
          <a:ln w="252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099874" y="2958873"/>
            <a:ext cx="38735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0" y="0"/>
                </a:moveTo>
                <a:lnTo>
                  <a:pt x="38139" y="0"/>
                </a:lnTo>
              </a:path>
            </a:pathLst>
          </a:custGeom>
          <a:ln w="252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099874" y="2819279"/>
            <a:ext cx="38735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0" y="0"/>
                </a:moveTo>
                <a:lnTo>
                  <a:pt x="38139" y="0"/>
                </a:lnTo>
              </a:path>
            </a:pathLst>
          </a:custGeom>
          <a:ln w="252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099874" y="2666879"/>
            <a:ext cx="38735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0" y="0"/>
                </a:moveTo>
                <a:lnTo>
                  <a:pt x="38139" y="0"/>
                </a:lnTo>
              </a:path>
            </a:pathLst>
          </a:custGeom>
          <a:ln w="252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099874" y="2514733"/>
            <a:ext cx="38735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0" y="0"/>
                </a:moveTo>
                <a:lnTo>
                  <a:pt x="38139" y="0"/>
                </a:lnTo>
              </a:path>
            </a:pathLst>
          </a:custGeom>
          <a:ln w="252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099874" y="2375012"/>
            <a:ext cx="38735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0" y="0"/>
                </a:moveTo>
                <a:lnTo>
                  <a:pt x="38139" y="0"/>
                </a:lnTo>
              </a:path>
            </a:pathLst>
          </a:custGeom>
          <a:ln w="252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099874" y="2222612"/>
            <a:ext cx="38735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0" y="0"/>
                </a:moveTo>
                <a:lnTo>
                  <a:pt x="38139" y="0"/>
                </a:lnTo>
              </a:path>
            </a:pathLst>
          </a:custGeom>
          <a:ln w="252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290891" y="5916974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-12661" y="18942"/>
                </a:moveTo>
                <a:lnTo>
                  <a:pt x="12661" y="18942"/>
                </a:lnTo>
              </a:path>
            </a:pathLst>
          </a:custGeom>
          <a:ln w="37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455960" y="5916974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-12661" y="18942"/>
                </a:moveTo>
                <a:lnTo>
                  <a:pt x="12661" y="18942"/>
                </a:lnTo>
              </a:path>
            </a:pathLst>
          </a:custGeom>
          <a:ln w="37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608520" y="5916974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-12661" y="18942"/>
                </a:moveTo>
                <a:lnTo>
                  <a:pt x="12661" y="18942"/>
                </a:lnTo>
              </a:path>
            </a:pathLst>
          </a:custGeom>
          <a:ln w="37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773869" y="5916974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-12661" y="18942"/>
                </a:moveTo>
                <a:lnTo>
                  <a:pt x="12661" y="18942"/>
                </a:lnTo>
              </a:path>
            </a:pathLst>
          </a:custGeom>
          <a:ln w="37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091892" y="5916974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-12661" y="18942"/>
                </a:moveTo>
                <a:lnTo>
                  <a:pt x="12661" y="18942"/>
                </a:lnTo>
              </a:path>
            </a:pathLst>
          </a:custGeom>
          <a:ln w="37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257253" y="5916974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-12661" y="18942"/>
                </a:moveTo>
                <a:lnTo>
                  <a:pt x="12661" y="18942"/>
                </a:lnTo>
              </a:path>
            </a:pathLst>
          </a:custGeom>
          <a:ln w="37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409787" y="5916974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-12661" y="18942"/>
                </a:moveTo>
                <a:lnTo>
                  <a:pt x="12661" y="18942"/>
                </a:lnTo>
              </a:path>
            </a:pathLst>
          </a:custGeom>
          <a:ln w="37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575149" y="5916974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-12661" y="18942"/>
                </a:moveTo>
                <a:lnTo>
                  <a:pt x="12661" y="18942"/>
                </a:lnTo>
              </a:path>
            </a:pathLst>
          </a:custGeom>
          <a:ln w="37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893172" y="5916974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-12661" y="18942"/>
                </a:moveTo>
                <a:lnTo>
                  <a:pt x="12661" y="18942"/>
                </a:lnTo>
              </a:path>
            </a:pathLst>
          </a:custGeom>
          <a:ln w="37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058534" y="5916974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-12661" y="18942"/>
                </a:moveTo>
                <a:lnTo>
                  <a:pt x="12661" y="18942"/>
                </a:lnTo>
              </a:path>
            </a:pathLst>
          </a:custGeom>
          <a:ln w="37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211068" y="5916974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-12661" y="18942"/>
                </a:moveTo>
                <a:lnTo>
                  <a:pt x="12661" y="18942"/>
                </a:lnTo>
              </a:path>
            </a:pathLst>
          </a:custGeom>
          <a:ln w="37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376429" y="5916974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-12661" y="18942"/>
                </a:moveTo>
                <a:lnTo>
                  <a:pt x="12661" y="18942"/>
                </a:lnTo>
              </a:path>
            </a:pathLst>
          </a:custGeom>
          <a:ln w="37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694452" y="5916974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-12661" y="18942"/>
                </a:moveTo>
                <a:lnTo>
                  <a:pt x="12661" y="18942"/>
                </a:lnTo>
              </a:path>
            </a:pathLst>
          </a:custGeom>
          <a:ln w="37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859814" y="5916974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-12661" y="18942"/>
                </a:moveTo>
                <a:lnTo>
                  <a:pt x="12661" y="18942"/>
                </a:lnTo>
              </a:path>
            </a:pathLst>
          </a:custGeom>
          <a:ln w="37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012348" y="5916974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-12661" y="18942"/>
                </a:moveTo>
                <a:lnTo>
                  <a:pt x="12661" y="18942"/>
                </a:lnTo>
              </a:path>
            </a:pathLst>
          </a:custGeom>
          <a:ln w="37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5177710" y="5916974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-12661" y="18942"/>
                </a:moveTo>
                <a:lnTo>
                  <a:pt x="12661" y="18942"/>
                </a:lnTo>
              </a:path>
            </a:pathLst>
          </a:custGeom>
          <a:ln w="37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5495733" y="5916974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-12661" y="18942"/>
                </a:moveTo>
                <a:lnTo>
                  <a:pt x="12661" y="18942"/>
                </a:lnTo>
              </a:path>
            </a:pathLst>
          </a:custGeom>
          <a:ln w="37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5648267" y="5916974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-12661" y="18942"/>
                </a:moveTo>
                <a:lnTo>
                  <a:pt x="12661" y="18942"/>
                </a:lnTo>
              </a:path>
            </a:pathLst>
          </a:custGeom>
          <a:ln w="37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5813628" y="5916974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-12661" y="18942"/>
                </a:moveTo>
                <a:lnTo>
                  <a:pt x="12661" y="18942"/>
                </a:lnTo>
              </a:path>
            </a:pathLst>
          </a:custGeom>
          <a:ln w="37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5978736" y="5916974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-12661" y="18942"/>
                </a:moveTo>
                <a:lnTo>
                  <a:pt x="12661" y="18942"/>
                </a:lnTo>
              </a:path>
            </a:pathLst>
          </a:custGeom>
          <a:ln w="37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6296632" y="5916974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-12661" y="18942"/>
                </a:moveTo>
                <a:lnTo>
                  <a:pt x="12661" y="18942"/>
                </a:lnTo>
              </a:path>
            </a:pathLst>
          </a:custGeom>
          <a:ln w="37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6449166" y="5916974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-12661" y="18942"/>
                </a:moveTo>
                <a:lnTo>
                  <a:pt x="12661" y="18942"/>
                </a:lnTo>
              </a:path>
            </a:pathLst>
          </a:custGeom>
          <a:ln w="37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6614528" y="5916974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-12661" y="18942"/>
                </a:moveTo>
                <a:lnTo>
                  <a:pt x="12661" y="18942"/>
                </a:lnTo>
              </a:path>
            </a:pathLst>
          </a:custGeom>
          <a:ln w="37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6780017" y="5916974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-12661" y="18942"/>
                </a:moveTo>
                <a:lnTo>
                  <a:pt x="12661" y="18942"/>
                </a:lnTo>
              </a:path>
            </a:pathLst>
          </a:custGeom>
          <a:ln w="37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7097912" y="5916974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-12661" y="18942"/>
                </a:moveTo>
                <a:lnTo>
                  <a:pt x="12661" y="18942"/>
                </a:lnTo>
              </a:path>
            </a:pathLst>
          </a:custGeom>
          <a:ln w="37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7250446" y="5916974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-12661" y="18942"/>
                </a:moveTo>
                <a:lnTo>
                  <a:pt x="12661" y="18942"/>
                </a:lnTo>
              </a:path>
            </a:pathLst>
          </a:custGeom>
          <a:ln w="37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7415808" y="5916974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-12661" y="18942"/>
                </a:moveTo>
                <a:lnTo>
                  <a:pt x="12661" y="18942"/>
                </a:lnTo>
              </a:path>
            </a:pathLst>
          </a:custGeom>
          <a:ln w="37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7568469" y="5916974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-12661" y="18942"/>
                </a:moveTo>
                <a:lnTo>
                  <a:pt x="12661" y="18942"/>
                </a:lnTo>
              </a:path>
            </a:pathLst>
          </a:custGeom>
          <a:ln w="37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2061734" y="5916974"/>
            <a:ext cx="76835" cy="0"/>
          </a:xfrm>
          <a:custGeom>
            <a:avLst/>
            <a:gdLst/>
            <a:ahLst/>
            <a:cxnLst/>
            <a:rect l="l" t="t" r="r" b="b"/>
            <a:pathLst>
              <a:path w="76835">
                <a:moveTo>
                  <a:pt x="0" y="0"/>
                </a:moveTo>
                <a:lnTo>
                  <a:pt x="76279" y="0"/>
                </a:lnTo>
              </a:path>
            </a:pathLst>
          </a:custGeom>
          <a:ln w="252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2061734" y="5180676"/>
            <a:ext cx="76835" cy="0"/>
          </a:xfrm>
          <a:custGeom>
            <a:avLst/>
            <a:gdLst/>
            <a:ahLst/>
            <a:cxnLst/>
            <a:rect l="l" t="t" r="r" b="b"/>
            <a:pathLst>
              <a:path w="76835">
                <a:moveTo>
                  <a:pt x="0" y="0"/>
                </a:moveTo>
                <a:lnTo>
                  <a:pt x="76279" y="0"/>
                </a:lnTo>
              </a:path>
            </a:pathLst>
          </a:custGeom>
          <a:ln w="252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2061734" y="4444327"/>
            <a:ext cx="76835" cy="0"/>
          </a:xfrm>
          <a:custGeom>
            <a:avLst/>
            <a:gdLst/>
            <a:ahLst/>
            <a:cxnLst/>
            <a:rect l="l" t="t" r="r" b="b"/>
            <a:pathLst>
              <a:path w="76835">
                <a:moveTo>
                  <a:pt x="0" y="0"/>
                </a:moveTo>
                <a:lnTo>
                  <a:pt x="76279" y="0"/>
                </a:lnTo>
              </a:path>
            </a:pathLst>
          </a:custGeom>
          <a:ln w="252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2061734" y="3695260"/>
            <a:ext cx="76835" cy="0"/>
          </a:xfrm>
          <a:custGeom>
            <a:avLst/>
            <a:gdLst/>
            <a:ahLst/>
            <a:cxnLst/>
            <a:rect l="l" t="t" r="r" b="b"/>
            <a:pathLst>
              <a:path w="76835">
                <a:moveTo>
                  <a:pt x="0" y="0"/>
                </a:moveTo>
                <a:lnTo>
                  <a:pt x="76279" y="0"/>
                </a:lnTo>
              </a:path>
            </a:pathLst>
          </a:custGeom>
          <a:ln w="252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2061734" y="2958873"/>
            <a:ext cx="76835" cy="0"/>
          </a:xfrm>
          <a:custGeom>
            <a:avLst/>
            <a:gdLst/>
            <a:ahLst/>
            <a:cxnLst/>
            <a:rect l="l" t="t" r="r" b="b"/>
            <a:pathLst>
              <a:path w="76835">
                <a:moveTo>
                  <a:pt x="0" y="0"/>
                </a:moveTo>
                <a:lnTo>
                  <a:pt x="76279" y="0"/>
                </a:lnTo>
              </a:path>
            </a:pathLst>
          </a:custGeom>
          <a:ln w="252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2061734" y="2222612"/>
            <a:ext cx="76835" cy="0"/>
          </a:xfrm>
          <a:custGeom>
            <a:avLst/>
            <a:gdLst/>
            <a:ahLst/>
            <a:cxnLst/>
            <a:rect l="l" t="t" r="r" b="b"/>
            <a:pathLst>
              <a:path w="76835">
                <a:moveTo>
                  <a:pt x="0" y="0"/>
                </a:moveTo>
                <a:lnTo>
                  <a:pt x="76279" y="0"/>
                </a:lnTo>
              </a:path>
            </a:pathLst>
          </a:custGeom>
          <a:ln w="252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2138090" y="5904144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4"/>
                </a:lnTo>
              </a:path>
            </a:pathLst>
          </a:custGeom>
          <a:ln w="254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2939230" y="5916975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073"/>
                </a:lnTo>
              </a:path>
            </a:pathLst>
          </a:custGeom>
          <a:ln w="253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3740511" y="5904140"/>
            <a:ext cx="0" cy="89535"/>
          </a:xfrm>
          <a:custGeom>
            <a:avLst/>
            <a:gdLst/>
            <a:ahLst/>
            <a:cxnLst/>
            <a:rect l="l" t="t" r="r" b="b"/>
            <a:pathLst>
              <a:path h="89535">
                <a:moveTo>
                  <a:pt x="0" y="0"/>
                </a:moveTo>
                <a:lnTo>
                  <a:pt x="0" y="88907"/>
                </a:lnTo>
              </a:path>
            </a:pathLst>
          </a:custGeom>
          <a:ln w="256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528963" y="5916975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073"/>
                </a:lnTo>
              </a:path>
            </a:pathLst>
          </a:custGeom>
          <a:ln w="253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5330244" y="5916975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073"/>
                </a:lnTo>
              </a:path>
            </a:pathLst>
          </a:custGeom>
          <a:ln w="253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6131270" y="5916975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073"/>
                </a:lnTo>
              </a:path>
            </a:pathLst>
          </a:custGeom>
          <a:ln w="253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6932551" y="5916975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073"/>
                </a:lnTo>
              </a:path>
            </a:pathLst>
          </a:custGeom>
          <a:ln w="253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7733831" y="5916975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073"/>
                </a:lnTo>
              </a:path>
            </a:pathLst>
          </a:custGeom>
          <a:ln w="253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2138014" y="2222612"/>
            <a:ext cx="0" cy="3694429"/>
          </a:xfrm>
          <a:custGeom>
            <a:avLst/>
            <a:gdLst/>
            <a:ahLst/>
            <a:cxnLst/>
            <a:rect l="l" t="t" r="r" b="b"/>
            <a:pathLst>
              <a:path h="3694429">
                <a:moveTo>
                  <a:pt x="0" y="3694362"/>
                </a:moveTo>
                <a:lnTo>
                  <a:pt x="0" y="0"/>
                </a:lnTo>
              </a:path>
            </a:pathLst>
          </a:custGeom>
          <a:ln w="128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2138014" y="5916974"/>
            <a:ext cx="5596255" cy="0"/>
          </a:xfrm>
          <a:custGeom>
            <a:avLst/>
            <a:gdLst/>
            <a:ahLst/>
            <a:cxnLst/>
            <a:rect l="l" t="t" r="r" b="b"/>
            <a:pathLst>
              <a:path w="5596255">
                <a:moveTo>
                  <a:pt x="0" y="0"/>
                </a:moveTo>
                <a:lnTo>
                  <a:pt x="5595817" y="0"/>
                </a:lnTo>
              </a:path>
            </a:pathLst>
          </a:custGeom>
          <a:ln w="127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7492138" y="5916974"/>
            <a:ext cx="241935" cy="0"/>
          </a:xfrm>
          <a:custGeom>
            <a:avLst/>
            <a:gdLst/>
            <a:ahLst/>
            <a:cxnLst/>
            <a:rect l="l" t="t" r="r" b="b"/>
            <a:pathLst>
              <a:path w="241934">
                <a:moveTo>
                  <a:pt x="241692" y="0"/>
                </a:moveTo>
                <a:lnTo>
                  <a:pt x="0" y="0"/>
                </a:lnTo>
              </a:path>
            </a:pathLst>
          </a:custGeom>
          <a:ln w="380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7250446" y="5916974"/>
            <a:ext cx="241935" cy="0"/>
          </a:xfrm>
          <a:custGeom>
            <a:avLst/>
            <a:gdLst/>
            <a:ahLst/>
            <a:cxnLst/>
            <a:rect l="l" t="t" r="r" b="b"/>
            <a:pathLst>
              <a:path w="241934">
                <a:moveTo>
                  <a:pt x="241692" y="0"/>
                </a:moveTo>
                <a:lnTo>
                  <a:pt x="0" y="0"/>
                </a:lnTo>
              </a:path>
            </a:pathLst>
          </a:custGeom>
          <a:ln w="380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7008754" y="5916974"/>
            <a:ext cx="241935" cy="0"/>
          </a:xfrm>
          <a:custGeom>
            <a:avLst/>
            <a:gdLst/>
            <a:ahLst/>
            <a:cxnLst/>
            <a:rect l="l" t="t" r="r" b="b"/>
            <a:pathLst>
              <a:path w="241934">
                <a:moveTo>
                  <a:pt x="241692" y="0"/>
                </a:moveTo>
                <a:lnTo>
                  <a:pt x="0" y="0"/>
                </a:lnTo>
              </a:path>
            </a:pathLst>
          </a:custGeom>
          <a:ln w="380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6780017" y="5916974"/>
            <a:ext cx="229235" cy="0"/>
          </a:xfrm>
          <a:custGeom>
            <a:avLst/>
            <a:gdLst/>
            <a:ahLst/>
            <a:cxnLst/>
            <a:rect l="l" t="t" r="r" b="b"/>
            <a:pathLst>
              <a:path w="229234">
                <a:moveTo>
                  <a:pt x="228737" y="0"/>
                </a:moveTo>
                <a:lnTo>
                  <a:pt x="0" y="0"/>
                </a:lnTo>
              </a:path>
            </a:pathLst>
          </a:custGeom>
          <a:ln w="380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6538324" y="5916974"/>
            <a:ext cx="241935" cy="0"/>
          </a:xfrm>
          <a:custGeom>
            <a:avLst/>
            <a:gdLst/>
            <a:ahLst/>
            <a:cxnLst/>
            <a:rect l="l" t="t" r="r" b="b"/>
            <a:pathLst>
              <a:path w="241934">
                <a:moveTo>
                  <a:pt x="241692" y="0"/>
                </a:moveTo>
                <a:lnTo>
                  <a:pt x="0" y="0"/>
                </a:lnTo>
              </a:path>
            </a:pathLst>
          </a:custGeom>
          <a:ln w="380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6296632" y="5916974"/>
            <a:ext cx="241935" cy="0"/>
          </a:xfrm>
          <a:custGeom>
            <a:avLst/>
            <a:gdLst/>
            <a:ahLst/>
            <a:cxnLst/>
            <a:rect l="l" t="t" r="r" b="b"/>
            <a:pathLst>
              <a:path w="241934">
                <a:moveTo>
                  <a:pt x="241692" y="0"/>
                </a:moveTo>
                <a:lnTo>
                  <a:pt x="0" y="0"/>
                </a:lnTo>
              </a:path>
            </a:pathLst>
          </a:custGeom>
          <a:ln w="380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6054940" y="5916974"/>
            <a:ext cx="241935" cy="0"/>
          </a:xfrm>
          <a:custGeom>
            <a:avLst/>
            <a:gdLst/>
            <a:ahLst/>
            <a:cxnLst/>
            <a:rect l="l" t="t" r="r" b="b"/>
            <a:pathLst>
              <a:path w="241935">
                <a:moveTo>
                  <a:pt x="241692" y="0"/>
                </a:moveTo>
                <a:lnTo>
                  <a:pt x="0" y="0"/>
                </a:lnTo>
              </a:path>
            </a:pathLst>
          </a:custGeom>
          <a:ln w="380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5813628" y="5904144"/>
            <a:ext cx="241935" cy="13335"/>
          </a:xfrm>
          <a:custGeom>
            <a:avLst/>
            <a:gdLst/>
            <a:ahLst/>
            <a:cxnLst/>
            <a:rect l="l" t="t" r="r" b="b"/>
            <a:pathLst>
              <a:path w="241935" h="13335">
                <a:moveTo>
                  <a:pt x="-19038" y="6415"/>
                </a:moveTo>
                <a:lnTo>
                  <a:pt x="260349" y="6415"/>
                </a:lnTo>
              </a:path>
            </a:pathLst>
          </a:custGeom>
          <a:ln w="509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5571936" y="5891617"/>
            <a:ext cx="241935" cy="12700"/>
          </a:xfrm>
          <a:custGeom>
            <a:avLst/>
            <a:gdLst/>
            <a:ahLst/>
            <a:cxnLst/>
            <a:rect l="l" t="t" r="r" b="b"/>
            <a:pathLst>
              <a:path w="241935" h="12700">
                <a:moveTo>
                  <a:pt x="-19038" y="6263"/>
                </a:moveTo>
                <a:lnTo>
                  <a:pt x="260730" y="6263"/>
                </a:lnTo>
              </a:path>
            </a:pathLst>
          </a:custGeom>
          <a:ln w="506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5330244" y="5865942"/>
            <a:ext cx="241935" cy="26034"/>
          </a:xfrm>
          <a:custGeom>
            <a:avLst/>
            <a:gdLst/>
            <a:ahLst/>
            <a:cxnLst/>
            <a:rect l="l" t="t" r="r" b="b"/>
            <a:pathLst>
              <a:path w="241935" h="26035">
                <a:moveTo>
                  <a:pt x="-19038" y="12837"/>
                </a:moveTo>
                <a:lnTo>
                  <a:pt x="260730" y="12837"/>
                </a:lnTo>
              </a:path>
            </a:pathLst>
          </a:custGeom>
          <a:ln w="637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5088678" y="5815227"/>
            <a:ext cx="241935" cy="50800"/>
          </a:xfrm>
          <a:custGeom>
            <a:avLst/>
            <a:gdLst/>
            <a:ahLst/>
            <a:cxnLst/>
            <a:rect l="l" t="t" r="r" b="b"/>
            <a:pathLst>
              <a:path w="241935" h="50800">
                <a:moveTo>
                  <a:pt x="241565" y="50715"/>
                </a:moveTo>
                <a:lnTo>
                  <a:pt x="0" y="0"/>
                </a:lnTo>
              </a:path>
            </a:pathLst>
          </a:custGeom>
          <a:ln w="380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4859814" y="5726323"/>
            <a:ext cx="229235" cy="88900"/>
          </a:xfrm>
          <a:custGeom>
            <a:avLst/>
            <a:gdLst/>
            <a:ahLst/>
            <a:cxnLst/>
            <a:rect l="l" t="t" r="r" b="b"/>
            <a:pathLst>
              <a:path w="229235" h="88900">
                <a:moveTo>
                  <a:pt x="228864" y="88904"/>
                </a:moveTo>
                <a:lnTo>
                  <a:pt x="0" y="0"/>
                </a:lnTo>
              </a:path>
            </a:pathLst>
          </a:custGeom>
          <a:ln w="38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4618121" y="5548819"/>
            <a:ext cx="241935" cy="177800"/>
          </a:xfrm>
          <a:custGeom>
            <a:avLst/>
            <a:gdLst/>
            <a:ahLst/>
            <a:cxnLst/>
            <a:rect l="l" t="t" r="r" b="b"/>
            <a:pathLst>
              <a:path w="241935" h="177800">
                <a:moveTo>
                  <a:pt x="241692" y="177503"/>
                </a:moveTo>
                <a:lnTo>
                  <a:pt x="0" y="0"/>
                </a:lnTo>
              </a:path>
            </a:pathLst>
          </a:custGeom>
          <a:ln w="509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4376429" y="5243905"/>
            <a:ext cx="241935" cy="305435"/>
          </a:xfrm>
          <a:custGeom>
            <a:avLst/>
            <a:gdLst/>
            <a:ahLst/>
            <a:cxnLst/>
            <a:rect l="l" t="t" r="r" b="b"/>
            <a:pathLst>
              <a:path w="241935" h="305435">
                <a:moveTo>
                  <a:pt x="241692" y="304913"/>
                </a:moveTo>
                <a:lnTo>
                  <a:pt x="0" y="0"/>
                </a:lnTo>
              </a:path>
            </a:pathLst>
          </a:custGeom>
          <a:ln w="509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4134737" y="4787162"/>
            <a:ext cx="241935" cy="457200"/>
          </a:xfrm>
          <a:custGeom>
            <a:avLst/>
            <a:gdLst/>
            <a:ahLst/>
            <a:cxnLst/>
            <a:rect l="l" t="t" r="r" b="b"/>
            <a:pathLst>
              <a:path w="241935" h="457200">
                <a:moveTo>
                  <a:pt x="241692" y="456742"/>
                </a:moveTo>
                <a:lnTo>
                  <a:pt x="0" y="0"/>
                </a:lnTo>
              </a:path>
            </a:pathLst>
          </a:custGeom>
          <a:ln w="509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3893172" y="4177690"/>
            <a:ext cx="241935" cy="609600"/>
          </a:xfrm>
          <a:custGeom>
            <a:avLst/>
            <a:gdLst/>
            <a:ahLst/>
            <a:cxnLst/>
            <a:rect l="l" t="t" r="r" b="b"/>
            <a:pathLst>
              <a:path w="241935" h="609600">
                <a:moveTo>
                  <a:pt x="241565" y="609472"/>
                </a:moveTo>
                <a:lnTo>
                  <a:pt x="0" y="0"/>
                </a:lnTo>
              </a:path>
            </a:pathLst>
          </a:custGeom>
          <a:ln w="381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3651480" y="3555539"/>
            <a:ext cx="241935" cy="622300"/>
          </a:xfrm>
          <a:custGeom>
            <a:avLst/>
            <a:gdLst/>
            <a:ahLst/>
            <a:cxnLst/>
            <a:rect l="l" t="t" r="r" b="b"/>
            <a:pathLst>
              <a:path w="241935" h="622300">
                <a:moveTo>
                  <a:pt x="241692" y="622151"/>
                </a:moveTo>
                <a:lnTo>
                  <a:pt x="0" y="0"/>
                </a:lnTo>
              </a:path>
            </a:pathLst>
          </a:custGeom>
          <a:ln w="381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3409787" y="3034946"/>
            <a:ext cx="241935" cy="520700"/>
          </a:xfrm>
          <a:custGeom>
            <a:avLst/>
            <a:gdLst/>
            <a:ahLst/>
            <a:cxnLst/>
            <a:rect l="l" t="t" r="r" b="b"/>
            <a:pathLst>
              <a:path w="241935" h="520700">
                <a:moveTo>
                  <a:pt x="241692" y="520593"/>
                </a:moveTo>
                <a:lnTo>
                  <a:pt x="0" y="0"/>
                </a:lnTo>
              </a:path>
            </a:pathLst>
          </a:custGeom>
          <a:ln w="38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3168095" y="2679685"/>
            <a:ext cx="241935" cy="355600"/>
          </a:xfrm>
          <a:custGeom>
            <a:avLst/>
            <a:gdLst/>
            <a:ahLst/>
            <a:cxnLst/>
            <a:rect l="l" t="t" r="r" b="b"/>
            <a:pathLst>
              <a:path w="241935" h="355600">
                <a:moveTo>
                  <a:pt x="241692" y="355261"/>
                </a:moveTo>
                <a:lnTo>
                  <a:pt x="0" y="0"/>
                </a:lnTo>
              </a:path>
            </a:pathLst>
          </a:custGeom>
          <a:ln w="509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2939230" y="2463637"/>
            <a:ext cx="229235" cy="216535"/>
          </a:xfrm>
          <a:custGeom>
            <a:avLst/>
            <a:gdLst/>
            <a:ahLst/>
            <a:cxnLst/>
            <a:rect l="l" t="t" r="r" b="b"/>
            <a:pathLst>
              <a:path w="229235" h="216535">
                <a:moveTo>
                  <a:pt x="228864" y="216047"/>
                </a:moveTo>
                <a:lnTo>
                  <a:pt x="0" y="0"/>
                </a:lnTo>
              </a:path>
            </a:pathLst>
          </a:custGeom>
          <a:ln w="50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2697627" y="2349401"/>
            <a:ext cx="241935" cy="114300"/>
          </a:xfrm>
          <a:custGeom>
            <a:avLst/>
            <a:gdLst/>
            <a:ahLst/>
            <a:cxnLst/>
            <a:rect l="l" t="t" r="r" b="b"/>
            <a:pathLst>
              <a:path w="241935" h="114300">
                <a:moveTo>
                  <a:pt x="241603" y="114236"/>
                </a:moveTo>
                <a:lnTo>
                  <a:pt x="0" y="0"/>
                </a:lnTo>
              </a:path>
            </a:pathLst>
          </a:custGeom>
          <a:ln w="380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2455960" y="2286133"/>
            <a:ext cx="241935" cy="63500"/>
          </a:xfrm>
          <a:custGeom>
            <a:avLst/>
            <a:gdLst/>
            <a:ahLst/>
            <a:cxnLst/>
            <a:rect l="l" t="t" r="r" b="b"/>
            <a:pathLst>
              <a:path w="241935" h="63500">
                <a:moveTo>
                  <a:pt x="241666" y="63267"/>
                </a:moveTo>
                <a:lnTo>
                  <a:pt x="0" y="0"/>
                </a:lnTo>
              </a:path>
            </a:pathLst>
          </a:custGeom>
          <a:ln w="380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2214293" y="2260775"/>
            <a:ext cx="241935" cy="25400"/>
          </a:xfrm>
          <a:custGeom>
            <a:avLst/>
            <a:gdLst/>
            <a:ahLst/>
            <a:cxnLst/>
            <a:rect l="l" t="t" r="r" b="b"/>
            <a:pathLst>
              <a:path w="241935" h="25400">
                <a:moveTo>
                  <a:pt x="-19038" y="12678"/>
                </a:moveTo>
                <a:lnTo>
                  <a:pt x="260705" y="12678"/>
                </a:lnTo>
              </a:path>
            </a:pathLst>
          </a:custGeom>
          <a:ln w="634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2138014" y="2247970"/>
            <a:ext cx="76835" cy="13335"/>
          </a:xfrm>
          <a:custGeom>
            <a:avLst/>
            <a:gdLst/>
            <a:ahLst/>
            <a:cxnLst/>
            <a:rect l="l" t="t" r="r" b="b"/>
            <a:pathLst>
              <a:path w="76835" h="13335">
                <a:moveTo>
                  <a:pt x="76279" y="12805"/>
                </a:moveTo>
                <a:lnTo>
                  <a:pt x="0" y="0"/>
                </a:lnTo>
              </a:path>
            </a:pathLst>
          </a:custGeom>
          <a:ln w="380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7543068" y="5739166"/>
            <a:ext cx="203835" cy="114300"/>
          </a:xfrm>
          <a:custGeom>
            <a:avLst/>
            <a:gdLst/>
            <a:ahLst/>
            <a:cxnLst/>
            <a:rect l="l" t="t" r="r" b="b"/>
            <a:pathLst>
              <a:path w="203834" h="114300">
                <a:moveTo>
                  <a:pt x="12827" y="0"/>
                </a:moveTo>
                <a:lnTo>
                  <a:pt x="0" y="38188"/>
                </a:lnTo>
                <a:lnTo>
                  <a:pt x="190762" y="114261"/>
                </a:lnTo>
                <a:lnTo>
                  <a:pt x="203590" y="76060"/>
                </a:lnTo>
                <a:lnTo>
                  <a:pt x="128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7530241" y="5739166"/>
            <a:ext cx="26034" cy="25400"/>
          </a:xfrm>
          <a:custGeom>
            <a:avLst/>
            <a:gdLst/>
            <a:ahLst/>
            <a:cxnLst/>
            <a:rect l="l" t="t" r="r" b="b"/>
            <a:pathLst>
              <a:path w="26034" h="25400">
                <a:moveTo>
                  <a:pt x="25655" y="0"/>
                </a:moveTo>
                <a:lnTo>
                  <a:pt x="0" y="0"/>
                </a:lnTo>
                <a:lnTo>
                  <a:pt x="0" y="25357"/>
                </a:lnTo>
                <a:lnTo>
                  <a:pt x="25655" y="25357"/>
                </a:lnTo>
                <a:lnTo>
                  <a:pt x="256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7326777" y="5612061"/>
            <a:ext cx="178435" cy="153035"/>
          </a:xfrm>
          <a:custGeom>
            <a:avLst/>
            <a:gdLst/>
            <a:ahLst/>
            <a:cxnLst/>
            <a:rect l="l" t="t" r="r" b="b"/>
            <a:pathLst>
              <a:path w="178434" h="153035">
                <a:moveTo>
                  <a:pt x="12827" y="0"/>
                </a:moveTo>
                <a:lnTo>
                  <a:pt x="0" y="38188"/>
                </a:lnTo>
                <a:lnTo>
                  <a:pt x="165361" y="152463"/>
                </a:lnTo>
                <a:lnTo>
                  <a:pt x="178189" y="114261"/>
                </a:lnTo>
                <a:lnTo>
                  <a:pt x="128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7314203" y="5612061"/>
            <a:ext cx="25400" cy="26034"/>
          </a:xfrm>
          <a:custGeom>
            <a:avLst/>
            <a:gdLst/>
            <a:ahLst/>
            <a:cxnLst/>
            <a:rect l="l" t="t" r="r" b="b"/>
            <a:pathLst>
              <a:path w="25400" h="26035">
                <a:moveTo>
                  <a:pt x="25401" y="0"/>
                </a:moveTo>
                <a:lnTo>
                  <a:pt x="0" y="0"/>
                </a:lnTo>
                <a:lnTo>
                  <a:pt x="0" y="25674"/>
                </a:lnTo>
                <a:lnTo>
                  <a:pt x="25401" y="25674"/>
                </a:lnTo>
                <a:lnTo>
                  <a:pt x="254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7110740" y="5434557"/>
            <a:ext cx="165735" cy="165100"/>
          </a:xfrm>
          <a:custGeom>
            <a:avLst/>
            <a:gdLst/>
            <a:ahLst/>
            <a:cxnLst/>
            <a:rect l="l" t="t" r="r" b="b"/>
            <a:pathLst>
              <a:path w="165734" h="165100">
                <a:moveTo>
                  <a:pt x="38101" y="0"/>
                </a:moveTo>
                <a:lnTo>
                  <a:pt x="0" y="12526"/>
                </a:lnTo>
                <a:lnTo>
                  <a:pt x="127259" y="164977"/>
                </a:lnTo>
                <a:lnTo>
                  <a:pt x="165361" y="152146"/>
                </a:lnTo>
                <a:lnTo>
                  <a:pt x="381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7110740" y="5421726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274" y="0"/>
                </a:moveTo>
                <a:lnTo>
                  <a:pt x="0" y="0"/>
                </a:lnTo>
                <a:lnTo>
                  <a:pt x="0" y="25357"/>
                </a:lnTo>
                <a:lnTo>
                  <a:pt x="25274" y="25357"/>
                </a:lnTo>
                <a:lnTo>
                  <a:pt x="252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6894448" y="5117117"/>
            <a:ext cx="165361" cy="241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6690859" y="4672926"/>
            <a:ext cx="191016" cy="3552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6563979" y="4380805"/>
            <a:ext cx="114432" cy="2032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6449166" y="4101617"/>
            <a:ext cx="114935" cy="203200"/>
          </a:xfrm>
          <a:custGeom>
            <a:avLst/>
            <a:gdLst/>
            <a:ahLst/>
            <a:cxnLst/>
            <a:rect l="l" t="t" r="r" b="b"/>
            <a:pathLst>
              <a:path w="114934" h="203200">
                <a:moveTo>
                  <a:pt x="38228" y="0"/>
                </a:moveTo>
                <a:lnTo>
                  <a:pt x="0" y="12425"/>
                </a:lnTo>
                <a:lnTo>
                  <a:pt x="76584" y="203115"/>
                </a:lnTo>
                <a:lnTo>
                  <a:pt x="114813" y="190309"/>
                </a:lnTo>
                <a:lnTo>
                  <a:pt x="382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6449166" y="4088685"/>
            <a:ext cx="26034" cy="25400"/>
          </a:xfrm>
          <a:custGeom>
            <a:avLst/>
            <a:gdLst/>
            <a:ahLst/>
            <a:cxnLst/>
            <a:rect l="l" t="t" r="r" b="b"/>
            <a:pathLst>
              <a:path w="26035" h="25400">
                <a:moveTo>
                  <a:pt x="25655" y="0"/>
                </a:moveTo>
                <a:lnTo>
                  <a:pt x="0" y="0"/>
                </a:lnTo>
                <a:lnTo>
                  <a:pt x="0" y="25357"/>
                </a:lnTo>
                <a:lnTo>
                  <a:pt x="25655" y="25357"/>
                </a:lnTo>
                <a:lnTo>
                  <a:pt x="256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6334734" y="3809497"/>
            <a:ext cx="114935" cy="190500"/>
          </a:xfrm>
          <a:custGeom>
            <a:avLst/>
            <a:gdLst/>
            <a:ahLst/>
            <a:cxnLst/>
            <a:rect l="l" t="t" r="r" b="b"/>
            <a:pathLst>
              <a:path w="114935" h="190500">
                <a:moveTo>
                  <a:pt x="38228" y="0"/>
                </a:moveTo>
                <a:lnTo>
                  <a:pt x="0" y="12805"/>
                </a:lnTo>
                <a:lnTo>
                  <a:pt x="76330" y="190309"/>
                </a:lnTo>
                <a:lnTo>
                  <a:pt x="114432" y="177757"/>
                </a:lnTo>
                <a:lnTo>
                  <a:pt x="382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6411064" y="3974448"/>
            <a:ext cx="26034" cy="25400"/>
          </a:xfrm>
          <a:custGeom>
            <a:avLst/>
            <a:gdLst/>
            <a:ahLst/>
            <a:cxnLst/>
            <a:rect l="l" t="t" r="r" b="b"/>
            <a:pathLst>
              <a:path w="26035" h="25400">
                <a:moveTo>
                  <a:pt x="25655" y="0"/>
                </a:moveTo>
                <a:lnTo>
                  <a:pt x="0" y="0"/>
                </a:lnTo>
                <a:lnTo>
                  <a:pt x="0" y="25357"/>
                </a:lnTo>
                <a:lnTo>
                  <a:pt x="25655" y="25357"/>
                </a:lnTo>
                <a:lnTo>
                  <a:pt x="256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6334734" y="3796691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25655" y="0"/>
                </a:moveTo>
                <a:lnTo>
                  <a:pt x="0" y="0"/>
                </a:lnTo>
                <a:lnTo>
                  <a:pt x="0" y="25611"/>
                </a:lnTo>
                <a:lnTo>
                  <a:pt x="25655" y="25611"/>
                </a:lnTo>
                <a:lnTo>
                  <a:pt x="256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6195027" y="3466661"/>
            <a:ext cx="139706" cy="2285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6067767" y="3174667"/>
            <a:ext cx="114432" cy="2031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5928061" y="2958873"/>
            <a:ext cx="153035" cy="178435"/>
          </a:xfrm>
          <a:custGeom>
            <a:avLst/>
            <a:gdLst/>
            <a:ahLst/>
            <a:cxnLst/>
            <a:rect l="l" t="t" r="r" b="b"/>
            <a:pathLst>
              <a:path w="153035" h="178435">
                <a:moveTo>
                  <a:pt x="38101" y="0"/>
                </a:moveTo>
                <a:lnTo>
                  <a:pt x="0" y="12552"/>
                </a:lnTo>
                <a:lnTo>
                  <a:pt x="114432" y="177884"/>
                </a:lnTo>
                <a:lnTo>
                  <a:pt x="152534" y="165078"/>
                </a:lnTo>
                <a:lnTo>
                  <a:pt x="381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5928061" y="2946067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274" y="0"/>
                </a:moveTo>
                <a:lnTo>
                  <a:pt x="0" y="0"/>
                </a:lnTo>
                <a:lnTo>
                  <a:pt x="0" y="25357"/>
                </a:lnTo>
                <a:lnTo>
                  <a:pt x="25274" y="25357"/>
                </a:lnTo>
                <a:lnTo>
                  <a:pt x="252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5660713" y="2590806"/>
            <a:ext cx="241692" cy="2666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5380919" y="2425727"/>
            <a:ext cx="203835" cy="114935"/>
          </a:xfrm>
          <a:custGeom>
            <a:avLst/>
            <a:gdLst/>
            <a:ahLst/>
            <a:cxnLst/>
            <a:rect l="l" t="t" r="r" b="b"/>
            <a:pathLst>
              <a:path w="203835" h="114935">
                <a:moveTo>
                  <a:pt x="12827" y="0"/>
                </a:moveTo>
                <a:lnTo>
                  <a:pt x="0" y="37909"/>
                </a:lnTo>
                <a:lnTo>
                  <a:pt x="191016" y="114363"/>
                </a:lnTo>
                <a:lnTo>
                  <a:pt x="203590" y="76073"/>
                </a:lnTo>
                <a:lnTo>
                  <a:pt x="128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5368473" y="2425727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274" y="0"/>
                </a:moveTo>
                <a:lnTo>
                  <a:pt x="0" y="0"/>
                </a:lnTo>
                <a:lnTo>
                  <a:pt x="0" y="25357"/>
                </a:lnTo>
                <a:lnTo>
                  <a:pt x="25274" y="25357"/>
                </a:lnTo>
                <a:lnTo>
                  <a:pt x="252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5139608" y="2387564"/>
            <a:ext cx="203835" cy="50800"/>
          </a:xfrm>
          <a:custGeom>
            <a:avLst/>
            <a:gdLst/>
            <a:ahLst/>
            <a:cxnLst/>
            <a:rect l="l" t="t" r="r" b="b"/>
            <a:pathLst>
              <a:path w="203835" h="50800">
                <a:moveTo>
                  <a:pt x="12446" y="0"/>
                </a:moveTo>
                <a:lnTo>
                  <a:pt x="0" y="38163"/>
                </a:lnTo>
                <a:lnTo>
                  <a:pt x="190635" y="50715"/>
                </a:lnTo>
                <a:lnTo>
                  <a:pt x="203209" y="12805"/>
                </a:lnTo>
                <a:lnTo>
                  <a:pt x="124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5126780" y="2387564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274" y="0"/>
                </a:moveTo>
                <a:lnTo>
                  <a:pt x="0" y="0"/>
                </a:lnTo>
                <a:lnTo>
                  <a:pt x="0" y="25357"/>
                </a:lnTo>
                <a:lnTo>
                  <a:pt x="25274" y="25357"/>
                </a:lnTo>
                <a:lnTo>
                  <a:pt x="252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4681625" y="2387564"/>
            <a:ext cx="419881" cy="20324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4478034" y="2616163"/>
            <a:ext cx="165735" cy="165100"/>
          </a:xfrm>
          <a:custGeom>
            <a:avLst/>
            <a:gdLst/>
            <a:ahLst/>
            <a:cxnLst/>
            <a:rect l="l" t="t" r="r" b="b"/>
            <a:pathLst>
              <a:path w="165735" h="165100">
                <a:moveTo>
                  <a:pt x="127259" y="0"/>
                </a:moveTo>
                <a:lnTo>
                  <a:pt x="0" y="152399"/>
                </a:lnTo>
                <a:lnTo>
                  <a:pt x="38101" y="164951"/>
                </a:lnTo>
                <a:lnTo>
                  <a:pt x="165361" y="12805"/>
                </a:lnTo>
                <a:lnTo>
                  <a:pt x="1272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4478034" y="2755758"/>
            <a:ext cx="26034" cy="25400"/>
          </a:xfrm>
          <a:custGeom>
            <a:avLst/>
            <a:gdLst/>
            <a:ahLst/>
            <a:cxnLst/>
            <a:rect l="l" t="t" r="r" b="b"/>
            <a:pathLst>
              <a:path w="26035" h="25400">
                <a:moveTo>
                  <a:pt x="25655" y="0"/>
                </a:moveTo>
                <a:lnTo>
                  <a:pt x="0" y="0"/>
                </a:lnTo>
                <a:lnTo>
                  <a:pt x="0" y="25357"/>
                </a:lnTo>
                <a:lnTo>
                  <a:pt x="25655" y="25357"/>
                </a:lnTo>
                <a:lnTo>
                  <a:pt x="256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4261997" y="2857442"/>
            <a:ext cx="165361" cy="2411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4045706" y="3187472"/>
            <a:ext cx="203463" cy="38061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3918446" y="3656970"/>
            <a:ext cx="114432" cy="20324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3804014" y="3961896"/>
            <a:ext cx="114935" cy="203200"/>
          </a:xfrm>
          <a:custGeom>
            <a:avLst/>
            <a:gdLst/>
            <a:ahLst/>
            <a:cxnLst/>
            <a:rect l="l" t="t" r="r" b="b"/>
            <a:pathLst>
              <a:path w="114935" h="203200">
                <a:moveTo>
                  <a:pt x="76330" y="0"/>
                </a:moveTo>
                <a:lnTo>
                  <a:pt x="0" y="190436"/>
                </a:lnTo>
                <a:lnTo>
                  <a:pt x="38101" y="202861"/>
                </a:lnTo>
                <a:lnTo>
                  <a:pt x="114432" y="12552"/>
                </a:lnTo>
                <a:lnTo>
                  <a:pt x="763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3804014" y="4139400"/>
            <a:ext cx="26034" cy="25400"/>
          </a:xfrm>
          <a:custGeom>
            <a:avLst/>
            <a:gdLst/>
            <a:ahLst/>
            <a:cxnLst/>
            <a:rect l="l" t="t" r="r" b="b"/>
            <a:pathLst>
              <a:path w="26035" h="25400">
                <a:moveTo>
                  <a:pt x="25655" y="0"/>
                </a:moveTo>
                <a:lnTo>
                  <a:pt x="0" y="0"/>
                </a:lnTo>
                <a:lnTo>
                  <a:pt x="0" y="25357"/>
                </a:lnTo>
                <a:lnTo>
                  <a:pt x="25655" y="25357"/>
                </a:lnTo>
                <a:lnTo>
                  <a:pt x="256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3689581" y="4253763"/>
            <a:ext cx="101985" cy="20311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3549875" y="4558690"/>
            <a:ext cx="126918" cy="21566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3422615" y="4863236"/>
            <a:ext cx="114432" cy="20316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3282527" y="5104286"/>
            <a:ext cx="153035" cy="178435"/>
          </a:xfrm>
          <a:custGeom>
            <a:avLst/>
            <a:gdLst/>
            <a:ahLst/>
            <a:cxnLst/>
            <a:rect l="l" t="t" r="r" b="b"/>
            <a:pathLst>
              <a:path w="153035" h="178435">
                <a:moveTo>
                  <a:pt x="114813" y="0"/>
                </a:moveTo>
                <a:lnTo>
                  <a:pt x="0" y="165294"/>
                </a:lnTo>
                <a:lnTo>
                  <a:pt x="38228" y="177808"/>
                </a:lnTo>
                <a:lnTo>
                  <a:pt x="152915" y="12830"/>
                </a:lnTo>
                <a:lnTo>
                  <a:pt x="1148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3282527" y="5256736"/>
            <a:ext cx="26034" cy="25400"/>
          </a:xfrm>
          <a:custGeom>
            <a:avLst/>
            <a:gdLst/>
            <a:ahLst/>
            <a:cxnLst/>
            <a:rect l="l" t="t" r="r" b="b"/>
            <a:pathLst>
              <a:path w="26035" h="25400">
                <a:moveTo>
                  <a:pt x="25655" y="0"/>
                </a:moveTo>
                <a:lnTo>
                  <a:pt x="0" y="0"/>
                </a:lnTo>
                <a:lnTo>
                  <a:pt x="0" y="25357"/>
                </a:lnTo>
                <a:lnTo>
                  <a:pt x="25655" y="25357"/>
                </a:lnTo>
                <a:lnTo>
                  <a:pt x="256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3003114" y="5371011"/>
            <a:ext cx="241311" cy="25388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2761422" y="5663093"/>
            <a:ext cx="191135" cy="1270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177808" y="0"/>
                </a:moveTo>
                <a:lnTo>
                  <a:pt x="0" y="88904"/>
                </a:lnTo>
                <a:lnTo>
                  <a:pt x="12446" y="126788"/>
                </a:lnTo>
                <a:lnTo>
                  <a:pt x="190635" y="37871"/>
                </a:lnTo>
                <a:lnTo>
                  <a:pt x="1778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2748595" y="5751997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274" y="0"/>
                </a:moveTo>
                <a:lnTo>
                  <a:pt x="0" y="0"/>
                </a:lnTo>
                <a:lnTo>
                  <a:pt x="0" y="25357"/>
                </a:lnTo>
                <a:lnTo>
                  <a:pt x="25274" y="25357"/>
                </a:lnTo>
                <a:lnTo>
                  <a:pt x="252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2506915" y="5777355"/>
            <a:ext cx="203835" cy="88900"/>
          </a:xfrm>
          <a:custGeom>
            <a:avLst/>
            <a:gdLst/>
            <a:ahLst/>
            <a:cxnLst/>
            <a:rect l="l" t="t" r="r" b="b"/>
            <a:pathLst>
              <a:path w="203835" h="88900">
                <a:moveTo>
                  <a:pt x="190712" y="0"/>
                </a:moveTo>
                <a:lnTo>
                  <a:pt x="0" y="50715"/>
                </a:lnTo>
                <a:lnTo>
                  <a:pt x="12814" y="88587"/>
                </a:lnTo>
                <a:lnTo>
                  <a:pt x="203577" y="37871"/>
                </a:lnTo>
                <a:lnTo>
                  <a:pt x="1907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2494100" y="5828071"/>
            <a:ext cx="26034" cy="25400"/>
          </a:xfrm>
          <a:custGeom>
            <a:avLst/>
            <a:gdLst/>
            <a:ahLst/>
            <a:cxnLst/>
            <a:rect l="l" t="t" r="r" b="b"/>
            <a:pathLst>
              <a:path w="26035" h="25400">
                <a:moveTo>
                  <a:pt x="25629" y="0"/>
                </a:moveTo>
                <a:lnTo>
                  <a:pt x="0" y="0"/>
                </a:lnTo>
                <a:lnTo>
                  <a:pt x="0" y="25357"/>
                </a:lnTo>
                <a:lnTo>
                  <a:pt x="25629" y="25357"/>
                </a:lnTo>
                <a:lnTo>
                  <a:pt x="256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2265248" y="5840584"/>
            <a:ext cx="203835" cy="64135"/>
          </a:xfrm>
          <a:custGeom>
            <a:avLst/>
            <a:gdLst/>
            <a:ahLst/>
            <a:cxnLst/>
            <a:rect l="l" t="t" r="r" b="b"/>
            <a:pathLst>
              <a:path w="203835" h="64135">
                <a:moveTo>
                  <a:pt x="190712" y="0"/>
                </a:moveTo>
                <a:lnTo>
                  <a:pt x="0" y="25357"/>
                </a:lnTo>
                <a:lnTo>
                  <a:pt x="12827" y="63559"/>
                </a:lnTo>
                <a:lnTo>
                  <a:pt x="203526" y="38201"/>
                </a:lnTo>
                <a:lnTo>
                  <a:pt x="1907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2252433" y="5865942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25642" y="0"/>
                </a:moveTo>
                <a:lnTo>
                  <a:pt x="0" y="0"/>
                </a:lnTo>
                <a:lnTo>
                  <a:pt x="0" y="25674"/>
                </a:lnTo>
                <a:lnTo>
                  <a:pt x="25642" y="25674"/>
                </a:lnTo>
                <a:lnTo>
                  <a:pt x="256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2138014" y="5865942"/>
            <a:ext cx="89535" cy="51435"/>
          </a:xfrm>
          <a:custGeom>
            <a:avLst/>
            <a:gdLst/>
            <a:ahLst/>
            <a:cxnLst/>
            <a:rect l="l" t="t" r="r" b="b"/>
            <a:pathLst>
              <a:path w="89535" h="51435">
                <a:moveTo>
                  <a:pt x="76279" y="0"/>
                </a:moveTo>
                <a:lnTo>
                  <a:pt x="0" y="12843"/>
                </a:lnTo>
                <a:lnTo>
                  <a:pt x="12814" y="51032"/>
                </a:lnTo>
                <a:lnTo>
                  <a:pt x="89094" y="38201"/>
                </a:lnTo>
                <a:lnTo>
                  <a:pt x="762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2125503" y="5878786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324" y="0"/>
                </a:moveTo>
                <a:lnTo>
                  <a:pt x="0" y="0"/>
                </a:lnTo>
                <a:lnTo>
                  <a:pt x="0" y="25357"/>
                </a:lnTo>
                <a:lnTo>
                  <a:pt x="25324" y="25357"/>
                </a:lnTo>
                <a:lnTo>
                  <a:pt x="253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7657500" y="2298685"/>
            <a:ext cx="89535" cy="76835"/>
          </a:xfrm>
          <a:custGeom>
            <a:avLst/>
            <a:gdLst/>
            <a:ahLst/>
            <a:cxnLst/>
            <a:rect l="l" t="t" r="r" b="b"/>
            <a:pathLst>
              <a:path w="89534" h="76835">
                <a:moveTo>
                  <a:pt x="76330" y="0"/>
                </a:moveTo>
                <a:lnTo>
                  <a:pt x="0" y="38163"/>
                </a:lnTo>
                <a:lnTo>
                  <a:pt x="12827" y="76326"/>
                </a:lnTo>
                <a:lnTo>
                  <a:pt x="89158" y="38163"/>
                </a:lnTo>
                <a:lnTo>
                  <a:pt x="763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7644672" y="2336849"/>
            <a:ext cx="26034" cy="25400"/>
          </a:xfrm>
          <a:custGeom>
            <a:avLst/>
            <a:gdLst/>
            <a:ahLst/>
            <a:cxnLst/>
            <a:rect l="l" t="t" r="r" b="b"/>
            <a:pathLst>
              <a:path w="26034" h="25400">
                <a:moveTo>
                  <a:pt x="25655" y="0"/>
                </a:moveTo>
                <a:lnTo>
                  <a:pt x="0" y="0"/>
                </a:lnTo>
                <a:lnTo>
                  <a:pt x="0" y="25357"/>
                </a:lnTo>
                <a:lnTo>
                  <a:pt x="25655" y="25357"/>
                </a:lnTo>
                <a:lnTo>
                  <a:pt x="256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7568469" y="2362177"/>
            <a:ext cx="26034" cy="38735"/>
          </a:xfrm>
          <a:custGeom>
            <a:avLst/>
            <a:gdLst/>
            <a:ahLst/>
            <a:cxnLst/>
            <a:rect l="l" t="t" r="r" b="b"/>
            <a:pathLst>
              <a:path w="26034" h="38735">
                <a:moveTo>
                  <a:pt x="25636" y="0"/>
                </a:moveTo>
                <a:lnTo>
                  <a:pt x="0" y="0"/>
                </a:lnTo>
                <a:lnTo>
                  <a:pt x="0" y="38192"/>
                </a:lnTo>
                <a:lnTo>
                  <a:pt x="25636" y="38192"/>
                </a:lnTo>
                <a:lnTo>
                  <a:pt x="256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7568469" y="2362206"/>
            <a:ext cx="26034" cy="25400"/>
          </a:xfrm>
          <a:custGeom>
            <a:avLst/>
            <a:gdLst/>
            <a:ahLst/>
            <a:cxnLst/>
            <a:rect l="l" t="t" r="r" b="b"/>
            <a:pathLst>
              <a:path w="26034" h="25400">
                <a:moveTo>
                  <a:pt x="25528" y="0"/>
                </a:moveTo>
                <a:lnTo>
                  <a:pt x="0" y="0"/>
                </a:lnTo>
                <a:lnTo>
                  <a:pt x="0" y="25357"/>
                </a:lnTo>
                <a:lnTo>
                  <a:pt x="25528" y="25357"/>
                </a:lnTo>
                <a:lnTo>
                  <a:pt x="255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7543068" y="2362206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401" y="0"/>
                </a:moveTo>
                <a:lnTo>
                  <a:pt x="0" y="0"/>
                </a:lnTo>
                <a:lnTo>
                  <a:pt x="0" y="25357"/>
                </a:lnTo>
                <a:lnTo>
                  <a:pt x="25401" y="25357"/>
                </a:lnTo>
                <a:lnTo>
                  <a:pt x="254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7415808" y="2387564"/>
            <a:ext cx="89535" cy="88900"/>
          </a:xfrm>
          <a:custGeom>
            <a:avLst/>
            <a:gdLst/>
            <a:ahLst/>
            <a:cxnLst/>
            <a:rect l="l" t="t" r="r" b="b"/>
            <a:pathLst>
              <a:path w="89534" h="88900">
                <a:moveTo>
                  <a:pt x="76330" y="0"/>
                </a:moveTo>
                <a:lnTo>
                  <a:pt x="0" y="50715"/>
                </a:lnTo>
                <a:lnTo>
                  <a:pt x="12827" y="88878"/>
                </a:lnTo>
                <a:lnTo>
                  <a:pt x="89158" y="38163"/>
                </a:lnTo>
                <a:lnTo>
                  <a:pt x="763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7402980" y="2438279"/>
            <a:ext cx="26034" cy="25400"/>
          </a:xfrm>
          <a:custGeom>
            <a:avLst/>
            <a:gdLst/>
            <a:ahLst/>
            <a:cxnLst/>
            <a:rect l="l" t="t" r="r" b="b"/>
            <a:pathLst>
              <a:path w="26034" h="25400">
                <a:moveTo>
                  <a:pt x="25655" y="0"/>
                </a:moveTo>
                <a:lnTo>
                  <a:pt x="0" y="0"/>
                </a:lnTo>
                <a:lnTo>
                  <a:pt x="0" y="25357"/>
                </a:lnTo>
                <a:lnTo>
                  <a:pt x="25655" y="25357"/>
                </a:lnTo>
                <a:lnTo>
                  <a:pt x="256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7326777" y="2476443"/>
            <a:ext cx="38100" cy="50800"/>
          </a:xfrm>
          <a:custGeom>
            <a:avLst/>
            <a:gdLst/>
            <a:ahLst/>
            <a:cxnLst/>
            <a:rect l="l" t="t" r="r" b="b"/>
            <a:pathLst>
              <a:path w="38100" h="50800">
                <a:moveTo>
                  <a:pt x="25655" y="0"/>
                </a:moveTo>
                <a:lnTo>
                  <a:pt x="0" y="12932"/>
                </a:lnTo>
                <a:lnTo>
                  <a:pt x="12827" y="50715"/>
                </a:lnTo>
                <a:lnTo>
                  <a:pt x="38101" y="38290"/>
                </a:lnTo>
                <a:lnTo>
                  <a:pt x="256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7339604" y="2476443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274" y="0"/>
                </a:moveTo>
                <a:lnTo>
                  <a:pt x="0" y="0"/>
                </a:lnTo>
                <a:lnTo>
                  <a:pt x="0" y="25357"/>
                </a:lnTo>
                <a:lnTo>
                  <a:pt x="25274" y="25357"/>
                </a:lnTo>
                <a:lnTo>
                  <a:pt x="252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7314203" y="2489375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401" y="0"/>
                </a:moveTo>
                <a:lnTo>
                  <a:pt x="0" y="0"/>
                </a:lnTo>
                <a:lnTo>
                  <a:pt x="0" y="25357"/>
                </a:lnTo>
                <a:lnTo>
                  <a:pt x="25401" y="25357"/>
                </a:lnTo>
                <a:lnTo>
                  <a:pt x="254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7187070" y="2527158"/>
            <a:ext cx="101604" cy="10181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6" name="object 156"/>
          <p:cNvSpPr/>
          <p:nvPr/>
        </p:nvSpPr>
        <p:spPr>
          <a:xfrm>
            <a:off x="7123186" y="2666879"/>
            <a:ext cx="38735" cy="50800"/>
          </a:xfrm>
          <a:custGeom>
            <a:avLst/>
            <a:gdLst/>
            <a:ahLst/>
            <a:cxnLst/>
            <a:rect l="l" t="t" r="r" b="b"/>
            <a:pathLst>
              <a:path w="38734" h="50800">
                <a:moveTo>
                  <a:pt x="25655" y="0"/>
                </a:moveTo>
                <a:lnTo>
                  <a:pt x="0" y="12805"/>
                </a:lnTo>
                <a:lnTo>
                  <a:pt x="12827" y="50715"/>
                </a:lnTo>
                <a:lnTo>
                  <a:pt x="38228" y="38163"/>
                </a:lnTo>
                <a:lnTo>
                  <a:pt x="256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7136014" y="2666879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401" y="0"/>
                </a:moveTo>
                <a:lnTo>
                  <a:pt x="0" y="0"/>
                </a:lnTo>
                <a:lnTo>
                  <a:pt x="0" y="25357"/>
                </a:lnTo>
                <a:lnTo>
                  <a:pt x="25401" y="25357"/>
                </a:lnTo>
                <a:lnTo>
                  <a:pt x="254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8" name="object 158"/>
          <p:cNvSpPr/>
          <p:nvPr/>
        </p:nvSpPr>
        <p:spPr>
          <a:xfrm>
            <a:off x="7110740" y="2679685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274" y="0"/>
                </a:moveTo>
                <a:lnTo>
                  <a:pt x="0" y="0"/>
                </a:lnTo>
                <a:lnTo>
                  <a:pt x="0" y="25357"/>
                </a:lnTo>
                <a:lnTo>
                  <a:pt x="25274" y="25357"/>
                </a:lnTo>
                <a:lnTo>
                  <a:pt x="252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9" name="object 159"/>
          <p:cNvSpPr/>
          <p:nvPr/>
        </p:nvSpPr>
        <p:spPr>
          <a:xfrm>
            <a:off x="6958206" y="2743206"/>
            <a:ext cx="139706" cy="17750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0" name="object 160"/>
          <p:cNvSpPr/>
          <p:nvPr/>
        </p:nvSpPr>
        <p:spPr>
          <a:xfrm>
            <a:off x="6907149" y="2971425"/>
            <a:ext cx="51435" cy="38735"/>
          </a:xfrm>
          <a:custGeom>
            <a:avLst/>
            <a:gdLst/>
            <a:ahLst/>
            <a:cxnLst/>
            <a:rect l="l" t="t" r="r" b="b"/>
            <a:pathLst>
              <a:path w="51434" h="38735">
                <a:moveTo>
                  <a:pt x="12827" y="0"/>
                </a:moveTo>
                <a:lnTo>
                  <a:pt x="0" y="25738"/>
                </a:lnTo>
                <a:lnTo>
                  <a:pt x="38228" y="38163"/>
                </a:lnTo>
                <a:lnTo>
                  <a:pt x="51056" y="12805"/>
                </a:lnTo>
                <a:lnTo>
                  <a:pt x="128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1" name="object 161"/>
          <p:cNvSpPr/>
          <p:nvPr/>
        </p:nvSpPr>
        <p:spPr>
          <a:xfrm>
            <a:off x="6919977" y="2958873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401" y="0"/>
                </a:moveTo>
                <a:lnTo>
                  <a:pt x="0" y="0"/>
                </a:lnTo>
                <a:lnTo>
                  <a:pt x="0" y="25357"/>
                </a:lnTo>
                <a:lnTo>
                  <a:pt x="25401" y="25357"/>
                </a:lnTo>
                <a:lnTo>
                  <a:pt x="254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2" name="object 162"/>
          <p:cNvSpPr/>
          <p:nvPr/>
        </p:nvSpPr>
        <p:spPr>
          <a:xfrm>
            <a:off x="6907149" y="2984231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401" y="0"/>
                </a:moveTo>
                <a:lnTo>
                  <a:pt x="0" y="0"/>
                </a:lnTo>
                <a:lnTo>
                  <a:pt x="0" y="25357"/>
                </a:lnTo>
                <a:lnTo>
                  <a:pt x="25401" y="25357"/>
                </a:lnTo>
                <a:lnTo>
                  <a:pt x="254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3" name="object 163"/>
          <p:cNvSpPr/>
          <p:nvPr/>
        </p:nvSpPr>
        <p:spPr>
          <a:xfrm>
            <a:off x="6830946" y="3047878"/>
            <a:ext cx="76203" cy="10143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4" name="object 164"/>
          <p:cNvSpPr/>
          <p:nvPr/>
        </p:nvSpPr>
        <p:spPr>
          <a:xfrm>
            <a:off x="6780017" y="3200025"/>
            <a:ext cx="51435" cy="38735"/>
          </a:xfrm>
          <a:custGeom>
            <a:avLst/>
            <a:gdLst/>
            <a:ahLst/>
            <a:cxnLst/>
            <a:rect l="l" t="t" r="r" b="b"/>
            <a:pathLst>
              <a:path w="51434" h="38735">
                <a:moveTo>
                  <a:pt x="12827" y="0"/>
                </a:moveTo>
                <a:lnTo>
                  <a:pt x="0" y="25611"/>
                </a:lnTo>
                <a:lnTo>
                  <a:pt x="38101" y="38163"/>
                </a:lnTo>
                <a:lnTo>
                  <a:pt x="50929" y="12805"/>
                </a:lnTo>
                <a:lnTo>
                  <a:pt x="128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5" name="object 165"/>
          <p:cNvSpPr/>
          <p:nvPr/>
        </p:nvSpPr>
        <p:spPr>
          <a:xfrm>
            <a:off x="6792844" y="3187472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274" y="0"/>
                </a:moveTo>
                <a:lnTo>
                  <a:pt x="0" y="0"/>
                </a:lnTo>
                <a:lnTo>
                  <a:pt x="0" y="25357"/>
                </a:lnTo>
                <a:lnTo>
                  <a:pt x="25274" y="25357"/>
                </a:lnTo>
                <a:lnTo>
                  <a:pt x="252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6" name="object 166"/>
          <p:cNvSpPr/>
          <p:nvPr/>
        </p:nvSpPr>
        <p:spPr>
          <a:xfrm>
            <a:off x="6780017" y="3212830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274" y="0"/>
                </a:moveTo>
                <a:lnTo>
                  <a:pt x="0" y="0"/>
                </a:lnTo>
                <a:lnTo>
                  <a:pt x="0" y="25357"/>
                </a:lnTo>
                <a:lnTo>
                  <a:pt x="25274" y="25357"/>
                </a:lnTo>
                <a:lnTo>
                  <a:pt x="252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7" name="object 167"/>
          <p:cNvSpPr/>
          <p:nvPr/>
        </p:nvSpPr>
        <p:spPr>
          <a:xfrm>
            <a:off x="6728960" y="3263546"/>
            <a:ext cx="76835" cy="88900"/>
          </a:xfrm>
          <a:custGeom>
            <a:avLst/>
            <a:gdLst/>
            <a:ahLst/>
            <a:cxnLst/>
            <a:rect l="l" t="t" r="r" b="b"/>
            <a:pathLst>
              <a:path w="76834" h="88900">
                <a:moveTo>
                  <a:pt x="38228" y="0"/>
                </a:moveTo>
                <a:lnTo>
                  <a:pt x="0" y="76326"/>
                </a:lnTo>
                <a:lnTo>
                  <a:pt x="38228" y="88878"/>
                </a:lnTo>
                <a:lnTo>
                  <a:pt x="76330" y="12805"/>
                </a:lnTo>
                <a:lnTo>
                  <a:pt x="382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8" name="object 168"/>
          <p:cNvSpPr/>
          <p:nvPr/>
        </p:nvSpPr>
        <p:spPr>
          <a:xfrm>
            <a:off x="6728960" y="3327067"/>
            <a:ext cx="26034" cy="25400"/>
          </a:xfrm>
          <a:custGeom>
            <a:avLst/>
            <a:gdLst/>
            <a:ahLst/>
            <a:cxnLst/>
            <a:rect l="l" t="t" r="r" b="b"/>
            <a:pathLst>
              <a:path w="26034" h="25400">
                <a:moveTo>
                  <a:pt x="25655" y="0"/>
                </a:moveTo>
                <a:lnTo>
                  <a:pt x="0" y="0"/>
                </a:lnTo>
                <a:lnTo>
                  <a:pt x="0" y="25357"/>
                </a:lnTo>
                <a:lnTo>
                  <a:pt x="25655" y="25357"/>
                </a:lnTo>
                <a:lnTo>
                  <a:pt x="256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9" name="object 169"/>
          <p:cNvSpPr/>
          <p:nvPr/>
        </p:nvSpPr>
        <p:spPr>
          <a:xfrm>
            <a:off x="6690859" y="3415945"/>
            <a:ext cx="51435" cy="38100"/>
          </a:xfrm>
          <a:custGeom>
            <a:avLst/>
            <a:gdLst/>
            <a:ahLst/>
            <a:cxnLst/>
            <a:rect l="l" t="t" r="r" b="b"/>
            <a:pathLst>
              <a:path w="51434" h="38100">
                <a:moveTo>
                  <a:pt x="12827" y="0"/>
                </a:moveTo>
                <a:lnTo>
                  <a:pt x="0" y="25357"/>
                </a:lnTo>
                <a:lnTo>
                  <a:pt x="38101" y="37909"/>
                </a:lnTo>
                <a:lnTo>
                  <a:pt x="50929" y="12552"/>
                </a:lnTo>
                <a:lnTo>
                  <a:pt x="128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0" name="object 170"/>
          <p:cNvSpPr/>
          <p:nvPr/>
        </p:nvSpPr>
        <p:spPr>
          <a:xfrm>
            <a:off x="6703686" y="3403139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274" y="0"/>
                </a:moveTo>
                <a:lnTo>
                  <a:pt x="0" y="0"/>
                </a:lnTo>
                <a:lnTo>
                  <a:pt x="0" y="25357"/>
                </a:lnTo>
                <a:lnTo>
                  <a:pt x="25274" y="25357"/>
                </a:lnTo>
                <a:lnTo>
                  <a:pt x="252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1" name="object 171"/>
          <p:cNvSpPr/>
          <p:nvPr/>
        </p:nvSpPr>
        <p:spPr>
          <a:xfrm>
            <a:off x="6690859" y="3428497"/>
            <a:ext cx="26034" cy="25400"/>
          </a:xfrm>
          <a:custGeom>
            <a:avLst/>
            <a:gdLst/>
            <a:ahLst/>
            <a:cxnLst/>
            <a:rect l="l" t="t" r="r" b="b"/>
            <a:pathLst>
              <a:path w="26034" h="25400">
                <a:moveTo>
                  <a:pt x="25655" y="0"/>
                </a:moveTo>
                <a:lnTo>
                  <a:pt x="0" y="0"/>
                </a:lnTo>
                <a:lnTo>
                  <a:pt x="0" y="25357"/>
                </a:lnTo>
                <a:lnTo>
                  <a:pt x="25655" y="25357"/>
                </a:lnTo>
                <a:lnTo>
                  <a:pt x="256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2" name="object 172"/>
          <p:cNvSpPr/>
          <p:nvPr/>
        </p:nvSpPr>
        <p:spPr>
          <a:xfrm>
            <a:off x="6627355" y="3492018"/>
            <a:ext cx="76330" cy="10181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3" name="object 173"/>
          <p:cNvSpPr/>
          <p:nvPr/>
        </p:nvSpPr>
        <p:spPr>
          <a:xfrm>
            <a:off x="6589254" y="3644545"/>
            <a:ext cx="51435" cy="50800"/>
          </a:xfrm>
          <a:custGeom>
            <a:avLst/>
            <a:gdLst/>
            <a:ahLst/>
            <a:cxnLst/>
            <a:rect l="l" t="t" r="r" b="b"/>
            <a:pathLst>
              <a:path w="51434" h="50800">
                <a:moveTo>
                  <a:pt x="12827" y="0"/>
                </a:moveTo>
                <a:lnTo>
                  <a:pt x="0" y="12425"/>
                </a:lnTo>
                <a:lnTo>
                  <a:pt x="38101" y="50715"/>
                </a:lnTo>
                <a:lnTo>
                  <a:pt x="50929" y="37782"/>
                </a:lnTo>
                <a:lnTo>
                  <a:pt x="128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4" name="object 174"/>
          <p:cNvSpPr/>
          <p:nvPr/>
        </p:nvSpPr>
        <p:spPr>
          <a:xfrm>
            <a:off x="6602081" y="3644545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274" y="0"/>
                </a:moveTo>
                <a:lnTo>
                  <a:pt x="0" y="0"/>
                </a:lnTo>
                <a:lnTo>
                  <a:pt x="0" y="25357"/>
                </a:lnTo>
                <a:lnTo>
                  <a:pt x="25274" y="25357"/>
                </a:lnTo>
                <a:lnTo>
                  <a:pt x="252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5" name="object 175"/>
          <p:cNvSpPr/>
          <p:nvPr/>
        </p:nvSpPr>
        <p:spPr>
          <a:xfrm>
            <a:off x="6589254" y="3656970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274" y="0"/>
                </a:moveTo>
                <a:lnTo>
                  <a:pt x="0" y="0"/>
                </a:lnTo>
                <a:lnTo>
                  <a:pt x="0" y="25357"/>
                </a:lnTo>
                <a:lnTo>
                  <a:pt x="25274" y="25357"/>
                </a:lnTo>
                <a:lnTo>
                  <a:pt x="252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6" name="object 176"/>
          <p:cNvSpPr/>
          <p:nvPr/>
        </p:nvSpPr>
        <p:spPr>
          <a:xfrm>
            <a:off x="6487395" y="3733424"/>
            <a:ext cx="114686" cy="20286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7" name="object 177"/>
          <p:cNvSpPr/>
          <p:nvPr/>
        </p:nvSpPr>
        <p:spPr>
          <a:xfrm>
            <a:off x="6449166" y="3999806"/>
            <a:ext cx="51435" cy="38735"/>
          </a:xfrm>
          <a:custGeom>
            <a:avLst/>
            <a:gdLst/>
            <a:ahLst/>
            <a:cxnLst/>
            <a:rect l="l" t="t" r="r" b="b"/>
            <a:pathLst>
              <a:path w="51435" h="38735">
                <a:moveTo>
                  <a:pt x="12827" y="0"/>
                </a:moveTo>
                <a:lnTo>
                  <a:pt x="0" y="25357"/>
                </a:lnTo>
                <a:lnTo>
                  <a:pt x="38228" y="38163"/>
                </a:lnTo>
                <a:lnTo>
                  <a:pt x="50929" y="12805"/>
                </a:lnTo>
                <a:lnTo>
                  <a:pt x="128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8" name="object 178"/>
          <p:cNvSpPr/>
          <p:nvPr/>
        </p:nvSpPr>
        <p:spPr>
          <a:xfrm>
            <a:off x="6461993" y="3987254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401" y="0"/>
                </a:moveTo>
                <a:lnTo>
                  <a:pt x="0" y="0"/>
                </a:lnTo>
                <a:lnTo>
                  <a:pt x="0" y="25357"/>
                </a:lnTo>
                <a:lnTo>
                  <a:pt x="25401" y="25357"/>
                </a:lnTo>
                <a:lnTo>
                  <a:pt x="254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9" name="object 179"/>
          <p:cNvSpPr/>
          <p:nvPr/>
        </p:nvSpPr>
        <p:spPr>
          <a:xfrm>
            <a:off x="6449166" y="4012612"/>
            <a:ext cx="26034" cy="25400"/>
          </a:xfrm>
          <a:custGeom>
            <a:avLst/>
            <a:gdLst/>
            <a:ahLst/>
            <a:cxnLst/>
            <a:rect l="l" t="t" r="r" b="b"/>
            <a:pathLst>
              <a:path w="26035" h="25400">
                <a:moveTo>
                  <a:pt x="25655" y="0"/>
                </a:moveTo>
                <a:lnTo>
                  <a:pt x="0" y="0"/>
                </a:lnTo>
                <a:lnTo>
                  <a:pt x="0" y="25357"/>
                </a:lnTo>
                <a:lnTo>
                  <a:pt x="25655" y="25357"/>
                </a:lnTo>
                <a:lnTo>
                  <a:pt x="256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0" name="object 180"/>
          <p:cNvSpPr/>
          <p:nvPr/>
        </p:nvSpPr>
        <p:spPr>
          <a:xfrm>
            <a:off x="6398491" y="4088685"/>
            <a:ext cx="63500" cy="89535"/>
          </a:xfrm>
          <a:custGeom>
            <a:avLst/>
            <a:gdLst/>
            <a:ahLst/>
            <a:cxnLst/>
            <a:rect l="l" t="t" r="r" b="b"/>
            <a:pathLst>
              <a:path w="63500" h="89535">
                <a:moveTo>
                  <a:pt x="25401" y="0"/>
                </a:moveTo>
                <a:lnTo>
                  <a:pt x="0" y="76073"/>
                </a:lnTo>
                <a:lnTo>
                  <a:pt x="38228" y="89005"/>
                </a:lnTo>
                <a:lnTo>
                  <a:pt x="63502" y="12932"/>
                </a:lnTo>
                <a:lnTo>
                  <a:pt x="254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1" name="object 181"/>
          <p:cNvSpPr/>
          <p:nvPr/>
        </p:nvSpPr>
        <p:spPr>
          <a:xfrm>
            <a:off x="6423892" y="4076260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274" y="0"/>
                </a:moveTo>
                <a:lnTo>
                  <a:pt x="0" y="0"/>
                </a:lnTo>
                <a:lnTo>
                  <a:pt x="0" y="25357"/>
                </a:lnTo>
                <a:lnTo>
                  <a:pt x="25274" y="25357"/>
                </a:lnTo>
                <a:lnTo>
                  <a:pt x="252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2" name="object 182"/>
          <p:cNvSpPr/>
          <p:nvPr/>
        </p:nvSpPr>
        <p:spPr>
          <a:xfrm>
            <a:off x="6398491" y="4152332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401" y="0"/>
                </a:moveTo>
                <a:lnTo>
                  <a:pt x="0" y="0"/>
                </a:lnTo>
                <a:lnTo>
                  <a:pt x="0" y="25357"/>
                </a:lnTo>
                <a:lnTo>
                  <a:pt x="25401" y="25357"/>
                </a:lnTo>
                <a:lnTo>
                  <a:pt x="254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3" name="object 183"/>
          <p:cNvSpPr/>
          <p:nvPr/>
        </p:nvSpPr>
        <p:spPr>
          <a:xfrm>
            <a:off x="6360389" y="4241212"/>
            <a:ext cx="50800" cy="38100"/>
          </a:xfrm>
          <a:custGeom>
            <a:avLst/>
            <a:gdLst/>
            <a:ahLst/>
            <a:cxnLst/>
            <a:rect l="l" t="t" r="r" b="b"/>
            <a:pathLst>
              <a:path w="50800" h="38100">
                <a:moveTo>
                  <a:pt x="12573" y="0"/>
                </a:moveTo>
                <a:lnTo>
                  <a:pt x="0" y="25357"/>
                </a:lnTo>
                <a:lnTo>
                  <a:pt x="38101" y="37909"/>
                </a:lnTo>
                <a:lnTo>
                  <a:pt x="50675" y="12552"/>
                </a:lnTo>
                <a:lnTo>
                  <a:pt x="125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4" name="object 184"/>
          <p:cNvSpPr/>
          <p:nvPr/>
        </p:nvSpPr>
        <p:spPr>
          <a:xfrm>
            <a:off x="6372962" y="4228406"/>
            <a:ext cx="26034" cy="25400"/>
          </a:xfrm>
          <a:custGeom>
            <a:avLst/>
            <a:gdLst/>
            <a:ahLst/>
            <a:cxnLst/>
            <a:rect l="l" t="t" r="r" b="b"/>
            <a:pathLst>
              <a:path w="26035" h="25400">
                <a:moveTo>
                  <a:pt x="25528" y="0"/>
                </a:moveTo>
                <a:lnTo>
                  <a:pt x="0" y="0"/>
                </a:lnTo>
                <a:lnTo>
                  <a:pt x="0" y="25357"/>
                </a:lnTo>
                <a:lnTo>
                  <a:pt x="25528" y="25357"/>
                </a:lnTo>
                <a:lnTo>
                  <a:pt x="255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5" name="object 185"/>
          <p:cNvSpPr/>
          <p:nvPr/>
        </p:nvSpPr>
        <p:spPr>
          <a:xfrm>
            <a:off x="6360389" y="4253763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401" y="0"/>
                </a:moveTo>
                <a:lnTo>
                  <a:pt x="0" y="0"/>
                </a:lnTo>
                <a:lnTo>
                  <a:pt x="0" y="25357"/>
                </a:lnTo>
                <a:lnTo>
                  <a:pt x="25401" y="25357"/>
                </a:lnTo>
                <a:lnTo>
                  <a:pt x="254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6" name="object 186"/>
          <p:cNvSpPr/>
          <p:nvPr/>
        </p:nvSpPr>
        <p:spPr>
          <a:xfrm>
            <a:off x="6309459" y="4330090"/>
            <a:ext cx="63500" cy="88900"/>
          </a:xfrm>
          <a:custGeom>
            <a:avLst/>
            <a:gdLst/>
            <a:ahLst/>
            <a:cxnLst/>
            <a:rect l="l" t="t" r="r" b="b"/>
            <a:pathLst>
              <a:path w="63500" h="88900">
                <a:moveTo>
                  <a:pt x="25274" y="0"/>
                </a:moveTo>
                <a:lnTo>
                  <a:pt x="0" y="76073"/>
                </a:lnTo>
                <a:lnTo>
                  <a:pt x="38101" y="88625"/>
                </a:lnTo>
                <a:lnTo>
                  <a:pt x="63502" y="12552"/>
                </a:lnTo>
                <a:lnTo>
                  <a:pt x="252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7" name="object 187"/>
          <p:cNvSpPr/>
          <p:nvPr/>
        </p:nvSpPr>
        <p:spPr>
          <a:xfrm>
            <a:off x="6334734" y="4317284"/>
            <a:ext cx="26034" cy="25400"/>
          </a:xfrm>
          <a:custGeom>
            <a:avLst/>
            <a:gdLst/>
            <a:ahLst/>
            <a:cxnLst/>
            <a:rect l="l" t="t" r="r" b="b"/>
            <a:pathLst>
              <a:path w="26035" h="25400">
                <a:moveTo>
                  <a:pt x="25655" y="0"/>
                </a:moveTo>
                <a:lnTo>
                  <a:pt x="0" y="0"/>
                </a:lnTo>
                <a:lnTo>
                  <a:pt x="0" y="25357"/>
                </a:lnTo>
                <a:lnTo>
                  <a:pt x="25655" y="25357"/>
                </a:lnTo>
                <a:lnTo>
                  <a:pt x="256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8" name="object 188"/>
          <p:cNvSpPr/>
          <p:nvPr/>
        </p:nvSpPr>
        <p:spPr>
          <a:xfrm>
            <a:off x="6309459" y="4393358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274" y="0"/>
                </a:moveTo>
                <a:lnTo>
                  <a:pt x="0" y="0"/>
                </a:lnTo>
                <a:lnTo>
                  <a:pt x="0" y="25357"/>
                </a:lnTo>
                <a:lnTo>
                  <a:pt x="25274" y="25357"/>
                </a:lnTo>
                <a:lnTo>
                  <a:pt x="252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9" name="object 189"/>
          <p:cNvSpPr/>
          <p:nvPr/>
        </p:nvSpPr>
        <p:spPr>
          <a:xfrm>
            <a:off x="6245957" y="4482236"/>
            <a:ext cx="76835" cy="88900"/>
          </a:xfrm>
          <a:custGeom>
            <a:avLst/>
            <a:gdLst/>
            <a:ahLst/>
            <a:cxnLst/>
            <a:rect l="l" t="t" r="r" b="b"/>
            <a:pathLst>
              <a:path w="76835" h="88900">
                <a:moveTo>
                  <a:pt x="38228" y="0"/>
                </a:moveTo>
                <a:lnTo>
                  <a:pt x="0" y="76453"/>
                </a:lnTo>
                <a:lnTo>
                  <a:pt x="38228" y="88878"/>
                </a:lnTo>
                <a:lnTo>
                  <a:pt x="76330" y="12805"/>
                </a:lnTo>
                <a:lnTo>
                  <a:pt x="382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0" name="object 190"/>
          <p:cNvSpPr/>
          <p:nvPr/>
        </p:nvSpPr>
        <p:spPr>
          <a:xfrm>
            <a:off x="6245957" y="4545757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401" y="0"/>
                </a:moveTo>
                <a:lnTo>
                  <a:pt x="0" y="0"/>
                </a:lnTo>
                <a:lnTo>
                  <a:pt x="0" y="25357"/>
                </a:lnTo>
                <a:lnTo>
                  <a:pt x="25401" y="25357"/>
                </a:lnTo>
                <a:lnTo>
                  <a:pt x="254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1" name="object 191"/>
          <p:cNvSpPr/>
          <p:nvPr/>
        </p:nvSpPr>
        <p:spPr>
          <a:xfrm>
            <a:off x="6207855" y="4621830"/>
            <a:ext cx="50800" cy="38735"/>
          </a:xfrm>
          <a:custGeom>
            <a:avLst/>
            <a:gdLst/>
            <a:ahLst/>
            <a:cxnLst/>
            <a:rect l="l" t="t" r="r" b="b"/>
            <a:pathLst>
              <a:path w="50800" h="38735">
                <a:moveTo>
                  <a:pt x="12446" y="0"/>
                </a:moveTo>
                <a:lnTo>
                  <a:pt x="0" y="25357"/>
                </a:lnTo>
                <a:lnTo>
                  <a:pt x="38101" y="38290"/>
                </a:lnTo>
                <a:lnTo>
                  <a:pt x="50675" y="12932"/>
                </a:lnTo>
                <a:lnTo>
                  <a:pt x="124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2" name="object 192"/>
          <p:cNvSpPr/>
          <p:nvPr/>
        </p:nvSpPr>
        <p:spPr>
          <a:xfrm>
            <a:off x="6220301" y="4609405"/>
            <a:ext cx="26034" cy="25400"/>
          </a:xfrm>
          <a:custGeom>
            <a:avLst/>
            <a:gdLst/>
            <a:ahLst/>
            <a:cxnLst/>
            <a:rect l="l" t="t" r="r" b="b"/>
            <a:pathLst>
              <a:path w="26035" h="25400">
                <a:moveTo>
                  <a:pt x="25655" y="0"/>
                </a:moveTo>
                <a:lnTo>
                  <a:pt x="0" y="0"/>
                </a:lnTo>
                <a:lnTo>
                  <a:pt x="0" y="25357"/>
                </a:lnTo>
                <a:lnTo>
                  <a:pt x="25655" y="25357"/>
                </a:lnTo>
                <a:lnTo>
                  <a:pt x="256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3" name="object 193"/>
          <p:cNvSpPr/>
          <p:nvPr/>
        </p:nvSpPr>
        <p:spPr>
          <a:xfrm>
            <a:off x="6207855" y="4634763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274" y="0"/>
                </a:moveTo>
                <a:lnTo>
                  <a:pt x="0" y="0"/>
                </a:lnTo>
                <a:lnTo>
                  <a:pt x="0" y="25357"/>
                </a:lnTo>
                <a:lnTo>
                  <a:pt x="25274" y="25357"/>
                </a:lnTo>
                <a:lnTo>
                  <a:pt x="252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4" name="object 194"/>
          <p:cNvSpPr/>
          <p:nvPr/>
        </p:nvSpPr>
        <p:spPr>
          <a:xfrm>
            <a:off x="6144098" y="4710836"/>
            <a:ext cx="63756" cy="8887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5" name="object 195"/>
          <p:cNvSpPr/>
          <p:nvPr/>
        </p:nvSpPr>
        <p:spPr>
          <a:xfrm>
            <a:off x="6105869" y="4863236"/>
            <a:ext cx="51435" cy="38100"/>
          </a:xfrm>
          <a:custGeom>
            <a:avLst/>
            <a:gdLst/>
            <a:ahLst/>
            <a:cxnLst/>
            <a:rect l="l" t="t" r="r" b="b"/>
            <a:pathLst>
              <a:path w="51435" h="38100">
                <a:moveTo>
                  <a:pt x="12827" y="0"/>
                </a:moveTo>
                <a:lnTo>
                  <a:pt x="0" y="25357"/>
                </a:lnTo>
                <a:lnTo>
                  <a:pt x="38228" y="37909"/>
                </a:lnTo>
                <a:lnTo>
                  <a:pt x="51056" y="12552"/>
                </a:lnTo>
                <a:lnTo>
                  <a:pt x="128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6" name="object 196"/>
          <p:cNvSpPr/>
          <p:nvPr/>
        </p:nvSpPr>
        <p:spPr>
          <a:xfrm>
            <a:off x="6118697" y="4850430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401" y="0"/>
                </a:moveTo>
                <a:lnTo>
                  <a:pt x="0" y="0"/>
                </a:lnTo>
                <a:lnTo>
                  <a:pt x="0" y="25357"/>
                </a:lnTo>
                <a:lnTo>
                  <a:pt x="25401" y="25357"/>
                </a:lnTo>
                <a:lnTo>
                  <a:pt x="254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7" name="object 197"/>
          <p:cNvSpPr/>
          <p:nvPr/>
        </p:nvSpPr>
        <p:spPr>
          <a:xfrm>
            <a:off x="6105869" y="4875788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401" y="0"/>
                </a:moveTo>
                <a:lnTo>
                  <a:pt x="0" y="0"/>
                </a:lnTo>
                <a:lnTo>
                  <a:pt x="0" y="25357"/>
                </a:lnTo>
                <a:lnTo>
                  <a:pt x="25401" y="25357"/>
                </a:lnTo>
                <a:lnTo>
                  <a:pt x="254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8" name="object 198"/>
          <p:cNvSpPr/>
          <p:nvPr/>
        </p:nvSpPr>
        <p:spPr>
          <a:xfrm>
            <a:off x="5991564" y="4939309"/>
            <a:ext cx="114305" cy="17780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9" name="object 199"/>
          <p:cNvSpPr/>
          <p:nvPr/>
        </p:nvSpPr>
        <p:spPr>
          <a:xfrm>
            <a:off x="5940507" y="5155318"/>
            <a:ext cx="51435" cy="50800"/>
          </a:xfrm>
          <a:custGeom>
            <a:avLst/>
            <a:gdLst/>
            <a:ahLst/>
            <a:cxnLst/>
            <a:rect l="l" t="t" r="r" b="b"/>
            <a:pathLst>
              <a:path w="51435" h="50800">
                <a:moveTo>
                  <a:pt x="12827" y="0"/>
                </a:moveTo>
                <a:lnTo>
                  <a:pt x="0" y="12514"/>
                </a:lnTo>
                <a:lnTo>
                  <a:pt x="38228" y="50715"/>
                </a:lnTo>
                <a:lnTo>
                  <a:pt x="51056" y="37871"/>
                </a:lnTo>
                <a:lnTo>
                  <a:pt x="128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0" name="object 200"/>
          <p:cNvSpPr/>
          <p:nvPr/>
        </p:nvSpPr>
        <p:spPr>
          <a:xfrm>
            <a:off x="5953335" y="5155318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401" y="0"/>
                </a:moveTo>
                <a:lnTo>
                  <a:pt x="0" y="0"/>
                </a:lnTo>
                <a:lnTo>
                  <a:pt x="0" y="25357"/>
                </a:lnTo>
                <a:lnTo>
                  <a:pt x="25401" y="25357"/>
                </a:lnTo>
                <a:lnTo>
                  <a:pt x="254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1" name="object 201"/>
          <p:cNvSpPr/>
          <p:nvPr/>
        </p:nvSpPr>
        <p:spPr>
          <a:xfrm>
            <a:off x="5940507" y="5167832"/>
            <a:ext cx="26034" cy="25400"/>
          </a:xfrm>
          <a:custGeom>
            <a:avLst/>
            <a:gdLst/>
            <a:ahLst/>
            <a:cxnLst/>
            <a:rect l="l" t="t" r="r" b="b"/>
            <a:pathLst>
              <a:path w="26035" h="25400">
                <a:moveTo>
                  <a:pt x="25655" y="0"/>
                </a:moveTo>
                <a:lnTo>
                  <a:pt x="0" y="0"/>
                </a:lnTo>
                <a:lnTo>
                  <a:pt x="0" y="25357"/>
                </a:lnTo>
                <a:lnTo>
                  <a:pt x="25655" y="25357"/>
                </a:lnTo>
                <a:lnTo>
                  <a:pt x="256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2" name="object 202"/>
          <p:cNvSpPr/>
          <p:nvPr/>
        </p:nvSpPr>
        <p:spPr>
          <a:xfrm>
            <a:off x="5851730" y="5243905"/>
            <a:ext cx="88777" cy="8890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3" name="object 203"/>
          <p:cNvSpPr/>
          <p:nvPr/>
        </p:nvSpPr>
        <p:spPr>
          <a:xfrm>
            <a:off x="5737044" y="5371011"/>
            <a:ext cx="114686" cy="12678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4" name="object 204"/>
          <p:cNvSpPr/>
          <p:nvPr/>
        </p:nvSpPr>
        <p:spPr>
          <a:xfrm>
            <a:off x="5673541" y="5510630"/>
            <a:ext cx="38100" cy="50800"/>
          </a:xfrm>
          <a:custGeom>
            <a:avLst/>
            <a:gdLst/>
            <a:ahLst/>
            <a:cxnLst/>
            <a:rect l="l" t="t" r="r" b="b"/>
            <a:pathLst>
              <a:path w="38100" h="50800">
                <a:moveTo>
                  <a:pt x="25401" y="0"/>
                </a:moveTo>
                <a:lnTo>
                  <a:pt x="0" y="12830"/>
                </a:lnTo>
                <a:lnTo>
                  <a:pt x="12827" y="50715"/>
                </a:lnTo>
                <a:lnTo>
                  <a:pt x="38101" y="38188"/>
                </a:lnTo>
                <a:lnTo>
                  <a:pt x="254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5" name="object 205"/>
          <p:cNvSpPr/>
          <p:nvPr/>
        </p:nvSpPr>
        <p:spPr>
          <a:xfrm>
            <a:off x="5686368" y="5510630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274" y="0"/>
                </a:moveTo>
                <a:lnTo>
                  <a:pt x="0" y="0"/>
                </a:lnTo>
                <a:lnTo>
                  <a:pt x="0" y="25357"/>
                </a:lnTo>
                <a:lnTo>
                  <a:pt x="25274" y="25357"/>
                </a:lnTo>
                <a:lnTo>
                  <a:pt x="252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6" name="object 206"/>
          <p:cNvSpPr/>
          <p:nvPr/>
        </p:nvSpPr>
        <p:spPr>
          <a:xfrm>
            <a:off x="5660713" y="5523461"/>
            <a:ext cx="26034" cy="25400"/>
          </a:xfrm>
          <a:custGeom>
            <a:avLst/>
            <a:gdLst/>
            <a:ahLst/>
            <a:cxnLst/>
            <a:rect l="l" t="t" r="r" b="b"/>
            <a:pathLst>
              <a:path w="26035" h="25400">
                <a:moveTo>
                  <a:pt x="25655" y="0"/>
                </a:moveTo>
                <a:lnTo>
                  <a:pt x="0" y="0"/>
                </a:lnTo>
                <a:lnTo>
                  <a:pt x="0" y="25357"/>
                </a:lnTo>
                <a:lnTo>
                  <a:pt x="25655" y="25357"/>
                </a:lnTo>
                <a:lnTo>
                  <a:pt x="256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7" name="object 207"/>
          <p:cNvSpPr/>
          <p:nvPr/>
        </p:nvSpPr>
        <p:spPr>
          <a:xfrm>
            <a:off x="5559109" y="5574177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5" h="89535">
                <a:moveTo>
                  <a:pt x="50929" y="0"/>
                </a:moveTo>
                <a:lnTo>
                  <a:pt x="0" y="50715"/>
                </a:lnTo>
                <a:lnTo>
                  <a:pt x="38228" y="88916"/>
                </a:lnTo>
                <a:lnTo>
                  <a:pt x="89158" y="37884"/>
                </a:lnTo>
                <a:lnTo>
                  <a:pt x="509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8" name="object 208"/>
          <p:cNvSpPr/>
          <p:nvPr/>
        </p:nvSpPr>
        <p:spPr>
          <a:xfrm>
            <a:off x="5610038" y="5574177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401" y="0"/>
                </a:moveTo>
                <a:lnTo>
                  <a:pt x="0" y="0"/>
                </a:lnTo>
                <a:lnTo>
                  <a:pt x="0" y="25357"/>
                </a:lnTo>
                <a:lnTo>
                  <a:pt x="25401" y="25357"/>
                </a:lnTo>
                <a:lnTo>
                  <a:pt x="254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9" name="object 209"/>
          <p:cNvSpPr/>
          <p:nvPr/>
        </p:nvSpPr>
        <p:spPr>
          <a:xfrm>
            <a:off x="5559109" y="5624892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401" y="0"/>
                </a:moveTo>
                <a:lnTo>
                  <a:pt x="0" y="0"/>
                </a:lnTo>
                <a:lnTo>
                  <a:pt x="0" y="25357"/>
                </a:lnTo>
                <a:lnTo>
                  <a:pt x="25401" y="25357"/>
                </a:lnTo>
                <a:lnTo>
                  <a:pt x="254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0" name="object 210"/>
          <p:cNvSpPr/>
          <p:nvPr/>
        </p:nvSpPr>
        <p:spPr>
          <a:xfrm>
            <a:off x="5495733" y="5624892"/>
            <a:ext cx="88900" cy="89535"/>
          </a:xfrm>
          <a:custGeom>
            <a:avLst/>
            <a:gdLst/>
            <a:ahLst/>
            <a:cxnLst/>
            <a:rect l="l" t="t" r="r" b="b"/>
            <a:pathLst>
              <a:path w="88900" h="89535">
                <a:moveTo>
                  <a:pt x="76203" y="0"/>
                </a:moveTo>
                <a:lnTo>
                  <a:pt x="0" y="50715"/>
                </a:lnTo>
                <a:lnTo>
                  <a:pt x="12446" y="88916"/>
                </a:lnTo>
                <a:lnTo>
                  <a:pt x="88777" y="38201"/>
                </a:lnTo>
                <a:lnTo>
                  <a:pt x="762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1" name="object 211"/>
          <p:cNvSpPr/>
          <p:nvPr/>
        </p:nvSpPr>
        <p:spPr>
          <a:xfrm>
            <a:off x="5482905" y="5675607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274" y="0"/>
                </a:moveTo>
                <a:lnTo>
                  <a:pt x="0" y="0"/>
                </a:lnTo>
                <a:lnTo>
                  <a:pt x="0" y="25357"/>
                </a:lnTo>
                <a:lnTo>
                  <a:pt x="25274" y="25357"/>
                </a:lnTo>
                <a:lnTo>
                  <a:pt x="252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2" name="object 212"/>
          <p:cNvSpPr/>
          <p:nvPr/>
        </p:nvSpPr>
        <p:spPr>
          <a:xfrm>
            <a:off x="5406575" y="5713809"/>
            <a:ext cx="38100" cy="50800"/>
          </a:xfrm>
          <a:custGeom>
            <a:avLst/>
            <a:gdLst/>
            <a:ahLst/>
            <a:cxnLst/>
            <a:rect l="l" t="t" r="r" b="b"/>
            <a:pathLst>
              <a:path w="38100" h="50800">
                <a:moveTo>
                  <a:pt x="25274" y="0"/>
                </a:moveTo>
                <a:lnTo>
                  <a:pt x="0" y="12514"/>
                </a:lnTo>
                <a:lnTo>
                  <a:pt x="12446" y="50715"/>
                </a:lnTo>
                <a:lnTo>
                  <a:pt x="38101" y="38188"/>
                </a:lnTo>
                <a:lnTo>
                  <a:pt x="252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3" name="object 213"/>
          <p:cNvSpPr/>
          <p:nvPr/>
        </p:nvSpPr>
        <p:spPr>
          <a:xfrm>
            <a:off x="5419021" y="5713809"/>
            <a:ext cx="26034" cy="25400"/>
          </a:xfrm>
          <a:custGeom>
            <a:avLst/>
            <a:gdLst/>
            <a:ahLst/>
            <a:cxnLst/>
            <a:rect l="l" t="t" r="r" b="b"/>
            <a:pathLst>
              <a:path w="26035" h="25400">
                <a:moveTo>
                  <a:pt x="25655" y="0"/>
                </a:moveTo>
                <a:lnTo>
                  <a:pt x="0" y="0"/>
                </a:lnTo>
                <a:lnTo>
                  <a:pt x="0" y="25357"/>
                </a:lnTo>
                <a:lnTo>
                  <a:pt x="25655" y="25357"/>
                </a:lnTo>
                <a:lnTo>
                  <a:pt x="256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4" name="object 214"/>
          <p:cNvSpPr/>
          <p:nvPr/>
        </p:nvSpPr>
        <p:spPr>
          <a:xfrm>
            <a:off x="5393747" y="5726323"/>
            <a:ext cx="25400" cy="26034"/>
          </a:xfrm>
          <a:custGeom>
            <a:avLst/>
            <a:gdLst/>
            <a:ahLst/>
            <a:cxnLst/>
            <a:rect l="l" t="t" r="r" b="b"/>
            <a:pathLst>
              <a:path w="25400" h="26035">
                <a:moveTo>
                  <a:pt x="25274" y="0"/>
                </a:moveTo>
                <a:lnTo>
                  <a:pt x="0" y="0"/>
                </a:lnTo>
                <a:lnTo>
                  <a:pt x="0" y="25674"/>
                </a:lnTo>
                <a:lnTo>
                  <a:pt x="25274" y="25674"/>
                </a:lnTo>
                <a:lnTo>
                  <a:pt x="252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5" name="object 215"/>
          <p:cNvSpPr/>
          <p:nvPr/>
        </p:nvSpPr>
        <p:spPr>
          <a:xfrm>
            <a:off x="5254040" y="5764524"/>
            <a:ext cx="88900" cy="64135"/>
          </a:xfrm>
          <a:custGeom>
            <a:avLst/>
            <a:gdLst/>
            <a:ahLst/>
            <a:cxnLst/>
            <a:rect l="l" t="t" r="r" b="b"/>
            <a:pathLst>
              <a:path w="88900" h="64135">
                <a:moveTo>
                  <a:pt x="76203" y="0"/>
                </a:moveTo>
                <a:lnTo>
                  <a:pt x="0" y="25357"/>
                </a:lnTo>
                <a:lnTo>
                  <a:pt x="12446" y="63546"/>
                </a:lnTo>
                <a:lnTo>
                  <a:pt x="88777" y="38188"/>
                </a:lnTo>
                <a:lnTo>
                  <a:pt x="762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6" name="object 216"/>
          <p:cNvSpPr/>
          <p:nvPr/>
        </p:nvSpPr>
        <p:spPr>
          <a:xfrm>
            <a:off x="5241213" y="5789882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274" y="0"/>
                </a:moveTo>
                <a:lnTo>
                  <a:pt x="0" y="0"/>
                </a:lnTo>
                <a:lnTo>
                  <a:pt x="0" y="25345"/>
                </a:lnTo>
                <a:lnTo>
                  <a:pt x="25274" y="25345"/>
                </a:lnTo>
                <a:lnTo>
                  <a:pt x="252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7" name="object 217"/>
          <p:cNvSpPr/>
          <p:nvPr/>
        </p:nvSpPr>
        <p:spPr>
          <a:xfrm>
            <a:off x="5164882" y="5815236"/>
            <a:ext cx="25400" cy="38735"/>
          </a:xfrm>
          <a:custGeom>
            <a:avLst/>
            <a:gdLst/>
            <a:ahLst/>
            <a:cxnLst/>
            <a:rect l="l" t="t" r="r" b="b"/>
            <a:pathLst>
              <a:path w="25400" h="38735">
                <a:moveTo>
                  <a:pt x="25323" y="0"/>
                </a:moveTo>
                <a:lnTo>
                  <a:pt x="0" y="0"/>
                </a:lnTo>
                <a:lnTo>
                  <a:pt x="0" y="38192"/>
                </a:lnTo>
                <a:lnTo>
                  <a:pt x="25323" y="38192"/>
                </a:lnTo>
                <a:lnTo>
                  <a:pt x="253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8" name="object 218"/>
          <p:cNvSpPr/>
          <p:nvPr/>
        </p:nvSpPr>
        <p:spPr>
          <a:xfrm>
            <a:off x="5164882" y="5815227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401" y="0"/>
                </a:moveTo>
                <a:lnTo>
                  <a:pt x="0" y="0"/>
                </a:lnTo>
                <a:lnTo>
                  <a:pt x="0" y="25357"/>
                </a:lnTo>
                <a:lnTo>
                  <a:pt x="25401" y="25357"/>
                </a:lnTo>
                <a:lnTo>
                  <a:pt x="254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9" name="object 219"/>
          <p:cNvSpPr/>
          <p:nvPr/>
        </p:nvSpPr>
        <p:spPr>
          <a:xfrm>
            <a:off x="5139608" y="5815227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274" y="0"/>
                </a:moveTo>
                <a:lnTo>
                  <a:pt x="0" y="0"/>
                </a:lnTo>
                <a:lnTo>
                  <a:pt x="0" y="25357"/>
                </a:lnTo>
                <a:lnTo>
                  <a:pt x="25274" y="25357"/>
                </a:lnTo>
                <a:lnTo>
                  <a:pt x="252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object 220"/>
          <p:cNvSpPr/>
          <p:nvPr/>
        </p:nvSpPr>
        <p:spPr>
          <a:xfrm>
            <a:off x="5012348" y="5828071"/>
            <a:ext cx="89535" cy="50800"/>
          </a:xfrm>
          <a:custGeom>
            <a:avLst/>
            <a:gdLst/>
            <a:ahLst/>
            <a:cxnLst/>
            <a:rect l="l" t="t" r="r" b="b"/>
            <a:pathLst>
              <a:path w="89535" h="50800">
                <a:moveTo>
                  <a:pt x="76330" y="0"/>
                </a:moveTo>
                <a:lnTo>
                  <a:pt x="0" y="12514"/>
                </a:lnTo>
                <a:lnTo>
                  <a:pt x="12446" y="50715"/>
                </a:lnTo>
                <a:lnTo>
                  <a:pt x="89158" y="37871"/>
                </a:lnTo>
                <a:lnTo>
                  <a:pt x="763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1" name="object 221"/>
          <p:cNvSpPr/>
          <p:nvPr/>
        </p:nvSpPr>
        <p:spPr>
          <a:xfrm>
            <a:off x="4999520" y="5840584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274" y="0"/>
                </a:moveTo>
                <a:lnTo>
                  <a:pt x="0" y="0"/>
                </a:lnTo>
                <a:lnTo>
                  <a:pt x="0" y="25357"/>
                </a:lnTo>
                <a:lnTo>
                  <a:pt x="25274" y="25357"/>
                </a:lnTo>
                <a:lnTo>
                  <a:pt x="252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2" name="object 222"/>
          <p:cNvSpPr/>
          <p:nvPr/>
        </p:nvSpPr>
        <p:spPr>
          <a:xfrm>
            <a:off x="4910489" y="5853428"/>
            <a:ext cx="38100" cy="50800"/>
          </a:xfrm>
          <a:custGeom>
            <a:avLst/>
            <a:gdLst/>
            <a:ahLst/>
            <a:cxnLst/>
            <a:rect l="l" t="t" r="r" b="b"/>
            <a:pathLst>
              <a:path w="38100" h="50800">
                <a:moveTo>
                  <a:pt x="25528" y="0"/>
                </a:moveTo>
                <a:lnTo>
                  <a:pt x="0" y="12514"/>
                </a:lnTo>
                <a:lnTo>
                  <a:pt x="12700" y="50715"/>
                </a:lnTo>
                <a:lnTo>
                  <a:pt x="38101" y="38188"/>
                </a:lnTo>
                <a:lnTo>
                  <a:pt x="255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3" name="object 223"/>
          <p:cNvSpPr/>
          <p:nvPr/>
        </p:nvSpPr>
        <p:spPr>
          <a:xfrm>
            <a:off x="4923190" y="5853428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401" y="0"/>
                </a:moveTo>
                <a:lnTo>
                  <a:pt x="0" y="0"/>
                </a:lnTo>
                <a:lnTo>
                  <a:pt x="0" y="25357"/>
                </a:lnTo>
                <a:lnTo>
                  <a:pt x="25401" y="25357"/>
                </a:lnTo>
                <a:lnTo>
                  <a:pt x="254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4" name="object 224"/>
          <p:cNvSpPr/>
          <p:nvPr/>
        </p:nvSpPr>
        <p:spPr>
          <a:xfrm>
            <a:off x="4897916" y="5865942"/>
            <a:ext cx="25400" cy="26034"/>
          </a:xfrm>
          <a:custGeom>
            <a:avLst/>
            <a:gdLst/>
            <a:ahLst/>
            <a:cxnLst/>
            <a:rect l="l" t="t" r="r" b="b"/>
            <a:pathLst>
              <a:path w="25400" h="26035">
                <a:moveTo>
                  <a:pt x="25274" y="0"/>
                </a:moveTo>
                <a:lnTo>
                  <a:pt x="0" y="0"/>
                </a:lnTo>
                <a:lnTo>
                  <a:pt x="0" y="25674"/>
                </a:lnTo>
                <a:lnTo>
                  <a:pt x="25274" y="25674"/>
                </a:lnTo>
                <a:lnTo>
                  <a:pt x="252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5" name="object 225"/>
          <p:cNvSpPr/>
          <p:nvPr/>
        </p:nvSpPr>
        <p:spPr>
          <a:xfrm>
            <a:off x="4783483" y="5865942"/>
            <a:ext cx="88900" cy="51435"/>
          </a:xfrm>
          <a:custGeom>
            <a:avLst/>
            <a:gdLst/>
            <a:ahLst/>
            <a:cxnLst/>
            <a:rect l="l" t="t" r="r" b="b"/>
            <a:pathLst>
              <a:path w="88900" h="51435">
                <a:moveTo>
                  <a:pt x="76330" y="0"/>
                </a:moveTo>
                <a:lnTo>
                  <a:pt x="0" y="12843"/>
                </a:lnTo>
                <a:lnTo>
                  <a:pt x="12573" y="51032"/>
                </a:lnTo>
                <a:lnTo>
                  <a:pt x="88777" y="38201"/>
                </a:lnTo>
                <a:lnTo>
                  <a:pt x="763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6" name="object 226"/>
          <p:cNvSpPr/>
          <p:nvPr/>
        </p:nvSpPr>
        <p:spPr>
          <a:xfrm>
            <a:off x="4770656" y="5878786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401" y="0"/>
                </a:moveTo>
                <a:lnTo>
                  <a:pt x="0" y="0"/>
                </a:lnTo>
                <a:lnTo>
                  <a:pt x="0" y="25357"/>
                </a:lnTo>
                <a:lnTo>
                  <a:pt x="25401" y="25357"/>
                </a:lnTo>
                <a:lnTo>
                  <a:pt x="254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7" name="object 227"/>
          <p:cNvSpPr/>
          <p:nvPr/>
        </p:nvSpPr>
        <p:spPr>
          <a:xfrm>
            <a:off x="4694452" y="5891622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322" y="0"/>
                </a:moveTo>
                <a:lnTo>
                  <a:pt x="0" y="0"/>
                </a:lnTo>
                <a:lnTo>
                  <a:pt x="0" y="37879"/>
                </a:lnTo>
                <a:lnTo>
                  <a:pt x="25322" y="37879"/>
                </a:lnTo>
                <a:lnTo>
                  <a:pt x="253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8" name="object 228"/>
          <p:cNvSpPr/>
          <p:nvPr/>
        </p:nvSpPr>
        <p:spPr>
          <a:xfrm>
            <a:off x="4694452" y="5891617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274" y="0"/>
                </a:moveTo>
                <a:lnTo>
                  <a:pt x="0" y="0"/>
                </a:lnTo>
                <a:lnTo>
                  <a:pt x="0" y="25357"/>
                </a:lnTo>
                <a:lnTo>
                  <a:pt x="25274" y="25357"/>
                </a:lnTo>
                <a:lnTo>
                  <a:pt x="252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9" name="object 229"/>
          <p:cNvSpPr/>
          <p:nvPr/>
        </p:nvSpPr>
        <p:spPr>
          <a:xfrm>
            <a:off x="4668797" y="5891617"/>
            <a:ext cx="26034" cy="25400"/>
          </a:xfrm>
          <a:custGeom>
            <a:avLst/>
            <a:gdLst/>
            <a:ahLst/>
            <a:cxnLst/>
            <a:rect l="l" t="t" r="r" b="b"/>
            <a:pathLst>
              <a:path w="26035" h="25400">
                <a:moveTo>
                  <a:pt x="25655" y="0"/>
                </a:moveTo>
                <a:lnTo>
                  <a:pt x="0" y="0"/>
                </a:lnTo>
                <a:lnTo>
                  <a:pt x="0" y="25357"/>
                </a:lnTo>
                <a:lnTo>
                  <a:pt x="25655" y="25357"/>
                </a:lnTo>
                <a:lnTo>
                  <a:pt x="256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0" name="object 230"/>
          <p:cNvSpPr/>
          <p:nvPr/>
        </p:nvSpPr>
        <p:spPr>
          <a:xfrm>
            <a:off x="4554365" y="5891622"/>
            <a:ext cx="76835" cy="38100"/>
          </a:xfrm>
          <a:custGeom>
            <a:avLst/>
            <a:gdLst/>
            <a:ahLst/>
            <a:cxnLst/>
            <a:rect l="l" t="t" r="r" b="b"/>
            <a:pathLst>
              <a:path w="76835" h="38100">
                <a:moveTo>
                  <a:pt x="76282" y="0"/>
                </a:moveTo>
                <a:lnTo>
                  <a:pt x="0" y="0"/>
                </a:lnTo>
                <a:lnTo>
                  <a:pt x="0" y="37879"/>
                </a:lnTo>
                <a:lnTo>
                  <a:pt x="76282" y="37879"/>
                </a:lnTo>
                <a:lnTo>
                  <a:pt x="762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1" name="object 231"/>
          <p:cNvSpPr/>
          <p:nvPr/>
        </p:nvSpPr>
        <p:spPr>
          <a:xfrm>
            <a:off x="4528963" y="5891617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401" y="0"/>
                </a:moveTo>
                <a:lnTo>
                  <a:pt x="0" y="0"/>
                </a:lnTo>
                <a:lnTo>
                  <a:pt x="0" y="25357"/>
                </a:lnTo>
                <a:lnTo>
                  <a:pt x="25401" y="25357"/>
                </a:lnTo>
                <a:lnTo>
                  <a:pt x="254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2" name="object 232"/>
          <p:cNvSpPr/>
          <p:nvPr/>
        </p:nvSpPr>
        <p:spPr>
          <a:xfrm>
            <a:off x="4452760" y="5891622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323" y="0"/>
                </a:moveTo>
                <a:lnTo>
                  <a:pt x="0" y="0"/>
                </a:lnTo>
                <a:lnTo>
                  <a:pt x="0" y="37879"/>
                </a:lnTo>
                <a:lnTo>
                  <a:pt x="25323" y="37879"/>
                </a:lnTo>
                <a:lnTo>
                  <a:pt x="253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3" name="object 233"/>
          <p:cNvSpPr/>
          <p:nvPr/>
        </p:nvSpPr>
        <p:spPr>
          <a:xfrm>
            <a:off x="4452760" y="5891617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274" y="0"/>
                </a:moveTo>
                <a:lnTo>
                  <a:pt x="0" y="0"/>
                </a:lnTo>
                <a:lnTo>
                  <a:pt x="0" y="25357"/>
                </a:lnTo>
                <a:lnTo>
                  <a:pt x="25274" y="25357"/>
                </a:lnTo>
                <a:lnTo>
                  <a:pt x="252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4" name="object 234"/>
          <p:cNvSpPr/>
          <p:nvPr/>
        </p:nvSpPr>
        <p:spPr>
          <a:xfrm>
            <a:off x="4427359" y="5891617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401" y="0"/>
                </a:moveTo>
                <a:lnTo>
                  <a:pt x="0" y="0"/>
                </a:lnTo>
                <a:lnTo>
                  <a:pt x="0" y="25357"/>
                </a:lnTo>
                <a:lnTo>
                  <a:pt x="25401" y="25357"/>
                </a:lnTo>
                <a:lnTo>
                  <a:pt x="254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5" name="object 235"/>
          <p:cNvSpPr/>
          <p:nvPr/>
        </p:nvSpPr>
        <p:spPr>
          <a:xfrm>
            <a:off x="4300226" y="5891617"/>
            <a:ext cx="89535" cy="50800"/>
          </a:xfrm>
          <a:custGeom>
            <a:avLst/>
            <a:gdLst/>
            <a:ahLst/>
            <a:cxnLst/>
            <a:rect l="l" t="t" r="r" b="b"/>
            <a:pathLst>
              <a:path w="89535" h="50800">
                <a:moveTo>
                  <a:pt x="76203" y="0"/>
                </a:moveTo>
                <a:lnTo>
                  <a:pt x="0" y="12526"/>
                </a:lnTo>
                <a:lnTo>
                  <a:pt x="12446" y="50715"/>
                </a:lnTo>
                <a:lnTo>
                  <a:pt x="89031" y="37884"/>
                </a:lnTo>
                <a:lnTo>
                  <a:pt x="762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6" name="object 236"/>
          <p:cNvSpPr/>
          <p:nvPr/>
        </p:nvSpPr>
        <p:spPr>
          <a:xfrm>
            <a:off x="4287398" y="5904144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274" y="0"/>
                </a:moveTo>
                <a:lnTo>
                  <a:pt x="0" y="0"/>
                </a:lnTo>
                <a:lnTo>
                  <a:pt x="0" y="25357"/>
                </a:lnTo>
                <a:lnTo>
                  <a:pt x="25274" y="25357"/>
                </a:lnTo>
                <a:lnTo>
                  <a:pt x="252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7" name="object 237"/>
          <p:cNvSpPr/>
          <p:nvPr/>
        </p:nvSpPr>
        <p:spPr>
          <a:xfrm>
            <a:off x="4211068" y="5904140"/>
            <a:ext cx="25400" cy="38735"/>
          </a:xfrm>
          <a:custGeom>
            <a:avLst/>
            <a:gdLst/>
            <a:ahLst/>
            <a:cxnLst/>
            <a:rect l="l" t="t" r="r" b="b"/>
            <a:pathLst>
              <a:path w="25400" h="38735">
                <a:moveTo>
                  <a:pt x="25323" y="0"/>
                </a:moveTo>
                <a:lnTo>
                  <a:pt x="0" y="0"/>
                </a:lnTo>
                <a:lnTo>
                  <a:pt x="0" y="38192"/>
                </a:lnTo>
                <a:lnTo>
                  <a:pt x="25323" y="38192"/>
                </a:lnTo>
                <a:lnTo>
                  <a:pt x="253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8" name="object 238"/>
          <p:cNvSpPr/>
          <p:nvPr/>
        </p:nvSpPr>
        <p:spPr>
          <a:xfrm>
            <a:off x="4211068" y="5904144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274" y="0"/>
                </a:moveTo>
                <a:lnTo>
                  <a:pt x="0" y="0"/>
                </a:lnTo>
                <a:lnTo>
                  <a:pt x="0" y="25357"/>
                </a:lnTo>
                <a:lnTo>
                  <a:pt x="25274" y="25357"/>
                </a:lnTo>
                <a:lnTo>
                  <a:pt x="252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9" name="object 239"/>
          <p:cNvSpPr/>
          <p:nvPr/>
        </p:nvSpPr>
        <p:spPr>
          <a:xfrm>
            <a:off x="4185794" y="5904144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274" y="0"/>
                </a:moveTo>
                <a:lnTo>
                  <a:pt x="0" y="0"/>
                </a:lnTo>
                <a:lnTo>
                  <a:pt x="0" y="25357"/>
                </a:lnTo>
                <a:lnTo>
                  <a:pt x="25274" y="25357"/>
                </a:lnTo>
                <a:lnTo>
                  <a:pt x="252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0" name="object 240"/>
          <p:cNvSpPr/>
          <p:nvPr/>
        </p:nvSpPr>
        <p:spPr>
          <a:xfrm>
            <a:off x="4071361" y="5904140"/>
            <a:ext cx="76835" cy="38735"/>
          </a:xfrm>
          <a:custGeom>
            <a:avLst/>
            <a:gdLst/>
            <a:ahLst/>
            <a:cxnLst/>
            <a:rect l="l" t="t" r="r" b="b"/>
            <a:pathLst>
              <a:path w="76835" h="38735">
                <a:moveTo>
                  <a:pt x="76282" y="0"/>
                </a:moveTo>
                <a:lnTo>
                  <a:pt x="0" y="0"/>
                </a:lnTo>
                <a:lnTo>
                  <a:pt x="0" y="38192"/>
                </a:lnTo>
                <a:lnTo>
                  <a:pt x="76282" y="38192"/>
                </a:lnTo>
                <a:lnTo>
                  <a:pt x="762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1" name="object 241"/>
          <p:cNvSpPr/>
          <p:nvPr/>
        </p:nvSpPr>
        <p:spPr>
          <a:xfrm>
            <a:off x="4045706" y="5904144"/>
            <a:ext cx="26034" cy="25400"/>
          </a:xfrm>
          <a:custGeom>
            <a:avLst/>
            <a:gdLst/>
            <a:ahLst/>
            <a:cxnLst/>
            <a:rect l="l" t="t" r="r" b="b"/>
            <a:pathLst>
              <a:path w="26035" h="25400">
                <a:moveTo>
                  <a:pt x="25655" y="0"/>
                </a:moveTo>
                <a:lnTo>
                  <a:pt x="0" y="0"/>
                </a:lnTo>
                <a:lnTo>
                  <a:pt x="0" y="25357"/>
                </a:lnTo>
                <a:lnTo>
                  <a:pt x="25655" y="25357"/>
                </a:lnTo>
                <a:lnTo>
                  <a:pt x="256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2" name="object 242"/>
          <p:cNvSpPr/>
          <p:nvPr/>
        </p:nvSpPr>
        <p:spPr>
          <a:xfrm>
            <a:off x="3969375" y="5904140"/>
            <a:ext cx="25400" cy="38735"/>
          </a:xfrm>
          <a:custGeom>
            <a:avLst/>
            <a:gdLst/>
            <a:ahLst/>
            <a:cxnLst/>
            <a:rect l="l" t="t" r="r" b="b"/>
            <a:pathLst>
              <a:path w="25400" h="38735">
                <a:moveTo>
                  <a:pt x="25323" y="0"/>
                </a:moveTo>
                <a:lnTo>
                  <a:pt x="0" y="0"/>
                </a:lnTo>
                <a:lnTo>
                  <a:pt x="0" y="38192"/>
                </a:lnTo>
                <a:lnTo>
                  <a:pt x="25323" y="38192"/>
                </a:lnTo>
                <a:lnTo>
                  <a:pt x="253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3" name="object 243"/>
          <p:cNvSpPr/>
          <p:nvPr/>
        </p:nvSpPr>
        <p:spPr>
          <a:xfrm>
            <a:off x="3969375" y="5904144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401" y="0"/>
                </a:moveTo>
                <a:lnTo>
                  <a:pt x="0" y="0"/>
                </a:lnTo>
                <a:lnTo>
                  <a:pt x="0" y="25357"/>
                </a:lnTo>
                <a:lnTo>
                  <a:pt x="25401" y="25357"/>
                </a:lnTo>
                <a:lnTo>
                  <a:pt x="254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4" name="object 244"/>
          <p:cNvSpPr/>
          <p:nvPr/>
        </p:nvSpPr>
        <p:spPr>
          <a:xfrm>
            <a:off x="3944101" y="5904144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274" y="0"/>
                </a:moveTo>
                <a:lnTo>
                  <a:pt x="0" y="0"/>
                </a:lnTo>
                <a:lnTo>
                  <a:pt x="0" y="25357"/>
                </a:lnTo>
                <a:lnTo>
                  <a:pt x="25274" y="25357"/>
                </a:lnTo>
                <a:lnTo>
                  <a:pt x="252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5" name="object 245"/>
          <p:cNvSpPr/>
          <p:nvPr/>
        </p:nvSpPr>
        <p:spPr>
          <a:xfrm>
            <a:off x="3829669" y="5904140"/>
            <a:ext cx="76835" cy="38735"/>
          </a:xfrm>
          <a:custGeom>
            <a:avLst/>
            <a:gdLst/>
            <a:ahLst/>
            <a:cxnLst/>
            <a:rect l="l" t="t" r="r" b="b"/>
            <a:pathLst>
              <a:path w="76835" h="38735">
                <a:moveTo>
                  <a:pt x="76282" y="0"/>
                </a:moveTo>
                <a:lnTo>
                  <a:pt x="0" y="0"/>
                </a:lnTo>
                <a:lnTo>
                  <a:pt x="0" y="38192"/>
                </a:lnTo>
                <a:lnTo>
                  <a:pt x="76282" y="38192"/>
                </a:lnTo>
                <a:lnTo>
                  <a:pt x="762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6" name="object 246"/>
          <p:cNvSpPr/>
          <p:nvPr/>
        </p:nvSpPr>
        <p:spPr>
          <a:xfrm>
            <a:off x="3804014" y="5904144"/>
            <a:ext cx="26034" cy="25400"/>
          </a:xfrm>
          <a:custGeom>
            <a:avLst/>
            <a:gdLst/>
            <a:ahLst/>
            <a:cxnLst/>
            <a:rect l="l" t="t" r="r" b="b"/>
            <a:pathLst>
              <a:path w="26035" h="25400">
                <a:moveTo>
                  <a:pt x="25655" y="0"/>
                </a:moveTo>
                <a:lnTo>
                  <a:pt x="0" y="0"/>
                </a:lnTo>
                <a:lnTo>
                  <a:pt x="0" y="25357"/>
                </a:lnTo>
                <a:lnTo>
                  <a:pt x="25655" y="25357"/>
                </a:lnTo>
                <a:lnTo>
                  <a:pt x="256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7" name="object 247"/>
          <p:cNvSpPr/>
          <p:nvPr/>
        </p:nvSpPr>
        <p:spPr>
          <a:xfrm>
            <a:off x="3702409" y="5904144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274" y="0"/>
                </a:moveTo>
                <a:lnTo>
                  <a:pt x="0" y="0"/>
                </a:lnTo>
                <a:lnTo>
                  <a:pt x="0" y="25357"/>
                </a:lnTo>
                <a:lnTo>
                  <a:pt x="25274" y="25357"/>
                </a:lnTo>
                <a:lnTo>
                  <a:pt x="252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8" name="object 248"/>
          <p:cNvSpPr/>
          <p:nvPr/>
        </p:nvSpPr>
        <p:spPr>
          <a:xfrm>
            <a:off x="3587977" y="5904140"/>
            <a:ext cx="76835" cy="38735"/>
          </a:xfrm>
          <a:custGeom>
            <a:avLst/>
            <a:gdLst/>
            <a:ahLst/>
            <a:cxnLst/>
            <a:rect l="l" t="t" r="r" b="b"/>
            <a:pathLst>
              <a:path w="76835" h="38735">
                <a:moveTo>
                  <a:pt x="76282" y="0"/>
                </a:moveTo>
                <a:lnTo>
                  <a:pt x="0" y="0"/>
                </a:lnTo>
                <a:lnTo>
                  <a:pt x="0" y="38192"/>
                </a:lnTo>
                <a:lnTo>
                  <a:pt x="76282" y="38192"/>
                </a:lnTo>
                <a:lnTo>
                  <a:pt x="762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9" name="object 249"/>
          <p:cNvSpPr/>
          <p:nvPr/>
        </p:nvSpPr>
        <p:spPr>
          <a:xfrm>
            <a:off x="3562322" y="5904144"/>
            <a:ext cx="26034" cy="25400"/>
          </a:xfrm>
          <a:custGeom>
            <a:avLst/>
            <a:gdLst/>
            <a:ahLst/>
            <a:cxnLst/>
            <a:rect l="l" t="t" r="r" b="b"/>
            <a:pathLst>
              <a:path w="26035" h="25400">
                <a:moveTo>
                  <a:pt x="25655" y="0"/>
                </a:moveTo>
                <a:lnTo>
                  <a:pt x="0" y="0"/>
                </a:lnTo>
                <a:lnTo>
                  <a:pt x="0" y="25357"/>
                </a:lnTo>
                <a:lnTo>
                  <a:pt x="25655" y="25357"/>
                </a:lnTo>
                <a:lnTo>
                  <a:pt x="256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0" name="object 250"/>
          <p:cNvSpPr/>
          <p:nvPr/>
        </p:nvSpPr>
        <p:spPr>
          <a:xfrm>
            <a:off x="3486118" y="5904140"/>
            <a:ext cx="26034" cy="38735"/>
          </a:xfrm>
          <a:custGeom>
            <a:avLst/>
            <a:gdLst/>
            <a:ahLst/>
            <a:cxnLst/>
            <a:rect l="l" t="t" r="r" b="b"/>
            <a:pathLst>
              <a:path w="26035" h="38735">
                <a:moveTo>
                  <a:pt x="25636" y="0"/>
                </a:moveTo>
                <a:lnTo>
                  <a:pt x="0" y="0"/>
                </a:lnTo>
                <a:lnTo>
                  <a:pt x="0" y="38192"/>
                </a:lnTo>
                <a:lnTo>
                  <a:pt x="25636" y="38192"/>
                </a:lnTo>
                <a:lnTo>
                  <a:pt x="256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1" name="object 251"/>
          <p:cNvSpPr/>
          <p:nvPr/>
        </p:nvSpPr>
        <p:spPr>
          <a:xfrm>
            <a:off x="3486118" y="5904144"/>
            <a:ext cx="26034" cy="25400"/>
          </a:xfrm>
          <a:custGeom>
            <a:avLst/>
            <a:gdLst/>
            <a:ahLst/>
            <a:cxnLst/>
            <a:rect l="l" t="t" r="r" b="b"/>
            <a:pathLst>
              <a:path w="26035" h="25400">
                <a:moveTo>
                  <a:pt x="25655" y="0"/>
                </a:moveTo>
                <a:lnTo>
                  <a:pt x="0" y="0"/>
                </a:lnTo>
                <a:lnTo>
                  <a:pt x="0" y="25357"/>
                </a:lnTo>
                <a:lnTo>
                  <a:pt x="25655" y="25357"/>
                </a:lnTo>
                <a:lnTo>
                  <a:pt x="256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2" name="object 252"/>
          <p:cNvSpPr/>
          <p:nvPr/>
        </p:nvSpPr>
        <p:spPr>
          <a:xfrm>
            <a:off x="3460717" y="5904144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401" y="0"/>
                </a:moveTo>
                <a:lnTo>
                  <a:pt x="0" y="0"/>
                </a:lnTo>
                <a:lnTo>
                  <a:pt x="0" y="25357"/>
                </a:lnTo>
                <a:lnTo>
                  <a:pt x="25401" y="25357"/>
                </a:lnTo>
                <a:lnTo>
                  <a:pt x="254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3" name="object 253"/>
          <p:cNvSpPr/>
          <p:nvPr/>
        </p:nvSpPr>
        <p:spPr>
          <a:xfrm>
            <a:off x="3346284" y="5904140"/>
            <a:ext cx="76835" cy="38735"/>
          </a:xfrm>
          <a:custGeom>
            <a:avLst/>
            <a:gdLst/>
            <a:ahLst/>
            <a:cxnLst/>
            <a:rect l="l" t="t" r="r" b="b"/>
            <a:pathLst>
              <a:path w="76835" h="38735">
                <a:moveTo>
                  <a:pt x="76282" y="0"/>
                </a:moveTo>
                <a:lnTo>
                  <a:pt x="0" y="0"/>
                </a:lnTo>
                <a:lnTo>
                  <a:pt x="0" y="38192"/>
                </a:lnTo>
                <a:lnTo>
                  <a:pt x="76282" y="38192"/>
                </a:lnTo>
                <a:lnTo>
                  <a:pt x="762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4" name="object 254"/>
          <p:cNvSpPr/>
          <p:nvPr/>
        </p:nvSpPr>
        <p:spPr>
          <a:xfrm>
            <a:off x="3320756" y="5904144"/>
            <a:ext cx="26034" cy="25400"/>
          </a:xfrm>
          <a:custGeom>
            <a:avLst/>
            <a:gdLst/>
            <a:ahLst/>
            <a:cxnLst/>
            <a:rect l="l" t="t" r="r" b="b"/>
            <a:pathLst>
              <a:path w="26035" h="25400">
                <a:moveTo>
                  <a:pt x="25528" y="0"/>
                </a:moveTo>
                <a:lnTo>
                  <a:pt x="0" y="0"/>
                </a:lnTo>
                <a:lnTo>
                  <a:pt x="0" y="25357"/>
                </a:lnTo>
                <a:lnTo>
                  <a:pt x="25528" y="25357"/>
                </a:lnTo>
                <a:lnTo>
                  <a:pt x="255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5" name="object 255"/>
          <p:cNvSpPr/>
          <p:nvPr/>
        </p:nvSpPr>
        <p:spPr>
          <a:xfrm>
            <a:off x="3244426" y="5904140"/>
            <a:ext cx="26034" cy="38735"/>
          </a:xfrm>
          <a:custGeom>
            <a:avLst/>
            <a:gdLst/>
            <a:ahLst/>
            <a:cxnLst/>
            <a:rect l="l" t="t" r="r" b="b"/>
            <a:pathLst>
              <a:path w="26035" h="38735">
                <a:moveTo>
                  <a:pt x="25636" y="0"/>
                </a:moveTo>
                <a:lnTo>
                  <a:pt x="0" y="0"/>
                </a:lnTo>
                <a:lnTo>
                  <a:pt x="0" y="38192"/>
                </a:lnTo>
                <a:lnTo>
                  <a:pt x="25636" y="38192"/>
                </a:lnTo>
                <a:lnTo>
                  <a:pt x="256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6" name="object 256"/>
          <p:cNvSpPr/>
          <p:nvPr/>
        </p:nvSpPr>
        <p:spPr>
          <a:xfrm>
            <a:off x="3244426" y="5904144"/>
            <a:ext cx="26034" cy="25400"/>
          </a:xfrm>
          <a:custGeom>
            <a:avLst/>
            <a:gdLst/>
            <a:ahLst/>
            <a:cxnLst/>
            <a:rect l="l" t="t" r="r" b="b"/>
            <a:pathLst>
              <a:path w="26035" h="25400">
                <a:moveTo>
                  <a:pt x="25655" y="0"/>
                </a:moveTo>
                <a:lnTo>
                  <a:pt x="0" y="0"/>
                </a:lnTo>
                <a:lnTo>
                  <a:pt x="0" y="25357"/>
                </a:lnTo>
                <a:lnTo>
                  <a:pt x="25655" y="25357"/>
                </a:lnTo>
                <a:lnTo>
                  <a:pt x="256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7" name="object 257"/>
          <p:cNvSpPr/>
          <p:nvPr/>
        </p:nvSpPr>
        <p:spPr>
          <a:xfrm>
            <a:off x="3219151" y="5904144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274" y="0"/>
                </a:moveTo>
                <a:lnTo>
                  <a:pt x="0" y="0"/>
                </a:lnTo>
                <a:lnTo>
                  <a:pt x="0" y="25357"/>
                </a:lnTo>
                <a:lnTo>
                  <a:pt x="25274" y="25357"/>
                </a:lnTo>
                <a:lnTo>
                  <a:pt x="252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8" name="object 258"/>
          <p:cNvSpPr/>
          <p:nvPr/>
        </p:nvSpPr>
        <p:spPr>
          <a:xfrm>
            <a:off x="3104719" y="5904140"/>
            <a:ext cx="76835" cy="38735"/>
          </a:xfrm>
          <a:custGeom>
            <a:avLst/>
            <a:gdLst/>
            <a:ahLst/>
            <a:cxnLst/>
            <a:rect l="l" t="t" r="r" b="b"/>
            <a:pathLst>
              <a:path w="76835" h="38735">
                <a:moveTo>
                  <a:pt x="76282" y="0"/>
                </a:moveTo>
                <a:lnTo>
                  <a:pt x="0" y="0"/>
                </a:lnTo>
                <a:lnTo>
                  <a:pt x="0" y="38192"/>
                </a:lnTo>
                <a:lnTo>
                  <a:pt x="76282" y="38192"/>
                </a:lnTo>
                <a:lnTo>
                  <a:pt x="762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9" name="object 259"/>
          <p:cNvSpPr/>
          <p:nvPr/>
        </p:nvSpPr>
        <p:spPr>
          <a:xfrm>
            <a:off x="3079318" y="5904144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401" y="0"/>
                </a:moveTo>
                <a:lnTo>
                  <a:pt x="0" y="0"/>
                </a:lnTo>
                <a:lnTo>
                  <a:pt x="0" y="25357"/>
                </a:lnTo>
                <a:lnTo>
                  <a:pt x="25401" y="25357"/>
                </a:lnTo>
                <a:lnTo>
                  <a:pt x="254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0" name="object 260"/>
          <p:cNvSpPr/>
          <p:nvPr/>
        </p:nvSpPr>
        <p:spPr>
          <a:xfrm>
            <a:off x="3003114" y="5904140"/>
            <a:ext cx="25400" cy="38735"/>
          </a:xfrm>
          <a:custGeom>
            <a:avLst/>
            <a:gdLst/>
            <a:ahLst/>
            <a:cxnLst/>
            <a:rect l="l" t="t" r="r" b="b"/>
            <a:pathLst>
              <a:path w="25400" h="38735">
                <a:moveTo>
                  <a:pt x="25323" y="0"/>
                </a:moveTo>
                <a:lnTo>
                  <a:pt x="0" y="0"/>
                </a:lnTo>
                <a:lnTo>
                  <a:pt x="0" y="38192"/>
                </a:lnTo>
                <a:lnTo>
                  <a:pt x="25323" y="38192"/>
                </a:lnTo>
                <a:lnTo>
                  <a:pt x="253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1" name="object 261"/>
          <p:cNvSpPr/>
          <p:nvPr/>
        </p:nvSpPr>
        <p:spPr>
          <a:xfrm>
            <a:off x="3003114" y="5904144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274" y="0"/>
                </a:moveTo>
                <a:lnTo>
                  <a:pt x="0" y="0"/>
                </a:lnTo>
                <a:lnTo>
                  <a:pt x="0" y="25357"/>
                </a:lnTo>
                <a:lnTo>
                  <a:pt x="25274" y="25357"/>
                </a:lnTo>
                <a:lnTo>
                  <a:pt x="252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2" name="object 262"/>
          <p:cNvSpPr/>
          <p:nvPr/>
        </p:nvSpPr>
        <p:spPr>
          <a:xfrm>
            <a:off x="2977459" y="5904144"/>
            <a:ext cx="26034" cy="25400"/>
          </a:xfrm>
          <a:custGeom>
            <a:avLst/>
            <a:gdLst/>
            <a:ahLst/>
            <a:cxnLst/>
            <a:rect l="l" t="t" r="r" b="b"/>
            <a:pathLst>
              <a:path w="26035" h="25400">
                <a:moveTo>
                  <a:pt x="25655" y="0"/>
                </a:moveTo>
                <a:lnTo>
                  <a:pt x="0" y="0"/>
                </a:lnTo>
                <a:lnTo>
                  <a:pt x="0" y="25357"/>
                </a:lnTo>
                <a:lnTo>
                  <a:pt x="25655" y="25357"/>
                </a:lnTo>
                <a:lnTo>
                  <a:pt x="256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3" name="object 263"/>
          <p:cNvSpPr/>
          <p:nvPr/>
        </p:nvSpPr>
        <p:spPr>
          <a:xfrm>
            <a:off x="2875854" y="5904140"/>
            <a:ext cx="76835" cy="38735"/>
          </a:xfrm>
          <a:custGeom>
            <a:avLst/>
            <a:gdLst/>
            <a:ahLst/>
            <a:cxnLst/>
            <a:rect l="l" t="t" r="r" b="b"/>
            <a:pathLst>
              <a:path w="76835" h="38735">
                <a:moveTo>
                  <a:pt x="76282" y="0"/>
                </a:moveTo>
                <a:lnTo>
                  <a:pt x="0" y="0"/>
                </a:lnTo>
                <a:lnTo>
                  <a:pt x="0" y="38192"/>
                </a:lnTo>
                <a:lnTo>
                  <a:pt x="76282" y="38192"/>
                </a:lnTo>
                <a:lnTo>
                  <a:pt x="762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4" name="object 264"/>
          <p:cNvSpPr/>
          <p:nvPr/>
        </p:nvSpPr>
        <p:spPr>
          <a:xfrm>
            <a:off x="2850199" y="5904144"/>
            <a:ext cx="26034" cy="25400"/>
          </a:xfrm>
          <a:custGeom>
            <a:avLst/>
            <a:gdLst/>
            <a:ahLst/>
            <a:cxnLst/>
            <a:rect l="l" t="t" r="r" b="b"/>
            <a:pathLst>
              <a:path w="26035" h="25400">
                <a:moveTo>
                  <a:pt x="25655" y="0"/>
                </a:moveTo>
                <a:lnTo>
                  <a:pt x="0" y="0"/>
                </a:lnTo>
                <a:lnTo>
                  <a:pt x="0" y="25357"/>
                </a:lnTo>
                <a:lnTo>
                  <a:pt x="25655" y="25357"/>
                </a:lnTo>
                <a:lnTo>
                  <a:pt x="256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5" name="object 265"/>
          <p:cNvSpPr/>
          <p:nvPr/>
        </p:nvSpPr>
        <p:spPr>
          <a:xfrm>
            <a:off x="2773869" y="5904140"/>
            <a:ext cx="26034" cy="38735"/>
          </a:xfrm>
          <a:custGeom>
            <a:avLst/>
            <a:gdLst/>
            <a:ahLst/>
            <a:cxnLst/>
            <a:rect l="l" t="t" r="r" b="b"/>
            <a:pathLst>
              <a:path w="26035" h="38735">
                <a:moveTo>
                  <a:pt x="25636" y="0"/>
                </a:moveTo>
                <a:lnTo>
                  <a:pt x="0" y="0"/>
                </a:lnTo>
                <a:lnTo>
                  <a:pt x="0" y="38192"/>
                </a:lnTo>
                <a:lnTo>
                  <a:pt x="25636" y="38192"/>
                </a:lnTo>
                <a:lnTo>
                  <a:pt x="256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6" name="object 266"/>
          <p:cNvSpPr/>
          <p:nvPr/>
        </p:nvSpPr>
        <p:spPr>
          <a:xfrm>
            <a:off x="2773869" y="5904144"/>
            <a:ext cx="26034" cy="25400"/>
          </a:xfrm>
          <a:custGeom>
            <a:avLst/>
            <a:gdLst/>
            <a:ahLst/>
            <a:cxnLst/>
            <a:rect l="l" t="t" r="r" b="b"/>
            <a:pathLst>
              <a:path w="26035" h="25400">
                <a:moveTo>
                  <a:pt x="25655" y="0"/>
                </a:moveTo>
                <a:lnTo>
                  <a:pt x="0" y="0"/>
                </a:lnTo>
                <a:lnTo>
                  <a:pt x="0" y="25357"/>
                </a:lnTo>
                <a:lnTo>
                  <a:pt x="25655" y="25357"/>
                </a:lnTo>
                <a:lnTo>
                  <a:pt x="256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7" name="object 267"/>
          <p:cNvSpPr/>
          <p:nvPr/>
        </p:nvSpPr>
        <p:spPr>
          <a:xfrm>
            <a:off x="2748595" y="5904144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274" y="0"/>
                </a:moveTo>
                <a:lnTo>
                  <a:pt x="0" y="0"/>
                </a:lnTo>
                <a:lnTo>
                  <a:pt x="0" y="25357"/>
                </a:lnTo>
                <a:lnTo>
                  <a:pt x="25274" y="25357"/>
                </a:lnTo>
                <a:lnTo>
                  <a:pt x="252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8" name="object 268"/>
          <p:cNvSpPr/>
          <p:nvPr/>
        </p:nvSpPr>
        <p:spPr>
          <a:xfrm>
            <a:off x="2634162" y="5904140"/>
            <a:ext cx="76835" cy="38735"/>
          </a:xfrm>
          <a:custGeom>
            <a:avLst/>
            <a:gdLst/>
            <a:ahLst/>
            <a:cxnLst/>
            <a:rect l="l" t="t" r="r" b="b"/>
            <a:pathLst>
              <a:path w="76835" h="38735">
                <a:moveTo>
                  <a:pt x="76282" y="0"/>
                </a:moveTo>
                <a:lnTo>
                  <a:pt x="0" y="0"/>
                </a:lnTo>
                <a:lnTo>
                  <a:pt x="0" y="38192"/>
                </a:lnTo>
                <a:lnTo>
                  <a:pt x="76282" y="38192"/>
                </a:lnTo>
                <a:lnTo>
                  <a:pt x="762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9" name="object 269"/>
          <p:cNvSpPr/>
          <p:nvPr/>
        </p:nvSpPr>
        <p:spPr>
          <a:xfrm>
            <a:off x="2608520" y="5904144"/>
            <a:ext cx="26034" cy="25400"/>
          </a:xfrm>
          <a:custGeom>
            <a:avLst/>
            <a:gdLst/>
            <a:ahLst/>
            <a:cxnLst/>
            <a:rect l="l" t="t" r="r" b="b"/>
            <a:pathLst>
              <a:path w="26035" h="25400">
                <a:moveTo>
                  <a:pt x="25642" y="0"/>
                </a:moveTo>
                <a:lnTo>
                  <a:pt x="0" y="0"/>
                </a:lnTo>
                <a:lnTo>
                  <a:pt x="0" y="25357"/>
                </a:lnTo>
                <a:lnTo>
                  <a:pt x="25642" y="25357"/>
                </a:lnTo>
                <a:lnTo>
                  <a:pt x="256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0" name="object 270"/>
          <p:cNvSpPr/>
          <p:nvPr/>
        </p:nvSpPr>
        <p:spPr>
          <a:xfrm>
            <a:off x="2532240" y="5904140"/>
            <a:ext cx="26034" cy="38735"/>
          </a:xfrm>
          <a:custGeom>
            <a:avLst/>
            <a:gdLst/>
            <a:ahLst/>
            <a:cxnLst/>
            <a:rect l="l" t="t" r="r" b="b"/>
            <a:pathLst>
              <a:path w="26035" h="38735">
                <a:moveTo>
                  <a:pt x="25636" y="0"/>
                </a:moveTo>
                <a:lnTo>
                  <a:pt x="0" y="0"/>
                </a:lnTo>
                <a:lnTo>
                  <a:pt x="0" y="38192"/>
                </a:lnTo>
                <a:lnTo>
                  <a:pt x="25636" y="38192"/>
                </a:lnTo>
                <a:lnTo>
                  <a:pt x="256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1" name="object 271"/>
          <p:cNvSpPr/>
          <p:nvPr/>
        </p:nvSpPr>
        <p:spPr>
          <a:xfrm>
            <a:off x="2532240" y="5904144"/>
            <a:ext cx="26034" cy="25400"/>
          </a:xfrm>
          <a:custGeom>
            <a:avLst/>
            <a:gdLst/>
            <a:ahLst/>
            <a:cxnLst/>
            <a:rect l="l" t="t" r="r" b="b"/>
            <a:pathLst>
              <a:path w="26035" h="25400">
                <a:moveTo>
                  <a:pt x="25629" y="0"/>
                </a:moveTo>
                <a:lnTo>
                  <a:pt x="0" y="0"/>
                </a:lnTo>
                <a:lnTo>
                  <a:pt x="0" y="25357"/>
                </a:lnTo>
                <a:lnTo>
                  <a:pt x="25629" y="25357"/>
                </a:lnTo>
                <a:lnTo>
                  <a:pt x="256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2" name="object 272"/>
          <p:cNvSpPr/>
          <p:nvPr/>
        </p:nvSpPr>
        <p:spPr>
          <a:xfrm>
            <a:off x="2506915" y="5904144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324" y="0"/>
                </a:moveTo>
                <a:lnTo>
                  <a:pt x="0" y="0"/>
                </a:lnTo>
                <a:lnTo>
                  <a:pt x="0" y="25357"/>
                </a:lnTo>
                <a:lnTo>
                  <a:pt x="25324" y="25357"/>
                </a:lnTo>
                <a:lnTo>
                  <a:pt x="253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3" name="object 273"/>
          <p:cNvSpPr/>
          <p:nvPr/>
        </p:nvSpPr>
        <p:spPr>
          <a:xfrm>
            <a:off x="2392495" y="5904140"/>
            <a:ext cx="76835" cy="38735"/>
          </a:xfrm>
          <a:custGeom>
            <a:avLst/>
            <a:gdLst/>
            <a:ahLst/>
            <a:cxnLst/>
            <a:rect l="l" t="t" r="r" b="b"/>
            <a:pathLst>
              <a:path w="76835" h="38735">
                <a:moveTo>
                  <a:pt x="76282" y="0"/>
                </a:moveTo>
                <a:lnTo>
                  <a:pt x="0" y="0"/>
                </a:lnTo>
                <a:lnTo>
                  <a:pt x="0" y="38192"/>
                </a:lnTo>
                <a:lnTo>
                  <a:pt x="76282" y="38192"/>
                </a:lnTo>
                <a:lnTo>
                  <a:pt x="762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4" name="object 274"/>
          <p:cNvSpPr/>
          <p:nvPr/>
        </p:nvSpPr>
        <p:spPr>
          <a:xfrm>
            <a:off x="2367170" y="5904144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324" y="0"/>
                </a:moveTo>
                <a:lnTo>
                  <a:pt x="0" y="0"/>
                </a:lnTo>
                <a:lnTo>
                  <a:pt x="0" y="25357"/>
                </a:lnTo>
                <a:lnTo>
                  <a:pt x="25324" y="25357"/>
                </a:lnTo>
                <a:lnTo>
                  <a:pt x="253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5" name="object 275"/>
          <p:cNvSpPr/>
          <p:nvPr/>
        </p:nvSpPr>
        <p:spPr>
          <a:xfrm>
            <a:off x="2290891" y="5904140"/>
            <a:ext cx="25400" cy="38735"/>
          </a:xfrm>
          <a:custGeom>
            <a:avLst/>
            <a:gdLst/>
            <a:ahLst/>
            <a:cxnLst/>
            <a:rect l="l" t="t" r="r" b="b"/>
            <a:pathLst>
              <a:path w="25400" h="38735">
                <a:moveTo>
                  <a:pt x="25323" y="0"/>
                </a:moveTo>
                <a:lnTo>
                  <a:pt x="0" y="0"/>
                </a:lnTo>
                <a:lnTo>
                  <a:pt x="0" y="38192"/>
                </a:lnTo>
                <a:lnTo>
                  <a:pt x="25323" y="38192"/>
                </a:lnTo>
                <a:lnTo>
                  <a:pt x="253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6" name="object 276"/>
          <p:cNvSpPr/>
          <p:nvPr/>
        </p:nvSpPr>
        <p:spPr>
          <a:xfrm>
            <a:off x="2290891" y="5904144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324" y="0"/>
                </a:moveTo>
                <a:lnTo>
                  <a:pt x="0" y="0"/>
                </a:lnTo>
                <a:lnTo>
                  <a:pt x="0" y="25357"/>
                </a:lnTo>
                <a:lnTo>
                  <a:pt x="25324" y="25357"/>
                </a:lnTo>
                <a:lnTo>
                  <a:pt x="253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7" name="object 277"/>
          <p:cNvSpPr/>
          <p:nvPr/>
        </p:nvSpPr>
        <p:spPr>
          <a:xfrm>
            <a:off x="2265248" y="5904144"/>
            <a:ext cx="26034" cy="25400"/>
          </a:xfrm>
          <a:custGeom>
            <a:avLst/>
            <a:gdLst/>
            <a:ahLst/>
            <a:cxnLst/>
            <a:rect l="l" t="t" r="r" b="b"/>
            <a:pathLst>
              <a:path w="26035" h="25400">
                <a:moveTo>
                  <a:pt x="25642" y="0"/>
                </a:moveTo>
                <a:lnTo>
                  <a:pt x="0" y="0"/>
                </a:lnTo>
                <a:lnTo>
                  <a:pt x="0" y="25357"/>
                </a:lnTo>
                <a:lnTo>
                  <a:pt x="25642" y="25357"/>
                </a:lnTo>
                <a:lnTo>
                  <a:pt x="256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8" name="object 278"/>
          <p:cNvSpPr/>
          <p:nvPr/>
        </p:nvSpPr>
        <p:spPr>
          <a:xfrm>
            <a:off x="2150828" y="5904140"/>
            <a:ext cx="76835" cy="38735"/>
          </a:xfrm>
          <a:custGeom>
            <a:avLst/>
            <a:gdLst/>
            <a:ahLst/>
            <a:cxnLst/>
            <a:rect l="l" t="t" r="r" b="b"/>
            <a:pathLst>
              <a:path w="76835" h="38735">
                <a:moveTo>
                  <a:pt x="76282" y="0"/>
                </a:moveTo>
                <a:lnTo>
                  <a:pt x="0" y="0"/>
                </a:lnTo>
                <a:lnTo>
                  <a:pt x="0" y="38192"/>
                </a:lnTo>
                <a:lnTo>
                  <a:pt x="76282" y="38192"/>
                </a:lnTo>
                <a:lnTo>
                  <a:pt x="762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9" name="object 279"/>
          <p:cNvSpPr txBox="1"/>
          <p:nvPr/>
        </p:nvSpPr>
        <p:spPr>
          <a:xfrm>
            <a:off x="1769417" y="3568805"/>
            <a:ext cx="241935" cy="24472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spcBef>
                <a:spcPts val="95"/>
              </a:spcBef>
            </a:pP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r>
              <a:rPr sz="1400" spc="45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6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endParaRPr sz="15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35"/>
              </a:spcBef>
            </a:pPr>
            <a:endParaRPr sz="20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R="5080" algn="r"/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r>
              <a:rPr sz="1400" spc="45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4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endParaRPr sz="15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35"/>
              </a:spcBef>
            </a:pPr>
            <a:endParaRPr sz="20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R="5080" algn="r"/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r>
              <a:rPr sz="1400" spc="45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endParaRPr sz="15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35"/>
              </a:spcBef>
            </a:pPr>
            <a:endParaRPr sz="20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R="17780" algn="r"/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80" name="object 280"/>
          <p:cNvSpPr txBox="1"/>
          <p:nvPr/>
        </p:nvSpPr>
        <p:spPr>
          <a:xfrm>
            <a:off x="1769417" y="2832545"/>
            <a:ext cx="241935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r>
              <a:rPr sz="1400" spc="45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8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81" name="object 281"/>
          <p:cNvSpPr txBox="1"/>
          <p:nvPr/>
        </p:nvSpPr>
        <p:spPr>
          <a:xfrm>
            <a:off x="1896347" y="2096158"/>
            <a:ext cx="10160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82" name="object 282"/>
          <p:cNvSpPr txBox="1"/>
          <p:nvPr/>
        </p:nvSpPr>
        <p:spPr>
          <a:xfrm>
            <a:off x="2087364" y="6006251"/>
            <a:ext cx="10160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4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83" name="object 283"/>
          <p:cNvSpPr txBox="1"/>
          <p:nvPr/>
        </p:nvSpPr>
        <p:spPr>
          <a:xfrm>
            <a:off x="2888301" y="6006251"/>
            <a:ext cx="10160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5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84" name="object 284"/>
          <p:cNvSpPr txBox="1"/>
          <p:nvPr/>
        </p:nvSpPr>
        <p:spPr>
          <a:xfrm>
            <a:off x="3689582" y="6006251"/>
            <a:ext cx="10160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6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85" name="object 285"/>
          <p:cNvSpPr txBox="1"/>
          <p:nvPr/>
        </p:nvSpPr>
        <p:spPr>
          <a:xfrm>
            <a:off x="4490862" y="6006251"/>
            <a:ext cx="10160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7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86" name="object 286"/>
          <p:cNvSpPr txBox="1"/>
          <p:nvPr/>
        </p:nvSpPr>
        <p:spPr>
          <a:xfrm>
            <a:off x="5292142" y="6006251"/>
            <a:ext cx="10160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8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87" name="object 287"/>
          <p:cNvSpPr txBox="1"/>
          <p:nvPr/>
        </p:nvSpPr>
        <p:spPr>
          <a:xfrm>
            <a:off x="6093169" y="6006251"/>
            <a:ext cx="10160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9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88" name="object 288"/>
          <p:cNvSpPr txBox="1"/>
          <p:nvPr/>
        </p:nvSpPr>
        <p:spPr>
          <a:xfrm>
            <a:off x="6843773" y="6006251"/>
            <a:ext cx="191135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10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89" name="object 289"/>
          <p:cNvSpPr txBox="1"/>
          <p:nvPr/>
        </p:nvSpPr>
        <p:spPr>
          <a:xfrm>
            <a:off x="7644673" y="6006251"/>
            <a:ext cx="191135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11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90" name="object 290"/>
          <p:cNvSpPr txBox="1"/>
          <p:nvPr/>
        </p:nvSpPr>
        <p:spPr>
          <a:xfrm>
            <a:off x="1400790" y="2467679"/>
            <a:ext cx="278130" cy="31699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60"/>
              </a:lnSpc>
            </a:pP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Fraction </a:t>
            </a:r>
            <a:r>
              <a:rPr spc="45" dirty="0">
                <a:solidFill>
                  <a:prstClr val="black"/>
                </a:solidFill>
                <a:latin typeface="Times New Roman"/>
                <a:cs typeface="Times New Roman"/>
              </a:rPr>
              <a:t>of </a:t>
            </a:r>
            <a:r>
              <a:rPr spc="-30" dirty="0">
                <a:solidFill>
                  <a:prstClr val="black"/>
                </a:solidFill>
                <a:latin typeface="Times New Roman"/>
                <a:cs typeface="Times New Roman"/>
              </a:rPr>
              <a:t>each 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carbonate</a:t>
            </a:r>
            <a:r>
              <a:rPr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species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91" name="object 291"/>
          <p:cNvSpPr/>
          <p:nvPr/>
        </p:nvSpPr>
        <p:spPr>
          <a:xfrm>
            <a:off x="5508179" y="5828071"/>
            <a:ext cx="26034" cy="64135"/>
          </a:xfrm>
          <a:custGeom>
            <a:avLst/>
            <a:gdLst/>
            <a:ahLst/>
            <a:cxnLst/>
            <a:rect l="l" t="t" r="r" b="b"/>
            <a:pathLst>
              <a:path w="26035" h="64135">
                <a:moveTo>
                  <a:pt x="12827" y="0"/>
                </a:moveTo>
                <a:lnTo>
                  <a:pt x="0" y="50715"/>
                </a:lnTo>
                <a:lnTo>
                  <a:pt x="12827" y="63546"/>
                </a:lnTo>
                <a:lnTo>
                  <a:pt x="25655" y="12514"/>
                </a:lnTo>
                <a:lnTo>
                  <a:pt x="128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2" name="object 292"/>
          <p:cNvSpPr/>
          <p:nvPr/>
        </p:nvSpPr>
        <p:spPr>
          <a:xfrm>
            <a:off x="5521007" y="5688451"/>
            <a:ext cx="25400" cy="50800"/>
          </a:xfrm>
          <a:custGeom>
            <a:avLst/>
            <a:gdLst/>
            <a:ahLst/>
            <a:cxnLst/>
            <a:rect l="l" t="t" r="r" b="b"/>
            <a:pathLst>
              <a:path w="25400" h="50800">
                <a:moveTo>
                  <a:pt x="25323" y="0"/>
                </a:moveTo>
                <a:lnTo>
                  <a:pt x="0" y="0"/>
                </a:lnTo>
                <a:lnTo>
                  <a:pt x="0" y="50715"/>
                </a:lnTo>
                <a:lnTo>
                  <a:pt x="25323" y="50715"/>
                </a:lnTo>
                <a:lnTo>
                  <a:pt x="253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3" name="object 293"/>
          <p:cNvSpPr/>
          <p:nvPr/>
        </p:nvSpPr>
        <p:spPr>
          <a:xfrm>
            <a:off x="5521007" y="5535988"/>
            <a:ext cx="25400" cy="50800"/>
          </a:xfrm>
          <a:custGeom>
            <a:avLst/>
            <a:gdLst/>
            <a:ahLst/>
            <a:cxnLst/>
            <a:rect l="l" t="t" r="r" b="b"/>
            <a:pathLst>
              <a:path w="25400" h="50800">
                <a:moveTo>
                  <a:pt x="25323" y="0"/>
                </a:moveTo>
                <a:lnTo>
                  <a:pt x="0" y="0"/>
                </a:lnTo>
                <a:lnTo>
                  <a:pt x="0" y="50715"/>
                </a:lnTo>
                <a:lnTo>
                  <a:pt x="25323" y="50715"/>
                </a:lnTo>
                <a:lnTo>
                  <a:pt x="253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4" name="object 294"/>
          <p:cNvSpPr/>
          <p:nvPr/>
        </p:nvSpPr>
        <p:spPr>
          <a:xfrm>
            <a:off x="5521007" y="5383529"/>
            <a:ext cx="25400" cy="51435"/>
          </a:xfrm>
          <a:custGeom>
            <a:avLst/>
            <a:gdLst/>
            <a:ahLst/>
            <a:cxnLst/>
            <a:rect l="l" t="t" r="r" b="b"/>
            <a:pathLst>
              <a:path w="25400" h="51435">
                <a:moveTo>
                  <a:pt x="25323" y="0"/>
                </a:moveTo>
                <a:lnTo>
                  <a:pt x="0" y="0"/>
                </a:lnTo>
                <a:lnTo>
                  <a:pt x="0" y="51028"/>
                </a:lnTo>
                <a:lnTo>
                  <a:pt x="25323" y="51028"/>
                </a:lnTo>
                <a:lnTo>
                  <a:pt x="253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5" name="object 295"/>
          <p:cNvSpPr/>
          <p:nvPr/>
        </p:nvSpPr>
        <p:spPr>
          <a:xfrm>
            <a:off x="5521007" y="5231379"/>
            <a:ext cx="25400" cy="50800"/>
          </a:xfrm>
          <a:custGeom>
            <a:avLst/>
            <a:gdLst/>
            <a:ahLst/>
            <a:cxnLst/>
            <a:rect l="l" t="t" r="r" b="b"/>
            <a:pathLst>
              <a:path w="25400" h="50800">
                <a:moveTo>
                  <a:pt x="25323" y="0"/>
                </a:moveTo>
                <a:lnTo>
                  <a:pt x="0" y="0"/>
                </a:lnTo>
                <a:lnTo>
                  <a:pt x="0" y="50715"/>
                </a:lnTo>
                <a:lnTo>
                  <a:pt x="25323" y="50715"/>
                </a:lnTo>
                <a:lnTo>
                  <a:pt x="253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object 296"/>
          <p:cNvSpPr/>
          <p:nvPr/>
        </p:nvSpPr>
        <p:spPr>
          <a:xfrm>
            <a:off x="5521007" y="5078928"/>
            <a:ext cx="25400" cy="50800"/>
          </a:xfrm>
          <a:custGeom>
            <a:avLst/>
            <a:gdLst/>
            <a:ahLst/>
            <a:cxnLst/>
            <a:rect l="l" t="t" r="r" b="b"/>
            <a:pathLst>
              <a:path w="25400" h="50800">
                <a:moveTo>
                  <a:pt x="25323" y="0"/>
                </a:moveTo>
                <a:lnTo>
                  <a:pt x="0" y="0"/>
                </a:lnTo>
                <a:lnTo>
                  <a:pt x="0" y="50715"/>
                </a:lnTo>
                <a:lnTo>
                  <a:pt x="25323" y="50715"/>
                </a:lnTo>
                <a:lnTo>
                  <a:pt x="253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7" name="object 297"/>
          <p:cNvSpPr/>
          <p:nvPr/>
        </p:nvSpPr>
        <p:spPr>
          <a:xfrm>
            <a:off x="5521007" y="4926757"/>
            <a:ext cx="25400" cy="50800"/>
          </a:xfrm>
          <a:custGeom>
            <a:avLst/>
            <a:gdLst/>
            <a:ahLst/>
            <a:cxnLst/>
            <a:rect l="l" t="t" r="r" b="b"/>
            <a:pathLst>
              <a:path w="25400" h="50800">
                <a:moveTo>
                  <a:pt x="25323" y="0"/>
                </a:moveTo>
                <a:lnTo>
                  <a:pt x="0" y="0"/>
                </a:lnTo>
                <a:lnTo>
                  <a:pt x="0" y="50715"/>
                </a:lnTo>
                <a:lnTo>
                  <a:pt x="25323" y="50715"/>
                </a:lnTo>
                <a:lnTo>
                  <a:pt x="253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8" name="object 298"/>
          <p:cNvSpPr/>
          <p:nvPr/>
        </p:nvSpPr>
        <p:spPr>
          <a:xfrm>
            <a:off x="5521007" y="4774357"/>
            <a:ext cx="25400" cy="50800"/>
          </a:xfrm>
          <a:custGeom>
            <a:avLst/>
            <a:gdLst/>
            <a:ahLst/>
            <a:cxnLst/>
            <a:rect l="l" t="t" r="r" b="b"/>
            <a:pathLst>
              <a:path w="25400" h="50800">
                <a:moveTo>
                  <a:pt x="25323" y="0"/>
                </a:moveTo>
                <a:lnTo>
                  <a:pt x="0" y="0"/>
                </a:lnTo>
                <a:lnTo>
                  <a:pt x="0" y="50715"/>
                </a:lnTo>
                <a:lnTo>
                  <a:pt x="25323" y="50715"/>
                </a:lnTo>
                <a:lnTo>
                  <a:pt x="253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9" name="object 299"/>
          <p:cNvSpPr/>
          <p:nvPr/>
        </p:nvSpPr>
        <p:spPr>
          <a:xfrm>
            <a:off x="5521007" y="4621898"/>
            <a:ext cx="25400" cy="51435"/>
          </a:xfrm>
          <a:custGeom>
            <a:avLst/>
            <a:gdLst/>
            <a:ahLst/>
            <a:cxnLst/>
            <a:rect l="l" t="t" r="r" b="b"/>
            <a:pathLst>
              <a:path w="25400" h="51435">
                <a:moveTo>
                  <a:pt x="25323" y="0"/>
                </a:moveTo>
                <a:lnTo>
                  <a:pt x="0" y="0"/>
                </a:lnTo>
                <a:lnTo>
                  <a:pt x="0" y="51028"/>
                </a:lnTo>
                <a:lnTo>
                  <a:pt x="25323" y="51028"/>
                </a:lnTo>
                <a:lnTo>
                  <a:pt x="253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0" name="object 300"/>
          <p:cNvSpPr/>
          <p:nvPr/>
        </p:nvSpPr>
        <p:spPr>
          <a:xfrm>
            <a:off x="5521007" y="4469684"/>
            <a:ext cx="25400" cy="50800"/>
          </a:xfrm>
          <a:custGeom>
            <a:avLst/>
            <a:gdLst/>
            <a:ahLst/>
            <a:cxnLst/>
            <a:rect l="l" t="t" r="r" b="b"/>
            <a:pathLst>
              <a:path w="25400" h="50800">
                <a:moveTo>
                  <a:pt x="25323" y="0"/>
                </a:moveTo>
                <a:lnTo>
                  <a:pt x="0" y="0"/>
                </a:lnTo>
                <a:lnTo>
                  <a:pt x="0" y="50715"/>
                </a:lnTo>
                <a:lnTo>
                  <a:pt x="25323" y="50715"/>
                </a:lnTo>
                <a:lnTo>
                  <a:pt x="253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1" name="object 301"/>
          <p:cNvSpPr/>
          <p:nvPr/>
        </p:nvSpPr>
        <p:spPr>
          <a:xfrm>
            <a:off x="5521007" y="4317284"/>
            <a:ext cx="25400" cy="50800"/>
          </a:xfrm>
          <a:custGeom>
            <a:avLst/>
            <a:gdLst/>
            <a:ahLst/>
            <a:cxnLst/>
            <a:rect l="l" t="t" r="r" b="b"/>
            <a:pathLst>
              <a:path w="25400" h="50800">
                <a:moveTo>
                  <a:pt x="25323" y="0"/>
                </a:moveTo>
                <a:lnTo>
                  <a:pt x="0" y="0"/>
                </a:lnTo>
                <a:lnTo>
                  <a:pt x="0" y="50715"/>
                </a:lnTo>
                <a:lnTo>
                  <a:pt x="25323" y="50715"/>
                </a:lnTo>
                <a:lnTo>
                  <a:pt x="253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2" name="object 302"/>
          <p:cNvSpPr/>
          <p:nvPr/>
        </p:nvSpPr>
        <p:spPr>
          <a:xfrm>
            <a:off x="5521007" y="4164825"/>
            <a:ext cx="25400" cy="51435"/>
          </a:xfrm>
          <a:custGeom>
            <a:avLst/>
            <a:gdLst/>
            <a:ahLst/>
            <a:cxnLst/>
            <a:rect l="l" t="t" r="r" b="b"/>
            <a:pathLst>
              <a:path w="25400" h="51435">
                <a:moveTo>
                  <a:pt x="25323" y="0"/>
                </a:moveTo>
                <a:lnTo>
                  <a:pt x="0" y="0"/>
                </a:lnTo>
                <a:lnTo>
                  <a:pt x="0" y="51028"/>
                </a:lnTo>
                <a:lnTo>
                  <a:pt x="25323" y="51028"/>
                </a:lnTo>
                <a:lnTo>
                  <a:pt x="253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3" name="object 303"/>
          <p:cNvSpPr/>
          <p:nvPr/>
        </p:nvSpPr>
        <p:spPr>
          <a:xfrm>
            <a:off x="5533834" y="4012612"/>
            <a:ext cx="25400" cy="50800"/>
          </a:xfrm>
          <a:custGeom>
            <a:avLst/>
            <a:gdLst/>
            <a:ahLst/>
            <a:cxnLst/>
            <a:rect l="l" t="t" r="r" b="b"/>
            <a:pathLst>
              <a:path w="25400" h="50800">
                <a:moveTo>
                  <a:pt x="25323" y="0"/>
                </a:moveTo>
                <a:lnTo>
                  <a:pt x="0" y="0"/>
                </a:lnTo>
                <a:lnTo>
                  <a:pt x="0" y="50715"/>
                </a:lnTo>
                <a:lnTo>
                  <a:pt x="25323" y="50715"/>
                </a:lnTo>
                <a:lnTo>
                  <a:pt x="253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4" name="object 304"/>
          <p:cNvSpPr/>
          <p:nvPr/>
        </p:nvSpPr>
        <p:spPr>
          <a:xfrm>
            <a:off x="5533834" y="3860212"/>
            <a:ext cx="25400" cy="50800"/>
          </a:xfrm>
          <a:custGeom>
            <a:avLst/>
            <a:gdLst/>
            <a:ahLst/>
            <a:cxnLst/>
            <a:rect l="l" t="t" r="r" b="b"/>
            <a:pathLst>
              <a:path w="25400" h="50800">
                <a:moveTo>
                  <a:pt x="25323" y="0"/>
                </a:moveTo>
                <a:lnTo>
                  <a:pt x="0" y="0"/>
                </a:lnTo>
                <a:lnTo>
                  <a:pt x="0" y="50715"/>
                </a:lnTo>
                <a:lnTo>
                  <a:pt x="25323" y="50715"/>
                </a:lnTo>
                <a:lnTo>
                  <a:pt x="253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5" name="object 305"/>
          <p:cNvSpPr/>
          <p:nvPr/>
        </p:nvSpPr>
        <p:spPr>
          <a:xfrm>
            <a:off x="5533834" y="3708066"/>
            <a:ext cx="25400" cy="50800"/>
          </a:xfrm>
          <a:custGeom>
            <a:avLst/>
            <a:gdLst/>
            <a:ahLst/>
            <a:cxnLst/>
            <a:rect l="l" t="t" r="r" b="b"/>
            <a:pathLst>
              <a:path w="25400" h="50800">
                <a:moveTo>
                  <a:pt x="25323" y="0"/>
                </a:moveTo>
                <a:lnTo>
                  <a:pt x="0" y="0"/>
                </a:lnTo>
                <a:lnTo>
                  <a:pt x="0" y="50715"/>
                </a:lnTo>
                <a:lnTo>
                  <a:pt x="25323" y="50715"/>
                </a:lnTo>
                <a:lnTo>
                  <a:pt x="253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6" name="object 306"/>
          <p:cNvSpPr/>
          <p:nvPr/>
        </p:nvSpPr>
        <p:spPr>
          <a:xfrm>
            <a:off x="5533834" y="3555539"/>
            <a:ext cx="25400" cy="50800"/>
          </a:xfrm>
          <a:custGeom>
            <a:avLst/>
            <a:gdLst/>
            <a:ahLst/>
            <a:cxnLst/>
            <a:rect l="l" t="t" r="r" b="b"/>
            <a:pathLst>
              <a:path w="25400" h="50800">
                <a:moveTo>
                  <a:pt x="25323" y="0"/>
                </a:moveTo>
                <a:lnTo>
                  <a:pt x="0" y="0"/>
                </a:lnTo>
                <a:lnTo>
                  <a:pt x="0" y="50715"/>
                </a:lnTo>
                <a:lnTo>
                  <a:pt x="25323" y="50715"/>
                </a:lnTo>
                <a:lnTo>
                  <a:pt x="253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7" name="object 307"/>
          <p:cNvSpPr/>
          <p:nvPr/>
        </p:nvSpPr>
        <p:spPr>
          <a:xfrm>
            <a:off x="5533834" y="3403139"/>
            <a:ext cx="25400" cy="50800"/>
          </a:xfrm>
          <a:custGeom>
            <a:avLst/>
            <a:gdLst/>
            <a:ahLst/>
            <a:cxnLst/>
            <a:rect l="l" t="t" r="r" b="b"/>
            <a:pathLst>
              <a:path w="25400" h="50800">
                <a:moveTo>
                  <a:pt x="25323" y="0"/>
                </a:moveTo>
                <a:lnTo>
                  <a:pt x="0" y="0"/>
                </a:lnTo>
                <a:lnTo>
                  <a:pt x="0" y="50715"/>
                </a:lnTo>
                <a:lnTo>
                  <a:pt x="25323" y="50715"/>
                </a:lnTo>
                <a:lnTo>
                  <a:pt x="253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8" name="object 308"/>
          <p:cNvSpPr/>
          <p:nvPr/>
        </p:nvSpPr>
        <p:spPr>
          <a:xfrm>
            <a:off x="5533834" y="3250994"/>
            <a:ext cx="25400" cy="50800"/>
          </a:xfrm>
          <a:custGeom>
            <a:avLst/>
            <a:gdLst/>
            <a:ahLst/>
            <a:cxnLst/>
            <a:rect l="l" t="t" r="r" b="b"/>
            <a:pathLst>
              <a:path w="25400" h="50800">
                <a:moveTo>
                  <a:pt x="25323" y="0"/>
                </a:moveTo>
                <a:lnTo>
                  <a:pt x="0" y="0"/>
                </a:lnTo>
                <a:lnTo>
                  <a:pt x="0" y="50715"/>
                </a:lnTo>
                <a:lnTo>
                  <a:pt x="25323" y="50715"/>
                </a:lnTo>
                <a:lnTo>
                  <a:pt x="253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9" name="object 309"/>
          <p:cNvSpPr/>
          <p:nvPr/>
        </p:nvSpPr>
        <p:spPr>
          <a:xfrm>
            <a:off x="5533834" y="3098594"/>
            <a:ext cx="25400" cy="50800"/>
          </a:xfrm>
          <a:custGeom>
            <a:avLst/>
            <a:gdLst/>
            <a:ahLst/>
            <a:cxnLst/>
            <a:rect l="l" t="t" r="r" b="b"/>
            <a:pathLst>
              <a:path w="25400" h="50800">
                <a:moveTo>
                  <a:pt x="25323" y="0"/>
                </a:moveTo>
                <a:lnTo>
                  <a:pt x="0" y="0"/>
                </a:lnTo>
                <a:lnTo>
                  <a:pt x="0" y="50715"/>
                </a:lnTo>
                <a:lnTo>
                  <a:pt x="25323" y="50715"/>
                </a:lnTo>
                <a:lnTo>
                  <a:pt x="253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0" name="object 310"/>
          <p:cNvSpPr/>
          <p:nvPr/>
        </p:nvSpPr>
        <p:spPr>
          <a:xfrm>
            <a:off x="5533834" y="2946134"/>
            <a:ext cx="25400" cy="51435"/>
          </a:xfrm>
          <a:custGeom>
            <a:avLst/>
            <a:gdLst/>
            <a:ahLst/>
            <a:cxnLst/>
            <a:rect l="l" t="t" r="r" b="b"/>
            <a:pathLst>
              <a:path w="25400" h="51435">
                <a:moveTo>
                  <a:pt x="25323" y="0"/>
                </a:moveTo>
                <a:lnTo>
                  <a:pt x="0" y="0"/>
                </a:lnTo>
                <a:lnTo>
                  <a:pt x="0" y="51028"/>
                </a:lnTo>
                <a:lnTo>
                  <a:pt x="25323" y="51028"/>
                </a:lnTo>
                <a:lnTo>
                  <a:pt x="253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1" name="object 311"/>
          <p:cNvSpPr/>
          <p:nvPr/>
        </p:nvSpPr>
        <p:spPr>
          <a:xfrm>
            <a:off x="5533834" y="2793921"/>
            <a:ext cx="25400" cy="50800"/>
          </a:xfrm>
          <a:custGeom>
            <a:avLst/>
            <a:gdLst/>
            <a:ahLst/>
            <a:cxnLst/>
            <a:rect l="l" t="t" r="r" b="b"/>
            <a:pathLst>
              <a:path w="25400" h="50800">
                <a:moveTo>
                  <a:pt x="25323" y="0"/>
                </a:moveTo>
                <a:lnTo>
                  <a:pt x="0" y="0"/>
                </a:lnTo>
                <a:lnTo>
                  <a:pt x="0" y="50715"/>
                </a:lnTo>
                <a:lnTo>
                  <a:pt x="25323" y="50715"/>
                </a:lnTo>
                <a:lnTo>
                  <a:pt x="253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2" name="object 312"/>
          <p:cNvSpPr/>
          <p:nvPr/>
        </p:nvSpPr>
        <p:spPr>
          <a:xfrm>
            <a:off x="5533834" y="2641521"/>
            <a:ext cx="25400" cy="50800"/>
          </a:xfrm>
          <a:custGeom>
            <a:avLst/>
            <a:gdLst/>
            <a:ahLst/>
            <a:cxnLst/>
            <a:rect l="l" t="t" r="r" b="b"/>
            <a:pathLst>
              <a:path w="25400" h="50800">
                <a:moveTo>
                  <a:pt x="25323" y="0"/>
                </a:moveTo>
                <a:lnTo>
                  <a:pt x="0" y="0"/>
                </a:lnTo>
                <a:lnTo>
                  <a:pt x="0" y="50715"/>
                </a:lnTo>
                <a:lnTo>
                  <a:pt x="25323" y="50715"/>
                </a:lnTo>
                <a:lnTo>
                  <a:pt x="253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3" name="object 313"/>
          <p:cNvSpPr/>
          <p:nvPr/>
        </p:nvSpPr>
        <p:spPr>
          <a:xfrm>
            <a:off x="5533834" y="2489375"/>
            <a:ext cx="25400" cy="50800"/>
          </a:xfrm>
          <a:custGeom>
            <a:avLst/>
            <a:gdLst/>
            <a:ahLst/>
            <a:cxnLst/>
            <a:rect l="l" t="t" r="r" b="b"/>
            <a:pathLst>
              <a:path w="25400" h="50800">
                <a:moveTo>
                  <a:pt x="25323" y="0"/>
                </a:moveTo>
                <a:lnTo>
                  <a:pt x="0" y="0"/>
                </a:lnTo>
                <a:lnTo>
                  <a:pt x="0" y="50715"/>
                </a:lnTo>
                <a:lnTo>
                  <a:pt x="25323" y="50715"/>
                </a:lnTo>
                <a:lnTo>
                  <a:pt x="253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4" name="object 314"/>
          <p:cNvSpPr/>
          <p:nvPr/>
        </p:nvSpPr>
        <p:spPr>
          <a:xfrm>
            <a:off x="5533834" y="2336849"/>
            <a:ext cx="25400" cy="50800"/>
          </a:xfrm>
          <a:custGeom>
            <a:avLst/>
            <a:gdLst/>
            <a:ahLst/>
            <a:cxnLst/>
            <a:rect l="l" t="t" r="r" b="b"/>
            <a:pathLst>
              <a:path w="25400" h="50800">
                <a:moveTo>
                  <a:pt x="25323" y="0"/>
                </a:moveTo>
                <a:lnTo>
                  <a:pt x="0" y="0"/>
                </a:lnTo>
                <a:lnTo>
                  <a:pt x="0" y="50715"/>
                </a:lnTo>
                <a:lnTo>
                  <a:pt x="25323" y="50715"/>
                </a:lnTo>
                <a:lnTo>
                  <a:pt x="253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5" name="object 315"/>
          <p:cNvSpPr txBox="1"/>
          <p:nvPr/>
        </p:nvSpPr>
        <p:spPr>
          <a:xfrm>
            <a:off x="2354280" y="2654661"/>
            <a:ext cx="610235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spcBef>
                <a:spcPts val="95"/>
              </a:spcBef>
            </a:pPr>
            <a:r>
              <a:rPr sz="1400" spc="-15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100" spc="-22" baseline="-27777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1400" spc="-15" dirty="0">
                <a:solidFill>
                  <a:prstClr val="black"/>
                </a:solidFill>
                <a:latin typeface="Times New Roman"/>
                <a:cs typeface="Times New Roman"/>
              </a:rPr>
              <a:t>CO</a:t>
            </a:r>
            <a:r>
              <a:rPr sz="2100" spc="-22" baseline="-27777" dirty="0">
                <a:solidFill>
                  <a:prstClr val="black"/>
                </a:solidFill>
                <a:latin typeface="Times New Roman"/>
                <a:cs typeface="Times New Roman"/>
              </a:rPr>
              <a:t>3</a:t>
            </a:r>
            <a:endParaRPr sz="2100" baseline="-27777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16" name="object 316"/>
          <p:cNvSpPr txBox="1"/>
          <p:nvPr/>
        </p:nvSpPr>
        <p:spPr>
          <a:xfrm>
            <a:off x="4808759" y="2718182"/>
            <a:ext cx="581025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spcBef>
                <a:spcPts val="95"/>
              </a:spcBef>
            </a:pPr>
            <a:r>
              <a:rPr sz="1400" spc="-15" dirty="0">
                <a:solidFill>
                  <a:prstClr val="black"/>
                </a:solidFill>
                <a:latin typeface="Times New Roman"/>
                <a:cs typeface="Times New Roman"/>
              </a:rPr>
              <a:t>HCO</a:t>
            </a:r>
            <a:r>
              <a:rPr sz="2100" spc="-22" baseline="-27777" dirty="0">
                <a:solidFill>
                  <a:prstClr val="black"/>
                </a:solidFill>
                <a:latin typeface="Times New Roman"/>
                <a:cs typeface="Times New Roman"/>
              </a:rPr>
              <a:t>3</a:t>
            </a:r>
            <a:r>
              <a:rPr sz="2100" spc="-22" baseline="27777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endParaRPr sz="2100" baseline="27777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17" name="object 317"/>
          <p:cNvSpPr txBox="1"/>
          <p:nvPr/>
        </p:nvSpPr>
        <p:spPr>
          <a:xfrm>
            <a:off x="7314203" y="2997497"/>
            <a:ext cx="10160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3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18" name="object 318"/>
          <p:cNvSpPr txBox="1"/>
          <p:nvPr/>
        </p:nvSpPr>
        <p:spPr>
          <a:xfrm>
            <a:off x="7047238" y="2819613"/>
            <a:ext cx="542925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spcBef>
                <a:spcPts val="95"/>
              </a:spcBef>
            </a:pPr>
            <a:r>
              <a:rPr sz="2100" spc="-30" baseline="-27777" dirty="0">
                <a:solidFill>
                  <a:prstClr val="black"/>
                </a:solidFill>
                <a:latin typeface="Times New Roman"/>
                <a:cs typeface="Times New Roman"/>
              </a:rPr>
              <a:t>CO</a:t>
            </a:r>
            <a:r>
              <a:rPr sz="2100" spc="412" baseline="-2777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2-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19" name="object 319"/>
          <p:cNvSpPr txBox="1">
            <a:spLocks noGrp="1"/>
          </p:cNvSpPr>
          <p:nvPr>
            <p:ph type="title"/>
          </p:nvPr>
        </p:nvSpPr>
        <p:spPr>
          <a:xfrm>
            <a:off x="413105" y="213105"/>
            <a:ext cx="59982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Carbon Forms and pH of </a:t>
            </a:r>
            <a:r>
              <a:rPr sz="2800" spc="-35" dirty="0"/>
              <a:t>Water</a:t>
            </a:r>
            <a:r>
              <a:rPr sz="2800" spc="-70" dirty="0"/>
              <a:t> </a:t>
            </a:r>
            <a:r>
              <a:rPr sz="2800" spc="-5" dirty="0"/>
              <a:t>Bodies</a:t>
            </a:r>
            <a:endParaRPr sz="2800"/>
          </a:p>
        </p:txBody>
      </p:sp>
      <p:sp>
        <p:nvSpPr>
          <p:cNvPr id="320" name="object 320"/>
          <p:cNvSpPr/>
          <p:nvPr/>
        </p:nvSpPr>
        <p:spPr>
          <a:xfrm>
            <a:off x="2580767" y="3124961"/>
            <a:ext cx="163194" cy="23583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1" name="object 321"/>
          <p:cNvSpPr/>
          <p:nvPr/>
        </p:nvSpPr>
        <p:spPr>
          <a:xfrm>
            <a:off x="4593844" y="2705861"/>
            <a:ext cx="180975" cy="537210"/>
          </a:xfrm>
          <a:custGeom>
            <a:avLst/>
            <a:gdLst/>
            <a:ahLst/>
            <a:cxnLst/>
            <a:rect l="l" t="t" r="r" b="b"/>
            <a:pathLst>
              <a:path w="180975" h="537210">
                <a:moveTo>
                  <a:pt x="131052" y="71159"/>
                </a:moveTo>
                <a:lnTo>
                  <a:pt x="0" y="529843"/>
                </a:lnTo>
                <a:lnTo>
                  <a:pt x="24891" y="536955"/>
                </a:lnTo>
                <a:lnTo>
                  <a:pt x="155933" y="78310"/>
                </a:lnTo>
                <a:lnTo>
                  <a:pt x="131052" y="71159"/>
                </a:lnTo>
                <a:close/>
              </a:path>
              <a:path w="180975" h="537210">
                <a:moveTo>
                  <a:pt x="175831" y="58674"/>
                </a:moveTo>
                <a:lnTo>
                  <a:pt x="134619" y="58674"/>
                </a:lnTo>
                <a:lnTo>
                  <a:pt x="159511" y="65786"/>
                </a:lnTo>
                <a:lnTo>
                  <a:pt x="155933" y="78310"/>
                </a:lnTo>
                <a:lnTo>
                  <a:pt x="180847" y="85471"/>
                </a:lnTo>
                <a:lnTo>
                  <a:pt x="175831" y="58674"/>
                </a:lnTo>
                <a:close/>
              </a:path>
              <a:path w="180975" h="537210">
                <a:moveTo>
                  <a:pt x="134619" y="58674"/>
                </a:moveTo>
                <a:lnTo>
                  <a:pt x="131052" y="71159"/>
                </a:lnTo>
                <a:lnTo>
                  <a:pt x="155933" y="78310"/>
                </a:lnTo>
                <a:lnTo>
                  <a:pt x="159511" y="65786"/>
                </a:lnTo>
                <a:lnTo>
                  <a:pt x="134619" y="58674"/>
                </a:lnTo>
                <a:close/>
              </a:path>
              <a:path w="180975" h="537210">
                <a:moveTo>
                  <a:pt x="164845" y="0"/>
                </a:moveTo>
                <a:lnTo>
                  <a:pt x="106171" y="64008"/>
                </a:lnTo>
                <a:lnTo>
                  <a:pt x="131052" y="71159"/>
                </a:lnTo>
                <a:lnTo>
                  <a:pt x="134619" y="58674"/>
                </a:lnTo>
                <a:lnTo>
                  <a:pt x="175831" y="58674"/>
                </a:lnTo>
                <a:lnTo>
                  <a:pt x="1648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2" name="object 322"/>
          <p:cNvSpPr/>
          <p:nvPr/>
        </p:nvSpPr>
        <p:spPr>
          <a:xfrm>
            <a:off x="6249161" y="3277361"/>
            <a:ext cx="235838" cy="16319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5389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1940" y="1012662"/>
            <a:ext cx="8809355" cy="509714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381000" indent="-342900">
              <a:spcBef>
                <a:spcPts val="670"/>
              </a:spcBef>
              <a:buFont typeface="Wingdings"/>
              <a:buChar char=""/>
              <a:tabLst>
                <a:tab pos="381000" algn="l"/>
              </a:tabLst>
            </a:pPr>
            <a:r>
              <a:rPr sz="2600" b="1" dirty="0">
                <a:solidFill>
                  <a:srgbClr val="FFC000"/>
                </a:solidFill>
                <a:latin typeface="Times New Roman"/>
                <a:cs typeface="Times New Roman"/>
              </a:rPr>
              <a:t>M-Alkalinity (boiler</a:t>
            </a:r>
            <a:r>
              <a:rPr sz="2600" b="1" spc="-75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2600" b="1" spc="-5" dirty="0">
                <a:solidFill>
                  <a:srgbClr val="FFC000"/>
                </a:solidFill>
                <a:latin typeface="Times New Roman"/>
                <a:cs typeface="Times New Roman"/>
              </a:rPr>
              <a:t>water)</a:t>
            </a:r>
            <a:endParaRPr sz="26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781685" lvl="1" indent="-287020">
              <a:spcBef>
                <a:spcPts val="575"/>
              </a:spcBef>
              <a:buFont typeface="Arial"/>
              <a:buChar char="•"/>
              <a:tabLst>
                <a:tab pos="781685" algn="l"/>
                <a:tab pos="782320" algn="l"/>
              </a:tabLst>
            </a:pP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Also known as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total</a:t>
            </a:r>
            <a:r>
              <a:rPr sz="2600" spc="-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alkalinity</a:t>
            </a:r>
            <a:endParaRPr sz="26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781685" lvl="1" indent="-287020">
              <a:spcBef>
                <a:spcPts val="580"/>
              </a:spcBef>
              <a:buFont typeface="Arial"/>
              <a:buChar char="•"/>
              <a:tabLst>
                <a:tab pos="781685" algn="l"/>
                <a:tab pos="782320" algn="l"/>
              </a:tabLst>
            </a:pP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Measures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carbonate, bicarbonate and</a:t>
            </a:r>
            <a:r>
              <a:rPr sz="2600" spc="-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hydroxide</a:t>
            </a:r>
            <a:endParaRPr sz="26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781685" marR="31750" lvl="1" indent="-287020">
              <a:lnSpc>
                <a:spcPct val="80000"/>
              </a:lnSpc>
              <a:spcBef>
                <a:spcPts val="1200"/>
              </a:spcBef>
              <a:buFont typeface="Arial"/>
              <a:buChar char="•"/>
              <a:tabLst>
                <a:tab pos="781685" algn="l"/>
                <a:tab pos="782320" algn="l"/>
                <a:tab pos="2720340" algn="l"/>
                <a:tab pos="3581400" algn="l"/>
                <a:tab pos="4641215" algn="l"/>
                <a:tab pos="5680710" algn="l"/>
                <a:tab pos="6997700" algn="l"/>
                <a:tab pos="7727950" algn="l"/>
                <a:tab pos="8549005" algn="l"/>
              </a:tabLst>
            </a:pP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Mea</a:t>
            </a:r>
            <a:r>
              <a:rPr sz="2600" spc="-15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ure</a:t>
            </a:r>
            <a:r>
              <a:rPr sz="2600" spc="-15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600" spc="-2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nt	using	</a:t>
            </a:r>
            <a:r>
              <a:rPr sz="2600" spc="-25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600" spc="-1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600" spc="10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l	o</a:t>
            </a:r>
            <a:r>
              <a:rPr sz="2600" spc="-1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600" spc="-15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ge	in</a:t>
            </a:r>
            <a:r>
              <a:rPr sz="2600" spc="1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icator	(e</a:t>
            </a:r>
            <a:r>
              <a:rPr sz="2600" spc="-15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d	point	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is 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about pH =</a:t>
            </a:r>
            <a:r>
              <a:rPr sz="26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4.4)</a:t>
            </a:r>
            <a:endParaRPr sz="26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781685" lvl="1" indent="-287020">
              <a:spcBef>
                <a:spcPts val="580"/>
              </a:spcBef>
              <a:buFont typeface="Arial"/>
              <a:buChar char="•"/>
              <a:tabLst>
                <a:tab pos="781685" algn="l"/>
                <a:tab pos="782320" algn="l"/>
              </a:tabLst>
            </a:pP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Unit </a:t>
            </a:r>
            <a:r>
              <a:rPr sz="2600" spc="5" dirty="0">
                <a:solidFill>
                  <a:prstClr val="black"/>
                </a:solidFill>
                <a:latin typeface="Times New Roman"/>
                <a:cs typeface="Times New Roman"/>
              </a:rPr>
              <a:t>ppm</a:t>
            </a:r>
            <a:r>
              <a:rPr sz="26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prstClr val="black"/>
                </a:solidFill>
                <a:latin typeface="Times New Roman"/>
                <a:cs typeface="Times New Roman"/>
              </a:rPr>
              <a:t>CaCO</a:t>
            </a:r>
            <a:r>
              <a:rPr sz="2550" spc="7" baseline="-21241" dirty="0">
                <a:solidFill>
                  <a:prstClr val="black"/>
                </a:solidFill>
                <a:latin typeface="Times New Roman"/>
                <a:cs typeface="Times New Roman"/>
              </a:rPr>
              <a:t>3</a:t>
            </a:r>
            <a:endParaRPr sz="2550" baseline="-21241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81000" indent="-342900">
              <a:spcBef>
                <a:spcPts val="2245"/>
              </a:spcBef>
              <a:buFont typeface="Wingdings"/>
              <a:buChar char=""/>
              <a:tabLst>
                <a:tab pos="381000" algn="l"/>
              </a:tabLst>
            </a:pPr>
            <a:r>
              <a:rPr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p-Alkalinity</a:t>
            </a:r>
            <a:endParaRPr sz="26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781685" lvl="1" indent="-287020">
              <a:spcBef>
                <a:spcPts val="575"/>
              </a:spcBef>
              <a:buFont typeface="Arial"/>
              <a:buChar char="•"/>
              <a:tabLst>
                <a:tab pos="781685" algn="l"/>
                <a:tab pos="782320" algn="l"/>
              </a:tabLst>
            </a:pP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Measures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carbonate and</a:t>
            </a:r>
            <a:r>
              <a:rPr sz="26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hydroxide</a:t>
            </a:r>
            <a:endParaRPr sz="26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781685" marR="30480" lvl="1" indent="-287020">
              <a:lnSpc>
                <a:spcPct val="80000"/>
              </a:lnSpc>
              <a:spcBef>
                <a:spcPts val="1200"/>
              </a:spcBef>
              <a:buFont typeface="Arial"/>
              <a:buChar char="•"/>
              <a:tabLst>
                <a:tab pos="781685" algn="l"/>
                <a:tab pos="782320" algn="l"/>
              </a:tabLst>
            </a:pP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Measurement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using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phenolphthalein indicator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(end point </a:t>
            </a:r>
            <a:r>
              <a:rPr sz="2600" spc="5" dirty="0">
                <a:solidFill>
                  <a:prstClr val="black"/>
                </a:solidFill>
                <a:latin typeface="Times New Roman"/>
                <a:cs typeface="Times New Roman"/>
              </a:rPr>
              <a:t>is 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about pH =</a:t>
            </a:r>
            <a:r>
              <a:rPr sz="26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8.2)</a:t>
            </a:r>
            <a:endParaRPr sz="26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781685" lvl="1" indent="-287020">
              <a:spcBef>
                <a:spcPts val="580"/>
              </a:spcBef>
              <a:buFont typeface="Arial"/>
              <a:buChar char="•"/>
              <a:tabLst>
                <a:tab pos="781685" algn="l"/>
                <a:tab pos="782320" algn="l"/>
              </a:tabLst>
            </a:pP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Unit </a:t>
            </a:r>
            <a:r>
              <a:rPr sz="2600" spc="5" dirty="0">
                <a:solidFill>
                  <a:prstClr val="black"/>
                </a:solidFill>
                <a:latin typeface="Times New Roman"/>
                <a:cs typeface="Times New Roman"/>
              </a:rPr>
              <a:t>ppm</a:t>
            </a:r>
            <a:r>
              <a:rPr sz="26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prstClr val="black"/>
                </a:solidFill>
                <a:latin typeface="Times New Roman"/>
                <a:cs typeface="Times New Roman"/>
              </a:rPr>
              <a:t>CaCO</a:t>
            </a:r>
            <a:r>
              <a:rPr sz="2550" spc="7" baseline="-21241" dirty="0">
                <a:solidFill>
                  <a:prstClr val="black"/>
                </a:solidFill>
                <a:latin typeface="Times New Roman"/>
                <a:cs typeface="Times New Roman"/>
              </a:rPr>
              <a:t>3</a:t>
            </a:r>
            <a:endParaRPr sz="2550" baseline="-21241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1000" y="457200"/>
            <a:ext cx="4227830" cy="524510"/>
          </a:xfrm>
          <a:prstGeom prst="rect">
            <a:avLst/>
          </a:prstGeom>
          <a:solidFill>
            <a:srgbClr val="C5D9F0"/>
          </a:solidFill>
        </p:spPr>
        <p:txBody>
          <a:bodyPr vert="horz" wrap="square" lIns="0" tIns="2222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75"/>
              </a:spcBef>
            </a:pPr>
            <a:r>
              <a:rPr sz="2800" spc="-15" dirty="0">
                <a:latin typeface="Calibri"/>
                <a:cs typeface="Calibri"/>
              </a:rPr>
              <a:t>Measurement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alkalinity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09086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4962" y="638251"/>
            <a:ext cx="8014528" cy="55985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4718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663" y="324993"/>
            <a:ext cx="209168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Total</a:t>
            </a:r>
            <a:r>
              <a:rPr spc="-75" dirty="0"/>
              <a:t> </a:t>
            </a:r>
            <a:r>
              <a:rPr spc="-5" dirty="0"/>
              <a:t>Solids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4312" y="1179652"/>
            <a:ext cx="8449945" cy="557403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353695" marR="5080" indent="-341630">
              <a:lnSpc>
                <a:spcPts val="3360"/>
              </a:lnSpc>
              <a:spcBef>
                <a:spcPts val="210"/>
              </a:spcBef>
              <a:buClr>
                <a:srgbClr val="0000FF"/>
              </a:buClr>
              <a:buSzPct val="116071"/>
              <a:buFont typeface="Wingdings"/>
              <a:buChar char=""/>
              <a:tabLst>
                <a:tab pos="35433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Total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solids,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as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the term implies, includes all of the solid  constituents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water and wastewater.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25"/>
              </a:spcBef>
              <a:buClr>
                <a:srgbClr val="0000FF"/>
              </a:buClr>
              <a:buFont typeface="Wingdings"/>
              <a:buChar char=""/>
            </a:pPr>
            <a:endParaRPr sz="2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3695" marR="6350" indent="-341630">
              <a:lnSpc>
                <a:spcPts val="3360"/>
              </a:lnSpc>
              <a:buClr>
                <a:srgbClr val="0000FF"/>
              </a:buClr>
              <a:buSzPct val="116071"/>
              <a:buFont typeface="Wingdings"/>
              <a:buChar char=""/>
              <a:tabLst>
                <a:tab pos="35433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It is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the total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of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the organic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and inorganic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solids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or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the 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total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of the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suspended, colloids and dissolved</a:t>
            </a:r>
            <a:r>
              <a:rPr sz="28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solids.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3695" marR="6350" indent="-341630" algn="just">
              <a:lnSpc>
                <a:spcPct val="98900"/>
              </a:lnSpc>
              <a:spcBef>
                <a:spcPts val="2745"/>
              </a:spcBef>
              <a:buClr>
                <a:srgbClr val="0000FF"/>
              </a:buClr>
              <a:buSzPct val="116071"/>
              <a:buFont typeface="Wingdings"/>
              <a:buChar char=""/>
              <a:tabLst>
                <a:tab pos="35433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In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an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average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domestic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wastewater,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total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solids are  about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half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organic and half inorganic, and about two-  thirds in solution (dissolved) and one-third 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in 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suspension.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25"/>
              </a:spcBef>
              <a:buClr>
                <a:srgbClr val="0000FF"/>
              </a:buClr>
              <a:buFont typeface="Wingdings"/>
              <a:buChar char=""/>
            </a:pPr>
            <a:endParaRPr sz="3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3695" marR="6350" indent="-341630">
              <a:lnSpc>
                <a:spcPts val="3360"/>
              </a:lnSpc>
              <a:buClr>
                <a:srgbClr val="0000FF"/>
              </a:buClr>
              <a:buSzPct val="116071"/>
              <a:buFont typeface="Wingdings"/>
              <a:buChar char=""/>
              <a:tabLst>
                <a:tab pos="354330" algn="l"/>
                <a:tab pos="1196975" algn="l"/>
                <a:tab pos="2555875" algn="l"/>
                <a:tab pos="3766820" algn="l"/>
                <a:tab pos="4928235" algn="l"/>
                <a:tab pos="5652135" algn="l"/>
                <a:tab pos="6950709" algn="l"/>
                <a:tab pos="7519034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The	o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lids,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which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are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j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spc="-2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to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dec</a:t>
            </a:r>
            <a:r>
              <a:rPr sz="2800" spc="-2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y, 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constitute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the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main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problem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in wastewater</a:t>
            </a:r>
            <a:r>
              <a:rPr sz="28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treatment.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594010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264" y="67513"/>
            <a:ext cx="30403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Suspended</a:t>
            </a:r>
            <a:r>
              <a:rPr spc="-45" dirty="0"/>
              <a:t> </a:t>
            </a:r>
            <a:r>
              <a:rPr spc="-5" dirty="0"/>
              <a:t>Solids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8572" y="787400"/>
            <a:ext cx="52939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7034" marR="5080" indent="-394970">
              <a:spcBef>
                <a:spcPts val="100"/>
              </a:spcBef>
              <a:buClr>
                <a:srgbClr val="0000FF"/>
              </a:buClr>
              <a:buSzPct val="118750"/>
              <a:buFont typeface="Wingdings"/>
              <a:buChar char=""/>
              <a:tabLst>
                <a:tab pos="407670" algn="l"/>
                <a:tab pos="1870075" algn="l"/>
                <a:tab pos="2723515" algn="l"/>
                <a:tab pos="3237865" algn="l"/>
                <a:tab pos="4022725" algn="l"/>
                <a:tab pos="4908550" algn="l"/>
              </a:tabLst>
            </a:pP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Suspended	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sol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ds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	are	t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ose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	which	are  visible and in suspension in the</a:t>
            </a:r>
            <a:r>
              <a:rPr sz="2400" spc="-1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water.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3287" y="2113534"/>
            <a:ext cx="43014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370330" algn="l"/>
                <a:tab pos="2252980" algn="l"/>
                <a:tab pos="2917825" algn="l"/>
              </a:tabLst>
            </a:pP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removed	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from	the	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wastewater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8572" y="1747773"/>
            <a:ext cx="52933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7034" indent="-394970">
              <a:spcBef>
                <a:spcPts val="100"/>
              </a:spcBef>
              <a:buClr>
                <a:srgbClr val="0000FF"/>
              </a:buClr>
              <a:buSzPct val="118750"/>
              <a:buFont typeface="Wingdings"/>
              <a:buChar char=""/>
              <a:tabLst>
                <a:tab pos="407670" algn="l"/>
                <a:tab pos="1256030" algn="l"/>
                <a:tab pos="1850389" algn="l"/>
                <a:tab pos="2444750" algn="l"/>
                <a:tab pos="3379470" algn="l"/>
                <a:tab pos="4347210" algn="l"/>
                <a:tab pos="4992370" algn="l"/>
              </a:tabLst>
            </a:pP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They	a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e	t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e	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sol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ds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	which	can	be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R="5080" algn="r"/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by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632703" y="533400"/>
            <a:ext cx="3505200" cy="40873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1625" y="5327650"/>
            <a:ext cx="0" cy="1384300"/>
          </a:xfrm>
          <a:custGeom>
            <a:avLst/>
            <a:gdLst/>
            <a:ahLst/>
            <a:cxnLst/>
            <a:rect l="l" t="t" r="r" b="b"/>
            <a:pathLst>
              <a:path h="1384300">
                <a:moveTo>
                  <a:pt x="0" y="0"/>
                </a:moveTo>
                <a:lnTo>
                  <a:pt x="0" y="13843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9138284" y="5327650"/>
            <a:ext cx="0" cy="1384300"/>
          </a:xfrm>
          <a:custGeom>
            <a:avLst/>
            <a:gdLst/>
            <a:ahLst/>
            <a:cxnLst/>
            <a:rect l="l" t="t" r="r" b="b"/>
            <a:pathLst>
              <a:path h="1384300">
                <a:moveTo>
                  <a:pt x="0" y="0"/>
                </a:moveTo>
                <a:lnTo>
                  <a:pt x="0" y="13843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295275" y="5334000"/>
            <a:ext cx="8849360" cy="0"/>
          </a:xfrm>
          <a:custGeom>
            <a:avLst/>
            <a:gdLst/>
            <a:ahLst/>
            <a:cxnLst/>
            <a:rect l="l" t="t" r="r" b="b"/>
            <a:pathLst>
              <a:path w="8849360">
                <a:moveTo>
                  <a:pt x="0" y="0"/>
                </a:moveTo>
                <a:lnTo>
                  <a:pt x="884936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95275" y="6705600"/>
            <a:ext cx="8849360" cy="0"/>
          </a:xfrm>
          <a:custGeom>
            <a:avLst/>
            <a:gdLst/>
            <a:ahLst/>
            <a:cxnLst/>
            <a:rect l="l" t="t" r="r" b="b"/>
            <a:pathLst>
              <a:path w="8849360">
                <a:moveTo>
                  <a:pt x="0" y="0"/>
                </a:moveTo>
                <a:lnTo>
                  <a:pt x="884936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8572" y="2479294"/>
            <a:ext cx="8803005" cy="4182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7034" marR="3510915">
              <a:spcBef>
                <a:spcPts val="100"/>
              </a:spcBef>
            </a:pP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physical or mechanical means, such as 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sedimentation 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or</a:t>
            </a:r>
            <a:r>
              <a:rPr sz="24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filtration.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07034" marR="3510915" indent="-394970" algn="just">
              <a:spcBef>
                <a:spcPts val="1800"/>
              </a:spcBef>
              <a:buClr>
                <a:srgbClr val="0000FF"/>
              </a:buClr>
              <a:buSzPct val="118750"/>
              <a:buFont typeface="Wingdings"/>
              <a:buChar char=""/>
              <a:tabLst>
                <a:tab pos="407670" algn="l"/>
              </a:tabLst>
            </a:pP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Suspended solids 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includes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sand, 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grit, 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clay, fecal solids, 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paper, pieces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of  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wood, particles of food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and 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garbage, 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and 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similar</a:t>
            </a:r>
            <a:r>
              <a:rPr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materials.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buClr>
                <a:srgbClr val="0000FF"/>
              </a:buClr>
              <a:buFont typeface="Wingdings"/>
              <a:buChar char=""/>
            </a:pPr>
            <a:endParaRPr sz="31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591185" marR="5080" lvl="1" indent="-457200" algn="just">
              <a:buFont typeface="Wingdings"/>
              <a:buChar char=""/>
              <a:tabLst>
                <a:tab pos="59182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Suspended solids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are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~ 70%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organic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solids and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30% 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inorganic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solids, the latter being principally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sand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and 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grit.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845270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463" y="172593"/>
            <a:ext cx="37077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Dissolved </a:t>
            </a:r>
            <a:r>
              <a:rPr spc="-5" dirty="0"/>
              <a:t>Solids</a:t>
            </a:r>
            <a:r>
              <a:rPr spc="-70" dirty="0"/>
              <a:t> </a:t>
            </a:r>
            <a:r>
              <a:rPr dirty="0"/>
              <a:t>(DS)</a:t>
            </a:r>
          </a:p>
        </p:txBody>
      </p:sp>
      <p:sp>
        <p:nvSpPr>
          <p:cNvPr id="3" name="object 3"/>
          <p:cNvSpPr/>
          <p:nvPr/>
        </p:nvSpPr>
        <p:spPr>
          <a:xfrm>
            <a:off x="5562600" y="1524000"/>
            <a:ext cx="3496055" cy="518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340" y="587696"/>
            <a:ext cx="7350759" cy="4794250"/>
          </a:xfrm>
          <a:prstGeom prst="rect">
            <a:avLst/>
          </a:prstGeom>
        </p:spPr>
        <p:txBody>
          <a:bodyPr vert="horz" wrap="square" lIns="0" tIns="207645" rIns="0" bIns="0" rtlCol="0">
            <a:spAutoFit/>
          </a:bodyPr>
          <a:lstStyle/>
          <a:p>
            <a:pPr marL="469900" indent="-457200">
              <a:spcBef>
                <a:spcPts val="1635"/>
              </a:spcBef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DS are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truly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in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solution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and pass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through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8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filter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34340" marR="2331720" indent="-394970" algn="just">
              <a:spcBef>
                <a:spcPts val="2405"/>
              </a:spcBef>
              <a:buClr>
                <a:srgbClr val="0000FF"/>
              </a:buClr>
              <a:buSzPct val="119642"/>
              <a:buFont typeface="Wingdings"/>
              <a:buChar char=""/>
              <a:tabLst>
                <a:tab pos="434975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Homogenous &amp;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single 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phase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34340" marR="2331720" indent="-394970" algn="just">
              <a:buClr>
                <a:srgbClr val="0000FF"/>
              </a:buClr>
              <a:buSzPct val="119642"/>
              <a:buFont typeface="Wingdings"/>
              <a:buChar char=""/>
              <a:tabLst>
                <a:tab pos="434975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Of the total “dissolved solids”,  about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90%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are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in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true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solution  and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about 10%</a:t>
            </a:r>
            <a:r>
              <a:rPr sz="28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colloidal.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30"/>
              </a:spcBef>
              <a:buFontTx/>
              <a:buChar char=""/>
            </a:pPr>
            <a:endParaRPr sz="2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34340" marR="2333625" indent="-394970" algn="just">
              <a:buClr>
                <a:srgbClr val="0000FF"/>
              </a:buClr>
              <a:buSzPct val="119642"/>
              <a:buFont typeface="Wingdings"/>
              <a:buChar char=""/>
              <a:tabLst>
                <a:tab pos="434975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Dissolved solids,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as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 whole,  are about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40%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organic and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60%  inorganic.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1452446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8863" y="97917"/>
            <a:ext cx="224028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600" b="1" dirty="0">
                <a:solidFill>
                  <a:prstClr val="black"/>
                </a:solidFill>
                <a:latin typeface="Times New Roman"/>
                <a:cs typeface="Times New Roman"/>
              </a:rPr>
              <a:t>Colloidal</a:t>
            </a:r>
            <a:r>
              <a:rPr sz="2600" b="1" spc="-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prstClr val="black"/>
                </a:solidFill>
                <a:latin typeface="Times New Roman"/>
                <a:cs typeface="Times New Roman"/>
              </a:rPr>
              <a:t>Solids</a:t>
            </a:r>
            <a:endParaRPr sz="26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6900" y="859917"/>
            <a:ext cx="5081270" cy="5146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2425" indent="-340360" algn="just">
              <a:lnSpc>
                <a:spcPts val="3510"/>
              </a:lnSpc>
              <a:buClr>
                <a:srgbClr val="0000FF"/>
              </a:buClr>
              <a:buSzPct val="116071"/>
              <a:buFont typeface="Wingdings"/>
              <a:buChar char=""/>
              <a:tabLst>
                <a:tab pos="35306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Colloidal solids are solids</a:t>
            </a:r>
            <a:r>
              <a:rPr sz="2800" spc="4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that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2425" marR="5715" algn="just">
              <a:lnSpc>
                <a:spcPts val="3360"/>
              </a:lnSpc>
              <a:spcBef>
                <a:spcPts val="55"/>
              </a:spcBef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are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not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truly dissolved and 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yet 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do not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settle</a:t>
            </a:r>
            <a:r>
              <a:rPr sz="28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readily.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2425" marR="5080" indent="-340360" algn="just">
              <a:lnSpc>
                <a:spcPts val="3360"/>
              </a:lnSpc>
              <a:buClr>
                <a:srgbClr val="0000FF"/>
              </a:buClr>
              <a:buSzPct val="116071"/>
              <a:buFont typeface="Wingdings"/>
              <a:buChar char=""/>
              <a:tabLst>
                <a:tab pos="35306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They are uniformly dispersed in  solution but form a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solid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phase  that is distinct from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the</a:t>
            </a:r>
            <a:r>
              <a:rPr sz="2800"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water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2425">
              <a:lnSpc>
                <a:spcPts val="2975"/>
              </a:lnSpc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phase.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2425" marR="5080" indent="-340360">
              <a:lnSpc>
                <a:spcPts val="3360"/>
              </a:lnSpc>
              <a:spcBef>
                <a:spcPts val="390"/>
              </a:spcBef>
              <a:buClr>
                <a:srgbClr val="0000FF"/>
              </a:buClr>
              <a:buSzPct val="116071"/>
              <a:buFont typeface="Wingdings"/>
              <a:buChar char=""/>
              <a:tabLst>
                <a:tab pos="353060" algn="l"/>
                <a:tab pos="1664335" algn="l"/>
                <a:tab pos="1845945" algn="l"/>
                <a:tab pos="2472055" algn="l"/>
                <a:tab pos="2849245" algn="l"/>
                <a:tab pos="3452495" algn="l"/>
                <a:tab pos="4062095" algn="l"/>
                <a:tab pos="441579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Colloidal	solids	are	about	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6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5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%  o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gan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c,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3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5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%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gan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c,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j</a:t>
            </a:r>
            <a:r>
              <a:rPr sz="2800" spc="-2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ct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2425" marR="5080">
              <a:lnSpc>
                <a:spcPts val="3360"/>
              </a:lnSpc>
              <a:tabLst>
                <a:tab pos="931544" algn="l"/>
                <a:tab pos="1963420" algn="l"/>
                <a:tab pos="3182620" algn="l"/>
                <a:tab pos="3997960" algn="l"/>
                <a:tab pos="473329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to	ra</a:t>
            </a:r>
            <a:r>
              <a:rPr sz="2800" spc="5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id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dec</a:t>
            </a:r>
            <a:r>
              <a:rPr sz="2800" spc="-2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y,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and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are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an 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important factor in the</a:t>
            </a:r>
            <a:r>
              <a:rPr sz="2800" spc="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treatment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2425">
              <a:lnSpc>
                <a:spcPts val="3250"/>
              </a:lnSpc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and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disposal of</a:t>
            </a:r>
            <a:r>
              <a:rPr sz="28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wastewater.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56147" y="1066800"/>
            <a:ext cx="3124200" cy="4160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18428" y="5436819"/>
            <a:ext cx="334899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 algn="just">
              <a:spcBef>
                <a:spcPts val="100"/>
              </a:spcBef>
            </a:pPr>
            <a:r>
              <a:rPr b="1" i="1" spc="-5" dirty="0">
                <a:solidFill>
                  <a:prstClr val="black"/>
                </a:solidFill>
                <a:latin typeface="Times New Roman"/>
                <a:cs typeface="Times New Roman"/>
              </a:rPr>
              <a:t>Milk is an emulsified </a:t>
            </a:r>
            <a:r>
              <a:rPr b="1" i="1" dirty="0">
                <a:solidFill>
                  <a:prstClr val="black"/>
                </a:solidFill>
                <a:latin typeface="Times New Roman"/>
                <a:cs typeface="Times New Roman"/>
              </a:rPr>
              <a:t>colloid of  </a:t>
            </a:r>
            <a:r>
              <a:rPr b="1" i="1" spc="-5" dirty="0">
                <a:solidFill>
                  <a:prstClr val="black"/>
                </a:solidFill>
                <a:latin typeface="Times New Roman"/>
                <a:cs typeface="Times New Roman"/>
              </a:rPr>
              <a:t>liquid butterfat </a:t>
            </a:r>
            <a:r>
              <a:rPr b="1" i="1" dirty="0">
                <a:solidFill>
                  <a:prstClr val="black"/>
                </a:solidFill>
                <a:latin typeface="Times New Roman"/>
                <a:cs typeface="Times New Roman"/>
              </a:rPr>
              <a:t>globules  </a:t>
            </a:r>
            <a:r>
              <a:rPr b="1" i="1" spc="-5" dirty="0">
                <a:solidFill>
                  <a:prstClr val="black"/>
                </a:solidFill>
                <a:latin typeface="Times New Roman"/>
                <a:cs typeface="Times New Roman"/>
              </a:rPr>
              <a:t>dispersed within </a:t>
            </a:r>
            <a:r>
              <a:rPr b="1" i="1" dirty="0">
                <a:solidFill>
                  <a:prstClr val="black"/>
                </a:solidFill>
                <a:latin typeface="Times New Roman"/>
                <a:cs typeface="Times New Roman"/>
              </a:rPr>
              <a:t>a water-based  </a:t>
            </a:r>
            <a:r>
              <a:rPr b="1" i="1" spc="-5" dirty="0">
                <a:solidFill>
                  <a:prstClr val="black"/>
                </a:solidFill>
                <a:latin typeface="Times New Roman"/>
                <a:cs typeface="Times New Roman"/>
              </a:rPr>
              <a:t>solution.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988891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752" y="381000"/>
            <a:ext cx="8510270" cy="609600"/>
          </a:xfrm>
          <a:custGeom>
            <a:avLst/>
            <a:gdLst/>
            <a:ahLst/>
            <a:cxnLst/>
            <a:rect l="l" t="t" r="r" b="b"/>
            <a:pathLst>
              <a:path w="8510270" h="609600">
                <a:moveTo>
                  <a:pt x="8510016" y="0"/>
                </a:moveTo>
                <a:lnTo>
                  <a:pt x="0" y="0"/>
                </a:lnTo>
                <a:lnTo>
                  <a:pt x="0" y="609600"/>
                </a:lnTo>
                <a:lnTo>
                  <a:pt x="8510016" y="609600"/>
                </a:lnTo>
                <a:lnTo>
                  <a:pt x="8510016" y="0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96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spc="-35" dirty="0"/>
              <a:t>Turbidity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4939" y="1078737"/>
            <a:ext cx="5784215" cy="557403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355600" marR="6350" indent="-342900" algn="just">
              <a:lnSpc>
                <a:spcPts val="2690"/>
              </a:lnSpc>
              <a:spcBef>
                <a:spcPts val="740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It is a measurement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of the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clarity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of  </a:t>
            </a:r>
            <a:r>
              <a:rPr sz="2800" spc="-30" dirty="0">
                <a:solidFill>
                  <a:prstClr val="black"/>
                </a:solidFill>
                <a:latin typeface="Times New Roman"/>
                <a:cs typeface="Times New Roman"/>
              </a:rPr>
              <a:t>water.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5715" indent="-342900" algn="just">
              <a:lnSpc>
                <a:spcPct val="80000"/>
              </a:lnSpc>
              <a:spcBef>
                <a:spcPts val="2715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It is a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test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used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to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indicate the quality 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water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discharge and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natural waters  with respect to colloidal and residual  suspended</a:t>
            </a:r>
            <a:r>
              <a:rPr sz="28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prstClr val="black"/>
                </a:solidFill>
                <a:latin typeface="Times New Roman"/>
                <a:cs typeface="Times New Roman"/>
              </a:rPr>
              <a:t>matter.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5715" indent="-342900" algn="just">
              <a:lnSpc>
                <a:spcPct val="80000"/>
              </a:lnSpc>
              <a:spcBef>
                <a:spcPts val="2685"/>
              </a:spcBef>
              <a:buFont typeface="Wingdings"/>
              <a:buChar char=""/>
              <a:tabLst>
                <a:tab pos="355600" algn="l"/>
                <a:tab pos="2708910" algn="l"/>
                <a:tab pos="4646295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It is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an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important measurement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for 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inking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water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bec</a:t>
            </a:r>
            <a:r>
              <a:rPr sz="2800" spc="-2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use 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microorganisms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usually attach  themselves to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suspended</a:t>
            </a:r>
            <a:r>
              <a:rPr sz="28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particles.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80000"/>
              </a:lnSpc>
              <a:spcBef>
                <a:spcPts val="2690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Turbidity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in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natural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waters reduces  light transmittance and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affects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the 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species that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may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live in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the</a:t>
            </a:r>
            <a:r>
              <a:rPr sz="2800" spc="-30" dirty="0">
                <a:solidFill>
                  <a:prstClr val="black"/>
                </a:solidFill>
                <a:latin typeface="Times New Roman"/>
                <a:cs typeface="Times New Roman"/>
              </a:rPr>
              <a:t> water.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96000" y="0"/>
            <a:ext cx="3047999" cy="419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42553" y="4317796"/>
            <a:ext cx="2383355" cy="23566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092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  <a:solidFill>
            <a:srgbClr val="548ED4"/>
          </a:solidFill>
        </p:spPr>
        <p:txBody>
          <a:bodyPr vert="horz" wrap="square" lIns="0" tIns="857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75"/>
              </a:spcBef>
            </a:pPr>
            <a:r>
              <a:rPr spc="-50" dirty="0"/>
              <a:t>Types </a:t>
            </a:r>
            <a:r>
              <a:rPr dirty="0"/>
              <a:t>of</a:t>
            </a:r>
            <a:r>
              <a:rPr spc="40" dirty="0"/>
              <a:t> </a:t>
            </a:r>
            <a:r>
              <a:rPr dirty="0"/>
              <a:t>hardness</a:t>
            </a:r>
          </a:p>
        </p:txBody>
      </p:sp>
      <p:sp>
        <p:nvSpPr>
          <p:cNvPr id="3" name="object 3"/>
          <p:cNvSpPr/>
          <p:nvPr/>
        </p:nvSpPr>
        <p:spPr>
          <a:xfrm>
            <a:off x="3619500" y="1706879"/>
            <a:ext cx="1519427" cy="789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9559" y="2133600"/>
            <a:ext cx="903732" cy="789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15796" y="2133600"/>
            <a:ext cx="982979" cy="7894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16251" y="2133600"/>
            <a:ext cx="2127504" cy="7894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039" y="859281"/>
            <a:ext cx="8872220" cy="4293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4500" marR="31750" indent="-342900">
              <a:spcBef>
                <a:spcPts val="95"/>
              </a:spcBef>
              <a:buFont typeface="Arial"/>
              <a:buChar char="•"/>
              <a:tabLst>
                <a:tab pos="443865" algn="l"/>
                <a:tab pos="444500" algn="l"/>
                <a:tab pos="2423795" algn="l"/>
                <a:tab pos="3933190" algn="l"/>
                <a:tab pos="4750435" algn="l"/>
                <a:tab pos="6261100" algn="l"/>
                <a:tab pos="737362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Bic</a:t>
            </a:r>
            <a:r>
              <a:rPr sz="2800" spc="-2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800" spc="-2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h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ar</a:t>
            </a:r>
            <a:r>
              <a:rPr sz="2800" spc="5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ess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was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800" spc="-2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ly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800" spc="-2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lled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te</a:t>
            </a:r>
            <a:r>
              <a:rPr sz="2800" spc="-25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rary 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hardness.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532765" indent="-431800">
              <a:spcBef>
                <a:spcPts val="675"/>
              </a:spcBef>
              <a:buFont typeface="Arial"/>
              <a:buChar char="•"/>
              <a:tabLst>
                <a:tab pos="532765" algn="l"/>
                <a:tab pos="53340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It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can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be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removed </a:t>
            </a:r>
            <a:r>
              <a:rPr sz="2800" spc="5" dirty="0">
                <a:solidFill>
                  <a:prstClr val="black"/>
                </a:solidFill>
                <a:latin typeface="Times New Roman"/>
                <a:cs typeface="Times New Roman"/>
              </a:rPr>
              <a:t>by </a:t>
            </a:r>
            <a:r>
              <a:rPr sz="2800" b="1" dirty="0">
                <a:solidFill>
                  <a:srgbClr val="00AFEF"/>
                </a:solidFill>
                <a:latin typeface="Times New Roman"/>
                <a:cs typeface="Times New Roman"/>
              </a:rPr>
              <a:t>boiling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and is</a:t>
            </a:r>
            <a:r>
              <a:rPr sz="2800" spc="-3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caused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by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dissolved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44500"/>
            <a:r>
              <a:rPr sz="2800" b="1" spc="-10" dirty="0">
                <a:solidFill>
                  <a:srgbClr val="00AFEF"/>
                </a:solidFill>
                <a:latin typeface="Times New Roman"/>
                <a:cs typeface="Times New Roman"/>
              </a:rPr>
              <a:t>Ca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and </a:t>
            </a:r>
            <a:r>
              <a:rPr sz="2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Mg</a:t>
            </a:r>
            <a:r>
              <a:rPr sz="2800" b="1" spc="1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AFEF"/>
                </a:solidFill>
                <a:latin typeface="Times New Roman"/>
                <a:cs typeface="Times New Roman"/>
              </a:rPr>
              <a:t>bicarbonate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01600" marR="219075">
              <a:lnSpc>
                <a:spcPct val="120000"/>
              </a:lnSpc>
              <a:buFont typeface="Arial"/>
              <a:buChar char="•"/>
              <a:tabLst>
                <a:tab pos="443865" algn="l"/>
                <a:tab pos="444500" algn="l"/>
                <a:tab pos="3936365" algn="l"/>
                <a:tab pos="4123690" algn="l"/>
                <a:tab pos="5812790" algn="l"/>
                <a:tab pos="6189345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Removal process of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Ca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and Mg bicarbonate is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as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follows: 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Ca(HCO</a:t>
            </a:r>
            <a:r>
              <a:rPr sz="2775" spc="-7" baseline="-21021" dirty="0">
                <a:solidFill>
                  <a:prstClr val="black"/>
                </a:solidFill>
                <a:latin typeface="Times New Roman"/>
                <a:cs typeface="Times New Roman"/>
              </a:rPr>
              <a:t>3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775" spc="-7" baseline="-21021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2775" spc="427" baseline="-2102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r>
              <a:rPr sz="2800" spc="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heat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CaCO</a:t>
            </a:r>
            <a:r>
              <a:rPr sz="2775" spc="-7" baseline="-21021" dirty="0">
                <a:solidFill>
                  <a:prstClr val="black"/>
                </a:solidFill>
                <a:latin typeface="Times New Roman"/>
                <a:cs typeface="Times New Roman"/>
              </a:rPr>
              <a:t>3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(ppt)	+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CO</a:t>
            </a:r>
            <a:r>
              <a:rPr sz="2775" baseline="-21021" dirty="0">
                <a:solidFill>
                  <a:prstClr val="black"/>
                </a:solidFill>
                <a:latin typeface="Times New Roman"/>
                <a:cs typeface="Times New Roman"/>
              </a:rPr>
              <a:t>2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+ H</a:t>
            </a:r>
            <a:r>
              <a:rPr sz="2775" spc="-7" baseline="-21021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O 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Mg(HCO</a:t>
            </a:r>
            <a:r>
              <a:rPr sz="2775" baseline="-21021" dirty="0">
                <a:solidFill>
                  <a:prstClr val="black"/>
                </a:solidFill>
                <a:latin typeface="Times New Roman"/>
                <a:cs typeface="Times New Roman"/>
              </a:rPr>
              <a:t>3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775" baseline="-21021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2775" spc="419" baseline="-2102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r>
              <a:rPr sz="2800"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heat		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MgCO</a:t>
            </a:r>
            <a:r>
              <a:rPr sz="2775" baseline="-21021" dirty="0">
                <a:solidFill>
                  <a:prstClr val="black"/>
                </a:solidFill>
                <a:latin typeface="Times New Roman"/>
                <a:cs typeface="Times New Roman"/>
              </a:rPr>
              <a:t>3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(ppt)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+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CO</a:t>
            </a:r>
            <a:r>
              <a:rPr sz="2775" baseline="-21021" dirty="0">
                <a:solidFill>
                  <a:prstClr val="black"/>
                </a:solidFill>
                <a:latin typeface="Times New Roman"/>
                <a:cs typeface="Times New Roman"/>
              </a:rPr>
              <a:t>2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r>
              <a:rPr sz="2800" spc="-2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775" spc="-7" baseline="-21021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44500" marR="43180" indent="-342900">
              <a:spcBef>
                <a:spcPts val="670"/>
              </a:spcBef>
              <a:buFont typeface="Arial"/>
              <a:buChar char="•"/>
              <a:tabLst>
                <a:tab pos="443865" algn="l"/>
                <a:tab pos="44450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Carbonate hardness is especially important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since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it leads to  scaling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971800" y="3508375"/>
            <a:ext cx="914400" cy="103505"/>
          </a:xfrm>
          <a:custGeom>
            <a:avLst/>
            <a:gdLst/>
            <a:ahLst/>
            <a:cxnLst/>
            <a:rect l="l" t="t" r="r" b="b"/>
            <a:pathLst>
              <a:path w="914400" h="103504">
                <a:moveTo>
                  <a:pt x="889290" y="51688"/>
                </a:moveTo>
                <a:lnTo>
                  <a:pt x="819403" y="92455"/>
                </a:lnTo>
                <a:lnTo>
                  <a:pt x="818388" y="96265"/>
                </a:lnTo>
                <a:lnTo>
                  <a:pt x="821944" y="102362"/>
                </a:lnTo>
                <a:lnTo>
                  <a:pt x="825753" y="103377"/>
                </a:lnTo>
                <a:lnTo>
                  <a:pt x="903509" y="58038"/>
                </a:lnTo>
                <a:lnTo>
                  <a:pt x="901826" y="58038"/>
                </a:lnTo>
                <a:lnTo>
                  <a:pt x="901826" y="57150"/>
                </a:lnTo>
                <a:lnTo>
                  <a:pt x="898651" y="57150"/>
                </a:lnTo>
                <a:lnTo>
                  <a:pt x="889290" y="51688"/>
                </a:lnTo>
                <a:close/>
              </a:path>
              <a:path w="914400" h="103504">
                <a:moveTo>
                  <a:pt x="878404" y="45338"/>
                </a:moveTo>
                <a:lnTo>
                  <a:pt x="0" y="45338"/>
                </a:lnTo>
                <a:lnTo>
                  <a:pt x="0" y="58038"/>
                </a:lnTo>
                <a:lnTo>
                  <a:pt x="878404" y="58038"/>
                </a:lnTo>
                <a:lnTo>
                  <a:pt x="889290" y="51688"/>
                </a:lnTo>
                <a:lnTo>
                  <a:pt x="878404" y="45338"/>
                </a:lnTo>
                <a:close/>
              </a:path>
              <a:path w="914400" h="103504">
                <a:moveTo>
                  <a:pt x="903509" y="45338"/>
                </a:moveTo>
                <a:lnTo>
                  <a:pt x="901826" y="45338"/>
                </a:lnTo>
                <a:lnTo>
                  <a:pt x="901826" y="58038"/>
                </a:lnTo>
                <a:lnTo>
                  <a:pt x="903509" y="58038"/>
                </a:lnTo>
                <a:lnTo>
                  <a:pt x="914400" y="51688"/>
                </a:lnTo>
                <a:lnTo>
                  <a:pt x="903509" y="45338"/>
                </a:lnTo>
                <a:close/>
              </a:path>
              <a:path w="914400" h="103504">
                <a:moveTo>
                  <a:pt x="898651" y="46227"/>
                </a:moveTo>
                <a:lnTo>
                  <a:pt x="889290" y="51688"/>
                </a:lnTo>
                <a:lnTo>
                  <a:pt x="898651" y="57150"/>
                </a:lnTo>
                <a:lnTo>
                  <a:pt x="898651" y="46227"/>
                </a:lnTo>
                <a:close/>
              </a:path>
              <a:path w="914400" h="103504">
                <a:moveTo>
                  <a:pt x="901826" y="46227"/>
                </a:moveTo>
                <a:lnTo>
                  <a:pt x="898651" y="46227"/>
                </a:lnTo>
                <a:lnTo>
                  <a:pt x="898651" y="57150"/>
                </a:lnTo>
                <a:lnTo>
                  <a:pt x="901826" y="57150"/>
                </a:lnTo>
                <a:lnTo>
                  <a:pt x="901826" y="46227"/>
                </a:lnTo>
                <a:close/>
              </a:path>
              <a:path w="914400" h="103504">
                <a:moveTo>
                  <a:pt x="825753" y="0"/>
                </a:moveTo>
                <a:lnTo>
                  <a:pt x="821944" y="1015"/>
                </a:lnTo>
                <a:lnTo>
                  <a:pt x="818388" y="7112"/>
                </a:lnTo>
                <a:lnTo>
                  <a:pt x="819403" y="10922"/>
                </a:lnTo>
                <a:lnTo>
                  <a:pt x="889290" y="51688"/>
                </a:lnTo>
                <a:lnTo>
                  <a:pt x="898651" y="46227"/>
                </a:lnTo>
                <a:lnTo>
                  <a:pt x="901826" y="46227"/>
                </a:lnTo>
                <a:lnTo>
                  <a:pt x="901826" y="45338"/>
                </a:lnTo>
                <a:lnTo>
                  <a:pt x="903509" y="45338"/>
                </a:lnTo>
                <a:lnTo>
                  <a:pt x="825753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48000" y="4025010"/>
            <a:ext cx="914400" cy="103505"/>
          </a:xfrm>
          <a:custGeom>
            <a:avLst/>
            <a:gdLst/>
            <a:ahLst/>
            <a:cxnLst/>
            <a:rect l="l" t="t" r="r" b="b"/>
            <a:pathLst>
              <a:path w="914400" h="103504">
                <a:moveTo>
                  <a:pt x="889290" y="51688"/>
                </a:moveTo>
                <a:lnTo>
                  <a:pt x="819403" y="92456"/>
                </a:lnTo>
                <a:lnTo>
                  <a:pt x="818388" y="96265"/>
                </a:lnTo>
                <a:lnTo>
                  <a:pt x="821944" y="102362"/>
                </a:lnTo>
                <a:lnTo>
                  <a:pt x="825753" y="103377"/>
                </a:lnTo>
                <a:lnTo>
                  <a:pt x="903509" y="58038"/>
                </a:lnTo>
                <a:lnTo>
                  <a:pt x="901826" y="58038"/>
                </a:lnTo>
                <a:lnTo>
                  <a:pt x="901826" y="57150"/>
                </a:lnTo>
                <a:lnTo>
                  <a:pt x="898651" y="57150"/>
                </a:lnTo>
                <a:lnTo>
                  <a:pt x="889290" y="51688"/>
                </a:lnTo>
                <a:close/>
              </a:path>
              <a:path w="914400" h="103504">
                <a:moveTo>
                  <a:pt x="878404" y="45338"/>
                </a:moveTo>
                <a:lnTo>
                  <a:pt x="0" y="45338"/>
                </a:lnTo>
                <a:lnTo>
                  <a:pt x="0" y="58038"/>
                </a:lnTo>
                <a:lnTo>
                  <a:pt x="878404" y="58038"/>
                </a:lnTo>
                <a:lnTo>
                  <a:pt x="889290" y="51688"/>
                </a:lnTo>
                <a:lnTo>
                  <a:pt x="878404" y="45338"/>
                </a:lnTo>
                <a:close/>
              </a:path>
              <a:path w="914400" h="103504">
                <a:moveTo>
                  <a:pt x="903509" y="45338"/>
                </a:moveTo>
                <a:lnTo>
                  <a:pt x="901826" y="45338"/>
                </a:lnTo>
                <a:lnTo>
                  <a:pt x="901826" y="58038"/>
                </a:lnTo>
                <a:lnTo>
                  <a:pt x="903509" y="58038"/>
                </a:lnTo>
                <a:lnTo>
                  <a:pt x="914400" y="51688"/>
                </a:lnTo>
                <a:lnTo>
                  <a:pt x="903509" y="45338"/>
                </a:lnTo>
                <a:close/>
              </a:path>
              <a:path w="914400" h="103504">
                <a:moveTo>
                  <a:pt x="898651" y="46227"/>
                </a:moveTo>
                <a:lnTo>
                  <a:pt x="889290" y="51688"/>
                </a:lnTo>
                <a:lnTo>
                  <a:pt x="898651" y="57150"/>
                </a:lnTo>
                <a:lnTo>
                  <a:pt x="898651" y="46227"/>
                </a:lnTo>
                <a:close/>
              </a:path>
              <a:path w="914400" h="103504">
                <a:moveTo>
                  <a:pt x="901826" y="46227"/>
                </a:moveTo>
                <a:lnTo>
                  <a:pt x="898651" y="46227"/>
                </a:lnTo>
                <a:lnTo>
                  <a:pt x="898651" y="57150"/>
                </a:lnTo>
                <a:lnTo>
                  <a:pt x="901826" y="57150"/>
                </a:lnTo>
                <a:lnTo>
                  <a:pt x="901826" y="46227"/>
                </a:lnTo>
                <a:close/>
              </a:path>
              <a:path w="914400" h="103504">
                <a:moveTo>
                  <a:pt x="825753" y="0"/>
                </a:moveTo>
                <a:lnTo>
                  <a:pt x="821944" y="1015"/>
                </a:lnTo>
                <a:lnTo>
                  <a:pt x="818388" y="7112"/>
                </a:lnTo>
                <a:lnTo>
                  <a:pt x="819403" y="10921"/>
                </a:lnTo>
                <a:lnTo>
                  <a:pt x="889290" y="51688"/>
                </a:lnTo>
                <a:lnTo>
                  <a:pt x="898651" y="46227"/>
                </a:lnTo>
                <a:lnTo>
                  <a:pt x="901826" y="46227"/>
                </a:lnTo>
                <a:lnTo>
                  <a:pt x="901826" y="45338"/>
                </a:lnTo>
                <a:lnTo>
                  <a:pt x="903509" y="45338"/>
                </a:lnTo>
                <a:lnTo>
                  <a:pt x="825753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739510" y="3445764"/>
            <a:ext cx="103377" cy="228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968110" y="3954779"/>
            <a:ext cx="103377" cy="228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98793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10200" y="609600"/>
            <a:ext cx="3657600" cy="350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1000" y="4267198"/>
            <a:ext cx="6248400" cy="2514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85609" y="5484367"/>
            <a:ext cx="133159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spcBef>
                <a:spcPts val="95"/>
              </a:spcBef>
            </a:pPr>
            <a:r>
              <a:rPr sz="2800" i="1" spc="-16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800" i="1" spc="-5" dirty="0">
                <a:solidFill>
                  <a:prstClr val="black"/>
                </a:solidFill>
                <a:latin typeface="Times New Roman"/>
                <a:cs typeface="Times New Roman"/>
              </a:rPr>
              <a:t>ur</a:t>
            </a:r>
            <a:r>
              <a:rPr sz="2800" i="1" spc="5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r>
              <a:rPr sz="2800" i="1" spc="-5" dirty="0">
                <a:solidFill>
                  <a:prstClr val="black"/>
                </a:solidFill>
                <a:latin typeface="Times New Roman"/>
                <a:cs typeface="Times New Roman"/>
              </a:rPr>
              <a:t>id</a:t>
            </a:r>
            <a:r>
              <a:rPr sz="2800" i="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800" i="1" spc="-5" dirty="0">
                <a:solidFill>
                  <a:prstClr val="black"/>
                </a:solidFill>
                <a:latin typeface="Times New Roman"/>
                <a:cs typeface="Times New Roman"/>
              </a:rPr>
              <a:t>ty  </a:t>
            </a:r>
            <a:r>
              <a:rPr sz="2800" i="1" spc="-10" dirty="0">
                <a:solidFill>
                  <a:prstClr val="black"/>
                </a:solidFill>
                <a:latin typeface="Times New Roman"/>
                <a:cs typeface="Times New Roman"/>
              </a:rPr>
              <a:t>(NTU)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340" y="162902"/>
            <a:ext cx="7044690" cy="3611879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5600" indent="-342900">
              <a:spcBef>
                <a:spcPts val="775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Material that causes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water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to be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turbid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include: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756285" lvl="1" indent="-287020">
              <a:spcBef>
                <a:spcPts val="67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clay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756285" lvl="1" indent="-287020">
              <a:spcBef>
                <a:spcPts val="67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silt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756285" lvl="1" indent="-287020">
              <a:spcBef>
                <a:spcPts val="67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finely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divided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organic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and inorganic</a:t>
            </a:r>
            <a:r>
              <a:rPr sz="2800" spc="-1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matter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756285" lvl="1" indent="-287020">
              <a:spcBef>
                <a:spcPts val="67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soluble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colored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organic</a:t>
            </a:r>
            <a:r>
              <a:rPr sz="280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compounds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756285" lvl="1" indent="-287020">
              <a:spcBef>
                <a:spcPts val="67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plankton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756285" lvl="1" indent="-287020">
              <a:spcBef>
                <a:spcPts val="67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microscopic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organisms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1852869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9188" y="447802"/>
            <a:ext cx="8147684" cy="5946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1" spc="-30" dirty="0">
                <a:solidFill>
                  <a:prstClr val="black"/>
                </a:solidFill>
                <a:latin typeface="Times New Roman"/>
                <a:cs typeface="Times New Roman"/>
              </a:rPr>
              <a:t>Turbidity </a:t>
            </a:r>
            <a:r>
              <a:rPr sz="28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in Drinking</a:t>
            </a:r>
            <a:r>
              <a:rPr sz="2800" b="1" spc="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="1" spc="-35" dirty="0">
                <a:solidFill>
                  <a:prstClr val="black"/>
                </a:solidFill>
                <a:latin typeface="Times New Roman"/>
                <a:cs typeface="Times New Roman"/>
              </a:rPr>
              <a:t>Water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endParaRPr sz="25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86080" indent="-343535">
              <a:buFont typeface="Wingdings"/>
              <a:buChar char=""/>
              <a:tabLst>
                <a:tab pos="386715" algn="l"/>
              </a:tabLst>
            </a:pPr>
            <a:r>
              <a:rPr sz="2800" spc="-5" dirty="0">
                <a:solidFill>
                  <a:srgbClr val="990000"/>
                </a:solidFill>
                <a:latin typeface="Times New Roman"/>
                <a:cs typeface="Times New Roman"/>
              </a:rPr>
              <a:t>Groundwater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has very </a:t>
            </a:r>
            <a:r>
              <a:rPr sz="2800" spc="-5" dirty="0">
                <a:solidFill>
                  <a:srgbClr val="990000"/>
                </a:solidFill>
                <a:latin typeface="Times New Roman"/>
                <a:cs typeface="Times New Roman"/>
              </a:rPr>
              <a:t>low </a:t>
            </a:r>
            <a:r>
              <a:rPr sz="2800" dirty="0">
                <a:solidFill>
                  <a:srgbClr val="990000"/>
                </a:solidFill>
                <a:latin typeface="Times New Roman"/>
                <a:cs typeface="Times New Roman"/>
              </a:rPr>
              <a:t>turbidity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(natural</a:t>
            </a:r>
            <a:r>
              <a:rPr sz="2800" spc="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filtration)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25"/>
              </a:spcBef>
              <a:buFontTx/>
              <a:buChar char=""/>
            </a:pPr>
            <a:endParaRPr sz="2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86080" marR="5080" indent="-342900" algn="just">
              <a:buFont typeface="Wingdings"/>
              <a:buChar char=""/>
              <a:tabLst>
                <a:tab pos="386715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Most </a:t>
            </a:r>
            <a:r>
              <a:rPr sz="2800" spc="-10" dirty="0">
                <a:solidFill>
                  <a:srgbClr val="990000"/>
                </a:solidFill>
                <a:latin typeface="Times New Roman"/>
                <a:cs typeface="Times New Roman"/>
              </a:rPr>
              <a:t>streams </a:t>
            </a:r>
            <a:r>
              <a:rPr sz="2800" spc="-5" dirty="0">
                <a:solidFill>
                  <a:srgbClr val="990000"/>
                </a:solidFill>
                <a:latin typeface="Times New Roman"/>
                <a:cs typeface="Times New Roman"/>
              </a:rPr>
              <a:t>&amp; </a:t>
            </a:r>
            <a:r>
              <a:rPr sz="2800" dirty="0">
                <a:solidFill>
                  <a:srgbClr val="990000"/>
                </a:solidFill>
                <a:latin typeface="Times New Roman"/>
                <a:cs typeface="Times New Roman"/>
              </a:rPr>
              <a:t>rivers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have </a:t>
            </a:r>
            <a:r>
              <a:rPr sz="2800" spc="-5" dirty="0">
                <a:solidFill>
                  <a:srgbClr val="990000"/>
                </a:solidFill>
                <a:latin typeface="Times New Roman"/>
                <a:cs typeface="Times New Roman"/>
              </a:rPr>
              <a:t>high turbidities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(soil 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erosion during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and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just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after rain</a:t>
            </a:r>
            <a:r>
              <a:rPr sz="28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storms)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20"/>
              </a:spcBef>
              <a:buFontTx/>
              <a:buChar char=""/>
            </a:pPr>
            <a:endParaRPr sz="2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86080" marR="5080" indent="-342900" algn="just">
              <a:lnSpc>
                <a:spcPct val="100200"/>
              </a:lnSpc>
              <a:buFont typeface="Wingdings"/>
              <a:buChar char=""/>
              <a:tabLst>
                <a:tab pos="386715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The treatment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of turbid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stream water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for drinking 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supplies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can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be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an </a:t>
            </a:r>
            <a:r>
              <a:rPr sz="2800" spc="-5" dirty="0">
                <a:solidFill>
                  <a:srgbClr val="990000"/>
                </a:solidFill>
                <a:latin typeface="Times New Roman"/>
                <a:cs typeface="Times New Roman"/>
              </a:rPr>
              <a:t>expensive process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.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Turbidity</a:t>
            </a:r>
            <a:r>
              <a:rPr sz="2800" spc="-10" dirty="0">
                <a:solidFill>
                  <a:prstClr val="black"/>
                </a:solidFill>
                <a:latin typeface="Symbol"/>
                <a:cs typeface="Symbol"/>
              </a:rPr>
              <a:t>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, 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amount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chemical</a:t>
            </a:r>
            <a:r>
              <a:rPr sz="2800" spc="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needed</a:t>
            </a:r>
            <a:r>
              <a:rPr sz="2800" spc="-5" dirty="0">
                <a:solidFill>
                  <a:prstClr val="black"/>
                </a:solidFill>
                <a:latin typeface="Symbol"/>
                <a:cs typeface="Symbol"/>
              </a:rPr>
              <a:t>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15"/>
              </a:spcBef>
              <a:buFontTx/>
              <a:buChar char=""/>
            </a:pPr>
            <a:endParaRPr sz="2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86080" marR="7620" indent="-342900" algn="just">
              <a:buFont typeface="Wingdings"/>
              <a:buChar char=""/>
              <a:tabLst>
                <a:tab pos="386715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Suspended particles provide </a:t>
            </a:r>
            <a:r>
              <a:rPr sz="2800" spc="-5" dirty="0">
                <a:solidFill>
                  <a:srgbClr val="990000"/>
                </a:solidFill>
                <a:latin typeface="Times New Roman"/>
                <a:cs typeface="Times New Roman"/>
              </a:rPr>
              <a:t>hiding </a:t>
            </a:r>
            <a:r>
              <a:rPr sz="2800" spc="-10" dirty="0">
                <a:solidFill>
                  <a:srgbClr val="990000"/>
                </a:solidFill>
                <a:latin typeface="Times New Roman"/>
                <a:cs typeface="Times New Roman"/>
              </a:rPr>
              <a:t>places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for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harmful 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microorganisms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and shield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them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from the </a:t>
            </a:r>
            <a:r>
              <a:rPr sz="2800" spc="-5" dirty="0">
                <a:solidFill>
                  <a:srgbClr val="990000"/>
                </a:solidFill>
                <a:latin typeface="Times New Roman"/>
                <a:cs typeface="Times New Roman"/>
              </a:rPr>
              <a:t>disinfection  process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in a water treatment</a:t>
            </a:r>
            <a:r>
              <a:rPr sz="2800" spc="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plant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8791319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457200"/>
            <a:ext cx="7772400" cy="533400"/>
          </a:xfrm>
          <a:prstGeom prst="rect">
            <a:avLst/>
          </a:prstGeom>
          <a:solidFill>
            <a:srgbClr val="C5D9F0"/>
          </a:solidFill>
        </p:spPr>
        <p:txBody>
          <a:bodyPr vert="horz" wrap="square" lIns="0" tIns="952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75"/>
              </a:spcBef>
            </a:pPr>
            <a:r>
              <a:rPr spc="-35" dirty="0"/>
              <a:t>Turbidity </a:t>
            </a:r>
            <a:r>
              <a:rPr dirty="0"/>
              <a:t>Unit</a:t>
            </a:r>
            <a:r>
              <a:rPr spc="-10" dirty="0"/>
              <a:t> </a:t>
            </a:r>
            <a:r>
              <a:rPr dirty="0"/>
              <a:t>(TU)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241805"/>
            <a:ext cx="8607425" cy="2403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spcBef>
                <a:spcPts val="100"/>
              </a:spcBef>
              <a:buFont typeface="Wingdings"/>
              <a:buChar char=""/>
              <a:tabLst>
                <a:tab pos="355600" algn="l"/>
                <a:tab pos="2423795" algn="l"/>
                <a:tab pos="3207385" algn="l"/>
                <a:tab pos="3667760" algn="l"/>
                <a:tab pos="4906645" algn="l"/>
                <a:tab pos="5502910" algn="l"/>
                <a:tab pos="6775450" algn="l"/>
                <a:tab pos="7252334" algn="l"/>
                <a:tab pos="8155305" algn="l"/>
              </a:tabLst>
            </a:pP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Nephelo</a:t>
            </a:r>
            <a:r>
              <a:rPr sz="2400" spc="-15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eters	used	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o	</a:t>
            </a:r>
            <a:r>
              <a:rPr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ea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sure	the	tu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400" spc="-15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ity	of	water	a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d  </a:t>
            </a:r>
            <a:r>
              <a:rPr sz="2400" spc="-15" dirty="0">
                <a:solidFill>
                  <a:prstClr val="black"/>
                </a:solidFill>
                <a:latin typeface="Times New Roman"/>
                <a:cs typeface="Times New Roman"/>
              </a:rPr>
              <a:t>wastewater.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indent="-342900">
              <a:spcBef>
                <a:spcPts val="144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It 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measures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the 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amount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of 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scattered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light</a:t>
            </a:r>
            <a:r>
              <a:rPr sz="24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prstClr val="black"/>
                </a:solidFill>
                <a:latin typeface="Times New Roman"/>
                <a:cs typeface="Times New Roman"/>
              </a:rPr>
              <a:t>electronically.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indent="-342900">
              <a:spcBef>
                <a:spcPts val="144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Expressed in 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terms of Nephelometric 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Turbidity 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Unit</a:t>
            </a:r>
            <a:r>
              <a:rPr sz="2400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(NTU).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>
              <a:spcBef>
                <a:spcPts val="1445"/>
              </a:spcBef>
            </a:pP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Example: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3455" y="3843584"/>
            <a:ext cx="1557655" cy="2312670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12700">
              <a:spcBef>
                <a:spcPts val="1305"/>
              </a:spcBef>
            </a:pPr>
            <a:r>
              <a:rPr sz="2000" spc="5" dirty="0">
                <a:solidFill>
                  <a:prstClr val="black"/>
                </a:solidFill>
                <a:latin typeface="Wingdings 2"/>
                <a:cs typeface="Wingdings 2"/>
              </a:rPr>
              <a:t></a:t>
            </a:r>
            <a:r>
              <a:rPr sz="20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&lt; 1</a:t>
            </a:r>
            <a:r>
              <a:rPr sz="2000" b="1" spc="-2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NTU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>
              <a:spcBef>
                <a:spcPts val="1200"/>
              </a:spcBef>
            </a:pPr>
            <a:r>
              <a:rPr sz="2000" dirty="0">
                <a:solidFill>
                  <a:prstClr val="black"/>
                </a:solidFill>
                <a:latin typeface="Wingdings 2"/>
                <a:cs typeface="Wingdings 2"/>
              </a:rPr>
              <a:t>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&lt;5</a:t>
            </a:r>
            <a:r>
              <a:rPr sz="2000" b="1" spc="-2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NTU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>
              <a:spcBef>
                <a:spcPts val="1200"/>
              </a:spcBef>
            </a:pPr>
            <a:r>
              <a:rPr sz="2000" dirty="0">
                <a:solidFill>
                  <a:prstClr val="black"/>
                </a:solidFill>
                <a:latin typeface="Wingdings 2"/>
                <a:cs typeface="Wingdings 2"/>
              </a:rPr>
              <a:t>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5</a:t>
            </a:r>
            <a:r>
              <a:rPr sz="2000" b="1" spc="-2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NTU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>
              <a:spcBef>
                <a:spcPts val="1200"/>
              </a:spcBef>
            </a:pPr>
            <a:r>
              <a:rPr sz="2000" spc="5" dirty="0">
                <a:solidFill>
                  <a:prstClr val="black"/>
                </a:solidFill>
                <a:latin typeface="Wingdings 2"/>
                <a:cs typeface="Wingdings 2"/>
              </a:rPr>
              <a:t></a:t>
            </a:r>
            <a:r>
              <a:rPr sz="20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25</a:t>
            </a:r>
            <a:r>
              <a:rPr sz="2000" b="1" spc="-2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NTU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>
              <a:spcBef>
                <a:spcPts val="1205"/>
              </a:spcBef>
            </a:pPr>
            <a:r>
              <a:rPr sz="2000" dirty="0">
                <a:solidFill>
                  <a:prstClr val="black"/>
                </a:solidFill>
                <a:latin typeface="Wingdings 2"/>
                <a:cs typeface="Wingdings 2"/>
              </a:rPr>
              <a:t>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&gt; </a:t>
            </a:r>
            <a:r>
              <a:rPr sz="2000" b="1" spc="5" dirty="0">
                <a:solidFill>
                  <a:prstClr val="black"/>
                </a:solidFill>
                <a:latin typeface="Times New Roman"/>
                <a:cs typeface="Times New Roman"/>
              </a:rPr>
              <a:t>100</a:t>
            </a:r>
            <a:r>
              <a:rPr sz="2000" b="1" spc="-3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NTU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33573" y="3843584"/>
            <a:ext cx="2548890" cy="2312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1755" marR="5080">
              <a:lnSpc>
                <a:spcPct val="150000"/>
              </a:lnSpc>
              <a:spcBef>
                <a:spcPts val="105"/>
              </a:spcBef>
            </a:pPr>
            <a:r>
              <a:rPr sz="20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treated 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drinking</a:t>
            </a:r>
            <a:r>
              <a:rPr sz="2000" b="1" spc="-1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water  unnoticeable  noticeable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>
              <a:spcBef>
                <a:spcPts val="1200"/>
              </a:spcBef>
            </a:pP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clear</a:t>
            </a:r>
            <a:r>
              <a:rPr sz="2000" b="1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lake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0480">
              <a:spcBef>
                <a:spcPts val="1200"/>
              </a:spcBef>
            </a:pP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muddy</a:t>
            </a:r>
            <a:r>
              <a:rPr sz="2000" b="1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water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926835" y="3200398"/>
            <a:ext cx="2836164" cy="3553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68097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381000"/>
            <a:ext cx="7772400" cy="457200"/>
          </a:xfrm>
          <a:prstGeom prst="rect">
            <a:avLst/>
          </a:prstGeom>
          <a:solidFill>
            <a:srgbClr val="C5D9F0"/>
          </a:solidFill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3600"/>
              </a:lnSpc>
            </a:pPr>
            <a:r>
              <a:rPr dirty="0"/>
              <a:t>Color</a:t>
            </a:r>
          </a:p>
        </p:txBody>
      </p:sp>
      <p:sp>
        <p:nvSpPr>
          <p:cNvPr id="3" name="object 3"/>
          <p:cNvSpPr/>
          <p:nvPr/>
        </p:nvSpPr>
        <p:spPr>
          <a:xfrm>
            <a:off x="533400" y="4724398"/>
            <a:ext cx="3703320" cy="20284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24400" y="3962398"/>
            <a:ext cx="3962400" cy="2790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1140" y="780033"/>
            <a:ext cx="8608060" cy="341630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355600" marR="6350" indent="-342900" algn="just">
              <a:lnSpc>
                <a:spcPts val="2500"/>
              </a:lnSpc>
              <a:spcBef>
                <a:spcPts val="705"/>
              </a:spcBef>
              <a:buFont typeface="Wingdings"/>
              <a:buChar char=""/>
              <a:tabLst>
                <a:tab pos="355600" algn="l"/>
              </a:tabLst>
            </a:pP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Caused by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dissolved/suspended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colloidal particles, primarily 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from decaying leaves/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microscopic</a:t>
            </a:r>
            <a:r>
              <a:rPr sz="260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plants.</a:t>
            </a:r>
            <a:endParaRPr sz="26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8255" indent="-342900" algn="just">
              <a:lnSpc>
                <a:spcPts val="2500"/>
              </a:lnSpc>
              <a:spcBef>
                <a:spcPts val="1190"/>
              </a:spcBef>
              <a:buFont typeface="Wingdings"/>
              <a:buChar char=""/>
              <a:tabLst>
                <a:tab pos="355600" algn="l"/>
              </a:tabLst>
            </a:pP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The age of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wastewater is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usually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determined qualitatively </a:t>
            </a:r>
            <a:r>
              <a:rPr sz="2600" spc="-10" dirty="0">
                <a:solidFill>
                  <a:prstClr val="black"/>
                </a:solidFill>
                <a:latin typeface="Times New Roman"/>
                <a:cs typeface="Times New Roman"/>
              </a:rPr>
              <a:t>by 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its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prstClr val="black"/>
                </a:solidFill>
                <a:latin typeface="Times New Roman"/>
                <a:cs typeface="Times New Roman"/>
              </a:rPr>
              <a:t>colour.</a:t>
            </a:r>
            <a:endParaRPr sz="26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80000"/>
              </a:lnSpc>
              <a:spcBef>
                <a:spcPts val="1220"/>
              </a:spcBef>
              <a:buFont typeface="Wingdings"/>
              <a:buChar char=""/>
              <a:tabLst>
                <a:tab pos="355600" algn="l"/>
              </a:tabLst>
            </a:pP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Fresh wastewater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are usually light </a:t>
            </a:r>
            <a:r>
              <a:rPr sz="2600" spc="-15" dirty="0">
                <a:solidFill>
                  <a:prstClr val="black"/>
                </a:solidFill>
                <a:latin typeface="Times New Roman"/>
                <a:cs typeface="Times New Roman"/>
              </a:rPr>
              <a:t>brownish-gray.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As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the 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water gets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older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and more anaerobic conditions develop, the 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colour will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change sequentially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from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gray to dark gray and  ultimately to</a:t>
            </a:r>
            <a:r>
              <a:rPr sz="2600" spc="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black.</a:t>
            </a:r>
            <a:endParaRPr sz="26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indent="-342900" algn="just">
              <a:spcBef>
                <a:spcPts val="575"/>
              </a:spcBef>
              <a:buFont typeface="Wingdings"/>
              <a:buChar char=""/>
              <a:tabLst>
                <a:tab pos="355600" algn="l"/>
              </a:tabLst>
            </a:pP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Black wastewater </a:t>
            </a:r>
            <a:r>
              <a:rPr sz="2600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26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septic.</a:t>
            </a:r>
            <a:endParaRPr sz="26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5562428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7931" y="0"/>
            <a:ext cx="7772400" cy="609600"/>
          </a:xfrm>
          <a:custGeom>
            <a:avLst/>
            <a:gdLst/>
            <a:ahLst/>
            <a:cxnLst/>
            <a:rect l="l" t="t" r="r" b="b"/>
            <a:pathLst>
              <a:path w="7772400" h="609600">
                <a:moveTo>
                  <a:pt x="7772400" y="0"/>
                </a:moveTo>
                <a:lnTo>
                  <a:pt x="0" y="0"/>
                </a:lnTo>
                <a:lnTo>
                  <a:pt x="0" y="609600"/>
                </a:lnTo>
                <a:lnTo>
                  <a:pt x="7772400" y="609600"/>
                </a:lnTo>
                <a:lnTo>
                  <a:pt x="7772400" y="0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6367" y="34239"/>
            <a:ext cx="228790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95" dirty="0"/>
              <a:t>T</a:t>
            </a:r>
            <a:r>
              <a:rPr dirty="0"/>
              <a:t>emperatu</a:t>
            </a:r>
            <a:r>
              <a:rPr spc="-60" dirty="0"/>
              <a:t>r</a:t>
            </a:r>
            <a:r>
              <a:rPr dirty="0"/>
              <a:t>e</a:t>
            </a:r>
          </a:p>
        </p:txBody>
      </p:sp>
      <p:sp>
        <p:nvSpPr>
          <p:cNvPr id="4" name="object 4"/>
          <p:cNvSpPr/>
          <p:nvPr/>
        </p:nvSpPr>
        <p:spPr>
          <a:xfrm>
            <a:off x="217931" y="685800"/>
            <a:ext cx="8849995" cy="6019800"/>
          </a:xfrm>
          <a:custGeom>
            <a:avLst/>
            <a:gdLst/>
            <a:ahLst/>
            <a:cxnLst/>
            <a:rect l="l" t="t" r="r" b="b"/>
            <a:pathLst>
              <a:path w="8849995" h="6019800">
                <a:moveTo>
                  <a:pt x="0" y="6019800"/>
                </a:moveTo>
                <a:lnTo>
                  <a:pt x="8849868" y="6019800"/>
                </a:lnTo>
                <a:lnTo>
                  <a:pt x="8849868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9144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8267" y="664210"/>
            <a:ext cx="8770620" cy="570166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93700" marR="43815" indent="-342900" algn="just">
              <a:lnSpc>
                <a:spcPts val="3020"/>
              </a:lnSpc>
              <a:spcBef>
                <a:spcPts val="480"/>
              </a:spcBef>
              <a:buSzPct val="85714"/>
              <a:buFont typeface="Wingdings"/>
              <a:buChar char=""/>
              <a:tabLst>
                <a:tab pos="622300" algn="l"/>
              </a:tabLst>
            </a:pPr>
            <a:r>
              <a:rPr dirty="0">
                <a:solidFill>
                  <a:prstClr val="black"/>
                </a:solidFill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The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temperature of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wastewater is commonly higher than  that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of the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local water </a:t>
            </a:r>
            <a:r>
              <a:rPr sz="2800" spc="-30" dirty="0">
                <a:solidFill>
                  <a:prstClr val="black"/>
                </a:solidFill>
                <a:latin typeface="Times New Roman"/>
                <a:cs typeface="Times New Roman"/>
              </a:rPr>
              <a:t>supply,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because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of the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addition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of 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warm water from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households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and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industrial</a:t>
            </a:r>
            <a:r>
              <a:rPr sz="28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activities.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93700" marR="43180" indent="-342900" algn="just">
              <a:lnSpc>
                <a:spcPct val="90000"/>
              </a:lnSpc>
              <a:spcBef>
                <a:spcPts val="640"/>
              </a:spcBef>
              <a:buFont typeface="Wingdings"/>
              <a:buChar char=""/>
              <a:tabLst>
                <a:tab pos="39370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The temperature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water is a very important parameter  because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its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effect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on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biochemical reactions and reaction  rates,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aquatic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life, and the suitability of the water for  beneficial</a:t>
            </a:r>
            <a:r>
              <a:rPr sz="28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uses.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93700" marR="43180" indent="-342900" algn="just">
              <a:lnSpc>
                <a:spcPct val="90000"/>
              </a:lnSpc>
              <a:spcBef>
                <a:spcPts val="670"/>
              </a:spcBef>
              <a:buFont typeface="Wingdings"/>
              <a:buChar char=""/>
              <a:tabLst>
                <a:tab pos="39370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Most aquatic species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can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adapt to a moderate change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from 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their optimum temperature. A change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about </a:t>
            </a:r>
            <a:r>
              <a:rPr sz="2800" spc="5" dirty="0">
                <a:solidFill>
                  <a:prstClr val="black"/>
                </a:solidFill>
                <a:latin typeface="Times New Roman"/>
                <a:cs typeface="Times New Roman"/>
              </a:rPr>
              <a:t>5</a:t>
            </a:r>
            <a:r>
              <a:rPr sz="2775" spc="7" baseline="25525" dirty="0">
                <a:solidFill>
                  <a:prstClr val="black"/>
                </a:solidFill>
                <a:latin typeface="Times New Roman"/>
                <a:cs typeface="Times New Roman"/>
              </a:rPr>
              <a:t>o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can 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significantly alter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balance and health of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an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aquatic  environment.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93700" marR="43815" indent="-342900" algn="just">
              <a:lnSpc>
                <a:spcPct val="90000"/>
              </a:lnSpc>
              <a:spcBef>
                <a:spcPts val="670"/>
              </a:spcBef>
              <a:buFont typeface="Wingdings"/>
              <a:buChar char=""/>
              <a:tabLst>
                <a:tab pos="482600" algn="l"/>
              </a:tabLst>
            </a:pPr>
            <a:r>
              <a:rPr dirty="0">
                <a:solidFill>
                  <a:prstClr val="black"/>
                </a:solidFill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Increase in temperature will cause more damage than a  decrease; therefore,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river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must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be protected from warm  water discharges from power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 plants.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3935014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4939" y="319227"/>
            <a:ext cx="8683625" cy="1886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 algn="just">
              <a:spcBef>
                <a:spcPts val="105"/>
              </a:spcBef>
              <a:buFont typeface="Wingdings"/>
              <a:buChar char=""/>
              <a:tabLst>
                <a:tab pos="355600" algn="l"/>
              </a:tabLst>
            </a:pPr>
            <a:r>
              <a:rPr sz="2000" b="1" spc="-15" dirty="0">
                <a:solidFill>
                  <a:prstClr val="black"/>
                </a:solidFill>
                <a:latin typeface="Times New Roman"/>
                <a:cs typeface="Times New Roman"/>
              </a:rPr>
              <a:t>Generally,</a:t>
            </a:r>
            <a:r>
              <a:rPr sz="2000" b="1" spc="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the</a:t>
            </a:r>
            <a:r>
              <a:rPr sz="2000" b="1" spc="1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rate</a:t>
            </a:r>
            <a:r>
              <a:rPr sz="2000" b="1" spc="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of</a:t>
            </a:r>
            <a:r>
              <a:rPr sz="2000" b="1" spc="1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biochemical</a:t>
            </a:r>
            <a:r>
              <a:rPr sz="2000" b="1" spc="1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reactions</a:t>
            </a:r>
            <a:r>
              <a:rPr sz="2000" b="1" spc="1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that</a:t>
            </a:r>
            <a:r>
              <a:rPr sz="2000" b="1" spc="2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increases</a:t>
            </a:r>
            <a:r>
              <a:rPr sz="2000" b="1" spc="1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with</a:t>
            </a:r>
            <a:r>
              <a:rPr sz="2000" b="1" spc="1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an</a:t>
            </a:r>
            <a:r>
              <a:rPr sz="2000" b="1" spc="20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increase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5080" algn="just">
              <a:lnSpc>
                <a:spcPct val="170100"/>
              </a:lnSpc>
            </a:pPr>
            <a:r>
              <a:rPr sz="20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in </a:t>
            </a:r>
            <a:r>
              <a:rPr sz="20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temperature, </a:t>
            </a:r>
            <a:r>
              <a:rPr sz="20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combined with 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the </a:t>
            </a:r>
            <a:r>
              <a:rPr sz="20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decrease in 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the </a:t>
            </a:r>
            <a:r>
              <a:rPr sz="20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quantity of 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oxygen  </a:t>
            </a:r>
            <a:r>
              <a:rPr sz="20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present </a:t>
            </a:r>
            <a:r>
              <a:rPr sz="20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in surface 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waters, can </a:t>
            </a:r>
            <a:r>
              <a:rPr sz="20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often cause 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serious </a:t>
            </a:r>
            <a:r>
              <a:rPr sz="20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depletions </a:t>
            </a:r>
            <a:r>
              <a:rPr sz="20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in </a:t>
            </a:r>
            <a:r>
              <a:rPr sz="20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dissolved  </a:t>
            </a:r>
            <a:r>
              <a:rPr sz="2000" b="1" spc="5" dirty="0">
                <a:solidFill>
                  <a:prstClr val="black"/>
                </a:solidFill>
                <a:latin typeface="Times New Roman"/>
                <a:cs typeface="Times New Roman"/>
              </a:rPr>
              <a:t>oxygen 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concentrations </a:t>
            </a:r>
            <a:r>
              <a:rPr sz="20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in 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the summer</a:t>
            </a:r>
            <a:r>
              <a:rPr sz="2000" b="1" spc="-1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months.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98994" y="2762986"/>
            <a:ext cx="3028207" cy="27371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8340" y="5607202"/>
            <a:ext cx="2350770" cy="5467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055"/>
              </a:lnSpc>
              <a:spcBef>
                <a:spcPts val="95"/>
              </a:spcBef>
            </a:pPr>
            <a:r>
              <a:rPr sz="1900" i="1" spc="-5" dirty="0">
                <a:solidFill>
                  <a:prstClr val="black"/>
                </a:solidFill>
                <a:latin typeface="Times New Roman"/>
                <a:cs typeface="Times New Roman"/>
              </a:rPr>
              <a:t>oxygen is less soluble</a:t>
            </a:r>
            <a:r>
              <a:rPr sz="1900" i="1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i="1" spc="-5" dirty="0">
                <a:solidFill>
                  <a:prstClr val="black"/>
                </a:solidFill>
                <a:latin typeface="Times New Roman"/>
                <a:cs typeface="Times New Roman"/>
              </a:rPr>
              <a:t>at</a:t>
            </a:r>
            <a:endParaRPr sz="1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>
              <a:lnSpc>
                <a:spcPts val="2055"/>
              </a:lnSpc>
            </a:pPr>
            <a:r>
              <a:rPr sz="1900" i="1" spc="-5" dirty="0">
                <a:solidFill>
                  <a:prstClr val="black"/>
                </a:solidFill>
                <a:latin typeface="Times New Roman"/>
                <a:cs typeface="Times New Roman"/>
              </a:rPr>
              <a:t>high</a:t>
            </a:r>
            <a:r>
              <a:rPr sz="1900" i="1" spc="-10" dirty="0">
                <a:solidFill>
                  <a:prstClr val="black"/>
                </a:solidFill>
                <a:latin typeface="Times New Roman"/>
                <a:cs typeface="Times New Roman"/>
              </a:rPr>
              <a:t> temperature</a:t>
            </a:r>
            <a:endParaRPr sz="19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89375" y="5435295"/>
            <a:ext cx="2443480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2000" i="1" spc="-10" dirty="0">
                <a:solidFill>
                  <a:prstClr val="black"/>
                </a:solidFill>
                <a:latin typeface="Times New Roman"/>
                <a:cs typeface="Times New Roman"/>
              </a:rPr>
              <a:t>increase </a:t>
            </a:r>
            <a:r>
              <a:rPr sz="2000" i="1" dirty="0">
                <a:solidFill>
                  <a:prstClr val="black"/>
                </a:solidFill>
                <a:latin typeface="Times New Roman"/>
                <a:cs typeface="Times New Roman"/>
              </a:rPr>
              <a:t>in</a:t>
            </a:r>
            <a:r>
              <a:rPr sz="2000" i="1"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prstClr val="black"/>
                </a:solidFill>
                <a:latin typeface="Times New Roman"/>
                <a:cs typeface="Times New Roman"/>
              </a:rPr>
              <a:t>biochemical  </a:t>
            </a:r>
            <a:r>
              <a:rPr sz="2000" i="1" spc="-10" dirty="0">
                <a:solidFill>
                  <a:prstClr val="black"/>
                </a:solidFill>
                <a:latin typeface="Times New Roman"/>
                <a:cs typeface="Times New Roman"/>
              </a:rPr>
              <a:t>reactions </a:t>
            </a:r>
            <a:r>
              <a:rPr sz="2000" i="1" dirty="0">
                <a:solidFill>
                  <a:prstClr val="black"/>
                </a:solidFill>
                <a:latin typeface="Times New Roman"/>
                <a:cs typeface="Times New Roman"/>
              </a:rPr>
              <a:t>rate at high  </a:t>
            </a:r>
            <a:r>
              <a:rPr sz="2000" i="1" spc="-10" dirty="0">
                <a:solidFill>
                  <a:prstClr val="black"/>
                </a:solidFill>
                <a:latin typeface="Times New Roman"/>
                <a:cs typeface="Times New Roman"/>
              </a:rPr>
              <a:t>temperature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10000" y="2743200"/>
            <a:ext cx="2590800" cy="22936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18405" y="5060950"/>
            <a:ext cx="1687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25" dirty="0">
                <a:solidFill>
                  <a:prstClr val="black"/>
                </a:solidFill>
                <a:latin typeface="Tahoma"/>
                <a:cs typeface="Tahoma"/>
              </a:rPr>
              <a:t>Temperature</a:t>
            </a:r>
            <a:r>
              <a:rPr spc="-6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prstClr val="black"/>
                </a:solidFill>
                <a:latin typeface="Tahoma"/>
                <a:cs typeface="Tahoma"/>
              </a:rPr>
              <a:t>(</a:t>
            </a:r>
            <a:r>
              <a:rPr dirty="0">
                <a:solidFill>
                  <a:prstClr val="black"/>
                </a:solidFill>
                <a:latin typeface="Symbol"/>
                <a:cs typeface="Symbol"/>
              </a:rPr>
              <a:t></a:t>
            </a:r>
            <a:r>
              <a:rPr dirty="0">
                <a:solidFill>
                  <a:prstClr val="black"/>
                </a:solidFill>
                <a:latin typeface="Tahoma"/>
                <a:cs typeface="Tahoma"/>
              </a:rPr>
              <a:t>C</a:t>
            </a:r>
            <a:endParaRPr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588952" y="2847504"/>
            <a:ext cx="2026342" cy="28509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15988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151231"/>
            <a:ext cx="8378825" cy="441579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spcBef>
                <a:spcPts val="865"/>
              </a:spcBef>
            </a:pPr>
            <a:r>
              <a:rPr sz="3200" b="1" dirty="0">
                <a:solidFill>
                  <a:prstClr val="black"/>
                </a:solidFill>
                <a:latin typeface="Times New Roman"/>
                <a:cs typeface="Times New Roman"/>
              </a:rPr>
              <a:t>Optimum </a:t>
            </a:r>
            <a:r>
              <a:rPr sz="3200" b="1" spc="-30" dirty="0">
                <a:solidFill>
                  <a:prstClr val="black"/>
                </a:solidFill>
                <a:latin typeface="Times New Roman"/>
                <a:cs typeface="Times New Roman"/>
              </a:rPr>
              <a:t>Temperatures </a:t>
            </a:r>
            <a:r>
              <a:rPr sz="3200" b="1" dirty="0">
                <a:solidFill>
                  <a:prstClr val="black"/>
                </a:solidFill>
                <a:latin typeface="Times New Roman"/>
                <a:cs typeface="Times New Roman"/>
              </a:rPr>
              <a:t>for Biological</a:t>
            </a:r>
            <a:r>
              <a:rPr sz="3200" b="1" spc="-3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prstClr val="black"/>
                </a:solidFill>
                <a:latin typeface="Times New Roman"/>
                <a:cs typeface="Times New Roman"/>
              </a:rPr>
              <a:t>Activity</a:t>
            </a:r>
            <a:endParaRPr sz="32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5080" indent="-342900">
              <a:spcBef>
                <a:spcPts val="770"/>
              </a:spcBef>
              <a:buFont typeface="Wingdings"/>
              <a:buChar char=""/>
              <a:tabLst>
                <a:tab pos="458470" algn="l"/>
              </a:tabLst>
            </a:pPr>
            <a:r>
              <a:rPr sz="3200" spc="-5" dirty="0">
                <a:solidFill>
                  <a:prstClr val="black"/>
                </a:solidFill>
                <a:latin typeface="Times New Roman"/>
                <a:cs typeface="Times New Roman"/>
              </a:rPr>
              <a:t>Optimum </a:t>
            </a:r>
            <a:r>
              <a:rPr sz="3200" dirty="0">
                <a:solidFill>
                  <a:prstClr val="black"/>
                </a:solidFill>
                <a:latin typeface="Times New Roman"/>
                <a:cs typeface="Times New Roman"/>
              </a:rPr>
              <a:t>temperatures are </a:t>
            </a:r>
            <a:r>
              <a:rPr sz="3200" spc="-5" dirty="0">
                <a:solidFill>
                  <a:prstClr val="black"/>
                </a:solidFill>
                <a:latin typeface="Times New Roman"/>
                <a:cs typeface="Times New Roman"/>
              </a:rPr>
              <a:t>in the range from </a:t>
            </a:r>
            <a:r>
              <a:rPr sz="3200" spc="5" dirty="0">
                <a:solidFill>
                  <a:prstClr val="black"/>
                </a:solidFill>
                <a:latin typeface="Times New Roman"/>
                <a:cs typeface="Times New Roman"/>
              </a:rPr>
              <a:t>25  </a:t>
            </a:r>
            <a:r>
              <a:rPr sz="3200" dirty="0">
                <a:solidFill>
                  <a:prstClr val="black"/>
                </a:solidFill>
                <a:latin typeface="Times New Roman"/>
                <a:cs typeface="Times New Roman"/>
              </a:rPr>
              <a:t>to</a:t>
            </a:r>
            <a:r>
              <a:rPr sz="32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prstClr val="black"/>
                </a:solidFill>
                <a:latin typeface="Times New Roman"/>
                <a:cs typeface="Times New Roman"/>
              </a:rPr>
              <a:t>35℃.</a:t>
            </a:r>
            <a:endParaRPr sz="32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indent="-342900">
              <a:spcBef>
                <a:spcPts val="770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dirty="0">
                <a:solidFill>
                  <a:prstClr val="black"/>
                </a:solidFill>
                <a:latin typeface="Times New Roman"/>
                <a:cs typeface="Times New Roman"/>
              </a:rPr>
              <a:t>Aerobic digestion stops at</a:t>
            </a:r>
            <a:r>
              <a:rPr sz="320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prstClr val="black"/>
                </a:solidFill>
                <a:latin typeface="Times New Roman"/>
                <a:cs typeface="Times New Roman"/>
              </a:rPr>
              <a:t>50℃.</a:t>
            </a:r>
            <a:endParaRPr sz="32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6350" indent="-342900">
              <a:spcBef>
                <a:spcPts val="770"/>
              </a:spcBef>
              <a:buFont typeface="Wingdings"/>
              <a:buChar char=""/>
              <a:tabLst>
                <a:tab pos="355600" algn="l"/>
                <a:tab pos="1003300" algn="l"/>
                <a:tab pos="2167890" algn="l"/>
                <a:tab pos="5569585" algn="l"/>
                <a:tab pos="7098665" algn="l"/>
              </a:tabLst>
            </a:pPr>
            <a:r>
              <a:rPr sz="3200" dirty="0">
                <a:solidFill>
                  <a:prstClr val="black"/>
                </a:solidFill>
                <a:latin typeface="Times New Roman"/>
                <a:cs typeface="Times New Roman"/>
              </a:rPr>
              <a:t>At	</a:t>
            </a:r>
            <a:r>
              <a:rPr sz="3200" spc="-10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sz="3200" dirty="0">
                <a:solidFill>
                  <a:prstClr val="black"/>
                </a:solidFill>
                <a:latin typeface="Times New Roman"/>
                <a:cs typeface="Times New Roman"/>
              </a:rPr>
              <a:t>5</a:t>
            </a:r>
            <a:r>
              <a:rPr sz="3200" spc="-15" dirty="0">
                <a:solidFill>
                  <a:prstClr val="black"/>
                </a:solidFill>
                <a:latin typeface="Times New Roman"/>
                <a:cs typeface="Times New Roman"/>
              </a:rPr>
              <a:t>℃</a:t>
            </a:r>
            <a:r>
              <a:rPr sz="3200" dirty="0">
                <a:solidFill>
                  <a:prstClr val="black"/>
                </a:solidFill>
                <a:latin typeface="Times New Roman"/>
                <a:cs typeface="Times New Roman"/>
              </a:rPr>
              <a:t>,	meth</a:t>
            </a:r>
            <a:r>
              <a:rPr sz="3200" spc="-1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3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3200" spc="-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3200" dirty="0">
                <a:solidFill>
                  <a:prstClr val="black"/>
                </a:solidFill>
                <a:latin typeface="Times New Roman"/>
                <a:cs typeface="Times New Roman"/>
              </a:rPr>
              <a:t>-p</a:t>
            </a:r>
            <a:r>
              <a:rPr sz="3200" spc="-2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3200" dirty="0">
                <a:solidFill>
                  <a:prstClr val="black"/>
                </a:solidFill>
                <a:latin typeface="Times New Roman"/>
                <a:cs typeface="Times New Roman"/>
              </a:rPr>
              <a:t>odu</a:t>
            </a:r>
            <a:r>
              <a:rPr sz="3200" spc="1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3200" spc="-2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3200" dirty="0">
                <a:solidFill>
                  <a:prstClr val="black"/>
                </a:solidFill>
                <a:latin typeface="Times New Roman"/>
                <a:cs typeface="Times New Roman"/>
              </a:rPr>
              <a:t>ng	b</a:t>
            </a:r>
            <a:r>
              <a:rPr sz="3200" spc="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3200" dirty="0">
                <a:solidFill>
                  <a:prstClr val="black"/>
                </a:solidFill>
                <a:latin typeface="Times New Roman"/>
                <a:cs typeface="Times New Roman"/>
              </a:rPr>
              <a:t>ct</a:t>
            </a:r>
            <a:r>
              <a:rPr sz="3200" spc="-1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3200" dirty="0">
                <a:solidFill>
                  <a:prstClr val="black"/>
                </a:solidFill>
                <a:latin typeface="Times New Roman"/>
                <a:cs typeface="Times New Roman"/>
              </a:rPr>
              <a:t>ria	be</a:t>
            </a:r>
            <a:r>
              <a:rPr sz="3200" spc="-1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3200" dirty="0">
                <a:solidFill>
                  <a:prstClr val="black"/>
                </a:solidFill>
                <a:latin typeface="Times New Roman"/>
                <a:cs typeface="Times New Roman"/>
              </a:rPr>
              <a:t>ome  quite</a:t>
            </a:r>
            <a:r>
              <a:rPr sz="32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prstClr val="black"/>
                </a:solidFill>
                <a:latin typeface="Times New Roman"/>
                <a:cs typeface="Times New Roman"/>
              </a:rPr>
              <a:t>inactive.</a:t>
            </a:r>
            <a:endParaRPr sz="32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8255" indent="-342900">
              <a:spcBef>
                <a:spcPts val="770"/>
              </a:spcBef>
              <a:buFont typeface="Wingdings"/>
              <a:buChar char=""/>
              <a:tabLst>
                <a:tab pos="355600" algn="l"/>
                <a:tab pos="977265" algn="l"/>
                <a:tab pos="1913255" algn="l"/>
                <a:tab pos="2898140" algn="l"/>
                <a:tab pos="3609340" algn="l"/>
                <a:tab pos="7075805" algn="l"/>
              </a:tabLst>
            </a:pPr>
            <a:r>
              <a:rPr sz="3200" spc="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3200" dirty="0">
                <a:solidFill>
                  <a:prstClr val="black"/>
                </a:solidFill>
                <a:latin typeface="Times New Roman"/>
                <a:cs typeface="Times New Roman"/>
              </a:rPr>
              <a:t>t	</a:t>
            </a:r>
            <a:r>
              <a:rPr sz="3200" spc="5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3200" spc="-5" dirty="0">
                <a:solidFill>
                  <a:prstClr val="black"/>
                </a:solidFill>
                <a:latin typeface="Times New Roman"/>
                <a:cs typeface="Times New Roman"/>
              </a:rPr>
              <a:t>℃</a:t>
            </a:r>
            <a:r>
              <a:rPr sz="3200" dirty="0">
                <a:solidFill>
                  <a:prstClr val="black"/>
                </a:solidFill>
                <a:latin typeface="Times New Roman"/>
                <a:cs typeface="Times New Roman"/>
              </a:rPr>
              <a:t>,	e</a:t>
            </a:r>
            <a:r>
              <a:rPr sz="3200" spc="5" dirty="0">
                <a:solidFill>
                  <a:prstClr val="black"/>
                </a:solidFill>
                <a:latin typeface="Times New Roman"/>
                <a:cs typeface="Times New Roman"/>
              </a:rPr>
              <a:t>v</a:t>
            </a:r>
            <a:r>
              <a:rPr sz="3200" dirty="0">
                <a:solidFill>
                  <a:prstClr val="black"/>
                </a:solidFill>
                <a:latin typeface="Times New Roman"/>
                <a:cs typeface="Times New Roman"/>
              </a:rPr>
              <a:t>en	the	chemo</a:t>
            </a:r>
            <a:r>
              <a:rPr sz="3200" spc="-15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3200" dirty="0">
                <a:solidFill>
                  <a:prstClr val="black"/>
                </a:solidFill>
                <a:latin typeface="Times New Roman"/>
                <a:cs typeface="Times New Roman"/>
              </a:rPr>
              <a:t>eterot</a:t>
            </a:r>
            <a:r>
              <a:rPr sz="3200" spc="-1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320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3200" spc="-15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3200" dirty="0">
                <a:solidFill>
                  <a:prstClr val="black"/>
                </a:solidFill>
                <a:latin typeface="Times New Roman"/>
                <a:cs typeface="Times New Roman"/>
              </a:rPr>
              <a:t>hic	bac</a:t>
            </a:r>
            <a:r>
              <a:rPr sz="3200" spc="-1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3200" dirty="0">
                <a:solidFill>
                  <a:prstClr val="black"/>
                </a:solidFill>
                <a:latin typeface="Times New Roman"/>
                <a:cs typeface="Times New Roman"/>
              </a:rPr>
              <a:t>eria  </a:t>
            </a:r>
            <a:r>
              <a:rPr sz="3200" spc="5" dirty="0">
                <a:solidFill>
                  <a:prstClr val="black"/>
                </a:solidFill>
                <a:latin typeface="Times New Roman"/>
                <a:cs typeface="Times New Roman"/>
              </a:rPr>
              <a:t>becomes</a:t>
            </a:r>
            <a:r>
              <a:rPr sz="32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prstClr val="black"/>
                </a:solidFill>
                <a:latin typeface="Times New Roman"/>
                <a:cs typeface="Times New Roman"/>
              </a:rPr>
              <a:t>dormant.</a:t>
            </a:r>
            <a:endParaRPr sz="3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9253460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19589"/>
            <a:ext cx="4826635" cy="2276475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355600" indent="-343535">
              <a:spcBef>
                <a:spcPts val="1305"/>
              </a:spcBef>
              <a:buFont typeface="Wingdings"/>
              <a:buChar char=""/>
              <a:tabLst>
                <a:tab pos="356235" algn="l"/>
              </a:tabLst>
            </a:pP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Can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also be used to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check: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756285" lvl="1" indent="-287020">
              <a:spcBef>
                <a:spcPts val="120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salinity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756285" lvl="1" indent="-287020">
              <a:spcBef>
                <a:spcPts val="120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ionic</a:t>
            </a:r>
            <a:r>
              <a:rPr sz="28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strength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indent="-343535">
              <a:spcBef>
                <a:spcPts val="675"/>
              </a:spcBef>
              <a:buFont typeface="Wingdings"/>
              <a:buChar char=""/>
              <a:tabLst>
                <a:tab pos="356235" algn="l"/>
              </a:tabLst>
            </a:pPr>
            <a:r>
              <a:rPr sz="2800" spc="-30" dirty="0">
                <a:solidFill>
                  <a:prstClr val="black"/>
                </a:solidFill>
                <a:latin typeface="Times New Roman"/>
                <a:cs typeface="Times New Roman"/>
              </a:rPr>
              <a:t>Typical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conductivity levels</a:t>
            </a:r>
            <a:r>
              <a:rPr sz="28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are: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2901" y="2724915"/>
            <a:ext cx="8386568" cy="35859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1000" y="2743200"/>
            <a:ext cx="8305800" cy="3505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76237" y="2738437"/>
          <a:ext cx="8305800" cy="35051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52900"/>
                <a:gridCol w="4152900"/>
              </a:tblGrid>
              <a:tr h="7010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Sea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 water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50,000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Symbol"/>
                          <a:cs typeface="Symbol"/>
                        </a:rPr>
                        <a:t>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S/cm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Potable</a:t>
                      </a:r>
                      <a:r>
                        <a:rPr sz="2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water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1000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Symbol"/>
                          <a:cs typeface="Symbol"/>
                        </a:rPr>
                        <a:t>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S/cm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</a:tcPr>
                </a:tc>
              </a:tr>
              <a:tr h="7010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Distilled</a:t>
                      </a:r>
                      <a:r>
                        <a:rPr sz="2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water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50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Symbol"/>
                          <a:cs typeface="Symbol"/>
                        </a:rPr>
                        <a:t>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S/cm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Deionised</a:t>
                      </a: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water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Symbol"/>
                          <a:cs typeface="Symbol"/>
                        </a:rPr>
                        <a:t>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S/cm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Ultrapure</a:t>
                      </a:r>
                      <a:r>
                        <a:rPr sz="2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water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0.06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Symbol"/>
                          <a:cs typeface="Symbol"/>
                        </a:rPr>
                        <a:t>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S/cm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939128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8983" y="177545"/>
            <a:ext cx="63728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1F487C"/>
                </a:solidFill>
              </a:rPr>
              <a:t>Summary: Chemical</a:t>
            </a:r>
            <a:r>
              <a:rPr spc="-85" dirty="0">
                <a:solidFill>
                  <a:srgbClr val="1F487C"/>
                </a:solidFill>
              </a:rPr>
              <a:t> </a:t>
            </a:r>
            <a:r>
              <a:rPr dirty="0">
                <a:solidFill>
                  <a:srgbClr val="1F487C"/>
                </a:solidFill>
              </a:rPr>
              <a:t>Characteristics</a:t>
            </a:r>
          </a:p>
        </p:txBody>
      </p:sp>
      <p:sp>
        <p:nvSpPr>
          <p:cNvPr id="3" name="object 3"/>
          <p:cNvSpPr/>
          <p:nvPr/>
        </p:nvSpPr>
        <p:spPr>
          <a:xfrm>
            <a:off x="965700" y="1080653"/>
            <a:ext cx="7755173" cy="56665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45323" y="6248400"/>
            <a:ext cx="809244" cy="3520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7391400" y="6425184"/>
            <a:ext cx="1219200" cy="433070"/>
          </a:xfrm>
          <a:custGeom>
            <a:avLst/>
            <a:gdLst/>
            <a:ahLst/>
            <a:cxnLst/>
            <a:rect l="l" t="t" r="r" b="b"/>
            <a:pathLst>
              <a:path w="1219200" h="433070">
                <a:moveTo>
                  <a:pt x="1219200" y="0"/>
                </a:moveTo>
                <a:lnTo>
                  <a:pt x="0" y="0"/>
                </a:lnTo>
                <a:lnTo>
                  <a:pt x="0" y="432815"/>
                </a:lnTo>
                <a:lnTo>
                  <a:pt x="1219200" y="432815"/>
                </a:lnTo>
                <a:lnTo>
                  <a:pt x="1219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91888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6888" y="1276689"/>
            <a:ext cx="1673352" cy="273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1140" y="1148842"/>
            <a:ext cx="4555490" cy="1177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Definitions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indent="-342900">
              <a:spcBef>
                <a:spcPts val="23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Maximum permissible</a:t>
            </a:r>
            <a:r>
              <a:rPr sz="2800" b="1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level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1140" y="2385847"/>
            <a:ext cx="2660015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50100"/>
              </a:lnSpc>
              <a:spcBef>
                <a:spcPts val="100"/>
              </a:spcBef>
              <a:buFont typeface="Wingdings"/>
              <a:buChar char=""/>
              <a:tabLst>
                <a:tab pos="355600" algn="l"/>
                <a:tab pos="931544" algn="l"/>
                <a:tab pos="2030095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	req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ire</a:t>
            </a:r>
            <a:r>
              <a:rPr sz="2800" spc="-2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ent  disqualify	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the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38398" y="2385847"/>
            <a:ext cx="5974715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67970">
              <a:lnSpc>
                <a:spcPct val="150100"/>
              </a:lnSpc>
              <a:spcBef>
                <a:spcPts val="100"/>
              </a:spcBef>
              <a:tabLst>
                <a:tab pos="1054735" algn="l"/>
                <a:tab pos="1312545" algn="l"/>
                <a:tab pos="1725295" algn="l"/>
                <a:tab pos="2559050" algn="l"/>
                <a:tab pos="3187700" algn="l"/>
                <a:tab pos="5073015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vel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wh</a:t>
            </a:r>
            <a:r>
              <a:rPr sz="2800" spc="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se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non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-f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fi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800" spc="-2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ent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wo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ld  water	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for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drinking	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and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80097" y="3240404"/>
            <a:ext cx="20351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1547495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spc="-2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estic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1140" y="3880484"/>
            <a:ext cx="8681720" cy="25431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>
              <a:spcBef>
                <a:spcPts val="95"/>
              </a:spcBef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because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its probable hazard to health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>
              <a:spcBef>
                <a:spcPts val="2355"/>
              </a:spcBef>
            </a:pPr>
            <a:r>
              <a:rPr sz="2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Palatable</a:t>
            </a:r>
            <a:r>
              <a:rPr sz="2800" b="1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AFEF"/>
                </a:solidFill>
                <a:latin typeface="Times New Roman"/>
                <a:cs typeface="Times New Roman"/>
              </a:rPr>
              <a:t>water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50100"/>
              </a:lnSpc>
              <a:spcBef>
                <a:spcPts val="670"/>
              </a:spcBef>
              <a:buFont typeface="Wingdings"/>
              <a:buChar char=""/>
              <a:tabLst>
                <a:tab pos="355600" algn="l"/>
                <a:tab pos="1391920" algn="l"/>
                <a:tab pos="2123440" algn="l"/>
                <a:tab pos="2559685" algn="l"/>
                <a:tab pos="3327400" algn="l"/>
                <a:tab pos="3803015" algn="l"/>
                <a:tab pos="4841240" algn="l"/>
                <a:tab pos="6202680" algn="l"/>
                <a:tab pos="6676390" algn="l"/>
                <a:tab pos="7308850" algn="l"/>
                <a:tab pos="8155305" algn="l"/>
              </a:tabLst>
            </a:pPr>
            <a:r>
              <a:rPr sz="2800" spc="-235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at</a:t>
            </a:r>
            <a:r>
              <a:rPr sz="2800" spc="-2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that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is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safe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to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800" spc="-2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pleas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nt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the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ta</a:t>
            </a:r>
            <a:r>
              <a:rPr sz="2800" spc="-20" dirty="0">
                <a:solidFill>
                  <a:prstClr val="black"/>
                </a:solidFill>
                <a:latin typeface="Times New Roman"/>
                <a:cs typeface="Times New Roman"/>
              </a:rPr>
              <a:t>st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and  useable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for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domestic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purpose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prstGeom prst="rect">
            <a:avLst/>
          </a:prstGeom>
          <a:solidFill>
            <a:srgbClr val="548ED4"/>
          </a:solidFill>
        </p:spPr>
        <p:txBody>
          <a:bodyPr vert="horz" wrap="square" lIns="0" tIns="1619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75"/>
              </a:spcBef>
            </a:pPr>
            <a:r>
              <a:rPr spc="-5" dirty="0"/>
              <a:t>Drinking </a:t>
            </a:r>
            <a:r>
              <a:rPr dirty="0"/>
              <a:t>water</a:t>
            </a:r>
            <a:r>
              <a:rPr spc="-85" dirty="0"/>
              <a:t> </a:t>
            </a:r>
            <a:r>
              <a:rPr dirty="0"/>
              <a:t>Specification</a:t>
            </a:r>
          </a:p>
        </p:txBody>
      </p:sp>
    </p:spTree>
    <p:extLst>
      <p:ext uri="{BB962C8B-B14F-4D97-AF65-F5344CB8AC3E}">
        <p14:creationId xmlns:p14="http://schemas.microsoft.com/office/powerpoint/2010/main" val="2573341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  <a:prstGeom prst="rect">
            <a:avLst/>
          </a:prstGeom>
          <a:solidFill>
            <a:srgbClr val="548ED4"/>
          </a:solidFill>
        </p:spPr>
        <p:txBody>
          <a:bodyPr vert="horz" wrap="square" lIns="0" tIns="1238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75"/>
              </a:spcBef>
            </a:pPr>
            <a:r>
              <a:rPr b="0" dirty="0">
                <a:latin typeface="Times New Roman"/>
                <a:cs typeface="Times New Roman"/>
              </a:rPr>
              <a:t>Permanent</a:t>
            </a:r>
            <a:r>
              <a:rPr b="0" spc="-5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Hardness</a:t>
            </a:r>
          </a:p>
        </p:txBody>
      </p:sp>
      <p:sp>
        <p:nvSpPr>
          <p:cNvPr id="3" name="object 3"/>
          <p:cNvSpPr/>
          <p:nvPr/>
        </p:nvSpPr>
        <p:spPr>
          <a:xfrm>
            <a:off x="243840" y="3445764"/>
            <a:ext cx="240791" cy="248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3840" y="3957828"/>
            <a:ext cx="240791" cy="248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8440" y="935481"/>
            <a:ext cx="8300084" cy="3354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8300" marR="17780" indent="-342900">
              <a:spcBef>
                <a:spcPts val="95"/>
              </a:spcBef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Non carbonate hardness was formerly called permanent  hardness.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857250" lvl="1" indent="-375285">
              <a:spcBef>
                <a:spcPts val="675"/>
              </a:spcBef>
              <a:buFont typeface="Wingdings"/>
              <a:buChar char=""/>
              <a:tabLst>
                <a:tab pos="857885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it cannot be removed by</a:t>
            </a:r>
            <a:r>
              <a:rPr sz="2800" spc="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boiling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68300" marR="113030" indent="-342900">
              <a:spcBef>
                <a:spcPts val="670"/>
              </a:spcBef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Non-carbonate hardness cations are associated with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Ca 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and Mg salts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of: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68300" marR="5337175" indent="88265">
              <a:lnSpc>
                <a:spcPct val="120000"/>
              </a:lnSpc>
              <a:spcBef>
                <a:spcPts val="5"/>
              </a:spcBef>
            </a:pPr>
            <a:r>
              <a:rPr sz="2800" dirty="0">
                <a:solidFill>
                  <a:srgbClr val="00AFEF"/>
                </a:solidFill>
                <a:latin typeface="Times New Roman"/>
                <a:cs typeface="Times New Roman"/>
              </a:rPr>
              <a:t>sulphate (SO</a:t>
            </a:r>
            <a:r>
              <a:rPr sz="2775" baseline="-21021" dirty="0">
                <a:solidFill>
                  <a:srgbClr val="00AFEF"/>
                </a:solidFill>
                <a:latin typeface="Times New Roman"/>
                <a:cs typeface="Times New Roman"/>
              </a:rPr>
              <a:t>4</a:t>
            </a:r>
            <a:r>
              <a:rPr sz="2775" baseline="25525" dirty="0">
                <a:solidFill>
                  <a:srgbClr val="00AFEF"/>
                </a:solidFill>
                <a:latin typeface="Times New Roman"/>
                <a:cs typeface="Times New Roman"/>
              </a:rPr>
              <a:t>2-</a:t>
            </a:r>
            <a:r>
              <a:rPr sz="2800" dirty="0">
                <a:solidFill>
                  <a:srgbClr val="00AFEF"/>
                </a:solidFill>
                <a:latin typeface="Times New Roman"/>
                <a:cs typeface="Times New Roman"/>
              </a:rPr>
              <a:t>)  Chloride (Cl</a:t>
            </a:r>
            <a:r>
              <a:rPr sz="2775" baseline="25525" dirty="0">
                <a:solidFill>
                  <a:srgbClr val="00AFEF"/>
                </a:solidFill>
                <a:latin typeface="Times New Roman"/>
                <a:cs typeface="Times New Roman"/>
              </a:rPr>
              <a:t>-</a:t>
            </a:r>
            <a:r>
              <a:rPr sz="2800" dirty="0">
                <a:solidFill>
                  <a:srgbClr val="00AFEF"/>
                </a:solidFill>
                <a:latin typeface="Times New Roman"/>
                <a:cs typeface="Times New Roman"/>
              </a:rPr>
              <a:t>)</a:t>
            </a:r>
            <a:r>
              <a:rPr sz="2800" spc="-11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D0D0D"/>
                </a:solidFill>
                <a:latin typeface="Times New Roman"/>
                <a:cs typeface="Times New Roman"/>
              </a:rPr>
              <a:t>and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3840" y="4469891"/>
            <a:ext cx="240791" cy="248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11222" y="4360240"/>
            <a:ext cx="79375" cy="3111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sz="1850" spc="5" dirty="0">
                <a:solidFill>
                  <a:srgbClr val="00AFEF"/>
                </a:solidFill>
                <a:latin typeface="Times New Roman"/>
                <a:cs typeface="Times New Roman"/>
              </a:rPr>
              <a:t>-</a:t>
            </a:r>
            <a:endParaRPr sz="18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1340" y="4350258"/>
            <a:ext cx="27597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spcBef>
                <a:spcPts val="95"/>
              </a:spcBef>
            </a:pPr>
            <a:r>
              <a:rPr sz="2800" spc="-5" dirty="0">
                <a:solidFill>
                  <a:srgbClr val="00AFEF"/>
                </a:solidFill>
                <a:latin typeface="Times New Roman"/>
                <a:cs typeface="Times New Roman"/>
              </a:rPr>
              <a:t>Nitrate </a:t>
            </a:r>
            <a:r>
              <a:rPr sz="2800" dirty="0">
                <a:solidFill>
                  <a:srgbClr val="00AFEF"/>
                </a:solidFill>
                <a:latin typeface="Times New Roman"/>
                <a:cs typeface="Times New Roman"/>
              </a:rPr>
              <a:t>(NO</a:t>
            </a:r>
            <a:r>
              <a:rPr sz="2775" baseline="-21021" dirty="0">
                <a:solidFill>
                  <a:srgbClr val="00AFEF"/>
                </a:solidFill>
                <a:latin typeface="Times New Roman"/>
                <a:cs typeface="Times New Roman"/>
              </a:rPr>
              <a:t>3 </a:t>
            </a:r>
            <a:r>
              <a:rPr sz="2800" spc="-5" dirty="0">
                <a:solidFill>
                  <a:srgbClr val="00AFEF"/>
                </a:solidFill>
                <a:latin typeface="Times New Roman"/>
                <a:cs typeface="Times New Roman"/>
              </a:rPr>
              <a:t>)</a:t>
            </a:r>
            <a:r>
              <a:rPr sz="2800" spc="14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D0D0D"/>
                </a:solidFill>
                <a:latin typeface="Times New Roman"/>
                <a:cs typeface="Times New Roman"/>
              </a:rPr>
              <a:t>ions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5574692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76200"/>
            <a:ext cx="8839200" cy="685800"/>
          </a:xfrm>
          <a:custGeom>
            <a:avLst/>
            <a:gdLst/>
            <a:ahLst/>
            <a:cxnLst/>
            <a:rect l="l" t="t" r="r" b="b"/>
            <a:pathLst>
              <a:path w="8839200" h="685800">
                <a:moveTo>
                  <a:pt x="8839200" y="0"/>
                </a:moveTo>
                <a:lnTo>
                  <a:pt x="0" y="0"/>
                </a:lnTo>
                <a:lnTo>
                  <a:pt x="0" y="685800"/>
                </a:lnTo>
                <a:lnTo>
                  <a:pt x="8839200" y="685800"/>
                </a:lnTo>
                <a:lnTo>
                  <a:pt x="8839200" y="0"/>
                </a:lnTo>
                <a:close/>
              </a:path>
            </a:pathLst>
          </a:custGeom>
          <a:solidFill>
            <a:srgbClr val="548ED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5370" y="148539"/>
            <a:ext cx="743140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Physical Characteristics of </a:t>
            </a:r>
            <a:r>
              <a:rPr spc="-5" dirty="0"/>
              <a:t>Drinking</a:t>
            </a:r>
            <a:r>
              <a:rPr spc="-75" dirty="0"/>
              <a:t> </a:t>
            </a:r>
            <a:r>
              <a:rPr dirty="0"/>
              <a:t>water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74650" y="1974850"/>
          <a:ext cx="8458200" cy="3200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76600"/>
                <a:gridCol w="5181600"/>
              </a:tblGrid>
              <a:tr h="80010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800" b="1" spc="-5" dirty="0">
                          <a:solidFill>
                            <a:srgbClr val="00AFEF"/>
                          </a:solidFill>
                          <a:latin typeface="Times New Roman"/>
                          <a:cs typeface="Times New Roman"/>
                        </a:rPr>
                        <a:t>Characteristic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800" b="1" spc="-5" dirty="0">
                          <a:solidFill>
                            <a:srgbClr val="00AFEF"/>
                          </a:solidFill>
                          <a:latin typeface="Times New Roman"/>
                          <a:cs typeface="Times New Roman"/>
                        </a:rPr>
                        <a:t>Maximum permissible</a:t>
                      </a:r>
                      <a:r>
                        <a:rPr sz="2800" b="1" spc="10" dirty="0">
                          <a:solidFill>
                            <a:srgbClr val="00AFE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00AFEF"/>
                          </a:solidFill>
                          <a:latin typeface="Times New Roman"/>
                          <a:cs typeface="Times New Roman"/>
                        </a:rPr>
                        <a:t>level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Odour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Unobjectionable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800" spc="-30" dirty="0">
                          <a:latin typeface="Times New Roman"/>
                          <a:cs typeface="Times New Roman"/>
                        </a:rPr>
                        <a:t>Turbidity,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NTU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5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800" spc="-45" dirty="0">
                          <a:latin typeface="Times New Roman"/>
                          <a:cs typeface="Times New Roman"/>
                        </a:rPr>
                        <a:t>Taste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Unobjectionable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506107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76200"/>
            <a:ext cx="8763000" cy="533400"/>
          </a:xfrm>
          <a:custGeom>
            <a:avLst/>
            <a:gdLst/>
            <a:ahLst/>
            <a:cxnLst/>
            <a:rect l="l" t="t" r="r" b="b"/>
            <a:pathLst>
              <a:path w="8763000" h="533400">
                <a:moveTo>
                  <a:pt x="8763000" y="0"/>
                </a:moveTo>
                <a:lnTo>
                  <a:pt x="0" y="0"/>
                </a:lnTo>
                <a:lnTo>
                  <a:pt x="0" y="533400"/>
                </a:lnTo>
                <a:lnTo>
                  <a:pt x="8763000" y="533400"/>
                </a:lnTo>
                <a:lnTo>
                  <a:pt x="8763000" y="0"/>
                </a:lnTo>
                <a:close/>
              </a:path>
            </a:pathLst>
          </a:custGeom>
          <a:solidFill>
            <a:srgbClr val="548ED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06217" y="72339"/>
            <a:ext cx="420941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Chemical</a:t>
            </a:r>
            <a:r>
              <a:rPr spc="-75" dirty="0"/>
              <a:t> </a:t>
            </a:r>
            <a:r>
              <a:rPr spc="-5" dirty="0"/>
              <a:t>Requirements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7340" y="706881"/>
            <a:ext cx="693483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Characteristics that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affect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palatability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of</a:t>
            </a:r>
            <a:r>
              <a:rPr sz="28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water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46050" y="1136650"/>
          <a:ext cx="8610600" cy="56083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67200"/>
                <a:gridCol w="4343400"/>
              </a:tblGrid>
              <a:tr h="35052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Substance or</a:t>
                      </a:r>
                      <a:r>
                        <a:rPr sz="20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characteristic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Maximum permissible</a:t>
                      </a:r>
                      <a:r>
                        <a:rPr sz="2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level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</a:tr>
              <a:tr h="350519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Total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hardness (as CaCO</a:t>
                      </a:r>
                      <a:r>
                        <a:rPr sz="1950" baseline="-21367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20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mg/l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300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Total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dissolved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solids mg/l,</a:t>
                      </a:r>
                      <a:r>
                        <a:rPr sz="20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max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spc="5" dirty="0">
                          <a:latin typeface="Times New Roman"/>
                          <a:cs typeface="Times New Roman"/>
                        </a:rPr>
                        <a:t>1000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0519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Total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iron (as Fe)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mg/l,</a:t>
                      </a:r>
                      <a:r>
                        <a:rPr sz="2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max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0.3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Manganese (as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Mn)mg/l,</a:t>
                      </a:r>
                      <a:r>
                        <a:rPr sz="20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max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0.5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Ammonia 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(NH</a:t>
                      </a:r>
                      <a:r>
                        <a:rPr sz="1950" spc="7" baseline="-21367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950" spc="7" baseline="25641" dirty="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NH</a:t>
                      </a:r>
                      <a:r>
                        <a:rPr sz="1950" spc="7" baseline="-21367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950" spc="7" baseline="25641" dirty="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)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mg/l,</a:t>
                      </a:r>
                      <a:r>
                        <a:rPr sz="20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max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1.5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0519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Residual, free chlorine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mg/l,</a:t>
                      </a:r>
                      <a:r>
                        <a:rPr sz="2000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max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0.5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Magnesium (as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Mg)mg/l,</a:t>
                      </a:r>
                      <a:r>
                        <a:rPr sz="20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Max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spc="5" dirty="0">
                          <a:latin typeface="Times New Roman"/>
                          <a:cs typeface="Times New Roman"/>
                        </a:rPr>
                        <a:t>50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0519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Calcium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(as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Ca), mg/l,</a:t>
                      </a:r>
                      <a:r>
                        <a:rPr sz="2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max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spc="5" dirty="0">
                          <a:latin typeface="Times New Roman"/>
                          <a:cs typeface="Times New Roman"/>
                        </a:rPr>
                        <a:t>75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0519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Chloride (as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Cl), mg/l,</a:t>
                      </a:r>
                      <a:r>
                        <a:rPr sz="20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Max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250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0519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Total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alkalinity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(as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CaCO3)mg/l,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max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000" spc="5" dirty="0">
                          <a:latin typeface="Times New Roman"/>
                          <a:cs typeface="Times New Roman"/>
                        </a:rPr>
                        <a:t>200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pH value, in</a:t>
                      </a:r>
                      <a:r>
                        <a:rPr sz="2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units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6.5 to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8.5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0519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Nitrate (as 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NO</a:t>
                      </a:r>
                      <a:r>
                        <a:rPr sz="1950" spc="7" baseline="-21367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),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mg/l</a:t>
                      </a:r>
                      <a:r>
                        <a:rPr sz="20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max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000" spc="5" dirty="0">
                          <a:latin typeface="Times New Roman"/>
                          <a:cs typeface="Times New Roman"/>
                        </a:rPr>
                        <a:t>50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Lead (as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Pb)mg/l,</a:t>
                      </a:r>
                      <a:r>
                        <a:rPr sz="20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max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0.01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0519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Flouride (as F</a:t>
                      </a:r>
                      <a:r>
                        <a:rPr sz="1950" baseline="25641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)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mg/l,</a:t>
                      </a:r>
                      <a:r>
                        <a:rPr sz="20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max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1.5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Chromium (as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Cr) mg/l,</a:t>
                      </a:r>
                      <a:r>
                        <a:rPr sz="20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max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0.05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8096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  <a:prstGeom prst="rect">
            <a:avLst/>
          </a:prstGeom>
          <a:solidFill>
            <a:srgbClr val="548ED4"/>
          </a:solidFill>
        </p:spPr>
        <p:txBody>
          <a:bodyPr vert="horz" wrap="square" lIns="0" tIns="1136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95"/>
              </a:spcBef>
            </a:pPr>
            <a:r>
              <a:rPr spc="-5" dirty="0"/>
              <a:t>Environmental</a:t>
            </a:r>
            <a:r>
              <a:rPr spc="-50" dirty="0"/>
              <a:t> </a:t>
            </a:r>
            <a:r>
              <a:rPr dirty="0"/>
              <a:t>Significance</a:t>
            </a:r>
          </a:p>
        </p:txBody>
      </p:sp>
      <p:sp>
        <p:nvSpPr>
          <p:cNvPr id="3" name="object 3"/>
          <p:cNvSpPr/>
          <p:nvPr/>
        </p:nvSpPr>
        <p:spPr>
          <a:xfrm>
            <a:off x="441959" y="2362200"/>
            <a:ext cx="2215895" cy="789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91840" y="2362200"/>
            <a:ext cx="5666232" cy="789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1959" y="2788920"/>
            <a:ext cx="1415796" cy="7894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7340" y="1087881"/>
            <a:ext cx="8471535" cy="4122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274320" indent="-342900"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Soap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consumption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by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hard-water causes economic loss  to water</a:t>
            </a:r>
            <a:r>
              <a:rPr sz="2800"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consumers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150495" indent="-342900"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Precipitated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foam by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hard water adheres to surfaces of </a:t>
            </a:r>
            <a:r>
              <a:rPr sz="2800" spc="-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AFEF"/>
                </a:solidFill>
                <a:latin typeface="Times New Roman"/>
                <a:cs typeface="Times New Roman"/>
              </a:rPr>
              <a:t>tubes, sinks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etc and </a:t>
            </a:r>
            <a:r>
              <a:rPr sz="2800" spc="-10" dirty="0">
                <a:solidFill>
                  <a:srgbClr val="00AFEF"/>
                </a:solidFill>
                <a:latin typeface="Times New Roman"/>
                <a:cs typeface="Times New Roman"/>
              </a:rPr>
              <a:t>may </a:t>
            </a:r>
            <a:r>
              <a:rPr sz="2800" spc="-5" dirty="0">
                <a:solidFill>
                  <a:srgbClr val="00AFEF"/>
                </a:solidFill>
                <a:latin typeface="Times New Roman"/>
                <a:cs typeface="Times New Roman"/>
              </a:rPr>
              <a:t>stain clothing, dishes and </a:t>
            </a:r>
            <a:r>
              <a:rPr sz="2800" dirty="0">
                <a:solidFill>
                  <a:srgbClr val="00AFEF"/>
                </a:solidFill>
                <a:latin typeface="Times New Roman"/>
                <a:cs typeface="Times New Roman"/>
              </a:rPr>
              <a:t>other  </a:t>
            </a:r>
            <a:r>
              <a:rPr sz="2800" spc="-5" dirty="0">
                <a:solidFill>
                  <a:srgbClr val="00AFEF"/>
                </a:solidFill>
                <a:latin typeface="Times New Roman"/>
                <a:cs typeface="Times New Roman"/>
              </a:rPr>
              <a:t>items.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5080" indent="-342900"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  <a:tab pos="6094095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Carbonate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hardness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precipitate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leads</a:t>
            </a:r>
            <a:r>
              <a:rPr sz="2800" spc="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to	scaling in</a:t>
            </a:r>
            <a:r>
              <a:rPr sz="280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boiler, 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which causes considerable economic</a:t>
            </a:r>
            <a:r>
              <a:rPr sz="28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loss.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329565" indent="-342900"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Determination of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hardness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serves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as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 basis for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routine  control of softening</a:t>
            </a:r>
            <a:r>
              <a:rPr sz="28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process.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56537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8458200" cy="640080"/>
          </a:xfrm>
          <a:prstGeom prst="rect">
            <a:avLst/>
          </a:prstGeom>
          <a:solidFill>
            <a:srgbClr val="548ED4"/>
          </a:solidFill>
        </p:spPr>
        <p:txBody>
          <a:bodyPr vert="horz" wrap="square" lIns="0" tIns="5206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9"/>
              </a:spcBef>
            </a:pPr>
            <a:r>
              <a:rPr dirty="0"/>
              <a:t>Removal of</a:t>
            </a:r>
            <a:r>
              <a:rPr spc="-30" dirty="0"/>
              <a:t> </a:t>
            </a:r>
            <a:r>
              <a:rPr dirty="0"/>
              <a:t>Hardness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935481"/>
            <a:ext cx="8682990" cy="28422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spcBef>
                <a:spcPts val="95"/>
              </a:spcBef>
              <a:buFont typeface="Arial"/>
              <a:buChar char="•"/>
              <a:tabLst>
                <a:tab pos="443865" algn="l"/>
                <a:tab pos="444500" algn="l"/>
                <a:tab pos="1694814" algn="l"/>
                <a:tab pos="2875280" algn="l"/>
                <a:tab pos="3906520" algn="l"/>
                <a:tab pos="4504690" algn="l"/>
                <a:tab pos="5913120" algn="l"/>
                <a:tab pos="6764655" algn="l"/>
                <a:tab pos="7165975" algn="l"/>
                <a:tab pos="8057515" algn="l"/>
              </a:tabLst>
            </a:pPr>
            <a:r>
              <a:rPr dirty="0">
                <a:solidFill>
                  <a:prstClr val="black"/>
                </a:solidFill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Gr</a:t>
            </a:r>
            <a:r>
              <a:rPr sz="2800" spc="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un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wat</a:t>
            </a:r>
            <a:r>
              <a:rPr sz="2800" spc="-2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w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here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har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ness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800" spc="-2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vel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is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2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an  1000 mg/L,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softening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is</a:t>
            </a:r>
            <a:r>
              <a:rPr sz="28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needed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5080" indent="-342900"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The two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basic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methods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softening public water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supplies 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are: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832485" lvl="1" indent="-363220">
              <a:spcBef>
                <a:spcPts val="670"/>
              </a:spcBef>
              <a:buSzPct val="85714"/>
              <a:buFont typeface="Wingdings"/>
              <a:buChar char=""/>
              <a:tabLst>
                <a:tab pos="833119" algn="l"/>
              </a:tabLst>
            </a:pP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chemical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precipitation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and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786765" lvl="1" indent="-317500">
              <a:spcBef>
                <a:spcPts val="675"/>
              </a:spcBef>
              <a:buSzPct val="96428"/>
              <a:buFont typeface="Wingdings"/>
              <a:buChar char=""/>
              <a:tabLst>
                <a:tab pos="787400" algn="l"/>
              </a:tabLst>
            </a:pP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ion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exchange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3840" y="3983735"/>
            <a:ext cx="316991" cy="284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6148" y="3848176"/>
            <a:ext cx="37731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tabLst>
                <a:tab pos="1486535" algn="l"/>
              </a:tabLst>
            </a:pPr>
            <a:r>
              <a:rPr sz="3200" dirty="0">
                <a:solidFill>
                  <a:prstClr val="black"/>
                </a:solidFill>
                <a:latin typeface="Times New Roman"/>
                <a:cs typeface="Times New Roman"/>
              </a:rPr>
              <a:t>Others	</a:t>
            </a:r>
            <a:r>
              <a:rPr sz="3200" spc="-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electrodialysis,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87265" y="3900297"/>
            <a:ext cx="41249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1981835" algn="l"/>
                <a:tab pos="3599179" algn="l"/>
              </a:tabLs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sti</a:t>
            </a:r>
            <a:r>
              <a:rPr sz="2800" spc="-2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la</a:t>
            </a:r>
            <a:r>
              <a:rPr sz="2800" spc="-2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n,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eezin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and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43840" y="5030723"/>
            <a:ext cx="278891" cy="248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4040" y="4237696"/>
            <a:ext cx="6270625" cy="1125220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2700">
              <a:spcBef>
                <a:spcPts val="880"/>
              </a:spcBef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reverse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osmosis</a:t>
            </a:r>
            <a:r>
              <a:rPr sz="3200" spc="-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32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>
              <a:spcBef>
                <a:spcPts val="675"/>
              </a:spcBef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These processes are complex and</a:t>
            </a:r>
            <a:r>
              <a:rPr sz="2800" spc="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expensive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5097682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3757</Words>
  <Application>Microsoft Office PowerPoint</Application>
  <PresentationFormat>On-screen Show (4:3)</PresentationFormat>
  <Paragraphs>558</Paragraphs>
  <Slides>71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71</vt:i4>
      </vt:variant>
    </vt:vector>
  </HeadingPairs>
  <TitlesOfParts>
    <vt:vector size="74" baseType="lpstr">
      <vt:lpstr>1_Office Theme</vt:lpstr>
      <vt:lpstr>2_Office Theme</vt:lpstr>
      <vt:lpstr>Office Theme</vt:lpstr>
      <vt:lpstr>PowerPoint Presentation</vt:lpstr>
      <vt:lpstr>Introduction</vt:lpstr>
      <vt:lpstr>Common Water Quality parameters :</vt:lpstr>
      <vt:lpstr>Classification of hard water</vt:lpstr>
      <vt:lpstr>Causes and sources of hardness:</vt:lpstr>
      <vt:lpstr>Types of hardness</vt:lpstr>
      <vt:lpstr>Permanent Hardness</vt:lpstr>
      <vt:lpstr>Environmental Significance</vt:lpstr>
      <vt:lpstr>Removal of Hardness</vt:lpstr>
      <vt:lpstr>PowerPoint Presentation</vt:lpstr>
      <vt:lpstr>What are the chemical reactions that happen with  lime addition?</vt:lpstr>
      <vt:lpstr>Zeolite softening</vt:lpstr>
      <vt:lpstr>Removal of carbonate hardness:</vt:lpstr>
      <vt:lpstr>Public Health Significance of Hard Water</vt:lpstr>
      <vt:lpstr>Disadvantages of Hard Water-(Again)</vt:lpstr>
      <vt:lpstr>Methods of Determination</vt:lpstr>
      <vt:lpstr>Methods of Determination (Cont’d)</vt:lpstr>
      <vt:lpstr>Drinking water (as mg/l CaCO3)</vt:lpstr>
      <vt:lpstr>PowerPoint Presentation</vt:lpstr>
      <vt:lpstr>Dissolved oxygen (DO)</vt:lpstr>
      <vt:lpstr>PowerPoint Presentation</vt:lpstr>
      <vt:lpstr>Dissolved oxygen (DO) (Cont’d)</vt:lpstr>
      <vt:lpstr>Dissolved oxygen (DO) (Cont’d)</vt:lpstr>
      <vt:lpstr>Dissolved oxygen (DO) (Cont’d)</vt:lpstr>
      <vt:lpstr>Environmental Significance</vt:lpstr>
      <vt:lpstr>Biochemical Oxygen Demand (BOD)</vt:lpstr>
      <vt:lpstr>Biochemical Oxygen Demand (BOD) (Cont’d)</vt:lpstr>
      <vt:lpstr>Biological Oxygen Demand (BOD)</vt:lpstr>
      <vt:lpstr>Chemical Oxygen Demand (COD)</vt:lpstr>
      <vt:lpstr>PowerPoint Presentation</vt:lpstr>
      <vt:lpstr>Acidity</vt:lpstr>
      <vt:lpstr>Acidity (Cont’d)</vt:lpstr>
      <vt:lpstr>pH (Potentia Hydrogenii)</vt:lpstr>
      <vt:lpstr>pH (Potentia Hydrogenii) (Cont’d)</vt:lpstr>
      <vt:lpstr>Residual chlorine and chloride in drinking water</vt:lpstr>
      <vt:lpstr>Residual chlorine and chloride in drinking water  (Cont’d)</vt:lpstr>
      <vt:lpstr>PowerPoint Presentation</vt:lpstr>
      <vt:lpstr>Residual chlorine and chloride in drinking water  (Cont’d)</vt:lpstr>
      <vt:lpstr>The quality of the water to be chlorinated</vt:lpstr>
      <vt:lpstr>What is residual chlorine?</vt:lpstr>
      <vt:lpstr>Residual chlorine and chloride in drinking water  (Cont’d)</vt:lpstr>
      <vt:lpstr>Residual chlorine and chloride in drinking water  (Cont’d)</vt:lpstr>
      <vt:lpstr>Residual chlorine and chloride in drinking water  (Cont’d)</vt:lpstr>
      <vt:lpstr>Residual chlorine and chloride in drinking water  (Cont’d)</vt:lpstr>
      <vt:lpstr>Types of chlorine</vt:lpstr>
      <vt:lpstr>Chloride</vt:lpstr>
      <vt:lpstr>Iron and manganese</vt:lpstr>
      <vt:lpstr>Lead</vt:lpstr>
      <vt:lpstr>Alkalinity</vt:lpstr>
      <vt:lpstr>PowerPoint Presentation</vt:lpstr>
      <vt:lpstr>PowerPoint Presentation</vt:lpstr>
      <vt:lpstr>Carbon Forms and pH of Water Bodies</vt:lpstr>
      <vt:lpstr>Measurement of alkalinity</vt:lpstr>
      <vt:lpstr>PowerPoint Presentation</vt:lpstr>
      <vt:lpstr>Total Solids</vt:lpstr>
      <vt:lpstr>Suspended Solids</vt:lpstr>
      <vt:lpstr>Dissolved Solids (DS)</vt:lpstr>
      <vt:lpstr>PowerPoint Presentation</vt:lpstr>
      <vt:lpstr>Turbidity</vt:lpstr>
      <vt:lpstr>PowerPoint Presentation</vt:lpstr>
      <vt:lpstr>PowerPoint Presentation</vt:lpstr>
      <vt:lpstr>Turbidity Unit (TU)</vt:lpstr>
      <vt:lpstr>Color</vt:lpstr>
      <vt:lpstr>Temperature</vt:lpstr>
      <vt:lpstr>PowerPoint Presentation</vt:lpstr>
      <vt:lpstr>PowerPoint Presentation</vt:lpstr>
      <vt:lpstr>PowerPoint Presentation</vt:lpstr>
      <vt:lpstr>Summary: Chemical Characteristics</vt:lpstr>
      <vt:lpstr>Drinking water Specification</vt:lpstr>
      <vt:lpstr>Physical Characteristics of Drinking water</vt:lpstr>
      <vt:lpstr>Chemical Requirements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Sisay Abebe</dc:creator>
  <cp:lastModifiedBy>Sisay Abebe</cp:lastModifiedBy>
  <cp:revision>2</cp:revision>
  <dcterms:created xsi:type="dcterms:W3CDTF">2020-03-23T13:21:22Z</dcterms:created>
  <dcterms:modified xsi:type="dcterms:W3CDTF">2020-03-23T13:27:16Z</dcterms:modified>
</cp:coreProperties>
</file>