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293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375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65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560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07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285" y="18999"/>
            <a:ext cx="8493125" cy="991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140" y="1077747"/>
            <a:ext cx="8682990" cy="3013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5214"/>
            <a:ext cx="2317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461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1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8488" y="2610434"/>
            <a:ext cx="8442325" cy="991869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554729" marR="5080" indent="-3542665">
              <a:lnSpc>
                <a:spcPts val="3760"/>
              </a:lnSpc>
              <a:spcBef>
                <a:spcPts val="295"/>
              </a:spcBef>
            </a:pPr>
            <a:r>
              <a:rPr sz="3200" b="1" i="1" dirty="0">
                <a:solidFill>
                  <a:srgbClr val="006FC0"/>
                </a:solidFill>
                <a:latin typeface="Times New Roman"/>
                <a:cs typeface="Times New Roman"/>
              </a:rPr>
              <a:t>Preservation, </a:t>
            </a:r>
            <a:r>
              <a:rPr sz="3200" b="1" i="1" spc="-10" dirty="0">
                <a:solidFill>
                  <a:srgbClr val="006FC0"/>
                </a:solidFill>
                <a:latin typeface="Times New Roman"/>
                <a:cs typeface="Times New Roman"/>
              </a:rPr>
              <a:t>Transportation </a:t>
            </a:r>
            <a:r>
              <a:rPr sz="3200" b="1" i="1" dirty="0">
                <a:solidFill>
                  <a:srgbClr val="006FC0"/>
                </a:solidFill>
                <a:latin typeface="Times New Roman"/>
                <a:cs typeface="Times New Roman"/>
              </a:rPr>
              <a:t>and storage of</a:t>
            </a:r>
            <a:r>
              <a:rPr sz="3200" b="1" i="1" spc="-13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i="1" spc="-50" dirty="0">
                <a:solidFill>
                  <a:srgbClr val="006FC0"/>
                </a:solidFill>
                <a:latin typeface="Times New Roman"/>
                <a:cs typeface="Times New Roman"/>
              </a:rPr>
              <a:t>Water  </a:t>
            </a:r>
            <a:r>
              <a:rPr sz="3200" b="1" i="1" dirty="0">
                <a:solidFill>
                  <a:srgbClr val="006FC0"/>
                </a:solidFill>
                <a:latin typeface="Times New Roman"/>
                <a:cs typeface="Times New Roman"/>
              </a:rPr>
              <a:t>samples</a:t>
            </a:r>
            <a:endParaRPr sz="32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1978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320"/>
            <a:ext cx="8229600" cy="7162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00965" rIns="0" bIns="0" rtlCol="0">
            <a:spAutoFit/>
          </a:bodyPr>
          <a:lstStyle/>
          <a:p>
            <a:pPr marL="245745">
              <a:spcBef>
                <a:spcPts val="795"/>
              </a:spcBef>
            </a:pPr>
            <a:r>
              <a:rPr sz="3200" b="1" spc="-40" dirty="0">
                <a:solidFill>
                  <a:prstClr val="black"/>
                </a:solidFill>
                <a:latin typeface="Times New Roman"/>
                <a:cs typeface="Times New Roman"/>
              </a:rPr>
              <a:t>TRANSPORTATION </a:t>
            </a:r>
            <a:r>
              <a:rPr sz="3200" b="1" dirty="0">
                <a:solidFill>
                  <a:prstClr val="black"/>
                </a:solidFill>
                <a:latin typeface="Times New Roman"/>
                <a:cs typeface="Times New Roman"/>
              </a:rPr>
              <a:t>OF SAMPLE</a:t>
            </a:r>
            <a:r>
              <a:rPr sz="3200" b="1" spc="-1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prstClr val="black"/>
                </a:solidFill>
                <a:latin typeface="Times New Roman"/>
                <a:cs typeface="Times New Roman"/>
              </a:rPr>
              <a:t>(</a:t>
            </a:r>
            <a:r>
              <a:rPr sz="3200" b="1" i="1" dirty="0">
                <a:solidFill>
                  <a:prstClr val="black"/>
                </a:solidFill>
                <a:latin typeface="Times New Roman"/>
                <a:cs typeface="Times New Roman"/>
              </a:rPr>
              <a:t>Cont’d</a:t>
            </a:r>
            <a:r>
              <a:rPr sz="3200" b="1" dirty="0">
                <a:solidFill>
                  <a:prstClr val="black"/>
                </a:solidFill>
                <a:latin typeface="Times New Roman"/>
                <a:cs typeface="Times New Roman"/>
              </a:rPr>
              <a:t>)</a:t>
            </a:r>
            <a:endParaRPr sz="32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1490" y="2316649"/>
            <a:ext cx="6476180" cy="43676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244" y="1457909"/>
            <a:ext cx="48323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solidFill>
                  <a:prstClr val="black"/>
                </a:solidFill>
                <a:cs typeface="Calibri"/>
              </a:rPr>
              <a:t>Fig. Ice </a:t>
            </a:r>
            <a:r>
              <a:rPr sz="2800" spc="-20" dirty="0">
                <a:solidFill>
                  <a:prstClr val="black"/>
                </a:solidFill>
                <a:cs typeface="Calibri"/>
              </a:rPr>
              <a:t>Box/sample </a:t>
            </a:r>
            <a:r>
              <a:rPr sz="2800" spc="-15" dirty="0">
                <a:solidFill>
                  <a:prstClr val="black"/>
                </a:solidFill>
                <a:cs typeface="Calibri"/>
              </a:rPr>
              <a:t>transport</a:t>
            </a:r>
            <a:r>
              <a:rPr sz="2800" spc="80" dirty="0">
                <a:solidFill>
                  <a:prstClr val="black"/>
                </a:solidFill>
                <a:cs typeface="Calibri"/>
              </a:rPr>
              <a:t> </a:t>
            </a:r>
            <a:r>
              <a:rPr sz="2800" spc="-30" dirty="0">
                <a:solidFill>
                  <a:prstClr val="black"/>
                </a:solidFill>
                <a:cs typeface="Calibri"/>
              </a:rPr>
              <a:t>box</a:t>
            </a:r>
            <a:endParaRPr sz="2800">
              <a:solidFill>
                <a:prstClr val="black"/>
              </a:solidFill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10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8416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71628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00965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795"/>
              </a:spcBef>
            </a:pPr>
            <a:r>
              <a:rPr spc="-40" dirty="0"/>
              <a:t>TRANSPORTATION </a:t>
            </a:r>
            <a:r>
              <a:rPr dirty="0"/>
              <a:t>OF SAMPLE</a:t>
            </a:r>
            <a:r>
              <a:rPr spc="-165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  <p:sp>
        <p:nvSpPr>
          <p:cNvPr id="3" name="object 3"/>
          <p:cNvSpPr/>
          <p:nvPr/>
        </p:nvSpPr>
        <p:spPr>
          <a:xfrm>
            <a:off x="801821" y="1712769"/>
            <a:ext cx="7768956" cy="46799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11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252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1600200"/>
            <a:ext cx="8686800" cy="4800600"/>
          </a:xfrm>
          <a:custGeom>
            <a:avLst/>
            <a:gdLst/>
            <a:ahLst/>
            <a:cxnLst/>
            <a:rect l="l" t="t" r="r" b="b"/>
            <a:pathLst>
              <a:path w="8686800" h="4800600">
                <a:moveTo>
                  <a:pt x="0" y="4800600"/>
                </a:moveTo>
                <a:lnTo>
                  <a:pt x="8686800" y="4800600"/>
                </a:lnTo>
                <a:lnTo>
                  <a:pt x="86868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497609"/>
            <a:ext cx="8528685" cy="4789170"/>
          </a:xfrm>
          <a:prstGeom prst="rect">
            <a:avLst/>
          </a:prstGeom>
        </p:spPr>
        <p:txBody>
          <a:bodyPr vert="horz" wrap="square" lIns="0" tIns="203200" rIns="0" bIns="0" rtlCol="0">
            <a:spAutoFit/>
          </a:bodyPr>
          <a:lstStyle/>
          <a:p>
            <a:pPr marL="12700">
              <a:spcBef>
                <a:spcPts val="1600"/>
              </a:spcBef>
            </a:pP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INTRODUCTION</a:t>
            </a: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69900" marR="6350" indent="-457200" algn="just">
              <a:lnSpc>
                <a:spcPct val="130000"/>
              </a:lnSpc>
              <a:spcBef>
                <a:spcPts val="600"/>
              </a:spcBef>
              <a:buFont typeface="Arial"/>
              <a:buChar char="•"/>
              <a:tabLst>
                <a:tab pos="469900" algn="l"/>
              </a:tabLst>
            </a:pP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general,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500" b="1" spc="-5" dirty="0">
                <a:solidFill>
                  <a:srgbClr val="00AFEF"/>
                </a:solidFill>
                <a:latin typeface="Times New Roman"/>
                <a:cs typeface="Times New Roman"/>
              </a:rPr>
              <a:t>shorter the </a:t>
            </a:r>
            <a:r>
              <a:rPr sz="2500" b="1" dirty="0">
                <a:solidFill>
                  <a:srgbClr val="00AFEF"/>
                </a:solidFill>
                <a:latin typeface="Times New Roman"/>
                <a:cs typeface="Times New Roman"/>
              </a:rPr>
              <a:t>time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that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elapses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between  collection of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a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sample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and its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analysis, the </a:t>
            </a:r>
            <a:r>
              <a:rPr sz="2500" b="1" spc="-10" dirty="0">
                <a:solidFill>
                  <a:srgbClr val="00AFEF"/>
                </a:solidFill>
                <a:latin typeface="Times New Roman"/>
                <a:cs typeface="Times New Roman"/>
              </a:rPr>
              <a:t>more reliable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will 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be the analytical</a:t>
            </a:r>
            <a:r>
              <a:rPr sz="2500" spc="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results.</a:t>
            </a: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69900" marR="5080" indent="-457200" algn="just">
              <a:lnSpc>
                <a:spcPct val="130000"/>
              </a:lnSpc>
              <a:spcBef>
                <a:spcPts val="600"/>
              </a:spcBef>
              <a:buFont typeface="Arial"/>
              <a:buChar char="•"/>
              <a:tabLst>
                <a:tab pos="469900" algn="l"/>
              </a:tabLst>
            </a:pPr>
            <a:r>
              <a:rPr sz="2500" b="1" spc="-5" dirty="0">
                <a:solidFill>
                  <a:srgbClr val="00AFEF"/>
                </a:solidFill>
                <a:latin typeface="Times New Roman"/>
                <a:cs typeface="Times New Roman"/>
              </a:rPr>
              <a:t>Sample preservation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is difficult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because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almost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all  preservatives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interfere with </a:t>
            </a:r>
            <a:r>
              <a:rPr sz="2500" spc="-10" dirty="0">
                <a:solidFill>
                  <a:prstClr val="black"/>
                </a:solidFill>
                <a:latin typeface="Times New Roman"/>
                <a:cs typeface="Times New Roman"/>
              </a:rPr>
              <a:t>some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of the</a:t>
            </a:r>
            <a:r>
              <a:rPr sz="2500" spc="1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analyses.</a:t>
            </a: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69900" marR="5080" indent="-457200" algn="just">
              <a:lnSpc>
                <a:spcPct val="130000"/>
              </a:lnSpc>
              <a:spcBef>
                <a:spcPts val="600"/>
              </a:spcBef>
              <a:buFont typeface="Arial"/>
              <a:buChar char="•"/>
              <a:tabLst>
                <a:tab pos="469900" algn="l"/>
              </a:tabLst>
            </a:pP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At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best, preservation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methods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only serve to retard the chemical 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biological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changes that </a:t>
            </a:r>
            <a:r>
              <a:rPr sz="2500" dirty="0">
                <a:solidFill>
                  <a:prstClr val="black"/>
                </a:solidFill>
                <a:latin typeface="Times New Roman"/>
                <a:cs typeface="Times New Roman"/>
              </a:rPr>
              <a:t>inevitably continue after sample  </a:t>
            </a:r>
            <a:r>
              <a:rPr sz="2500" spc="-5" dirty="0">
                <a:solidFill>
                  <a:prstClr val="black"/>
                </a:solidFill>
                <a:latin typeface="Times New Roman"/>
                <a:cs typeface="Times New Roman"/>
              </a:rPr>
              <a:t>collection.</a:t>
            </a:r>
            <a:endParaRPr sz="25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2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21258" y="332358"/>
            <a:ext cx="762317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1650" marR="5080" indent="-175958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Preservation, </a:t>
            </a:r>
            <a:r>
              <a:rPr spc="-20" dirty="0"/>
              <a:t>Transportation </a:t>
            </a:r>
            <a:r>
              <a:rPr dirty="0"/>
              <a:t>and storage</a:t>
            </a:r>
            <a:r>
              <a:rPr spc="-125" dirty="0"/>
              <a:t> </a:t>
            </a:r>
            <a:r>
              <a:rPr dirty="0"/>
              <a:t>of  </a:t>
            </a:r>
            <a:r>
              <a:rPr spc="-35" dirty="0"/>
              <a:t>Water </a:t>
            </a:r>
            <a:r>
              <a:rPr dirty="0"/>
              <a:t>samples</a:t>
            </a:r>
            <a:r>
              <a:rPr spc="-50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2694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" y="1143000"/>
            <a:ext cx="8839200" cy="5562600"/>
          </a:xfrm>
          <a:custGeom>
            <a:avLst/>
            <a:gdLst/>
            <a:ahLst/>
            <a:cxnLst/>
            <a:rect l="l" t="t" r="r" b="b"/>
            <a:pathLst>
              <a:path w="8839200" h="5562600">
                <a:moveTo>
                  <a:pt x="0" y="5562600"/>
                </a:moveTo>
                <a:lnTo>
                  <a:pt x="8839200" y="5562600"/>
                </a:lnTo>
                <a:lnTo>
                  <a:pt x="8839200" y="0"/>
                </a:lnTo>
                <a:lnTo>
                  <a:pt x="0" y="0"/>
                </a:lnTo>
                <a:lnTo>
                  <a:pt x="0" y="55626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The </a:t>
            </a:r>
            <a:r>
              <a:rPr spc="-10" dirty="0"/>
              <a:t>main </a:t>
            </a:r>
            <a:r>
              <a:rPr spc="-5" dirty="0"/>
              <a:t>factors </a:t>
            </a:r>
            <a:r>
              <a:rPr spc="-10" dirty="0"/>
              <a:t>affecting </a:t>
            </a:r>
            <a:r>
              <a:rPr spc="-5" dirty="0"/>
              <a:t>sample stability</a:t>
            </a:r>
            <a:r>
              <a:rPr spc="40" dirty="0"/>
              <a:t> </a:t>
            </a:r>
            <a:r>
              <a:rPr spc="-5" dirty="0"/>
              <a:t>are:</a:t>
            </a: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pc="-5" dirty="0"/>
              <a:t>The nature </a:t>
            </a:r>
            <a:r>
              <a:rPr dirty="0"/>
              <a:t>of the</a:t>
            </a:r>
            <a:r>
              <a:rPr spc="-15" dirty="0"/>
              <a:t> </a:t>
            </a:r>
            <a:r>
              <a:rPr spc="-5" dirty="0"/>
              <a:t>sample</a:t>
            </a:r>
          </a:p>
          <a:p>
            <a:pPr marL="610235" indent="-59817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610235" algn="l"/>
                <a:tab pos="610870" algn="l"/>
              </a:tabLst>
            </a:pPr>
            <a:r>
              <a:rPr spc="-5" dirty="0"/>
              <a:t>The sample </a:t>
            </a:r>
            <a:r>
              <a:rPr spc="-15" dirty="0"/>
              <a:t>container,</a:t>
            </a:r>
            <a:r>
              <a:rPr dirty="0"/>
              <a:t> </a:t>
            </a:r>
            <a:r>
              <a:rPr spc="-5" dirty="0"/>
              <a:t>and</a:t>
            </a: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pc="-5" dirty="0"/>
              <a:t>The </a:t>
            </a:r>
            <a:r>
              <a:rPr dirty="0"/>
              <a:t>addition </a:t>
            </a:r>
            <a:r>
              <a:rPr spc="-5" dirty="0"/>
              <a:t>of preserving reagents to the</a:t>
            </a:r>
            <a:r>
              <a:rPr spc="-20" dirty="0"/>
              <a:t> </a:t>
            </a:r>
            <a:r>
              <a:rPr spc="-5" dirty="0"/>
              <a:t>sample</a:t>
            </a: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  <a:tab pos="1260475" algn="l"/>
                <a:tab pos="2085339" algn="l"/>
                <a:tab pos="2635885" algn="l"/>
                <a:tab pos="5093970" algn="l"/>
                <a:tab pos="5525770" algn="l"/>
                <a:tab pos="6447790" algn="l"/>
                <a:tab pos="7725409" algn="l"/>
                <a:tab pos="8216265" algn="l"/>
              </a:tabLst>
            </a:pPr>
            <a:r>
              <a:rPr spc="-5" dirty="0"/>
              <a:t>St</a:t>
            </a:r>
            <a:r>
              <a:rPr spc="5" dirty="0"/>
              <a:t>r</a:t>
            </a:r>
            <a:r>
              <a:rPr spc="-5" dirty="0"/>
              <a:t>ict</a:t>
            </a:r>
            <a:r>
              <a:rPr dirty="0"/>
              <a:t>	</a:t>
            </a:r>
            <a:r>
              <a:rPr spc="-5" dirty="0"/>
              <a:t>r</a:t>
            </a:r>
            <a:r>
              <a:rPr dirty="0"/>
              <a:t>u</a:t>
            </a:r>
            <a:r>
              <a:rPr spc="-5" dirty="0"/>
              <a:t>l</a:t>
            </a:r>
            <a:r>
              <a:rPr spc="-20" dirty="0"/>
              <a:t>e</a:t>
            </a:r>
            <a:r>
              <a:rPr spc="-5" dirty="0"/>
              <a:t>s</a:t>
            </a:r>
            <a:r>
              <a:rPr dirty="0"/>
              <a:t>	</a:t>
            </a:r>
            <a:r>
              <a:rPr spc="-5" dirty="0"/>
              <a:t>f</a:t>
            </a:r>
            <a:r>
              <a:rPr dirty="0"/>
              <a:t>o</a:t>
            </a:r>
            <a:r>
              <a:rPr spc="-5" dirty="0"/>
              <a:t>r</a:t>
            </a:r>
            <a:r>
              <a:rPr dirty="0"/>
              <a:t>	</a:t>
            </a:r>
            <a:r>
              <a:rPr spc="-5" dirty="0"/>
              <a:t>t</a:t>
            </a:r>
            <a:r>
              <a:rPr dirty="0"/>
              <a:t>h</a:t>
            </a:r>
            <a:r>
              <a:rPr spc="-5" dirty="0"/>
              <a:t>e</a:t>
            </a:r>
            <a:r>
              <a:rPr spc="340" dirty="0"/>
              <a:t> </a:t>
            </a:r>
            <a:r>
              <a:rPr spc="-5" dirty="0"/>
              <a:t>p</a:t>
            </a:r>
            <a:r>
              <a:rPr dirty="0"/>
              <a:t>r</a:t>
            </a:r>
            <a:r>
              <a:rPr spc="-5" dirty="0"/>
              <a:t>eservation</a:t>
            </a:r>
            <a:r>
              <a:rPr dirty="0"/>
              <a:t>	o</a:t>
            </a:r>
            <a:r>
              <a:rPr spc="-5" dirty="0"/>
              <a:t>f</a:t>
            </a:r>
            <a:r>
              <a:rPr dirty="0"/>
              <a:t>	</a:t>
            </a:r>
            <a:r>
              <a:rPr spc="-5" dirty="0"/>
              <a:t>wat</a:t>
            </a:r>
            <a:r>
              <a:rPr spc="-20" dirty="0"/>
              <a:t>e</a:t>
            </a:r>
            <a:r>
              <a:rPr spc="-5" dirty="0"/>
              <a:t>r</a:t>
            </a:r>
            <a:r>
              <a:rPr dirty="0"/>
              <a:t>	</a:t>
            </a:r>
            <a:r>
              <a:rPr spc="-5" dirty="0"/>
              <a:t>sa</a:t>
            </a:r>
            <a:r>
              <a:rPr spc="-25" dirty="0"/>
              <a:t>m</a:t>
            </a:r>
            <a:r>
              <a:rPr spc="-5" dirty="0"/>
              <a:t>p</a:t>
            </a:r>
            <a:r>
              <a:rPr dirty="0"/>
              <a:t>l</a:t>
            </a:r>
            <a:r>
              <a:rPr spc="-5" dirty="0"/>
              <a:t>es</a:t>
            </a:r>
            <a:r>
              <a:rPr dirty="0"/>
              <a:t>	d</a:t>
            </a:r>
            <a:r>
              <a:rPr spc="-5" dirty="0"/>
              <a:t>o</a:t>
            </a:r>
            <a:r>
              <a:rPr dirty="0"/>
              <a:t>	</a:t>
            </a:r>
            <a:r>
              <a:rPr spc="-5" dirty="0"/>
              <a:t>not  </a:t>
            </a:r>
            <a:r>
              <a:rPr dirty="0"/>
              <a:t>exist.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3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59358" y="118618"/>
            <a:ext cx="7623175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1650" marR="5080" indent="-175958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Preservation, </a:t>
            </a:r>
            <a:r>
              <a:rPr spc="-20" dirty="0"/>
              <a:t>Transportation </a:t>
            </a:r>
            <a:r>
              <a:rPr dirty="0"/>
              <a:t>and storage</a:t>
            </a:r>
            <a:r>
              <a:rPr spc="-125" dirty="0"/>
              <a:t> </a:t>
            </a:r>
            <a:r>
              <a:rPr dirty="0"/>
              <a:t>of  </a:t>
            </a:r>
            <a:r>
              <a:rPr spc="-35" dirty="0"/>
              <a:t>Water </a:t>
            </a:r>
            <a:r>
              <a:rPr dirty="0"/>
              <a:t>samples</a:t>
            </a:r>
            <a:r>
              <a:rPr spc="-55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0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" y="76200"/>
            <a:ext cx="8839200" cy="685800"/>
          </a:xfrm>
          <a:custGeom>
            <a:avLst/>
            <a:gdLst/>
            <a:ahLst/>
            <a:cxnLst/>
            <a:rect l="l" t="t" r="r" b="b"/>
            <a:pathLst>
              <a:path w="8839200" h="685800">
                <a:moveTo>
                  <a:pt x="8839200" y="0"/>
                </a:moveTo>
                <a:lnTo>
                  <a:pt x="0" y="0"/>
                </a:lnTo>
                <a:lnTo>
                  <a:pt x="0" y="685800"/>
                </a:lnTo>
                <a:lnTo>
                  <a:pt x="8839200" y="685800"/>
                </a:lnTo>
                <a:lnTo>
                  <a:pt x="88392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76425" y="148539"/>
            <a:ext cx="538924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Preservation </a:t>
            </a:r>
            <a:r>
              <a:rPr dirty="0"/>
              <a:t>of </a:t>
            </a:r>
            <a:r>
              <a:rPr spc="-35" dirty="0"/>
              <a:t>Water</a:t>
            </a:r>
            <a:r>
              <a:rPr spc="-220" dirty="0"/>
              <a:t> </a:t>
            </a:r>
            <a:r>
              <a:rPr dirty="0"/>
              <a:t>Samples</a:t>
            </a:r>
          </a:p>
        </p:txBody>
      </p:sp>
      <p:sp>
        <p:nvSpPr>
          <p:cNvPr id="4" name="object 4"/>
          <p:cNvSpPr/>
          <p:nvPr/>
        </p:nvSpPr>
        <p:spPr>
          <a:xfrm>
            <a:off x="228600" y="838200"/>
            <a:ext cx="8763000" cy="5791200"/>
          </a:xfrm>
          <a:custGeom>
            <a:avLst/>
            <a:gdLst/>
            <a:ahLst/>
            <a:cxnLst/>
            <a:rect l="l" t="t" r="r" b="b"/>
            <a:pathLst>
              <a:path w="8763000" h="5791200">
                <a:moveTo>
                  <a:pt x="0" y="5791200"/>
                </a:moveTo>
                <a:lnTo>
                  <a:pt x="8763000" y="5791200"/>
                </a:lnTo>
                <a:lnTo>
                  <a:pt x="8763000" y="0"/>
                </a:lnTo>
                <a:lnTo>
                  <a:pt x="0" y="0"/>
                </a:lnTo>
                <a:lnTo>
                  <a:pt x="0" y="57912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859281"/>
            <a:ext cx="860933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Suggested chemical preservatives </a:t>
            </a:r>
            <a:r>
              <a:rPr sz="28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r>
              <a:rPr lang="en-US" sz="28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,</a:t>
            </a:r>
          </a:p>
          <a:p>
            <a:pPr marL="355600" marR="5080" indent="-342900" algn="just"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recommended  maximum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storage </a:t>
            </a:r>
            <a:r>
              <a:rPr sz="2800" spc="-15" dirty="0">
                <a:solidFill>
                  <a:prstClr val="black"/>
                </a:solidFill>
                <a:latin typeface="Times New Roman"/>
                <a:cs typeface="Times New Roman"/>
              </a:rPr>
              <a:t>times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samples for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various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analyses  are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summarized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in </a:t>
            </a:r>
            <a:r>
              <a:rPr sz="2800" spc="-45" dirty="0">
                <a:solidFill>
                  <a:prstClr val="black"/>
                </a:solidFill>
                <a:latin typeface="Times New Roman"/>
                <a:cs typeface="Times New Roman"/>
              </a:rPr>
              <a:t>Table</a:t>
            </a:r>
            <a:r>
              <a:rPr sz="28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below:</a:t>
            </a:r>
            <a:endParaRPr sz="28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4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992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838200"/>
            <a:ext cx="6650735" cy="556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85725" rIns="0" bIns="0" rtlCol="0">
            <a:spAutoFit/>
          </a:bodyPr>
          <a:lstStyle/>
          <a:p>
            <a:pPr marL="669925">
              <a:lnSpc>
                <a:spcPct val="100000"/>
              </a:lnSpc>
              <a:spcBef>
                <a:spcPts val="675"/>
              </a:spcBef>
            </a:pPr>
            <a:r>
              <a:rPr spc="-5" dirty="0"/>
              <a:t>Preservation </a:t>
            </a:r>
            <a:r>
              <a:rPr dirty="0"/>
              <a:t>of </a:t>
            </a:r>
            <a:r>
              <a:rPr spc="-35" dirty="0"/>
              <a:t>Water </a:t>
            </a:r>
            <a:r>
              <a:rPr dirty="0"/>
              <a:t>Samples</a:t>
            </a:r>
            <a:r>
              <a:rPr spc="-155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5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877050" y="1199641"/>
          <a:ext cx="1688464" cy="52978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8464"/>
              </a:tblGrid>
              <a:tr h="448132">
                <a:tc>
                  <a:txBody>
                    <a:bodyPr/>
                    <a:lstStyle/>
                    <a:p>
                      <a:pPr marL="127000">
                        <a:lnSpc>
                          <a:spcPts val="2280"/>
                        </a:lnSpc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Container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376961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(Polyethylene)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2075" marB="0"/>
                </a:tc>
              </a:tr>
              <a:tr h="254977">
                <a:tc>
                  <a:txBody>
                    <a:bodyPr/>
                    <a:lstStyle/>
                    <a:p>
                      <a:pPr marL="127000">
                        <a:lnSpc>
                          <a:spcPts val="176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45935">
                <a:tc>
                  <a:txBody>
                    <a:bodyPr/>
                    <a:lstStyle/>
                    <a:p>
                      <a:pPr marL="127000">
                        <a:lnSpc>
                          <a:spcPts val="1685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Glass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46125">
                <a:tc>
                  <a:txBody>
                    <a:bodyPr/>
                    <a:lstStyle/>
                    <a:p>
                      <a:pPr marL="127000">
                        <a:lnSpc>
                          <a:spcPts val="1685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46125">
                <a:tc>
                  <a:txBody>
                    <a:bodyPr/>
                    <a:lstStyle/>
                    <a:p>
                      <a:pPr marL="127000">
                        <a:lnSpc>
                          <a:spcPts val="1689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45821">
                <a:tc>
                  <a:txBody>
                    <a:bodyPr/>
                    <a:lstStyle/>
                    <a:p>
                      <a:pPr marL="127000">
                        <a:lnSpc>
                          <a:spcPts val="1685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46278">
                <a:tc>
                  <a:txBody>
                    <a:bodyPr/>
                    <a:lstStyle/>
                    <a:p>
                      <a:pPr marL="127000">
                        <a:lnSpc>
                          <a:spcPts val="1689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Glass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620674">
                <a:tc>
                  <a:txBody>
                    <a:bodyPr/>
                    <a:lstStyle/>
                    <a:p>
                      <a:pPr marL="127000">
                        <a:lnSpc>
                          <a:spcPts val="1689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498856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0965" marB="0"/>
                </a:tc>
              </a:tr>
              <a:tr h="881659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Glass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2710" marB="0"/>
                </a:tc>
              </a:tr>
              <a:tr h="5158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350" marB="0"/>
                </a:tc>
              </a:tr>
              <a:tr h="246126">
                <a:tc>
                  <a:txBody>
                    <a:bodyPr/>
                    <a:lstStyle/>
                    <a:p>
                      <a:pPr marL="127000">
                        <a:lnSpc>
                          <a:spcPts val="1689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224332">
                <a:tc>
                  <a:txBody>
                    <a:bodyPr/>
                    <a:lstStyle/>
                    <a:p>
                      <a:pPr marL="127000">
                        <a:lnSpc>
                          <a:spcPts val="1664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PE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92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32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8229600" y="0"/>
                </a:moveTo>
                <a:lnTo>
                  <a:pt x="0" y="0"/>
                </a:lnTo>
                <a:lnTo>
                  <a:pt x="0" y="1143000"/>
                </a:lnTo>
                <a:lnTo>
                  <a:pt x="8229600" y="1143000"/>
                </a:lnTo>
                <a:lnTo>
                  <a:pt x="82296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4960" rIns="0" bIns="0" rtlCol="0">
            <a:spAutoFit/>
          </a:bodyPr>
          <a:lstStyle/>
          <a:p>
            <a:pPr marL="669925">
              <a:lnSpc>
                <a:spcPct val="100000"/>
              </a:lnSpc>
              <a:spcBef>
                <a:spcPts val="2480"/>
              </a:spcBef>
            </a:pPr>
            <a:r>
              <a:rPr spc="-5" dirty="0"/>
              <a:t>Preservation </a:t>
            </a:r>
            <a:r>
              <a:rPr dirty="0"/>
              <a:t>of </a:t>
            </a:r>
            <a:r>
              <a:rPr spc="-35" dirty="0"/>
              <a:t>Water </a:t>
            </a:r>
            <a:r>
              <a:rPr dirty="0"/>
              <a:t>Samples</a:t>
            </a:r>
            <a:r>
              <a:rPr spc="-155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1371600"/>
            <a:ext cx="9143999" cy="42016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9240" y="5494731"/>
            <a:ext cx="83712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Fig.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Methods of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sample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preservation to minimize potential  changes of analytes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during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 transportation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and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9240" y="6348780"/>
            <a:ext cx="10521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storage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49488" y="6427114"/>
            <a:ext cx="25907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cs typeface="Calibri"/>
              </a:rPr>
              <a:t>127</a:t>
            </a:r>
            <a:endParaRPr sz="120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343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" y="274320"/>
            <a:ext cx="8839200" cy="716280"/>
          </a:xfrm>
          <a:custGeom>
            <a:avLst/>
            <a:gdLst/>
            <a:ahLst/>
            <a:cxnLst/>
            <a:rect l="l" t="t" r="r" b="b"/>
            <a:pathLst>
              <a:path w="8839200" h="716280">
                <a:moveTo>
                  <a:pt x="8839200" y="0"/>
                </a:moveTo>
                <a:lnTo>
                  <a:pt x="0" y="0"/>
                </a:lnTo>
                <a:lnTo>
                  <a:pt x="0" y="716279"/>
                </a:lnTo>
                <a:lnTo>
                  <a:pt x="8839200" y="716279"/>
                </a:lnTo>
                <a:lnTo>
                  <a:pt x="88392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6552" y="362457"/>
            <a:ext cx="62382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TRANSPORTATION </a:t>
            </a:r>
            <a:r>
              <a:rPr dirty="0"/>
              <a:t>OF</a:t>
            </a:r>
            <a:r>
              <a:rPr spc="-195" dirty="0"/>
              <a:t> </a:t>
            </a:r>
            <a:r>
              <a:rPr dirty="0"/>
              <a:t>SAMPLE</a:t>
            </a:r>
          </a:p>
        </p:txBody>
      </p:sp>
      <p:sp>
        <p:nvSpPr>
          <p:cNvPr id="4" name="object 4"/>
          <p:cNvSpPr/>
          <p:nvPr/>
        </p:nvSpPr>
        <p:spPr>
          <a:xfrm>
            <a:off x="76200" y="1066800"/>
            <a:ext cx="9067800" cy="5562600"/>
          </a:xfrm>
          <a:custGeom>
            <a:avLst/>
            <a:gdLst/>
            <a:ahLst/>
            <a:cxnLst/>
            <a:rect l="l" t="t" r="r" b="b"/>
            <a:pathLst>
              <a:path w="9067800" h="5562600">
                <a:moveTo>
                  <a:pt x="0" y="5562600"/>
                </a:moveTo>
                <a:lnTo>
                  <a:pt x="9067800" y="5562600"/>
                </a:lnTo>
                <a:lnTo>
                  <a:pt x="9067800" y="0"/>
                </a:lnTo>
                <a:lnTo>
                  <a:pt x="0" y="0"/>
                </a:lnTo>
                <a:lnTo>
                  <a:pt x="0" y="55626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4939" y="1267409"/>
            <a:ext cx="7954009" cy="1215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2480310" algn="l"/>
                <a:tab pos="4711700" algn="l"/>
                <a:tab pos="5734050" algn="l"/>
              </a:tabLst>
            </a:pP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Following	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parameters	are	recommended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>
              <a:spcBef>
                <a:spcPts val="2165"/>
              </a:spcBef>
              <a:tabLst>
                <a:tab pos="2646680" algn="l"/>
                <a:tab pos="3180080" algn="l"/>
                <a:tab pos="3902075" algn="l"/>
                <a:tab pos="5558790" algn="l"/>
                <a:tab pos="6347460" algn="l"/>
                <a:tab pos="6922134" algn="l"/>
                <a:tab pos="7475220" algn="l"/>
              </a:tabLst>
            </a:pP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measur</a:t>
            </a:r>
            <a:r>
              <a:rPr sz="3000" spc="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ment	</a:t>
            </a:r>
            <a:r>
              <a:rPr sz="3000" spc="5" dirty="0">
                <a:solidFill>
                  <a:prstClr val="black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t	the	sam</a:t>
            </a:r>
            <a:r>
              <a:rPr sz="3000" spc="10" dirty="0">
                <a:solidFill>
                  <a:prstClr val="black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ling	s</a:t>
            </a:r>
            <a:r>
              <a:rPr sz="3000" spc="-15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te	or	</a:t>
            </a:r>
            <a:r>
              <a:rPr sz="3000" spc="-10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n	the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7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40343" y="1267409"/>
            <a:ext cx="726440" cy="1215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spcBef>
                <a:spcPts val="100"/>
              </a:spcBef>
            </a:pP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for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6985" algn="r">
              <a:spcBef>
                <a:spcPts val="2165"/>
              </a:spcBef>
            </a:pP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f</a:t>
            </a:r>
            <a:r>
              <a:rPr sz="3000" spc="-10" dirty="0">
                <a:solidFill>
                  <a:prstClr val="black"/>
                </a:solidFill>
                <a:latin typeface="Times New Roman"/>
                <a:cs typeface="Times New Roman"/>
              </a:rPr>
              <a:t>i</a:t>
            </a:r>
            <a:r>
              <a:rPr sz="3000" spc="5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ld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440" y="2530290"/>
            <a:ext cx="8449945" cy="3870325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38100">
              <a:spcBef>
                <a:spcPts val="1680"/>
              </a:spcBef>
            </a:pP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immediately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after a water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 has been</a:t>
            </a:r>
            <a:r>
              <a:rPr sz="3000" spc="1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taken: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38784" indent="-287020">
              <a:spcBef>
                <a:spcPts val="1375"/>
              </a:spcBef>
              <a:buFont typeface="Wingdings"/>
              <a:buChar char=""/>
              <a:tabLst>
                <a:tab pos="439420" algn="l"/>
                <a:tab pos="2357755" algn="l"/>
              </a:tabLst>
            </a:pPr>
            <a:r>
              <a:rPr sz="2600" spc="-20" dirty="0">
                <a:solidFill>
                  <a:prstClr val="black"/>
                </a:solidFill>
                <a:latin typeface="Times New Roman"/>
                <a:cs typeface="Times New Roman"/>
              </a:rPr>
              <a:t>Temperature;	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pH;</a:t>
            </a:r>
            <a:r>
              <a:rPr sz="26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EC</a:t>
            </a:r>
            <a:endParaRPr sz="2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38784" marR="30480" indent="-287020">
              <a:spcBef>
                <a:spcPts val="625"/>
              </a:spcBef>
              <a:buFont typeface="Wingdings"/>
              <a:buChar char=""/>
              <a:tabLst>
                <a:tab pos="439420" algn="l"/>
              </a:tabLst>
            </a:pP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DO by DO probe. If DO probe is </a:t>
            </a:r>
            <a:r>
              <a:rPr sz="2600" spc="5" dirty="0">
                <a:solidFill>
                  <a:prstClr val="black"/>
                </a:solidFill>
                <a:latin typeface="Times New Roman"/>
                <a:cs typeface="Times New Roman"/>
              </a:rPr>
              <a:t>not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available, </a:t>
            </a:r>
            <a:r>
              <a:rPr sz="2600" spc="-5" dirty="0">
                <a:solidFill>
                  <a:prstClr val="black"/>
                </a:solidFill>
                <a:latin typeface="Times New Roman"/>
                <a:cs typeface="Times New Roman"/>
              </a:rPr>
              <a:t>take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300</a:t>
            </a:r>
            <a:r>
              <a:rPr sz="2600" spc="-1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prstClr val="black"/>
                </a:solidFill>
                <a:latin typeface="Times New Roman"/>
                <a:cs typeface="Times New Roman"/>
              </a:rPr>
              <a:t>mL  sample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in a BOD bottle </a:t>
            </a:r>
            <a:r>
              <a:rPr sz="2600" spc="-5" dirty="0">
                <a:solidFill>
                  <a:prstClr val="black"/>
                </a:solidFill>
                <a:latin typeface="Times New Roman"/>
                <a:cs typeface="Times New Roman"/>
              </a:rPr>
              <a:t>and fix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the DO by adding 1 </a:t>
            </a:r>
            <a:r>
              <a:rPr sz="2600" spc="-5" dirty="0">
                <a:solidFill>
                  <a:prstClr val="black"/>
                </a:solidFill>
                <a:latin typeface="Times New Roman"/>
                <a:cs typeface="Times New Roman"/>
              </a:rPr>
              <a:t>mL  </a:t>
            </a:r>
            <a:r>
              <a:rPr sz="2600" spc="5" dirty="0">
                <a:solidFill>
                  <a:prstClr val="black"/>
                </a:solidFill>
                <a:latin typeface="Times New Roman"/>
                <a:cs typeface="Times New Roman"/>
              </a:rPr>
              <a:t>MnSO</a:t>
            </a:r>
            <a:r>
              <a:rPr sz="2550" spc="7" baseline="-21241" dirty="0">
                <a:solidFill>
                  <a:prstClr val="black"/>
                </a:solidFill>
                <a:latin typeface="Times New Roman"/>
                <a:cs typeface="Times New Roman"/>
              </a:rPr>
              <a:t>4</a:t>
            </a:r>
            <a:endParaRPr sz="2550" baseline="-2124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38784" indent="-287020">
              <a:spcBef>
                <a:spcPts val="625"/>
              </a:spcBef>
              <a:buFont typeface="Wingdings"/>
              <a:buChar char=""/>
              <a:tabLst>
                <a:tab pos="439420" algn="l"/>
              </a:tabLst>
            </a:pPr>
            <a:r>
              <a:rPr sz="2600" spc="-10" dirty="0">
                <a:solidFill>
                  <a:prstClr val="black"/>
                </a:solidFill>
                <a:latin typeface="Times New Roman"/>
                <a:cs typeface="Times New Roman"/>
              </a:rPr>
              <a:t>Turbidity; Transparency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(for lakes and</a:t>
            </a:r>
            <a:r>
              <a:rPr sz="2600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reservoirs).</a:t>
            </a:r>
            <a:endParaRPr sz="26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38784" marR="733425" indent="-287020">
              <a:spcBef>
                <a:spcPts val="625"/>
              </a:spcBef>
              <a:buFont typeface="Wingdings"/>
              <a:buChar char=""/>
              <a:tabLst>
                <a:tab pos="439420" algn="l"/>
              </a:tabLst>
            </a:pP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Residual chlorine </a:t>
            </a:r>
            <a:r>
              <a:rPr sz="2600" spc="-5" dirty="0">
                <a:solidFill>
                  <a:prstClr val="black"/>
                </a:solidFill>
                <a:latin typeface="Times New Roman"/>
                <a:cs typeface="Times New Roman"/>
              </a:rPr>
              <a:t>(particularly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for chlorinated</a:t>
            </a:r>
            <a:r>
              <a:rPr sz="2600" spc="-9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prstClr val="black"/>
                </a:solidFill>
                <a:latin typeface="Times New Roman"/>
                <a:cs typeface="Times New Roman"/>
              </a:rPr>
              <a:t>drinking  </a:t>
            </a:r>
            <a:r>
              <a:rPr sz="2600" spc="-5" dirty="0">
                <a:solidFill>
                  <a:prstClr val="black"/>
                </a:solidFill>
                <a:latin typeface="Times New Roman"/>
                <a:cs typeface="Times New Roman"/>
              </a:rPr>
              <a:t>water)</a:t>
            </a:r>
            <a:endParaRPr sz="26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6109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914400"/>
            <a:ext cx="8763000" cy="5715000"/>
          </a:xfrm>
          <a:custGeom>
            <a:avLst/>
            <a:gdLst/>
            <a:ahLst/>
            <a:cxnLst/>
            <a:rect l="l" t="t" r="r" b="b"/>
            <a:pathLst>
              <a:path w="8763000" h="5715000">
                <a:moveTo>
                  <a:pt x="0" y="5715000"/>
                </a:moveTo>
                <a:lnTo>
                  <a:pt x="8763000" y="5715000"/>
                </a:lnTo>
                <a:lnTo>
                  <a:pt x="8763000" y="0"/>
                </a:lnTo>
                <a:lnTo>
                  <a:pt x="0" y="0"/>
                </a:lnTo>
                <a:lnTo>
                  <a:pt x="0" y="57150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3840" y="858291"/>
            <a:ext cx="8721725" cy="4626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100" marR="237490" indent="-342900" algn="just">
              <a:lnSpc>
                <a:spcPct val="150100"/>
              </a:lnSpc>
              <a:spcBef>
                <a:spcPts val="100"/>
              </a:spcBef>
              <a:buFont typeface="Arial"/>
              <a:buChar char="•"/>
              <a:tabLst>
                <a:tab pos="4191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If it is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possible,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alkalinity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should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also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measured at the  time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</a:t>
            </a:r>
            <a:r>
              <a:rPr sz="2800" spc="-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collection.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19100" marR="55880" indent="-342900" algn="just">
              <a:lnSpc>
                <a:spcPct val="150100"/>
              </a:lnSpc>
              <a:spcBef>
                <a:spcPts val="670"/>
              </a:spcBef>
              <a:buFont typeface="Arial"/>
              <a:buChar char="•"/>
              <a:tabLst>
                <a:tab pos="4191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Samples should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placed in a cooler with ice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box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immediately after collection,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at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4</a:t>
            </a:r>
            <a:r>
              <a:rPr sz="2775" baseline="25525" dirty="0">
                <a:solidFill>
                  <a:prstClr val="black"/>
                </a:solidFill>
                <a:latin typeface="Times New Roman"/>
                <a:cs typeface="Times New Roman"/>
              </a:rPr>
              <a:t>0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C.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19100" marR="55244" indent="-342900" algn="just">
              <a:spcBef>
                <a:spcPts val="1270"/>
              </a:spcBef>
              <a:buFont typeface="Arial"/>
              <a:buChar char="•"/>
              <a:tabLst>
                <a:tab pos="4191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Be careful, when freezing samples, to leave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least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10%  of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the bottle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volume as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head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space to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accommodate 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expansion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of the</a:t>
            </a:r>
            <a:r>
              <a:rPr sz="2800" spc="-3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19100" indent="-342900" algn="just">
              <a:spcBef>
                <a:spcPts val="675"/>
              </a:spcBef>
              <a:buFont typeface="Arial"/>
              <a:buChar char="•"/>
              <a:tabLst>
                <a:tab pos="4191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Unfrozen samples should contain little or no head</a:t>
            </a:r>
            <a:r>
              <a:rPr sz="2800" spc="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space.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8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534400" cy="6858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85725" rIns="0" bIns="0" rtlCol="0">
            <a:spAutoFit/>
          </a:bodyPr>
          <a:lstStyle/>
          <a:p>
            <a:pPr marL="398145">
              <a:lnSpc>
                <a:spcPct val="100000"/>
              </a:lnSpc>
              <a:spcBef>
                <a:spcPts val="675"/>
              </a:spcBef>
            </a:pPr>
            <a:r>
              <a:rPr spc="-40" dirty="0"/>
              <a:t>TRANSPORTATION </a:t>
            </a:r>
            <a:r>
              <a:rPr dirty="0"/>
              <a:t>OF SAMPLE</a:t>
            </a:r>
            <a:r>
              <a:rPr spc="-170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517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" y="990598"/>
            <a:ext cx="8839200" cy="5791200"/>
          </a:xfrm>
          <a:custGeom>
            <a:avLst/>
            <a:gdLst/>
            <a:ahLst/>
            <a:cxnLst/>
            <a:rect l="l" t="t" r="r" b="b"/>
            <a:pathLst>
              <a:path w="8839200" h="5791200">
                <a:moveTo>
                  <a:pt x="0" y="5791200"/>
                </a:moveTo>
                <a:lnTo>
                  <a:pt x="8839200" y="5791200"/>
                </a:lnTo>
                <a:lnTo>
                  <a:pt x="8839200" y="0"/>
                </a:lnTo>
                <a:lnTo>
                  <a:pt x="0" y="0"/>
                </a:lnTo>
                <a:lnTo>
                  <a:pt x="0" y="5791200"/>
                </a:lnTo>
                <a:close/>
              </a:path>
            </a:pathLst>
          </a:custGeom>
          <a:ln w="914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010158"/>
            <a:ext cx="8682355" cy="5233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69875" indent="-342900" algn="just"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It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is advisable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filter samples as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soon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as possible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to  reduce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algal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bacterial</a:t>
            </a:r>
            <a:r>
              <a:rPr sz="3000" spc="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activity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313690" indent="-342900" algn="just"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The following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fig. shows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suitable sample transport 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box.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5080" indent="-342900" algn="just">
              <a:spcBef>
                <a:spcPts val="68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If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sample 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can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transported to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laboratory within 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24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hours, it should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not be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frozen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or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preserved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but </a:t>
            </a:r>
            <a:r>
              <a:rPr sz="2800" spc="-5" dirty="0">
                <a:solidFill>
                  <a:prstClr val="black"/>
                </a:solidFill>
                <a:latin typeface="Times New Roman"/>
                <a:cs typeface="Times New Roman"/>
              </a:rPr>
              <a:t>kept  cold and in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the</a:t>
            </a:r>
            <a:r>
              <a:rPr sz="28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prstClr val="black"/>
                </a:solidFill>
                <a:latin typeface="Times New Roman"/>
                <a:cs typeface="Times New Roman"/>
              </a:rPr>
              <a:t>dark.</a:t>
            </a:r>
            <a:endParaRPr sz="280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marR="6350" indent="-342900" algn="just">
              <a:spcBef>
                <a:spcPts val="715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It </a:t>
            </a:r>
            <a:r>
              <a:rPr sz="3000" spc="-10" dirty="0">
                <a:solidFill>
                  <a:prstClr val="black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recommended that no acids be added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unfiltered  samples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the acidity may cause leaching of the  sediments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and/or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degradation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prstClr val="black"/>
                </a:solidFill>
                <a:latin typeface="Times New Roman"/>
                <a:cs typeface="Times New Roman"/>
              </a:rPr>
              <a:t>biological  </a:t>
            </a:r>
            <a:r>
              <a:rPr sz="3000" spc="-5" dirty="0">
                <a:solidFill>
                  <a:prstClr val="black"/>
                </a:solidFill>
                <a:latin typeface="Times New Roman"/>
                <a:cs typeface="Times New Roman"/>
              </a:rPr>
              <a:t>constituents.</a:t>
            </a:r>
            <a:endParaRPr sz="300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4088" y="6465214"/>
            <a:ext cx="3098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cs typeface="Calibri"/>
              </a:rPr>
              <a:pPr marL="38100">
                <a:lnSpc>
                  <a:spcPts val="1240"/>
                </a:lnSpc>
              </a:pPr>
              <a:t>9</a:t>
            </a:fld>
            <a:endParaRPr sz="1200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61925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1275"/>
              </a:spcBef>
            </a:pPr>
            <a:r>
              <a:rPr spc="-40" dirty="0"/>
              <a:t>TRANSPORTATION </a:t>
            </a:r>
            <a:r>
              <a:rPr dirty="0"/>
              <a:t>OF SAMPLE</a:t>
            </a:r>
            <a:r>
              <a:rPr spc="-165" dirty="0"/>
              <a:t> </a:t>
            </a:r>
            <a:r>
              <a:rPr dirty="0"/>
              <a:t>(</a:t>
            </a:r>
            <a:r>
              <a:rPr i="1" dirty="0">
                <a:latin typeface="Times New Roman"/>
                <a:cs typeface="Times New Roman"/>
              </a:rPr>
              <a:t>Cont’d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456568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405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1_Office Theme</vt:lpstr>
      <vt:lpstr>PowerPoint Presentation</vt:lpstr>
      <vt:lpstr>Preservation, Transportation and storage of  Water samples (Cont’d)</vt:lpstr>
      <vt:lpstr>Preservation, Transportation and storage of  Water samples (Cont’d)</vt:lpstr>
      <vt:lpstr>Preservation of Water Samples</vt:lpstr>
      <vt:lpstr>Preservation of Water Samples (Cont’d)</vt:lpstr>
      <vt:lpstr>Preservation of Water Samples (Cont’d)</vt:lpstr>
      <vt:lpstr>TRANSPORTATION OF SAMPLE</vt:lpstr>
      <vt:lpstr>TRANSPORTATION OF SAMPLE (Cont’d)</vt:lpstr>
      <vt:lpstr>TRANSPORTATION OF SAMPLE (Cont’d)</vt:lpstr>
      <vt:lpstr>PowerPoint Presentation</vt:lpstr>
      <vt:lpstr>TRANSPORTATION OF SAMPLE (Cont’d)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Sisay Abebe</dc:creator>
  <cp:lastModifiedBy>Sisay Abebe</cp:lastModifiedBy>
  <cp:revision>2</cp:revision>
  <dcterms:created xsi:type="dcterms:W3CDTF">2020-03-23T13:40:26Z</dcterms:created>
  <dcterms:modified xsi:type="dcterms:W3CDTF">2020-04-28T06:58:22Z</dcterms:modified>
</cp:coreProperties>
</file>