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99" r:id="rId3"/>
    <p:sldId id="29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300"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45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3A364A-1136-474F-815B-DF4D553613D1}" type="datetimeFigureOut">
              <a:rPr lang="en-US" smtClean="0"/>
              <a:t>4/28/2020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EDE153-5384-4FA4-8987-F0859B9C2D0F}" type="slidenum">
              <a:rPr lang="en-US" smtClean="0"/>
              <a:t>‹#›</a:t>
            </a:fld>
            <a:endParaRPr lang="en-US"/>
          </a:p>
        </p:txBody>
      </p:sp>
    </p:spTree>
    <p:extLst>
      <p:ext uri="{BB962C8B-B14F-4D97-AF65-F5344CB8AC3E}">
        <p14:creationId xmlns:p14="http://schemas.microsoft.com/office/powerpoint/2010/main" val="323195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0D368-4B40-4F14-8949-9CEDDF6AE3B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0033F8A-6B14-4773-8552-C0DB47FD4A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B67DCCB-11DE-4CDB-AC06-B5E8EB9C5EF7}"/>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2A583E96-6EA8-407E-B112-A531A3C410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434BC4-C888-4E8F-81F9-9131807A8CEB}"/>
              </a:ext>
            </a:extLst>
          </p:cNvPr>
          <p:cNvSpPr>
            <a:spLocks noGrp="1"/>
          </p:cNvSpPr>
          <p:nvPr>
            <p:ph type="sldNum" sz="quarter" idx="12"/>
          </p:nvPr>
        </p:nvSpPr>
        <p:spPr/>
        <p:txBody>
          <a:bodyPr/>
          <a:lstStyle/>
          <a:p>
            <a:fld id="{57BC9BDB-8C46-4E68-9C6B-B5F33CCD8053}" type="slidenum">
              <a:rPr lang="en-US" smtClean="0"/>
              <a:t>‹#›</a:t>
            </a:fld>
            <a:endParaRPr lang="en-US"/>
          </a:p>
        </p:txBody>
      </p:sp>
    </p:spTree>
    <p:extLst>
      <p:ext uri="{BB962C8B-B14F-4D97-AF65-F5344CB8AC3E}">
        <p14:creationId xmlns:p14="http://schemas.microsoft.com/office/powerpoint/2010/main" val="2630580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0D0B8-2912-4510-A4D2-6447FC70A5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0ED28AE-27DE-40D0-AC63-BA4AAD6094E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202C28-A952-45A6-B54C-EBC9CC995537}"/>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3232CCAC-3536-4AE7-A10F-23B6AF8CE9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81799C-BA5F-4E77-85CB-C22355BECAED}"/>
              </a:ext>
            </a:extLst>
          </p:cNvPr>
          <p:cNvSpPr>
            <a:spLocks noGrp="1"/>
          </p:cNvSpPr>
          <p:nvPr>
            <p:ph type="sldNum" sz="quarter" idx="12"/>
          </p:nvPr>
        </p:nvSpPr>
        <p:spPr/>
        <p:txBody>
          <a:bodyPr/>
          <a:lstStyle/>
          <a:p>
            <a:fld id="{57BC9BDB-8C46-4E68-9C6B-B5F33CCD8053}" type="slidenum">
              <a:rPr lang="en-US" smtClean="0"/>
              <a:t>‹#›</a:t>
            </a:fld>
            <a:endParaRPr lang="en-US"/>
          </a:p>
        </p:txBody>
      </p:sp>
    </p:spTree>
    <p:extLst>
      <p:ext uri="{BB962C8B-B14F-4D97-AF65-F5344CB8AC3E}">
        <p14:creationId xmlns:p14="http://schemas.microsoft.com/office/powerpoint/2010/main" val="3697559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79376E-16A2-4016-9EE3-2501901EA41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DB5FBD8-67AA-4244-840F-62260609FAC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9C7451-65DD-4BB4-9AFA-F2008C0CA6C3}"/>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7909BF5C-D3B9-4F5B-8C16-D965608A17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A93622-0A7D-4C70-9FCF-B9D3C8CE2BE0}"/>
              </a:ext>
            </a:extLst>
          </p:cNvPr>
          <p:cNvSpPr>
            <a:spLocks noGrp="1"/>
          </p:cNvSpPr>
          <p:nvPr>
            <p:ph type="sldNum" sz="quarter" idx="12"/>
          </p:nvPr>
        </p:nvSpPr>
        <p:spPr/>
        <p:txBody>
          <a:bodyPr/>
          <a:lstStyle/>
          <a:p>
            <a:fld id="{57BC9BDB-8C46-4E68-9C6B-B5F33CCD8053}" type="slidenum">
              <a:rPr lang="en-US" smtClean="0"/>
              <a:t>‹#›</a:t>
            </a:fld>
            <a:endParaRPr lang="en-US"/>
          </a:p>
        </p:txBody>
      </p:sp>
    </p:spTree>
    <p:extLst>
      <p:ext uri="{BB962C8B-B14F-4D97-AF65-F5344CB8AC3E}">
        <p14:creationId xmlns:p14="http://schemas.microsoft.com/office/powerpoint/2010/main" val="2184866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07864-AC72-4F4D-9234-41036FBD03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B50F87-BF0B-4CCB-9349-93D01FC1C15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C9D776-DDAC-4481-A34D-C815C721D05B}"/>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4983DEF0-315D-4305-9C32-6A759162C3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8D46A4-A76E-48F0-AC7B-B9B1A86DB0C4}"/>
              </a:ext>
            </a:extLst>
          </p:cNvPr>
          <p:cNvSpPr>
            <a:spLocks noGrp="1"/>
          </p:cNvSpPr>
          <p:nvPr>
            <p:ph type="sldNum" sz="quarter" idx="12"/>
          </p:nvPr>
        </p:nvSpPr>
        <p:spPr/>
        <p:txBody>
          <a:bodyPr/>
          <a:lstStyle/>
          <a:p>
            <a:fld id="{57BC9BDB-8C46-4E68-9C6B-B5F33CCD8053}" type="slidenum">
              <a:rPr lang="en-US" smtClean="0"/>
              <a:t>‹#›</a:t>
            </a:fld>
            <a:endParaRPr lang="en-US"/>
          </a:p>
        </p:txBody>
      </p:sp>
    </p:spTree>
    <p:extLst>
      <p:ext uri="{BB962C8B-B14F-4D97-AF65-F5344CB8AC3E}">
        <p14:creationId xmlns:p14="http://schemas.microsoft.com/office/powerpoint/2010/main" val="3275143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3807A-FA4C-4B3E-8DD1-E2B21997B18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70E8DBF-C09E-475E-ACD0-AED9E8E57E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F5FC470-E8B0-40D1-A425-D317DCE494B3}"/>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67075586-25C4-4EA3-A626-62F5955A16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4E193D-C211-448A-BE4A-671C4CCC475A}"/>
              </a:ext>
            </a:extLst>
          </p:cNvPr>
          <p:cNvSpPr>
            <a:spLocks noGrp="1"/>
          </p:cNvSpPr>
          <p:nvPr>
            <p:ph type="sldNum" sz="quarter" idx="12"/>
          </p:nvPr>
        </p:nvSpPr>
        <p:spPr/>
        <p:txBody>
          <a:bodyPr/>
          <a:lstStyle/>
          <a:p>
            <a:fld id="{57BC9BDB-8C46-4E68-9C6B-B5F33CCD8053}" type="slidenum">
              <a:rPr lang="en-US" smtClean="0"/>
              <a:t>‹#›</a:t>
            </a:fld>
            <a:endParaRPr lang="en-US"/>
          </a:p>
        </p:txBody>
      </p:sp>
    </p:spTree>
    <p:extLst>
      <p:ext uri="{BB962C8B-B14F-4D97-AF65-F5344CB8AC3E}">
        <p14:creationId xmlns:p14="http://schemas.microsoft.com/office/powerpoint/2010/main" val="3927238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8E3F5-B420-4568-BEF1-6A556B3300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68A7BA-C5C2-40BD-AC33-16B555D6D53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D405F44-8B12-4291-9EF9-465D30E017E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568A62D-41AB-479E-A481-DF8582590AA8}"/>
              </a:ext>
            </a:extLst>
          </p:cNvPr>
          <p:cNvSpPr>
            <a:spLocks noGrp="1"/>
          </p:cNvSpPr>
          <p:nvPr>
            <p:ph type="dt" sz="half" idx="10"/>
          </p:nvPr>
        </p:nvSpPr>
        <p:spPr/>
        <p:txBody>
          <a:bodyPr/>
          <a:lstStyle/>
          <a:p>
            <a:r>
              <a:rPr lang="en-US"/>
              <a:t>4/28/2020</a:t>
            </a:r>
          </a:p>
        </p:txBody>
      </p:sp>
      <p:sp>
        <p:nvSpPr>
          <p:cNvPr id="6" name="Footer Placeholder 5">
            <a:extLst>
              <a:ext uri="{FF2B5EF4-FFF2-40B4-BE49-F238E27FC236}">
                <a16:creationId xmlns:a16="http://schemas.microsoft.com/office/drawing/2014/main" id="{8D2E648D-8123-4D0B-B275-EA26A0F29A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261DD1-25BA-4490-B837-8E3AC7DAEBFB}"/>
              </a:ext>
            </a:extLst>
          </p:cNvPr>
          <p:cNvSpPr>
            <a:spLocks noGrp="1"/>
          </p:cNvSpPr>
          <p:nvPr>
            <p:ph type="sldNum" sz="quarter" idx="12"/>
          </p:nvPr>
        </p:nvSpPr>
        <p:spPr/>
        <p:txBody>
          <a:bodyPr/>
          <a:lstStyle/>
          <a:p>
            <a:fld id="{57BC9BDB-8C46-4E68-9C6B-B5F33CCD8053}" type="slidenum">
              <a:rPr lang="en-US" smtClean="0"/>
              <a:t>‹#›</a:t>
            </a:fld>
            <a:endParaRPr lang="en-US"/>
          </a:p>
        </p:txBody>
      </p:sp>
    </p:spTree>
    <p:extLst>
      <p:ext uri="{BB962C8B-B14F-4D97-AF65-F5344CB8AC3E}">
        <p14:creationId xmlns:p14="http://schemas.microsoft.com/office/powerpoint/2010/main" val="598423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DDAE7-F68B-4F00-A21A-D7A917EF53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AAEC1FA-0B9B-4EF4-A532-D448210E38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5015DC7-10E5-4270-A03C-35F9D0C515B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1E0FD4-FC64-440B-898F-7A8EA154B1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54755F4-A1DA-49B4-81DA-DCEEA0E72BC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1E9E373-DB57-4446-BB10-0947281E32E8}"/>
              </a:ext>
            </a:extLst>
          </p:cNvPr>
          <p:cNvSpPr>
            <a:spLocks noGrp="1"/>
          </p:cNvSpPr>
          <p:nvPr>
            <p:ph type="dt" sz="half" idx="10"/>
          </p:nvPr>
        </p:nvSpPr>
        <p:spPr/>
        <p:txBody>
          <a:bodyPr/>
          <a:lstStyle/>
          <a:p>
            <a:r>
              <a:rPr lang="en-US"/>
              <a:t>4/28/2020</a:t>
            </a:r>
          </a:p>
        </p:txBody>
      </p:sp>
      <p:sp>
        <p:nvSpPr>
          <p:cNvPr id="8" name="Footer Placeholder 7">
            <a:extLst>
              <a:ext uri="{FF2B5EF4-FFF2-40B4-BE49-F238E27FC236}">
                <a16:creationId xmlns:a16="http://schemas.microsoft.com/office/drawing/2014/main" id="{84935151-6609-409B-A70B-F094F5DADAB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E74063-4EBD-4229-AB8C-85B167AD92C6}"/>
              </a:ext>
            </a:extLst>
          </p:cNvPr>
          <p:cNvSpPr>
            <a:spLocks noGrp="1"/>
          </p:cNvSpPr>
          <p:nvPr>
            <p:ph type="sldNum" sz="quarter" idx="12"/>
          </p:nvPr>
        </p:nvSpPr>
        <p:spPr/>
        <p:txBody>
          <a:bodyPr/>
          <a:lstStyle/>
          <a:p>
            <a:fld id="{57BC9BDB-8C46-4E68-9C6B-B5F33CCD8053}" type="slidenum">
              <a:rPr lang="en-US" smtClean="0"/>
              <a:t>‹#›</a:t>
            </a:fld>
            <a:endParaRPr lang="en-US"/>
          </a:p>
        </p:txBody>
      </p:sp>
    </p:spTree>
    <p:extLst>
      <p:ext uri="{BB962C8B-B14F-4D97-AF65-F5344CB8AC3E}">
        <p14:creationId xmlns:p14="http://schemas.microsoft.com/office/powerpoint/2010/main" val="3373284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F7B7D-C813-455A-A3EC-6F1111B7FC5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EB4676-70E6-46D4-B350-80D56A62E3CA}"/>
              </a:ext>
            </a:extLst>
          </p:cNvPr>
          <p:cNvSpPr>
            <a:spLocks noGrp="1"/>
          </p:cNvSpPr>
          <p:nvPr>
            <p:ph type="dt" sz="half" idx="10"/>
          </p:nvPr>
        </p:nvSpPr>
        <p:spPr/>
        <p:txBody>
          <a:bodyPr/>
          <a:lstStyle/>
          <a:p>
            <a:r>
              <a:rPr lang="en-US"/>
              <a:t>4/28/2020</a:t>
            </a:r>
          </a:p>
        </p:txBody>
      </p:sp>
      <p:sp>
        <p:nvSpPr>
          <p:cNvPr id="4" name="Footer Placeholder 3">
            <a:extLst>
              <a:ext uri="{FF2B5EF4-FFF2-40B4-BE49-F238E27FC236}">
                <a16:creationId xmlns:a16="http://schemas.microsoft.com/office/drawing/2014/main" id="{29A2B756-7F75-46C2-8A29-B2C127AE46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04457EE-FB71-4B8A-A7C8-6E98B77AAB07}"/>
              </a:ext>
            </a:extLst>
          </p:cNvPr>
          <p:cNvSpPr>
            <a:spLocks noGrp="1"/>
          </p:cNvSpPr>
          <p:nvPr>
            <p:ph type="sldNum" sz="quarter" idx="12"/>
          </p:nvPr>
        </p:nvSpPr>
        <p:spPr/>
        <p:txBody>
          <a:bodyPr/>
          <a:lstStyle/>
          <a:p>
            <a:fld id="{57BC9BDB-8C46-4E68-9C6B-B5F33CCD8053}" type="slidenum">
              <a:rPr lang="en-US" smtClean="0"/>
              <a:t>‹#›</a:t>
            </a:fld>
            <a:endParaRPr lang="en-US"/>
          </a:p>
        </p:txBody>
      </p:sp>
    </p:spTree>
    <p:extLst>
      <p:ext uri="{BB962C8B-B14F-4D97-AF65-F5344CB8AC3E}">
        <p14:creationId xmlns:p14="http://schemas.microsoft.com/office/powerpoint/2010/main" val="1707712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CD417D4-8C38-4855-9046-815585C509B7}"/>
              </a:ext>
            </a:extLst>
          </p:cNvPr>
          <p:cNvSpPr>
            <a:spLocks noGrp="1"/>
          </p:cNvSpPr>
          <p:nvPr>
            <p:ph type="dt" sz="half" idx="10"/>
          </p:nvPr>
        </p:nvSpPr>
        <p:spPr/>
        <p:txBody>
          <a:bodyPr/>
          <a:lstStyle/>
          <a:p>
            <a:r>
              <a:rPr lang="en-US"/>
              <a:t>4/28/2020</a:t>
            </a:r>
          </a:p>
        </p:txBody>
      </p:sp>
      <p:sp>
        <p:nvSpPr>
          <p:cNvPr id="3" name="Footer Placeholder 2">
            <a:extLst>
              <a:ext uri="{FF2B5EF4-FFF2-40B4-BE49-F238E27FC236}">
                <a16:creationId xmlns:a16="http://schemas.microsoft.com/office/drawing/2014/main" id="{6D666ECF-9AE3-45C7-8B9B-4C89E3CFE3A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99308A-9C48-4798-8F62-52C832AB88C5}"/>
              </a:ext>
            </a:extLst>
          </p:cNvPr>
          <p:cNvSpPr>
            <a:spLocks noGrp="1"/>
          </p:cNvSpPr>
          <p:nvPr>
            <p:ph type="sldNum" sz="quarter" idx="12"/>
          </p:nvPr>
        </p:nvSpPr>
        <p:spPr/>
        <p:txBody>
          <a:bodyPr/>
          <a:lstStyle/>
          <a:p>
            <a:fld id="{57BC9BDB-8C46-4E68-9C6B-B5F33CCD8053}" type="slidenum">
              <a:rPr lang="en-US" smtClean="0"/>
              <a:t>‹#›</a:t>
            </a:fld>
            <a:endParaRPr lang="en-US"/>
          </a:p>
        </p:txBody>
      </p:sp>
    </p:spTree>
    <p:extLst>
      <p:ext uri="{BB962C8B-B14F-4D97-AF65-F5344CB8AC3E}">
        <p14:creationId xmlns:p14="http://schemas.microsoft.com/office/powerpoint/2010/main" val="206564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43B2F-BF17-492B-B713-716B7BA6EF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F963C45-4305-4A68-9BF7-362104469E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2F5736C-0026-40BC-9FB8-AF6E031DEF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15C027-FA54-471F-AADD-A51C44922460}"/>
              </a:ext>
            </a:extLst>
          </p:cNvPr>
          <p:cNvSpPr>
            <a:spLocks noGrp="1"/>
          </p:cNvSpPr>
          <p:nvPr>
            <p:ph type="dt" sz="half" idx="10"/>
          </p:nvPr>
        </p:nvSpPr>
        <p:spPr/>
        <p:txBody>
          <a:bodyPr/>
          <a:lstStyle/>
          <a:p>
            <a:r>
              <a:rPr lang="en-US"/>
              <a:t>4/28/2020</a:t>
            </a:r>
          </a:p>
        </p:txBody>
      </p:sp>
      <p:sp>
        <p:nvSpPr>
          <p:cNvPr id="6" name="Footer Placeholder 5">
            <a:extLst>
              <a:ext uri="{FF2B5EF4-FFF2-40B4-BE49-F238E27FC236}">
                <a16:creationId xmlns:a16="http://schemas.microsoft.com/office/drawing/2014/main" id="{4AEFAE11-9B95-4B4A-9B58-26D52A7F8B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CD7BF0-F5B8-4A96-BCC8-E42FB23FFBA9}"/>
              </a:ext>
            </a:extLst>
          </p:cNvPr>
          <p:cNvSpPr>
            <a:spLocks noGrp="1"/>
          </p:cNvSpPr>
          <p:nvPr>
            <p:ph type="sldNum" sz="quarter" idx="12"/>
          </p:nvPr>
        </p:nvSpPr>
        <p:spPr/>
        <p:txBody>
          <a:bodyPr/>
          <a:lstStyle/>
          <a:p>
            <a:fld id="{57BC9BDB-8C46-4E68-9C6B-B5F33CCD8053}" type="slidenum">
              <a:rPr lang="en-US" smtClean="0"/>
              <a:t>‹#›</a:t>
            </a:fld>
            <a:endParaRPr lang="en-US"/>
          </a:p>
        </p:txBody>
      </p:sp>
    </p:spTree>
    <p:extLst>
      <p:ext uri="{BB962C8B-B14F-4D97-AF65-F5344CB8AC3E}">
        <p14:creationId xmlns:p14="http://schemas.microsoft.com/office/powerpoint/2010/main" val="3031346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A7D8A-6925-45A5-BAF2-8F84C30177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01A255E-8682-44A7-BB78-3AF65BA355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332F6E-8583-4FDC-8CA1-8C60957EA2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03CD45F-FD51-455D-8EAE-E8A2C58C2094}"/>
              </a:ext>
            </a:extLst>
          </p:cNvPr>
          <p:cNvSpPr>
            <a:spLocks noGrp="1"/>
          </p:cNvSpPr>
          <p:nvPr>
            <p:ph type="dt" sz="half" idx="10"/>
          </p:nvPr>
        </p:nvSpPr>
        <p:spPr/>
        <p:txBody>
          <a:bodyPr/>
          <a:lstStyle/>
          <a:p>
            <a:r>
              <a:rPr lang="en-US"/>
              <a:t>4/28/2020</a:t>
            </a:r>
          </a:p>
        </p:txBody>
      </p:sp>
      <p:sp>
        <p:nvSpPr>
          <p:cNvPr id="6" name="Footer Placeholder 5">
            <a:extLst>
              <a:ext uri="{FF2B5EF4-FFF2-40B4-BE49-F238E27FC236}">
                <a16:creationId xmlns:a16="http://schemas.microsoft.com/office/drawing/2014/main" id="{6C1672BF-7783-4B83-AF8D-71FE6BC2BE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5BA140-DA2F-45C0-9E46-E367F803C787}"/>
              </a:ext>
            </a:extLst>
          </p:cNvPr>
          <p:cNvSpPr>
            <a:spLocks noGrp="1"/>
          </p:cNvSpPr>
          <p:nvPr>
            <p:ph type="sldNum" sz="quarter" idx="12"/>
          </p:nvPr>
        </p:nvSpPr>
        <p:spPr/>
        <p:txBody>
          <a:bodyPr/>
          <a:lstStyle/>
          <a:p>
            <a:fld id="{57BC9BDB-8C46-4E68-9C6B-B5F33CCD8053}" type="slidenum">
              <a:rPr lang="en-US" smtClean="0"/>
              <a:t>‹#›</a:t>
            </a:fld>
            <a:endParaRPr lang="en-US"/>
          </a:p>
        </p:txBody>
      </p:sp>
    </p:spTree>
    <p:extLst>
      <p:ext uri="{BB962C8B-B14F-4D97-AF65-F5344CB8AC3E}">
        <p14:creationId xmlns:p14="http://schemas.microsoft.com/office/powerpoint/2010/main" val="272859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920450-F0C6-40CB-AB63-63D4175858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7C7687B-7F0B-42E9-9E5E-5C2EA95191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E6A01A-4F2E-444F-8B16-237EBFD39A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4/28/2020</a:t>
            </a:r>
          </a:p>
        </p:txBody>
      </p:sp>
      <p:sp>
        <p:nvSpPr>
          <p:cNvPr id="5" name="Footer Placeholder 4">
            <a:extLst>
              <a:ext uri="{FF2B5EF4-FFF2-40B4-BE49-F238E27FC236}">
                <a16:creationId xmlns:a16="http://schemas.microsoft.com/office/drawing/2014/main" id="{18E03DB3-E100-4ADD-9AC4-B5EBEFAD11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172BF70-92ED-449D-BDDE-B2FDE991E2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BC9BDB-8C46-4E68-9C6B-B5F33CCD8053}" type="slidenum">
              <a:rPr lang="en-US" smtClean="0"/>
              <a:t>‹#›</a:t>
            </a:fld>
            <a:endParaRPr lang="en-US"/>
          </a:p>
        </p:txBody>
      </p:sp>
    </p:spTree>
    <p:extLst>
      <p:ext uri="{BB962C8B-B14F-4D97-AF65-F5344CB8AC3E}">
        <p14:creationId xmlns:p14="http://schemas.microsoft.com/office/powerpoint/2010/main" val="4207076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CD6BADD-1B07-4A91-9F25-6C2B2AF82447}"/>
              </a:ext>
            </a:extLst>
          </p:cNvPr>
          <p:cNvSpPr>
            <a:spLocks noGrp="1"/>
          </p:cNvSpPr>
          <p:nvPr>
            <p:ph type="subTitle" idx="1"/>
          </p:nvPr>
        </p:nvSpPr>
        <p:spPr>
          <a:xfrm>
            <a:off x="1523999" y="1228300"/>
            <a:ext cx="9864811" cy="4974792"/>
          </a:xfrm>
        </p:spPr>
        <p:txBody>
          <a:bodyPr>
            <a:normAutofit/>
          </a:bodyPr>
          <a:lstStyle/>
          <a:p>
            <a:pPr algn="l"/>
            <a:r>
              <a:rPr lang="en-US" sz="3600" dirty="0">
                <a:solidFill>
                  <a:srgbClr val="FF0000"/>
                </a:solidFill>
                <a:latin typeface="Times New Roman" panose="02020603050405020304" pitchFamily="18" charset="0"/>
                <a:cs typeface="Times New Roman" panose="02020603050405020304" pitchFamily="18" charset="0"/>
              </a:rPr>
              <a:t>Sanitary Construction (5 ECTS) </a:t>
            </a:r>
          </a:p>
          <a:p>
            <a:r>
              <a:rPr lang="en-US" sz="3600" dirty="0">
                <a:solidFill>
                  <a:srgbClr val="FF0000"/>
                </a:solidFill>
                <a:latin typeface="Times New Roman" panose="02020603050405020304" pitchFamily="18" charset="0"/>
                <a:cs typeface="Times New Roman" panose="02020603050405020304" pitchFamily="18" charset="0"/>
              </a:rPr>
              <a:t>for </a:t>
            </a:r>
          </a:p>
          <a:p>
            <a:pPr algn="l"/>
            <a:r>
              <a:rPr lang="en-US" sz="3600" dirty="0">
                <a:solidFill>
                  <a:srgbClr val="FF0000"/>
                </a:solidFill>
                <a:latin typeface="Times New Roman" panose="02020603050405020304" pitchFamily="18" charset="0"/>
                <a:cs typeface="Times New Roman" panose="02020603050405020304" pitchFamily="18" charset="0"/>
              </a:rPr>
              <a:t>Environmental Health Second Year Regular students</a:t>
            </a:r>
          </a:p>
          <a:p>
            <a:endParaRPr lang="en-US" sz="28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Lecture 1. Carpentry Work</a:t>
            </a: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By: </a:t>
            </a:r>
            <a:r>
              <a:rPr lang="en-US" sz="2800">
                <a:latin typeface="Times New Roman" panose="02020603050405020304" pitchFamily="18" charset="0"/>
                <a:cs typeface="Times New Roman" panose="02020603050405020304" pitchFamily="18" charset="0"/>
              </a:rPr>
              <a:t>Dinaol </a:t>
            </a:r>
            <a:endParaRPr lang="en-US" sz="2800" dirty="0">
              <a:latin typeface="Times New Roman" panose="02020603050405020304" pitchFamily="18" charset="0"/>
              <a:cs typeface="Times New Roman" panose="02020603050405020304" pitchFamily="18" charset="0"/>
            </a:endParaRPr>
          </a:p>
        </p:txBody>
      </p:sp>
      <p:sp>
        <p:nvSpPr>
          <p:cNvPr id="2" name="Date Placeholder 1">
            <a:extLst>
              <a:ext uri="{FF2B5EF4-FFF2-40B4-BE49-F238E27FC236}">
                <a16:creationId xmlns:a16="http://schemas.microsoft.com/office/drawing/2014/main" id="{052942A0-2FDA-4F94-AF5F-5095C6FEE0A3}"/>
              </a:ext>
            </a:extLst>
          </p:cNvPr>
          <p:cNvSpPr>
            <a:spLocks noGrp="1"/>
          </p:cNvSpPr>
          <p:nvPr>
            <p:ph type="dt" sz="half" idx="10"/>
          </p:nvPr>
        </p:nvSpPr>
        <p:spPr/>
        <p:txBody>
          <a:bodyPr/>
          <a:lstStyle/>
          <a:p>
            <a:r>
              <a:rPr lang="en-US"/>
              <a:t>4/28/2020</a:t>
            </a:r>
          </a:p>
        </p:txBody>
      </p:sp>
      <p:sp>
        <p:nvSpPr>
          <p:cNvPr id="4" name="Slide Number Placeholder 3">
            <a:extLst>
              <a:ext uri="{FF2B5EF4-FFF2-40B4-BE49-F238E27FC236}">
                <a16:creationId xmlns:a16="http://schemas.microsoft.com/office/drawing/2014/main" id="{9382B773-2AFE-4064-B3FF-C2634228A33D}"/>
              </a:ext>
            </a:extLst>
          </p:cNvPr>
          <p:cNvSpPr>
            <a:spLocks noGrp="1"/>
          </p:cNvSpPr>
          <p:nvPr>
            <p:ph type="sldNum" sz="quarter" idx="12"/>
          </p:nvPr>
        </p:nvSpPr>
        <p:spPr/>
        <p:txBody>
          <a:bodyPr/>
          <a:lstStyle/>
          <a:p>
            <a:fld id="{57BC9BDB-8C46-4E68-9C6B-B5F33CCD8053}" type="slidenum">
              <a:rPr lang="en-US" smtClean="0"/>
              <a:t>1</a:t>
            </a:fld>
            <a:endParaRPr lang="en-US"/>
          </a:p>
        </p:txBody>
      </p:sp>
    </p:spTree>
    <p:extLst>
      <p:ext uri="{BB962C8B-B14F-4D97-AF65-F5344CB8AC3E}">
        <p14:creationId xmlns:p14="http://schemas.microsoft.com/office/powerpoint/2010/main" val="2198211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p:txBody>
          <a:bodyPr>
            <a:normAutofit/>
          </a:bodyPr>
          <a:lstStyle/>
          <a:p>
            <a:r>
              <a:rPr lang="en-US" sz="3200" b="1" u="sng" dirty="0">
                <a:solidFill>
                  <a:srgbClr val="FF0000"/>
                </a:solidFill>
                <a:latin typeface="Times New Roman" panose="02020603050405020304" pitchFamily="18" charset="0"/>
                <a:cs typeface="Times New Roman" panose="02020603050405020304" pitchFamily="18" charset="0"/>
              </a:rPr>
              <a:t>Production of wood for construction…</a:t>
            </a:r>
            <a:endParaRPr lang="en-US" sz="3200"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p:txBody>
          <a:bodyPr>
            <a:normAutofit/>
          </a:bodyPr>
          <a:lstStyle/>
          <a:p>
            <a:pPr marL="0" indent="0">
              <a:buNone/>
            </a:pPr>
            <a:r>
              <a:rPr lang="en-US" b="1" u="sng" dirty="0">
                <a:solidFill>
                  <a:srgbClr val="FF0000"/>
                </a:solidFill>
                <a:latin typeface="Times New Roman" panose="02020603050405020304" pitchFamily="18" charset="0"/>
                <a:cs typeface="Times New Roman" panose="02020603050405020304" pitchFamily="18" charset="0"/>
              </a:rPr>
              <a:t>2. The coniferous species of tree</a:t>
            </a:r>
          </a:p>
          <a:p>
            <a:pPr lvl="1">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 is identified by its </a:t>
            </a:r>
            <a:r>
              <a:rPr lang="en-US" dirty="0" err="1">
                <a:latin typeface="Times New Roman" panose="02020603050405020304" pitchFamily="18" charset="0"/>
                <a:cs typeface="Times New Roman" panose="02020603050405020304" pitchFamily="18" charset="0"/>
              </a:rPr>
              <a:t>needleshaped</a:t>
            </a:r>
            <a:r>
              <a:rPr lang="en-US" dirty="0">
                <a:latin typeface="Times New Roman" panose="02020603050405020304" pitchFamily="18" charset="0"/>
                <a:cs typeface="Times New Roman" panose="02020603050405020304" pitchFamily="18" charset="0"/>
              </a:rPr>
              <a:t> ever-green leaves and internal parallel-running zigzag-shaped grain structure seen on the lumber. </a:t>
            </a:r>
          </a:p>
          <a:p>
            <a:pPr lvl="1">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The type of wood produced from this species is called soft wood and is less valuable than that of hard wood. </a:t>
            </a:r>
          </a:p>
          <a:p>
            <a:pPr lvl="1">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It is mostly used for packages, internal </a:t>
            </a:r>
          </a:p>
          <a:p>
            <a:pPr marL="457200" lvl="1" indent="0">
              <a:buNone/>
            </a:pPr>
            <a:r>
              <a:rPr lang="en-US" dirty="0">
                <a:latin typeface="Times New Roman" panose="02020603050405020304" pitchFamily="18" charset="0"/>
                <a:cs typeface="Times New Roman" panose="02020603050405020304" pitchFamily="18" charset="0"/>
              </a:rPr>
              <a:t>wall partitions, and so on due to its </a:t>
            </a:r>
          </a:p>
          <a:p>
            <a:pPr marL="457200" lvl="1" indent="0">
              <a:buNone/>
            </a:pPr>
            <a:r>
              <a:rPr lang="en-US" dirty="0">
                <a:latin typeface="Times New Roman" panose="02020603050405020304" pitchFamily="18" charset="0"/>
                <a:cs typeface="Times New Roman" panose="02020603050405020304" pitchFamily="18" charset="0"/>
              </a:rPr>
              <a:t>non-attractive grain structure and </a:t>
            </a:r>
            <a:r>
              <a:rPr lang="en-US" dirty="0" err="1">
                <a:latin typeface="Times New Roman" panose="02020603050405020304" pitchFamily="18" charset="0"/>
                <a:cs typeface="Times New Roman" panose="02020603050405020304" pitchFamily="18" charset="0"/>
              </a:rPr>
              <a:t>colour</a:t>
            </a:r>
            <a:r>
              <a:rPr lang="en-US" dirty="0">
                <a:latin typeface="Times New Roman" panose="02020603050405020304" pitchFamily="18" charset="0"/>
                <a:cs typeface="Times New Roman" panose="02020603050405020304" pitchFamily="18" charset="0"/>
              </a:rPr>
              <a:t> </a:t>
            </a:r>
          </a:p>
          <a:p>
            <a:pPr marL="457200" lvl="1" indent="0">
              <a:buNone/>
            </a:pPr>
            <a:r>
              <a:rPr lang="en-US" dirty="0">
                <a:latin typeface="Times New Roman" panose="02020603050405020304" pitchFamily="18" charset="0"/>
                <a:cs typeface="Times New Roman" panose="02020603050405020304" pitchFamily="18" charset="0"/>
              </a:rPr>
              <a:t>and less strength.</a:t>
            </a:r>
          </a:p>
        </p:txBody>
      </p:sp>
      <p:pic>
        <p:nvPicPr>
          <p:cNvPr id="5" name="Picture 4" descr="A close up of a plant&#10;&#10;Description automatically generated">
            <a:extLst>
              <a:ext uri="{FF2B5EF4-FFF2-40B4-BE49-F238E27FC236}">
                <a16:creationId xmlns:a16="http://schemas.microsoft.com/office/drawing/2014/main" id="{4148B462-0F97-43F3-9F4A-80AB493655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10865" y="3429000"/>
            <a:ext cx="5066269" cy="2882900"/>
          </a:xfrm>
          <a:prstGeom prst="rect">
            <a:avLst/>
          </a:prstGeom>
        </p:spPr>
      </p:pic>
      <p:sp>
        <p:nvSpPr>
          <p:cNvPr id="4" name="Date Placeholder 3">
            <a:extLst>
              <a:ext uri="{FF2B5EF4-FFF2-40B4-BE49-F238E27FC236}">
                <a16:creationId xmlns:a16="http://schemas.microsoft.com/office/drawing/2014/main" id="{0174022E-E59A-45F9-9BD3-F49017E0C19C}"/>
              </a:ext>
            </a:extLst>
          </p:cNvPr>
          <p:cNvSpPr>
            <a:spLocks noGrp="1"/>
          </p:cNvSpPr>
          <p:nvPr>
            <p:ph type="dt" sz="half" idx="10"/>
          </p:nvPr>
        </p:nvSpPr>
        <p:spPr/>
        <p:txBody>
          <a:bodyPr/>
          <a:lstStyle/>
          <a:p>
            <a:r>
              <a:rPr lang="en-US"/>
              <a:t>4/28/2020</a:t>
            </a:r>
          </a:p>
        </p:txBody>
      </p:sp>
      <p:sp>
        <p:nvSpPr>
          <p:cNvPr id="6" name="Slide Number Placeholder 5">
            <a:extLst>
              <a:ext uri="{FF2B5EF4-FFF2-40B4-BE49-F238E27FC236}">
                <a16:creationId xmlns:a16="http://schemas.microsoft.com/office/drawing/2014/main" id="{6EE0F6E0-82BC-447E-812B-F5463C3ABE5D}"/>
              </a:ext>
            </a:extLst>
          </p:cNvPr>
          <p:cNvSpPr>
            <a:spLocks noGrp="1"/>
          </p:cNvSpPr>
          <p:nvPr>
            <p:ph type="sldNum" sz="quarter" idx="12"/>
          </p:nvPr>
        </p:nvSpPr>
        <p:spPr/>
        <p:txBody>
          <a:bodyPr/>
          <a:lstStyle/>
          <a:p>
            <a:fld id="{57BC9BDB-8C46-4E68-9C6B-B5F33CCD8053}" type="slidenum">
              <a:rPr lang="en-US" smtClean="0"/>
              <a:t>10</a:t>
            </a:fld>
            <a:endParaRPr lang="en-US"/>
          </a:p>
        </p:txBody>
      </p:sp>
    </p:spTree>
    <p:extLst>
      <p:ext uri="{BB962C8B-B14F-4D97-AF65-F5344CB8AC3E}">
        <p14:creationId xmlns:p14="http://schemas.microsoft.com/office/powerpoint/2010/main" val="2334880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a:xfrm>
            <a:off x="838200" y="365125"/>
            <a:ext cx="10515600" cy="746983"/>
          </a:xfrm>
        </p:spPr>
        <p:txBody>
          <a:bodyPr>
            <a:normAutofit/>
          </a:bodyPr>
          <a:lstStyle/>
          <a:p>
            <a:r>
              <a:rPr lang="en-US" sz="3200" b="1" u="sng" dirty="0">
                <a:solidFill>
                  <a:srgbClr val="FF0000"/>
                </a:solidFill>
                <a:latin typeface="Times New Roman" panose="02020603050405020304" pitchFamily="18" charset="0"/>
                <a:cs typeface="Times New Roman" panose="02020603050405020304" pitchFamily="18" charset="0"/>
              </a:rPr>
              <a:t>Production of wood for construction…</a:t>
            </a:r>
            <a:endParaRPr lang="en-US" sz="3200"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a:xfrm>
            <a:off x="838200" y="1285103"/>
            <a:ext cx="10515600" cy="4891860"/>
          </a:xfrm>
        </p:spPr>
        <p:txBody>
          <a:bodyPr>
            <a:noAutofit/>
          </a:bodyPr>
          <a:lstStyle/>
          <a:p>
            <a:pPr marL="0" indent="0">
              <a:buNone/>
            </a:pPr>
            <a:r>
              <a:rPr lang="en-US" b="1" u="sng" dirty="0">
                <a:solidFill>
                  <a:srgbClr val="FF0000"/>
                </a:solidFill>
                <a:latin typeface="Times New Roman" panose="02020603050405020304" pitchFamily="18" charset="0"/>
                <a:cs typeface="Times New Roman" panose="02020603050405020304" pitchFamily="18" charset="0"/>
              </a:rPr>
              <a:t>Main Section of a Tree-Trunk</a:t>
            </a:r>
          </a:p>
          <a:p>
            <a:pPr marL="0" indent="0">
              <a:buNone/>
            </a:pPr>
            <a:r>
              <a:rPr lang="en-US" dirty="0">
                <a:latin typeface="Times New Roman" panose="02020603050405020304" pitchFamily="18" charset="0"/>
                <a:cs typeface="Times New Roman" panose="02020603050405020304" pitchFamily="18" charset="0"/>
              </a:rPr>
              <a:t>When wood for construction is produced from a tree trunk we see three sections, due to the position of the cutting blade (saw) passing through the trunk.</a:t>
            </a:r>
          </a:p>
          <a:p>
            <a:pPr marL="914400" lvl="1" indent="-457200">
              <a:buAutoNum type="arabicPeriod"/>
            </a:pPr>
            <a:r>
              <a:rPr lang="en-US" sz="2800" dirty="0">
                <a:solidFill>
                  <a:srgbClr val="FF0000"/>
                </a:solidFill>
                <a:latin typeface="Times New Roman" panose="02020603050405020304" pitchFamily="18" charset="0"/>
                <a:cs typeface="Times New Roman" panose="02020603050405020304" pitchFamily="18" charset="0"/>
              </a:rPr>
              <a:t>Cross-section:- </a:t>
            </a:r>
            <a:r>
              <a:rPr lang="en-US" sz="2800" dirty="0">
                <a:latin typeface="Times New Roman" panose="02020603050405020304" pitchFamily="18" charset="0"/>
                <a:cs typeface="Times New Roman" panose="02020603050405020304" pitchFamily="18" charset="0"/>
              </a:rPr>
              <a:t>is seen when the cutting plane (blade)passes across the grain and circular  rings are seen on the surface.</a:t>
            </a:r>
          </a:p>
          <a:p>
            <a:pPr marL="914400" lvl="1" indent="-457200">
              <a:buAutoNum type="arabicPeriod"/>
            </a:pPr>
            <a:r>
              <a:rPr lang="en-US" sz="2800" dirty="0">
                <a:solidFill>
                  <a:srgbClr val="FF0000"/>
                </a:solidFill>
                <a:latin typeface="Times New Roman" panose="02020603050405020304" pitchFamily="18" charset="0"/>
                <a:cs typeface="Times New Roman" panose="02020603050405020304" pitchFamily="18" charset="0"/>
              </a:rPr>
              <a:t>Radial section:- </a:t>
            </a:r>
            <a:r>
              <a:rPr lang="en-US" sz="2800" dirty="0">
                <a:latin typeface="Times New Roman" panose="02020603050405020304" pitchFamily="18" charset="0"/>
                <a:cs typeface="Times New Roman" panose="02020603050405020304" pitchFamily="18" charset="0"/>
              </a:rPr>
              <a:t>this is when the cutting blade </a:t>
            </a:r>
            <a:r>
              <a:rPr lang="en-US" sz="2800" dirty="0" err="1">
                <a:latin typeface="Times New Roman" panose="02020603050405020304" pitchFamily="18" charset="0"/>
                <a:cs typeface="Times New Roman" panose="02020603050405020304" pitchFamily="18" charset="0"/>
              </a:rPr>
              <a:t>passesalong</a:t>
            </a:r>
            <a:r>
              <a:rPr lang="en-US" sz="2800" dirty="0">
                <a:latin typeface="Times New Roman" panose="02020603050405020304" pitchFamily="18" charset="0"/>
                <a:cs typeface="Times New Roman" panose="02020603050405020304" pitchFamily="18" charset="0"/>
              </a:rPr>
              <a:t> the grain through the  central pith, and parallel running fibers are seen on the face.</a:t>
            </a:r>
          </a:p>
          <a:p>
            <a:pPr marL="914400" lvl="1" indent="-457200">
              <a:buAutoNum type="arabicPeriod"/>
            </a:pPr>
            <a:r>
              <a:rPr lang="en-US" sz="2800" dirty="0">
                <a:solidFill>
                  <a:srgbClr val="FF0000"/>
                </a:solidFill>
                <a:latin typeface="Times New Roman" panose="02020603050405020304" pitchFamily="18" charset="0"/>
                <a:cs typeface="Times New Roman" panose="02020603050405020304" pitchFamily="18" charset="0"/>
              </a:rPr>
              <a:t>Tangential section:- </a:t>
            </a:r>
            <a:r>
              <a:rPr lang="en-US" sz="2800" dirty="0">
                <a:latin typeface="Times New Roman" panose="02020603050405020304" pitchFamily="18" charset="0"/>
                <a:cs typeface="Times New Roman" panose="02020603050405020304" pitchFamily="18" charset="0"/>
              </a:rPr>
              <a:t>When the cutting blade passes along the grain at some distance from the central pith and a bow shaped grain structure is formed on the face.</a:t>
            </a:r>
          </a:p>
        </p:txBody>
      </p:sp>
      <p:sp>
        <p:nvSpPr>
          <p:cNvPr id="4" name="Date Placeholder 3">
            <a:extLst>
              <a:ext uri="{FF2B5EF4-FFF2-40B4-BE49-F238E27FC236}">
                <a16:creationId xmlns:a16="http://schemas.microsoft.com/office/drawing/2014/main" id="{5934E547-135F-43D2-8897-AA8ADDDA615B}"/>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D92A077E-9BD0-49FD-AD1E-7670B9DC19D6}"/>
              </a:ext>
            </a:extLst>
          </p:cNvPr>
          <p:cNvSpPr>
            <a:spLocks noGrp="1"/>
          </p:cNvSpPr>
          <p:nvPr>
            <p:ph type="sldNum" sz="quarter" idx="12"/>
          </p:nvPr>
        </p:nvSpPr>
        <p:spPr/>
        <p:txBody>
          <a:bodyPr/>
          <a:lstStyle/>
          <a:p>
            <a:fld id="{57BC9BDB-8C46-4E68-9C6B-B5F33CCD8053}" type="slidenum">
              <a:rPr lang="en-US" smtClean="0"/>
              <a:t>11</a:t>
            </a:fld>
            <a:endParaRPr lang="en-US"/>
          </a:p>
        </p:txBody>
      </p:sp>
    </p:spTree>
    <p:extLst>
      <p:ext uri="{BB962C8B-B14F-4D97-AF65-F5344CB8AC3E}">
        <p14:creationId xmlns:p14="http://schemas.microsoft.com/office/powerpoint/2010/main" val="3596227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p:txBody>
          <a:bodyPr>
            <a:normAutofit/>
          </a:bodyPr>
          <a:lstStyle/>
          <a:p>
            <a:r>
              <a:rPr lang="en-US" sz="3200" b="1" u="sng" dirty="0">
                <a:solidFill>
                  <a:srgbClr val="FF0000"/>
                </a:solidFill>
                <a:latin typeface="Times New Roman" panose="02020603050405020304" pitchFamily="18" charset="0"/>
                <a:cs typeface="Times New Roman" panose="02020603050405020304" pitchFamily="18" charset="0"/>
              </a:rPr>
              <a:t>Production of wood for construction…</a:t>
            </a:r>
            <a:endParaRPr lang="en-US" sz="3200"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p:txBody>
          <a:bodyPr>
            <a:normAutofit/>
          </a:bodyPr>
          <a:lstStyle/>
          <a:p>
            <a:pPr marL="0" indent="0">
              <a:buNone/>
            </a:pPr>
            <a:r>
              <a:rPr lang="en-US" b="1" u="sng" dirty="0">
                <a:solidFill>
                  <a:srgbClr val="FF0000"/>
                </a:solidFill>
                <a:latin typeface="Times New Roman" panose="02020603050405020304" pitchFamily="18" charset="0"/>
                <a:cs typeface="Times New Roman" panose="02020603050405020304" pitchFamily="18" charset="0"/>
              </a:rPr>
              <a:t>The cross-section of a tree trunk shows us the three structural portions of a tree:</a:t>
            </a:r>
          </a:p>
          <a:p>
            <a:pPr marL="1028700" lvl="1" indent="-571500">
              <a:buFont typeface="+mj-lt"/>
              <a:buAutoNum type="romanUcPeriod"/>
            </a:pPr>
            <a:r>
              <a:rPr lang="en-US" sz="2800" dirty="0">
                <a:latin typeface="Times New Roman" panose="02020603050405020304" pitchFamily="18" charset="0"/>
                <a:cs typeface="Times New Roman" panose="02020603050405020304" pitchFamily="18" charset="0"/>
              </a:rPr>
              <a:t>The outer covering portion called the </a:t>
            </a:r>
            <a:r>
              <a:rPr lang="en-US" sz="2800" dirty="0">
                <a:solidFill>
                  <a:srgbClr val="FF0000"/>
                </a:solidFill>
                <a:latin typeface="Times New Roman" panose="02020603050405020304" pitchFamily="18" charset="0"/>
                <a:cs typeface="Times New Roman" panose="02020603050405020304" pitchFamily="18" charset="0"/>
              </a:rPr>
              <a:t>bark</a:t>
            </a:r>
          </a:p>
          <a:p>
            <a:pPr marL="1028700" lvl="1" indent="-571500">
              <a:buFont typeface="+mj-lt"/>
              <a:buAutoNum type="romanUcPeriod"/>
            </a:pPr>
            <a:r>
              <a:rPr lang="en-US" sz="2800" dirty="0">
                <a:latin typeface="Times New Roman" panose="02020603050405020304" pitchFamily="18" charset="0"/>
                <a:cs typeface="Times New Roman" panose="02020603050405020304" pitchFamily="18" charset="0"/>
              </a:rPr>
              <a:t>The central loosely joined tissues to thin straight line called the </a:t>
            </a:r>
            <a:r>
              <a:rPr lang="en-US" sz="2800" dirty="0">
                <a:solidFill>
                  <a:srgbClr val="FF0000"/>
                </a:solidFill>
                <a:latin typeface="Times New Roman" panose="02020603050405020304" pitchFamily="18" charset="0"/>
                <a:cs typeface="Times New Roman" panose="02020603050405020304" pitchFamily="18" charset="0"/>
              </a:rPr>
              <a:t>pith</a:t>
            </a:r>
          </a:p>
          <a:p>
            <a:pPr marL="1028700" lvl="1" indent="-571500">
              <a:buFont typeface="+mj-lt"/>
              <a:buAutoNum type="romanUcPeriod"/>
            </a:pPr>
            <a:r>
              <a:rPr lang="en-US" sz="2800" dirty="0">
                <a:latin typeface="Times New Roman" panose="02020603050405020304" pitchFamily="18" charset="0"/>
                <a:cs typeface="Times New Roman" panose="02020603050405020304" pitchFamily="18" charset="0"/>
              </a:rPr>
              <a:t>The main valuable medium portion from the bark to the pith called </a:t>
            </a:r>
            <a:r>
              <a:rPr lang="en-US" sz="2800" i="1" dirty="0">
                <a:solidFill>
                  <a:srgbClr val="FF0000"/>
                </a:solidFill>
                <a:latin typeface="Times New Roman" panose="02020603050405020304" pitchFamily="18" charset="0"/>
                <a:cs typeface="Times New Roman" panose="02020603050405020304" pitchFamily="18" charset="0"/>
              </a:rPr>
              <a:t>the wood</a:t>
            </a:r>
            <a:r>
              <a:rPr lang="en-US" sz="2800" dirty="0">
                <a:latin typeface="Times New Roman" panose="02020603050405020304" pitchFamily="18" charset="0"/>
                <a:cs typeface="Times New Roman" panose="02020603050405020304" pitchFamily="18" charset="0"/>
              </a:rPr>
              <a:t>, divided into two: the dead cell called </a:t>
            </a:r>
            <a:r>
              <a:rPr lang="en-US" sz="2800" i="1" dirty="0">
                <a:solidFill>
                  <a:srgbClr val="FF0000"/>
                </a:solidFill>
                <a:latin typeface="Times New Roman" panose="02020603050405020304" pitchFamily="18" charset="0"/>
                <a:cs typeface="Times New Roman" panose="02020603050405020304" pitchFamily="18" charset="0"/>
              </a:rPr>
              <a:t>heat wood </a:t>
            </a:r>
            <a:r>
              <a:rPr lang="en-US" sz="2800" dirty="0">
                <a:latin typeface="Times New Roman" panose="02020603050405020304" pitchFamily="18" charset="0"/>
                <a:cs typeface="Times New Roman" panose="02020603050405020304" pitchFamily="18" charset="0"/>
              </a:rPr>
              <a:t>next to the pith, and; the life cell portion, called the </a:t>
            </a:r>
            <a:r>
              <a:rPr lang="en-US" sz="2800" i="1" dirty="0">
                <a:solidFill>
                  <a:srgbClr val="FF0000"/>
                </a:solidFill>
                <a:latin typeface="Times New Roman" panose="02020603050405020304" pitchFamily="18" charset="0"/>
                <a:cs typeface="Times New Roman" panose="02020603050405020304" pitchFamily="18" charset="0"/>
              </a:rPr>
              <a:t>sapwood</a:t>
            </a:r>
            <a:r>
              <a:rPr lang="en-US" sz="2800" dirty="0">
                <a:latin typeface="Times New Roman" panose="02020603050405020304" pitchFamily="18" charset="0"/>
                <a:cs typeface="Times New Roman" panose="02020603050405020304" pitchFamily="18" charset="0"/>
              </a:rPr>
              <a:t> next to the bark. It is this part from which wood for construction is produced and is the hard and stronger portion of a tree trunk.</a:t>
            </a:r>
          </a:p>
        </p:txBody>
      </p:sp>
      <p:sp>
        <p:nvSpPr>
          <p:cNvPr id="4" name="Date Placeholder 3">
            <a:extLst>
              <a:ext uri="{FF2B5EF4-FFF2-40B4-BE49-F238E27FC236}">
                <a16:creationId xmlns:a16="http://schemas.microsoft.com/office/drawing/2014/main" id="{27E723A5-C119-4E26-9ACF-B4446E07F8BA}"/>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E3C1D3FD-7EB2-4AB6-BB7B-1AA3651DFC79}"/>
              </a:ext>
            </a:extLst>
          </p:cNvPr>
          <p:cNvSpPr>
            <a:spLocks noGrp="1"/>
          </p:cNvSpPr>
          <p:nvPr>
            <p:ph type="sldNum" sz="quarter" idx="12"/>
          </p:nvPr>
        </p:nvSpPr>
        <p:spPr/>
        <p:txBody>
          <a:bodyPr/>
          <a:lstStyle/>
          <a:p>
            <a:fld id="{57BC9BDB-8C46-4E68-9C6B-B5F33CCD8053}" type="slidenum">
              <a:rPr lang="en-US" smtClean="0"/>
              <a:t>12</a:t>
            </a:fld>
            <a:endParaRPr lang="en-US"/>
          </a:p>
        </p:txBody>
      </p:sp>
    </p:spTree>
    <p:extLst>
      <p:ext uri="{BB962C8B-B14F-4D97-AF65-F5344CB8AC3E}">
        <p14:creationId xmlns:p14="http://schemas.microsoft.com/office/powerpoint/2010/main" val="2036795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a:xfrm>
            <a:off x="751703" y="871753"/>
            <a:ext cx="10515600" cy="697556"/>
          </a:xfrm>
        </p:spPr>
        <p:txBody>
          <a:bodyPr>
            <a:normAutofit/>
          </a:bodyPr>
          <a:lstStyle/>
          <a:p>
            <a:r>
              <a:rPr lang="en-US" sz="3200" b="1" u="sng" dirty="0">
                <a:solidFill>
                  <a:srgbClr val="FF0000"/>
                </a:solidFill>
                <a:latin typeface="Times New Roman" panose="02020603050405020304" pitchFamily="18" charset="0"/>
                <a:cs typeface="Times New Roman" panose="02020603050405020304" pitchFamily="18" charset="0"/>
              </a:rPr>
              <a:t>Production of wood for construction…</a:t>
            </a:r>
            <a:endParaRPr lang="en-US" sz="3200"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a:xfrm>
            <a:off x="838200" y="1825625"/>
            <a:ext cx="10851292" cy="4351338"/>
          </a:xfrm>
        </p:spPr>
        <p:txBody>
          <a:bodyPr>
            <a:normAutofit/>
          </a:bodyPr>
          <a:lstStyle/>
          <a:p>
            <a:pPr marL="0" indent="0">
              <a:buNone/>
            </a:pPr>
            <a:r>
              <a:rPr lang="en-US" b="1" u="sng" dirty="0">
                <a:solidFill>
                  <a:srgbClr val="FF0000"/>
                </a:solidFill>
                <a:latin typeface="Times New Roman" panose="02020603050405020304" pitchFamily="18" charset="0"/>
                <a:cs typeface="Times New Roman" panose="02020603050405020304" pitchFamily="18" charset="0"/>
              </a:rPr>
              <a:t>The main forms of wood product</a:t>
            </a:r>
          </a:p>
          <a:p>
            <a:pPr marL="0" indent="0">
              <a:buNone/>
            </a:pPr>
            <a:r>
              <a:rPr lang="en-US" dirty="0">
                <a:latin typeface="Times New Roman" panose="02020603050405020304" pitchFamily="18" charset="0"/>
                <a:cs typeface="Times New Roman" panose="02020603050405020304" pitchFamily="18" charset="0"/>
              </a:rPr>
              <a:t>Wood for construction is commonly produced in two forms:</a:t>
            </a:r>
          </a:p>
          <a:p>
            <a:pPr marL="0" indent="0">
              <a:buNone/>
            </a:pPr>
            <a:endParaRPr lang="en-US" sz="900" dirty="0">
              <a:latin typeface="Times New Roman" panose="02020603050405020304" pitchFamily="18" charset="0"/>
              <a:cs typeface="Times New Roman" panose="02020603050405020304" pitchFamily="18" charset="0"/>
            </a:endParaRPr>
          </a:p>
          <a:p>
            <a:pPr marL="914400" lvl="1" indent="-457200" algn="just">
              <a:buAutoNum type="arabicPeriod"/>
            </a:pPr>
            <a:r>
              <a:rPr lang="en-US" dirty="0">
                <a:solidFill>
                  <a:srgbClr val="FF0000"/>
                </a:solidFill>
                <a:latin typeface="Times New Roman" panose="02020603050405020304" pitchFamily="18" charset="0"/>
                <a:cs typeface="Times New Roman" panose="02020603050405020304" pitchFamily="18" charset="0"/>
              </a:rPr>
              <a:t>In solid form:- </a:t>
            </a:r>
          </a:p>
          <a:p>
            <a:pPr marL="914400" lvl="2" indent="0" algn="just">
              <a:buNone/>
            </a:pPr>
            <a:r>
              <a:rPr lang="en-US" dirty="0">
                <a:solidFill>
                  <a:srgbClr val="FF0000"/>
                </a:solidFill>
                <a:latin typeface="Times New Roman" panose="02020603050405020304" pitchFamily="18" charset="0"/>
                <a:cs typeface="Times New Roman" panose="02020603050405020304" pitchFamily="18" charset="0"/>
              </a:rPr>
              <a:t>T</a:t>
            </a:r>
            <a:r>
              <a:rPr lang="en-US" dirty="0">
                <a:latin typeface="Times New Roman" panose="02020603050405020304" pitchFamily="18" charset="0"/>
                <a:cs typeface="Times New Roman" panose="02020603050405020304" pitchFamily="18" charset="0"/>
              </a:rPr>
              <a:t>his is produced by directly cutting logs into timber, lumber, boards, etc. by hand saw or high scale cutting machine (e.g. lumbers, solid boards and stocks.) This form of wood product is very useful for construction, specially where there is a need of load carriage.</a:t>
            </a:r>
          </a:p>
          <a:p>
            <a:pPr marL="914400" lvl="1" indent="-457200">
              <a:buAutoNum type="arabicPeriod"/>
            </a:pPr>
            <a:r>
              <a:rPr lang="en-US" dirty="0">
                <a:solidFill>
                  <a:srgbClr val="FF0000"/>
                </a:solidFill>
                <a:latin typeface="Times New Roman" panose="02020603050405020304" pitchFamily="18" charset="0"/>
                <a:cs typeface="Times New Roman" panose="02020603050405020304" pitchFamily="18" charset="0"/>
              </a:rPr>
              <a:t>Fabricated and laminated form </a:t>
            </a:r>
          </a:p>
          <a:p>
            <a:pPr marL="914400" lvl="2" indent="0">
              <a:buNone/>
            </a:pPr>
            <a:r>
              <a:rPr lang="en-US" dirty="0">
                <a:latin typeface="Times New Roman" panose="02020603050405020304" pitchFamily="18" charset="0"/>
                <a:cs typeface="Times New Roman" panose="02020603050405020304" pitchFamily="18" charset="0"/>
              </a:rPr>
              <a:t>wooden sheets and boards, as ply wood fiberboard, chip wood etc.</a:t>
            </a:r>
          </a:p>
        </p:txBody>
      </p:sp>
      <p:sp>
        <p:nvSpPr>
          <p:cNvPr id="4" name="Date Placeholder 3">
            <a:extLst>
              <a:ext uri="{FF2B5EF4-FFF2-40B4-BE49-F238E27FC236}">
                <a16:creationId xmlns:a16="http://schemas.microsoft.com/office/drawing/2014/main" id="{F059539A-D228-4FC2-B0A1-5B8FA4D76901}"/>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1FD35FFF-9F05-4123-BFF0-7CDF83DEC0B1}"/>
              </a:ext>
            </a:extLst>
          </p:cNvPr>
          <p:cNvSpPr>
            <a:spLocks noGrp="1"/>
          </p:cNvSpPr>
          <p:nvPr>
            <p:ph type="sldNum" sz="quarter" idx="12"/>
          </p:nvPr>
        </p:nvSpPr>
        <p:spPr/>
        <p:txBody>
          <a:bodyPr/>
          <a:lstStyle/>
          <a:p>
            <a:fld id="{57BC9BDB-8C46-4E68-9C6B-B5F33CCD8053}" type="slidenum">
              <a:rPr lang="en-US" smtClean="0"/>
              <a:t>13</a:t>
            </a:fld>
            <a:endParaRPr lang="en-US"/>
          </a:p>
        </p:txBody>
      </p:sp>
    </p:spTree>
    <p:extLst>
      <p:ext uri="{BB962C8B-B14F-4D97-AF65-F5344CB8AC3E}">
        <p14:creationId xmlns:p14="http://schemas.microsoft.com/office/powerpoint/2010/main" val="732133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a:xfrm>
            <a:off x="838200" y="370703"/>
            <a:ext cx="10515600" cy="1454922"/>
          </a:xfrm>
        </p:spPr>
        <p:txBody>
          <a:bodyPr>
            <a:noAutofit/>
          </a:bodyPr>
          <a:lstStyle/>
          <a:p>
            <a:r>
              <a:rPr lang="en-US" sz="3200" b="1" u="sng" dirty="0">
                <a:solidFill>
                  <a:srgbClr val="FF0000"/>
                </a:solidFill>
                <a:latin typeface="Times New Roman" panose="02020603050405020304" pitchFamily="18" charset="0"/>
                <a:cs typeface="Times New Roman" panose="02020603050405020304" pitchFamily="18" charset="0"/>
              </a:rPr>
              <a:t>The main forms of wood product</a:t>
            </a:r>
            <a:br>
              <a:rPr lang="en-US" sz="3200" b="1" u="sng" dirty="0">
                <a:solidFill>
                  <a:srgbClr val="FF0000"/>
                </a:solidFill>
                <a:latin typeface="Times New Roman" panose="02020603050405020304" pitchFamily="18" charset="0"/>
                <a:cs typeface="Times New Roman" panose="02020603050405020304" pitchFamily="18" charset="0"/>
              </a:rPr>
            </a:br>
            <a:br>
              <a:rPr lang="en-US" sz="3200" b="1" u="sng" dirty="0">
                <a:solidFill>
                  <a:srgbClr val="FF0000"/>
                </a:solidFill>
                <a:latin typeface="Times New Roman" panose="02020603050405020304" pitchFamily="18" charset="0"/>
                <a:cs typeface="Times New Roman" panose="02020603050405020304" pitchFamily="18" charset="0"/>
              </a:rPr>
            </a:br>
            <a:r>
              <a:rPr lang="en-US" sz="3200" dirty="0">
                <a:solidFill>
                  <a:srgbClr val="FF0000"/>
                </a:solidFill>
                <a:latin typeface="Times New Roman" panose="02020603050405020304" pitchFamily="18" charset="0"/>
                <a:cs typeface="Times New Roman" panose="02020603050405020304" pitchFamily="18" charset="0"/>
              </a:rPr>
              <a:t>Fabricated and laminated form </a:t>
            </a:r>
            <a:br>
              <a:rPr lang="en-US" sz="3200" dirty="0">
                <a:solidFill>
                  <a:srgbClr val="FF0000"/>
                </a:solidFill>
                <a:latin typeface="Times New Roman" panose="02020603050405020304" pitchFamily="18" charset="0"/>
                <a:cs typeface="Times New Roman" panose="02020603050405020304" pitchFamily="18" charset="0"/>
              </a:rPr>
            </a:br>
            <a:endParaRPr lang="en-US" sz="3200"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p:txBody>
          <a:bodyPr>
            <a:normAutofit/>
          </a:bodyPr>
          <a:lstStyle/>
          <a:p>
            <a:pPr lvl="1">
              <a:buFont typeface="Wingdings" panose="05000000000000000000" pitchFamily="2" charset="2"/>
              <a:buChar char="Ø"/>
            </a:pPr>
            <a:r>
              <a:rPr lang="en-US" dirty="0">
                <a:solidFill>
                  <a:srgbClr val="FF0000"/>
                </a:solidFill>
                <a:latin typeface="Times New Roman" panose="02020603050405020304" pitchFamily="18" charset="0"/>
                <a:cs typeface="Times New Roman" panose="02020603050405020304" pitchFamily="18" charset="0"/>
              </a:rPr>
              <a:t>Ply wood </a:t>
            </a:r>
          </a:p>
          <a:p>
            <a:pPr lvl="2"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is made from a number of slices of wood encased in veneer, overlapping one another crosswise or at right angle to each other in their grain (fiber) direction in order to increase strength. </a:t>
            </a:r>
          </a:p>
          <a:p>
            <a:pPr lvl="2"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grain of the consecutive layer of veneer overlaps should be three or more odd numbered layers, to ensure the same face on both surfaces.</a:t>
            </a:r>
          </a:p>
          <a:p>
            <a:pPr lvl="1">
              <a:buFont typeface="Wingdings" panose="05000000000000000000" pitchFamily="2" charset="2"/>
              <a:buChar char="Ø"/>
            </a:pPr>
            <a:r>
              <a:rPr lang="en-US" dirty="0">
                <a:solidFill>
                  <a:srgbClr val="FF0000"/>
                </a:solidFill>
                <a:latin typeface="Times New Roman" panose="02020603050405020304" pitchFamily="18" charset="0"/>
                <a:cs typeface="Times New Roman" panose="02020603050405020304" pitchFamily="18" charset="0"/>
              </a:rPr>
              <a:t>Chip wood:</a:t>
            </a:r>
          </a:p>
          <a:p>
            <a:pPr lvl="2"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is an artificial board (sheets of wood) made from ground chips of tree trunk, branches and roots which is mixed with synthetic resin (glue), then pressed at high pressure and temperature. </a:t>
            </a:r>
          </a:p>
          <a:p>
            <a:pPr lvl="2"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It is specially produced from low-grade wood and branches and roots. Its disadvantage is it does not resist any moisture and water</a:t>
            </a:r>
          </a:p>
        </p:txBody>
      </p:sp>
      <p:sp>
        <p:nvSpPr>
          <p:cNvPr id="4" name="Date Placeholder 3">
            <a:extLst>
              <a:ext uri="{FF2B5EF4-FFF2-40B4-BE49-F238E27FC236}">
                <a16:creationId xmlns:a16="http://schemas.microsoft.com/office/drawing/2014/main" id="{ADEB6DAA-981A-4CAF-93A3-D2F5046CF796}"/>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5E09E6D9-32F1-4415-86B5-AF070AAD23A1}"/>
              </a:ext>
            </a:extLst>
          </p:cNvPr>
          <p:cNvSpPr>
            <a:spLocks noGrp="1"/>
          </p:cNvSpPr>
          <p:nvPr>
            <p:ph type="sldNum" sz="quarter" idx="12"/>
          </p:nvPr>
        </p:nvSpPr>
        <p:spPr/>
        <p:txBody>
          <a:bodyPr/>
          <a:lstStyle/>
          <a:p>
            <a:fld id="{57BC9BDB-8C46-4E68-9C6B-B5F33CCD8053}" type="slidenum">
              <a:rPr lang="en-US" smtClean="0"/>
              <a:t>14</a:t>
            </a:fld>
            <a:endParaRPr lang="en-US"/>
          </a:p>
        </p:txBody>
      </p:sp>
    </p:spTree>
    <p:extLst>
      <p:ext uri="{BB962C8B-B14F-4D97-AF65-F5344CB8AC3E}">
        <p14:creationId xmlns:p14="http://schemas.microsoft.com/office/powerpoint/2010/main" val="3633741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a:xfrm>
            <a:off x="838200" y="681037"/>
            <a:ext cx="10515600" cy="586345"/>
          </a:xfrm>
        </p:spPr>
        <p:txBody>
          <a:bodyPr>
            <a:noAutofit/>
          </a:bodyPr>
          <a:lstStyle/>
          <a:p>
            <a:r>
              <a:rPr lang="en-US" sz="3200" b="1" u="sng" dirty="0">
                <a:solidFill>
                  <a:srgbClr val="FF0000"/>
                </a:solidFill>
                <a:latin typeface="Times New Roman" panose="02020603050405020304" pitchFamily="18" charset="0"/>
                <a:cs typeface="Times New Roman" panose="02020603050405020304" pitchFamily="18" charset="0"/>
              </a:rPr>
              <a:t>The main forms of wood product…</a:t>
            </a:r>
            <a:endParaRPr lang="en-US" sz="3200"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p:txBody>
          <a:bodyPr>
            <a:normAutofit/>
          </a:bodyPr>
          <a:lstStyle/>
          <a:p>
            <a:pPr lvl="1" algn="just">
              <a:buFont typeface="Wingdings" panose="05000000000000000000" pitchFamily="2" charset="2"/>
              <a:buChar char="Ø"/>
            </a:pPr>
            <a:r>
              <a:rPr lang="en-US" sz="2800" dirty="0">
                <a:solidFill>
                  <a:srgbClr val="FF0000"/>
                </a:solidFill>
                <a:latin typeface="Times New Roman" panose="02020603050405020304" pitchFamily="18" charset="0"/>
                <a:cs typeface="Times New Roman" panose="02020603050405020304" pitchFamily="18" charset="0"/>
              </a:rPr>
              <a:t>Fiber board</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 is another form of wood made from wood fibers felted (sliced) from wood or other vegetables, mixed with resins and pressed, as that of chip wood. </a:t>
            </a:r>
          </a:p>
          <a:p>
            <a:pPr marL="914400" lvl="2" indent="0" algn="just">
              <a:buNone/>
            </a:pPr>
            <a:endParaRPr lang="en-US" sz="2400" dirty="0">
              <a:latin typeface="Times New Roman" panose="02020603050405020304" pitchFamily="18" charset="0"/>
              <a:cs typeface="Times New Roman" panose="02020603050405020304" pitchFamily="18" charset="0"/>
            </a:endParaRPr>
          </a:p>
          <a:p>
            <a:pPr marL="914400" lvl="2" indent="0" algn="just">
              <a:buNone/>
            </a:pPr>
            <a:endParaRPr lang="en-US" sz="2400" dirty="0">
              <a:latin typeface="Times New Roman" panose="02020603050405020304" pitchFamily="18" charset="0"/>
              <a:cs typeface="Times New Roman" panose="02020603050405020304" pitchFamily="18" charset="0"/>
            </a:endParaRPr>
          </a:p>
          <a:p>
            <a:pPr marL="914400" lvl="2" indent="0" algn="just">
              <a:buNone/>
            </a:pPr>
            <a:r>
              <a:rPr lang="en-US" sz="2400" b="1" dirty="0">
                <a:solidFill>
                  <a:srgbClr val="FF0000"/>
                </a:solidFill>
                <a:latin typeface="Times New Roman" panose="02020603050405020304" pitchFamily="18" charset="0"/>
                <a:cs typeface="Times New Roman" panose="02020603050405020304" pitchFamily="18" charset="0"/>
              </a:rPr>
              <a:t>N.B. </a:t>
            </a:r>
          </a:p>
          <a:p>
            <a:pPr marL="914400" lvl="2" indent="0" algn="just">
              <a:buNone/>
            </a:pPr>
            <a:r>
              <a:rPr lang="en-US" sz="2400" dirty="0">
                <a:latin typeface="Times New Roman" panose="02020603050405020304" pitchFamily="18" charset="0"/>
                <a:cs typeface="Times New Roman" panose="02020603050405020304" pitchFamily="18" charset="0"/>
              </a:rPr>
              <a:t>Chip wood and fiber boards are mostly used for ceilings, internal covering and where there is no exposure to moisture.</a:t>
            </a:r>
          </a:p>
        </p:txBody>
      </p:sp>
      <p:sp>
        <p:nvSpPr>
          <p:cNvPr id="4" name="Date Placeholder 3">
            <a:extLst>
              <a:ext uri="{FF2B5EF4-FFF2-40B4-BE49-F238E27FC236}">
                <a16:creationId xmlns:a16="http://schemas.microsoft.com/office/drawing/2014/main" id="{21916C04-A40E-44C1-B011-F6B01DC91293}"/>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F882FD93-25E2-4517-A715-B51F602B7641}"/>
              </a:ext>
            </a:extLst>
          </p:cNvPr>
          <p:cNvSpPr>
            <a:spLocks noGrp="1"/>
          </p:cNvSpPr>
          <p:nvPr>
            <p:ph type="sldNum" sz="quarter" idx="12"/>
          </p:nvPr>
        </p:nvSpPr>
        <p:spPr/>
        <p:txBody>
          <a:bodyPr/>
          <a:lstStyle/>
          <a:p>
            <a:fld id="{57BC9BDB-8C46-4E68-9C6B-B5F33CCD8053}" type="slidenum">
              <a:rPr lang="en-US" smtClean="0"/>
              <a:t>15</a:t>
            </a:fld>
            <a:endParaRPr lang="en-US"/>
          </a:p>
        </p:txBody>
      </p:sp>
    </p:spTree>
    <p:extLst>
      <p:ext uri="{BB962C8B-B14F-4D97-AF65-F5344CB8AC3E}">
        <p14:creationId xmlns:p14="http://schemas.microsoft.com/office/powerpoint/2010/main" val="933730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a:xfrm>
            <a:off x="838200" y="365126"/>
            <a:ext cx="10515600" cy="462778"/>
          </a:xfrm>
        </p:spPr>
        <p:txBody>
          <a:bodyPr>
            <a:noAutofit/>
          </a:bodyPr>
          <a:lstStyle/>
          <a:p>
            <a:r>
              <a:rPr lang="en-US" sz="3200" b="1" u="sng" dirty="0">
                <a:solidFill>
                  <a:srgbClr val="FF0000"/>
                </a:solidFill>
                <a:latin typeface="Times New Roman" panose="02020603050405020304" pitchFamily="18" charset="0"/>
                <a:cs typeface="Times New Roman" panose="02020603050405020304" pitchFamily="18" charset="0"/>
              </a:rPr>
              <a:t>Production of wood for construction…</a:t>
            </a:r>
            <a:endParaRPr lang="en-US" sz="3200"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a:xfrm>
            <a:off x="838200" y="1136822"/>
            <a:ext cx="10515600" cy="5356052"/>
          </a:xfrm>
        </p:spPr>
        <p:txBody>
          <a:bodyPr>
            <a:normAutofit/>
          </a:bodyPr>
          <a:lstStyle/>
          <a:p>
            <a:pPr marL="0" indent="0" algn="just">
              <a:buNone/>
            </a:pPr>
            <a:r>
              <a:rPr lang="en-US" b="1" u="sng" dirty="0">
                <a:solidFill>
                  <a:srgbClr val="FF0000"/>
                </a:solidFill>
                <a:latin typeface="Times New Roman" panose="02020603050405020304" pitchFamily="18" charset="0"/>
                <a:cs typeface="Times New Roman" panose="02020603050405020304" pitchFamily="18" charset="0"/>
              </a:rPr>
              <a:t>Effect of moisture on wood</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Wood is more greatly affected by moisture than other construction material.</a:t>
            </a:r>
          </a:p>
          <a:p>
            <a:pPr marL="457200" lvl="1" indent="0" algn="just">
              <a:buNone/>
            </a:pPr>
            <a:endParaRPr lang="en-US"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Every wood has its own natural moisture content. </a:t>
            </a:r>
          </a:p>
          <a:p>
            <a:pPr marL="457200" lvl="1" indent="0" algn="just">
              <a:buNone/>
            </a:pPr>
            <a:endParaRPr lang="en-US"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moisture is called normal wood moisture content. It is about 30% of the maximum moisture that a green wood can have. </a:t>
            </a:r>
          </a:p>
          <a:p>
            <a:pPr marL="457200" lvl="1" indent="0" algn="just">
              <a:buNone/>
            </a:pPr>
            <a:endParaRPr lang="en-US"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normal moisture content is called </a:t>
            </a:r>
            <a:r>
              <a:rPr lang="en-US" dirty="0">
                <a:solidFill>
                  <a:srgbClr val="FF0000"/>
                </a:solidFill>
                <a:latin typeface="Times New Roman" panose="02020603050405020304" pitchFamily="18" charset="0"/>
                <a:cs typeface="Times New Roman" panose="02020603050405020304" pitchFamily="18" charset="0"/>
              </a:rPr>
              <a:t>saturation</a:t>
            </a:r>
            <a:r>
              <a:rPr lang="en-US" dirty="0">
                <a:latin typeface="Times New Roman" panose="02020603050405020304" pitchFamily="18" charset="0"/>
                <a:cs typeface="Times New Roman" panose="02020603050405020304" pitchFamily="18" charset="0"/>
              </a:rPr>
              <a:t>. If the moisture in wood goes beyond its normal point the wood will swell and tends to decay, which results in loss of strength, </a:t>
            </a:r>
            <a:r>
              <a:rPr lang="en-US" dirty="0" err="1">
                <a:latin typeface="Times New Roman" panose="02020603050405020304" pitchFamily="18" charset="0"/>
                <a:cs typeface="Times New Roman" panose="02020603050405020304" pitchFamily="18" charset="0"/>
              </a:rPr>
              <a:t>colour</a:t>
            </a:r>
            <a:r>
              <a:rPr lang="en-US" dirty="0">
                <a:latin typeface="Times New Roman" panose="02020603050405020304" pitchFamily="18" charset="0"/>
                <a:cs typeface="Times New Roman" panose="02020603050405020304" pitchFamily="18" charset="0"/>
              </a:rPr>
              <a:t>, and durability.</a:t>
            </a:r>
          </a:p>
          <a:p>
            <a:pPr marL="457200" lvl="1" indent="0" algn="just">
              <a:buNone/>
            </a:pPr>
            <a:r>
              <a:rPr lang="en-US" dirty="0">
                <a:latin typeface="Times New Roman" panose="02020603050405020304" pitchFamily="18" charset="0"/>
                <a:cs typeface="Times New Roman" panose="02020603050405020304" pitchFamily="18" charset="0"/>
              </a:rPr>
              <a:t>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If the moisture goes down (below its normal point) it results in wood defects such as creaks, twists, warping, etc. </a:t>
            </a:r>
          </a:p>
        </p:txBody>
      </p:sp>
      <p:sp>
        <p:nvSpPr>
          <p:cNvPr id="4" name="Date Placeholder 3">
            <a:extLst>
              <a:ext uri="{FF2B5EF4-FFF2-40B4-BE49-F238E27FC236}">
                <a16:creationId xmlns:a16="http://schemas.microsoft.com/office/drawing/2014/main" id="{9E21EAE4-7756-4A8B-B532-2E56777E88E1}"/>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EBD81F0D-B7B4-471B-899C-EA46BB05B26B}"/>
              </a:ext>
            </a:extLst>
          </p:cNvPr>
          <p:cNvSpPr>
            <a:spLocks noGrp="1"/>
          </p:cNvSpPr>
          <p:nvPr>
            <p:ph type="sldNum" sz="quarter" idx="12"/>
          </p:nvPr>
        </p:nvSpPr>
        <p:spPr/>
        <p:txBody>
          <a:bodyPr/>
          <a:lstStyle/>
          <a:p>
            <a:fld id="{57BC9BDB-8C46-4E68-9C6B-B5F33CCD8053}" type="slidenum">
              <a:rPr lang="en-US" smtClean="0"/>
              <a:t>16</a:t>
            </a:fld>
            <a:endParaRPr lang="en-US"/>
          </a:p>
        </p:txBody>
      </p:sp>
    </p:spTree>
    <p:extLst>
      <p:ext uri="{BB962C8B-B14F-4D97-AF65-F5344CB8AC3E}">
        <p14:creationId xmlns:p14="http://schemas.microsoft.com/office/powerpoint/2010/main" val="17356745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a:xfrm>
            <a:off x="838200" y="365125"/>
            <a:ext cx="10515600" cy="648129"/>
          </a:xfrm>
        </p:spPr>
        <p:txBody>
          <a:bodyPr>
            <a:normAutofit/>
          </a:bodyPr>
          <a:lstStyle/>
          <a:p>
            <a:r>
              <a:rPr lang="en-US" sz="3200" b="1" u="sng" dirty="0">
                <a:solidFill>
                  <a:srgbClr val="FF0000"/>
                </a:solidFill>
                <a:latin typeface="Times New Roman" panose="02020603050405020304" pitchFamily="18" charset="0"/>
                <a:cs typeface="Times New Roman" panose="02020603050405020304" pitchFamily="18" charset="0"/>
              </a:rPr>
              <a:t>Production of wood for construction…</a:t>
            </a:r>
            <a:endParaRPr lang="en-US" sz="3200"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a:xfrm>
            <a:off x="838200" y="1396314"/>
            <a:ext cx="10515600" cy="4780649"/>
          </a:xfrm>
        </p:spPr>
        <p:txBody>
          <a:bodyPr>
            <a:normAutofit lnSpcReduction="10000"/>
          </a:bodyPr>
          <a:lstStyle/>
          <a:p>
            <a:pPr marL="0" indent="0" algn="just">
              <a:buNone/>
            </a:pPr>
            <a:r>
              <a:rPr lang="en-US" sz="3200" i="1" dirty="0">
                <a:latin typeface="Times New Roman" panose="02020603050405020304" pitchFamily="18" charset="0"/>
                <a:cs typeface="Times New Roman" panose="02020603050405020304" pitchFamily="18" charset="0"/>
              </a:rPr>
              <a:t>But drying of wood has its own advantages. Therefore, to prevent these defects (creaks, twists, warping, etc.) wood should be dried in controlled method, which is called seasoning.</a:t>
            </a:r>
          </a:p>
          <a:p>
            <a:pPr marL="0" indent="0" algn="just">
              <a:buNone/>
            </a:pPr>
            <a:r>
              <a:rPr lang="en-US" sz="3200" u="sng" dirty="0">
                <a:solidFill>
                  <a:srgbClr val="FF0000"/>
                </a:solidFill>
                <a:latin typeface="Times New Roman" panose="02020603050405020304" pitchFamily="18" charset="0"/>
                <a:cs typeface="Times New Roman" panose="02020603050405020304" pitchFamily="18" charset="0"/>
              </a:rPr>
              <a:t>Among Advantages of drying of wood by seasoning</a:t>
            </a:r>
            <a:endParaRPr lang="en-US" sz="3200" u="sng"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Minimizes decaying</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 Decreases weight and stiffness</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 Reduces defects as checking, creaks, warping and twists</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 Facilitates taking up of gluing materials sanding and finishing materials</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 Increases fastener-holding strength.</a:t>
            </a:r>
          </a:p>
        </p:txBody>
      </p:sp>
      <p:sp>
        <p:nvSpPr>
          <p:cNvPr id="4" name="Date Placeholder 3">
            <a:extLst>
              <a:ext uri="{FF2B5EF4-FFF2-40B4-BE49-F238E27FC236}">
                <a16:creationId xmlns:a16="http://schemas.microsoft.com/office/drawing/2014/main" id="{1EE88340-4C0C-44E7-A1D7-BEA9AF269F21}"/>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6A770F64-9737-4613-82A3-AA37A01B952E}"/>
              </a:ext>
            </a:extLst>
          </p:cNvPr>
          <p:cNvSpPr>
            <a:spLocks noGrp="1"/>
          </p:cNvSpPr>
          <p:nvPr>
            <p:ph type="sldNum" sz="quarter" idx="12"/>
          </p:nvPr>
        </p:nvSpPr>
        <p:spPr/>
        <p:txBody>
          <a:bodyPr/>
          <a:lstStyle/>
          <a:p>
            <a:fld id="{57BC9BDB-8C46-4E68-9C6B-B5F33CCD8053}" type="slidenum">
              <a:rPr lang="en-US" smtClean="0"/>
              <a:t>17</a:t>
            </a:fld>
            <a:endParaRPr lang="en-US"/>
          </a:p>
        </p:txBody>
      </p:sp>
    </p:spTree>
    <p:extLst>
      <p:ext uri="{BB962C8B-B14F-4D97-AF65-F5344CB8AC3E}">
        <p14:creationId xmlns:p14="http://schemas.microsoft.com/office/powerpoint/2010/main" val="3485775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a:xfrm>
            <a:off x="838200" y="365126"/>
            <a:ext cx="10515600" cy="623416"/>
          </a:xfrm>
        </p:spPr>
        <p:txBody>
          <a:bodyPr>
            <a:noAutofit/>
          </a:bodyPr>
          <a:lstStyle/>
          <a:p>
            <a:r>
              <a:rPr lang="en-US" sz="3200" b="1" u="sng" dirty="0">
                <a:solidFill>
                  <a:srgbClr val="FF0000"/>
                </a:solidFill>
                <a:latin typeface="Times New Roman" panose="02020603050405020304" pitchFamily="18" charset="0"/>
                <a:cs typeface="Times New Roman" panose="02020603050405020304" pitchFamily="18" charset="0"/>
              </a:rPr>
              <a:t>Carpentry Materials, Tools and Machines</a:t>
            </a:r>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a:xfrm>
            <a:off x="838200" y="1272746"/>
            <a:ext cx="10515600" cy="5128054"/>
          </a:xfrm>
        </p:spPr>
        <p:txBody>
          <a:bodyPr>
            <a:normAutofit fontScale="92500"/>
          </a:bodyPr>
          <a:lstStyle/>
          <a:p>
            <a:pPr marL="0" indent="0">
              <a:buNone/>
            </a:pPr>
            <a:r>
              <a:rPr lang="en-US" b="1" u="sng" dirty="0">
                <a:solidFill>
                  <a:srgbClr val="FF0000"/>
                </a:solidFill>
                <a:latin typeface="Times New Roman" panose="02020603050405020304" pitchFamily="18" charset="0"/>
                <a:cs typeface="Times New Roman" panose="02020603050405020304" pitchFamily="18" charset="0"/>
              </a:rPr>
              <a:t>A. Carpentry materials</a:t>
            </a:r>
          </a:p>
          <a:p>
            <a:pPr marL="0" indent="0" algn="just">
              <a:buNone/>
            </a:pPr>
            <a:r>
              <a:rPr lang="en-US" dirty="0">
                <a:latin typeface="Times New Roman" panose="02020603050405020304" pitchFamily="18" charset="0"/>
                <a:cs typeface="Times New Roman" panose="02020603050405020304" pitchFamily="18" charset="0"/>
              </a:rPr>
              <a:t>These are many materials that are used to perform some carpentry activities.</a:t>
            </a:r>
          </a:p>
          <a:p>
            <a:pPr marL="0" indent="0" algn="just">
              <a:buNone/>
            </a:pPr>
            <a:endParaRPr lang="en-US" dirty="0">
              <a:latin typeface="Times New Roman" panose="02020603050405020304" pitchFamily="18" charset="0"/>
              <a:cs typeface="Times New Roman" panose="02020603050405020304" pitchFamily="18" charset="0"/>
            </a:endParaRPr>
          </a:p>
          <a:p>
            <a:pPr marL="457200" lvl="1" indent="0" algn="just">
              <a:buNone/>
            </a:pPr>
            <a:r>
              <a:rPr lang="en-US" b="1" u="sng" dirty="0">
                <a:solidFill>
                  <a:srgbClr val="FF0000"/>
                </a:solidFill>
                <a:latin typeface="Times New Roman" panose="02020603050405020304" pitchFamily="18" charset="0"/>
                <a:cs typeface="Times New Roman" panose="02020603050405020304" pitchFamily="18" charset="0"/>
              </a:rPr>
              <a:t>a) Wood Abrasives and sand papers</a:t>
            </a:r>
          </a:p>
          <a:p>
            <a:pPr marL="457200" lvl="1" indent="0" algn="just">
              <a:buNone/>
            </a:pPr>
            <a:r>
              <a:rPr lang="en-US" dirty="0">
                <a:latin typeface="Times New Roman" panose="02020603050405020304" pitchFamily="18" charset="0"/>
                <a:cs typeface="Times New Roman" panose="02020603050405020304" pitchFamily="18" charset="0"/>
              </a:rPr>
              <a:t>Since sandpaper is no longer made with sand, industry has adopted and uses the term "</a:t>
            </a:r>
            <a:r>
              <a:rPr lang="en-US" dirty="0">
                <a:solidFill>
                  <a:srgbClr val="FF0000"/>
                </a:solidFill>
                <a:latin typeface="Times New Roman" panose="02020603050405020304" pitchFamily="18" charset="0"/>
                <a:cs typeface="Times New Roman" panose="02020603050405020304" pitchFamily="18" charset="0"/>
              </a:rPr>
              <a:t>coated abrasive</a:t>
            </a:r>
            <a:r>
              <a:rPr lang="en-US" dirty="0">
                <a:latin typeface="Times New Roman" panose="02020603050405020304" pitchFamily="18" charset="0"/>
                <a:cs typeface="Times New Roman" panose="02020603050405020304" pitchFamily="18" charset="0"/>
              </a:rPr>
              <a:t>." This is a more descriptive term that can be generally used for various kinds of abrasive materials that are applied to paper or cloth, and then made into sheets, discs, drums, belts, and other forms.</a:t>
            </a:r>
          </a:p>
          <a:p>
            <a:pPr marL="457200" lvl="1" indent="0" algn="just">
              <a:buNone/>
            </a:pPr>
            <a:endParaRPr lang="en-US" dirty="0">
              <a:latin typeface="Times New Roman" panose="02020603050405020304" pitchFamily="18" charset="0"/>
              <a:cs typeface="Times New Roman" panose="02020603050405020304" pitchFamily="18" charset="0"/>
            </a:endParaRPr>
          </a:p>
          <a:p>
            <a:pPr marL="457200" lvl="1" indent="0" algn="just">
              <a:buNone/>
            </a:pPr>
            <a:r>
              <a:rPr lang="en-US" dirty="0">
                <a:latin typeface="Times New Roman" panose="02020603050405020304" pitchFamily="18" charset="0"/>
                <a:cs typeface="Times New Roman" panose="02020603050405020304" pitchFamily="18" charset="0"/>
              </a:rPr>
              <a:t>There are four principal kinds of abrasive materials used for woodwork:</a:t>
            </a:r>
          </a:p>
          <a:p>
            <a:pPr marL="914400" lvl="2" indent="0" algn="just">
              <a:buNone/>
            </a:pPr>
            <a:r>
              <a:rPr lang="en-US" dirty="0">
                <a:latin typeface="Times New Roman" panose="02020603050405020304" pitchFamily="18" charset="0"/>
                <a:cs typeface="Times New Roman" panose="02020603050405020304" pitchFamily="18" charset="0"/>
              </a:rPr>
              <a:t>1. Flint  ---- like sand paper</a:t>
            </a:r>
          </a:p>
          <a:p>
            <a:pPr marL="914400" lvl="2" indent="0" algn="just">
              <a:buNone/>
            </a:pPr>
            <a:r>
              <a:rPr lang="en-US" dirty="0">
                <a:latin typeface="Times New Roman" panose="02020603050405020304" pitchFamily="18" charset="0"/>
                <a:cs typeface="Times New Roman" panose="02020603050405020304" pitchFamily="18" charset="0"/>
              </a:rPr>
              <a:t>2. Garnet –group of silicate minerals</a:t>
            </a:r>
          </a:p>
          <a:p>
            <a:pPr marL="914400" lvl="2" indent="0" algn="just">
              <a:buNone/>
            </a:pPr>
            <a:r>
              <a:rPr lang="en-US" dirty="0">
                <a:latin typeface="Times New Roman" panose="02020603050405020304" pitchFamily="18" charset="0"/>
                <a:cs typeface="Times New Roman" panose="02020603050405020304" pitchFamily="18" charset="0"/>
              </a:rPr>
              <a:t>3. Aluminum oxide</a:t>
            </a:r>
          </a:p>
          <a:p>
            <a:pPr marL="914400" lvl="2" indent="0" algn="just">
              <a:buNone/>
            </a:pPr>
            <a:r>
              <a:rPr lang="en-US" dirty="0">
                <a:latin typeface="Times New Roman" panose="02020603050405020304" pitchFamily="18" charset="0"/>
                <a:cs typeface="Times New Roman" panose="02020603050405020304" pitchFamily="18" charset="0"/>
              </a:rPr>
              <a:t>4. Silicon carbide --- sandpaper and glass paper </a:t>
            </a:r>
          </a:p>
        </p:txBody>
      </p:sp>
      <p:sp>
        <p:nvSpPr>
          <p:cNvPr id="4" name="Date Placeholder 3">
            <a:extLst>
              <a:ext uri="{FF2B5EF4-FFF2-40B4-BE49-F238E27FC236}">
                <a16:creationId xmlns:a16="http://schemas.microsoft.com/office/drawing/2014/main" id="{793754BC-34AE-458F-8D23-CA3747DDA36B}"/>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738220EF-896A-4AE8-AF40-8D755E8F93A3}"/>
              </a:ext>
            </a:extLst>
          </p:cNvPr>
          <p:cNvSpPr>
            <a:spLocks noGrp="1"/>
          </p:cNvSpPr>
          <p:nvPr>
            <p:ph type="sldNum" sz="quarter" idx="12"/>
          </p:nvPr>
        </p:nvSpPr>
        <p:spPr/>
        <p:txBody>
          <a:bodyPr/>
          <a:lstStyle/>
          <a:p>
            <a:fld id="{57BC9BDB-8C46-4E68-9C6B-B5F33CCD8053}" type="slidenum">
              <a:rPr lang="en-US" smtClean="0"/>
              <a:t>18</a:t>
            </a:fld>
            <a:endParaRPr lang="en-US"/>
          </a:p>
        </p:txBody>
      </p:sp>
    </p:spTree>
    <p:extLst>
      <p:ext uri="{BB962C8B-B14F-4D97-AF65-F5344CB8AC3E}">
        <p14:creationId xmlns:p14="http://schemas.microsoft.com/office/powerpoint/2010/main" val="5457684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a:xfrm>
            <a:off x="838200" y="365125"/>
            <a:ext cx="10515600" cy="944691"/>
          </a:xfrm>
        </p:spPr>
        <p:txBody>
          <a:bodyPr>
            <a:normAutofit fontScale="90000"/>
          </a:bodyPr>
          <a:lstStyle/>
          <a:p>
            <a:r>
              <a:rPr lang="en-US" sz="3200" b="1" u="sng" dirty="0">
                <a:solidFill>
                  <a:srgbClr val="FF0000"/>
                </a:solidFill>
                <a:latin typeface="Times New Roman" panose="02020603050405020304" pitchFamily="18" charset="0"/>
                <a:cs typeface="Times New Roman" panose="02020603050405020304" pitchFamily="18" charset="0"/>
              </a:rPr>
              <a:t>Carpentry Materials, Tools and Machines…</a:t>
            </a:r>
            <a:br>
              <a:rPr lang="en-US" sz="3200" b="1" u="sng" dirty="0">
                <a:solidFill>
                  <a:srgbClr val="FF0000"/>
                </a:solidFill>
                <a:latin typeface="Times New Roman" panose="02020603050405020304" pitchFamily="18" charset="0"/>
                <a:cs typeface="Times New Roman" panose="02020603050405020304" pitchFamily="18" charset="0"/>
              </a:rPr>
            </a:br>
            <a:r>
              <a:rPr lang="en-US" sz="3200" b="1" u="sng" dirty="0">
                <a:solidFill>
                  <a:srgbClr val="FF0000"/>
                </a:solidFill>
                <a:latin typeface="Times New Roman" panose="02020603050405020304" pitchFamily="18" charset="0"/>
                <a:cs typeface="Times New Roman" panose="02020603050405020304" pitchFamily="18" charset="0"/>
              </a:rPr>
              <a:t>A. Carpentry materials…</a:t>
            </a:r>
            <a:endParaRPr lang="en-US" sz="3200"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a:xfrm>
            <a:off x="838200" y="1309816"/>
            <a:ext cx="10515600" cy="5183059"/>
          </a:xfrm>
        </p:spPr>
        <p:txBody>
          <a:bodyPr>
            <a:normAutofit/>
          </a:bodyPr>
          <a:lstStyle/>
          <a:p>
            <a:pPr marL="0" indent="0">
              <a:buNone/>
            </a:pPr>
            <a:endParaRPr lang="en-US" dirty="0"/>
          </a:p>
          <a:p>
            <a:pPr marL="0" indent="0">
              <a:buNone/>
            </a:pPr>
            <a:r>
              <a:rPr lang="en-US" b="1" u="sng" dirty="0">
                <a:solidFill>
                  <a:srgbClr val="FF0000"/>
                </a:solidFill>
                <a:latin typeface="Times New Roman" panose="02020603050405020304" pitchFamily="18" charset="0"/>
                <a:cs typeface="Times New Roman" panose="02020603050405020304" pitchFamily="18" charset="0"/>
              </a:rPr>
              <a:t>b. Wood adhesives</a:t>
            </a:r>
          </a:p>
          <a:p>
            <a:pPr marL="457200" lvl="1" indent="0" algn="just">
              <a:buNone/>
            </a:pPr>
            <a:r>
              <a:rPr lang="en-US" dirty="0">
                <a:latin typeface="Times New Roman" panose="02020603050405020304" pitchFamily="18" charset="0"/>
                <a:cs typeface="Times New Roman" panose="02020603050405020304" pitchFamily="18" charset="0"/>
              </a:rPr>
              <a:t>The most common wood adhesive is called glue. Glue is an adhesive substance that binds or fastens together any absorbent substances as paper, wood etc., by forming a binding force between the joined materials.</a:t>
            </a:r>
          </a:p>
          <a:p>
            <a:pPr marL="457200" lvl="1" indent="0" algn="just">
              <a:buNone/>
            </a:pPr>
            <a:r>
              <a:rPr lang="en-US" dirty="0">
                <a:latin typeface="Times New Roman" panose="02020603050405020304" pitchFamily="18" charset="0"/>
                <a:cs typeface="Times New Roman" panose="02020603050405020304" pitchFamily="18" charset="0"/>
              </a:rPr>
              <a:t>There are two types of glue:</a:t>
            </a:r>
          </a:p>
          <a:p>
            <a:pPr marL="914400" lvl="2" indent="0" algn="just">
              <a:buNone/>
            </a:pPr>
            <a:r>
              <a:rPr lang="en-US" b="1" dirty="0" err="1">
                <a:solidFill>
                  <a:srgbClr val="FF0000"/>
                </a:solidFill>
                <a:latin typeface="Times New Roman" panose="02020603050405020304" pitchFamily="18" charset="0"/>
                <a:cs typeface="Times New Roman" panose="02020603050405020304" pitchFamily="18" charset="0"/>
              </a:rPr>
              <a:t>i</a:t>
            </a:r>
            <a:r>
              <a:rPr lang="en-US" b="1" dirty="0">
                <a:solidFill>
                  <a:srgbClr val="FF0000"/>
                </a:solidFill>
                <a:latin typeface="Times New Roman" panose="02020603050405020304" pitchFamily="18" charset="0"/>
                <a:cs typeface="Times New Roman" panose="02020603050405020304" pitchFamily="18" charset="0"/>
              </a:rPr>
              <a:t>) Natural glue: </a:t>
            </a:r>
          </a:p>
          <a:p>
            <a:pPr marL="1371600" lvl="3" indent="0" algn="just">
              <a:buNone/>
            </a:pPr>
            <a:r>
              <a:rPr lang="en-US" dirty="0">
                <a:latin typeface="Times New Roman" panose="02020603050405020304" pitchFamily="18" charset="0"/>
                <a:cs typeface="Times New Roman" panose="02020603050405020304" pitchFamily="18" charset="0"/>
              </a:rPr>
              <a:t>This is produced from direct extraction of animal protein, animal hides, skin, bones </a:t>
            </a:r>
            <a:r>
              <a:rPr lang="en-US" dirty="0" err="1">
                <a:latin typeface="Times New Roman" panose="02020603050405020304" pitchFamily="18" charset="0"/>
                <a:cs typeface="Times New Roman" panose="02020603050405020304" pitchFamily="18" charset="0"/>
              </a:rPr>
              <a:t>etc</a:t>
            </a:r>
            <a:r>
              <a:rPr lang="en-US" dirty="0">
                <a:latin typeface="Times New Roman" panose="02020603050405020304" pitchFamily="18" charset="0"/>
                <a:cs typeface="Times New Roman" panose="02020603050405020304" pitchFamily="18" charset="0"/>
              </a:rPr>
              <a:t>; and plant protein as oil resides and oil seeds etc.</a:t>
            </a:r>
          </a:p>
          <a:p>
            <a:pPr marL="914400" lvl="2" indent="0" algn="just">
              <a:buNone/>
            </a:pPr>
            <a:r>
              <a:rPr lang="en-US" b="1" dirty="0">
                <a:solidFill>
                  <a:srgbClr val="FF0000"/>
                </a:solidFill>
                <a:latin typeface="Times New Roman" panose="02020603050405020304" pitchFamily="18" charset="0"/>
                <a:cs typeface="Times New Roman" panose="02020603050405020304" pitchFamily="18" charset="0"/>
              </a:rPr>
              <a:t>ii) Synthetic glue:</a:t>
            </a:r>
          </a:p>
          <a:p>
            <a:pPr marL="1371600" lvl="3" indent="0" algn="just">
              <a:buNone/>
            </a:pPr>
            <a:r>
              <a:rPr lang="en-US" dirty="0">
                <a:latin typeface="Times New Roman" panose="02020603050405020304" pitchFamily="18" charset="0"/>
                <a:cs typeface="Times New Roman" panose="02020603050405020304" pitchFamily="18" charset="0"/>
              </a:rPr>
              <a:t>This is produced from the result of a reaction of condensation and polymerization of adhered substances. It is good glue for all woodwork joining and has enough resin.</a:t>
            </a:r>
          </a:p>
        </p:txBody>
      </p:sp>
      <p:sp>
        <p:nvSpPr>
          <p:cNvPr id="4" name="Date Placeholder 3">
            <a:extLst>
              <a:ext uri="{FF2B5EF4-FFF2-40B4-BE49-F238E27FC236}">
                <a16:creationId xmlns:a16="http://schemas.microsoft.com/office/drawing/2014/main" id="{AF342E41-C406-4219-AAFE-D08C615ED2BD}"/>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1D87B74A-75B5-4FB4-9A41-38958DE73F52}"/>
              </a:ext>
            </a:extLst>
          </p:cNvPr>
          <p:cNvSpPr>
            <a:spLocks noGrp="1"/>
          </p:cNvSpPr>
          <p:nvPr>
            <p:ph type="sldNum" sz="quarter" idx="12"/>
          </p:nvPr>
        </p:nvSpPr>
        <p:spPr/>
        <p:txBody>
          <a:bodyPr/>
          <a:lstStyle/>
          <a:p>
            <a:fld id="{57BC9BDB-8C46-4E68-9C6B-B5F33CCD8053}" type="slidenum">
              <a:rPr lang="en-US" smtClean="0"/>
              <a:t>19</a:t>
            </a:fld>
            <a:endParaRPr lang="en-US"/>
          </a:p>
        </p:txBody>
      </p:sp>
    </p:spTree>
    <p:extLst>
      <p:ext uri="{BB962C8B-B14F-4D97-AF65-F5344CB8AC3E}">
        <p14:creationId xmlns:p14="http://schemas.microsoft.com/office/powerpoint/2010/main" val="423895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F54AF-82B0-4C4A-8AC7-F8CCE29A8220}"/>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In this Lecture:</a:t>
            </a:r>
          </a:p>
        </p:txBody>
      </p:sp>
      <p:sp>
        <p:nvSpPr>
          <p:cNvPr id="3" name="Content Placeholder 2">
            <a:extLst>
              <a:ext uri="{FF2B5EF4-FFF2-40B4-BE49-F238E27FC236}">
                <a16:creationId xmlns:a16="http://schemas.microsoft.com/office/drawing/2014/main" id="{B5970636-D996-43CF-A613-2E1ED2AB847B}"/>
              </a:ext>
            </a:extLst>
          </p:cNvPr>
          <p:cNvSpPr>
            <a:spLocks noGrp="1"/>
          </p:cNvSpPr>
          <p:nvPr>
            <p:ph idx="1"/>
          </p:nvPr>
        </p:nvSpPr>
        <p:spPr/>
        <p:txBody>
          <a:bodyPr/>
          <a:lstStyle/>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Introduction About the course</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Carpentry work</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Carpentry materials, tools and machines</a:t>
            </a:r>
          </a:p>
          <a:p>
            <a:pPr>
              <a:buFont typeface="Wingdings" panose="05000000000000000000" pitchFamily="2" charset="2"/>
              <a:buChar char="Ø"/>
            </a:pPr>
            <a:endParaRPr lang="en-US" dirty="0"/>
          </a:p>
        </p:txBody>
      </p:sp>
      <p:sp>
        <p:nvSpPr>
          <p:cNvPr id="4" name="Date Placeholder 3">
            <a:extLst>
              <a:ext uri="{FF2B5EF4-FFF2-40B4-BE49-F238E27FC236}">
                <a16:creationId xmlns:a16="http://schemas.microsoft.com/office/drawing/2014/main" id="{DDFFC0DA-33B5-4276-8893-1E58C8243D88}"/>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0BA65468-3235-48FD-AED3-F53DE55688E8}"/>
              </a:ext>
            </a:extLst>
          </p:cNvPr>
          <p:cNvSpPr>
            <a:spLocks noGrp="1"/>
          </p:cNvSpPr>
          <p:nvPr>
            <p:ph type="sldNum" sz="quarter" idx="12"/>
          </p:nvPr>
        </p:nvSpPr>
        <p:spPr/>
        <p:txBody>
          <a:bodyPr/>
          <a:lstStyle/>
          <a:p>
            <a:fld id="{57BC9BDB-8C46-4E68-9C6B-B5F33CCD8053}" type="slidenum">
              <a:rPr lang="en-US" smtClean="0"/>
              <a:t>2</a:t>
            </a:fld>
            <a:endParaRPr lang="en-US"/>
          </a:p>
        </p:txBody>
      </p:sp>
    </p:spTree>
    <p:extLst>
      <p:ext uri="{BB962C8B-B14F-4D97-AF65-F5344CB8AC3E}">
        <p14:creationId xmlns:p14="http://schemas.microsoft.com/office/powerpoint/2010/main" val="35506629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p:txBody>
          <a:bodyPr>
            <a:noAutofit/>
          </a:bodyPr>
          <a:lstStyle/>
          <a:p>
            <a:r>
              <a:rPr lang="en-US" sz="3200" b="1" u="sng" dirty="0">
                <a:solidFill>
                  <a:srgbClr val="FF0000"/>
                </a:solidFill>
                <a:latin typeface="Times New Roman" panose="02020603050405020304" pitchFamily="18" charset="0"/>
                <a:cs typeface="Times New Roman" panose="02020603050405020304" pitchFamily="18" charset="0"/>
              </a:rPr>
              <a:t>Carpentry Materials, Tools and Machines…</a:t>
            </a:r>
            <a:br>
              <a:rPr lang="en-US" sz="3200" b="1" u="sng" dirty="0">
                <a:solidFill>
                  <a:srgbClr val="FF0000"/>
                </a:solidFill>
                <a:latin typeface="Times New Roman" panose="02020603050405020304" pitchFamily="18" charset="0"/>
                <a:cs typeface="Times New Roman" panose="02020603050405020304" pitchFamily="18" charset="0"/>
              </a:rPr>
            </a:br>
            <a:br>
              <a:rPr lang="en-US" sz="3200" b="1" u="sng" dirty="0">
                <a:solidFill>
                  <a:srgbClr val="FF0000"/>
                </a:solidFill>
                <a:latin typeface="Times New Roman" panose="02020603050405020304" pitchFamily="18" charset="0"/>
                <a:cs typeface="Times New Roman" panose="02020603050405020304" pitchFamily="18" charset="0"/>
              </a:rPr>
            </a:br>
            <a:r>
              <a:rPr lang="en-US" sz="3200" b="1" u="sng" dirty="0">
                <a:solidFill>
                  <a:srgbClr val="FF0000"/>
                </a:solidFill>
                <a:latin typeface="Times New Roman" panose="02020603050405020304" pitchFamily="18" charset="0"/>
                <a:cs typeface="Times New Roman" panose="02020603050405020304" pitchFamily="18" charset="0"/>
              </a:rPr>
              <a:t>A. Carpentry materials…</a:t>
            </a:r>
            <a:endParaRPr lang="en-US" sz="3200"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p:txBody>
          <a:bodyPr/>
          <a:lstStyle/>
          <a:p>
            <a:pPr marL="457200" lvl="1" indent="0" algn="just">
              <a:lnSpc>
                <a:spcPct val="100000"/>
              </a:lnSpc>
              <a:buNone/>
            </a:pPr>
            <a:r>
              <a:rPr lang="en-US" b="1" u="sng" dirty="0">
                <a:solidFill>
                  <a:srgbClr val="FF0000"/>
                </a:solidFill>
                <a:latin typeface="Times New Roman" panose="02020603050405020304" pitchFamily="18" charset="0"/>
                <a:cs typeface="Times New Roman" panose="02020603050405020304" pitchFamily="18" charset="0"/>
              </a:rPr>
              <a:t>c) Wood fasteners and wares</a:t>
            </a:r>
          </a:p>
          <a:p>
            <a:pPr lvl="2" algn="just">
              <a:lnSpc>
                <a:spcPct val="100000"/>
              </a:lnSpc>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Human beings have been used glue as wood fasteners since early times. </a:t>
            </a:r>
          </a:p>
          <a:p>
            <a:pPr lvl="2" algn="just">
              <a:lnSpc>
                <a:spcPct val="100000"/>
              </a:lnSpc>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Good glue makes joints and parts even stronger than the wood. </a:t>
            </a:r>
          </a:p>
          <a:p>
            <a:pPr lvl="2" algn="just">
              <a:lnSpc>
                <a:spcPct val="100000"/>
              </a:lnSpc>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When we apply glue, it spreads over the surface and goes into the pores of the wood. </a:t>
            </a:r>
          </a:p>
          <a:p>
            <a:pPr lvl="2" algn="just">
              <a:lnSpc>
                <a:spcPct val="100000"/>
              </a:lnSpc>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Fasteners and woodwork include: Nails, screws, staples, bolts, glue, spines, and many special items.</a:t>
            </a:r>
          </a:p>
        </p:txBody>
      </p:sp>
      <p:sp>
        <p:nvSpPr>
          <p:cNvPr id="4" name="Date Placeholder 3">
            <a:extLst>
              <a:ext uri="{FF2B5EF4-FFF2-40B4-BE49-F238E27FC236}">
                <a16:creationId xmlns:a16="http://schemas.microsoft.com/office/drawing/2014/main" id="{2622ACD1-3AE8-4292-907F-B0C3744B1445}"/>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B76320D5-CAA9-4CDC-9860-05459C039503}"/>
              </a:ext>
            </a:extLst>
          </p:cNvPr>
          <p:cNvSpPr>
            <a:spLocks noGrp="1"/>
          </p:cNvSpPr>
          <p:nvPr>
            <p:ph type="sldNum" sz="quarter" idx="12"/>
          </p:nvPr>
        </p:nvSpPr>
        <p:spPr/>
        <p:txBody>
          <a:bodyPr/>
          <a:lstStyle/>
          <a:p>
            <a:fld id="{57BC9BDB-8C46-4E68-9C6B-B5F33CCD8053}" type="slidenum">
              <a:rPr lang="en-US" smtClean="0"/>
              <a:t>20</a:t>
            </a:fld>
            <a:endParaRPr lang="en-US"/>
          </a:p>
        </p:txBody>
      </p:sp>
    </p:spTree>
    <p:extLst>
      <p:ext uri="{BB962C8B-B14F-4D97-AF65-F5344CB8AC3E}">
        <p14:creationId xmlns:p14="http://schemas.microsoft.com/office/powerpoint/2010/main" val="41998303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p:txBody>
          <a:bodyPr>
            <a:noAutofit/>
          </a:bodyPr>
          <a:lstStyle/>
          <a:p>
            <a:r>
              <a:rPr lang="en-US" sz="3200" b="1" u="sng" dirty="0">
                <a:solidFill>
                  <a:srgbClr val="FF0000"/>
                </a:solidFill>
                <a:latin typeface="Times New Roman" panose="02020603050405020304" pitchFamily="18" charset="0"/>
                <a:cs typeface="Times New Roman" panose="02020603050405020304" pitchFamily="18" charset="0"/>
              </a:rPr>
              <a:t>Carpentry Materials, Tools and Machines…</a:t>
            </a:r>
            <a:br>
              <a:rPr lang="en-US" sz="3200" b="1" u="sng" dirty="0">
                <a:solidFill>
                  <a:srgbClr val="FF0000"/>
                </a:solidFill>
                <a:latin typeface="Times New Roman" panose="02020603050405020304" pitchFamily="18" charset="0"/>
                <a:cs typeface="Times New Roman" panose="02020603050405020304" pitchFamily="18" charset="0"/>
              </a:rPr>
            </a:br>
            <a:br>
              <a:rPr lang="en-US" sz="3200" b="1" u="sng" dirty="0">
                <a:solidFill>
                  <a:srgbClr val="FF0000"/>
                </a:solidFill>
                <a:latin typeface="Times New Roman" panose="02020603050405020304" pitchFamily="18" charset="0"/>
                <a:cs typeface="Times New Roman" panose="02020603050405020304" pitchFamily="18" charset="0"/>
              </a:rPr>
            </a:br>
            <a:r>
              <a:rPr lang="en-US" sz="3200" b="1" u="sng" dirty="0">
                <a:solidFill>
                  <a:srgbClr val="FF0000"/>
                </a:solidFill>
                <a:latin typeface="Times New Roman" panose="02020603050405020304" pitchFamily="18" charset="0"/>
                <a:cs typeface="Times New Roman" panose="02020603050405020304" pitchFamily="18" charset="0"/>
              </a:rPr>
              <a:t>A. Carpentry materials…</a:t>
            </a:r>
            <a:endParaRPr lang="en-US" sz="3200"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p:txBody>
          <a:bodyPr>
            <a:normAutofit/>
          </a:bodyPr>
          <a:lstStyle/>
          <a:p>
            <a:pPr marL="0" indent="0">
              <a:buNone/>
            </a:pPr>
            <a:endParaRPr lang="en-US" b="1" u="sng" dirty="0">
              <a:solidFill>
                <a:srgbClr val="FF0000"/>
              </a:solidFill>
              <a:latin typeface="Times New Roman" panose="02020603050405020304" pitchFamily="18" charset="0"/>
              <a:cs typeface="Times New Roman" panose="02020603050405020304" pitchFamily="18" charset="0"/>
            </a:endParaRPr>
          </a:p>
          <a:p>
            <a:pPr marL="0" indent="0">
              <a:buNone/>
            </a:pPr>
            <a:r>
              <a:rPr lang="en-US" b="1" u="sng" dirty="0">
                <a:solidFill>
                  <a:srgbClr val="FF0000"/>
                </a:solidFill>
                <a:latin typeface="Times New Roman" panose="02020603050405020304" pitchFamily="18" charset="0"/>
                <a:cs typeface="Times New Roman" panose="02020603050405020304" pitchFamily="18" charset="0"/>
              </a:rPr>
              <a:t>d) Finishing materials</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Finishing materials and equipment used for finishing</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 include brushes, wax, sand paper, linseed oil, alcohol, turpentine, steel wool, pumice, rotten stone, rubbing oil, thinner, varnish, shellac, lacquer and paint.</a:t>
            </a:r>
          </a:p>
        </p:txBody>
      </p:sp>
      <p:sp>
        <p:nvSpPr>
          <p:cNvPr id="4" name="Date Placeholder 3">
            <a:extLst>
              <a:ext uri="{FF2B5EF4-FFF2-40B4-BE49-F238E27FC236}">
                <a16:creationId xmlns:a16="http://schemas.microsoft.com/office/drawing/2014/main" id="{D6575CCF-629F-4861-929D-06A3DFF8B33F}"/>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95E7A3F1-83FA-49AA-965E-6AAF5DFAA8AA}"/>
              </a:ext>
            </a:extLst>
          </p:cNvPr>
          <p:cNvSpPr>
            <a:spLocks noGrp="1"/>
          </p:cNvSpPr>
          <p:nvPr>
            <p:ph type="sldNum" sz="quarter" idx="12"/>
          </p:nvPr>
        </p:nvSpPr>
        <p:spPr/>
        <p:txBody>
          <a:bodyPr/>
          <a:lstStyle/>
          <a:p>
            <a:fld id="{57BC9BDB-8C46-4E68-9C6B-B5F33CCD8053}" type="slidenum">
              <a:rPr lang="en-US" smtClean="0"/>
              <a:t>21</a:t>
            </a:fld>
            <a:endParaRPr lang="en-US"/>
          </a:p>
        </p:txBody>
      </p:sp>
    </p:spTree>
    <p:extLst>
      <p:ext uri="{BB962C8B-B14F-4D97-AF65-F5344CB8AC3E}">
        <p14:creationId xmlns:p14="http://schemas.microsoft.com/office/powerpoint/2010/main" val="40138544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p:txBody>
          <a:bodyPr>
            <a:normAutofit/>
          </a:bodyPr>
          <a:lstStyle/>
          <a:p>
            <a:r>
              <a:rPr lang="en-US" sz="3200" b="1" u="sng" dirty="0">
                <a:solidFill>
                  <a:srgbClr val="FF0000"/>
                </a:solidFill>
                <a:latin typeface="Times New Roman" panose="02020603050405020304" pitchFamily="18" charset="0"/>
                <a:cs typeface="Times New Roman" panose="02020603050405020304" pitchFamily="18" charset="0"/>
              </a:rPr>
              <a:t>Carpentry Materials, Tools and Machines…</a:t>
            </a:r>
            <a:endParaRPr lang="en-US" sz="3200"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p:txBody>
          <a:bodyPr/>
          <a:lstStyle/>
          <a:p>
            <a:pPr marL="0" indent="0" algn="just">
              <a:buNone/>
            </a:pPr>
            <a:r>
              <a:rPr lang="en-US" b="1" u="sng" dirty="0" err="1">
                <a:solidFill>
                  <a:srgbClr val="FF0000"/>
                </a:solidFill>
                <a:latin typeface="Times New Roman" panose="02020603050405020304" pitchFamily="18" charset="0"/>
                <a:cs typeface="Times New Roman" panose="02020603050405020304" pitchFamily="18" charset="0"/>
              </a:rPr>
              <a:t>B.Carpentry</a:t>
            </a:r>
            <a:r>
              <a:rPr lang="en-US" b="1" u="sng" dirty="0">
                <a:solidFill>
                  <a:srgbClr val="FF0000"/>
                </a:solidFill>
                <a:latin typeface="Times New Roman" panose="02020603050405020304" pitchFamily="18" charset="0"/>
                <a:cs typeface="Times New Roman" panose="02020603050405020304" pitchFamily="18" charset="0"/>
              </a:rPr>
              <a:t> tools and machines</a:t>
            </a:r>
          </a:p>
          <a:p>
            <a:pPr marL="457200" lvl="1" indent="0" algn="just">
              <a:buNone/>
            </a:pPr>
            <a:r>
              <a:rPr lang="en-US" b="1" dirty="0">
                <a:solidFill>
                  <a:srgbClr val="FF0000"/>
                </a:solidFill>
                <a:latin typeface="Times New Roman" panose="02020603050405020304" pitchFamily="18" charset="0"/>
                <a:cs typeface="Times New Roman" panose="02020603050405020304" pitchFamily="18" charset="0"/>
              </a:rPr>
              <a:t>1) Measuring tools-</a:t>
            </a:r>
          </a:p>
          <a:p>
            <a:pPr marL="914400" lvl="2" indent="0" algn="just">
              <a:buNone/>
            </a:pPr>
            <a:r>
              <a:rPr lang="en-US" dirty="0">
                <a:latin typeface="Times New Roman" panose="02020603050405020304" pitchFamily="18" charset="0"/>
                <a:cs typeface="Times New Roman" panose="02020603050405020304" pitchFamily="18" charset="0"/>
              </a:rPr>
              <a:t>Measuring tools are used for measuring before any activities are performed to have accurate performance. Some of the measuring tools are listed as follows.</a:t>
            </a:r>
          </a:p>
          <a:p>
            <a:pPr marL="914400" lvl="2" indent="0">
              <a:buNone/>
            </a:pPr>
            <a:endParaRPr lang="en-US" dirty="0"/>
          </a:p>
          <a:p>
            <a:pPr marL="914400" lvl="2" indent="0">
              <a:buNone/>
            </a:pPr>
            <a:endParaRPr lang="en-US" dirty="0"/>
          </a:p>
        </p:txBody>
      </p:sp>
      <p:pic>
        <p:nvPicPr>
          <p:cNvPr id="4" name="Picture 3">
            <a:extLst>
              <a:ext uri="{FF2B5EF4-FFF2-40B4-BE49-F238E27FC236}">
                <a16:creationId xmlns:a16="http://schemas.microsoft.com/office/drawing/2014/main" id="{B8A6123F-50B4-4F48-87D6-CAE329D2A6B7}"/>
              </a:ext>
            </a:extLst>
          </p:cNvPr>
          <p:cNvPicPr>
            <a:picLocks noChangeAspect="1"/>
          </p:cNvPicPr>
          <p:nvPr/>
        </p:nvPicPr>
        <p:blipFill>
          <a:blip r:embed="rId2"/>
          <a:stretch>
            <a:fillRect/>
          </a:stretch>
        </p:blipFill>
        <p:spPr>
          <a:xfrm>
            <a:off x="3137334" y="3429001"/>
            <a:ext cx="6105519" cy="2882900"/>
          </a:xfrm>
          <a:prstGeom prst="rect">
            <a:avLst/>
          </a:prstGeom>
        </p:spPr>
      </p:pic>
      <p:sp>
        <p:nvSpPr>
          <p:cNvPr id="5" name="Date Placeholder 4">
            <a:extLst>
              <a:ext uri="{FF2B5EF4-FFF2-40B4-BE49-F238E27FC236}">
                <a16:creationId xmlns:a16="http://schemas.microsoft.com/office/drawing/2014/main" id="{CE96AE0C-681E-413A-8BDF-9FB2CEF71C3D}"/>
              </a:ext>
            </a:extLst>
          </p:cNvPr>
          <p:cNvSpPr>
            <a:spLocks noGrp="1"/>
          </p:cNvSpPr>
          <p:nvPr>
            <p:ph type="dt" sz="half" idx="10"/>
          </p:nvPr>
        </p:nvSpPr>
        <p:spPr/>
        <p:txBody>
          <a:bodyPr/>
          <a:lstStyle/>
          <a:p>
            <a:r>
              <a:rPr lang="en-US"/>
              <a:t>4/28/2020</a:t>
            </a:r>
          </a:p>
        </p:txBody>
      </p:sp>
      <p:sp>
        <p:nvSpPr>
          <p:cNvPr id="6" name="Slide Number Placeholder 5">
            <a:extLst>
              <a:ext uri="{FF2B5EF4-FFF2-40B4-BE49-F238E27FC236}">
                <a16:creationId xmlns:a16="http://schemas.microsoft.com/office/drawing/2014/main" id="{D14636C3-A9A5-4980-8F21-C53DF9919D29}"/>
              </a:ext>
            </a:extLst>
          </p:cNvPr>
          <p:cNvSpPr>
            <a:spLocks noGrp="1"/>
          </p:cNvSpPr>
          <p:nvPr>
            <p:ph type="sldNum" sz="quarter" idx="12"/>
          </p:nvPr>
        </p:nvSpPr>
        <p:spPr/>
        <p:txBody>
          <a:bodyPr/>
          <a:lstStyle/>
          <a:p>
            <a:fld id="{57BC9BDB-8C46-4E68-9C6B-B5F33CCD8053}" type="slidenum">
              <a:rPr lang="en-US" smtClean="0"/>
              <a:t>22</a:t>
            </a:fld>
            <a:endParaRPr lang="en-US"/>
          </a:p>
        </p:txBody>
      </p:sp>
    </p:spTree>
    <p:extLst>
      <p:ext uri="{BB962C8B-B14F-4D97-AF65-F5344CB8AC3E}">
        <p14:creationId xmlns:p14="http://schemas.microsoft.com/office/powerpoint/2010/main" val="10376079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p:txBody>
          <a:bodyPr>
            <a:normAutofit/>
          </a:bodyPr>
          <a:lstStyle/>
          <a:p>
            <a:r>
              <a:rPr lang="en-US" sz="3200" b="1" dirty="0">
                <a:solidFill>
                  <a:srgbClr val="FF0000"/>
                </a:solidFill>
                <a:latin typeface="Times New Roman" panose="02020603050405020304" pitchFamily="18" charset="0"/>
                <a:cs typeface="Times New Roman" panose="02020603050405020304" pitchFamily="18" charset="0"/>
              </a:rPr>
              <a:t>B. Carpentry tools and machines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a:solidFill>
                  <a:srgbClr val="FF0000"/>
                </a:solidFill>
                <a:latin typeface="Times New Roman" panose="02020603050405020304" pitchFamily="18" charset="0"/>
                <a:cs typeface="Times New Roman" panose="02020603050405020304" pitchFamily="18" charset="0"/>
              </a:rPr>
              <a:t>    1. </a:t>
            </a:r>
            <a:r>
              <a:rPr lang="en-US" sz="3200" b="1" u="sng" dirty="0">
                <a:solidFill>
                  <a:srgbClr val="FF0000"/>
                </a:solidFill>
                <a:latin typeface="Times New Roman" panose="02020603050405020304" pitchFamily="18" charset="0"/>
                <a:cs typeface="Times New Roman" panose="02020603050405020304" pitchFamily="18" charset="0"/>
              </a:rPr>
              <a:t>Measuring tools</a:t>
            </a:r>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p:txBody>
          <a:bodyPr>
            <a:normAutofit/>
          </a:bodyPr>
          <a:lstStyle/>
          <a:p>
            <a:pPr marL="514350" indent="-514350" algn="just">
              <a:buAutoNum type="alphaUcPeriod"/>
            </a:pPr>
            <a:r>
              <a:rPr lang="en-US" b="1" u="sng" dirty="0">
                <a:solidFill>
                  <a:srgbClr val="FF0000"/>
                </a:solidFill>
                <a:latin typeface="Times New Roman" panose="02020603050405020304" pitchFamily="18" charset="0"/>
                <a:cs typeface="Times New Roman" panose="02020603050405020304" pitchFamily="18" charset="0"/>
              </a:rPr>
              <a:t>Rules: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are tools commonly used for measuring distances.</a:t>
            </a:r>
          </a:p>
          <a:p>
            <a:pPr marL="457200" lvl="1" indent="0" algn="just">
              <a:buNone/>
            </a:pPr>
            <a:r>
              <a:rPr lang="en-US" dirty="0">
                <a:latin typeface="Times New Roman" panose="02020603050405020304" pitchFamily="18" charset="0"/>
                <a:cs typeface="Times New Roman" panose="02020603050405020304" pitchFamily="18" charset="0"/>
              </a:rPr>
              <a:t>There are different types of rules:</a:t>
            </a:r>
          </a:p>
          <a:p>
            <a:pPr marL="914400" lvl="2" indent="0" algn="just">
              <a:buNone/>
            </a:pPr>
            <a:r>
              <a:rPr lang="en-US" b="1" dirty="0">
                <a:solidFill>
                  <a:srgbClr val="FF0000"/>
                </a:solidFill>
                <a:latin typeface="Times New Roman" panose="02020603050405020304" pitchFamily="18" charset="0"/>
                <a:cs typeface="Times New Roman" panose="02020603050405020304" pitchFamily="18" charset="0"/>
              </a:rPr>
              <a:t>Pocket rules: </a:t>
            </a:r>
          </a:p>
          <a:p>
            <a:pPr marL="1371600" lvl="3" indent="0" algn="just">
              <a:buNone/>
            </a:pPr>
            <a:r>
              <a:rPr lang="en-US" dirty="0">
                <a:latin typeface="Times New Roman" panose="02020603050405020304" pitchFamily="18" charset="0"/>
                <a:cs typeface="Times New Roman" panose="02020603050405020304" pitchFamily="18" charset="0"/>
              </a:rPr>
              <a:t>Pocket rules are made of either wood or metal and are used for any kind of measuring on projects made on a bench or as part of house. These rules are often referred to as folding or zigzag rules. The flexible push-pull 6 or 8 feet tape is also classified as a pocket rule.</a:t>
            </a:r>
          </a:p>
          <a:p>
            <a:pPr marL="914400" lvl="2" indent="0" algn="just">
              <a:buNone/>
            </a:pPr>
            <a:r>
              <a:rPr lang="en-US" b="1" dirty="0">
                <a:solidFill>
                  <a:srgbClr val="FF0000"/>
                </a:solidFill>
                <a:latin typeface="Times New Roman" panose="02020603050405020304" pitchFamily="18" charset="0"/>
                <a:cs typeface="Times New Roman" panose="02020603050405020304" pitchFamily="18" charset="0"/>
              </a:rPr>
              <a:t>Steel tape: </a:t>
            </a:r>
          </a:p>
          <a:p>
            <a:pPr marL="1371600" lvl="3" indent="0" algn="just">
              <a:buNone/>
            </a:pPr>
            <a:r>
              <a:rPr lang="en-US" dirty="0">
                <a:latin typeface="Times New Roman" panose="02020603050405020304" pitchFamily="18" charset="0"/>
                <a:cs typeface="Times New Roman" panose="02020603050405020304" pitchFamily="18" charset="0"/>
              </a:rPr>
              <a:t>A steel tape is required for house-construction layout where measurements longer than 6 or 8 feet must be made. The 50 feet tape is long enough for most carpentry needs. A cloth tape is not considered satisfactory for accurate measuring since it varies in length according to the amount of stretching done by the user.</a:t>
            </a:r>
          </a:p>
        </p:txBody>
      </p:sp>
      <p:sp>
        <p:nvSpPr>
          <p:cNvPr id="4" name="Date Placeholder 3">
            <a:extLst>
              <a:ext uri="{FF2B5EF4-FFF2-40B4-BE49-F238E27FC236}">
                <a16:creationId xmlns:a16="http://schemas.microsoft.com/office/drawing/2014/main" id="{952B3A82-F87C-4AE4-8071-16D0C7844772}"/>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968A5587-571D-4F3D-BE3E-7BE007FB7253}"/>
              </a:ext>
            </a:extLst>
          </p:cNvPr>
          <p:cNvSpPr>
            <a:spLocks noGrp="1"/>
          </p:cNvSpPr>
          <p:nvPr>
            <p:ph type="sldNum" sz="quarter" idx="12"/>
          </p:nvPr>
        </p:nvSpPr>
        <p:spPr/>
        <p:txBody>
          <a:bodyPr/>
          <a:lstStyle/>
          <a:p>
            <a:fld id="{57BC9BDB-8C46-4E68-9C6B-B5F33CCD8053}" type="slidenum">
              <a:rPr lang="en-US" smtClean="0"/>
              <a:t>23</a:t>
            </a:fld>
            <a:endParaRPr lang="en-US"/>
          </a:p>
        </p:txBody>
      </p:sp>
    </p:spTree>
    <p:extLst>
      <p:ext uri="{BB962C8B-B14F-4D97-AF65-F5344CB8AC3E}">
        <p14:creationId xmlns:p14="http://schemas.microsoft.com/office/powerpoint/2010/main" val="13869853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p:txBody>
          <a:bodyPr>
            <a:normAutofit/>
          </a:bodyPr>
          <a:lstStyle/>
          <a:p>
            <a:r>
              <a:rPr lang="en-US" sz="3200" b="1" dirty="0">
                <a:solidFill>
                  <a:srgbClr val="FF0000"/>
                </a:solidFill>
                <a:latin typeface="Times New Roman" panose="02020603050405020304" pitchFamily="18" charset="0"/>
                <a:cs typeface="Times New Roman" panose="02020603050405020304" pitchFamily="18" charset="0"/>
              </a:rPr>
              <a:t>B. Carpentry tools and machines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a:solidFill>
                  <a:srgbClr val="FF0000"/>
                </a:solidFill>
                <a:latin typeface="Times New Roman" panose="02020603050405020304" pitchFamily="18" charset="0"/>
                <a:cs typeface="Times New Roman" panose="02020603050405020304" pitchFamily="18" charset="0"/>
              </a:rPr>
              <a:t>    1. </a:t>
            </a:r>
            <a:r>
              <a:rPr lang="en-US" sz="3200" b="1" u="sng" dirty="0">
                <a:solidFill>
                  <a:srgbClr val="FF0000"/>
                </a:solidFill>
                <a:latin typeface="Times New Roman" panose="02020603050405020304" pitchFamily="18" charset="0"/>
                <a:cs typeface="Times New Roman" panose="02020603050405020304" pitchFamily="18" charset="0"/>
              </a:rPr>
              <a:t>Measuring tools …</a:t>
            </a:r>
            <a:endParaRPr lang="en-US" sz="3200" u="sng"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p:txBody>
          <a:bodyPr>
            <a:normAutofit fontScale="92500" lnSpcReduction="20000"/>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B. Squares : </a:t>
            </a:r>
          </a:p>
          <a:p>
            <a:pPr marL="0" indent="0" algn="just">
              <a:buNone/>
            </a:pPr>
            <a:r>
              <a:rPr lang="en-US" dirty="0">
                <a:latin typeface="Times New Roman" panose="02020603050405020304" pitchFamily="18" charset="0"/>
                <a:cs typeface="Times New Roman" panose="02020603050405020304" pitchFamily="18" charset="0"/>
              </a:rPr>
              <a:t>are measuring tools used for measuring angles and checking </a:t>
            </a:r>
            <a:r>
              <a:rPr lang="en-US" dirty="0" err="1">
                <a:latin typeface="Times New Roman" panose="02020603050405020304" pitchFamily="18" charset="0"/>
                <a:cs typeface="Times New Roman" panose="02020603050405020304" pitchFamily="18" charset="0"/>
              </a:rPr>
              <a:t>squaraness</a:t>
            </a:r>
            <a:r>
              <a:rPr lang="en-US" dirty="0">
                <a:latin typeface="Times New Roman" panose="02020603050405020304" pitchFamily="18" charset="0"/>
                <a:cs typeface="Times New Roman" panose="02020603050405020304" pitchFamily="18" charset="0"/>
              </a:rPr>
              <a:t> and flatness of a surfaces as well as for measuring distances of a work place.</a:t>
            </a:r>
          </a:p>
          <a:p>
            <a:pPr marL="0" indent="0" algn="just">
              <a:buNone/>
            </a:pPr>
            <a:r>
              <a:rPr lang="en-US" dirty="0">
                <a:latin typeface="Times New Roman" panose="02020603050405020304" pitchFamily="18" charset="0"/>
                <a:cs typeface="Times New Roman" panose="02020603050405020304" pitchFamily="18" charset="0"/>
              </a:rPr>
              <a:t>The common types of squares are:-</a:t>
            </a:r>
          </a:p>
          <a:p>
            <a:pPr marL="457200" lvl="1" indent="0" algn="just">
              <a:buNone/>
            </a:pPr>
            <a:r>
              <a:rPr lang="en-US" b="1" dirty="0">
                <a:solidFill>
                  <a:srgbClr val="FF0000"/>
                </a:solidFill>
                <a:latin typeface="Times New Roman" panose="02020603050405020304" pitchFamily="18" charset="0"/>
                <a:cs typeface="Times New Roman" panose="02020603050405020304" pitchFamily="18" charset="0"/>
              </a:rPr>
              <a:t>Framing square:</a:t>
            </a:r>
          </a:p>
          <a:p>
            <a:pPr marL="914400" lvl="2" indent="0" algn="just">
              <a:buNone/>
            </a:pPr>
            <a:r>
              <a:rPr lang="en-US" dirty="0">
                <a:latin typeface="Times New Roman" panose="02020603050405020304" pitchFamily="18" charset="0"/>
                <a:cs typeface="Times New Roman" panose="02020603050405020304" pitchFamily="18" charset="0"/>
              </a:rPr>
              <a:t>also called carpenter square. It is a large hard steel square used for base angle laying out for carpentry as well as masonry. It measures only right angles for testing squareness of internal and external angles.</a:t>
            </a:r>
          </a:p>
          <a:p>
            <a:pPr marL="457200" lvl="1" indent="0" algn="just">
              <a:buNone/>
            </a:pPr>
            <a:r>
              <a:rPr lang="en-US" b="1" dirty="0">
                <a:solidFill>
                  <a:srgbClr val="FF0000"/>
                </a:solidFill>
                <a:latin typeface="Times New Roman" panose="02020603050405020304" pitchFamily="18" charset="0"/>
                <a:cs typeface="Times New Roman" panose="02020603050405020304" pitchFamily="18" charset="0"/>
              </a:rPr>
              <a:t>Try square:</a:t>
            </a:r>
          </a:p>
          <a:p>
            <a:pPr marL="914400" lvl="2" indent="0" algn="just">
              <a:buNone/>
            </a:pPr>
            <a:r>
              <a:rPr lang="en-US" dirty="0">
                <a:latin typeface="Times New Roman" panose="02020603050405020304" pitchFamily="18" charset="0"/>
                <a:cs typeface="Times New Roman" panose="02020603050405020304" pitchFamily="18" charset="0"/>
              </a:rPr>
              <a:t>built up of two parts; thin hard steel called the blade and thin hard metal called the handle. It measures right angles as well as 450 angles. It is a very important commonly used type of square and has divisions units to measure distance.</a:t>
            </a:r>
          </a:p>
          <a:p>
            <a:pPr marL="457200" lvl="1" indent="0" algn="just">
              <a:buNone/>
            </a:pPr>
            <a:r>
              <a:rPr lang="en-US" b="1" dirty="0">
                <a:solidFill>
                  <a:srgbClr val="FF0000"/>
                </a:solidFill>
                <a:latin typeface="Times New Roman" panose="02020603050405020304" pitchFamily="18" charset="0"/>
                <a:cs typeface="Times New Roman" panose="02020603050405020304" pitchFamily="18" charset="0"/>
              </a:rPr>
              <a:t>Marking gauge:  </a:t>
            </a:r>
          </a:p>
          <a:p>
            <a:pPr marL="914400" lvl="2" indent="0" algn="just">
              <a:buNone/>
            </a:pPr>
            <a:r>
              <a:rPr lang="en-US" dirty="0">
                <a:latin typeface="Times New Roman" panose="02020603050405020304" pitchFamily="18" charset="0"/>
                <a:cs typeface="Times New Roman" panose="02020603050405020304" pitchFamily="18" charset="0"/>
              </a:rPr>
              <a:t>made from wood or metal and has a beam and head that can be adjusted to various length. It is for making lines parallel to the given edge or end.</a:t>
            </a:r>
          </a:p>
        </p:txBody>
      </p:sp>
      <p:sp>
        <p:nvSpPr>
          <p:cNvPr id="4" name="Date Placeholder 3">
            <a:extLst>
              <a:ext uri="{FF2B5EF4-FFF2-40B4-BE49-F238E27FC236}">
                <a16:creationId xmlns:a16="http://schemas.microsoft.com/office/drawing/2014/main" id="{CB5CDFDD-DCC3-447B-BD6D-CD75AC5741EE}"/>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5D426378-1743-4C6B-834E-075362CB2E3C}"/>
              </a:ext>
            </a:extLst>
          </p:cNvPr>
          <p:cNvSpPr>
            <a:spLocks noGrp="1"/>
          </p:cNvSpPr>
          <p:nvPr>
            <p:ph type="sldNum" sz="quarter" idx="12"/>
          </p:nvPr>
        </p:nvSpPr>
        <p:spPr/>
        <p:txBody>
          <a:bodyPr/>
          <a:lstStyle/>
          <a:p>
            <a:fld id="{57BC9BDB-8C46-4E68-9C6B-B5F33CCD8053}" type="slidenum">
              <a:rPr lang="en-US" smtClean="0"/>
              <a:t>24</a:t>
            </a:fld>
            <a:endParaRPr lang="en-US"/>
          </a:p>
        </p:txBody>
      </p:sp>
    </p:spTree>
    <p:extLst>
      <p:ext uri="{BB962C8B-B14F-4D97-AF65-F5344CB8AC3E}">
        <p14:creationId xmlns:p14="http://schemas.microsoft.com/office/powerpoint/2010/main" val="4069307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p:txBody>
          <a:bodyPr>
            <a:normAutofit/>
          </a:bodyPr>
          <a:lstStyle/>
          <a:p>
            <a:r>
              <a:rPr lang="en-US" sz="3200" b="1" dirty="0">
                <a:solidFill>
                  <a:srgbClr val="FF0000"/>
                </a:solidFill>
                <a:latin typeface="Times New Roman" panose="02020603050405020304" pitchFamily="18" charset="0"/>
                <a:cs typeface="Times New Roman" panose="02020603050405020304" pitchFamily="18" charset="0"/>
              </a:rPr>
              <a:t>B. Carpentry tools and machines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a:solidFill>
                  <a:srgbClr val="FF0000"/>
                </a:solidFill>
                <a:latin typeface="Times New Roman" panose="02020603050405020304" pitchFamily="18" charset="0"/>
                <a:cs typeface="Times New Roman" panose="02020603050405020304" pitchFamily="18" charset="0"/>
              </a:rPr>
              <a:t>    1. </a:t>
            </a:r>
            <a:r>
              <a:rPr lang="en-US" sz="3200" b="1" u="sng" dirty="0">
                <a:solidFill>
                  <a:srgbClr val="FF0000"/>
                </a:solidFill>
                <a:latin typeface="Times New Roman" panose="02020603050405020304" pitchFamily="18" charset="0"/>
                <a:cs typeface="Times New Roman" panose="02020603050405020304" pitchFamily="18" charset="0"/>
              </a:rPr>
              <a:t>Measuring tools …</a:t>
            </a:r>
            <a:endParaRPr lang="en-US" sz="3200" u="sng"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a:xfrm>
            <a:off x="838200" y="1614360"/>
            <a:ext cx="10515600" cy="4039244"/>
          </a:xfrm>
        </p:spPr>
        <p:txBody>
          <a:bodyPr/>
          <a:lstStyle/>
          <a:p>
            <a:pPr marL="0" indent="0">
              <a:buNone/>
            </a:pPr>
            <a:endParaRPr lang="en-US" dirty="0"/>
          </a:p>
          <a:p>
            <a:pPr marL="457200" lvl="1" indent="0" algn="just">
              <a:buNone/>
            </a:pPr>
            <a:r>
              <a:rPr lang="en-US" b="1" dirty="0">
                <a:solidFill>
                  <a:srgbClr val="FF0000"/>
                </a:solidFill>
                <a:latin typeface="Times New Roman" panose="02020603050405020304" pitchFamily="18" charset="0"/>
                <a:cs typeface="Times New Roman" panose="02020603050405020304" pitchFamily="18" charset="0"/>
              </a:rPr>
              <a:t>Combination square: - </a:t>
            </a:r>
          </a:p>
          <a:p>
            <a:pPr marL="914400" lvl="2" indent="0" algn="just">
              <a:buNone/>
            </a:pPr>
            <a:r>
              <a:rPr lang="en-US" dirty="0">
                <a:latin typeface="Times New Roman" panose="02020603050405020304" pitchFamily="18" charset="0"/>
                <a:cs typeface="Times New Roman" panose="02020603050405020304" pitchFamily="18" charset="0"/>
              </a:rPr>
              <a:t>it has a moveable head which is used for measuring 450 on one side and 900 on the other side in addition to checking horizontal and vertical level with horizontal blead.</a:t>
            </a:r>
          </a:p>
          <a:p>
            <a:pPr marL="457200" lvl="1" indent="0" algn="just">
              <a:buNone/>
            </a:pPr>
            <a:r>
              <a:rPr lang="en-US" b="1" dirty="0">
                <a:solidFill>
                  <a:srgbClr val="FF0000"/>
                </a:solidFill>
                <a:latin typeface="Times New Roman" panose="02020603050405020304" pitchFamily="18" charset="0"/>
                <a:cs typeface="Times New Roman" panose="02020603050405020304" pitchFamily="18" charset="0"/>
              </a:rPr>
              <a:t>T-bevel</a:t>
            </a:r>
          </a:p>
          <a:p>
            <a:pPr marL="914400" lvl="2" indent="0" algn="just">
              <a:buNone/>
            </a:pPr>
            <a:r>
              <a:rPr lang="en-US" dirty="0">
                <a:latin typeface="Times New Roman" panose="02020603050405020304" pitchFamily="18" charset="0"/>
                <a:cs typeface="Times New Roman" panose="02020603050405020304" pitchFamily="18" charset="0"/>
              </a:rPr>
              <a:t>is similar to try square except having a movable blead and adjustable handle, which enables to lay out different angle measure and chamfer and bevel checking.</a:t>
            </a:r>
          </a:p>
        </p:txBody>
      </p:sp>
      <p:sp>
        <p:nvSpPr>
          <p:cNvPr id="4" name="Date Placeholder 3">
            <a:extLst>
              <a:ext uri="{FF2B5EF4-FFF2-40B4-BE49-F238E27FC236}">
                <a16:creationId xmlns:a16="http://schemas.microsoft.com/office/drawing/2014/main" id="{4F2C2BB9-992C-4E41-8768-80BA888471DF}"/>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29252EB2-6251-4212-9EC2-C20D9C488D51}"/>
              </a:ext>
            </a:extLst>
          </p:cNvPr>
          <p:cNvSpPr>
            <a:spLocks noGrp="1"/>
          </p:cNvSpPr>
          <p:nvPr>
            <p:ph type="sldNum" sz="quarter" idx="12"/>
          </p:nvPr>
        </p:nvSpPr>
        <p:spPr/>
        <p:txBody>
          <a:bodyPr/>
          <a:lstStyle/>
          <a:p>
            <a:fld id="{57BC9BDB-8C46-4E68-9C6B-B5F33CCD8053}" type="slidenum">
              <a:rPr lang="en-US" smtClean="0"/>
              <a:t>25</a:t>
            </a:fld>
            <a:endParaRPr lang="en-US"/>
          </a:p>
        </p:txBody>
      </p:sp>
    </p:spTree>
    <p:extLst>
      <p:ext uri="{BB962C8B-B14F-4D97-AF65-F5344CB8AC3E}">
        <p14:creationId xmlns:p14="http://schemas.microsoft.com/office/powerpoint/2010/main" val="25604738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p:txBody>
          <a:bodyPr>
            <a:normAutofit/>
          </a:bodyPr>
          <a:lstStyle/>
          <a:p>
            <a:r>
              <a:rPr lang="en-US" sz="3200" b="1" dirty="0">
                <a:solidFill>
                  <a:srgbClr val="FF0000"/>
                </a:solidFill>
                <a:latin typeface="Times New Roman" panose="02020603050405020304" pitchFamily="18" charset="0"/>
                <a:cs typeface="Times New Roman" panose="02020603050405020304" pitchFamily="18" charset="0"/>
              </a:rPr>
              <a:t>B. Carpentry tools and machines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a:solidFill>
                  <a:srgbClr val="FF0000"/>
                </a:solidFill>
                <a:latin typeface="Times New Roman" panose="02020603050405020304" pitchFamily="18" charset="0"/>
                <a:cs typeface="Times New Roman" panose="02020603050405020304" pitchFamily="18" charset="0"/>
              </a:rPr>
              <a:t>    </a:t>
            </a:r>
            <a:r>
              <a:rPr lang="en-US" sz="3200" b="1" u="sng" dirty="0">
                <a:solidFill>
                  <a:srgbClr val="FF0000"/>
                </a:solidFill>
                <a:latin typeface="Times New Roman" panose="02020603050405020304" pitchFamily="18" charset="0"/>
                <a:cs typeface="Times New Roman" panose="02020603050405020304" pitchFamily="18" charset="0"/>
              </a:rPr>
              <a:t>2. Layout tools</a:t>
            </a:r>
            <a:endParaRPr lang="en-US" sz="3200" u="sng"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p:txBody>
          <a:bodyPr>
            <a:normAutofit fontScale="92500" lnSpcReduction="20000"/>
          </a:bodyPr>
          <a:lstStyle/>
          <a:p>
            <a:pPr marL="0" indent="0">
              <a:buNone/>
            </a:pPr>
            <a:r>
              <a:rPr lang="en-US" sz="3000" b="1" u="sng" dirty="0">
                <a:solidFill>
                  <a:srgbClr val="FF0000"/>
                </a:solidFill>
                <a:latin typeface="Times New Roman" panose="02020603050405020304" pitchFamily="18" charset="0"/>
                <a:cs typeface="Times New Roman" panose="02020603050405020304" pitchFamily="18" charset="0"/>
              </a:rPr>
              <a:t>2) Layout tools</a:t>
            </a:r>
          </a:p>
          <a:p>
            <a:pPr marL="0" indent="0" algn="just">
              <a:buNone/>
            </a:pPr>
            <a:r>
              <a:rPr lang="en-US" dirty="0">
                <a:latin typeface="Times New Roman" panose="02020603050405020304" pitchFamily="18" charset="0"/>
                <a:cs typeface="Times New Roman" panose="02020603050405020304" pitchFamily="18" charset="0"/>
              </a:rPr>
              <a:t>Layout tools are tools used for making or pointing the measurements on the working surface:</a:t>
            </a:r>
          </a:p>
          <a:p>
            <a:pPr marL="457200" lvl="1" indent="0" algn="just">
              <a:buNone/>
            </a:pPr>
            <a:r>
              <a:rPr lang="en-US" b="1" dirty="0">
                <a:solidFill>
                  <a:srgbClr val="FF0000"/>
                </a:solidFill>
                <a:latin typeface="Times New Roman" panose="02020603050405020304" pitchFamily="18" charset="0"/>
                <a:cs typeface="Times New Roman" panose="02020603050405020304" pitchFamily="18" charset="0"/>
              </a:rPr>
              <a:t>Pencil: </a:t>
            </a:r>
          </a:p>
          <a:p>
            <a:pPr marL="914400" lvl="2" indent="0" algn="just">
              <a:buNone/>
            </a:pPr>
            <a:r>
              <a:rPr lang="en-US" dirty="0">
                <a:latin typeface="Times New Roman" panose="02020603050405020304" pitchFamily="18" charset="0"/>
                <a:cs typeface="Times New Roman" panose="02020603050405020304" pitchFamily="18" charset="0"/>
              </a:rPr>
              <a:t>is one of marking (laying out) tools which marks the measured units with its lead </a:t>
            </a:r>
            <a:r>
              <a:rPr lang="en-US" dirty="0" err="1">
                <a:latin typeface="Times New Roman" panose="02020603050405020304" pitchFamily="18" charset="0"/>
                <a:cs typeface="Times New Roman" panose="02020603050405020304" pitchFamily="18" charset="0"/>
              </a:rPr>
              <a:t>colour</a:t>
            </a:r>
            <a:r>
              <a:rPr lang="en-US" dirty="0">
                <a:latin typeface="Times New Roman" panose="02020603050405020304" pitchFamily="18" charset="0"/>
                <a:cs typeface="Times New Roman" panose="02020603050405020304" pitchFamily="18" charset="0"/>
              </a:rPr>
              <a:t>. The common wood pencil is called carpenter pencil.</a:t>
            </a:r>
          </a:p>
          <a:p>
            <a:pPr marL="457200" lvl="1" indent="0" algn="just">
              <a:buNone/>
            </a:pPr>
            <a:r>
              <a:rPr lang="en-US" b="1" dirty="0">
                <a:solidFill>
                  <a:srgbClr val="FF0000"/>
                </a:solidFill>
                <a:latin typeface="Times New Roman" panose="02020603050405020304" pitchFamily="18" charset="0"/>
                <a:cs typeface="Times New Roman" panose="02020603050405020304" pitchFamily="18" charset="0"/>
              </a:rPr>
              <a:t>Divider:</a:t>
            </a:r>
            <a:r>
              <a:rPr lang="en-US" dirty="0">
                <a:latin typeface="Times New Roman" panose="02020603050405020304" pitchFamily="18" charset="0"/>
                <a:cs typeface="Times New Roman" panose="02020603050405020304" pitchFamily="18" charset="0"/>
              </a:rPr>
              <a:t> </a:t>
            </a:r>
          </a:p>
          <a:p>
            <a:pPr marL="914400" lvl="2" indent="0" algn="just">
              <a:buNone/>
            </a:pPr>
            <a:r>
              <a:rPr lang="en-US" dirty="0">
                <a:latin typeface="Times New Roman" panose="02020603050405020304" pitchFamily="18" charset="0"/>
                <a:cs typeface="Times New Roman" panose="02020603050405020304" pitchFamily="18" charset="0"/>
              </a:rPr>
              <a:t>resembles a compass, but both legs are sharp tipped metal instead of fixed pencil on one leg of a compass. It is used to transfer measurements from measuring tools to a work piece and to scribe circles, arcs etc. on a work piece by scratching lines.</a:t>
            </a:r>
          </a:p>
          <a:p>
            <a:pPr marL="457200" lvl="1" indent="0" algn="just">
              <a:buNone/>
            </a:pPr>
            <a:r>
              <a:rPr lang="en-US" b="1" dirty="0">
                <a:solidFill>
                  <a:srgbClr val="FF0000"/>
                </a:solidFill>
                <a:latin typeface="Times New Roman" panose="02020603050405020304" pitchFamily="18" charset="0"/>
                <a:cs typeface="Times New Roman" panose="02020603050405020304" pitchFamily="18" charset="0"/>
              </a:rPr>
              <a:t>Trimmed point: </a:t>
            </a:r>
          </a:p>
          <a:p>
            <a:pPr marL="914400" lvl="2" indent="0" algn="just">
              <a:buNone/>
            </a:pPr>
            <a:r>
              <a:rPr lang="en-US" dirty="0">
                <a:latin typeface="Times New Roman" panose="02020603050405020304" pitchFamily="18" charset="0"/>
                <a:cs typeface="Times New Roman" panose="02020603050405020304" pitchFamily="18" charset="0"/>
              </a:rPr>
              <a:t>is used for scribing large circle and arcs that are too large to be marked by divider. It has one horizontal beam on which two pointed legs, one of them is moveable, attached on it.</a:t>
            </a:r>
          </a:p>
          <a:p>
            <a:pPr marL="457200" lvl="1" indent="0" algn="just">
              <a:buNone/>
            </a:pPr>
            <a:r>
              <a:rPr lang="en-US" b="1" dirty="0">
                <a:solidFill>
                  <a:srgbClr val="FF0000"/>
                </a:solidFill>
                <a:latin typeface="Times New Roman" panose="02020603050405020304" pitchFamily="18" charset="0"/>
                <a:cs typeface="Times New Roman" panose="02020603050405020304" pitchFamily="18" charset="0"/>
              </a:rPr>
              <a:t>Marking knifes: </a:t>
            </a:r>
          </a:p>
          <a:p>
            <a:pPr marL="914400" lvl="2" indent="0" algn="just">
              <a:buNone/>
            </a:pPr>
            <a:r>
              <a:rPr lang="en-US" dirty="0">
                <a:latin typeface="Times New Roman" panose="02020603050405020304" pitchFamily="18" charset="0"/>
                <a:cs typeface="Times New Roman" panose="02020603050405020304" pitchFamily="18" charset="0"/>
              </a:rPr>
              <a:t>puts mark of measured units by its sharp edge. It just looks like a knife.</a:t>
            </a:r>
          </a:p>
        </p:txBody>
      </p:sp>
      <p:sp>
        <p:nvSpPr>
          <p:cNvPr id="4" name="Date Placeholder 3">
            <a:extLst>
              <a:ext uri="{FF2B5EF4-FFF2-40B4-BE49-F238E27FC236}">
                <a16:creationId xmlns:a16="http://schemas.microsoft.com/office/drawing/2014/main" id="{EA7841CB-D2B2-48E7-AFD4-52DF3162DFBC}"/>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619B63C8-31EE-4775-AE51-C03525584207}"/>
              </a:ext>
            </a:extLst>
          </p:cNvPr>
          <p:cNvSpPr>
            <a:spLocks noGrp="1"/>
          </p:cNvSpPr>
          <p:nvPr>
            <p:ph type="sldNum" sz="quarter" idx="12"/>
          </p:nvPr>
        </p:nvSpPr>
        <p:spPr/>
        <p:txBody>
          <a:bodyPr/>
          <a:lstStyle/>
          <a:p>
            <a:fld id="{57BC9BDB-8C46-4E68-9C6B-B5F33CCD8053}" type="slidenum">
              <a:rPr lang="en-US" smtClean="0"/>
              <a:t>26</a:t>
            </a:fld>
            <a:endParaRPr lang="en-US"/>
          </a:p>
        </p:txBody>
      </p:sp>
    </p:spTree>
    <p:extLst>
      <p:ext uri="{BB962C8B-B14F-4D97-AF65-F5344CB8AC3E}">
        <p14:creationId xmlns:p14="http://schemas.microsoft.com/office/powerpoint/2010/main" val="22984883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p:txBody>
          <a:bodyPr>
            <a:normAutofit/>
          </a:bodyPr>
          <a:lstStyle/>
          <a:p>
            <a:r>
              <a:rPr lang="en-US" sz="3200" b="1" dirty="0">
                <a:solidFill>
                  <a:srgbClr val="FF0000"/>
                </a:solidFill>
                <a:latin typeface="Times New Roman" panose="02020603050405020304" pitchFamily="18" charset="0"/>
                <a:cs typeface="Times New Roman" panose="02020603050405020304" pitchFamily="18" charset="0"/>
              </a:rPr>
              <a:t>B. Carpentry tools and machines …</a:t>
            </a:r>
            <a:endParaRPr lang="en-US" sz="3200"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p:txBody>
          <a:bodyPr>
            <a:normAutofit/>
          </a:bodyPr>
          <a:lstStyle/>
          <a:p>
            <a:pPr marL="0" indent="0">
              <a:buNone/>
            </a:pPr>
            <a:r>
              <a:rPr lang="en-US" b="1" u="sng" dirty="0">
                <a:solidFill>
                  <a:srgbClr val="FF0000"/>
                </a:solidFill>
                <a:latin typeface="Times New Roman" panose="02020603050405020304" pitchFamily="18" charset="0"/>
                <a:cs typeface="Times New Roman" panose="02020603050405020304" pitchFamily="18" charset="0"/>
              </a:rPr>
              <a:t>3) Cutting tools</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Cutting tools are varied in character and purpose.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They include saws and chisels.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term cutting, as used here, refers not only to making two or more pieces from one piece, by means of a saw, but also to dapping hinges (cutting in a flat recess exactly to receive one leaf of a hinge) and shaping various parts of a project by means of a chisel or gouge.</a:t>
            </a:r>
          </a:p>
          <a:p>
            <a:pPr marL="457200" lvl="1" indent="0" algn="just">
              <a:buNone/>
            </a:pPr>
            <a:endParaRPr lang="en-US" dirty="0">
              <a:latin typeface="Times New Roman" panose="02020603050405020304" pitchFamily="18" charset="0"/>
              <a:cs typeface="Times New Roman" panose="02020603050405020304" pitchFamily="18" charset="0"/>
            </a:endParaRPr>
          </a:p>
          <a:p>
            <a:pPr marL="457200" lvl="1" indent="0" algn="just">
              <a:buNone/>
            </a:pPr>
            <a:r>
              <a:rPr lang="en-US" b="1" dirty="0">
                <a:solidFill>
                  <a:srgbClr val="FF0000"/>
                </a:solidFill>
                <a:latin typeface="Times New Roman" panose="02020603050405020304" pitchFamily="18" charset="0"/>
                <a:cs typeface="Times New Roman" panose="02020603050405020304" pitchFamily="18" charset="0"/>
              </a:rPr>
              <a:t>Saws: </a:t>
            </a:r>
          </a:p>
          <a:p>
            <a:pPr marL="914400" lvl="2" indent="0" algn="just">
              <a:buNone/>
            </a:pPr>
            <a:r>
              <a:rPr lang="en-US" dirty="0">
                <a:latin typeface="Times New Roman" panose="02020603050405020304" pitchFamily="18" charset="0"/>
                <a:cs typeface="Times New Roman" panose="02020603050405020304" pitchFamily="18" charset="0"/>
              </a:rPr>
              <a:t>are cutting tools that cut wood by its sharp tip of teeth. </a:t>
            </a:r>
          </a:p>
          <a:p>
            <a:pPr marL="914400" lvl="2" indent="0" algn="just">
              <a:buNone/>
            </a:pPr>
            <a:r>
              <a:rPr lang="en-US" dirty="0">
                <a:latin typeface="Times New Roman" panose="02020603050405020304" pitchFamily="18" charset="0"/>
                <a:cs typeface="Times New Roman" panose="02020603050405020304" pitchFamily="18" charset="0"/>
              </a:rPr>
              <a:t>There are different types of saws. The commonest ones are as follows:</a:t>
            </a:r>
          </a:p>
        </p:txBody>
      </p:sp>
      <p:sp>
        <p:nvSpPr>
          <p:cNvPr id="4" name="Date Placeholder 3">
            <a:extLst>
              <a:ext uri="{FF2B5EF4-FFF2-40B4-BE49-F238E27FC236}">
                <a16:creationId xmlns:a16="http://schemas.microsoft.com/office/drawing/2014/main" id="{BC0AB6FA-D8DD-4400-83B3-BF6E1BFC8041}"/>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6A56A003-7252-4C43-B853-3226B033F938}"/>
              </a:ext>
            </a:extLst>
          </p:cNvPr>
          <p:cNvSpPr>
            <a:spLocks noGrp="1"/>
          </p:cNvSpPr>
          <p:nvPr>
            <p:ph type="sldNum" sz="quarter" idx="12"/>
          </p:nvPr>
        </p:nvSpPr>
        <p:spPr/>
        <p:txBody>
          <a:bodyPr/>
          <a:lstStyle/>
          <a:p>
            <a:fld id="{57BC9BDB-8C46-4E68-9C6B-B5F33CCD8053}" type="slidenum">
              <a:rPr lang="en-US" smtClean="0"/>
              <a:t>27</a:t>
            </a:fld>
            <a:endParaRPr lang="en-US"/>
          </a:p>
        </p:txBody>
      </p:sp>
    </p:spTree>
    <p:extLst>
      <p:ext uri="{BB962C8B-B14F-4D97-AF65-F5344CB8AC3E}">
        <p14:creationId xmlns:p14="http://schemas.microsoft.com/office/powerpoint/2010/main" val="19071406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a:xfrm>
            <a:off x="838200" y="365126"/>
            <a:ext cx="10515600" cy="536917"/>
          </a:xfrm>
        </p:spPr>
        <p:txBody>
          <a:bodyPr>
            <a:noAutofit/>
          </a:bodyPr>
          <a:lstStyle/>
          <a:p>
            <a:r>
              <a:rPr lang="en-US" sz="3200" b="1" dirty="0">
                <a:solidFill>
                  <a:srgbClr val="FF0000"/>
                </a:solidFill>
                <a:latin typeface="Times New Roman" panose="02020603050405020304" pitchFamily="18" charset="0"/>
                <a:cs typeface="Times New Roman" panose="02020603050405020304" pitchFamily="18" charset="0"/>
              </a:rPr>
              <a:t>B. Carpentry tools and machines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a:solidFill>
                  <a:srgbClr val="FF0000"/>
                </a:solidFill>
                <a:latin typeface="Times New Roman" panose="02020603050405020304" pitchFamily="18" charset="0"/>
                <a:cs typeface="Times New Roman" panose="02020603050405020304" pitchFamily="18" charset="0"/>
              </a:rPr>
              <a:t>    </a:t>
            </a:r>
            <a:r>
              <a:rPr lang="en-US" sz="3200" b="1" u="sng" dirty="0">
                <a:solidFill>
                  <a:srgbClr val="FF0000"/>
                </a:solidFill>
                <a:latin typeface="Times New Roman" panose="02020603050405020304" pitchFamily="18" charset="0"/>
                <a:cs typeface="Times New Roman" panose="02020603050405020304" pitchFamily="18" charset="0"/>
              </a:rPr>
              <a:t>3. Cutting tools …</a:t>
            </a:r>
            <a:endParaRPr lang="en-US" sz="3200"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a:xfrm>
            <a:off x="838200" y="1272746"/>
            <a:ext cx="10515600" cy="5029200"/>
          </a:xfrm>
        </p:spPr>
        <p:txBody>
          <a:bodyPr>
            <a:normAutofit fontScale="85000" lnSpcReduction="20000"/>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Crosscut saws: </a:t>
            </a:r>
          </a:p>
          <a:p>
            <a:pPr marL="457200" lvl="1" indent="0" algn="just">
              <a:buNone/>
            </a:pPr>
            <a:r>
              <a:rPr lang="en-US" dirty="0">
                <a:latin typeface="Times New Roman" panose="02020603050405020304" pitchFamily="18" charset="0"/>
                <a:cs typeface="Times New Roman" panose="02020603050405020304" pitchFamily="18" charset="0"/>
              </a:rPr>
              <a:t>The carpenter should have two crosscut saws: one 8-point saw for cutting rough or green lumber and one 10-or 11-point saw for finish work. Each should be 26 inches in length. </a:t>
            </a:r>
          </a:p>
          <a:p>
            <a:pPr marL="0" indent="0" algn="just">
              <a:buNone/>
            </a:pPr>
            <a:r>
              <a:rPr lang="en-US" b="1" dirty="0">
                <a:solidFill>
                  <a:srgbClr val="FF0000"/>
                </a:solidFill>
                <a:latin typeface="Times New Roman" panose="02020603050405020304" pitchFamily="18" charset="0"/>
                <a:cs typeface="Times New Roman" panose="02020603050405020304" pitchFamily="18" charset="0"/>
              </a:rPr>
              <a:t>12 inch backsaw</a:t>
            </a:r>
            <a:r>
              <a:rPr lang="en-US" dirty="0">
                <a:latin typeface="Times New Roman" panose="02020603050405020304" pitchFamily="18" charset="0"/>
                <a:cs typeface="Times New Roman" panose="02020603050405020304" pitchFamily="18" charset="0"/>
              </a:rPr>
              <a:t>: </a:t>
            </a:r>
          </a:p>
          <a:p>
            <a:pPr marL="457200" lvl="1" indent="0" algn="just">
              <a:buNone/>
            </a:pPr>
            <a:r>
              <a:rPr lang="en-US" dirty="0">
                <a:latin typeface="Times New Roman" panose="02020603050405020304" pitchFamily="18" charset="0"/>
                <a:cs typeface="Times New Roman" panose="02020603050405020304" pitchFamily="18" charset="0"/>
              </a:rPr>
              <a:t>The 12-inch backsaw is very useful for fine cabinetwork. It has very small teeth designed for fine cutting. The manufacturer establishes the number of teeth per inch.</a:t>
            </a:r>
          </a:p>
          <a:p>
            <a:pPr marL="0" indent="0" algn="just">
              <a:buNone/>
            </a:pPr>
            <a:r>
              <a:rPr lang="en-US" b="1" dirty="0">
                <a:solidFill>
                  <a:srgbClr val="FF0000"/>
                </a:solidFill>
                <a:latin typeface="Times New Roman" panose="02020603050405020304" pitchFamily="18" charset="0"/>
                <a:cs typeface="Times New Roman" panose="02020603050405020304" pitchFamily="18" charset="0"/>
              </a:rPr>
              <a:t>Keyhole saw: </a:t>
            </a:r>
          </a:p>
          <a:p>
            <a:pPr marL="457200" lvl="1" indent="0" algn="just">
              <a:buNone/>
            </a:pPr>
            <a:r>
              <a:rPr lang="en-US" dirty="0">
                <a:latin typeface="Times New Roman" panose="02020603050405020304" pitchFamily="18" charset="0"/>
                <a:cs typeface="Times New Roman" panose="02020603050405020304" pitchFamily="18" charset="0"/>
              </a:rPr>
              <a:t>Usually purchased with detachable blades, of three different lengths, which can easily be removed and replaced on the handle, the keyhole saw is useful for cutting inside circles or small curved corners or angles.</a:t>
            </a:r>
          </a:p>
          <a:p>
            <a:pPr marL="0" indent="0" algn="just">
              <a:buNone/>
            </a:pPr>
            <a:r>
              <a:rPr lang="en-US" b="1" dirty="0">
                <a:solidFill>
                  <a:srgbClr val="FF0000"/>
                </a:solidFill>
                <a:latin typeface="Times New Roman" panose="02020603050405020304" pitchFamily="18" charset="0"/>
                <a:cs typeface="Times New Roman" panose="02020603050405020304" pitchFamily="18" charset="0"/>
              </a:rPr>
              <a:t>Miter box saw: </a:t>
            </a:r>
          </a:p>
          <a:p>
            <a:pPr marL="457200" lvl="1" indent="0" algn="just">
              <a:buNone/>
            </a:pPr>
            <a:r>
              <a:rPr lang="en-US" dirty="0">
                <a:latin typeface="Times New Roman" panose="02020603050405020304" pitchFamily="18" charset="0"/>
                <a:cs typeface="Times New Roman" panose="02020603050405020304" pitchFamily="18" charset="0"/>
              </a:rPr>
              <a:t>A miter box, actually a metal frame carefully designed to hold vertical posts in which the saw slides, permits fine duplicate precision cutting for any angle desired on material up to the width capacity of the box.</a:t>
            </a:r>
          </a:p>
          <a:p>
            <a:pPr marL="0" indent="0" algn="just">
              <a:buNone/>
            </a:pPr>
            <a:r>
              <a:rPr lang="en-US" b="1" dirty="0">
                <a:solidFill>
                  <a:srgbClr val="FF0000"/>
                </a:solidFill>
                <a:latin typeface="Times New Roman" panose="02020603050405020304" pitchFamily="18" charset="0"/>
                <a:cs typeface="Times New Roman" panose="02020603050405020304" pitchFamily="18" charset="0"/>
              </a:rPr>
              <a:t>Hacksaw: </a:t>
            </a:r>
          </a:p>
          <a:p>
            <a:pPr marL="457200" lvl="1" indent="0" algn="just">
              <a:buNone/>
            </a:pPr>
            <a:r>
              <a:rPr lang="en-US" dirty="0">
                <a:latin typeface="Times New Roman" panose="02020603050405020304" pitchFamily="18" charset="0"/>
                <a:cs typeface="Times New Roman" panose="02020603050405020304" pitchFamily="18" charset="0"/>
              </a:rPr>
              <a:t>A hack saw is a "must' for the mechanic who does a great variety of work. This tool is used for cutting metal</a:t>
            </a:r>
            <a:r>
              <a:rPr lang="en-US" dirty="0"/>
              <a:t>, such as bolts and nails, and is constructed so that the blade can be replaced as it becomes worn.</a:t>
            </a:r>
          </a:p>
        </p:txBody>
      </p:sp>
      <p:sp>
        <p:nvSpPr>
          <p:cNvPr id="4" name="Date Placeholder 3">
            <a:extLst>
              <a:ext uri="{FF2B5EF4-FFF2-40B4-BE49-F238E27FC236}">
                <a16:creationId xmlns:a16="http://schemas.microsoft.com/office/drawing/2014/main" id="{223B293C-45C9-4E89-B360-8A1A1388FEDF}"/>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3C8D2347-6852-4895-8037-1F52FAAC62DF}"/>
              </a:ext>
            </a:extLst>
          </p:cNvPr>
          <p:cNvSpPr>
            <a:spLocks noGrp="1"/>
          </p:cNvSpPr>
          <p:nvPr>
            <p:ph type="sldNum" sz="quarter" idx="12"/>
          </p:nvPr>
        </p:nvSpPr>
        <p:spPr/>
        <p:txBody>
          <a:bodyPr/>
          <a:lstStyle/>
          <a:p>
            <a:fld id="{57BC9BDB-8C46-4E68-9C6B-B5F33CCD8053}" type="slidenum">
              <a:rPr lang="en-US" smtClean="0"/>
              <a:t>28</a:t>
            </a:fld>
            <a:endParaRPr lang="en-US"/>
          </a:p>
        </p:txBody>
      </p:sp>
    </p:spTree>
    <p:extLst>
      <p:ext uri="{BB962C8B-B14F-4D97-AF65-F5344CB8AC3E}">
        <p14:creationId xmlns:p14="http://schemas.microsoft.com/office/powerpoint/2010/main" val="3395204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p:txBody>
          <a:bodyPr>
            <a:normAutofit/>
          </a:bodyPr>
          <a:lstStyle/>
          <a:p>
            <a:r>
              <a:rPr lang="en-US" sz="3200" b="1" dirty="0">
                <a:solidFill>
                  <a:srgbClr val="FF0000"/>
                </a:solidFill>
                <a:latin typeface="Times New Roman" panose="02020603050405020304" pitchFamily="18" charset="0"/>
                <a:cs typeface="Times New Roman" panose="02020603050405020304" pitchFamily="18" charset="0"/>
              </a:rPr>
              <a:t>B. Carpentry tools and machines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a:solidFill>
                  <a:srgbClr val="FF0000"/>
                </a:solidFill>
                <a:latin typeface="Times New Roman" panose="02020603050405020304" pitchFamily="18" charset="0"/>
                <a:cs typeface="Times New Roman" panose="02020603050405020304" pitchFamily="18" charset="0"/>
              </a:rPr>
              <a:t>    </a:t>
            </a:r>
            <a:r>
              <a:rPr lang="en-US" sz="3200" b="1" u="sng" dirty="0">
                <a:solidFill>
                  <a:srgbClr val="FF0000"/>
                </a:solidFill>
                <a:latin typeface="Times New Roman" panose="02020603050405020304" pitchFamily="18" charset="0"/>
                <a:cs typeface="Times New Roman" panose="02020603050405020304" pitchFamily="18" charset="0"/>
              </a:rPr>
              <a:t>3. Cutting tools…</a:t>
            </a:r>
            <a:endParaRPr lang="en-US" sz="3200" dirty="0"/>
          </a:p>
        </p:txBody>
      </p:sp>
      <p:pic>
        <p:nvPicPr>
          <p:cNvPr id="4" name="Content Placeholder 3">
            <a:extLst>
              <a:ext uri="{FF2B5EF4-FFF2-40B4-BE49-F238E27FC236}">
                <a16:creationId xmlns:a16="http://schemas.microsoft.com/office/drawing/2014/main" id="{94669E2D-2661-43FB-92B9-E399B8D860CF}"/>
              </a:ext>
            </a:extLst>
          </p:cNvPr>
          <p:cNvPicPr>
            <a:picLocks noGrp="1" noChangeAspect="1"/>
          </p:cNvPicPr>
          <p:nvPr>
            <p:ph idx="1"/>
          </p:nvPr>
        </p:nvPicPr>
        <p:blipFill>
          <a:blip r:embed="rId2"/>
          <a:stretch>
            <a:fillRect/>
          </a:stretch>
        </p:blipFill>
        <p:spPr>
          <a:xfrm>
            <a:off x="2483709" y="1915297"/>
            <a:ext cx="6242986" cy="4577578"/>
          </a:xfrm>
          <a:prstGeom prst="rect">
            <a:avLst/>
          </a:prstGeom>
        </p:spPr>
      </p:pic>
      <p:sp>
        <p:nvSpPr>
          <p:cNvPr id="3" name="Date Placeholder 2">
            <a:extLst>
              <a:ext uri="{FF2B5EF4-FFF2-40B4-BE49-F238E27FC236}">
                <a16:creationId xmlns:a16="http://schemas.microsoft.com/office/drawing/2014/main" id="{7906A33C-73DC-4E7D-A2AB-06A060948E66}"/>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315E50F2-AD27-4343-9C75-22D56E70CF2E}"/>
              </a:ext>
            </a:extLst>
          </p:cNvPr>
          <p:cNvSpPr>
            <a:spLocks noGrp="1"/>
          </p:cNvSpPr>
          <p:nvPr>
            <p:ph type="sldNum" sz="quarter" idx="12"/>
          </p:nvPr>
        </p:nvSpPr>
        <p:spPr/>
        <p:txBody>
          <a:bodyPr/>
          <a:lstStyle/>
          <a:p>
            <a:fld id="{57BC9BDB-8C46-4E68-9C6B-B5F33CCD8053}" type="slidenum">
              <a:rPr lang="en-US" smtClean="0"/>
              <a:t>29</a:t>
            </a:fld>
            <a:endParaRPr lang="en-US"/>
          </a:p>
        </p:txBody>
      </p:sp>
    </p:spTree>
    <p:extLst>
      <p:ext uri="{BB962C8B-B14F-4D97-AF65-F5344CB8AC3E}">
        <p14:creationId xmlns:p14="http://schemas.microsoft.com/office/powerpoint/2010/main" val="570836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C7245-EF07-4A6D-A953-1A5B9D5E8300}"/>
              </a:ext>
            </a:extLst>
          </p:cNvPr>
          <p:cNvSpPr>
            <a:spLocks noGrp="1"/>
          </p:cNvSpPr>
          <p:nvPr>
            <p:ph type="title"/>
          </p:nvPr>
        </p:nvSpPr>
        <p:spPr/>
        <p:txBody>
          <a:bodyPr>
            <a:normAutofit/>
          </a:bodyPr>
          <a:lstStyle/>
          <a:p>
            <a:r>
              <a:rPr lang="en-US" sz="3200" b="1" dirty="0">
                <a:latin typeface="Times New Roman" panose="02020603050405020304" pitchFamily="18" charset="0"/>
                <a:cs typeface="Times New Roman" panose="02020603050405020304" pitchFamily="18" charset="0"/>
              </a:rPr>
              <a:t>Introduction about subject</a:t>
            </a:r>
          </a:p>
        </p:txBody>
      </p:sp>
      <p:sp>
        <p:nvSpPr>
          <p:cNvPr id="3" name="Content Placeholder 2">
            <a:extLst>
              <a:ext uri="{FF2B5EF4-FFF2-40B4-BE49-F238E27FC236}">
                <a16:creationId xmlns:a16="http://schemas.microsoft.com/office/drawing/2014/main" id="{362A3296-C428-466B-B551-328DE979AD6C}"/>
              </a:ext>
            </a:extLst>
          </p:cNvPr>
          <p:cNvSpPr>
            <a:spLocks noGrp="1"/>
          </p:cNvSpPr>
          <p:nvPr>
            <p:ph idx="1"/>
          </p:nvPr>
        </p:nvSpPr>
        <p:spPr/>
        <p:txBody>
          <a:bodyPr>
            <a:normAutofit lnSpcReduction="10000"/>
          </a:bodyPr>
          <a:lstStyle/>
          <a:p>
            <a:pPr marL="0" indent="0">
              <a:buNone/>
            </a:pPr>
            <a:r>
              <a:rPr lang="en-US" b="1" u="sng" dirty="0">
                <a:solidFill>
                  <a:srgbClr val="FF0000"/>
                </a:solidFill>
                <a:latin typeface="Times New Roman" panose="02020603050405020304" pitchFamily="18" charset="0"/>
                <a:cs typeface="Times New Roman" panose="02020603050405020304" pitchFamily="18" charset="0"/>
              </a:rPr>
              <a:t>Why Sanitary Construction?</a:t>
            </a:r>
          </a:p>
          <a:p>
            <a:pPr marL="0" indent="0">
              <a:buNone/>
            </a:pPr>
            <a:r>
              <a:rPr lang="en-US" dirty="0">
                <a:latin typeface="Times New Roman" panose="02020603050405020304" pitchFamily="18" charset="0"/>
                <a:cs typeface="Times New Roman" panose="02020603050405020304" pitchFamily="18" charset="0"/>
              </a:rPr>
              <a:t>Environment includes the home/place we live in, the air we breath, the water we drink, the food we eat, etc.</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Imagine what will happen if these places are not safe?  </a:t>
            </a:r>
          </a:p>
          <a:p>
            <a:pPr marL="0" indent="0">
              <a:buNone/>
            </a:pPr>
            <a:r>
              <a:rPr lang="en-US" i="1" dirty="0">
                <a:latin typeface="Times New Roman" panose="02020603050405020304" pitchFamily="18" charset="0"/>
                <a:cs typeface="Times New Roman" panose="02020603050405020304" pitchFamily="18" charset="0"/>
              </a:rPr>
              <a:t>Adequate sanitation, together with good hygiene and safe water, are fundamental to good health and to social and economic development. </a:t>
            </a:r>
          </a:p>
          <a:p>
            <a:pPr marL="0" indent="0">
              <a:buNone/>
            </a:pPr>
            <a:r>
              <a:rPr lang="en-US" dirty="0">
                <a:latin typeface="Times New Roman" panose="02020603050405020304" pitchFamily="18" charset="0"/>
                <a:cs typeface="Times New Roman" panose="02020603050405020304" pitchFamily="18" charset="0"/>
              </a:rPr>
              <a:t>So, Sanitary construction is one of the subjects which focuses on the materials which the houses constructed from, the water lines, masonry tools, and the building preliminaries in the way safe for human being  </a:t>
            </a:r>
          </a:p>
        </p:txBody>
      </p:sp>
      <p:sp>
        <p:nvSpPr>
          <p:cNvPr id="4" name="Date Placeholder 3">
            <a:extLst>
              <a:ext uri="{FF2B5EF4-FFF2-40B4-BE49-F238E27FC236}">
                <a16:creationId xmlns:a16="http://schemas.microsoft.com/office/drawing/2014/main" id="{566EEA7A-A881-4403-BE9D-59721038578E}"/>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3090E27F-F8B2-485D-82AC-5DA60CE48F7C}"/>
              </a:ext>
            </a:extLst>
          </p:cNvPr>
          <p:cNvSpPr>
            <a:spLocks noGrp="1"/>
          </p:cNvSpPr>
          <p:nvPr>
            <p:ph type="sldNum" sz="quarter" idx="12"/>
          </p:nvPr>
        </p:nvSpPr>
        <p:spPr/>
        <p:txBody>
          <a:bodyPr/>
          <a:lstStyle/>
          <a:p>
            <a:fld id="{57BC9BDB-8C46-4E68-9C6B-B5F33CCD8053}" type="slidenum">
              <a:rPr lang="en-US" smtClean="0"/>
              <a:t>3</a:t>
            </a:fld>
            <a:endParaRPr lang="en-US"/>
          </a:p>
        </p:txBody>
      </p:sp>
    </p:spTree>
    <p:extLst>
      <p:ext uri="{BB962C8B-B14F-4D97-AF65-F5344CB8AC3E}">
        <p14:creationId xmlns:p14="http://schemas.microsoft.com/office/powerpoint/2010/main" val="12462575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0325DD-2B1A-4122-B21E-D29D296080E4}"/>
              </a:ext>
            </a:extLst>
          </p:cNvPr>
          <p:cNvSpPr>
            <a:spLocks noGrp="1"/>
          </p:cNvSpPr>
          <p:nvPr>
            <p:ph idx="1"/>
          </p:nvPr>
        </p:nvSpPr>
        <p:spPr/>
        <p:txBody>
          <a:bodyPr/>
          <a:lstStyle/>
          <a:p>
            <a:pPr marL="0" indent="0" algn="ctr">
              <a:buNone/>
            </a:pPr>
            <a:endParaRPr lang="en-US" dirty="0">
              <a:latin typeface="Times New Roman" panose="02020603050405020304" pitchFamily="18" charset="0"/>
              <a:cs typeface="Times New Roman" panose="02020603050405020304" pitchFamily="18" charset="0"/>
            </a:endParaRPr>
          </a:p>
          <a:p>
            <a:pPr marL="0" indent="0" algn="ctr">
              <a:buNone/>
            </a:pPr>
            <a:endParaRPr lang="en-US" dirty="0">
              <a:latin typeface="Times New Roman" panose="02020603050405020304" pitchFamily="18" charset="0"/>
              <a:cs typeface="Times New Roman" panose="02020603050405020304" pitchFamily="18" charset="0"/>
            </a:endParaRPr>
          </a:p>
          <a:p>
            <a:pPr marL="0" indent="0" algn="ctr">
              <a:buNone/>
            </a:pPr>
            <a:endParaRPr lang="en-US" dirty="0">
              <a:latin typeface="Times New Roman" panose="02020603050405020304" pitchFamily="18" charset="0"/>
              <a:cs typeface="Times New Roman" panose="02020603050405020304" pitchFamily="18" charset="0"/>
            </a:endParaRPr>
          </a:p>
          <a:p>
            <a:pPr marL="0" indent="0" algn="ctr">
              <a:buNone/>
            </a:pPr>
            <a:r>
              <a:rPr lang="en-US" dirty="0">
                <a:latin typeface="Times New Roman" panose="02020603050405020304" pitchFamily="18" charset="0"/>
                <a:cs typeface="Times New Roman" panose="02020603050405020304" pitchFamily="18" charset="0"/>
              </a:rPr>
              <a:t>Check Lecture 2 for the next content </a:t>
            </a:r>
          </a:p>
        </p:txBody>
      </p:sp>
      <p:sp>
        <p:nvSpPr>
          <p:cNvPr id="2" name="Date Placeholder 1">
            <a:extLst>
              <a:ext uri="{FF2B5EF4-FFF2-40B4-BE49-F238E27FC236}">
                <a16:creationId xmlns:a16="http://schemas.microsoft.com/office/drawing/2014/main" id="{3A1FAA43-ADD6-46DB-96FB-9FABBB0D7F15}"/>
              </a:ext>
            </a:extLst>
          </p:cNvPr>
          <p:cNvSpPr>
            <a:spLocks noGrp="1"/>
          </p:cNvSpPr>
          <p:nvPr>
            <p:ph type="dt" sz="half" idx="10"/>
          </p:nvPr>
        </p:nvSpPr>
        <p:spPr/>
        <p:txBody>
          <a:bodyPr/>
          <a:lstStyle/>
          <a:p>
            <a:r>
              <a:rPr lang="en-US"/>
              <a:t>4/28/2020</a:t>
            </a:r>
          </a:p>
        </p:txBody>
      </p:sp>
      <p:sp>
        <p:nvSpPr>
          <p:cNvPr id="4" name="Slide Number Placeholder 3">
            <a:extLst>
              <a:ext uri="{FF2B5EF4-FFF2-40B4-BE49-F238E27FC236}">
                <a16:creationId xmlns:a16="http://schemas.microsoft.com/office/drawing/2014/main" id="{4C7DC8B0-EA65-4124-9374-3CA59C0DA819}"/>
              </a:ext>
            </a:extLst>
          </p:cNvPr>
          <p:cNvSpPr>
            <a:spLocks noGrp="1"/>
          </p:cNvSpPr>
          <p:nvPr>
            <p:ph type="sldNum" sz="quarter" idx="12"/>
          </p:nvPr>
        </p:nvSpPr>
        <p:spPr/>
        <p:txBody>
          <a:bodyPr/>
          <a:lstStyle/>
          <a:p>
            <a:fld id="{57BC9BDB-8C46-4E68-9C6B-B5F33CCD8053}" type="slidenum">
              <a:rPr lang="en-US" smtClean="0"/>
              <a:t>30</a:t>
            </a:fld>
            <a:endParaRPr lang="en-US"/>
          </a:p>
        </p:txBody>
      </p:sp>
    </p:spTree>
    <p:extLst>
      <p:ext uri="{BB962C8B-B14F-4D97-AF65-F5344CB8AC3E}">
        <p14:creationId xmlns:p14="http://schemas.microsoft.com/office/powerpoint/2010/main" val="1386703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a:xfrm>
            <a:off x="838200" y="282832"/>
            <a:ext cx="10515600" cy="796410"/>
          </a:xfrm>
        </p:spPr>
        <p:txBody>
          <a:bodyPr>
            <a:normAutofit/>
          </a:bodyPr>
          <a:lstStyle/>
          <a:p>
            <a:r>
              <a:rPr lang="en-US" sz="3200" b="1" dirty="0">
                <a:latin typeface="Times New Roman" panose="02020603050405020304" pitchFamily="18" charset="0"/>
                <a:cs typeface="Times New Roman" panose="02020603050405020304" pitchFamily="18" charset="0"/>
              </a:rPr>
              <a:t>Chapter One: Carpentry Work</a:t>
            </a:r>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a:xfrm>
            <a:off x="838200" y="1309816"/>
            <a:ext cx="10515600" cy="4867147"/>
          </a:xfrm>
        </p:spPr>
        <p:txBody>
          <a:bodyPr/>
          <a:lstStyle/>
          <a:p>
            <a:pPr marL="0" indent="0">
              <a:lnSpc>
                <a:spcPct val="150000"/>
              </a:lnSpc>
              <a:buNone/>
            </a:pPr>
            <a:r>
              <a:rPr lang="en-US" b="1" u="sng" dirty="0">
                <a:solidFill>
                  <a:srgbClr val="FF0000"/>
                </a:solidFill>
                <a:latin typeface="Times New Roman" panose="02020603050405020304" pitchFamily="18" charset="0"/>
                <a:cs typeface="Times New Roman" panose="02020603050405020304" pitchFamily="18" charset="0"/>
              </a:rPr>
              <a:t>In this Chapter;</a:t>
            </a:r>
          </a:p>
          <a:p>
            <a:pPr lvl="1">
              <a:lnSpc>
                <a:spcPct val="150000"/>
              </a:lnSpc>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Wood as construction materials</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Wood working Hand Tools</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Wood working Safety rules</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Wood working joints</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Material used with wood</a:t>
            </a:r>
          </a:p>
          <a:p>
            <a:pPr marL="0" indent="0">
              <a:buNone/>
            </a:pPr>
            <a:endParaRPr lang="en-US" dirty="0"/>
          </a:p>
        </p:txBody>
      </p:sp>
      <p:sp>
        <p:nvSpPr>
          <p:cNvPr id="4" name="Date Placeholder 3">
            <a:extLst>
              <a:ext uri="{FF2B5EF4-FFF2-40B4-BE49-F238E27FC236}">
                <a16:creationId xmlns:a16="http://schemas.microsoft.com/office/drawing/2014/main" id="{744061A2-C299-41B9-B6DC-13FB6DEEBFB2}"/>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0ECC846C-F65C-45F2-B892-78D473D02A8F}"/>
              </a:ext>
            </a:extLst>
          </p:cNvPr>
          <p:cNvSpPr>
            <a:spLocks noGrp="1"/>
          </p:cNvSpPr>
          <p:nvPr>
            <p:ph type="sldNum" sz="quarter" idx="12"/>
          </p:nvPr>
        </p:nvSpPr>
        <p:spPr/>
        <p:txBody>
          <a:bodyPr/>
          <a:lstStyle/>
          <a:p>
            <a:fld id="{57BC9BDB-8C46-4E68-9C6B-B5F33CCD8053}" type="slidenum">
              <a:rPr lang="en-US" smtClean="0"/>
              <a:t>4</a:t>
            </a:fld>
            <a:endParaRPr lang="en-US"/>
          </a:p>
        </p:txBody>
      </p:sp>
    </p:spTree>
    <p:extLst>
      <p:ext uri="{BB962C8B-B14F-4D97-AF65-F5344CB8AC3E}">
        <p14:creationId xmlns:p14="http://schemas.microsoft.com/office/powerpoint/2010/main" val="2932192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a:xfrm>
            <a:off x="838200" y="365125"/>
            <a:ext cx="10515600" cy="648129"/>
          </a:xfrm>
        </p:spPr>
        <p:txBody>
          <a:bodyPr>
            <a:normAutofit fontScale="90000"/>
          </a:bodyPr>
          <a:lstStyle/>
          <a:p>
            <a:r>
              <a:rPr lang="en-US" b="1" dirty="0">
                <a:latin typeface="Times New Roman" panose="02020603050405020304" pitchFamily="18" charset="0"/>
                <a:cs typeface="Times New Roman" panose="02020603050405020304" pitchFamily="18" charset="0"/>
              </a:rPr>
              <a:t>Chapter One: Carpentry Work</a:t>
            </a:r>
            <a:endParaRPr lang="en-US"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a:xfrm>
            <a:off x="838200" y="1692876"/>
            <a:ext cx="10515600" cy="4484087"/>
          </a:xfrm>
        </p:spPr>
        <p:txBody>
          <a:bodyPr>
            <a:normAutofit lnSpcReduction="10000"/>
          </a:bodyPr>
          <a:lstStyle/>
          <a:p>
            <a:pPr marL="0" indent="0" algn="just">
              <a:buNone/>
            </a:pPr>
            <a:r>
              <a:rPr lang="en-US" b="1" u="sng" dirty="0">
                <a:solidFill>
                  <a:srgbClr val="FF0000"/>
                </a:solidFill>
                <a:latin typeface="Times New Roman" panose="02020603050405020304" pitchFamily="18" charset="0"/>
                <a:cs typeface="Times New Roman" panose="02020603050405020304" pitchFamily="18" charset="0"/>
              </a:rPr>
              <a:t>Why Carpentry? </a:t>
            </a:r>
          </a:p>
          <a:p>
            <a:pPr lvl="1" algn="just">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Starting from ancient civilization carpentry is widely used in all construction; there is no construction that does not utilize carpentry technology. </a:t>
            </a:r>
          </a:p>
          <a:p>
            <a:pPr lvl="1" algn="just">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There is definite evidence that wood, wherever it was available, became the favorite material for building shelters.</a:t>
            </a:r>
          </a:p>
          <a:p>
            <a:pPr marL="0" indent="0" algn="just">
              <a:lnSpc>
                <a:spcPct val="150000"/>
              </a:lnSpc>
              <a:buNone/>
            </a:pPr>
            <a:r>
              <a:rPr lang="en-US" b="1" u="sng" dirty="0">
                <a:solidFill>
                  <a:srgbClr val="FF0000"/>
                </a:solidFill>
                <a:latin typeface="Times New Roman" panose="02020603050405020304" pitchFamily="18" charset="0"/>
                <a:cs typeface="Times New Roman" panose="02020603050405020304" pitchFamily="18" charset="0"/>
              </a:rPr>
              <a:t>Why construction utilizes wood?</a:t>
            </a:r>
          </a:p>
          <a:p>
            <a:pPr lvl="1" algn="just">
              <a:lnSpc>
                <a:spcPct val="150000"/>
              </a:lnSpc>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easily available; simple to work; less cost of construction; too simple to get the required shape; easily and quickly joined with fasteners and adhesives; etc.</a:t>
            </a:r>
          </a:p>
        </p:txBody>
      </p:sp>
      <p:sp>
        <p:nvSpPr>
          <p:cNvPr id="4" name="Date Placeholder 3">
            <a:extLst>
              <a:ext uri="{FF2B5EF4-FFF2-40B4-BE49-F238E27FC236}">
                <a16:creationId xmlns:a16="http://schemas.microsoft.com/office/drawing/2014/main" id="{5ADC1578-955F-4DBD-9D56-45E785779F3A}"/>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C5FC82FE-8037-4D94-880E-456FF8D9E835}"/>
              </a:ext>
            </a:extLst>
          </p:cNvPr>
          <p:cNvSpPr>
            <a:spLocks noGrp="1"/>
          </p:cNvSpPr>
          <p:nvPr>
            <p:ph type="sldNum" sz="quarter" idx="12"/>
          </p:nvPr>
        </p:nvSpPr>
        <p:spPr/>
        <p:txBody>
          <a:bodyPr/>
          <a:lstStyle/>
          <a:p>
            <a:fld id="{57BC9BDB-8C46-4E68-9C6B-B5F33CCD8053}" type="slidenum">
              <a:rPr lang="en-US" smtClean="0"/>
              <a:t>5</a:t>
            </a:fld>
            <a:endParaRPr lang="en-US"/>
          </a:p>
        </p:txBody>
      </p:sp>
    </p:spTree>
    <p:extLst>
      <p:ext uri="{BB962C8B-B14F-4D97-AF65-F5344CB8AC3E}">
        <p14:creationId xmlns:p14="http://schemas.microsoft.com/office/powerpoint/2010/main" val="2545225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a:xfrm>
            <a:off x="838200" y="365125"/>
            <a:ext cx="10515600" cy="648129"/>
          </a:xfrm>
        </p:spPr>
        <p:txBody>
          <a:bodyPr>
            <a:normAutofit fontScale="90000"/>
          </a:bodyPr>
          <a:lstStyle/>
          <a:p>
            <a:r>
              <a:rPr lang="en-US" b="1" dirty="0">
                <a:latin typeface="Times New Roman" panose="02020603050405020304" pitchFamily="18" charset="0"/>
                <a:cs typeface="Times New Roman" panose="02020603050405020304" pitchFamily="18" charset="0"/>
              </a:rPr>
              <a:t>Chapter One: Carpentry Work</a:t>
            </a:r>
            <a:endParaRPr lang="en-US"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a:xfrm>
            <a:off x="838200" y="1556951"/>
            <a:ext cx="10515600" cy="4620012"/>
          </a:xfrm>
        </p:spPr>
        <p:txBody>
          <a:bodyPr>
            <a:normAutofit/>
          </a:bodyPr>
          <a:lstStyle/>
          <a:p>
            <a:pPr marL="0" indent="0">
              <a:buNone/>
            </a:pPr>
            <a:r>
              <a:rPr lang="en-US" b="1" u="sng" dirty="0">
                <a:solidFill>
                  <a:srgbClr val="FF0000"/>
                </a:solidFill>
                <a:latin typeface="Times New Roman" panose="02020603050405020304" pitchFamily="18" charset="0"/>
                <a:cs typeface="Times New Roman" panose="02020603050405020304" pitchFamily="18" charset="0"/>
              </a:rPr>
              <a:t>Why Carpentry? </a:t>
            </a:r>
          </a:p>
          <a:p>
            <a:pPr>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a:p>
            <a:pPr lvl="1">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Carpentry started a long time ago </a:t>
            </a:r>
          </a:p>
          <a:p>
            <a:pPr lvl="1">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During the construction of a house, the carpenters are recognized as the key craftsmen.</a:t>
            </a:r>
          </a:p>
          <a:p>
            <a:pPr lvl="1">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There is an old saying that carpenters drive the first location stakes and finally hand the front-door keys over to the owners.</a:t>
            </a:r>
          </a:p>
          <a:p>
            <a:pPr lvl="1">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During the construction period, carpenters generally guide all the work.</a:t>
            </a:r>
          </a:p>
          <a:p>
            <a:pPr lvl="1">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0D264451-26D7-454F-8595-72364B613CAB}"/>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FF555377-A323-4CD9-9D47-309B5068F8CD}"/>
              </a:ext>
            </a:extLst>
          </p:cNvPr>
          <p:cNvSpPr>
            <a:spLocks noGrp="1"/>
          </p:cNvSpPr>
          <p:nvPr>
            <p:ph type="sldNum" sz="quarter" idx="12"/>
          </p:nvPr>
        </p:nvSpPr>
        <p:spPr/>
        <p:txBody>
          <a:bodyPr/>
          <a:lstStyle/>
          <a:p>
            <a:fld id="{57BC9BDB-8C46-4E68-9C6B-B5F33CCD8053}" type="slidenum">
              <a:rPr lang="en-US" smtClean="0"/>
              <a:t>6</a:t>
            </a:fld>
            <a:endParaRPr lang="en-US"/>
          </a:p>
        </p:txBody>
      </p:sp>
    </p:spTree>
    <p:extLst>
      <p:ext uri="{BB962C8B-B14F-4D97-AF65-F5344CB8AC3E}">
        <p14:creationId xmlns:p14="http://schemas.microsoft.com/office/powerpoint/2010/main" val="3898990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a:xfrm>
            <a:off x="838200" y="365125"/>
            <a:ext cx="10515600" cy="808767"/>
          </a:xfrm>
        </p:spPr>
        <p:txBody>
          <a:bodyPr/>
          <a:lstStyle/>
          <a:p>
            <a:r>
              <a:rPr lang="en-US" b="1" dirty="0">
                <a:latin typeface="Times New Roman" panose="02020603050405020304" pitchFamily="18" charset="0"/>
                <a:cs typeface="Times New Roman" panose="02020603050405020304" pitchFamily="18" charset="0"/>
              </a:rPr>
              <a:t>Chapter One: Carpentry Work</a:t>
            </a:r>
            <a:endParaRPr lang="en-US"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p:txBody>
          <a:bodyPr/>
          <a:lstStyle/>
          <a:p>
            <a:pPr marL="0" indent="0" algn="just">
              <a:buNone/>
            </a:pPr>
            <a:r>
              <a:rPr lang="en-US" b="1" u="sng" dirty="0">
                <a:solidFill>
                  <a:srgbClr val="FF0000"/>
                </a:solidFill>
                <a:latin typeface="Times New Roman" panose="02020603050405020304" pitchFamily="18" charset="0"/>
                <a:cs typeface="Times New Roman" panose="02020603050405020304" pitchFamily="18" charset="0"/>
              </a:rPr>
              <a:t>Why Carpentry? </a:t>
            </a:r>
            <a:endParaRPr lang="en-US" dirty="0">
              <a:latin typeface="Times New Roman" panose="02020603050405020304" pitchFamily="18" charset="0"/>
              <a:cs typeface="Times New Roman" panose="02020603050405020304" pitchFamily="18" charset="0"/>
            </a:endParaRPr>
          </a:p>
          <a:p>
            <a:pPr lvl="1" algn="just">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As far as most ordinary types of houses are concerned, carpentry work is all-important. Carpenters construct the framework, which constitutes the "backbone" of a house and other furniture and materials.</a:t>
            </a:r>
          </a:p>
          <a:p>
            <a:pPr lvl="1" algn="just">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final appearance of a house and furniture depends almost entirely up on the skill and judgment of the carpenter.</a:t>
            </a:r>
          </a:p>
        </p:txBody>
      </p:sp>
      <p:sp>
        <p:nvSpPr>
          <p:cNvPr id="4" name="Date Placeholder 3">
            <a:extLst>
              <a:ext uri="{FF2B5EF4-FFF2-40B4-BE49-F238E27FC236}">
                <a16:creationId xmlns:a16="http://schemas.microsoft.com/office/drawing/2014/main" id="{BA2B82E8-5841-48C9-A36B-5B9C05C4651A}"/>
              </a:ext>
            </a:extLst>
          </p:cNvPr>
          <p:cNvSpPr>
            <a:spLocks noGrp="1"/>
          </p:cNvSpPr>
          <p:nvPr>
            <p:ph type="dt" sz="half" idx="10"/>
          </p:nvPr>
        </p:nvSpPr>
        <p:spPr/>
        <p:txBody>
          <a:bodyPr/>
          <a:lstStyle/>
          <a:p>
            <a:r>
              <a:rPr lang="en-US"/>
              <a:t>4/28/2020</a:t>
            </a:r>
          </a:p>
        </p:txBody>
      </p:sp>
      <p:sp>
        <p:nvSpPr>
          <p:cNvPr id="5" name="Slide Number Placeholder 4">
            <a:extLst>
              <a:ext uri="{FF2B5EF4-FFF2-40B4-BE49-F238E27FC236}">
                <a16:creationId xmlns:a16="http://schemas.microsoft.com/office/drawing/2014/main" id="{27C64F9E-3ADD-4731-A602-88C7D74B45C5}"/>
              </a:ext>
            </a:extLst>
          </p:cNvPr>
          <p:cNvSpPr>
            <a:spLocks noGrp="1"/>
          </p:cNvSpPr>
          <p:nvPr>
            <p:ph type="sldNum" sz="quarter" idx="12"/>
          </p:nvPr>
        </p:nvSpPr>
        <p:spPr/>
        <p:txBody>
          <a:bodyPr/>
          <a:lstStyle/>
          <a:p>
            <a:fld id="{57BC9BDB-8C46-4E68-9C6B-B5F33CCD8053}" type="slidenum">
              <a:rPr lang="en-US" smtClean="0"/>
              <a:t>7</a:t>
            </a:fld>
            <a:endParaRPr lang="en-US"/>
          </a:p>
        </p:txBody>
      </p:sp>
    </p:spTree>
    <p:extLst>
      <p:ext uri="{BB962C8B-B14F-4D97-AF65-F5344CB8AC3E}">
        <p14:creationId xmlns:p14="http://schemas.microsoft.com/office/powerpoint/2010/main" val="2492500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a:xfrm>
            <a:off x="838200" y="365126"/>
            <a:ext cx="10515600" cy="796410"/>
          </a:xfrm>
        </p:spPr>
        <p:txBody>
          <a:bodyPr/>
          <a:lstStyle/>
          <a:p>
            <a:r>
              <a:rPr lang="en-US" b="1" dirty="0">
                <a:latin typeface="Times New Roman" panose="02020603050405020304" pitchFamily="18" charset="0"/>
                <a:cs typeface="Times New Roman" panose="02020603050405020304" pitchFamily="18" charset="0"/>
              </a:rPr>
              <a:t>Chapter One: Carpentry Work</a:t>
            </a:r>
            <a:endParaRPr lang="en-US"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p:txBody>
          <a:bodyPr/>
          <a:lstStyle/>
          <a:p>
            <a:pPr marL="0" indent="0">
              <a:buNone/>
            </a:pPr>
            <a:r>
              <a:rPr lang="en-US" b="1" u="sng" dirty="0">
                <a:solidFill>
                  <a:srgbClr val="FF0000"/>
                </a:solidFill>
                <a:latin typeface="Times New Roman" panose="02020603050405020304" pitchFamily="18" charset="0"/>
                <a:cs typeface="Times New Roman" panose="02020603050405020304" pitchFamily="18" charset="0"/>
              </a:rPr>
              <a:t>Production of wood for construction</a:t>
            </a:r>
          </a:p>
          <a:p>
            <a:pPr lvl="1">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 Wood for construction is mostly produced</a:t>
            </a:r>
          </a:p>
          <a:p>
            <a:pPr marL="457200" lvl="1" indent="0">
              <a:buNone/>
            </a:pPr>
            <a:r>
              <a:rPr lang="en-US" dirty="0">
                <a:latin typeface="Times New Roman" panose="02020603050405020304" pitchFamily="18" charset="0"/>
                <a:cs typeface="Times New Roman" panose="02020603050405020304" pitchFamily="18" charset="0"/>
              </a:rPr>
              <a:t> from tree </a:t>
            </a:r>
            <a:r>
              <a:rPr lang="en-US" dirty="0">
                <a:solidFill>
                  <a:srgbClr val="FF0000"/>
                </a:solidFill>
                <a:latin typeface="Times New Roman" panose="02020603050405020304" pitchFamily="18" charset="0"/>
                <a:cs typeface="Times New Roman" panose="02020603050405020304" pitchFamily="18" charset="0"/>
              </a:rPr>
              <a:t>trunks</a:t>
            </a:r>
            <a:r>
              <a:rPr lang="en-US" dirty="0">
                <a:latin typeface="Times New Roman" panose="02020603050405020304" pitchFamily="18" charset="0"/>
                <a:cs typeface="Times New Roman" panose="02020603050405020304" pitchFamily="18" charset="0"/>
              </a:rPr>
              <a:t>, or </a:t>
            </a:r>
            <a:r>
              <a:rPr lang="en-US" dirty="0">
                <a:solidFill>
                  <a:srgbClr val="FF0000"/>
                </a:solidFill>
                <a:latin typeface="Times New Roman" panose="02020603050405020304" pitchFamily="18" charset="0"/>
                <a:cs typeface="Times New Roman" panose="02020603050405020304" pitchFamily="18" charset="0"/>
              </a:rPr>
              <a:t>logs</a:t>
            </a:r>
            <a:r>
              <a:rPr lang="en-US" dirty="0">
                <a:latin typeface="Times New Roman" panose="02020603050405020304" pitchFamily="18" charset="0"/>
                <a:cs typeface="Times New Roman" panose="02020603050405020304" pitchFamily="18" charset="0"/>
              </a:rPr>
              <a:t> and sometimes from</a:t>
            </a:r>
          </a:p>
          <a:p>
            <a:pPr marL="457200" lvl="1" indent="0">
              <a:buNone/>
            </a:pPr>
            <a:r>
              <a:rPr lang="en-US" dirty="0">
                <a:latin typeface="Times New Roman" panose="02020603050405020304" pitchFamily="18" charset="0"/>
                <a:cs typeface="Times New Roman" panose="02020603050405020304" pitchFamily="18" charset="0"/>
              </a:rPr>
              <a:t> branches and roots by direct cutting or industrial</a:t>
            </a:r>
          </a:p>
          <a:p>
            <a:pPr marL="457200" lvl="1" indent="0">
              <a:buNone/>
            </a:pPr>
            <a:r>
              <a:rPr lang="en-US" dirty="0">
                <a:latin typeface="Times New Roman" panose="02020603050405020304" pitchFamily="18" charset="0"/>
                <a:cs typeface="Times New Roman" panose="02020603050405020304" pitchFamily="18" charset="0"/>
              </a:rPr>
              <a:t> processes. </a:t>
            </a:r>
          </a:p>
          <a:p>
            <a:pPr marL="457200" lvl="1" indent="0">
              <a:buNone/>
            </a:pPr>
            <a:endParaRPr lang="en-US"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 This tree trunk is of two types in its species.</a:t>
            </a:r>
          </a:p>
          <a:p>
            <a:pPr marL="914400" lvl="2" indent="0">
              <a:buNone/>
            </a:pPr>
            <a:r>
              <a:rPr lang="en-US" dirty="0">
                <a:latin typeface="Times New Roman" panose="02020603050405020304" pitchFamily="18" charset="0"/>
                <a:cs typeface="Times New Roman" panose="02020603050405020304" pitchFamily="18" charset="0"/>
              </a:rPr>
              <a:t>1. The broad leafed species of wood (tree)</a:t>
            </a:r>
          </a:p>
          <a:p>
            <a:pPr marL="914400" lvl="2" indent="0">
              <a:buNone/>
            </a:pPr>
            <a:r>
              <a:rPr lang="en-US" dirty="0">
                <a:latin typeface="Times New Roman" panose="02020603050405020304" pitchFamily="18" charset="0"/>
                <a:cs typeface="Times New Roman" panose="02020603050405020304" pitchFamily="18" charset="0"/>
              </a:rPr>
              <a:t>2. The </a:t>
            </a:r>
            <a:r>
              <a:rPr lang="en-US" dirty="0" err="1">
                <a:latin typeface="Times New Roman" panose="02020603050405020304" pitchFamily="18" charset="0"/>
                <a:cs typeface="Times New Roman" panose="02020603050405020304" pitchFamily="18" charset="0"/>
              </a:rPr>
              <a:t>coniferrous</a:t>
            </a:r>
            <a:r>
              <a:rPr lang="en-US" dirty="0">
                <a:latin typeface="Times New Roman" panose="02020603050405020304" pitchFamily="18" charset="0"/>
                <a:cs typeface="Times New Roman" panose="02020603050405020304" pitchFamily="18" charset="0"/>
              </a:rPr>
              <a:t> species of wood (tree)</a:t>
            </a:r>
          </a:p>
          <a:p>
            <a:pPr lvl="1">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 Their difference is the structure of the </a:t>
            </a:r>
            <a:r>
              <a:rPr lang="en-US" dirty="0">
                <a:solidFill>
                  <a:srgbClr val="FF0000"/>
                </a:solidFill>
                <a:latin typeface="Times New Roman" panose="02020603050405020304" pitchFamily="18" charset="0"/>
                <a:cs typeface="Times New Roman" panose="02020603050405020304" pitchFamily="18" charset="0"/>
              </a:rPr>
              <a:t>internal fibers </a:t>
            </a:r>
            <a:r>
              <a:rPr lang="en-US" dirty="0">
                <a:latin typeface="Times New Roman" panose="02020603050405020304" pitchFamily="18" charset="0"/>
                <a:cs typeface="Times New Roman" panose="02020603050405020304" pitchFamily="18" charset="0"/>
              </a:rPr>
              <a:t>called the grain of the wood and their </a:t>
            </a:r>
            <a:r>
              <a:rPr lang="en-US" dirty="0">
                <a:solidFill>
                  <a:srgbClr val="FF0000"/>
                </a:solidFill>
                <a:latin typeface="Times New Roman" panose="02020603050405020304" pitchFamily="18" charset="0"/>
                <a:cs typeface="Times New Roman" panose="02020603050405020304" pitchFamily="18" charset="0"/>
              </a:rPr>
              <a:t>physical appearance:</a:t>
            </a:r>
          </a:p>
        </p:txBody>
      </p:sp>
      <p:pic>
        <p:nvPicPr>
          <p:cNvPr id="5" name="Picture 4" descr="A picture containing outdoor, building, train, wood&#10;&#10;Description automatically generated">
            <a:extLst>
              <a:ext uri="{FF2B5EF4-FFF2-40B4-BE49-F238E27FC236}">
                <a16:creationId xmlns:a16="http://schemas.microsoft.com/office/drawing/2014/main" id="{FAC8A1DE-79F2-4E31-9255-71D17B9030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12908" y="1396314"/>
            <a:ext cx="4484313" cy="3002692"/>
          </a:xfrm>
          <a:prstGeom prst="rect">
            <a:avLst/>
          </a:prstGeom>
        </p:spPr>
      </p:pic>
      <p:sp>
        <p:nvSpPr>
          <p:cNvPr id="4" name="Date Placeholder 3">
            <a:extLst>
              <a:ext uri="{FF2B5EF4-FFF2-40B4-BE49-F238E27FC236}">
                <a16:creationId xmlns:a16="http://schemas.microsoft.com/office/drawing/2014/main" id="{5E4B926C-72E5-45A2-8EE6-BF0725498CD1}"/>
              </a:ext>
            </a:extLst>
          </p:cNvPr>
          <p:cNvSpPr>
            <a:spLocks noGrp="1"/>
          </p:cNvSpPr>
          <p:nvPr>
            <p:ph type="dt" sz="half" idx="10"/>
          </p:nvPr>
        </p:nvSpPr>
        <p:spPr/>
        <p:txBody>
          <a:bodyPr/>
          <a:lstStyle/>
          <a:p>
            <a:r>
              <a:rPr lang="en-US"/>
              <a:t>4/28/2020</a:t>
            </a:r>
          </a:p>
        </p:txBody>
      </p:sp>
      <p:sp>
        <p:nvSpPr>
          <p:cNvPr id="6" name="Slide Number Placeholder 5">
            <a:extLst>
              <a:ext uri="{FF2B5EF4-FFF2-40B4-BE49-F238E27FC236}">
                <a16:creationId xmlns:a16="http://schemas.microsoft.com/office/drawing/2014/main" id="{BB8EDAFF-2852-46AD-A1D6-1F49763FE1DD}"/>
              </a:ext>
            </a:extLst>
          </p:cNvPr>
          <p:cNvSpPr>
            <a:spLocks noGrp="1"/>
          </p:cNvSpPr>
          <p:nvPr>
            <p:ph type="sldNum" sz="quarter" idx="12"/>
          </p:nvPr>
        </p:nvSpPr>
        <p:spPr/>
        <p:txBody>
          <a:bodyPr/>
          <a:lstStyle/>
          <a:p>
            <a:fld id="{57BC9BDB-8C46-4E68-9C6B-B5F33CCD8053}" type="slidenum">
              <a:rPr lang="en-US" smtClean="0"/>
              <a:t>8</a:t>
            </a:fld>
            <a:endParaRPr lang="en-US"/>
          </a:p>
        </p:txBody>
      </p:sp>
    </p:spTree>
    <p:extLst>
      <p:ext uri="{BB962C8B-B14F-4D97-AF65-F5344CB8AC3E}">
        <p14:creationId xmlns:p14="http://schemas.microsoft.com/office/powerpoint/2010/main" val="2083703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11001-ABAE-44B9-B740-B7DF18BF0D58}"/>
              </a:ext>
            </a:extLst>
          </p:cNvPr>
          <p:cNvSpPr>
            <a:spLocks noGrp="1"/>
          </p:cNvSpPr>
          <p:nvPr>
            <p:ph type="title"/>
          </p:nvPr>
        </p:nvSpPr>
        <p:spPr/>
        <p:txBody>
          <a:bodyPr>
            <a:normAutofit/>
          </a:bodyPr>
          <a:lstStyle/>
          <a:p>
            <a:r>
              <a:rPr lang="en-US" sz="3200" b="1" u="sng" dirty="0">
                <a:solidFill>
                  <a:srgbClr val="FF0000"/>
                </a:solidFill>
                <a:latin typeface="Times New Roman" panose="02020603050405020304" pitchFamily="18" charset="0"/>
                <a:cs typeface="Times New Roman" panose="02020603050405020304" pitchFamily="18" charset="0"/>
              </a:rPr>
              <a:t>Production of wood for construction…</a:t>
            </a:r>
            <a:endParaRPr lang="en-US" sz="3200" dirty="0"/>
          </a:p>
        </p:txBody>
      </p:sp>
      <p:sp>
        <p:nvSpPr>
          <p:cNvPr id="3" name="Content Placeholder 2">
            <a:extLst>
              <a:ext uri="{FF2B5EF4-FFF2-40B4-BE49-F238E27FC236}">
                <a16:creationId xmlns:a16="http://schemas.microsoft.com/office/drawing/2014/main" id="{BAEF84C5-8B6E-40BC-92CC-BAFE3BC39772}"/>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1. Broad leaved species of wood</a:t>
            </a:r>
          </a:p>
          <a:p>
            <a:pPr lvl="1" algn="just">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Identified by its network on the leaves which is seasonally dropped, and the internal grain structure seen on the lumber, which is a network of bow-shaped fibers. </a:t>
            </a:r>
          </a:p>
          <a:p>
            <a:pPr marL="457200" lvl="1" indent="0" algn="just">
              <a:buNone/>
            </a:pPr>
            <a:endParaRPr lang="en-US"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The type of wood produced from this species is called hard wood, due to its grain structure. </a:t>
            </a:r>
          </a:p>
          <a:p>
            <a:pPr marL="457200" lvl="1" indent="0" algn="just">
              <a:buNone/>
            </a:pPr>
            <a:endParaRPr lang="en-US" dirty="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It is good type of wood for construction due to its strength, attractive nature, grain structure and </a:t>
            </a:r>
            <a:r>
              <a:rPr lang="en-US" dirty="0" err="1">
                <a:latin typeface="Times New Roman" panose="02020603050405020304" pitchFamily="18" charset="0"/>
                <a:cs typeface="Times New Roman" panose="02020603050405020304" pitchFamily="18" charset="0"/>
              </a:rPr>
              <a:t>colour</a:t>
            </a:r>
            <a:r>
              <a:rPr lang="en-US" dirty="0">
                <a:latin typeface="Times New Roman" panose="02020603050405020304" pitchFamily="18" charset="0"/>
                <a:cs typeface="Times New Roman" panose="02020603050405020304" pitchFamily="18" charset="0"/>
              </a:rPr>
              <a:t>.</a:t>
            </a:r>
          </a:p>
        </p:txBody>
      </p:sp>
      <p:pic>
        <p:nvPicPr>
          <p:cNvPr id="5" name="Picture 4" descr="A pile of hay&#10;&#10;Description automatically generated">
            <a:extLst>
              <a:ext uri="{FF2B5EF4-FFF2-40B4-BE49-F238E27FC236}">
                <a16:creationId xmlns:a16="http://schemas.microsoft.com/office/drawing/2014/main" id="{53FEA54B-6114-4311-86D4-B93E6DD91E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44249" y="234777"/>
            <a:ext cx="3694670" cy="2040795"/>
          </a:xfrm>
          <a:prstGeom prst="rect">
            <a:avLst/>
          </a:prstGeom>
        </p:spPr>
      </p:pic>
      <p:sp>
        <p:nvSpPr>
          <p:cNvPr id="4" name="Date Placeholder 3">
            <a:extLst>
              <a:ext uri="{FF2B5EF4-FFF2-40B4-BE49-F238E27FC236}">
                <a16:creationId xmlns:a16="http://schemas.microsoft.com/office/drawing/2014/main" id="{B90996BE-3744-44EA-915C-3DE1F54EDF4B}"/>
              </a:ext>
            </a:extLst>
          </p:cNvPr>
          <p:cNvSpPr>
            <a:spLocks noGrp="1"/>
          </p:cNvSpPr>
          <p:nvPr>
            <p:ph type="dt" sz="half" idx="10"/>
          </p:nvPr>
        </p:nvSpPr>
        <p:spPr/>
        <p:txBody>
          <a:bodyPr/>
          <a:lstStyle/>
          <a:p>
            <a:r>
              <a:rPr lang="en-US"/>
              <a:t>4/28/2020</a:t>
            </a:r>
          </a:p>
        </p:txBody>
      </p:sp>
      <p:sp>
        <p:nvSpPr>
          <p:cNvPr id="6" name="Slide Number Placeholder 5">
            <a:extLst>
              <a:ext uri="{FF2B5EF4-FFF2-40B4-BE49-F238E27FC236}">
                <a16:creationId xmlns:a16="http://schemas.microsoft.com/office/drawing/2014/main" id="{25D307B6-4022-4480-8CCB-2F959FE5818A}"/>
              </a:ext>
            </a:extLst>
          </p:cNvPr>
          <p:cNvSpPr>
            <a:spLocks noGrp="1"/>
          </p:cNvSpPr>
          <p:nvPr>
            <p:ph type="sldNum" sz="quarter" idx="12"/>
          </p:nvPr>
        </p:nvSpPr>
        <p:spPr/>
        <p:txBody>
          <a:bodyPr/>
          <a:lstStyle/>
          <a:p>
            <a:fld id="{57BC9BDB-8C46-4E68-9C6B-B5F33CCD8053}" type="slidenum">
              <a:rPr lang="en-US" smtClean="0"/>
              <a:t>9</a:t>
            </a:fld>
            <a:endParaRPr lang="en-US"/>
          </a:p>
        </p:txBody>
      </p:sp>
    </p:spTree>
    <p:extLst>
      <p:ext uri="{BB962C8B-B14F-4D97-AF65-F5344CB8AC3E}">
        <p14:creationId xmlns:p14="http://schemas.microsoft.com/office/powerpoint/2010/main" val="15328870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780</TotalTime>
  <Words>2786</Words>
  <Application>Microsoft Office PowerPoint</Application>
  <PresentationFormat>Widescreen</PresentationFormat>
  <Paragraphs>277</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Calibri Light</vt:lpstr>
      <vt:lpstr>Times New Roman</vt:lpstr>
      <vt:lpstr>Wingdings</vt:lpstr>
      <vt:lpstr>Office Theme</vt:lpstr>
      <vt:lpstr>PowerPoint Presentation</vt:lpstr>
      <vt:lpstr>In this Lecture:</vt:lpstr>
      <vt:lpstr>Introduction about subject</vt:lpstr>
      <vt:lpstr>Chapter One: Carpentry Work</vt:lpstr>
      <vt:lpstr>Chapter One: Carpentry Work</vt:lpstr>
      <vt:lpstr>Chapter One: Carpentry Work</vt:lpstr>
      <vt:lpstr>Chapter One: Carpentry Work</vt:lpstr>
      <vt:lpstr>Chapter One: Carpentry Work</vt:lpstr>
      <vt:lpstr>Production of wood for construction…</vt:lpstr>
      <vt:lpstr>Production of wood for construction…</vt:lpstr>
      <vt:lpstr>Production of wood for construction…</vt:lpstr>
      <vt:lpstr>Production of wood for construction…</vt:lpstr>
      <vt:lpstr>Production of wood for construction…</vt:lpstr>
      <vt:lpstr>The main forms of wood product  Fabricated and laminated form  </vt:lpstr>
      <vt:lpstr>The main forms of wood product…</vt:lpstr>
      <vt:lpstr>Production of wood for construction…</vt:lpstr>
      <vt:lpstr>Production of wood for construction…</vt:lpstr>
      <vt:lpstr>Carpentry Materials, Tools and Machines</vt:lpstr>
      <vt:lpstr>Carpentry Materials, Tools and Machines… A. Carpentry materials…</vt:lpstr>
      <vt:lpstr>Carpentry Materials, Tools and Machines…  A. Carpentry materials…</vt:lpstr>
      <vt:lpstr>Carpentry Materials, Tools and Machines…  A. Carpentry materials…</vt:lpstr>
      <vt:lpstr>Carpentry Materials, Tools and Machines…</vt:lpstr>
      <vt:lpstr>B. Carpentry tools and machines …     1. Measuring tools</vt:lpstr>
      <vt:lpstr>B. Carpentry tools and machines …     1. Measuring tools …</vt:lpstr>
      <vt:lpstr>B. Carpentry tools and machines …     1. Measuring tools …</vt:lpstr>
      <vt:lpstr>B. Carpentry tools and machines …     2. Layout tools</vt:lpstr>
      <vt:lpstr>B. Carpentry tools and machines …</vt:lpstr>
      <vt:lpstr>B. Carpentry tools and machines …     3. Cutting tools …</vt:lpstr>
      <vt:lpstr>B. Carpentry tools and machines …     3. Cutting tools…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Hawassa University College of Medicine and Health Sciences. Department of Environmental Health</dc:title>
  <dc:creator>user</dc:creator>
  <cp:lastModifiedBy>user</cp:lastModifiedBy>
  <cp:revision>125</cp:revision>
  <dcterms:created xsi:type="dcterms:W3CDTF">2020-02-17T16:02:48Z</dcterms:created>
  <dcterms:modified xsi:type="dcterms:W3CDTF">2020-04-28T06:57:29Z</dcterms:modified>
</cp:coreProperties>
</file>