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9"/>
  </p:notesMasterIdLst>
  <p:sldIdLst>
    <p:sldId id="256" r:id="rId2"/>
    <p:sldId id="257" r:id="rId3"/>
    <p:sldId id="259" r:id="rId4"/>
    <p:sldId id="258" r:id="rId5"/>
    <p:sldId id="260" r:id="rId6"/>
    <p:sldId id="261" r:id="rId7"/>
    <p:sldId id="262" r:id="rId8"/>
    <p:sldId id="263" r:id="rId9"/>
    <p:sldId id="264" r:id="rId10"/>
    <p:sldId id="265" r:id="rId11"/>
    <p:sldId id="266" r:id="rId12"/>
    <p:sldId id="267" r:id="rId13"/>
    <p:sldId id="268" r:id="rId14"/>
    <p:sldId id="269" r:id="rId15"/>
    <p:sldId id="270" r:id="rId16"/>
    <p:sldId id="271" r:id="rId17"/>
    <p:sldId id="272" r:id="rId18"/>
    <p:sldId id="273" r:id="rId19"/>
    <p:sldId id="274" r:id="rId20"/>
    <p:sldId id="275" r:id="rId21"/>
    <p:sldId id="276" r:id="rId22"/>
    <p:sldId id="277" r:id="rId23"/>
    <p:sldId id="278" r:id="rId24"/>
    <p:sldId id="279" r:id="rId25"/>
    <p:sldId id="280" r:id="rId26"/>
    <p:sldId id="281" r:id="rId27"/>
    <p:sldId id="282" r:id="rId28"/>
    <p:sldId id="283" r:id="rId29"/>
    <p:sldId id="284" r:id="rId30"/>
    <p:sldId id="285" r:id="rId31"/>
    <p:sldId id="286" r:id="rId32"/>
    <p:sldId id="287" r:id="rId33"/>
    <p:sldId id="288" r:id="rId34"/>
    <p:sldId id="289" r:id="rId35"/>
    <p:sldId id="290" r:id="rId36"/>
    <p:sldId id="291" r:id="rId37"/>
    <p:sldId id="292" r:id="rId38"/>
    <p:sldId id="295" r:id="rId39"/>
    <p:sldId id="294" r:id="rId40"/>
    <p:sldId id="293" r:id="rId41"/>
    <p:sldId id="296" r:id="rId42"/>
    <p:sldId id="297" r:id="rId43"/>
    <p:sldId id="298" r:id="rId44"/>
    <p:sldId id="299" r:id="rId45"/>
    <p:sldId id="300" r:id="rId46"/>
    <p:sldId id="301" r:id="rId47"/>
    <p:sldId id="302" r:id="rId48"/>
    <p:sldId id="303" r:id="rId49"/>
    <p:sldId id="306" r:id="rId50"/>
    <p:sldId id="305" r:id="rId51"/>
    <p:sldId id="304" r:id="rId52"/>
    <p:sldId id="307" r:id="rId53"/>
    <p:sldId id="310" r:id="rId54"/>
    <p:sldId id="308" r:id="rId55"/>
    <p:sldId id="309" r:id="rId56"/>
    <p:sldId id="311" r:id="rId57"/>
    <p:sldId id="312" r:id="rId58"/>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000" autoAdjust="0"/>
    <p:restoredTop sz="94660"/>
  </p:normalViewPr>
  <p:slideViewPr>
    <p:cSldViewPr snapToGrid="0">
      <p:cViewPr varScale="1">
        <p:scale>
          <a:sx n="78" d="100"/>
          <a:sy n="78" d="100"/>
        </p:scale>
        <p:origin x="456" y="84"/>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slide" Target="slides/slide54.xml"/><Relationship Id="rId63" Type="http://schemas.openxmlformats.org/officeDocument/2006/relationships/tableStyles" Target="tableStyles.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slide" Target="slides/slide52.xml"/><Relationship Id="rId58" Type="http://schemas.openxmlformats.org/officeDocument/2006/relationships/slide" Target="slides/slide57.xml"/><Relationship Id="rId5" Type="http://schemas.openxmlformats.org/officeDocument/2006/relationships/slide" Target="slides/slide4.xml"/><Relationship Id="rId61" Type="http://schemas.openxmlformats.org/officeDocument/2006/relationships/viewProps" Target="viewProps.xml"/><Relationship Id="rId19" Type="http://schemas.openxmlformats.org/officeDocument/2006/relationships/slide" Target="slides/slide1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slide" Target="slides/slide55.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59" Type="http://schemas.openxmlformats.org/officeDocument/2006/relationships/notesMaster" Target="notesMasters/notesMaster1.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slide" Target="slides/slide53.xml"/><Relationship Id="rId62"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57" Type="http://schemas.openxmlformats.org/officeDocument/2006/relationships/slide" Target="slides/slide56.xml"/><Relationship Id="rId10" Type="http://schemas.openxmlformats.org/officeDocument/2006/relationships/slide" Target="slides/slide9.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slide" Target="slides/slide51.xml"/><Relationship Id="rId6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B95552AD-E836-49DA-BE9C-75447A3A496F}" type="datetimeFigureOut">
              <a:rPr lang="en-US" smtClean="0"/>
              <a:t>4/28/2020</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6CECAC41-4C1B-4804-9446-F3E65861D0C5}" type="slidenum">
              <a:rPr lang="en-US" smtClean="0"/>
              <a:t>‹#›</a:t>
            </a:fld>
            <a:endParaRPr lang="en-US"/>
          </a:p>
        </p:txBody>
      </p:sp>
    </p:spTree>
    <p:extLst>
      <p:ext uri="{BB962C8B-B14F-4D97-AF65-F5344CB8AC3E}">
        <p14:creationId xmlns:p14="http://schemas.microsoft.com/office/powerpoint/2010/main" val="419945281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7E8C1F8-A97F-4DAF-A553-6006460DEDD8}"/>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21AFABDE-C67A-40C1-89BF-6B9C8E2ABCE7}"/>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0FB7C08-2787-40F4-90EE-5814DD6A3CF1}"/>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C40C6757-8F8C-4FE7-B26D-7BF69217F98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71B601C-0FA8-4A1F-B091-4BE6E88798E4}"/>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1149659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47D0A24-0D7E-4F36-9B8A-91BB0889A398}"/>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D50D0DE5-58C9-44FC-B35D-A1F6F89C3ECB}"/>
              </a:ext>
            </a:extLst>
          </p:cNvPr>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C55E6B47-90D7-4DA6-8DDB-62699C29A04F}"/>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0881A9C0-CDE0-499F-B85E-42059D374F60}"/>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618E1F9-8BDD-4F91-9129-0C75798B444D}"/>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410453130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FDC7F595-B164-44F2-8097-CAE86149BAF5}"/>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711A49D1-B29A-4D91-854E-2D3FE94B076A}"/>
              </a:ext>
            </a:extLst>
          </p:cNvPr>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2ABC35E7-8688-4562-AE6B-819802CDBF80}"/>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C86E1E81-E9C8-479C-9715-8B1A6EF63E65}"/>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1BF6EC90-0B1E-45DE-9654-54DED9F5C405}"/>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102413646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765AE72-D9E5-45E9-BA6C-88D284AE029F}"/>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A040953C-C5BD-418F-A8C9-9B69D7093880}"/>
              </a:ext>
            </a:extLst>
          </p:cNvPr>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8943C55F-FF8D-4A74-9AB3-5811172EE8F6}"/>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530A7127-35C7-4A4B-BA21-1B96B785C9C3}"/>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7A56B44A-B39B-47A2-9DC6-D508989726B9}"/>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263872095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A47B5724-DB09-4161-99D2-EFBCB33C047C}"/>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287112BE-5467-4C07-9B5A-794B68DD0D77}"/>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a:extLst>
              <a:ext uri="{FF2B5EF4-FFF2-40B4-BE49-F238E27FC236}">
                <a16:creationId xmlns:a16="http://schemas.microsoft.com/office/drawing/2014/main" id="{0631B1B5-7BA4-4A34-BE73-E749CA09C0F5}"/>
              </a:ext>
            </a:extLst>
          </p:cNvPr>
          <p:cNvSpPr>
            <a:spLocks noGrp="1"/>
          </p:cNvSpPr>
          <p:nvPr>
            <p:ph type="dt" sz="half" idx="10"/>
          </p:nvPr>
        </p:nvSpPr>
        <p:spPr/>
        <p:txBody>
          <a:bodyPr/>
          <a:lstStyle/>
          <a:p>
            <a:r>
              <a:rPr lang="en-US"/>
              <a:t>4/28/2020</a:t>
            </a:r>
          </a:p>
        </p:txBody>
      </p:sp>
      <p:sp>
        <p:nvSpPr>
          <p:cNvPr id="5" name="Footer Placeholder 4">
            <a:extLst>
              <a:ext uri="{FF2B5EF4-FFF2-40B4-BE49-F238E27FC236}">
                <a16:creationId xmlns:a16="http://schemas.microsoft.com/office/drawing/2014/main" id="{6A2DD6CC-E74B-4EDB-882A-E4E120928599}"/>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6D1C8984-2923-4995-B443-46CDCF8E5EA3}"/>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1053119013"/>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7D731B2-1368-474E-AF3A-35AE2ABE6C28}"/>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3C490712-6DCA-40C5-B02F-875838781B92}"/>
              </a:ext>
            </a:extLst>
          </p:cNvPr>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6DD9879C-7243-447C-B502-6670292C019B}"/>
              </a:ext>
            </a:extLst>
          </p:cNvPr>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63F7F6A-FB0D-463B-805C-70FC9E3711E1}"/>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036FF546-51D9-400C-85F4-1FF442A7A9F8}"/>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319255C1-6B31-4F9E-B065-0CD1057EB769}"/>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183550299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850D19-61DF-4373-B00D-EA2D4DE0CBDF}"/>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D33BCDA3-605A-407B-90C8-20F24F7FEB92}"/>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a:extLst>
              <a:ext uri="{FF2B5EF4-FFF2-40B4-BE49-F238E27FC236}">
                <a16:creationId xmlns:a16="http://schemas.microsoft.com/office/drawing/2014/main" id="{5F15FC3A-AF39-4F3E-A6CF-40A370A06054}"/>
              </a:ext>
            </a:extLst>
          </p:cNvPr>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4BB0FEF9-611F-469F-B252-9EA0CC5AEAD8}"/>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a:extLst>
              <a:ext uri="{FF2B5EF4-FFF2-40B4-BE49-F238E27FC236}">
                <a16:creationId xmlns:a16="http://schemas.microsoft.com/office/drawing/2014/main" id="{EA37C859-A1D2-4CE0-BC94-F36D12A8F105}"/>
              </a:ext>
            </a:extLst>
          </p:cNvPr>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147494CF-BA13-4D36-83C1-1F87F2C4E359}"/>
              </a:ext>
            </a:extLst>
          </p:cNvPr>
          <p:cNvSpPr>
            <a:spLocks noGrp="1"/>
          </p:cNvSpPr>
          <p:nvPr>
            <p:ph type="dt" sz="half" idx="10"/>
          </p:nvPr>
        </p:nvSpPr>
        <p:spPr/>
        <p:txBody>
          <a:bodyPr/>
          <a:lstStyle/>
          <a:p>
            <a:r>
              <a:rPr lang="en-US"/>
              <a:t>4/28/2020</a:t>
            </a:r>
          </a:p>
        </p:txBody>
      </p:sp>
      <p:sp>
        <p:nvSpPr>
          <p:cNvPr id="8" name="Footer Placeholder 7">
            <a:extLst>
              <a:ext uri="{FF2B5EF4-FFF2-40B4-BE49-F238E27FC236}">
                <a16:creationId xmlns:a16="http://schemas.microsoft.com/office/drawing/2014/main" id="{1E47EA55-CE9B-4B2A-8B47-FA3075EFC453}"/>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8711E2A1-C3CC-4FA9-9C74-AC63614C281D}"/>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34602650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9C7890A-50F8-4DE7-A4FB-8B4896B9B7F1}"/>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7E33ABFB-77FE-4233-B740-1BEB9178AE8D}"/>
              </a:ext>
            </a:extLst>
          </p:cNvPr>
          <p:cNvSpPr>
            <a:spLocks noGrp="1"/>
          </p:cNvSpPr>
          <p:nvPr>
            <p:ph type="dt" sz="half" idx="10"/>
          </p:nvPr>
        </p:nvSpPr>
        <p:spPr/>
        <p:txBody>
          <a:bodyPr/>
          <a:lstStyle/>
          <a:p>
            <a:r>
              <a:rPr lang="en-US"/>
              <a:t>4/28/2020</a:t>
            </a:r>
          </a:p>
        </p:txBody>
      </p:sp>
      <p:sp>
        <p:nvSpPr>
          <p:cNvPr id="4" name="Footer Placeholder 3">
            <a:extLst>
              <a:ext uri="{FF2B5EF4-FFF2-40B4-BE49-F238E27FC236}">
                <a16:creationId xmlns:a16="http://schemas.microsoft.com/office/drawing/2014/main" id="{1E791F4D-E521-49ED-B96B-6E2F59EB6715}"/>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3D7B7C2D-9057-4912-9506-822050B44CCB}"/>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34253177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8FC3ED0E-7689-44B4-BC7E-4154827C959F}"/>
              </a:ext>
            </a:extLst>
          </p:cNvPr>
          <p:cNvSpPr>
            <a:spLocks noGrp="1"/>
          </p:cNvSpPr>
          <p:nvPr>
            <p:ph type="dt" sz="half" idx="10"/>
          </p:nvPr>
        </p:nvSpPr>
        <p:spPr/>
        <p:txBody>
          <a:bodyPr/>
          <a:lstStyle/>
          <a:p>
            <a:r>
              <a:rPr lang="en-US"/>
              <a:t>4/28/2020</a:t>
            </a:r>
          </a:p>
        </p:txBody>
      </p:sp>
      <p:sp>
        <p:nvSpPr>
          <p:cNvPr id="3" name="Footer Placeholder 2">
            <a:extLst>
              <a:ext uri="{FF2B5EF4-FFF2-40B4-BE49-F238E27FC236}">
                <a16:creationId xmlns:a16="http://schemas.microsoft.com/office/drawing/2014/main" id="{8E2D438C-EC75-4303-89A7-4F6A2853D4A1}"/>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47D60F96-5E01-4D0E-A766-AE20CB46FB33}"/>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349680291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C4F588F-DA2D-4678-AA1E-236718E01529}"/>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3498B4AA-16FD-4408-ADF5-1CB30902688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C11EB609-AA8F-42F0-BBD1-0D2412AE65A4}"/>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0E323CFA-80A2-47E1-854F-7F41CE6738F2}"/>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535AF148-4947-4A31-B713-C71D2BE4B3D0}"/>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D8AA96E5-E28F-42FF-8738-69367FF81184}"/>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9345790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309CA4B-638D-4827-B45C-AF4CE98BE2D6}"/>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9994DCAC-CD9B-45CC-939D-4B0AC5B4AB6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8F7A1153-B5A4-40C4-8636-DB0E2070A650}"/>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a:extLst>
              <a:ext uri="{FF2B5EF4-FFF2-40B4-BE49-F238E27FC236}">
                <a16:creationId xmlns:a16="http://schemas.microsoft.com/office/drawing/2014/main" id="{E8731C27-A5AE-4D06-AB75-800A9C2A0158}"/>
              </a:ext>
            </a:extLst>
          </p:cNvPr>
          <p:cNvSpPr>
            <a:spLocks noGrp="1"/>
          </p:cNvSpPr>
          <p:nvPr>
            <p:ph type="dt" sz="half" idx="10"/>
          </p:nvPr>
        </p:nvSpPr>
        <p:spPr/>
        <p:txBody>
          <a:bodyPr/>
          <a:lstStyle/>
          <a:p>
            <a:r>
              <a:rPr lang="en-US"/>
              <a:t>4/28/2020</a:t>
            </a:r>
          </a:p>
        </p:txBody>
      </p:sp>
      <p:sp>
        <p:nvSpPr>
          <p:cNvPr id="6" name="Footer Placeholder 5">
            <a:extLst>
              <a:ext uri="{FF2B5EF4-FFF2-40B4-BE49-F238E27FC236}">
                <a16:creationId xmlns:a16="http://schemas.microsoft.com/office/drawing/2014/main" id="{AFA3D9E7-B7C2-4447-9E91-E14BCB186441}"/>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5408E2E7-720B-4DEE-B997-B6FD4F7492BB}"/>
              </a:ext>
            </a:extLst>
          </p:cNvPr>
          <p:cNvSpPr>
            <a:spLocks noGrp="1"/>
          </p:cNvSpPr>
          <p:nvPr>
            <p:ph type="sldNum" sz="quarter" idx="12"/>
          </p:nvPr>
        </p:nvSpPr>
        <p:spPr/>
        <p:txBody>
          <a:bodyPr/>
          <a:lstStyle/>
          <a:p>
            <a:fld id="{70C2AC3C-10E6-4E86-BACD-A60D77B657AF}" type="slidenum">
              <a:rPr lang="en-US" smtClean="0"/>
              <a:t>‹#›</a:t>
            </a:fld>
            <a:endParaRPr lang="en-US"/>
          </a:p>
        </p:txBody>
      </p:sp>
    </p:spTree>
    <p:extLst>
      <p:ext uri="{BB962C8B-B14F-4D97-AF65-F5344CB8AC3E}">
        <p14:creationId xmlns:p14="http://schemas.microsoft.com/office/powerpoint/2010/main" val="3606932546"/>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8F4594D-9E7D-43EE-8AC2-B7236F63C2E4}"/>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72738B5F-2797-48C7-B882-6F11432EDB3B}"/>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7B0E872-B547-4964-83E0-CFFA237DDED5}"/>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r>
              <a:rPr lang="en-US"/>
              <a:t>4/28/2020</a:t>
            </a:r>
          </a:p>
        </p:txBody>
      </p:sp>
      <p:sp>
        <p:nvSpPr>
          <p:cNvPr id="5" name="Footer Placeholder 4">
            <a:extLst>
              <a:ext uri="{FF2B5EF4-FFF2-40B4-BE49-F238E27FC236}">
                <a16:creationId xmlns:a16="http://schemas.microsoft.com/office/drawing/2014/main" id="{1CEF6E07-BCEB-4737-ABB9-81EF4E7F8ED5}"/>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651F85F1-C472-44EC-B0AB-2AAB803CCEAE}"/>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70C2AC3C-10E6-4E86-BACD-A60D77B657AF}" type="slidenum">
              <a:rPr lang="en-US" smtClean="0"/>
              <a:t>‹#›</a:t>
            </a:fld>
            <a:endParaRPr lang="en-US"/>
          </a:p>
        </p:txBody>
      </p:sp>
    </p:spTree>
    <p:extLst>
      <p:ext uri="{BB962C8B-B14F-4D97-AF65-F5344CB8AC3E}">
        <p14:creationId xmlns:p14="http://schemas.microsoft.com/office/powerpoint/2010/main" val="1797283364"/>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Layout" Target="../slideLayouts/slideLayout2.x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2" Type="http://schemas.openxmlformats.org/officeDocument/2006/relationships/image" Target="../media/image9.emf"/><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2" Type="http://schemas.openxmlformats.org/officeDocument/2006/relationships/image" Target="../media/image10.emf"/><Relationship Id="rId1" Type="http://schemas.openxmlformats.org/officeDocument/2006/relationships/slideLayout" Target="../slideLayouts/slideLayout2.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9.xml.rels><?xml version="1.0" encoding="UTF-8" standalone="yes"?>
<Relationships xmlns="http://schemas.openxmlformats.org/package/2006/relationships"><Relationship Id="rId2" Type="http://schemas.openxmlformats.org/officeDocument/2006/relationships/image" Target="../media/image11.emf"/><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image" Target="../media/image3.jpg"/><Relationship Id="rId1" Type="http://schemas.openxmlformats.org/officeDocument/2006/relationships/slideLayout" Target="../slideLayouts/slideLayout2.xml"/></Relationships>
</file>

<file path=ppt/slides/_rels/slide4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image" Target="../media/image12.emf"/><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3.xml.rels><?xml version="1.0" encoding="UTF-8" standalone="yes"?>
<Relationships xmlns="http://schemas.openxmlformats.org/package/2006/relationships"><Relationship Id="rId2" Type="http://schemas.openxmlformats.org/officeDocument/2006/relationships/image" Target="../media/image13.emf"/><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2" Type="http://schemas.openxmlformats.org/officeDocument/2006/relationships/image" Target="../media/image14.emf"/><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9.xml.rels><?xml version="1.0" encoding="UTF-8" standalone="yes"?>
<Relationships xmlns="http://schemas.openxmlformats.org/package/2006/relationships"><Relationship Id="rId2" Type="http://schemas.openxmlformats.org/officeDocument/2006/relationships/image" Target="../media/image16.emf"/><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image" Target="../media/image4.jpg"/><Relationship Id="rId1" Type="http://schemas.openxmlformats.org/officeDocument/2006/relationships/slideLayout" Target="../slideLayouts/slideLayout2.xml"/></Relationships>
</file>

<file path=ppt/slides/_rels/slide50.x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slideLayout" Target="../slideLayouts/slideLayout2.xml"/></Relationships>
</file>

<file path=ppt/slides/_rels/slide51.xml.rels><?xml version="1.0" encoding="UTF-8" standalone="yes"?>
<Relationships xmlns="http://schemas.openxmlformats.org/package/2006/relationships"><Relationship Id="rId2" Type="http://schemas.openxmlformats.org/officeDocument/2006/relationships/image" Target="../media/image18.emf"/><Relationship Id="rId1" Type="http://schemas.openxmlformats.org/officeDocument/2006/relationships/slideLayout" Target="../slideLayouts/slideLayout2.xml"/></Relationships>
</file>

<file path=ppt/slides/_rels/slide5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image" Target="../media/image5.jpg"/><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image" Target="../media/image6.jpg"/><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7.jp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image" Target="../media/image8.jp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person, indoor, table, man&#10;&#10;Description automatically generated">
            <a:extLst>
              <a:ext uri="{FF2B5EF4-FFF2-40B4-BE49-F238E27FC236}">
                <a16:creationId xmlns:a16="http://schemas.microsoft.com/office/drawing/2014/main" id="{7069050A-3C9E-4BEE-93F9-3650F55EED3E}"/>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0" y="0"/>
            <a:ext cx="12192000" cy="6858000"/>
          </a:xfrm>
          <a:prstGeom prst="rect">
            <a:avLst/>
          </a:prstGeom>
        </p:spPr>
      </p:pic>
      <p:sp>
        <p:nvSpPr>
          <p:cNvPr id="2" name="Title 1">
            <a:extLst>
              <a:ext uri="{FF2B5EF4-FFF2-40B4-BE49-F238E27FC236}">
                <a16:creationId xmlns:a16="http://schemas.microsoft.com/office/drawing/2014/main" id="{83A868AC-5641-4864-8FD8-F00FFA518B58}"/>
              </a:ext>
            </a:extLst>
          </p:cNvPr>
          <p:cNvSpPr>
            <a:spLocks noGrp="1"/>
          </p:cNvSpPr>
          <p:nvPr>
            <p:ph type="ctrTitle"/>
          </p:nvPr>
        </p:nvSpPr>
        <p:spPr>
          <a:xfrm>
            <a:off x="1524000" y="136525"/>
            <a:ext cx="9144000" cy="1383356"/>
          </a:xfrm>
        </p:spPr>
        <p:txBody>
          <a:bodyPr>
            <a:normAutofit/>
          </a:bodyPr>
          <a:lstStyle/>
          <a:p>
            <a:r>
              <a:rPr lang="en-US" sz="4000" b="1" dirty="0">
                <a:solidFill>
                  <a:srgbClr val="FF0000"/>
                </a:solidFill>
                <a:latin typeface="Times New Roman" panose="02020603050405020304" pitchFamily="18" charset="0"/>
                <a:cs typeface="Times New Roman" panose="02020603050405020304" pitchFamily="18" charset="0"/>
              </a:rPr>
              <a:t>Lecture 2. </a:t>
            </a:r>
            <a:br>
              <a:rPr lang="en-US" sz="4000" b="1" dirty="0">
                <a:solidFill>
                  <a:srgbClr val="FF0000"/>
                </a:solidFill>
                <a:latin typeface="Times New Roman" panose="02020603050405020304" pitchFamily="18" charset="0"/>
                <a:cs typeface="Times New Roman" panose="02020603050405020304" pitchFamily="18" charset="0"/>
              </a:rPr>
            </a:br>
            <a:r>
              <a:rPr lang="en-US" sz="4000" b="1" dirty="0">
                <a:solidFill>
                  <a:srgbClr val="FF0000"/>
                </a:solidFill>
                <a:latin typeface="Times New Roman" panose="02020603050405020304" pitchFamily="18" charset="0"/>
                <a:cs typeface="Times New Roman" panose="02020603050405020304" pitchFamily="18" charset="0"/>
              </a:rPr>
              <a:t>B. Carpentry Tools and Machines …</a:t>
            </a:r>
          </a:p>
        </p:txBody>
      </p:sp>
      <p:sp>
        <p:nvSpPr>
          <p:cNvPr id="3" name="Subtitle 2">
            <a:extLst>
              <a:ext uri="{FF2B5EF4-FFF2-40B4-BE49-F238E27FC236}">
                <a16:creationId xmlns:a16="http://schemas.microsoft.com/office/drawing/2014/main" id="{41621D5F-3678-4E09-ADB9-F1C2B4244EBE}"/>
              </a:ext>
            </a:extLst>
          </p:cNvPr>
          <p:cNvSpPr>
            <a:spLocks noGrp="1"/>
          </p:cNvSpPr>
          <p:nvPr>
            <p:ph type="subTitle" idx="1"/>
          </p:nvPr>
        </p:nvSpPr>
        <p:spPr>
          <a:xfrm>
            <a:off x="1363362" y="5998649"/>
            <a:ext cx="9144000" cy="722826"/>
          </a:xfrm>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By: Dinaol </a:t>
            </a:r>
          </a:p>
        </p:txBody>
      </p:sp>
      <p:sp>
        <p:nvSpPr>
          <p:cNvPr id="4" name="Slide Number Placeholder 3">
            <a:extLst>
              <a:ext uri="{FF2B5EF4-FFF2-40B4-BE49-F238E27FC236}">
                <a16:creationId xmlns:a16="http://schemas.microsoft.com/office/drawing/2014/main" id="{76831C18-0154-4F7C-8FEA-4E0ED66DBF45}"/>
              </a:ext>
            </a:extLst>
          </p:cNvPr>
          <p:cNvSpPr>
            <a:spLocks noGrp="1"/>
          </p:cNvSpPr>
          <p:nvPr>
            <p:ph type="sldNum" sz="quarter" idx="12"/>
          </p:nvPr>
        </p:nvSpPr>
        <p:spPr/>
        <p:txBody>
          <a:bodyPr/>
          <a:lstStyle/>
          <a:p>
            <a:fld id="{70C2AC3C-10E6-4E86-BACD-A60D77B657AF}" type="slidenum">
              <a:rPr lang="en-US" smtClean="0"/>
              <a:t>1</a:t>
            </a:fld>
            <a:endParaRPr lang="en-US"/>
          </a:p>
        </p:txBody>
      </p:sp>
      <p:sp>
        <p:nvSpPr>
          <p:cNvPr id="5" name="Date Placeholder 4">
            <a:extLst>
              <a:ext uri="{FF2B5EF4-FFF2-40B4-BE49-F238E27FC236}">
                <a16:creationId xmlns:a16="http://schemas.microsoft.com/office/drawing/2014/main" id="{168FFAF3-CBC6-46F1-B9EC-A251D88A99C5}"/>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64200959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a:xfrm>
            <a:off x="838200" y="202019"/>
            <a:ext cx="10515600" cy="868252"/>
          </a:xfrm>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233915" y="1233378"/>
            <a:ext cx="11674549" cy="5422604"/>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Important parts of a hand plane</a:t>
            </a:r>
          </a:p>
          <a:p>
            <a:pPr marL="914400" lvl="1" indent="-457200">
              <a:buAutoNum type="arabicPeriod"/>
            </a:pPr>
            <a:r>
              <a:rPr lang="en-US" b="1" dirty="0">
                <a:solidFill>
                  <a:srgbClr val="FF0000"/>
                </a:solidFill>
                <a:latin typeface="Times New Roman" panose="02020603050405020304" pitchFamily="18" charset="0"/>
                <a:cs typeface="Times New Roman" panose="02020603050405020304" pitchFamily="18" charset="0"/>
              </a:rPr>
              <a:t>The Plane Iron: - </a:t>
            </a:r>
          </a:p>
          <a:p>
            <a:pPr lvl="3">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Also called the </a:t>
            </a:r>
            <a:r>
              <a:rPr lang="en-US" sz="2400" i="1" dirty="0">
                <a:solidFill>
                  <a:srgbClr val="FF0000"/>
                </a:solidFill>
                <a:latin typeface="Times New Roman" panose="02020603050405020304" pitchFamily="18" charset="0"/>
                <a:cs typeface="Times New Roman" panose="02020603050405020304" pitchFamily="18" charset="0"/>
              </a:rPr>
              <a:t>blade</a:t>
            </a:r>
            <a:r>
              <a:rPr lang="en-US" sz="2400" dirty="0">
                <a:latin typeface="Times New Roman" panose="02020603050405020304" pitchFamily="18" charset="0"/>
                <a:cs typeface="Times New Roman" panose="02020603050405020304" pitchFamily="18" charset="0"/>
              </a:rPr>
              <a:t>. It is the main functional part in </a:t>
            </a:r>
            <a:r>
              <a:rPr lang="en-US" sz="2400" dirty="0">
                <a:solidFill>
                  <a:srgbClr val="FF0000"/>
                </a:solidFill>
                <a:latin typeface="Times New Roman" panose="02020603050405020304" pitchFamily="18" charset="0"/>
                <a:cs typeface="Times New Roman" panose="02020603050405020304" pitchFamily="18" charset="0"/>
              </a:rPr>
              <a:t>cutting the wood </a:t>
            </a:r>
            <a:r>
              <a:rPr lang="en-US" sz="2400" dirty="0">
                <a:latin typeface="Times New Roman" panose="02020603050405020304" pitchFamily="18" charset="0"/>
                <a:cs typeface="Times New Roman" panose="02020603050405020304" pitchFamily="18" charset="0"/>
              </a:rPr>
              <a:t>with its sharp edge. Since it is the important cutting part, it should be kept sharp, </a:t>
            </a:r>
            <a:r>
              <a:rPr lang="en-US" sz="2400" dirty="0">
                <a:solidFill>
                  <a:srgbClr val="FF0000"/>
                </a:solidFill>
                <a:latin typeface="Times New Roman" panose="02020603050405020304" pitchFamily="18" charset="0"/>
                <a:cs typeface="Times New Roman" panose="02020603050405020304" pitchFamily="18" charset="0"/>
              </a:rPr>
              <a:t>grinding </a:t>
            </a:r>
            <a:r>
              <a:rPr lang="en-US" sz="2400" dirty="0">
                <a:latin typeface="Times New Roman" panose="02020603050405020304" pitchFamily="18" charset="0"/>
                <a:cs typeface="Times New Roman" panose="02020603050405020304" pitchFamily="18" charset="0"/>
              </a:rPr>
              <a:t>with a </a:t>
            </a:r>
            <a:r>
              <a:rPr lang="en-US" sz="2400" i="1" dirty="0">
                <a:solidFill>
                  <a:srgbClr val="FF0000"/>
                </a:solidFill>
                <a:latin typeface="Times New Roman" panose="02020603050405020304" pitchFamily="18" charset="0"/>
                <a:cs typeface="Times New Roman" panose="02020603050405020304" pitchFamily="18" charset="0"/>
              </a:rPr>
              <a:t>grinder</a:t>
            </a:r>
            <a:r>
              <a:rPr lang="en-US" sz="2400" dirty="0">
                <a:latin typeface="Times New Roman" panose="02020603050405020304" pitchFamily="18" charset="0"/>
                <a:cs typeface="Times New Roman" panose="02020603050405020304" pitchFamily="18" charset="0"/>
              </a:rPr>
              <a:t> or with </a:t>
            </a:r>
            <a:r>
              <a:rPr lang="en-US" sz="2400" i="1" dirty="0">
                <a:solidFill>
                  <a:srgbClr val="FF0000"/>
                </a:solidFill>
                <a:latin typeface="Times New Roman" panose="02020603050405020304" pitchFamily="18" charset="0"/>
                <a:cs typeface="Times New Roman" panose="02020603050405020304" pitchFamily="18" charset="0"/>
              </a:rPr>
              <a:t>metal files</a:t>
            </a:r>
            <a:r>
              <a:rPr lang="en-US" sz="2400" dirty="0">
                <a:latin typeface="Times New Roman" panose="02020603050405020304" pitchFamily="18" charset="0"/>
                <a:cs typeface="Times New Roman" panose="02020603050405020304" pitchFamily="18" charset="0"/>
              </a:rPr>
              <a:t>. </a:t>
            </a:r>
          </a:p>
          <a:p>
            <a:pPr lvl="3">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During grinding (sharpening) the plane iron, the following should be taken in to consideration.</a:t>
            </a:r>
          </a:p>
          <a:p>
            <a:pPr marL="2286000" lvl="4" indent="-457200">
              <a:buFont typeface="+mj-lt"/>
              <a:buAutoNum type="alphaLcParenR"/>
            </a:pPr>
            <a:r>
              <a:rPr lang="en-US" sz="2400" dirty="0">
                <a:latin typeface="Times New Roman" panose="02020603050405020304" pitchFamily="18" charset="0"/>
                <a:cs typeface="Times New Roman" panose="02020603050405020304" pitchFamily="18" charset="0"/>
              </a:rPr>
              <a:t>The beveled of sharp edge should approximately be from 2-2 ½ times blade thickness</a:t>
            </a:r>
          </a:p>
          <a:p>
            <a:pPr marL="2286000" lvl="4" indent="-457200">
              <a:buFont typeface="+mj-lt"/>
              <a:buAutoNum type="alphaLcParenR"/>
            </a:pPr>
            <a:r>
              <a:rPr lang="en-US" sz="2400" dirty="0">
                <a:latin typeface="Times New Roman" panose="02020603050405020304" pitchFamily="18" charset="0"/>
                <a:cs typeface="Times New Roman" panose="02020603050405020304" pitchFamily="18" charset="0"/>
              </a:rPr>
              <a:t>The angle of the bevel should also be from 250 – 350</a:t>
            </a:r>
          </a:p>
          <a:p>
            <a:pPr marL="2286000" lvl="4" indent="-457200">
              <a:buFont typeface="+mj-lt"/>
              <a:buAutoNum type="alphaLcParenR"/>
            </a:pPr>
            <a:r>
              <a:rPr lang="en-US" sz="2400" dirty="0">
                <a:latin typeface="Times New Roman" panose="02020603050405020304" pitchFamily="18" charset="0"/>
                <a:cs typeface="Times New Roman" panose="02020603050405020304" pitchFamily="18" charset="0"/>
              </a:rPr>
              <a:t>The sharp edge should be right angled with the side edge of the blade</a:t>
            </a:r>
          </a:p>
          <a:p>
            <a:pPr marL="2286000" lvl="4" indent="-457200">
              <a:buFont typeface="+mj-lt"/>
              <a:buAutoNum type="alphaLcParenR"/>
            </a:pPr>
            <a:r>
              <a:rPr lang="en-US" sz="2400" dirty="0">
                <a:latin typeface="Times New Roman" panose="02020603050405020304" pitchFamily="18" charset="0"/>
                <a:cs typeface="Times New Roman" panose="02020603050405020304" pitchFamily="18" charset="0"/>
              </a:rPr>
              <a:t>The sharp edge should be soaked in water to prevent the bald tip from turning blue due to extreme heat; it is the sign of loss in strength.</a:t>
            </a:r>
          </a:p>
          <a:p>
            <a:pPr marL="2286000" lvl="4" indent="-457200">
              <a:buFont typeface="+mj-lt"/>
              <a:buAutoNum type="alphaLcParenR"/>
            </a:pPr>
            <a:r>
              <a:rPr lang="en-US" sz="2400" dirty="0">
                <a:latin typeface="Times New Roman" panose="02020603050405020304" pitchFamily="18" charset="0"/>
                <a:cs typeface="Times New Roman" panose="02020603050405020304" pitchFamily="18" charset="0"/>
              </a:rPr>
              <a:t>After grinding it should be wetted on a grindstone to remove sharp corners</a:t>
            </a:r>
          </a:p>
        </p:txBody>
      </p:sp>
      <p:sp>
        <p:nvSpPr>
          <p:cNvPr id="4" name="Slide Number Placeholder 3">
            <a:extLst>
              <a:ext uri="{FF2B5EF4-FFF2-40B4-BE49-F238E27FC236}">
                <a16:creationId xmlns:a16="http://schemas.microsoft.com/office/drawing/2014/main" id="{2BD76861-1773-4B48-996E-564EF610747B}"/>
              </a:ext>
            </a:extLst>
          </p:cNvPr>
          <p:cNvSpPr>
            <a:spLocks noGrp="1"/>
          </p:cNvSpPr>
          <p:nvPr>
            <p:ph type="sldNum" sz="quarter" idx="12"/>
          </p:nvPr>
        </p:nvSpPr>
        <p:spPr/>
        <p:txBody>
          <a:bodyPr/>
          <a:lstStyle/>
          <a:p>
            <a:fld id="{70C2AC3C-10E6-4E86-BACD-A60D77B657AF}" type="slidenum">
              <a:rPr lang="en-US" smtClean="0"/>
              <a:t>10</a:t>
            </a:fld>
            <a:endParaRPr lang="en-US"/>
          </a:p>
        </p:txBody>
      </p:sp>
      <p:sp>
        <p:nvSpPr>
          <p:cNvPr id="5" name="Date Placeholder 4">
            <a:extLst>
              <a:ext uri="{FF2B5EF4-FFF2-40B4-BE49-F238E27FC236}">
                <a16:creationId xmlns:a16="http://schemas.microsoft.com/office/drawing/2014/main" id="{30A1BED1-A255-46AD-93AB-D7E7E8DE3128}"/>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94356930"/>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Important parts of a hand plane …</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fontScale="92500"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Plane iron cap: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Bender metal fixed to the blade in assembling to reinforce it and to break the chips or shaves coming through the throat.</a:t>
            </a:r>
          </a:p>
          <a:p>
            <a:pPr marL="0" indent="0">
              <a:buNone/>
            </a:pPr>
            <a:r>
              <a:rPr lang="en-US" b="1" dirty="0">
                <a:solidFill>
                  <a:srgbClr val="FF0000"/>
                </a:solidFill>
                <a:latin typeface="Times New Roman" panose="02020603050405020304" pitchFamily="18" charset="0"/>
                <a:cs typeface="Times New Roman" panose="02020603050405020304" pitchFamily="18" charset="0"/>
              </a:rPr>
              <a:t>3. The lever cap: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outer covering metal which keeps the overall assembly stationed or fixed by pressing the piece fastened on it, called the cam.</a:t>
            </a:r>
          </a:p>
          <a:p>
            <a:pPr marL="0" indent="0">
              <a:buNone/>
            </a:pPr>
            <a:r>
              <a:rPr lang="en-US" b="1" dirty="0">
                <a:solidFill>
                  <a:srgbClr val="FF0000"/>
                </a:solidFill>
                <a:latin typeface="Times New Roman" panose="02020603050405020304" pitchFamily="18" charset="0"/>
                <a:cs typeface="Times New Roman" panose="02020603050405020304" pitchFamily="18" charset="0"/>
              </a:rPr>
              <a:t>4. The depth adjusting screw: </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Used to adjust the depth of the blade by pushing forward or pulling back the blade through the throat.</a:t>
            </a:r>
          </a:p>
          <a:p>
            <a:pPr marL="0" indent="0">
              <a:buNone/>
            </a:pPr>
            <a:r>
              <a:rPr lang="en-US" b="1" dirty="0">
                <a:solidFill>
                  <a:srgbClr val="FF0000"/>
                </a:solidFill>
                <a:latin typeface="Times New Roman" panose="02020603050405020304" pitchFamily="18" charset="0"/>
                <a:cs typeface="Times New Roman" panose="02020603050405020304" pitchFamily="18" charset="0"/>
              </a:rPr>
              <a:t>5. The lateral adjusting lever:</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Long thin flat metal fixed on the frog used to adjust the blade tip side-wise parallel to the bottom sole of the blade through the throat.</a:t>
            </a:r>
          </a:p>
        </p:txBody>
      </p:sp>
      <p:sp>
        <p:nvSpPr>
          <p:cNvPr id="4" name="Slide Number Placeholder 3">
            <a:extLst>
              <a:ext uri="{FF2B5EF4-FFF2-40B4-BE49-F238E27FC236}">
                <a16:creationId xmlns:a16="http://schemas.microsoft.com/office/drawing/2014/main" id="{54C2E942-CEB4-4557-9B7C-BD8D495E2980}"/>
              </a:ext>
            </a:extLst>
          </p:cNvPr>
          <p:cNvSpPr>
            <a:spLocks noGrp="1"/>
          </p:cNvSpPr>
          <p:nvPr>
            <p:ph type="sldNum" sz="quarter" idx="12"/>
          </p:nvPr>
        </p:nvSpPr>
        <p:spPr/>
        <p:txBody>
          <a:bodyPr/>
          <a:lstStyle/>
          <a:p>
            <a:fld id="{70C2AC3C-10E6-4E86-BACD-A60D77B657AF}" type="slidenum">
              <a:rPr lang="en-US" smtClean="0"/>
              <a:t>11</a:t>
            </a:fld>
            <a:endParaRPr lang="en-US"/>
          </a:p>
        </p:txBody>
      </p:sp>
      <p:sp>
        <p:nvSpPr>
          <p:cNvPr id="5" name="Date Placeholder 4">
            <a:extLst>
              <a:ext uri="{FF2B5EF4-FFF2-40B4-BE49-F238E27FC236}">
                <a16:creationId xmlns:a16="http://schemas.microsoft.com/office/drawing/2014/main" id="{BB745F3F-7D14-40F0-9E51-6DAB0098E9A4}"/>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2767676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Important parts of a hand plane …</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6. The throat: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gap through which the blade tip comes out to plane the wood surface</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7. Wood chisels and gauges:</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a. Chisels: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are cutting tools used to cut outside and inside curves of small radius, holes, slots and grooves and to remove wastes and shavings from slots and grooves.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It is also used to cut joints, to make models and decorations on wood surfaces.</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b. Gauges: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are chisel like cutting tools with curved sharp cutting edge.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They are used for cutting round holes, grooves, decorations, and used on wood  machine for rounding wood.</a:t>
            </a:r>
          </a:p>
        </p:txBody>
      </p:sp>
      <p:sp>
        <p:nvSpPr>
          <p:cNvPr id="4" name="Slide Number Placeholder 3">
            <a:extLst>
              <a:ext uri="{FF2B5EF4-FFF2-40B4-BE49-F238E27FC236}">
                <a16:creationId xmlns:a16="http://schemas.microsoft.com/office/drawing/2014/main" id="{C225930A-859C-43AE-A5BD-00DA89E492B1}"/>
              </a:ext>
            </a:extLst>
          </p:cNvPr>
          <p:cNvSpPr>
            <a:spLocks noGrp="1"/>
          </p:cNvSpPr>
          <p:nvPr>
            <p:ph type="sldNum" sz="quarter" idx="12"/>
          </p:nvPr>
        </p:nvSpPr>
        <p:spPr/>
        <p:txBody>
          <a:bodyPr/>
          <a:lstStyle/>
          <a:p>
            <a:fld id="{70C2AC3C-10E6-4E86-BACD-A60D77B657AF}" type="slidenum">
              <a:rPr lang="en-US" smtClean="0"/>
              <a:t>12</a:t>
            </a:fld>
            <a:endParaRPr lang="en-US"/>
          </a:p>
        </p:txBody>
      </p:sp>
      <p:sp>
        <p:nvSpPr>
          <p:cNvPr id="5" name="Date Placeholder 4">
            <a:extLst>
              <a:ext uri="{FF2B5EF4-FFF2-40B4-BE49-F238E27FC236}">
                <a16:creationId xmlns:a16="http://schemas.microsoft.com/office/drawing/2014/main" id="{CCFE3998-4383-44F7-9FEF-C5DCB996CEDD}"/>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787188470"/>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4) Boring and Drilling tools</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Boring and drilling tools are tools that are used to make a hole in materials.</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Boring tools are classified according to the nature of the work that is done with them. Typical boring tools that are used to make holes are </a:t>
            </a:r>
          </a:p>
          <a:p>
            <a:pPr lvl="1" algn="just">
              <a:buFont typeface="Wingdings" panose="05000000000000000000" pitchFamily="2" charset="2"/>
              <a:buChar char="Ø"/>
            </a:pPr>
            <a:r>
              <a:rPr lang="en-US" i="1" dirty="0">
                <a:solidFill>
                  <a:srgbClr val="FF0000"/>
                </a:solidFill>
                <a:latin typeface="Times New Roman" panose="02020603050405020304" pitchFamily="18" charset="0"/>
                <a:cs typeface="Times New Roman" panose="02020603050405020304" pitchFamily="18" charset="0"/>
              </a:rPr>
              <a:t>augur bits, </a:t>
            </a:r>
          </a:p>
          <a:p>
            <a:pPr lvl="1" algn="just">
              <a:buFont typeface="Wingdings" panose="05000000000000000000" pitchFamily="2" charset="2"/>
              <a:buChar char="Ø"/>
            </a:pPr>
            <a:r>
              <a:rPr lang="en-US" i="1" dirty="0">
                <a:solidFill>
                  <a:srgbClr val="FF0000"/>
                </a:solidFill>
                <a:latin typeface="Times New Roman" panose="02020603050405020304" pitchFamily="18" charset="0"/>
                <a:cs typeface="Times New Roman" panose="02020603050405020304" pitchFamily="18" charset="0"/>
              </a:rPr>
              <a:t>drill bits, </a:t>
            </a:r>
          </a:p>
          <a:p>
            <a:pPr lvl="1" algn="just">
              <a:buFont typeface="Wingdings" panose="05000000000000000000" pitchFamily="2" charset="2"/>
              <a:buChar char="Ø"/>
            </a:pPr>
            <a:r>
              <a:rPr lang="en-US" i="1" dirty="0">
                <a:solidFill>
                  <a:srgbClr val="FF0000"/>
                </a:solidFill>
                <a:latin typeface="Times New Roman" panose="02020603050405020304" pitchFamily="18" charset="0"/>
                <a:cs typeface="Times New Roman" panose="02020603050405020304" pitchFamily="18" charset="0"/>
              </a:rPr>
              <a:t>expansive bits, </a:t>
            </a:r>
          </a:p>
          <a:p>
            <a:pPr lvl="1" algn="just">
              <a:buFont typeface="Wingdings" panose="05000000000000000000" pitchFamily="2" charset="2"/>
              <a:buChar char="Ø"/>
            </a:pPr>
            <a:r>
              <a:rPr lang="en-US" i="1" dirty="0">
                <a:solidFill>
                  <a:srgbClr val="FF0000"/>
                </a:solidFill>
                <a:latin typeface="Times New Roman" panose="02020603050405020304" pitchFamily="18" charset="0"/>
                <a:cs typeface="Times New Roman" panose="02020603050405020304" pitchFamily="18" charset="0"/>
              </a:rPr>
              <a:t>counter sinks, and </a:t>
            </a:r>
          </a:p>
          <a:p>
            <a:pPr lvl="1" algn="just">
              <a:buFont typeface="Wingdings" panose="05000000000000000000" pitchFamily="2" charset="2"/>
              <a:buChar char="Ø"/>
            </a:pPr>
            <a:r>
              <a:rPr lang="en-US" i="1" dirty="0">
                <a:solidFill>
                  <a:srgbClr val="FF0000"/>
                </a:solidFill>
                <a:latin typeface="Times New Roman" panose="02020603050405020304" pitchFamily="18" charset="0"/>
                <a:cs typeface="Times New Roman" panose="02020603050405020304" pitchFamily="18" charset="0"/>
              </a:rPr>
              <a:t>star drills</a:t>
            </a:r>
            <a:r>
              <a:rPr lang="en-US" dirty="0">
                <a:latin typeface="Times New Roman" panose="02020603050405020304" pitchFamily="18" charset="0"/>
                <a:cs typeface="Times New Roman" panose="02020603050405020304" pitchFamily="18" charset="0"/>
              </a:rPr>
              <a:t>.</a:t>
            </a:r>
          </a:p>
        </p:txBody>
      </p:sp>
      <p:sp>
        <p:nvSpPr>
          <p:cNvPr id="4" name="Slide Number Placeholder 3">
            <a:extLst>
              <a:ext uri="{FF2B5EF4-FFF2-40B4-BE49-F238E27FC236}">
                <a16:creationId xmlns:a16="http://schemas.microsoft.com/office/drawing/2014/main" id="{C6555A00-B23F-4B0A-B990-55184460DD5E}"/>
              </a:ext>
            </a:extLst>
          </p:cNvPr>
          <p:cNvSpPr>
            <a:spLocks noGrp="1"/>
          </p:cNvSpPr>
          <p:nvPr>
            <p:ph type="sldNum" sz="quarter" idx="12"/>
          </p:nvPr>
        </p:nvSpPr>
        <p:spPr/>
        <p:txBody>
          <a:bodyPr/>
          <a:lstStyle/>
          <a:p>
            <a:fld id="{70C2AC3C-10E6-4E86-BACD-A60D77B657AF}" type="slidenum">
              <a:rPr lang="en-US" smtClean="0"/>
              <a:t>13</a:t>
            </a:fld>
            <a:endParaRPr lang="en-US"/>
          </a:p>
        </p:txBody>
      </p:sp>
      <p:sp>
        <p:nvSpPr>
          <p:cNvPr id="5" name="Date Placeholder 4">
            <a:extLst>
              <a:ext uri="{FF2B5EF4-FFF2-40B4-BE49-F238E27FC236}">
                <a16:creationId xmlns:a16="http://schemas.microsoft.com/office/drawing/2014/main" id="{4DD39847-6A27-49D6-AEF6-2CB2E724546B}"/>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864004704"/>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4) Boring and Drilling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Augur bits:</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For boring holes in wood, augur bits are available that vary in size from 3/16 to 1 1/8 inches (by sixteenths) and from 1 1/8 to 2 inches (by eighths).</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Wood drill: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As its name implies, the wood drill is only used to drill wood materials.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skilled carpenter will usually have several of the smaller sizes, such as 1/8-inch, ¼-inch, etc.</a:t>
            </a:r>
          </a:p>
        </p:txBody>
      </p:sp>
      <p:sp>
        <p:nvSpPr>
          <p:cNvPr id="4" name="Slide Number Placeholder 3">
            <a:extLst>
              <a:ext uri="{FF2B5EF4-FFF2-40B4-BE49-F238E27FC236}">
                <a16:creationId xmlns:a16="http://schemas.microsoft.com/office/drawing/2014/main" id="{6D957000-C14C-44D2-BC0B-1935B21881AD}"/>
              </a:ext>
            </a:extLst>
          </p:cNvPr>
          <p:cNvSpPr>
            <a:spLocks noGrp="1"/>
          </p:cNvSpPr>
          <p:nvPr>
            <p:ph type="sldNum" sz="quarter" idx="12"/>
          </p:nvPr>
        </p:nvSpPr>
        <p:spPr/>
        <p:txBody>
          <a:bodyPr/>
          <a:lstStyle/>
          <a:p>
            <a:fld id="{70C2AC3C-10E6-4E86-BACD-A60D77B657AF}" type="slidenum">
              <a:rPr lang="en-US" smtClean="0"/>
              <a:t>14</a:t>
            </a:fld>
            <a:endParaRPr lang="en-US"/>
          </a:p>
        </p:txBody>
      </p:sp>
      <p:sp>
        <p:nvSpPr>
          <p:cNvPr id="5" name="Date Placeholder 4">
            <a:extLst>
              <a:ext uri="{FF2B5EF4-FFF2-40B4-BE49-F238E27FC236}">
                <a16:creationId xmlns:a16="http://schemas.microsoft.com/office/drawing/2014/main" id="{00DE8211-FAAD-4572-B618-14D9ECBE3AB3}"/>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47918901"/>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4) Boring and Drilling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825625"/>
            <a:ext cx="10515600" cy="4667250"/>
          </a:xfrm>
        </p:spPr>
        <p:txBody>
          <a:bodyPr>
            <a:normAutofit lnSpcReduction="10000"/>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Twist drill: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twist drill is designed for drilling in metal only.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can be used in shallow-hole drilling, and in electric, hand, and breast drills. Obviously, if the twist drill is, say, ¾ inch in size, it must be used with a power drill in order to bore a hole in metal.</a:t>
            </a:r>
          </a:p>
          <a:p>
            <a:pPr marL="0" indent="0" algn="just">
              <a:buNone/>
            </a:pPr>
            <a:r>
              <a:rPr lang="en-US" b="1" dirty="0">
                <a:solidFill>
                  <a:srgbClr val="FF0000"/>
                </a:solidFill>
                <a:latin typeface="Times New Roman" panose="02020603050405020304" pitchFamily="18" charset="0"/>
                <a:cs typeface="Times New Roman" panose="02020603050405020304" pitchFamily="18" charset="0"/>
              </a:rPr>
              <a:t>Expansive bit: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This bit is particularly useful in fitting cylinder locks or for boring holes to receive metal pipes, etc.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can be purchased with two detachable expansive bits, each of a different size, permitting the cutting of holes up to 3 inches in diameter.</a:t>
            </a:r>
          </a:p>
        </p:txBody>
      </p:sp>
      <p:sp>
        <p:nvSpPr>
          <p:cNvPr id="4" name="Slide Number Placeholder 3">
            <a:extLst>
              <a:ext uri="{FF2B5EF4-FFF2-40B4-BE49-F238E27FC236}">
                <a16:creationId xmlns:a16="http://schemas.microsoft.com/office/drawing/2014/main" id="{14864CB8-C951-468F-8856-EAB2060F3A59}"/>
              </a:ext>
            </a:extLst>
          </p:cNvPr>
          <p:cNvSpPr>
            <a:spLocks noGrp="1"/>
          </p:cNvSpPr>
          <p:nvPr>
            <p:ph type="sldNum" sz="quarter" idx="12"/>
          </p:nvPr>
        </p:nvSpPr>
        <p:spPr/>
        <p:txBody>
          <a:bodyPr/>
          <a:lstStyle/>
          <a:p>
            <a:fld id="{70C2AC3C-10E6-4E86-BACD-A60D77B657AF}" type="slidenum">
              <a:rPr lang="en-US" smtClean="0"/>
              <a:t>15</a:t>
            </a:fld>
            <a:endParaRPr lang="en-US"/>
          </a:p>
        </p:txBody>
      </p:sp>
      <p:sp>
        <p:nvSpPr>
          <p:cNvPr id="5" name="Date Placeholder 4">
            <a:extLst>
              <a:ext uri="{FF2B5EF4-FFF2-40B4-BE49-F238E27FC236}">
                <a16:creationId xmlns:a16="http://schemas.microsoft.com/office/drawing/2014/main" id="{9C17DE67-EA77-42B1-A917-031397FEA7AD}"/>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246502057"/>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4) Boring and Drilling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Star drill: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star drill is a very useful tool for making holes in masonry to receive a bolt sleeve or a metal sleeve.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Star drills come in several different sizes, which are designated by the diameter measurements as ¼ inch, 3/8 inch, etc.</a:t>
            </a:r>
          </a:p>
        </p:txBody>
      </p:sp>
      <p:sp>
        <p:nvSpPr>
          <p:cNvPr id="4" name="Slide Number Placeholder 3">
            <a:extLst>
              <a:ext uri="{FF2B5EF4-FFF2-40B4-BE49-F238E27FC236}">
                <a16:creationId xmlns:a16="http://schemas.microsoft.com/office/drawing/2014/main" id="{1C8BABB1-7BB7-42BA-A443-375DAB749F27}"/>
              </a:ext>
            </a:extLst>
          </p:cNvPr>
          <p:cNvSpPr>
            <a:spLocks noGrp="1"/>
          </p:cNvSpPr>
          <p:nvPr>
            <p:ph type="sldNum" sz="quarter" idx="12"/>
          </p:nvPr>
        </p:nvSpPr>
        <p:spPr/>
        <p:txBody>
          <a:bodyPr/>
          <a:lstStyle/>
          <a:p>
            <a:fld id="{70C2AC3C-10E6-4E86-BACD-A60D77B657AF}" type="slidenum">
              <a:rPr lang="en-US" smtClean="0"/>
              <a:t>16</a:t>
            </a:fld>
            <a:endParaRPr lang="en-US"/>
          </a:p>
        </p:txBody>
      </p:sp>
      <p:sp>
        <p:nvSpPr>
          <p:cNvPr id="5" name="Date Placeholder 4">
            <a:extLst>
              <a:ext uri="{FF2B5EF4-FFF2-40B4-BE49-F238E27FC236}">
                <a16:creationId xmlns:a16="http://schemas.microsoft.com/office/drawing/2014/main" id="{6940F458-39EF-4939-AD20-640F6CF02CAF}"/>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807650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5) Sharpening Tools</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Sharpening tools are divide into several groups. These are</a:t>
            </a:r>
          </a:p>
          <a:p>
            <a:pPr marL="0" indent="0" algn="just">
              <a:buNone/>
            </a:pPr>
            <a:r>
              <a:rPr lang="en-US" dirty="0">
                <a:latin typeface="Times New Roman" panose="02020603050405020304" pitchFamily="18" charset="0"/>
                <a:cs typeface="Times New Roman" panose="02020603050405020304" pitchFamily="18" charset="0"/>
              </a:rPr>
              <a:t>     </a:t>
            </a:r>
            <a:r>
              <a:rPr lang="en-US" b="1" dirty="0">
                <a:solidFill>
                  <a:srgbClr val="FF0000"/>
                </a:solidFill>
                <a:latin typeface="Times New Roman" panose="02020603050405020304" pitchFamily="18" charset="0"/>
                <a:cs typeface="Times New Roman" panose="02020603050405020304" pitchFamily="18" charset="0"/>
              </a:rPr>
              <a:t>Saw set: </a:t>
            </a:r>
          </a:p>
          <a:p>
            <a:pPr lvl="2"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A saw set is needed to set the teeth of a handsaw to provide cutting clearance so that the saw can slide freely; rough lumber requires a saw with considerable set; </a:t>
            </a:r>
          </a:p>
          <a:p>
            <a:pPr lvl="2"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finish saws have a little set. The amount of set in a saw, provided that the saw is properly filed, determines whether the resulting cuts are smooth or rough.</a:t>
            </a:r>
          </a:p>
        </p:txBody>
      </p:sp>
      <p:sp>
        <p:nvSpPr>
          <p:cNvPr id="4" name="Slide Number Placeholder 3">
            <a:extLst>
              <a:ext uri="{FF2B5EF4-FFF2-40B4-BE49-F238E27FC236}">
                <a16:creationId xmlns:a16="http://schemas.microsoft.com/office/drawing/2014/main" id="{8BA1D4D1-2B34-4748-AF12-FA2508773D6C}"/>
              </a:ext>
            </a:extLst>
          </p:cNvPr>
          <p:cNvSpPr>
            <a:spLocks noGrp="1"/>
          </p:cNvSpPr>
          <p:nvPr>
            <p:ph type="sldNum" sz="quarter" idx="12"/>
          </p:nvPr>
        </p:nvSpPr>
        <p:spPr/>
        <p:txBody>
          <a:bodyPr/>
          <a:lstStyle/>
          <a:p>
            <a:fld id="{70C2AC3C-10E6-4E86-BACD-A60D77B657AF}" type="slidenum">
              <a:rPr lang="en-US" smtClean="0"/>
              <a:t>17</a:t>
            </a:fld>
            <a:endParaRPr lang="en-US"/>
          </a:p>
        </p:txBody>
      </p:sp>
      <p:sp>
        <p:nvSpPr>
          <p:cNvPr id="5" name="Date Placeholder 4">
            <a:extLst>
              <a:ext uri="{FF2B5EF4-FFF2-40B4-BE49-F238E27FC236}">
                <a16:creationId xmlns:a16="http://schemas.microsoft.com/office/drawing/2014/main" id="{B480D8EC-C0BF-40B6-B475-E50308B8B99A}"/>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6504838"/>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5) Sharpening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Saw files: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Saw files are procurable in sizes designated as extra-slim taper, slim taper, and regular taper.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They are made in various lengths. A saw file must be purchased on the basis of the type of saw to be filed.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There are so many variations that no description is possible here but a good hardware man will know what size to recommend for a specific type of saw.</a:t>
            </a:r>
          </a:p>
          <a:p>
            <a:pPr marL="0" indent="0">
              <a:buNone/>
            </a:pPr>
            <a:r>
              <a:rPr lang="en-US" b="1" dirty="0">
                <a:solidFill>
                  <a:srgbClr val="FF0000"/>
                </a:solidFill>
                <a:latin typeface="Times New Roman" panose="02020603050405020304" pitchFamily="18" charset="0"/>
                <a:cs typeface="Times New Roman" panose="02020603050405020304" pitchFamily="18" charset="0"/>
              </a:rPr>
              <a:t>Bit files: </a:t>
            </a:r>
          </a:p>
          <a:p>
            <a:pPr lvl="1"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For augur bits, a special file is obtainable with "safe edges" (no teeth) to permit filing the cutting edges of the bit without injuring the other metal parts.</a:t>
            </a:r>
          </a:p>
        </p:txBody>
      </p:sp>
      <p:sp>
        <p:nvSpPr>
          <p:cNvPr id="4" name="Slide Number Placeholder 3">
            <a:extLst>
              <a:ext uri="{FF2B5EF4-FFF2-40B4-BE49-F238E27FC236}">
                <a16:creationId xmlns:a16="http://schemas.microsoft.com/office/drawing/2014/main" id="{9FE41FF6-2F92-43C0-BA41-C86DE346ABB9}"/>
              </a:ext>
            </a:extLst>
          </p:cNvPr>
          <p:cNvSpPr>
            <a:spLocks noGrp="1"/>
          </p:cNvSpPr>
          <p:nvPr>
            <p:ph type="sldNum" sz="quarter" idx="12"/>
          </p:nvPr>
        </p:nvSpPr>
        <p:spPr/>
        <p:txBody>
          <a:bodyPr/>
          <a:lstStyle/>
          <a:p>
            <a:fld id="{70C2AC3C-10E6-4E86-BACD-A60D77B657AF}" type="slidenum">
              <a:rPr lang="en-US" smtClean="0"/>
              <a:t>18</a:t>
            </a:fld>
            <a:endParaRPr lang="en-US"/>
          </a:p>
        </p:txBody>
      </p:sp>
      <p:sp>
        <p:nvSpPr>
          <p:cNvPr id="5" name="Date Placeholder 4">
            <a:extLst>
              <a:ext uri="{FF2B5EF4-FFF2-40B4-BE49-F238E27FC236}">
                <a16:creationId xmlns:a16="http://schemas.microsoft.com/office/drawing/2014/main" id="{C09252E8-A215-446F-9BCA-EC6B34616DA9}"/>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490996786"/>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5) Sharpening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Slip stone: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A slip stone is required for sharpening gouges and carving tools. Various shapes, sizes and fineness of grit are available.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This tool is not a necessity unless one has a set of carving tools or a gouge or two in his tool kit.</a:t>
            </a:r>
          </a:p>
        </p:txBody>
      </p:sp>
      <p:sp>
        <p:nvSpPr>
          <p:cNvPr id="4" name="Slide Number Placeholder 3">
            <a:extLst>
              <a:ext uri="{FF2B5EF4-FFF2-40B4-BE49-F238E27FC236}">
                <a16:creationId xmlns:a16="http://schemas.microsoft.com/office/drawing/2014/main" id="{A12BBB2E-7DAB-40DD-87E9-8A7FB0BAE6CC}"/>
              </a:ext>
            </a:extLst>
          </p:cNvPr>
          <p:cNvSpPr>
            <a:spLocks noGrp="1"/>
          </p:cNvSpPr>
          <p:nvPr>
            <p:ph type="sldNum" sz="quarter" idx="12"/>
          </p:nvPr>
        </p:nvSpPr>
        <p:spPr/>
        <p:txBody>
          <a:bodyPr/>
          <a:lstStyle/>
          <a:p>
            <a:fld id="{70C2AC3C-10E6-4E86-BACD-A60D77B657AF}" type="slidenum">
              <a:rPr lang="en-US" smtClean="0"/>
              <a:t>19</a:t>
            </a:fld>
            <a:endParaRPr lang="en-US"/>
          </a:p>
        </p:txBody>
      </p:sp>
      <p:sp>
        <p:nvSpPr>
          <p:cNvPr id="5" name="Date Placeholder 4">
            <a:extLst>
              <a:ext uri="{FF2B5EF4-FFF2-40B4-BE49-F238E27FC236}">
                <a16:creationId xmlns:a16="http://schemas.microsoft.com/office/drawing/2014/main" id="{D39FE048-D172-4A8A-BECB-5D97530E0785}"/>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0090002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3. Smoothing tools</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What is smoothing Tools?</a:t>
            </a:r>
          </a:p>
          <a:p>
            <a:pPr lvl="1">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are tools to smooth surfaces of the wood to produce leveled, plane and accurate angle surfaces.</a:t>
            </a:r>
          </a:p>
        </p:txBody>
      </p:sp>
      <p:sp>
        <p:nvSpPr>
          <p:cNvPr id="4" name="Slide Number Placeholder 3">
            <a:extLst>
              <a:ext uri="{FF2B5EF4-FFF2-40B4-BE49-F238E27FC236}">
                <a16:creationId xmlns:a16="http://schemas.microsoft.com/office/drawing/2014/main" id="{300CCF43-D300-4BA8-8B4F-055DF0073857}"/>
              </a:ext>
            </a:extLst>
          </p:cNvPr>
          <p:cNvSpPr>
            <a:spLocks noGrp="1"/>
          </p:cNvSpPr>
          <p:nvPr>
            <p:ph type="sldNum" sz="quarter" idx="12"/>
          </p:nvPr>
        </p:nvSpPr>
        <p:spPr/>
        <p:txBody>
          <a:bodyPr/>
          <a:lstStyle/>
          <a:p>
            <a:fld id="{70C2AC3C-10E6-4E86-BACD-A60D77B657AF}" type="slidenum">
              <a:rPr lang="en-US" smtClean="0"/>
              <a:t>2</a:t>
            </a:fld>
            <a:endParaRPr lang="en-US"/>
          </a:p>
        </p:txBody>
      </p:sp>
      <p:sp>
        <p:nvSpPr>
          <p:cNvPr id="5" name="Date Placeholder 4">
            <a:extLst>
              <a:ext uri="{FF2B5EF4-FFF2-40B4-BE49-F238E27FC236}">
                <a16:creationId xmlns:a16="http://schemas.microsoft.com/office/drawing/2014/main" id="{8903DF4A-2577-466C-ADF8-AD05160F7C73}"/>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11266157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6) Finishing Tools</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After a piece of finish stock has been planed to remove imperfections, it is often necessary to do more 'finishing’ to prepare the stock for the stain, varnish, lacquer, or other materials used to preserve the surface of the wood and give it an attractive appearance.</a:t>
            </a:r>
          </a:p>
        </p:txBody>
      </p:sp>
      <p:sp>
        <p:nvSpPr>
          <p:cNvPr id="4" name="Slide Number Placeholder 3">
            <a:extLst>
              <a:ext uri="{FF2B5EF4-FFF2-40B4-BE49-F238E27FC236}">
                <a16:creationId xmlns:a16="http://schemas.microsoft.com/office/drawing/2014/main" id="{8C480BE5-D7BF-43D5-9F1F-F97BE6D6CD21}"/>
              </a:ext>
            </a:extLst>
          </p:cNvPr>
          <p:cNvSpPr>
            <a:spLocks noGrp="1"/>
          </p:cNvSpPr>
          <p:nvPr>
            <p:ph type="sldNum" sz="quarter" idx="12"/>
          </p:nvPr>
        </p:nvSpPr>
        <p:spPr/>
        <p:txBody>
          <a:bodyPr/>
          <a:lstStyle/>
          <a:p>
            <a:fld id="{70C2AC3C-10E6-4E86-BACD-A60D77B657AF}" type="slidenum">
              <a:rPr lang="en-US" smtClean="0"/>
              <a:t>20</a:t>
            </a:fld>
            <a:endParaRPr lang="en-US"/>
          </a:p>
        </p:txBody>
      </p:sp>
      <p:sp>
        <p:nvSpPr>
          <p:cNvPr id="5" name="Date Placeholder 4">
            <a:extLst>
              <a:ext uri="{FF2B5EF4-FFF2-40B4-BE49-F238E27FC236}">
                <a16:creationId xmlns:a16="http://schemas.microsoft.com/office/drawing/2014/main" id="{C368F9F7-EA47-456E-9A9C-6F74F38A3871}"/>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798365057"/>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6) Finishing Tools …</a:t>
            </a:r>
            <a:endParaRPr lang="en-US" sz="36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825625"/>
            <a:ext cx="10820400" cy="4667250"/>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Cabinet scraper</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Fitted with a removable beveled-edge scraper blade which, when properly sharpened by turning the sharp corner of the beveled edge with a burnisher, will smooth ridges or torn grain left by the smoothing plane.</a:t>
            </a:r>
          </a:p>
          <a:p>
            <a:pPr marL="0" indent="0">
              <a:buNone/>
            </a:pPr>
            <a:r>
              <a:rPr lang="en-US" b="1" dirty="0">
                <a:solidFill>
                  <a:srgbClr val="FF0000"/>
                </a:solidFill>
                <a:latin typeface="Times New Roman" panose="02020603050405020304" pitchFamily="18" charset="0"/>
                <a:cs typeface="Times New Roman" panose="02020603050405020304" pitchFamily="18" charset="0"/>
              </a:rPr>
              <a:t>Hand scraper</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hand scraper is a piece of steel 2 or 3 inches in width and 4 to 6 inches in length.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sharp corners of this tool are sharpened by the use of a burnisher and will actually remove a very fine shaving.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especially adaptable in close quarters, where it would not be possible to use the cabinet scraper.</a:t>
            </a:r>
          </a:p>
        </p:txBody>
      </p:sp>
      <p:sp>
        <p:nvSpPr>
          <p:cNvPr id="4" name="Slide Number Placeholder 3">
            <a:extLst>
              <a:ext uri="{FF2B5EF4-FFF2-40B4-BE49-F238E27FC236}">
                <a16:creationId xmlns:a16="http://schemas.microsoft.com/office/drawing/2014/main" id="{DB0A7346-C5FB-4AF6-92C8-E1FAD280A834}"/>
              </a:ext>
            </a:extLst>
          </p:cNvPr>
          <p:cNvSpPr>
            <a:spLocks noGrp="1"/>
          </p:cNvSpPr>
          <p:nvPr>
            <p:ph type="sldNum" sz="quarter" idx="12"/>
          </p:nvPr>
        </p:nvSpPr>
        <p:spPr/>
        <p:txBody>
          <a:bodyPr/>
          <a:lstStyle/>
          <a:p>
            <a:fld id="{70C2AC3C-10E6-4E86-BACD-A60D77B657AF}" type="slidenum">
              <a:rPr lang="en-US" smtClean="0"/>
              <a:t>21</a:t>
            </a:fld>
            <a:endParaRPr lang="en-US"/>
          </a:p>
        </p:txBody>
      </p:sp>
      <p:sp>
        <p:nvSpPr>
          <p:cNvPr id="5" name="Date Placeholder 4">
            <a:extLst>
              <a:ext uri="{FF2B5EF4-FFF2-40B4-BE49-F238E27FC236}">
                <a16:creationId xmlns:a16="http://schemas.microsoft.com/office/drawing/2014/main" id="{99FC9585-2F86-4295-A349-21CC349C58BA}"/>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650843257"/>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7) Hammers</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825625"/>
            <a:ext cx="11125200" cy="4351338"/>
          </a:xfrm>
        </p:spPr>
        <p:txBody>
          <a:bodyPr/>
          <a:lstStyle/>
          <a:p>
            <a:pPr marL="0" indent="0" algn="just">
              <a:buNone/>
            </a:pPr>
            <a:r>
              <a:rPr lang="en-US" dirty="0">
                <a:latin typeface="Times New Roman" panose="02020603050405020304" pitchFamily="18" charset="0"/>
                <a:cs typeface="Times New Roman" panose="02020603050405020304" pitchFamily="18" charset="0"/>
              </a:rPr>
              <a:t>Two shapes of nail hammerheads are in common use:</a:t>
            </a:r>
          </a:p>
          <a:p>
            <a:pPr marL="457200" lvl="1" indent="0" algn="just">
              <a:buNone/>
            </a:pPr>
            <a:r>
              <a:rPr lang="en-US" dirty="0">
                <a:latin typeface="Times New Roman" panose="02020603050405020304" pitchFamily="18" charset="0"/>
                <a:cs typeface="Times New Roman" panose="02020603050405020304" pitchFamily="18" charset="0"/>
              </a:rPr>
              <a:t>1. The curved claw hammer</a:t>
            </a:r>
          </a:p>
          <a:p>
            <a:pPr marL="457200" lvl="1" indent="0" algn="just">
              <a:buNone/>
            </a:pPr>
            <a:r>
              <a:rPr lang="en-US" dirty="0">
                <a:latin typeface="Times New Roman" panose="02020603050405020304" pitchFamily="18" charset="0"/>
                <a:cs typeface="Times New Roman" panose="02020603050405020304" pitchFamily="18" charset="0"/>
              </a:rPr>
              <a:t>2. The ripping (straight) claw hammer.</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a:t>
            </a:r>
            <a:r>
              <a:rPr lang="en-US" i="1" dirty="0">
                <a:solidFill>
                  <a:srgbClr val="FF0000"/>
                </a:solidFill>
                <a:latin typeface="Times New Roman" panose="02020603050405020304" pitchFamily="18" charset="0"/>
                <a:cs typeface="Times New Roman" panose="02020603050405020304" pitchFamily="18" charset="0"/>
              </a:rPr>
              <a:t>curved claw </a:t>
            </a:r>
            <a:r>
              <a:rPr lang="en-US" dirty="0">
                <a:latin typeface="Times New Roman" panose="02020603050405020304" pitchFamily="18" charset="0"/>
                <a:cs typeface="Times New Roman" panose="02020603050405020304" pitchFamily="18" charset="0"/>
              </a:rPr>
              <a:t>is the most common and more suitable for pulling nails.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a:t>
            </a:r>
            <a:r>
              <a:rPr lang="en-US" i="1" dirty="0">
                <a:solidFill>
                  <a:srgbClr val="FF0000"/>
                </a:solidFill>
                <a:latin typeface="Times New Roman" panose="02020603050405020304" pitchFamily="18" charset="0"/>
                <a:cs typeface="Times New Roman" panose="02020603050405020304" pitchFamily="18" charset="0"/>
              </a:rPr>
              <a:t>ripping</a:t>
            </a:r>
            <a:r>
              <a:rPr lang="en-US" dirty="0">
                <a:latin typeface="Times New Roman" panose="02020603050405020304" pitchFamily="18" charset="0"/>
                <a:cs typeface="Times New Roman" panose="02020603050405020304" pitchFamily="18" charset="0"/>
              </a:rPr>
              <a:t> claw can be driven between fastened pieces and works somewhat like a chisel in prying them apart.</a:t>
            </a:r>
          </a:p>
        </p:txBody>
      </p:sp>
      <p:sp>
        <p:nvSpPr>
          <p:cNvPr id="4" name="Slide Number Placeholder 3">
            <a:extLst>
              <a:ext uri="{FF2B5EF4-FFF2-40B4-BE49-F238E27FC236}">
                <a16:creationId xmlns:a16="http://schemas.microsoft.com/office/drawing/2014/main" id="{AFEE0342-5638-445C-9944-8D2F30DCDB8D}"/>
              </a:ext>
            </a:extLst>
          </p:cNvPr>
          <p:cNvSpPr>
            <a:spLocks noGrp="1"/>
          </p:cNvSpPr>
          <p:nvPr>
            <p:ph type="sldNum" sz="quarter" idx="12"/>
          </p:nvPr>
        </p:nvSpPr>
        <p:spPr/>
        <p:txBody>
          <a:bodyPr/>
          <a:lstStyle/>
          <a:p>
            <a:fld id="{70C2AC3C-10E6-4E86-BACD-A60D77B657AF}" type="slidenum">
              <a:rPr lang="en-US" smtClean="0"/>
              <a:t>22</a:t>
            </a:fld>
            <a:endParaRPr lang="en-US"/>
          </a:p>
        </p:txBody>
      </p:sp>
      <p:sp>
        <p:nvSpPr>
          <p:cNvPr id="5" name="Date Placeholder 4">
            <a:extLst>
              <a:ext uri="{FF2B5EF4-FFF2-40B4-BE49-F238E27FC236}">
                <a16:creationId xmlns:a16="http://schemas.microsoft.com/office/drawing/2014/main" id="{A7BEA936-0061-4999-AFAB-5113CA43949B}"/>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30753279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7) Hammers …</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endParaRPr lang="en-US" dirty="0">
              <a:latin typeface="Times New Roman" panose="02020603050405020304" pitchFamily="18" charset="0"/>
              <a:cs typeface="Times New Roman" panose="02020603050405020304" pitchFamily="18" charset="0"/>
            </a:endParaRP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Claw hammer (nail claw) is used to drive and pull out nails.</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size of the claw hammer is determined by the weight of the head. </a:t>
            </a:r>
          </a:p>
        </p:txBody>
      </p:sp>
      <p:sp>
        <p:nvSpPr>
          <p:cNvPr id="4" name="Slide Number Placeholder 3">
            <a:extLst>
              <a:ext uri="{FF2B5EF4-FFF2-40B4-BE49-F238E27FC236}">
                <a16:creationId xmlns:a16="http://schemas.microsoft.com/office/drawing/2014/main" id="{EBCC536A-F4FF-4DC4-AF27-1FA616B75C3D}"/>
              </a:ext>
            </a:extLst>
          </p:cNvPr>
          <p:cNvSpPr>
            <a:spLocks noGrp="1"/>
          </p:cNvSpPr>
          <p:nvPr>
            <p:ph type="sldNum" sz="quarter" idx="12"/>
          </p:nvPr>
        </p:nvSpPr>
        <p:spPr/>
        <p:txBody>
          <a:bodyPr/>
          <a:lstStyle/>
          <a:p>
            <a:fld id="{70C2AC3C-10E6-4E86-BACD-A60D77B657AF}" type="slidenum">
              <a:rPr lang="en-US" smtClean="0"/>
              <a:t>23</a:t>
            </a:fld>
            <a:endParaRPr lang="en-US"/>
          </a:p>
        </p:txBody>
      </p:sp>
      <p:sp>
        <p:nvSpPr>
          <p:cNvPr id="5" name="Date Placeholder 4">
            <a:extLst>
              <a:ext uri="{FF2B5EF4-FFF2-40B4-BE49-F238E27FC236}">
                <a16:creationId xmlns:a16="http://schemas.microsoft.com/office/drawing/2014/main" id="{267F24C9-6DBB-49E1-925F-ECA2958F186B}"/>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798443225"/>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8) Screwdriver and chisels</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screwdriver is used to drive in and withdraw screws.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screwdriver with a square head is used together with brace. The screwdriver tip must be correctly shaped.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the screw head that determines the shape of the screwdriver tip. Chisels are essential cutting tools that are used in woodwork.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They are used in joint construction, and in fitting, shaping and in cutting curves. There are two types of chisels:</a:t>
            </a:r>
          </a:p>
          <a:p>
            <a:pPr marL="457200" lvl="1" indent="0" algn="just">
              <a:buNone/>
            </a:pPr>
            <a:r>
              <a:rPr lang="en-US" dirty="0">
                <a:latin typeface="Times New Roman" panose="02020603050405020304" pitchFamily="18" charset="0"/>
                <a:cs typeface="Times New Roman" panose="02020603050405020304" pitchFamily="18" charset="0"/>
              </a:rPr>
              <a:t>1. Tang chisel</a:t>
            </a:r>
          </a:p>
          <a:p>
            <a:pPr marL="457200" lvl="1" indent="0" algn="just">
              <a:buNone/>
            </a:pPr>
            <a:r>
              <a:rPr lang="en-US" dirty="0">
                <a:latin typeface="Times New Roman" panose="02020603050405020304" pitchFamily="18" charset="0"/>
                <a:cs typeface="Times New Roman" panose="02020603050405020304" pitchFamily="18" charset="0"/>
              </a:rPr>
              <a:t>2. Socket chisel</a:t>
            </a:r>
          </a:p>
        </p:txBody>
      </p:sp>
      <p:sp>
        <p:nvSpPr>
          <p:cNvPr id="4" name="Slide Number Placeholder 3">
            <a:extLst>
              <a:ext uri="{FF2B5EF4-FFF2-40B4-BE49-F238E27FC236}">
                <a16:creationId xmlns:a16="http://schemas.microsoft.com/office/drawing/2014/main" id="{702DA8B1-432A-4605-827A-4BFE1A00FC22}"/>
              </a:ext>
            </a:extLst>
          </p:cNvPr>
          <p:cNvSpPr>
            <a:spLocks noGrp="1"/>
          </p:cNvSpPr>
          <p:nvPr>
            <p:ph type="sldNum" sz="quarter" idx="12"/>
          </p:nvPr>
        </p:nvSpPr>
        <p:spPr/>
        <p:txBody>
          <a:bodyPr/>
          <a:lstStyle/>
          <a:p>
            <a:fld id="{70C2AC3C-10E6-4E86-BACD-A60D77B657AF}" type="slidenum">
              <a:rPr lang="en-US" smtClean="0"/>
              <a:t>24</a:t>
            </a:fld>
            <a:endParaRPr lang="en-US"/>
          </a:p>
        </p:txBody>
      </p:sp>
      <p:sp>
        <p:nvSpPr>
          <p:cNvPr id="5" name="Date Placeholder 4">
            <a:extLst>
              <a:ext uri="{FF2B5EF4-FFF2-40B4-BE49-F238E27FC236}">
                <a16:creationId xmlns:a16="http://schemas.microsoft.com/office/drawing/2014/main" id="{458003E1-6E7A-4F5E-ADD6-02C0749BCF13}"/>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4229856320"/>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8) Screwdriver and chisels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names indicates how the handle is fastened into the blade. </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Both types have a beveled cutting edge. The width of the blade determines the size of the wood chisel.</a:t>
            </a:r>
          </a:p>
          <a:p>
            <a:pPr>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According to their use, chisels are divided into the following classes:</a:t>
            </a:r>
          </a:p>
          <a:p>
            <a:pPr marL="971550" lvl="1" indent="-514350">
              <a:buAutoNum type="arabicPeriod"/>
            </a:pPr>
            <a:r>
              <a:rPr lang="en-US" sz="2800" b="1" dirty="0">
                <a:solidFill>
                  <a:srgbClr val="FF0000"/>
                </a:solidFill>
                <a:latin typeface="Times New Roman" panose="02020603050405020304" pitchFamily="18" charset="0"/>
                <a:cs typeface="Times New Roman" panose="02020603050405020304" pitchFamily="18" charset="0"/>
              </a:rPr>
              <a:t>Firmer:</a:t>
            </a:r>
            <a:r>
              <a:rPr lang="en-US" dirty="0">
                <a:solidFill>
                  <a:srgbClr val="FF0000"/>
                </a:solidFill>
                <a:latin typeface="Times New Roman" panose="02020603050405020304" pitchFamily="18" charset="0"/>
                <a:cs typeface="Times New Roman" panose="02020603050405020304" pitchFamily="18" charset="0"/>
              </a:rPr>
              <a:t> </a:t>
            </a:r>
          </a:p>
          <a:p>
            <a:pPr marL="914400" lvl="2" indent="0">
              <a:buNone/>
            </a:pPr>
            <a:r>
              <a:rPr lang="en-US" sz="2400" dirty="0">
                <a:latin typeface="Times New Roman" panose="02020603050405020304" pitchFamily="18" charset="0"/>
                <a:cs typeface="Times New Roman" panose="02020603050405020304" pitchFamily="18" charset="0"/>
              </a:rPr>
              <a:t>Has a strong blade and may be used for heavy and light work.</a:t>
            </a:r>
          </a:p>
        </p:txBody>
      </p:sp>
      <p:sp>
        <p:nvSpPr>
          <p:cNvPr id="4" name="Slide Number Placeholder 3">
            <a:extLst>
              <a:ext uri="{FF2B5EF4-FFF2-40B4-BE49-F238E27FC236}">
                <a16:creationId xmlns:a16="http://schemas.microsoft.com/office/drawing/2014/main" id="{9A6FD785-D78C-413F-8092-87F866E11E1E}"/>
              </a:ext>
            </a:extLst>
          </p:cNvPr>
          <p:cNvSpPr>
            <a:spLocks noGrp="1"/>
          </p:cNvSpPr>
          <p:nvPr>
            <p:ph type="sldNum" sz="quarter" idx="12"/>
          </p:nvPr>
        </p:nvSpPr>
        <p:spPr/>
        <p:txBody>
          <a:bodyPr/>
          <a:lstStyle/>
          <a:p>
            <a:fld id="{70C2AC3C-10E6-4E86-BACD-A60D77B657AF}" type="slidenum">
              <a:rPr lang="en-US" smtClean="0"/>
              <a:t>25</a:t>
            </a:fld>
            <a:endParaRPr lang="en-US"/>
          </a:p>
        </p:txBody>
      </p:sp>
      <p:sp>
        <p:nvSpPr>
          <p:cNvPr id="5" name="Date Placeholder 4">
            <a:extLst>
              <a:ext uri="{FF2B5EF4-FFF2-40B4-BE49-F238E27FC236}">
                <a16:creationId xmlns:a16="http://schemas.microsoft.com/office/drawing/2014/main" id="{B2FED5BD-0368-4027-82E9-C41978C68E88}"/>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507512831"/>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9) Screwdriver and chisels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fontScale="92500" lnSpcReduction="2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 Paring chisel: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Has a slender blade, mainly used for hand chiseling.</a:t>
            </a:r>
          </a:p>
          <a:p>
            <a:pPr marL="0" indent="0">
              <a:buNone/>
            </a:pPr>
            <a:r>
              <a:rPr lang="en-US" b="1" dirty="0">
                <a:solidFill>
                  <a:srgbClr val="FF0000"/>
                </a:solidFill>
                <a:latin typeface="Times New Roman" panose="02020603050405020304" pitchFamily="18" charset="0"/>
                <a:cs typeface="Times New Roman" panose="02020603050405020304" pitchFamily="18" charset="0"/>
              </a:rPr>
              <a:t>3. Framing chisels: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Has a very heavy and strong blade and is used in rough carpentry work and shipbuilding.</a:t>
            </a:r>
          </a:p>
          <a:p>
            <a:pPr marL="0" indent="0">
              <a:buNone/>
            </a:pPr>
            <a:r>
              <a:rPr lang="en-US" b="1" dirty="0">
                <a:solidFill>
                  <a:srgbClr val="FF0000"/>
                </a:solidFill>
                <a:latin typeface="Times New Roman" panose="02020603050405020304" pitchFamily="18" charset="0"/>
                <a:cs typeface="Times New Roman" panose="02020603050405020304" pitchFamily="18" charset="0"/>
              </a:rPr>
              <a:t>4. Butt chisel: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Differs from others only in that it has a shorter blade and can be used in more inaccessible place. It is commonly use for cutting hinges.</a:t>
            </a:r>
          </a:p>
          <a:p>
            <a:pPr marL="0" indent="0">
              <a:buNone/>
            </a:pPr>
            <a:r>
              <a:rPr lang="en-US" b="1" dirty="0">
                <a:solidFill>
                  <a:srgbClr val="FF0000"/>
                </a:solidFill>
                <a:latin typeface="Times New Roman" panose="02020603050405020304" pitchFamily="18" charset="0"/>
                <a:cs typeface="Times New Roman" panose="02020603050405020304" pitchFamily="18" charset="0"/>
              </a:rPr>
              <a:t>5. Mortise chisel: </a:t>
            </a:r>
          </a:p>
          <a:p>
            <a:pPr lvl="1">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As its name implies, it is used for cutting mortise.</a:t>
            </a:r>
          </a:p>
          <a:p>
            <a:pPr marL="0" indent="0">
              <a:buNone/>
            </a:pPr>
            <a:r>
              <a:rPr lang="en-US" b="1" dirty="0">
                <a:solidFill>
                  <a:srgbClr val="FF0000"/>
                </a:solidFill>
                <a:latin typeface="Times New Roman" panose="02020603050405020304" pitchFamily="18" charset="0"/>
                <a:cs typeface="Times New Roman" panose="02020603050405020304" pitchFamily="18" charset="0"/>
              </a:rPr>
              <a:t>6. Gauge chisel: </a:t>
            </a:r>
          </a:p>
          <a:p>
            <a:pPr marL="457200" lvl="1" indent="0">
              <a:buNone/>
            </a:pPr>
            <a:r>
              <a:rPr lang="en-US" dirty="0">
                <a:latin typeface="Times New Roman" panose="02020603050405020304" pitchFamily="18" charset="0"/>
                <a:cs typeface="Times New Roman" panose="02020603050405020304" pitchFamily="18" charset="0"/>
              </a:rPr>
              <a:t>Is used for grooving, shaping edges and model making.</a:t>
            </a:r>
          </a:p>
        </p:txBody>
      </p:sp>
      <p:sp>
        <p:nvSpPr>
          <p:cNvPr id="4" name="Slide Number Placeholder 3">
            <a:extLst>
              <a:ext uri="{FF2B5EF4-FFF2-40B4-BE49-F238E27FC236}">
                <a16:creationId xmlns:a16="http://schemas.microsoft.com/office/drawing/2014/main" id="{24ECBC65-046F-4FC2-A121-AC3DC82F26E3}"/>
              </a:ext>
            </a:extLst>
          </p:cNvPr>
          <p:cNvSpPr>
            <a:spLocks noGrp="1"/>
          </p:cNvSpPr>
          <p:nvPr>
            <p:ph type="sldNum" sz="quarter" idx="12"/>
          </p:nvPr>
        </p:nvSpPr>
        <p:spPr/>
        <p:txBody>
          <a:bodyPr/>
          <a:lstStyle/>
          <a:p>
            <a:fld id="{70C2AC3C-10E6-4E86-BACD-A60D77B657AF}" type="slidenum">
              <a:rPr lang="en-US" smtClean="0"/>
              <a:t>26</a:t>
            </a:fld>
            <a:endParaRPr lang="en-US"/>
          </a:p>
        </p:txBody>
      </p:sp>
      <p:sp>
        <p:nvSpPr>
          <p:cNvPr id="5" name="Date Placeholder 4">
            <a:extLst>
              <a:ext uri="{FF2B5EF4-FFF2-40B4-BE49-F238E27FC236}">
                <a16:creationId xmlns:a16="http://schemas.microsoft.com/office/drawing/2014/main" id="{E74EFF95-D820-42A1-8F53-33C8D4D7C239}"/>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3494005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C. Basic Woodwork Techniques</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A. Cutting</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In cutting wood, the purpose of the cut, whether sawing, planning, boring, sapping, routing or sanding is to separate stock along its length, width or thickness. Every wood cutting tool is a wedge or a series of wedge with a single or double bevel.</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teeth of all saws (hand or machine saws) can be classified as:</a:t>
            </a:r>
          </a:p>
          <a:p>
            <a:pPr marL="914400" lvl="2" indent="0" algn="just">
              <a:buNone/>
            </a:pPr>
            <a:r>
              <a:rPr lang="en-US" sz="2400" dirty="0">
                <a:latin typeface="Times New Roman" panose="02020603050405020304" pitchFamily="18" charset="0"/>
                <a:cs typeface="Times New Roman" panose="02020603050405020304" pitchFamily="18" charset="0"/>
              </a:rPr>
              <a:t>1. Ripsaw</a:t>
            </a:r>
          </a:p>
          <a:p>
            <a:pPr marL="914400" lvl="2" indent="0" algn="just">
              <a:buNone/>
            </a:pPr>
            <a:r>
              <a:rPr lang="en-US" sz="2400" dirty="0">
                <a:latin typeface="Times New Roman" panose="02020603050405020304" pitchFamily="18" charset="0"/>
                <a:cs typeface="Times New Roman" panose="02020603050405020304" pitchFamily="18" charset="0"/>
              </a:rPr>
              <a:t>2. Cross-cut saw</a:t>
            </a:r>
          </a:p>
          <a:p>
            <a:pPr marL="914400" lvl="2" indent="0" algn="just">
              <a:buNone/>
            </a:pPr>
            <a:r>
              <a:rPr lang="en-US" sz="2400" dirty="0">
                <a:latin typeface="Times New Roman" panose="02020603050405020304" pitchFamily="18" charset="0"/>
                <a:cs typeface="Times New Roman" panose="02020603050405020304" pitchFamily="18" charset="0"/>
              </a:rPr>
              <a:t>3. Combination saw</a:t>
            </a:r>
          </a:p>
        </p:txBody>
      </p:sp>
      <p:sp>
        <p:nvSpPr>
          <p:cNvPr id="4" name="Slide Number Placeholder 3">
            <a:extLst>
              <a:ext uri="{FF2B5EF4-FFF2-40B4-BE49-F238E27FC236}">
                <a16:creationId xmlns:a16="http://schemas.microsoft.com/office/drawing/2014/main" id="{732AE8E5-674E-4E02-AF08-9E7C846B06D4}"/>
              </a:ext>
            </a:extLst>
          </p:cNvPr>
          <p:cNvSpPr>
            <a:spLocks noGrp="1"/>
          </p:cNvSpPr>
          <p:nvPr>
            <p:ph type="sldNum" sz="quarter" idx="12"/>
          </p:nvPr>
        </p:nvSpPr>
        <p:spPr/>
        <p:txBody>
          <a:bodyPr/>
          <a:lstStyle/>
          <a:p>
            <a:fld id="{70C2AC3C-10E6-4E86-BACD-A60D77B657AF}" type="slidenum">
              <a:rPr lang="en-US" smtClean="0"/>
              <a:t>27</a:t>
            </a:fld>
            <a:endParaRPr lang="en-US"/>
          </a:p>
        </p:txBody>
      </p:sp>
      <p:sp>
        <p:nvSpPr>
          <p:cNvPr id="5" name="Date Placeholder 4">
            <a:extLst>
              <a:ext uri="{FF2B5EF4-FFF2-40B4-BE49-F238E27FC236}">
                <a16:creationId xmlns:a16="http://schemas.microsoft.com/office/drawing/2014/main" id="{971EE43E-C05D-45E6-9B7E-97EA6838E1B1}"/>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05577375"/>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C. Basic Woodwork Techniques …</a:t>
            </a:r>
            <a:endParaRPr lang="en-US" sz="36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shearing is accompanied by the cutting edge of the blade or teeth being wedged into the stock in the sliding motion and usually to a regulated depth.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Complicated joints and work on the table saw may require a series of cuts.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cuts must be carefully planned. Some cuts that can easily be made at first may be difficult or impossible to make at the end of the sequence.</a:t>
            </a:r>
          </a:p>
        </p:txBody>
      </p:sp>
      <p:sp>
        <p:nvSpPr>
          <p:cNvPr id="4" name="Slide Number Placeholder 3">
            <a:extLst>
              <a:ext uri="{FF2B5EF4-FFF2-40B4-BE49-F238E27FC236}">
                <a16:creationId xmlns:a16="http://schemas.microsoft.com/office/drawing/2014/main" id="{E4C8AA3E-8758-4F86-9675-8D97670DD4A3}"/>
              </a:ext>
            </a:extLst>
          </p:cNvPr>
          <p:cNvSpPr>
            <a:spLocks noGrp="1"/>
          </p:cNvSpPr>
          <p:nvPr>
            <p:ph type="sldNum" sz="quarter" idx="12"/>
          </p:nvPr>
        </p:nvSpPr>
        <p:spPr/>
        <p:txBody>
          <a:bodyPr/>
          <a:lstStyle/>
          <a:p>
            <a:fld id="{70C2AC3C-10E6-4E86-BACD-A60D77B657AF}" type="slidenum">
              <a:rPr lang="en-US" smtClean="0"/>
              <a:t>28</a:t>
            </a:fld>
            <a:endParaRPr lang="en-US"/>
          </a:p>
        </p:txBody>
      </p:sp>
      <p:sp>
        <p:nvSpPr>
          <p:cNvPr id="5" name="Date Placeholder 4">
            <a:extLst>
              <a:ext uri="{FF2B5EF4-FFF2-40B4-BE49-F238E27FC236}">
                <a16:creationId xmlns:a16="http://schemas.microsoft.com/office/drawing/2014/main" id="{D5919726-ECD3-423C-9711-1E20B321FA08}"/>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931518768"/>
      </p:ext>
    </p:extLst>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C. Basic Woodwork Techniques …</a:t>
            </a:r>
            <a:endParaRPr lang="en-US" sz="36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B. Boring</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Boring means cutting larger holes with brace and auger bits.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One must bore the holes in exactly the right place and in the correct direction.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During Boring, when the holes goes right through the stock, take care to prevent pieces from splitting off when the bit comes through.</a:t>
            </a:r>
          </a:p>
        </p:txBody>
      </p:sp>
      <p:sp>
        <p:nvSpPr>
          <p:cNvPr id="4" name="Slide Number Placeholder 3">
            <a:extLst>
              <a:ext uri="{FF2B5EF4-FFF2-40B4-BE49-F238E27FC236}">
                <a16:creationId xmlns:a16="http://schemas.microsoft.com/office/drawing/2014/main" id="{E3FF7316-BBA2-45A0-BB93-AA8661E55468}"/>
              </a:ext>
            </a:extLst>
          </p:cNvPr>
          <p:cNvSpPr>
            <a:spLocks noGrp="1"/>
          </p:cNvSpPr>
          <p:nvPr>
            <p:ph type="sldNum" sz="quarter" idx="12"/>
          </p:nvPr>
        </p:nvSpPr>
        <p:spPr/>
        <p:txBody>
          <a:bodyPr/>
          <a:lstStyle/>
          <a:p>
            <a:fld id="{70C2AC3C-10E6-4E86-BACD-A60D77B657AF}" type="slidenum">
              <a:rPr lang="en-US" smtClean="0"/>
              <a:t>29</a:t>
            </a:fld>
            <a:endParaRPr lang="en-US"/>
          </a:p>
        </p:txBody>
      </p:sp>
      <p:sp>
        <p:nvSpPr>
          <p:cNvPr id="5" name="Date Placeholder 4">
            <a:extLst>
              <a:ext uri="{FF2B5EF4-FFF2-40B4-BE49-F238E27FC236}">
                <a16:creationId xmlns:a16="http://schemas.microsoft.com/office/drawing/2014/main" id="{E7B00D87-729E-4F47-ABE3-870888E591A7}"/>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32444184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 up of a tool&#10;&#10;Description automatically generated">
            <a:extLst>
              <a:ext uri="{FF2B5EF4-FFF2-40B4-BE49-F238E27FC236}">
                <a16:creationId xmlns:a16="http://schemas.microsoft.com/office/drawing/2014/main" id="{042383BC-91DE-4F2A-B1D5-958B6CD01F1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581401" y="3806456"/>
            <a:ext cx="7124246" cy="3051544"/>
          </a:xfrm>
          <a:prstGeom prst="rect">
            <a:avLst/>
          </a:prstGeom>
        </p:spPr>
      </p:pic>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buNone/>
            </a:pPr>
            <a:r>
              <a:rPr lang="en-US" dirty="0">
                <a:latin typeface="Times New Roman" panose="02020603050405020304" pitchFamily="18" charset="0"/>
                <a:cs typeface="Times New Roman" panose="02020603050405020304" pitchFamily="18" charset="0"/>
              </a:rPr>
              <a:t>There are different types of smoothing tools. The main ones are:</a:t>
            </a:r>
          </a:p>
          <a:p>
            <a:pPr marL="0" indent="0">
              <a:buNone/>
            </a:pPr>
            <a:r>
              <a:rPr lang="en-US" b="1" dirty="0">
                <a:solidFill>
                  <a:srgbClr val="FF0000"/>
                </a:solidFill>
                <a:latin typeface="Times New Roman" panose="02020603050405020304" pitchFamily="18" charset="0"/>
                <a:cs typeface="Times New Roman" panose="02020603050405020304" pitchFamily="18" charset="0"/>
              </a:rPr>
              <a:t>1. Jack plane: </a:t>
            </a:r>
          </a:p>
          <a:p>
            <a:pPr marL="457200" lvl="1" indent="0" algn="just">
              <a:buNone/>
            </a:pPr>
            <a:r>
              <a:rPr lang="en-US" dirty="0">
                <a:latin typeface="Times New Roman" panose="02020603050405020304" pitchFamily="18" charset="0"/>
                <a:cs typeface="Times New Roman" panose="02020603050405020304" pitchFamily="18" charset="0"/>
              </a:rPr>
              <a:t>The jackplane is all-purpose plane, although it is </a:t>
            </a:r>
            <a:r>
              <a:rPr lang="en-US" i="1" dirty="0">
                <a:solidFill>
                  <a:srgbClr val="FF0000"/>
                </a:solidFill>
                <a:latin typeface="Times New Roman" panose="02020603050405020304" pitchFamily="18" charset="0"/>
                <a:cs typeface="Times New Roman" panose="02020603050405020304" pitchFamily="18" charset="0"/>
              </a:rPr>
              <a:t>generally used to remove the surface of a rough piece of lumber</a:t>
            </a:r>
            <a:r>
              <a:rPr lang="en-US" dirty="0">
                <a:latin typeface="Times New Roman" panose="02020603050405020304" pitchFamily="18" charset="0"/>
                <a:cs typeface="Times New Roman" panose="02020603050405020304" pitchFamily="18" charset="0"/>
              </a:rPr>
              <a:t>, after which the </a:t>
            </a:r>
            <a:r>
              <a:rPr lang="en-US" i="1" dirty="0">
                <a:latin typeface="Times New Roman" panose="02020603050405020304" pitchFamily="18" charset="0"/>
                <a:cs typeface="Times New Roman" panose="02020603050405020304" pitchFamily="18" charset="0"/>
              </a:rPr>
              <a:t>smoothing plane</a:t>
            </a:r>
            <a:r>
              <a:rPr lang="en-US" dirty="0">
                <a:latin typeface="Times New Roman" panose="02020603050405020304" pitchFamily="18" charset="0"/>
                <a:cs typeface="Times New Roman" panose="02020603050405020304" pitchFamily="18" charset="0"/>
              </a:rPr>
              <a:t> is used to give a very smooth surface.</a:t>
            </a:r>
          </a:p>
        </p:txBody>
      </p:sp>
      <p:sp>
        <p:nvSpPr>
          <p:cNvPr id="4" name="Slide Number Placeholder 3">
            <a:extLst>
              <a:ext uri="{FF2B5EF4-FFF2-40B4-BE49-F238E27FC236}">
                <a16:creationId xmlns:a16="http://schemas.microsoft.com/office/drawing/2014/main" id="{89C87501-FEC3-40D7-8859-47D274871099}"/>
              </a:ext>
            </a:extLst>
          </p:cNvPr>
          <p:cNvSpPr>
            <a:spLocks noGrp="1"/>
          </p:cNvSpPr>
          <p:nvPr>
            <p:ph type="sldNum" sz="quarter" idx="12"/>
          </p:nvPr>
        </p:nvSpPr>
        <p:spPr/>
        <p:txBody>
          <a:bodyPr/>
          <a:lstStyle/>
          <a:p>
            <a:fld id="{70C2AC3C-10E6-4E86-BACD-A60D77B657AF}" type="slidenum">
              <a:rPr lang="en-US" smtClean="0"/>
              <a:t>3</a:t>
            </a:fld>
            <a:endParaRPr lang="en-US"/>
          </a:p>
        </p:txBody>
      </p:sp>
      <p:sp>
        <p:nvSpPr>
          <p:cNvPr id="5" name="Date Placeholder 4">
            <a:extLst>
              <a:ext uri="{FF2B5EF4-FFF2-40B4-BE49-F238E27FC236}">
                <a16:creationId xmlns:a16="http://schemas.microsoft.com/office/drawing/2014/main" id="{7927DB18-B9BA-4B20-9B02-143C27A3C1CE}"/>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117828629"/>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C. Basic Woodwork Techniques …</a:t>
            </a:r>
            <a:endParaRPr lang="en-US" sz="36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C. Forming</a:t>
            </a:r>
          </a:p>
          <a:p>
            <a:pPr lvl="1">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Wood is formed into shape through the following techniques:</a:t>
            </a:r>
          </a:p>
          <a:p>
            <a:pPr marL="914400" lvl="2" indent="0">
              <a:buNone/>
            </a:pPr>
            <a:r>
              <a:rPr lang="en-US" sz="2800" dirty="0">
                <a:latin typeface="Times New Roman" panose="02020603050405020304" pitchFamily="18" charset="0"/>
                <a:cs typeface="Times New Roman" panose="02020603050405020304" pitchFamily="18" charset="0"/>
              </a:rPr>
              <a:t>1. Bending</a:t>
            </a:r>
          </a:p>
          <a:p>
            <a:pPr marL="914400" lvl="2" indent="0">
              <a:buNone/>
            </a:pPr>
            <a:r>
              <a:rPr lang="en-US" sz="2800" dirty="0">
                <a:latin typeface="Times New Roman" panose="02020603050405020304" pitchFamily="18" charset="0"/>
                <a:cs typeface="Times New Roman" panose="02020603050405020304" pitchFamily="18" charset="0"/>
              </a:rPr>
              <a:t>2. Compressing</a:t>
            </a:r>
          </a:p>
          <a:p>
            <a:pPr marL="914400" lvl="2" indent="0">
              <a:buNone/>
            </a:pPr>
            <a:r>
              <a:rPr lang="en-US" sz="2800" dirty="0">
                <a:latin typeface="Times New Roman" panose="02020603050405020304" pitchFamily="18" charset="0"/>
                <a:cs typeface="Times New Roman" panose="02020603050405020304" pitchFamily="18" charset="0"/>
              </a:rPr>
              <a:t>3. Laminating</a:t>
            </a:r>
          </a:p>
        </p:txBody>
      </p:sp>
      <p:sp>
        <p:nvSpPr>
          <p:cNvPr id="4" name="Slide Number Placeholder 3">
            <a:extLst>
              <a:ext uri="{FF2B5EF4-FFF2-40B4-BE49-F238E27FC236}">
                <a16:creationId xmlns:a16="http://schemas.microsoft.com/office/drawing/2014/main" id="{73E58A36-76B9-4162-85C9-18AC76EE8C5A}"/>
              </a:ext>
            </a:extLst>
          </p:cNvPr>
          <p:cNvSpPr>
            <a:spLocks noGrp="1"/>
          </p:cNvSpPr>
          <p:nvPr>
            <p:ph type="sldNum" sz="quarter" idx="12"/>
          </p:nvPr>
        </p:nvSpPr>
        <p:spPr/>
        <p:txBody>
          <a:bodyPr/>
          <a:lstStyle/>
          <a:p>
            <a:fld id="{70C2AC3C-10E6-4E86-BACD-A60D77B657AF}" type="slidenum">
              <a:rPr lang="en-US" smtClean="0"/>
              <a:t>30</a:t>
            </a:fld>
            <a:endParaRPr lang="en-US"/>
          </a:p>
        </p:txBody>
      </p:sp>
      <p:sp>
        <p:nvSpPr>
          <p:cNvPr id="5" name="Date Placeholder 4">
            <a:extLst>
              <a:ext uri="{FF2B5EF4-FFF2-40B4-BE49-F238E27FC236}">
                <a16:creationId xmlns:a16="http://schemas.microsoft.com/office/drawing/2014/main" id="{8A600DBC-53FF-4C63-8FB8-F26CE5F6AC32}"/>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068047786"/>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C. Basic Woodwork Techniques …</a:t>
            </a:r>
            <a:endParaRPr lang="en-US" sz="36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825625"/>
            <a:ext cx="10858500" cy="4351338"/>
          </a:xfrm>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D. Jointing</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Wood joints, as commonly used in wood working, means the at which two separate piece of wood are connected, united or combined together for the purpose of changing direction.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There are many kinds of joints used in building construction, furniture construction, pattern-making, cabinetmaking and boat-building. Most of them can be classified into a few basic groups.</a:t>
            </a:r>
          </a:p>
        </p:txBody>
      </p:sp>
      <p:sp>
        <p:nvSpPr>
          <p:cNvPr id="4" name="Slide Number Placeholder 3">
            <a:extLst>
              <a:ext uri="{FF2B5EF4-FFF2-40B4-BE49-F238E27FC236}">
                <a16:creationId xmlns:a16="http://schemas.microsoft.com/office/drawing/2014/main" id="{C73F961F-46CF-47E8-B5B9-C8B6A71AB4A1}"/>
              </a:ext>
            </a:extLst>
          </p:cNvPr>
          <p:cNvSpPr>
            <a:spLocks noGrp="1"/>
          </p:cNvSpPr>
          <p:nvPr>
            <p:ph type="sldNum" sz="quarter" idx="12"/>
          </p:nvPr>
        </p:nvSpPr>
        <p:spPr/>
        <p:txBody>
          <a:bodyPr/>
          <a:lstStyle/>
          <a:p>
            <a:fld id="{70C2AC3C-10E6-4E86-BACD-A60D77B657AF}" type="slidenum">
              <a:rPr lang="en-US" smtClean="0"/>
              <a:t>31</a:t>
            </a:fld>
            <a:endParaRPr lang="en-US"/>
          </a:p>
        </p:txBody>
      </p:sp>
      <p:sp>
        <p:nvSpPr>
          <p:cNvPr id="5" name="Date Placeholder 4">
            <a:extLst>
              <a:ext uri="{FF2B5EF4-FFF2-40B4-BE49-F238E27FC236}">
                <a16:creationId xmlns:a16="http://schemas.microsoft.com/office/drawing/2014/main" id="{13D54C74-953D-4B08-9762-849462F3F9DE}"/>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306862605"/>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In choosing wood joints for furniture construction, you need to give consideration to their strength, appearance and difficulty of construction.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Your choice will also be based on the kind of wood you are using and the direction of the grain in the parts.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Taking the appearance into consideration does not necessarily mean that the joint should be seen. </a:t>
            </a:r>
          </a:p>
          <a:p>
            <a:pPr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Joints which can be seen but which have correct proportions and which fit may add to the character and attraction of the design.</a:t>
            </a:r>
          </a:p>
        </p:txBody>
      </p:sp>
      <p:sp>
        <p:nvSpPr>
          <p:cNvPr id="4" name="Slide Number Placeholder 3">
            <a:extLst>
              <a:ext uri="{FF2B5EF4-FFF2-40B4-BE49-F238E27FC236}">
                <a16:creationId xmlns:a16="http://schemas.microsoft.com/office/drawing/2014/main" id="{0B93DBE0-9A39-46D2-9DE5-4886BA86FF7F}"/>
              </a:ext>
            </a:extLst>
          </p:cNvPr>
          <p:cNvSpPr>
            <a:spLocks noGrp="1"/>
          </p:cNvSpPr>
          <p:nvPr>
            <p:ph type="sldNum" sz="quarter" idx="12"/>
          </p:nvPr>
        </p:nvSpPr>
        <p:spPr/>
        <p:txBody>
          <a:bodyPr/>
          <a:lstStyle/>
          <a:p>
            <a:fld id="{70C2AC3C-10E6-4E86-BACD-A60D77B657AF}" type="slidenum">
              <a:rPr lang="en-US" smtClean="0"/>
              <a:t>32</a:t>
            </a:fld>
            <a:endParaRPr lang="en-US"/>
          </a:p>
        </p:txBody>
      </p:sp>
      <p:sp>
        <p:nvSpPr>
          <p:cNvPr id="5" name="Date Placeholder 4">
            <a:extLst>
              <a:ext uri="{FF2B5EF4-FFF2-40B4-BE49-F238E27FC236}">
                <a16:creationId xmlns:a16="http://schemas.microsoft.com/office/drawing/2014/main" id="{3BA1AF00-6CF3-49F5-9371-5D48337260FF}"/>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879169713"/>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fontScale="92500"/>
          </a:bodyPr>
          <a:lstStyle/>
          <a:p>
            <a:pPr marL="0" indent="0" algn="just">
              <a:buNone/>
            </a:pPr>
            <a:r>
              <a:rPr lang="en-US" dirty="0">
                <a:latin typeface="Times New Roman" panose="02020603050405020304" pitchFamily="18" charset="0"/>
                <a:cs typeface="Times New Roman" panose="02020603050405020304" pitchFamily="18" charset="0"/>
              </a:rPr>
              <a:t>The type of joint (or joints) selected is dependent on a number of factors:</a:t>
            </a:r>
          </a:p>
          <a:p>
            <a:pPr marL="514350" indent="-514350" algn="just">
              <a:buFont typeface="+mj-lt"/>
              <a:buAutoNum type="alphaLcPeriod"/>
            </a:pPr>
            <a:r>
              <a:rPr lang="en-US" dirty="0">
                <a:latin typeface="Times New Roman" panose="02020603050405020304" pitchFamily="18" charset="0"/>
                <a:cs typeface="Times New Roman" panose="02020603050405020304" pitchFamily="18" charset="0"/>
              </a:rPr>
              <a:t>The purpose of the job</a:t>
            </a:r>
          </a:p>
          <a:p>
            <a:pPr marL="514350" indent="-514350" algn="just">
              <a:buFont typeface="+mj-lt"/>
              <a:buAutoNum type="alphaLcPeriod"/>
            </a:pPr>
            <a:r>
              <a:rPr lang="en-US" dirty="0">
                <a:latin typeface="Times New Roman" panose="02020603050405020304" pitchFamily="18" charset="0"/>
                <a:cs typeface="Times New Roman" panose="02020603050405020304" pitchFamily="18" charset="0"/>
              </a:rPr>
              <a:t>The material to be used (i.e., its working qualities and strength) Soft woods may require a different type of joint than hard woods.</a:t>
            </a:r>
          </a:p>
          <a:p>
            <a:pPr marL="514350" indent="-514350" algn="just">
              <a:buFont typeface="+mj-lt"/>
              <a:buAutoNum type="alphaLcPeriod"/>
            </a:pPr>
            <a:r>
              <a:rPr lang="en-US" dirty="0">
                <a:latin typeface="Times New Roman" panose="02020603050405020304" pitchFamily="18" charset="0"/>
                <a:cs typeface="Times New Roman" panose="02020603050405020304" pitchFamily="18" charset="0"/>
              </a:rPr>
              <a:t>How the job is to be used. Is the job part of a whole that will be come a fixed part, such as a framed opening in a wall, or will it be moved occasionally, such as a piece of furniture?</a:t>
            </a:r>
          </a:p>
          <a:p>
            <a:pPr marL="514350" indent="-514350" algn="just">
              <a:buFont typeface="+mj-lt"/>
              <a:buAutoNum type="alphaLcPeriod"/>
            </a:pPr>
            <a:r>
              <a:rPr lang="en-US" dirty="0">
                <a:latin typeface="Times New Roman" panose="02020603050405020304" pitchFamily="18" charset="0"/>
                <a:cs typeface="Times New Roman" panose="02020603050405020304" pitchFamily="18" charset="0"/>
              </a:rPr>
              <a:t>Method of fastening the joint, which may require nails, screws, glue, dowels, or metal fasteners, or possibly a combination of several of these.</a:t>
            </a:r>
          </a:p>
        </p:txBody>
      </p:sp>
      <p:sp>
        <p:nvSpPr>
          <p:cNvPr id="4" name="Slide Number Placeholder 3">
            <a:extLst>
              <a:ext uri="{FF2B5EF4-FFF2-40B4-BE49-F238E27FC236}">
                <a16:creationId xmlns:a16="http://schemas.microsoft.com/office/drawing/2014/main" id="{1C3A99B3-9133-4BB4-89C4-A021FDB2484B}"/>
              </a:ext>
            </a:extLst>
          </p:cNvPr>
          <p:cNvSpPr>
            <a:spLocks noGrp="1"/>
          </p:cNvSpPr>
          <p:nvPr>
            <p:ph type="sldNum" sz="quarter" idx="12"/>
          </p:nvPr>
        </p:nvSpPr>
        <p:spPr/>
        <p:txBody>
          <a:bodyPr/>
          <a:lstStyle/>
          <a:p>
            <a:fld id="{70C2AC3C-10E6-4E86-BACD-A60D77B657AF}" type="slidenum">
              <a:rPr lang="en-US" smtClean="0"/>
              <a:t>33</a:t>
            </a:fld>
            <a:endParaRPr lang="en-US"/>
          </a:p>
        </p:txBody>
      </p:sp>
      <p:sp>
        <p:nvSpPr>
          <p:cNvPr id="5" name="Date Placeholder 4">
            <a:extLst>
              <a:ext uri="{FF2B5EF4-FFF2-40B4-BE49-F238E27FC236}">
                <a16:creationId xmlns:a16="http://schemas.microsoft.com/office/drawing/2014/main" id="{24744CE8-6F45-4679-8154-5DB4DFDCA82C}"/>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671342755"/>
      </p:ext>
    </p:extLst>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825625"/>
            <a:ext cx="11125200" cy="4351338"/>
          </a:xfrm>
        </p:spPr>
        <p:txBody>
          <a:bodyPr>
            <a:normAutofit/>
          </a:bodyPr>
          <a:lstStyle/>
          <a:p>
            <a:pPr marL="0" indent="0" algn="just">
              <a:buNone/>
            </a:pPr>
            <a:r>
              <a:rPr lang="en-US" dirty="0">
                <a:latin typeface="Times New Roman" panose="02020603050405020304" pitchFamily="18" charset="0"/>
                <a:cs typeface="Times New Roman" panose="02020603050405020304" pitchFamily="18" charset="0"/>
              </a:rPr>
              <a:t>There are different kinds of joints. These are:</a:t>
            </a:r>
          </a:p>
          <a:p>
            <a:pPr marL="514350" indent="-514350" algn="just">
              <a:buAutoNum type="arabicPeriod"/>
            </a:pPr>
            <a:r>
              <a:rPr lang="en-US" b="1" dirty="0">
                <a:solidFill>
                  <a:srgbClr val="FF0000"/>
                </a:solidFill>
                <a:latin typeface="Times New Roman" panose="02020603050405020304" pitchFamily="18" charset="0"/>
                <a:cs typeface="Times New Roman" panose="02020603050405020304" pitchFamily="18" charset="0"/>
              </a:rPr>
              <a:t>Butt joint</a:t>
            </a:r>
          </a:p>
          <a:p>
            <a:pPr lvl="2" algn="just">
              <a:buFont typeface="Wingdings" panose="05000000000000000000" pitchFamily="2" charset="2"/>
              <a:buChar char="Ø"/>
            </a:pPr>
            <a:r>
              <a:rPr lang="en-US" sz="2400" dirty="0">
                <a:latin typeface="Times New Roman" panose="02020603050405020304" pitchFamily="18" charset="0"/>
                <a:cs typeface="Times New Roman" panose="02020603050405020304" pitchFamily="18" charset="0"/>
              </a:rPr>
              <a:t> </a:t>
            </a:r>
            <a:r>
              <a:rPr lang="en-US" sz="2800" dirty="0">
                <a:latin typeface="Times New Roman" panose="02020603050405020304" pitchFamily="18" charset="0"/>
                <a:cs typeface="Times New Roman" panose="02020603050405020304" pitchFamily="18" charset="0"/>
              </a:rPr>
              <a:t>It is the simplest of all joints. </a:t>
            </a:r>
          </a:p>
          <a:p>
            <a:pPr lvl="2"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In house framing, it is a good "load carrying" joint and a very easily made joint. </a:t>
            </a:r>
          </a:p>
          <a:p>
            <a:pPr lvl="2"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end of a board or framing member is cut off perfectly square and then butted against a piece of lumber having similar dimensions. </a:t>
            </a:r>
          </a:p>
          <a:p>
            <a:pPr lvl="2"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butt joint is an excellent joint for rough carpentry jobs, where strength is most important and appearance is not a prime requisite.</a:t>
            </a:r>
          </a:p>
        </p:txBody>
      </p:sp>
      <p:sp>
        <p:nvSpPr>
          <p:cNvPr id="4" name="Slide Number Placeholder 3">
            <a:extLst>
              <a:ext uri="{FF2B5EF4-FFF2-40B4-BE49-F238E27FC236}">
                <a16:creationId xmlns:a16="http://schemas.microsoft.com/office/drawing/2014/main" id="{F2552E2B-706E-4B1F-92B6-4B108D4BA411}"/>
              </a:ext>
            </a:extLst>
          </p:cNvPr>
          <p:cNvSpPr>
            <a:spLocks noGrp="1"/>
          </p:cNvSpPr>
          <p:nvPr>
            <p:ph type="sldNum" sz="quarter" idx="12"/>
          </p:nvPr>
        </p:nvSpPr>
        <p:spPr/>
        <p:txBody>
          <a:bodyPr/>
          <a:lstStyle/>
          <a:p>
            <a:fld id="{70C2AC3C-10E6-4E86-BACD-A60D77B657AF}" type="slidenum">
              <a:rPr lang="en-US" smtClean="0"/>
              <a:t>34</a:t>
            </a:fld>
            <a:endParaRPr lang="en-US"/>
          </a:p>
        </p:txBody>
      </p:sp>
      <p:sp>
        <p:nvSpPr>
          <p:cNvPr id="5" name="Date Placeholder 4">
            <a:extLst>
              <a:ext uri="{FF2B5EF4-FFF2-40B4-BE49-F238E27FC236}">
                <a16:creationId xmlns:a16="http://schemas.microsoft.com/office/drawing/2014/main" id="{65BE48C7-BEF9-4E51-A65B-153631E52986}"/>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31808481"/>
      </p:ext>
    </p:extLst>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a:xfrm>
            <a:off x="838200" y="365126"/>
            <a:ext cx="10515600" cy="821124"/>
          </a:xfrm>
        </p:spPr>
        <p:txBody>
          <a:bodyPr>
            <a:normAutofit/>
          </a:bodyPr>
          <a:lstStyle/>
          <a:p>
            <a:r>
              <a:rPr lang="en-US" sz="2800" dirty="0">
                <a:latin typeface="Times New Roman" panose="02020603050405020304" pitchFamily="18" charset="0"/>
                <a:cs typeface="Times New Roman" panose="02020603050405020304" pitchFamily="18" charset="0"/>
              </a:rPr>
              <a:t>Butt Joint</a:t>
            </a:r>
          </a:p>
        </p:txBody>
      </p:sp>
      <p:pic>
        <p:nvPicPr>
          <p:cNvPr id="4" name="Content Placeholder 3">
            <a:extLst>
              <a:ext uri="{FF2B5EF4-FFF2-40B4-BE49-F238E27FC236}">
                <a16:creationId xmlns:a16="http://schemas.microsoft.com/office/drawing/2014/main" id="{27E8FF5F-815A-4C3E-8152-1969136E2764}"/>
              </a:ext>
            </a:extLst>
          </p:cNvPr>
          <p:cNvPicPr>
            <a:picLocks noGrp="1" noChangeAspect="1"/>
          </p:cNvPicPr>
          <p:nvPr>
            <p:ph idx="1"/>
          </p:nvPr>
        </p:nvPicPr>
        <p:blipFill>
          <a:blip r:embed="rId2"/>
          <a:stretch>
            <a:fillRect/>
          </a:stretch>
        </p:blipFill>
        <p:spPr>
          <a:xfrm>
            <a:off x="3212756" y="647701"/>
            <a:ext cx="6845644" cy="5975522"/>
          </a:xfrm>
          <a:prstGeom prst="rect">
            <a:avLst/>
          </a:prstGeom>
        </p:spPr>
      </p:pic>
      <p:sp>
        <p:nvSpPr>
          <p:cNvPr id="3" name="Slide Number Placeholder 2">
            <a:extLst>
              <a:ext uri="{FF2B5EF4-FFF2-40B4-BE49-F238E27FC236}">
                <a16:creationId xmlns:a16="http://schemas.microsoft.com/office/drawing/2014/main" id="{49F46019-BDAB-4C57-ABB9-3694FBAF0561}"/>
              </a:ext>
            </a:extLst>
          </p:cNvPr>
          <p:cNvSpPr>
            <a:spLocks noGrp="1"/>
          </p:cNvSpPr>
          <p:nvPr>
            <p:ph type="sldNum" sz="quarter" idx="12"/>
          </p:nvPr>
        </p:nvSpPr>
        <p:spPr/>
        <p:txBody>
          <a:bodyPr/>
          <a:lstStyle/>
          <a:p>
            <a:fld id="{70C2AC3C-10E6-4E86-BACD-A60D77B657AF}" type="slidenum">
              <a:rPr lang="en-US" smtClean="0"/>
              <a:t>35</a:t>
            </a:fld>
            <a:endParaRPr lang="en-US"/>
          </a:p>
        </p:txBody>
      </p:sp>
      <p:sp>
        <p:nvSpPr>
          <p:cNvPr id="5" name="Date Placeholder 4">
            <a:extLst>
              <a:ext uri="{FF2B5EF4-FFF2-40B4-BE49-F238E27FC236}">
                <a16:creationId xmlns:a16="http://schemas.microsoft.com/office/drawing/2014/main" id="{BF731817-D105-42E2-B123-22857AFD5FDC}"/>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894426971"/>
      </p:ext>
    </p:extLst>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825625"/>
            <a:ext cx="10515600" cy="4667250"/>
          </a:xfrm>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2. Scabbed joint</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Sometimes it is necessary to join two short pieces of lumber to make longer pieces.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scab ties the two pieces together.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definitely a rough-carpentry joint and only used where appearance doesn't count or where the joint may eventually be completely hidden.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piece of lumber or scab is usually face-nailed to the lumber to be joined.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common that box nails of suitable length are used.</a:t>
            </a:r>
          </a:p>
        </p:txBody>
      </p:sp>
      <p:sp>
        <p:nvSpPr>
          <p:cNvPr id="4" name="Slide Number Placeholder 3">
            <a:extLst>
              <a:ext uri="{FF2B5EF4-FFF2-40B4-BE49-F238E27FC236}">
                <a16:creationId xmlns:a16="http://schemas.microsoft.com/office/drawing/2014/main" id="{78719219-7F58-4823-A88F-3D0BBA9E956A}"/>
              </a:ext>
            </a:extLst>
          </p:cNvPr>
          <p:cNvSpPr>
            <a:spLocks noGrp="1"/>
          </p:cNvSpPr>
          <p:nvPr>
            <p:ph type="sldNum" sz="quarter" idx="12"/>
          </p:nvPr>
        </p:nvSpPr>
        <p:spPr/>
        <p:txBody>
          <a:bodyPr/>
          <a:lstStyle/>
          <a:p>
            <a:fld id="{70C2AC3C-10E6-4E86-BACD-A60D77B657AF}" type="slidenum">
              <a:rPr lang="en-US" smtClean="0"/>
              <a:t>36</a:t>
            </a:fld>
            <a:endParaRPr lang="en-US"/>
          </a:p>
        </p:txBody>
      </p:sp>
      <p:sp>
        <p:nvSpPr>
          <p:cNvPr id="5" name="Date Placeholder 4">
            <a:extLst>
              <a:ext uri="{FF2B5EF4-FFF2-40B4-BE49-F238E27FC236}">
                <a16:creationId xmlns:a16="http://schemas.microsoft.com/office/drawing/2014/main" id="{28AF10A3-35EB-4591-A343-1948982B0523}"/>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619092721"/>
      </p:ext>
    </p:extLst>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1B6C606-6F1B-4CC2-A475-22ED5D808C81}"/>
              </a:ext>
            </a:extLst>
          </p:cNvPr>
          <p:cNvPicPr>
            <a:picLocks noGrp="1" noChangeAspect="1"/>
          </p:cNvPicPr>
          <p:nvPr>
            <p:ph idx="1"/>
          </p:nvPr>
        </p:nvPicPr>
        <p:blipFill>
          <a:blip r:embed="rId2"/>
          <a:stretch>
            <a:fillRect/>
          </a:stretch>
        </p:blipFill>
        <p:spPr>
          <a:xfrm>
            <a:off x="1104900" y="533400"/>
            <a:ext cx="10039350" cy="5959475"/>
          </a:xfrm>
          <a:prstGeom prst="rect">
            <a:avLst/>
          </a:prstGeom>
        </p:spPr>
      </p:pic>
      <p:sp>
        <p:nvSpPr>
          <p:cNvPr id="3" name="Slide Number Placeholder 2">
            <a:extLst>
              <a:ext uri="{FF2B5EF4-FFF2-40B4-BE49-F238E27FC236}">
                <a16:creationId xmlns:a16="http://schemas.microsoft.com/office/drawing/2014/main" id="{96C3F8C6-00CF-4A1C-81A0-64F7A9B5CA02}"/>
              </a:ext>
            </a:extLst>
          </p:cNvPr>
          <p:cNvSpPr>
            <a:spLocks noGrp="1"/>
          </p:cNvSpPr>
          <p:nvPr>
            <p:ph type="sldNum" sz="quarter" idx="12"/>
          </p:nvPr>
        </p:nvSpPr>
        <p:spPr/>
        <p:txBody>
          <a:bodyPr/>
          <a:lstStyle/>
          <a:p>
            <a:fld id="{70C2AC3C-10E6-4E86-BACD-A60D77B657AF}" type="slidenum">
              <a:rPr lang="en-US" smtClean="0"/>
              <a:t>37</a:t>
            </a:fld>
            <a:endParaRPr lang="en-US"/>
          </a:p>
        </p:txBody>
      </p:sp>
      <p:sp>
        <p:nvSpPr>
          <p:cNvPr id="2" name="Date Placeholder 1">
            <a:extLst>
              <a:ext uri="{FF2B5EF4-FFF2-40B4-BE49-F238E27FC236}">
                <a16:creationId xmlns:a16="http://schemas.microsoft.com/office/drawing/2014/main" id="{07B9BAC2-8789-46BC-BE71-72A5512FB9A4}"/>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813499689"/>
      </p:ext>
    </p:extLst>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3. Cleated joint</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The cleated joint has some of the characteristics of the scabbed joint.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It is, however, a carpentry semi finish method and used to fasten two (or more) boards together to make a wider board.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It is often used in making rough doors for frame buildings and face cleats are fastened on with screws or nails.</a:t>
            </a:r>
          </a:p>
        </p:txBody>
      </p:sp>
      <p:sp>
        <p:nvSpPr>
          <p:cNvPr id="4" name="Slide Number Placeholder 3">
            <a:extLst>
              <a:ext uri="{FF2B5EF4-FFF2-40B4-BE49-F238E27FC236}">
                <a16:creationId xmlns:a16="http://schemas.microsoft.com/office/drawing/2014/main" id="{4CF00181-249A-446E-AC1A-5FF452C14702}"/>
              </a:ext>
            </a:extLst>
          </p:cNvPr>
          <p:cNvSpPr>
            <a:spLocks noGrp="1"/>
          </p:cNvSpPr>
          <p:nvPr>
            <p:ph type="sldNum" sz="quarter" idx="12"/>
          </p:nvPr>
        </p:nvSpPr>
        <p:spPr/>
        <p:txBody>
          <a:bodyPr/>
          <a:lstStyle/>
          <a:p>
            <a:fld id="{70C2AC3C-10E6-4E86-BACD-A60D77B657AF}" type="slidenum">
              <a:rPr lang="en-US" smtClean="0"/>
              <a:t>38</a:t>
            </a:fld>
            <a:endParaRPr lang="en-US"/>
          </a:p>
        </p:txBody>
      </p:sp>
      <p:sp>
        <p:nvSpPr>
          <p:cNvPr id="5" name="Date Placeholder 4">
            <a:extLst>
              <a:ext uri="{FF2B5EF4-FFF2-40B4-BE49-F238E27FC236}">
                <a16:creationId xmlns:a16="http://schemas.microsoft.com/office/drawing/2014/main" id="{458065C4-76C1-42EB-B7DC-F9326F4B8046}"/>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4001905302"/>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3FB3B16-B4CB-4ABB-B749-8F9A0D8205CB}"/>
              </a:ext>
            </a:extLst>
          </p:cNvPr>
          <p:cNvPicPr>
            <a:picLocks noGrp="1" noChangeAspect="1"/>
          </p:cNvPicPr>
          <p:nvPr>
            <p:ph idx="1"/>
          </p:nvPr>
        </p:nvPicPr>
        <p:blipFill>
          <a:blip r:embed="rId2"/>
          <a:stretch>
            <a:fillRect/>
          </a:stretch>
        </p:blipFill>
        <p:spPr>
          <a:xfrm>
            <a:off x="1581665" y="742950"/>
            <a:ext cx="9539415" cy="5749925"/>
          </a:xfrm>
          <a:prstGeom prst="rect">
            <a:avLst/>
          </a:prstGeom>
        </p:spPr>
      </p:pic>
      <p:sp>
        <p:nvSpPr>
          <p:cNvPr id="3" name="Slide Number Placeholder 2">
            <a:extLst>
              <a:ext uri="{FF2B5EF4-FFF2-40B4-BE49-F238E27FC236}">
                <a16:creationId xmlns:a16="http://schemas.microsoft.com/office/drawing/2014/main" id="{B292880E-63E6-461E-9A4B-5B1D153ED782}"/>
              </a:ext>
            </a:extLst>
          </p:cNvPr>
          <p:cNvSpPr>
            <a:spLocks noGrp="1"/>
          </p:cNvSpPr>
          <p:nvPr>
            <p:ph type="sldNum" sz="quarter" idx="12"/>
          </p:nvPr>
        </p:nvSpPr>
        <p:spPr/>
        <p:txBody>
          <a:bodyPr/>
          <a:lstStyle/>
          <a:p>
            <a:fld id="{70C2AC3C-10E6-4E86-BACD-A60D77B657AF}" type="slidenum">
              <a:rPr lang="en-US" smtClean="0"/>
              <a:t>39</a:t>
            </a:fld>
            <a:endParaRPr lang="en-US"/>
          </a:p>
        </p:txBody>
      </p:sp>
      <p:sp>
        <p:nvSpPr>
          <p:cNvPr id="2" name="Date Placeholder 1">
            <a:extLst>
              <a:ext uri="{FF2B5EF4-FFF2-40B4-BE49-F238E27FC236}">
                <a16:creationId xmlns:a16="http://schemas.microsoft.com/office/drawing/2014/main" id="{18059E7A-EEAD-4B55-85BF-F4146FFFD503}"/>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66618672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plane, tool&#10;&#10;Description automatically generated">
            <a:extLst>
              <a:ext uri="{FF2B5EF4-FFF2-40B4-BE49-F238E27FC236}">
                <a16:creationId xmlns:a16="http://schemas.microsoft.com/office/drawing/2014/main" id="{3DE407F2-3D39-4C45-AF83-7AB10CF8152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4114800" y="3273552"/>
            <a:ext cx="7352270" cy="3330448"/>
          </a:xfrm>
          <a:prstGeom prst="rect">
            <a:avLst/>
          </a:prstGeom>
        </p:spPr>
      </p:pic>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825625"/>
            <a:ext cx="10515600" cy="4667250"/>
          </a:xfrm>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2.Smoothing plane: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Used for the final smoothing of wood prior to sanding.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If this tool is kept in sharp condition, much time and effort are saved in sanding.</a:t>
            </a:r>
          </a:p>
        </p:txBody>
      </p:sp>
      <p:sp>
        <p:nvSpPr>
          <p:cNvPr id="4" name="Slide Number Placeholder 3">
            <a:extLst>
              <a:ext uri="{FF2B5EF4-FFF2-40B4-BE49-F238E27FC236}">
                <a16:creationId xmlns:a16="http://schemas.microsoft.com/office/drawing/2014/main" id="{956FFD8D-102F-4CD0-9DA3-6990C51B970D}"/>
              </a:ext>
            </a:extLst>
          </p:cNvPr>
          <p:cNvSpPr>
            <a:spLocks noGrp="1"/>
          </p:cNvSpPr>
          <p:nvPr>
            <p:ph type="sldNum" sz="quarter" idx="12"/>
          </p:nvPr>
        </p:nvSpPr>
        <p:spPr/>
        <p:txBody>
          <a:bodyPr/>
          <a:lstStyle/>
          <a:p>
            <a:fld id="{70C2AC3C-10E6-4E86-BACD-A60D77B657AF}" type="slidenum">
              <a:rPr lang="en-US" smtClean="0"/>
              <a:t>4</a:t>
            </a:fld>
            <a:endParaRPr lang="en-US"/>
          </a:p>
        </p:txBody>
      </p:sp>
      <p:sp>
        <p:nvSpPr>
          <p:cNvPr id="5" name="Date Placeholder 4">
            <a:extLst>
              <a:ext uri="{FF2B5EF4-FFF2-40B4-BE49-F238E27FC236}">
                <a16:creationId xmlns:a16="http://schemas.microsoft.com/office/drawing/2014/main" id="{CC8BAEBD-BB09-42D5-9E95-B866FF5F5BFE}"/>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228676834"/>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4. Half-Jap joint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half-lap joint is useful in constructing a workbench.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used primarily to provide rigidity and strength when two pieces are to be joined, usually at a 900 angle.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joint is formed when the two half laps are fitted together and held by means of nails (in very rough carpentry) or, preferably, by countersunk wood screws, at least two to each corner joint.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increase strength of the joint, use glue and clamps.</a:t>
            </a:r>
          </a:p>
        </p:txBody>
      </p:sp>
      <p:sp>
        <p:nvSpPr>
          <p:cNvPr id="4" name="Slide Number Placeholder 3">
            <a:extLst>
              <a:ext uri="{FF2B5EF4-FFF2-40B4-BE49-F238E27FC236}">
                <a16:creationId xmlns:a16="http://schemas.microsoft.com/office/drawing/2014/main" id="{7932C60C-E86D-4508-B8F2-104F4B36AA4D}"/>
              </a:ext>
            </a:extLst>
          </p:cNvPr>
          <p:cNvSpPr>
            <a:spLocks noGrp="1"/>
          </p:cNvSpPr>
          <p:nvPr>
            <p:ph type="sldNum" sz="quarter" idx="12"/>
          </p:nvPr>
        </p:nvSpPr>
        <p:spPr/>
        <p:txBody>
          <a:bodyPr/>
          <a:lstStyle/>
          <a:p>
            <a:fld id="{70C2AC3C-10E6-4E86-BACD-A60D77B657AF}" type="slidenum">
              <a:rPr lang="en-US" smtClean="0"/>
              <a:t>40</a:t>
            </a:fld>
            <a:endParaRPr lang="en-US"/>
          </a:p>
        </p:txBody>
      </p:sp>
      <p:sp>
        <p:nvSpPr>
          <p:cNvPr id="5" name="Date Placeholder 4">
            <a:extLst>
              <a:ext uri="{FF2B5EF4-FFF2-40B4-BE49-F238E27FC236}">
                <a16:creationId xmlns:a16="http://schemas.microsoft.com/office/drawing/2014/main" id="{72724EB5-A520-4977-A80D-7531358FC91A}"/>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770218572"/>
      </p:ext>
    </p:extLst>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649AF60E-DBEC-438C-8056-F702A5E3B63F}"/>
              </a:ext>
            </a:extLst>
          </p:cNvPr>
          <p:cNvPicPr>
            <a:picLocks noGrp="1" noChangeAspect="1"/>
          </p:cNvPicPr>
          <p:nvPr>
            <p:ph idx="1"/>
          </p:nvPr>
        </p:nvPicPr>
        <p:blipFill>
          <a:blip r:embed="rId2"/>
          <a:stretch>
            <a:fillRect/>
          </a:stretch>
        </p:blipFill>
        <p:spPr>
          <a:xfrm>
            <a:off x="1981200" y="666750"/>
            <a:ext cx="8248650" cy="5826125"/>
          </a:xfrm>
          <a:prstGeom prst="rect">
            <a:avLst/>
          </a:prstGeom>
        </p:spPr>
      </p:pic>
      <p:sp>
        <p:nvSpPr>
          <p:cNvPr id="3" name="Slide Number Placeholder 2">
            <a:extLst>
              <a:ext uri="{FF2B5EF4-FFF2-40B4-BE49-F238E27FC236}">
                <a16:creationId xmlns:a16="http://schemas.microsoft.com/office/drawing/2014/main" id="{1E2246BF-41CC-4738-9B9E-E9E924ED6991}"/>
              </a:ext>
            </a:extLst>
          </p:cNvPr>
          <p:cNvSpPr>
            <a:spLocks noGrp="1"/>
          </p:cNvSpPr>
          <p:nvPr>
            <p:ph type="sldNum" sz="quarter" idx="12"/>
          </p:nvPr>
        </p:nvSpPr>
        <p:spPr/>
        <p:txBody>
          <a:bodyPr/>
          <a:lstStyle/>
          <a:p>
            <a:fld id="{70C2AC3C-10E6-4E86-BACD-A60D77B657AF}" type="slidenum">
              <a:rPr lang="en-US" smtClean="0"/>
              <a:t>41</a:t>
            </a:fld>
            <a:endParaRPr lang="en-US"/>
          </a:p>
        </p:txBody>
      </p:sp>
      <p:sp>
        <p:nvSpPr>
          <p:cNvPr id="2" name="Date Placeholder 1">
            <a:extLst>
              <a:ext uri="{FF2B5EF4-FFF2-40B4-BE49-F238E27FC236}">
                <a16:creationId xmlns:a16="http://schemas.microsoft.com/office/drawing/2014/main" id="{168C4480-7326-472A-A22F-B050FCB72276}"/>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170421260"/>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5. Miter joint: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is a finish joint and is not used where strength is the main factor.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most often used to make the 90-degree angle formed by the top and side casing of a window or doorframe and to construct picture frame.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If the pieces to be mitered are molded, the 450 angle of the cut must be very carefully laid out.</a:t>
            </a:r>
          </a:p>
        </p:txBody>
      </p:sp>
      <p:sp>
        <p:nvSpPr>
          <p:cNvPr id="4" name="Slide Number Placeholder 3">
            <a:extLst>
              <a:ext uri="{FF2B5EF4-FFF2-40B4-BE49-F238E27FC236}">
                <a16:creationId xmlns:a16="http://schemas.microsoft.com/office/drawing/2014/main" id="{B5A408DB-478C-49CA-A2B7-63615CFA78EF}"/>
              </a:ext>
            </a:extLst>
          </p:cNvPr>
          <p:cNvSpPr>
            <a:spLocks noGrp="1"/>
          </p:cNvSpPr>
          <p:nvPr>
            <p:ph type="sldNum" sz="quarter" idx="12"/>
          </p:nvPr>
        </p:nvSpPr>
        <p:spPr/>
        <p:txBody>
          <a:bodyPr/>
          <a:lstStyle/>
          <a:p>
            <a:fld id="{70C2AC3C-10E6-4E86-BACD-A60D77B657AF}" type="slidenum">
              <a:rPr lang="en-US" smtClean="0"/>
              <a:t>42</a:t>
            </a:fld>
            <a:endParaRPr lang="en-US"/>
          </a:p>
        </p:txBody>
      </p:sp>
      <p:sp>
        <p:nvSpPr>
          <p:cNvPr id="5" name="Date Placeholder 4">
            <a:extLst>
              <a:ext uri="{FF2B5EF4-FFF2-40B4-BE49-F238E27FC236}">
                <a16:creationId xmlns:a16="http://schemas.microsoft.com/office/drawing/2014/main" id="{0954E3DD-8303-4272-B676-3975DC147762}"/>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02119924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A51CCE2A-37B5-48CE-9C11-D61337FFF164}"/>
              </a:ext>
            </a:extLst>
          </p:cNvPr>
          <p:cNvPicPr>
            <a:picLocks noGrp="1" noChangeAspect="1"/>
          </p:cNvPicPr>
          <p:nvPr>
            <p:ph idx="1"/>
          </p:nvPr>
        </p:nvPicPr>
        <p:blipFill>
          <a:blip r:embed="rId2"/>
          <a:stretch>
            <a:fillRect/>
          </a:stretch>
        </p:blipFill>
        <p:spPr>
          <a:xfrm>
            <a:off x="3064476" y="628650"/>
            <a:ext cx="6860574" cy="5685653"/>
          </a:xfrm>
          <a:prstGeom prst="rect">
            <a:avLst/>
          </a:prstGeom>
        </p:spPr>
      </p:pic>
      <p:sp>
        <p:nvSpPr>
          <p:cNvPr id="3" name="Slide Number Placeholder 2">
            <a:extLst>
              <a:ext uri="{FF2B5EF4-FFF2-40B4-BE49-F238E27FC236}">
                <a16:creationId xmlns:a16="http://schemas.microsoft.com/office/drawing/2014/main" id="{23FDAF72-5EF7-4CED-ABDF-502BCB64A314}"/>
              </a:ext>
            </a:extLst>
          </p:cNvPr>
          <p:cNvSpPr>
            <a:spLocks noGrp="1"/>
          </p:cNvSpPr>
          <p:nvPr>
            <p:ph type="sldNum" sz="quarter" idx="12"/>
          </p:nvPr>
        </p:nvSpPr>
        <p:spPr/>
        <p:txBody>
          <a:bodyPr/>
          <a:lstStyle/>
          <a:p>
            <a:fld id="{70C2AC3C-10E6-4E86-BACD-A60D77B657AF}" type="slidenum">
              <a:rPr lang="en-US" smtClean="0"/>
              <a:t>43</a:t>
            </a:fld>
            <a:endParaRPr lang="en-US"/>
          </a:p>
        </p:txBody>
      </p:sp>
      <p:sp>
        <p:nvSpPr>
          <p:cNvPr id="2" name="Date Placeholder 1">
            <a:extLst>
              <a:ext uri="{FF2B5EF4-FFF2-40B4-BE49-F238E27FC236}">
                <a16:creationId xmlns:a16="http://schemas.microsoft.com/office/drawing/2014/main" id="{107749F7-C556-4E32-BFDB-2AA54DAD22E3}"/>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89120727"/>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476250" y="1825625"/>
            <a:ext cx="11353800" cy="4351338"/>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6. Dowel joint</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Doweling stock is made from birch or maple.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dowel joint is used for fine cabinetwork, such as a cabinet door, to ensure strength and holding power where the rails and stiles are joined.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Preparing a dowel joint is a good test of craftsmanship.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hoses made to receive the dowels must be carefully bored at right angle to the joint edge.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Hot glue is preferable on the dowel joint. Cold air will make hot glue set very quickly.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Cold glue, however, is very satisfactory in regard to strength.</a:t>
            </a:r>
          </a:p>
        </p:txBody>
      </p:sp>
      <p:sp>
        <p:nvSpPr>
          <p:cNvPr id="4" name="Slide Number Placeholder 3">
            <a:extLst>
              <a:ext uri="{FF2B5EF4-FFF2-40B4-BE49-F238E27FC236}">
                <a16:creationId xmlns:a16="http://schemas.microsoft.com/office/drawing/2014/main" id="{CCE9ECFD-D572-4D7D-8439-DF7175F8A0EA}"/>
              </a:ext>
            </a:extLst>
          </p:cNvPr>
          <p:cNvSpPr>
            <a:spLocks noGrp="1"/>
          </p:cNvSpPr>
          <p:nvPr>
            <p:ph type="sldNum" sz="quarter" idx="12"/>
          </p:nvPr>
        </p:nvSpPr>
        <p:spPr/>
        <p:txBody>
          <a:bodyPr/>
          <a:lstStyle/>
          <a:p>
            <a:fld id="{70C2AC3C-10E6-4E86-BACD-A60D77B657AF}" type="slidenum">
              <a:rPr lang="en-US" smtClean="0"/>
              <a:t>44</a:t>
            </a:fld>
            <a:endParaRPr lang="en-US"/>
          </a:p>
        </p:txBody>
      </p:sp>
      <p:sp>
        <p:nvSpPr>
          <p:cNvPr id="5" name="Date Placeholder 4">
            <a:extLst>
              <a:ext uri="{FF2B5EF4-FFF2-40B4-BE49-F238E27FC236}">
                <a16:creationId xmlns:a16="http://schemas.microsoft.com/office/drawing/2014/main" id="{ABAAC14E-7341-42B1-AE79-AA7E5B6EC471}"/>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886963184"/>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CFBB8909-576F-40C1-B57C-99F34639501D}"/>
              </a:ext>
            </a:extLst>
          </p:cNvPr>
          <p:cNvPicPr>
            <a:picLocks noGrp="1" noChangeAspect="1"/>
          </p:cNvPicPr>
          <p:nvPr>
            <p:ph idx="1"/>
          </p:nvPr>
        </p:nvPicPr>
        <p:blipFill>
          <a:blip r:embed="rId2"/>
          <a:stretch>
            <a:fillRect/>
          </a:stretch>
        </p:blipFill>
        <p:spPr>
          <a:xfrm>
            <a:off x="2000250" y="914400"/>
            <a:ext cx="8134351" cy="5165124"/>
          </a:xfrm>
          <a:prstGeom prst="rect">
            <a:avLst/>
          </a:prstGeom>
        </p:spPr>
      </p:pic>
      <p:sp>
        <p:nvSpPr>
          <p:cNvPr id="3" name="Slide Number Placeholder 2">
            <a:extLst>
              <a:ext uri="{FF2B5EF4-FFF2-40B4-BE49-F238E27FC236}">
                <a16:creationId xmlns:a16="http://schemas.microsoft.com/office/drawing/2014/main" id="{DC0279C0-0815-47B0-8435-44285616FE1F}"/>
              </a:ext>
            </a:extLst>
          </p:cNvPr>
          <p:cNvSpPr>
            <a:spLocks noGrp="1"/>
          </p:cNvSpPr>
          <p:nvPr>
            <p:ph type="sldNum" sz="quarter" idx="12"/>
          </p:nvPr>
        </p:nvSpPr>
        <p:spPr/>
        <p:txBody>
          <a:bodyPr/>
          <a:lstStyle/>
          <a:p>
            <a:fld id="{70C2AC3C-10E6-4E86-BACD-A60D77B657AF}" type="slidenum">
              <a:rPr lang="en-US" smtClean="0"/>
              <a:t>45</a:t>
            </a:fld>
            <a:endParaRPr lang="en-US"/>
          </a:p>
        </p:txBody>
      </p:sp>
      <p:sp>
        <p:nvSpPr>
          <p:cNvPr id="2" name="Date Placeholder 1">
            <a:extLst>
              <a:ext uri="{FF2B5EF4-FFF2-40B4-BE49-F238E27FC236}">
                <a16:creationId xmlns:a16="http://schemas.microsoft.com/office/drawing/2014/main" id="{35E9BF72-439D-492A-989E-FFE02076AC7E}"/>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67761284"/>
      </p:ext>
    </p:extLst>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7. Dado and Rabbet joints</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dado joint and a rabbet joint are very similar in shape and purpose and are usually made with the same tools.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rabbet joint is used at the corners of a window or doorframe or in making a set of shelves.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dado joint, which is a groove made at right angle to the grain of a board, is used to hold a shelf in exact position to the vertical supporting member.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Dado and rabbet joints are commonly used on many cabinet and other finish carpentry jobs.</a:t>
            </a:r>
          </a:p>
        </p:txBody>
      </p:sp>
      <p:sp>
        <p:nvSpPr>
          <p:cNvPr id="4" name="Slide Number Placeholder 3">
            <a:extLst>
              <a:ext uri="{FF2B5EF4-FFF2-40B4-BE49-F238E27FC236}">
                <a16:creationId xmlns:a16="http://schemas.microsoft.com/office/drawing/2014/main" id="{9023E1D8-8F2C-4FE3-9F08-524B1BFDC84C}"/>
              </a:ext>
            </a:extLst>
          </p:cNvPr>
          <p:cNvSpPr>
            <a:spLocks noGrp="1"/>
          </p:cNvSpPr>
          <p:nvPr>
            <p:ph type="sldNum" sz="quarter" idx="12"/>
          </p:nvPr>
        </p:nvSpPr>
        <p:spPr/>
        <p:txBody>
          <a:bodyPr/>
          <a:lstStyle/>
          <a:p>
            <a:fld id="{70C2AC3C-10E6-4E86-BACD-A60D77B657AF}" type="slidenum">
              <a:rPr lang="en-US" smtClean="0"/>
              <a:t>46</a:t>
            </a:fld>
            <a:endParaRPr lang="en-US"/>
          </a:p>
        </p:txBody>
      </p:sp>
      <p:sp>
        <p:nvSpPr>
          <p:cNvPr id="5" name="Date Placeholder 4">
            <a:extLst>
              <a:ext uri="{FF2B5EF4-FFF2-40B4-BE49-F238E27FC236}">
                <a16:creationId xmlns:a16="http://schemas.microsoft.com/office/drawing/2014/main" id="{30CE2D2E-E77D-4DD0-BC05-8F854169737C}"/>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693496948"/>
      </p:ext>
    </p:extLst>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94C78A85-EFB8-4A19-9890-6D317C411239}"/>
              </a:ext>
            </a:extLst>
          </p:cNvPr>
          <p:cNvPicPr>
            <a:picLocks noGrp="1" noChangeAspect="1"/>
          </p:cNvPicPr>
          <p:nvPr>
            <p:ph idx="1"/>
          </p:nvPr>
        </p:nvPicPr>
        <p:blipFill>
          <a:blip r:embed="rId2"/>
          <a:stretch>
            <a:fillRect/>
          </a:stretch>
        </p:blipFill>
        <p:spPr>
          <a:xfrm>
            <a:off x="1885950" y="762000"/>
            <a:ext cx="8343900" cy="5379307"/>
          </a:xfrm>
          <a:prstGeom prst="rect">
            <a:avLst/>
          </a:prstGeom>
        </p:spPr>
      </p:pic>
      <p:sp>
        <p:nvSpPr>
          <p:cNvPr id="3" name="Slide Number Placeholder 2">
            <a:extLst>
              <a:ext uri="{FF2B5EF4-FFF2-40B4-BE49-F238E27FC236}">
                <a16:creationId xmlns:a16="http://schemas.microsoft.com/office/drawing/2014/main" id="{D331368B-6F5B-4DF6-B34C-4EDDB11A89F6}"/>
              </a:ext>
            </a:extLst>
          </p:cNvPr>
          <p:cNvSpPr>
            <a:spLocks noGrp="1"/>
          </p:cNvSpPr>
          <p:nvPr>
            <p:ph type="sldNum" sz="quarter" idx="12"/>
          </p:nvPr>
        </p:nvSpPr>
        <p:spPr/>
        <p:txBody>
          <a:bodyPr/>
          <a:lstStyle/>
          <a:p>
            <a:fld id="{70C2AC3C-10E6-4E86-BACD-A60D77B657AF}" type="slidenum">
              <a:rPr lang="en-US" smtClean="0"/>
              <a:t>47</a:t>
            </a:fld>
            <a:endParaRPr lang="en-US"/>
          </a:p>
        </p:txBody>
      </p:sp>
      <p:sp>
        <p:nvSpPr>
          <p:cNvPr id="2" name="Date Placeholder 1">
            <a:extLst>
              <a:ext uri="{FF2B5EF4-FFF2-40B4-BE49-F238E27FC236}">
                <a16:creationId xmlns:a16="http://schemas.microsoft.com/office/drawing/2014/main" id="{5EDD5285-1F52-4B85-9A2B-8251C45D4670}"/>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930737315"/>
      </p:ext>
    </p:extLst>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8. Tongue and groove joint</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tongue and groove joint is usually a machine-made joint and is used primarily in flooring, wall sheathing, finished the face of a wall with knotty-pine boards, and doing any similar work in which a number of boards must be joined to make a smooth, flat surface.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groove is made in the edge of one board to receive a tongue made in the edge of another board.</a:t>
            </a:r>
          </a:p>
        </p:txBody>
      </p:sp>
      <p:sp>
        <p:nvSpPr>
          <p:cNvPr id="4" name="Slide Number Placeholder 3">
            <a:extLst>
              <a:ext uri="{FF2B5EF4-FFF2-40B4-BE49-F238E27FC236}">
                <a16:creationId xmlns:a16="http://schemas.microsoft.com/office/drawing/2014/main" id="{08C4A965-EB6A-4F8F-BD01-1BA4E4690344}"/>
              </a:ext>
            </a:extLst>
          </p:cNvPr>
          <p:cNvSpPr>
            <a:spLocks noGrp="1"/>
          </p:cNvSpPr>
          <p:nvPr>
            <p:ph type="sldNum" sz="quarter" idx="12"/>
          </p:nvPr>
        </p:nvSpPr>
        <p:spPr/>
        <p:txBody>
          <a:bodyPr/>
          <a:lstStyle/>
          <a:p>
            <a:fld id="{70C2AC3C-10E6-4E86-BACD-A60D77B657AF}" type="slidenum">
              <a:rPr lang="en-US" smtClean="0"/>
              <a:t>48</a:t>
            </a:fld>
            <a:endParaRPr lang="en-US"/>
          </a:p>
        </p:txBody>
      </p:sp>
      <p:sp>
        <p:nvSpPr>
          <p:cNvPr id="5" name="Date Placeholder 4">
            <a:extLst>
              <a:ext uri="{FF2B5EF4-FFF2-40B4-BE49-F238E27FC236}">
                <a16:creationId xmlns:a16="http://schemas.microsoft.com/office/drawing/2014/main" id="{9771DD04-0560-4FE1-9B0B-C5B682DEC9E7}"/>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571244817"/>
      </p:ext>
    </p:extLst>
  </p:cSld>
  <p:clrMapOvr>
    <a:masterClrMapping/>
  </p:clrMapOvr>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Content Placeholder 3">
            <a:extLst>
              <a:ext uri="{FF2B5EF4-FFF2-40B4-BE49-F238E27FC236}">
                <a16:creationId xmlns:a16="http://schemas.microsoft.com/office/drawing/2014/main" id="{357F4B02-3FCF-4525-BE73-359FCAB497D4}"/>
              </a:ext>
            </a:extLst>
          </p:cNvPr>
          <p:cNvPicPr>
            <a:picLocks noGrp="1" noChangeAspect="1"/>
          </p:cNvPicPr>
          <p:nvPr>
            <p:ph idx="1"/>
          </p:nvPr>
        </p:nvPicPr>
        <p:blipFill>
          <a:blip r:embed="rId2"/>
          <a:stretch>
            <a:fillRect/>
          </a:stretch>
        </p:blipFill>
        <p:spPr>
          <a:xfrm>
            <a:off x="2133600" y="723900"/>
            <a:ext cx="8439150" cy="5602759"/>
          </a:xfrm>
          <a:prstGeom prst="rect">
            <a:avLst/>
          </a:prstGeom>
        </p:spPr>
      </p:pic>
      <p:sp>
        <p:nvSpPr>
          <p:cNvPr id="3" name="Slide Number Placeholder 2">
            <a:extLst>
              <a:ext uri="{FF2B5EF4-FFF2-40B4-BE49-F238E27FC236}">
                <a16:creationId xmlns:a16="http://schemas.microsoft.com/office/drawing/2014/main" id="{D859C16E-87E8-4211-88D0-DDB28C5DD461}"/>
              </a:ext>
            </a:extLst>
          </p:cNvPr>
          <p:cNvSpPr>
            <a:spLocks noGrp="1"/>
          </p:cNvSpPr>
          <p:nvPr>
            <p:ph type="sldNum" sz="quarter" idx="12"/>
          </p:nvPr>
        </p:nvSpPr>
        <p:spPr/>
        <p:txBody>
          <a:bodyPr/>
          <a:lstStyle/>
          <a:p>
            <a:fld id="{70C2AC3C-10E6-4E86-BACD-A60D77B657AF}" type="slidenum">
              <a:rPr lang="en-US" smtClean="0"/>
              <a:t>49</a:t>
            </a:fld>
            <a:endParaRPr lang="en-US"/>
          </a:p>
        </p:txBody>
      </p:sp>
      <p:sp>
        <p:nvSpPr>
          <p:cNvPr id="2" name="Date Placeholder 1">
            <a:extLst>
              <a:ext uri="{FF2B5EF4-FFF2-40B4-BE49-F238E27FC236}">
                <a16:creationId xmlns:a16="http://schemas.microsoft.com/office/drawing/2014/main" id="{72270A20-0F57-4899-8D9F-6F0E4B81BD1F}"/>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95381640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plane, tool&#10;&#10;Description automatically generated">
            <a:extLst>
              <a:ext uri="{FF2B5EF4-FFF2-40B4-BE49-F238E27FC236}">
                <a16:creationId xmlns:a16="http://schemas.microsoft.com/office/drawing/2014/main" id="{97796ABF-3F1A-4D80-93DD-364E47DDF365}"/>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85592" y="3252025"/>
            <a:ext cx="6350000" cy="3302000"/>
          </a:xfrm>
          <a:prstGeom prst="rect">
            <a:avLst/>
          </a:prstGeom>
        </p:spPr>
      </p:pic>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3. Fore plane: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The fore plane, which is 18 inches in length, serves admirably as a </a:t>
            </a:r>
            <a:r>
              <a:rPr lang="en-US" sz="2800" i="1" dirty="0">
                <a:solidFill>
                  <a:srgbClr val="FF0000"/>
                </a:solidFill>
                <a:latin typeface="Times New Roman" panose="02020603050405020304" pitchFamily="18" charset="0"/>
                <a:cs typeface="Times New Roman" panose="02020603050405020304" pitchFamily="18" charset="0"/>
              </a:rPr>
              <a:t>jointer on short stock</a:t>
            </a:r>
            <a:r>
              <a:rPr lang="en-US" sz="2800" dirty="0">
                <a:latin typeface="Times New Roman" panose="02020603050405020304" pitchFamily="18" charset="0"/>
                <a:cs typeface="Times New Roman" panose="02020603050405020304" pitchFamily="18" charset="0"/>
              </a:rPr>
              <a:t>. </a:t>
            </a:r>
          </a:p>
          <a:p>
            <a:pPr lvl="1" algn="just">
              <a:buFont typeface="Wingdings" panose="05000000000000000000" pitchFamily="2" charset="2"/>
              <a:buChar char="ü"/>
            </a:pPr>
            <a:r>
              <a:rPr lang="en-US" sz="2800" dirty="0">
                <a:latin typeface="Times New Roman" panose="02020603050405020304" pitchFamily="18" charset="0"/>
                <a:cs typeface="Times New Roman" panose="02020603050405020304" pitchFamily="18" charset="0"/>
              </a:rPr>
              <a:t>It should not be used for hanging doors, except small cabinet doors.</a:t>
            </a:r>
          </a:p>
        </p:txBody>
      </p:sp>
      <p:sp>
        <p:nvSpPr>
          <p:cNvPr id="4" name="Slide Number Placeholder 3">
            <a:extLst>
              <a:ext uri="{FF2B5EF4-FFF2-40B4-BE49-F238E27FC236}">
                <a16:creationId xmlns:a16="http://schemas.microsoft.com/office/drawing/2014/main" id="{10088661-2AA6-44AF-BC79-06DEA5D0DC74}"/>
              </a:ext>
            </a:extLst>
          </p:cNvPr>
          <p:cNvSpPr>
            <a:spLocks noGrp="1"/>
          </p:cNvSpPr>
          <p:nvPr>
            <p:ph type="sldNum" sz="quarter" idx="12"/>
          </p:nvPr>
        </p:nvSpPr>
        <p:spPr/>
        <p:txBody>
          <a:bodyPr/>
          <a:lstStyle/>
          <a:p>
            <a:fld id="{70C2AC3C-10E6-4E86-BACD-A60D77B657AF}" type="slidenum">
              <a:rPr lang="en-US" smtClean="0"/>
              <a:t>5</a:t>
            </a:fld>
            <a:endParaRPr lang="en-US"/>
          </a:p>
        </p:txBody>
      </p:sp>
      <p:sp>
        <p:nvSpPr>
          <p:cNvPr id="5" name="Date Placeholder 4">
            <a:extLst>
              <a:ext uri="{FF2B5EF4-FFF2-40B4-BE49-F238E27FC236}">
                <a16:creationId xmlns:a16="http://schemas.microsoft.com/office/drawing/2014/main" id="{97AF95EE-E134-43DD-8CE7-E837834C3390}"/>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4055848382"/>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9. Coped joint</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coped joint is used when fitting one </a:t>
            </a:r>
          </a:p>
          <a:p>
            <a:pPr marL="457200" lvl="1" indent="0" algn="just">
              <a:buNone/>
            </a:pPr>
            <a:r>
              <a:rPr lang="en-US" dirty="0">
                <a:latin typeface="Times New Roman" panose="02020603050405020304" pitchFamily="18" charset="0"/>
                <a:cs typeface="Times New Roman" panose="02020603050405020304" pitchFamily="18" charset="0"/>
              </a:rPr>
              <a:t>    piece of molding at right angles to </a:t>
            </a:r>
          </a:p>
          <a:p>
            <a:pPr marL="457200" lvl="1" indent="0" algn="just">
              <a:buNone/>
            </a:pPr>
            <a:r>
              <a:rPr lang="en-US" dirty="0">
                <a:latin typeface="Times New Roman" panose="02020603050405020304" pitchFamily="18" charset="0"/>
                <a:cs typeface="Times New Roman" panose="02020603050405020304" pitchFamily="18" charset="0"/>
              </a:rPr>
              <a:t>    a second piece. </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joint is most often used when </a:t>
            </a:r>
          </a:p>
          <a:p>
            <a:pPr marL="457200" lvl="1" indent="0" algn="just">
              <a:buNone/>
            </a:pPr>
            <a:r>
              <a:rPr lang="en-US" dirty="0">
                <a:latin typeface="Times New Roman" panose="02020603050405020304" pitchFamily="18" charset="0"/>
                <a:cs typeface="Times New Roman" panose="02020603050405020304" pitchFamily="18" charset="0"/>
              </a:rPr>
              <a:t>    fitting molding on the walls of a room </a:t>
            </a:r>
          </a:p>
          <a:p>
            <a:pPr marL="457200" lvl="1" indent="0" algn="just">
              <a:buNone/>
            </a:pPr>
            <a:r>
              <a:rPr lang="en-US" dirty="0">
                <a:latin typeface="Times New Roman" panose="02020603050405020304" pitchFamily="18" charset="0"/>
                <a:cs typeface="Times New Roman" panose="02020603050405020304" pitchFamily="18" charset="0"/>
              </a:rPr>
              <a:t>    or on the surface of a piece of paneling.</a:t>
            </a:r>
          </a:p>
          <a:p>
            <a:pPr marL="457200" lvl="1" indent="0" algn="just">
              <a:buNone/>
            </a:pPr>
            <a:endParaRPr lang="en-US" dirty="0">
              <a:latin typeface="Times New Roman" panose="02020603050405020304" pitchFamily="18" charset="0"/>
              <a:cs typeface="Times New Roman" panose="02020603050405020304" pitchFamily="18" charset="0"/>
            </a:endParaRPr>
          </a:p>
          <a:p>
            <a:pPr marL="457200" lvl="1" indent="0" algn="just">
              <a:buNone/>
            </a:pPr>
            <a:r>
              <a:rPr lang="en-US" dirty="0">
                <a:latin typeface="Times New Roman" panose="02020603050405020304" pitchFamily="18" charset="0"/>
                <a:cs typeface="Times New Roman" panose="02020603050405020304" pitchFamily="18" charset="0"/>
              </a:rPr>
              <a:t>     </a:t>
            </a:r>
          </a:p>
        </p:txBody>
      </p:sp>
      <p:pic>
        <p:nvPicPr>
          <p:cNvPr id="4" name="Picture 3">
            <a:extLst>
              <a:ext uri="{FF2B5EF4-FFF2-40B4-BE49-F238E27FC236}">
                <a16:creationId xmlns:a16="http://schemas.microsoft.com/office/drawing/2014/main" id="{1C020567-9017-4233-A268-A4984A01F6FC}"/>
              </a:ext>
            </a:extLst>
          </p:cNvPr>
          <p:cNvPicPr>
            <a:picLocks noChangeAspect="1"/>
          </p:cNvPicPr>
          <p:nvPr/>
        </p:nvPicPr>
        <p:blipFill>
          <a:blip r:embed="rId2"/>
          <a:stretch>
            <a:fillRect/>
          </a:stretch>
        </p:blipFill>
        <p:spPr>
          <a:xfrm>
            <a:off x="6457949" y="514350"/>
            <a:ext cx="5734051" cy="5270500"/>
          </a:xfrm>
          <a:prstGeom prst="rect">
            <a:avLst/>
          </a:prstGeom>
        </p:spPr>
      </p:pic>
      <p:sp>
        <p:nvSpPr>
          <p:cNvPr id="5" name="Slide Number Placeholder 4">
            <a:extLst>
              <a:ext uri="{FF2B5EF4-FFF2-40B4-BE49-F238E27FC236}">
                <a16:creationId xmlns:a16="http://schemas.microsoft.com/office/drawing/2014/main" id="{2AAF8A52-C17B-4682-BBE1-8C942501332E}"/>
              </a:ext>
            </a:extLst>
          </p:cNvPr>
          <p:cNvSpPr>
            <a:spLocks noGrp="1"/>
          </p:cNvSpPr>
          <p:nvPr>
            <p:ph type="sldNum" sz="quarter" idx="12"/>
          </p:nvPr>
        </p:nvSpPr>
        <p:spPr/>
        <p:txBody>
          <a:bodyPr/>
          <a:lstStyle/>
          <a:p>
            <a:fld id="{70C2AC3C-10E6-4E86-BACD-A60D77B657AF}" type="slidenum">
              <a:rPr lang="en-US" smtClean="0"/>
              <a:t>50</a:t>
            </a:fld>
            <a:endParaRPr lang="en-US"/>
          </a:p>
        </p:txBody>
      </p:sp>
      <p:sp>
        <p:nvSpPr>
          <p:cNvPr id="6" name="Date Placeholder 5">
            <a:extLst>
              <a:ext uri="{FF2B5EF4-FFF2-40B4-BE49-F238E27FC236}">
                <a16:creationId xmlns:a16="http://schemas.microsoft.com/office/drawing/2014/main" id="{4A2ADB11-2ED4-41AE-A3C2-6ADFDA5AE062}"/>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367505960"/>
      </p:ext>
    </p:extLst>
  </p:cSld>
  <p:clrMapOvr>
    <a:masterClrMapping/>
  </p:clrMapOvr>
</p:sld>
</file>

<file path=ppt/slides/slide5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D. Jointing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10. Scribed joint</a:t>
            </a:r>
          </a:p>
          <a:p>
            <a:pPr lvl="1">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A scribed joint is required when a piece of</a:t>
            </a:r>
          </a:p>
          <a:p>
            <a:pPr marL="0" indent="0">
              <a:buNone/>
            </a:pPr>
            <a:r>
              <a:rPr lang="en-US" dirty="0">
                <a:latin typeface="Times New Roman" panose="02020603050405020304" pitchFamily="18" charset="0"/>
                <a:cs typeface="Times New Roman" panose="02020603050405020304" pitchFamily="18" charset="0"/>
              </a:rPr>
              <a:t>       finish stock is to be fitted at right angles </a:t>
            </a:r>
          </a:p>
          <a:p>
            <a:pPr marL="0" indent="0">
              <a:buNone/>
            </a:pPr>
            <a:r>
              <a:rPr lang="en-US" dirty="0">
                <a:latin typeface="Times New Roman" panose="02020603050405020304" pitchFamily="18" charset="0"/>
                <a:cs typeface="Times New Roman" panose="02020603050405020304" pitchFamily="18" charset="0"/>
              </a:rPr>
              <a:t>       against a slightly uneven surface, such as</a:t>
            </a:r>
          </a:p>
          <a:p>
            <a:pPr marL="0" indent="0">
              <a:buNone/>
            </a:pPr>
            <a:r>
              <a:rPr lang="en-US" dirty="0">
                <a:latin typeface="Times New Roman" panose="02020603050405020304" pitchFamily="18" charset="0"/>
                <a:cs typeface="Times New Roman" panose="02020603050405020304" pitchFamily="18" charset="0"/>
              </a:rPr>
              <a:t>      a plastered wall.</a:t>
            </a:r>
          </a:p>
        </p:txBody>
      </p:sp>
      <p:pic>
        <p:nvPicPr>
          <p:cNvPr id="4" name="Picture 3">
            <a:extLst>
              <a:ext uri="{FF2B5EF4-FFF2-40B4-BE49-F238E27FC236}">
                <a16:creationId xmlns:a16="http://schemas.microsoft.com/office/drawing/2014/main" id="{F5FE711A-17EC-423F-B600-5FDA89D61981}"/>
              </a:ext>
            </a:extLst>
          </p:cNvPr>
          <p:cNvPicPr>
            <a:picLocks noChangeAspect="1"/>
          </p:cNvPicPr>
          <p:nvPr/>
        </p:nvPicPr>
        <p:blipFill>
          <a:blip r:embed="rId2"/>
          <a:stretch>
            <a:fillRect/>
          </a:stretch>
        </p:blipFill>
        <p:spPr>
          <a:xfrm>
            <a:off x="7448550" y="895350"/>
            <a:ext cx="4400550" cy="5715515"/>
          </a:xfrm>
          <a:prstGeom prst="rect">
            <a:avLst/>
          </a:prstGeom>
        </p:spPr>
      </p:pic>
      <p:sp>
        <p:nvSpPr>
          <p:cNvPr id="5" name="Slide Number Placeholder 4">
            <a:extLst>
              <a:ext uri="{FF2B5EF4-FFF2-40B4-BE49-F238E27FC236}">
                <a16:creationId xmlns:a16="http://schemas.microsoft.com/office/drawing/2014/main" id="{E1848B52-CFE5-4F93-B265-06EC2C88EA88}"/>
              </a:ext>
            </a:extLst>
          </p:cNvPr>
          <p:cNvSpPr>
            <a:spLocks noGrp="1"/>
          </p:cNvSpPr>
          <p:nvPr>
            <p:ph type="sldNum" sz="quarter" idx="12"/>
          </p:nvPr>
        </p:nvSpPr>
        <p:spPr/>
        <p:txBody>
          <a:bodyPr/>
          <a:lstStyle/>
          <a:p>
            <a:fld id="{70C2AC3C-10E6-4E86-BACD-A60D77B657AF}" type="slidenum">
              <a:rPr lang="en-US" smtClean="0"/>
              <a:t>51</a:t>
            </a:fld>
            <a:endParaRPr lang="en-US"/>
          </a:p>
        </p:txBody>
      </p:sp>
      <p:sp>
        <p:nvSpPr>
          <p:cNvPr id="6" name="Date Placeholder 5">
            <a:extLst>
              <a:ext uri="{FF2B5EF4-FFF2-40B4-BE49-F238E27FC236}">
                <a16:creationId xmlns:a16="http://schemas.microsoft.com/office/drawing/2014/main" id="{A92376E8-ACF4-4300-B4DB-EF9B00ECA16C}"/>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076630114"/>
      </p:ext>
    </p:extLst>
  </p:cSld>
  <p:clrMapOvr>
    <a:masterClrMapping/>
  </p:clrMapOvr>
</p:sld>
</file>

<file path=ppt/slides/slide5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a:xfrm>
            <a:off x="838200" y="365125"/>
            <a:ext cx="10515600" cy="1006475"/>
          </a:xfrm>
        </p:spPr>
        <p:txBody>
          <a:bodyPr>
            <a:normAutofit/>
          </a:bodyPr>
          <a:lstStyle/>
          <a:p>
            <a:r>
              <a:rPr lang="en-US" sz="3600" b="1" dirty="0">
                <a:solidFill>
                  <a:srgbClr val="FF0000"/>
                </a:solidFill>
                <a:latin typeface="Times New Roman" panose="02020603050405020304" pitchFamily="18" charset="0"/>
                <a:cs typeface="Times New Roman" panose="02020603050405020304" pitchFamily="18" charset="0"/>
              </a:rPr>
              <a:t>C. Basic Woodwork Techniques …</a:t>
            </a: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643449"/>
            <a:ext cx="10515600" cy="4849426"/>
          </a:xfrm>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E. Finishing</a:t>
            </a:r>
            <a:endParaRPr lang="en-US" dirty="0">
              <a:latin typeface="Times New Roman" panose="02020603050405020304" pitchFamily="18" charset="0"/>
              <a:cs typeface="Times New Roman" panose="02020603050405020304" pitchFamily="18" charset="0"/>
            </a:endParaRPr>
          </a:p>
          <a:p>
            <a:pPr lvl="1" algn="just">
              <a:lnSpc>
                <a:spcPct val="10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Finishing in construction is coating or covering of the external surface with protective and decorative film forming materials. </a:t>
            </a:r>
          </a:p>
          <a:p>
            <a:pPr lvl="1" algn="just">
              <a:lnSpc>
                <a:spcPct val="10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Wood in its nature is a porous, absorbent material. Uncoated wooden materials tend to absorb moisture, fumes, oils etc., which causes it to swell, shrink, check, warp and discolor. It is also subjected to fungi and insect attacks, which result in wood defects.</a:t>
            </a:r>
          </a:p>
          <a:p>
            <a:pPr lvl="1" algn="just">
              <a:lnSpc>
                <a:spcPct val="10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Coating or covering the external surface with coating or film forming materials such as paints, varnishes, enamels can slowdown or stop these external effects. </a:t>
            </a:r>
          </a:p>
          <a:p>
            <a:pPr lvl="1" algn="just">
              <a:lnSpc>
                <a:spcPct val="10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This process is known as finishing of wood, as it is the final or last process in construction.</a:t>
            </a:r>
          </a:p>
        </p:txBody>
      </p:sp>
      <p:sp>
        <p:nvSpPr>
          <p:cNvPr id="4" name="Slide Number Placeholder 3">
            <a:extLst>
              <a:ext uri="{FF2B5EF4-FFF2-40B4-BE49-F238E27FC236}">
                <a16:creationId xmlns:a16="http://schemas.microsoft.com/office/drawing/2014/main" id="{B1679C77-9013-48E6-963D-FB007C2DCABF}"/>
              </a:ext>
            </a:extLst>
          </p:cNvPr>
          <p:cNvSpPr>
            <a:spLocks noGrp="1"/>
          </p:cNvSpPr>
          <p:nvPr>
            <p:ph type="sldNum" sz="quarter" idx="12"/>
          </p:nvPr>
        </p:nvSpPr>
        <p:spPr/>
        <p:txBody>
          <a:bodyPr/>
          <a:lstStyle/>
          <a:p>
            <a:fld id="{70C2AC3C-10E6-4E86-BACD-A60D77B657AF}" type="slidenum">
              <a:rPr lang="en-US" smtClean="0"/>
              <a:t>52</a:t>
            </a:fld>
            <a:endParaRPr lang="en-US"/>
          </a:p>
        </p:txBody>
      </p:sp>
      <p:sp>
        <p:nvSpPr>
          <p:cNvPr id="5" name="Date Placeholder 4">
            <a:extLst>
              <a:ext uri="{FF2B5EF4-FFF2-40B4-BE49-F238E27FC236}">
                <a16:creationId xmlns:a16="http://schemas.microsoft.com/office/drawing/2014/main" id="{D6A0A71B-AE5A-45C7-B109-18F3153651E2}"/>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18047881"/>
      </p:ext>
    </p:extLst>
  </p:cSld>
  <p:clrMapOvr>
    <a:masterClrMapping/>
  </p:clrMapOvr>
</p:sld>
</file>

<file path=ppt/slides/slide5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E. Finishing …</a:t>
            </a:r>
            <a:endParaRPr lang="en-US" sz="2800" dirty="0">
              <a:latin typeface="Times New Roman" panose="02020603050405020304" pitchFamily="18" charset="0"/>
              <a:cs typeface="Times New Roman" panose="02020603050405020304" pitchFamily="18" charset="0"/>
            </a:endParaRPr>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838200" y="1690688"/>
            <a:ext cx="10515600" cy="4635971"/>
          </a:xfrm>
        </p:spPr>
        <p:txBody>
          <a:bodyPr>
            <a:normAutofit fontScale="92500" lnSpcReduction="10000"/>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Purposes of finishing</a:t>
            </a: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To protect wooden materials against environmental effects such as:</a:t>
            </a:r>
          </a:p>
          <a:p>
            <a:pPr marL="914400" lvl="2" indent="0">
              <a:lnSpc>
                <a:spcPct val="150000"/>
              </a:lnSpc>
              <a:buNone/>
            </a:pPr>
            <a:r>
              <a:rPr lang="en-US" sz="2400" dirty="0">
                <a:latin typeface="Times New Roman" panose="02020603050405020304" pitchFamily="18" charset="0"/>
                <a:cs typeface="Times New Roman" panose="02020603050405020304" pitchFamily="18" charset="0"/>
              </a:rPr>
              <a:t>Moisture, Heat, Fumes, Frost, Light, etc.</a:t>
            </a: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For decorating the external surfaces to:</a:t>
            </a:r>
          </a:p>
          <a:p>
            <a:pPr lvl="2">
              <a:lnSpc>
                <a:spcPct val="150000"/>
              </a:lnSpc>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Give attractive color</a:t>
            </a:r>
          </a:p>
          <a:p>
            <a:pPr lvl="2">
              <a:lnSpc>
                <a:spcPct val="150000"/>
              </a:lnSpc>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Clarify the attractive nature and grain texture</a:t>
            </a:r>
          </a:p>
          <a:p>
            <a:pPr lvl="2">
              <a:lnSpc>
                <a:spcPct val="150000"/>
              </a:lnSpc>
              <a:buFont typeface="Wingdings" panose="05000000000000000000" pitchFamily="2" charset="2"/>
              <a:buChar char="ü"/>
            </a:pPr>
            <a:r>
              <a:rPr lang="en-US" sz="2400" dirty="0">
                <a:latin typeface="Times New Roman" panose="02020603050405020304" pitchFamily="18" charset="0"/>
                <a:cs typeface="Times New Roman" panose="02020603050405020304" pitchFamily="18" charset="0"/>
              </a:rPr>
              <a:t>Produce smooth, level and shiny surface</a:t>
            </a: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Ease the problems of cleaning and reduce dust collection of surfaces.</a:t>
            </a:r>
          </a:p>
          <a:p>
            <a:pPr lvl="1">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Make odorless and non-attractive to insects and other organisms.</a:t>
            </a:r>
          </a:p>
        </p:txBody>
      </p:sp>
      <p:sp>
        <p:nvSpPr>
          <p:cNvPr id="4" name="Slide Number Placeholder 3">
            <a:extLst>
              <a:ext uri="{FF2B5EF4-FFF2-40B4-BE49-F238E27FC236}">
                <a16:creationId xmlns:a16="http://schemas.microsoft.com/office/drawing/2014/main" id="{D184D5AB-9373-456B-ABC4-BDBDF472AABE}"/>
              </a:ext>
            </a:extLst>
          </p:cNvPr>
          <p:cNvSpPr>
            <a:spLocks noGrp="1"/>
          </p:cNvSpPr>
          <p:nvPr>
            <p:ph type="sldNum" sz="quarter" idx="12"/>
          </p:nvPr>
        </p:nvSpPr>
        <p:spPr/>
        <p:txBody>
          <a:bodyPr/>
          <a:lstStyle/>
          <a:p>
            <a:fld id="{70C2AC3C-10E6-4E86-BACD-A60D77B657AF}" type="slidenum">
              <a:rPr lang="en-US" smtClean="0"/>
              <a:t>53</a:t>
            </a:fld>
            <a:endParaRPr lang="en-US"/>
          </a:p>
        </p:txBody>
      </p:sp>
      <p:sp>
        <p:nvSpPr>
          <p:cNvPr id="5" name="Date Placeholder 4">
            <a:extLst>
              <a:ext uri="{FF2B5EF4-FFF2-40B4-BE49-F238E27FC236}">
                <a16:creationId xmlns:a16="http://schemas.microsoft.com/office/drawing/2014/main" id="{02C0CD20-ADC2-4C7E-AA62-48D67E15D4D9}"/>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245911048"/>
      </p:ext>
    </p:extLst>
  </p:cSld>
  <p:clrMapOvr>
    <a:masterClrMapping/>
  </p:clrMapOvr>
</p:sld>
</file>

<file path=ppt/slides/slide5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a:xfrm>
            <a:off x="838200" y="365125"/>
            <a:ext cx="10515600" cy="746983"/>
          </a:xfrm>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E. Finishing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a:xfrm>
            <a:off x="751702" y="1356067"/>
            <a:ext cx="10515600" cy="5136807"/>
          </a:xfrm>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Types of finish</a:t>
            </a:r>
          </a:p>
          <a:p>
            <a:pPr lvl="1"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Depending on the nature of the materials used, there are </a:t>
            </a:r>
            <a:r>
              <a:rPr lang="en-US" i="1" dirty="0">
                <a:solidFill>
                  <a:srgbClr val="FF0000"/>
                </a:solidFill>
                <a:latin typeface="Times New Roman" panose="02020603050405020304" pitchFamily="18" charset="0"/>
                <a:cs typeface="Times New Roman" panose="02020603050405020304" pitchFamily="18" charset="0"/>
              </a:rPr>
              <a:t>two types of wood finish</a:t>
            </a:r>
            <a:r>
              <a:rPr lang="en-US" dirty="0">
                <a:latin typeface="Times New Roman" panose="02020603050405020304" pitchFamily="18" charset="0"/>
                <a:cs typeface="Times New Roman" panose="02020603050405020304" pitchFamily="18" charset="0"/>
              </a:rPr>
              <a:t>. There are </a:t>
            </a:r>
            <a:r>
              <a:rPr lang="en-US" i="1" dirty="0">
                <a:solidFill>
                  <a:srgbClr val="FF0000"/>
                </a:solidFill>
                <a:latin typeface="Times New Roman" panose="02020603050405020304" pitchFamily="18" charset="0"/>
                <a:cs typeface="Times New Roman" panose="02020603050405020304" pitchFamily="18" charset="0"/>
              </a:rPr>
              <a:t>opaque</a:t>
            </a:r>
            <a:r>
              <a:rPr lang="en-US" dirty="0">
                <a:latin typeface="Times New Roman" panose="02020603050405020304" pitchFamily="18" charset="0"/>
                <a:cs typeface="Times New Roman" panose="02020603050405020304" pitchFamily="18" charset="0"/>
              </a:rPr>
              <a:t> and </a:t>
            </a:r>
            <a:r>
              <a:rPr lang="en-US" i="1" dirty="0">
                <a:solidFill>
                  <a:srgbClr val="FF0000"/>
                </a:solidFill>
                <a:latin typeface="Times New Roman" panose="02020603050405020304" pitchFamily="18" charset="0"/>
                <a:cs typeface="Times New Roman" panose="02020603050405020304" pitchFamily="18" charset="0"/>
              </a:rPr>
              <a:t>transparent</a:t>
            </a:r>
            <a:r>
              <a:rPr lang="en-US" dirty="0">
                <a:latin typeface="Times New Roman" panose="02020603050405020304" pitchFamily="18" charset="0"/>
                <a:cs typeface="Times New Roman" panose="02020603050405020304" pitchFamily="18" charset="0"/>
              </a:rPr>
              <a:t> wood finishes.</a:t>
            </a:r>
          </a:p>
          <a:p>
            <a:pPr marL="457200" lvl="1" indent="0" algn="just">
              <a:buNone/>
            </a:pPr>
            <a:r>
              <a:rPr lang="en-US" b="1" dirty="0">
                <a:solidFill>
                  <a:srgbClr val="FF0000"/>
                </a:solidFill>
                <a:latin typeface="Times New Roman" panose="02020603050405020304" pitchFamily="18" charset="0"/>
                <a:cs typeface="Times New Roman" panose="02020603050405020304" pitchFamily="18" charset="0"/>
              </a:rPr>
              <a:t>1. Opaque wood finish: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Type of finish that hides or completely covers the natural color, grain texture and nature of the wood. </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The material used in this case is colored liquids such as paints, stains etc. </a:t>
            </a:r>
          </a:p>
          <a:p>
            <a:pPr lvl="2" algn="just">
              <a:buFont typeface="Wingdings" panose="05000000000000000000" pitchFamily="2" charset="2"/>
              <a:buChar char="ü"/>
            </a:pPr>
            <a:r>
              <a:rPr lang="en-US" dirty="0">
                <a:solidFill>
                  <a:srgbClr val="FF0000"/>
                </a:solidFill>
                <a:latin typeface="Times New Roman" panose="02020603050405020304" pitchFamily="18" charset="0"/>
                <a:cs typeface="Times New Roman" panose="02020603050405020304" pitchFamily="18" charset="0"/>
              </a:rPr>
              <a:t>It is used mostly for:</a:t>
            </a:r>
          </a:p>
          <a:p>
            <a:pPr lvl="3"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Slightly water exposed furniture</a:t>
            </a:r>
          </a:p>
          <a:p>
            <a:pPr lvl="3"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Low grade (non attractive nature) of wood</a:t>
            </a:r>
          </a:p>
          <a:p>
            <a:pPr lvl="3"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Outdoor furniture and materials</a:t>
            </a:r>
          </a:p>
          <a:p>
            <a:pPr lvl="3"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Special purpose furniture for hospital, baby, kitchen, furniture, etc.</a:t>
            </a:r>
          </a:p>
        </p:txBody>
      </p:sp>
      <p:sp>
        <p:nvSpPr>
          <p:cNvPr id="4" name="Slide Number Placeholder 3">
            <a:extLst>
              <a:ext uri="{FF2B5EF4-FFF2-40B4-BE49-F238E27FC236}">
                <a16:creationId xmlns:a16="http://schemas.microsoft.com/office/drawing/2014/main" id="{472CE187-1865-4B7B-88FA-5F58D721D918}"/>
              </a:ext>
            </a:extLst>
          </p:cNvPr>
          <p:cNvSpPr>
            <a:spLocks noGrp="1"/>
          </p:cNvSpPr>
          <p:nvPr>
            <p:ph type="sldNum" sz="quarter" idx="12"/>
          </p:nvPr>
        </p:nvSpPr>
        <p:spPr/>
        <p:txBody>
          <a:bodyPr/>
          <a:lstStyle/>
          <a:p>
            <a:fld id="{70C2AC3C-10E6-4E86-BACD-A60D77B657AF}" type="slidenum">
              <a:rPr lang="en-US" smtClean="0"/>
              <a:t>54</a:t>
            </a:fld>
            <a:endParaRPr lang="en-US"/>
          </a:p>
        </p:txBody>
      </p:sp>
      <p:sp>
        <p:nvSpPr>
          <p:cNvPr id="5" name="Date Placeholder 4">
            <a:extLst>
              <a:ext uri="{FF2B5EF4-FFF2-40B4-BE49-F238E27FC236}">
                <a16:creationId xmlns:a16="http://schemas.microsoft.com/office/drawing/2014/main" id="{540F89D7-5F18-4B24-8366-63CC397146DA}"/>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942742452"/>
      </p:ext>
    </p:extLst>
  </p:cSld>
  <p:clrMapOvr>
    <a:masterClrMapping/>
  </p:clrMapOvr>
</p:sld>
</file>

<file path=ppt/slides/slide5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E. Finishing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lnSpcReduction="10000"/>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2) Transparent Finish</a:t>
            </a:r>
          </a:p>
          <a:p>
            <a:pPr lvl="1" algn="just">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For high quality (grade) Type of finish in which all the natural color grain texture and attractive nature of the wood is clearly seen through the film-forming protective layer. </a:t>
            </a:r>
          </a:p>
          <a:p>
            <a:pPr lvl="1" algn="just">
              <a:lnSpc>
                <a:spcPct val="150000"/>
              </a:lnSpc>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The materials used for coating in this case are colorless after drying, such as </a:t>
            </a:r>
            <a:r>
              <a:rPr lang="en-US" i="1" dirty="0">
                <a:solidFill>
                  <a:srgbClr val="FF0000"/>
                </a:solidFill>
                <a:latin typeface="Times New Roman" panose="02020603050405020304" pitchFamily="18" charset="0"/>
                <a:cs typeface="Times New Roman" panose="02020603050405020304" pitchFamily="18" charset="0"/>
              </a:rPr>
              <a:t>varnishes, wax, enamels</a:t>
            </a:r>
            <a:r>
              <a:rPr lang="en-US" dirty="0">
                <a:latin typeface="Times New Roman" panose="02020603050405020304" pitchFamily="18" charset="0"/>
                <a:cs typeface="Times New Roman" panose="02020603050405020304" pitchFamily="18" charset="0"/>
              </a:rPr>
              <a:t>, etc. It is applicable:</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Wooden furniture</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On the opaque finish to give hard surface</a:t>
            </a:r>
          </a:p>
          <a:p>
            <a:pPr lvl="2" algn="just">
              <a:buFont typeface="Wingdings" panose="05000000000000000000" pitchFamily="2" charset="2"/>
              <a:buChar char="ü"/>
            </a:pPr>
            <a:r>
              <a:rPr lang="en-US" dirty="0">
                <a:latin typeface="Times New Roman" panose="02020603050405020304" pitchFamily="18" charset="0"/>
                <a:cs typeface="Times New Roman" panose="02020603050405020304" pitchFamily="18" charset="0"/>
              </a:rPr>
              <a:t>Where there is no need for covering the nature of the wood.</a:t>
            </a:r>
          </a:p>
        </p:txBody>
      </p:sp>
      <p:sp>
        <p:nvSpPr>
          <p:cNvPr id="4" name="Slide Number Placeholder 3">
            <a:extLst>
              <a:ext uri="{FF2B5EF4-FFF2-40B4-BE49-F238E27FC236}">
                <a16:creationId xmlns:a16="http://schemas.microsoft.com/office/drawing/2014/main" id="{5F9A9A4C-C953-4C83-8A20-A3DB2EE755D4}"/>
              </a:ext>
            </a:extLst>
          </p:cNvPr>
          <p:cNvSpPr>
            <a:spLocks noGrp="1"/>
          </p:cNvSpPr>
          <p:nvPr>
            <p:ph type="sldNum" sz="quarter" idx="12"/>
          </p:nvPr>
        </p:nvSpPr>
        <p:spPr/>
        <p:txBody>
          <a:bodyPr/>
          <a:lstStyle/>
          <a:p>
            <a:fld id="{70C2AC3C-10E6-4E86-BACD-A60D77B657AF}" type="slidenum">
              <a:rPr lang="en-US" smtClean="0"/>
              <a:t>55</a:t>
            </a:fld>
            <a:endParaRPr lang="en-US"/>
          </a:p>
        </p:txBody>
      </p:sp>
      <p:sp>
        <p:nvSpPr>
          <p:cNvPr id="5" name="Date Placeholder 4">
            <a:extLst>
              <a:ext uri="{FF2B5EF4-FFF2-40B4-BE49-F238E27FC236}">
                <a16:creationId xmlns:a16="http://schemas.microsoft.com/office/drawing/2014/main" id="{D4E6C2F5-56E0-4269-9ECD-89E3AA3A7D9A}"/>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4160897894"/>
      </p:ext>
    </p:extLst>
  </p:cSld>
  <p:clrMapOvr>
    <a:masterClrMapping/>
  </p:clrMapOvr>
</p:sld>
</file>

<file path=ppt/slides/slide5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normAutofit/>
          </a:bodyPr>
          <a:lstStyle/>
          <a:p>
            <a:r>
              <a:rPr lang="en-US" sz="2800" b="1" dirty="0">
                <a:solidFill>
                  <a:srgbClr val="FF0000"/>
                </a:solidFill>
                <a:latin typeface="Times New Roman" panose="02020603050405020304" pitchFamily="18" charset="0"/>
                <a:cs typeface="Times New Roman" panose="02020603050405020304" pitchFamily="18" charset="0"/>
              </a:rPr>
              <a:t>E. Finishing …</a:t>
            </a:r>
            <a:endParaRPr lang="en-US" sz="2800"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Finishing materials include:</a:t>
            </a:r>
          </a:p>
          <a:p>
            <a:pPr lvl="1" algn="just">
              <a:buFont typeface="Wingdings" panose="05000000000000000000" pitchFamily="2" charset="2"/>
              <a:buChar char="Ø"/>
            </a:pPr>
            <a:r>
              <a:rPr lang="en-US" i="1" dirty="0">
                <a:solidFill>
                  <a:srgbClr val="FF0000"/>
                </a:solidFill>
                <a:latin typeface="Times New Roman" panose="02020603050405020304" pitchFamily="18" charset="0"/>
                <a:cs typeface="Times New Roman" panose="02020603050405020304" pitchFamily="18" charset="0"/>
              </a:rPr>
              <a:t>Paint: </a:t>
            </a:r>
            <a:r>
              <a:rPr lang="en-US" dirty="0">
                <a:latin typeface="Times New Roman" panose="02020603050405020304" pitchFamily="18" charset="0"/>
                <a:cs typeface="Times New Roman" panose="02020603050405020304" pitchFamily="18" charset="0"/>
              </a:rPr>
              <a:t>produces colored protective layer</a:t>
            </a:r>
          </a:p>
          <a:p>
            <a:pPr lvl="1" algn="just">
              <a:buFont typeface="Wingdings" panose="05000000000000000000" pitchFamily="2" charset="2"/>
              <a:buChar char="Ø"/>
            </a:pPr>
            <a:r>
              <a:rPr lang="en-US" i="1" dirty="0">
                <a:solidFill>
                  <a:srgbClr val="FF0000"/>
                </a:solidFill>
                <a:latin typeface="Times New Roman" panose="02020603050405020304" pitchFamily="18" charset="0"/>
                <a:cs typeface="Times New Roman" panose="02020603050405020304" pitchFamily="18" charset="0"/>
              </a:rPr>
              <a:t>Varnishes, lacquers, shellacs are colorless, organic solvent-finishing materials</a:t>
            </a:r>
          </a:p>
          <a:p>
            <a:pPr lvl="2"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Which produce transparent protective layer on the wood.  </a:t>
            </a:r>
          </a:p>
          <a:p>
            <a:pPr lvl="2" algn="just">
              <a:buFont typeface="Wingdings" panose="05000000000000000000" pitchFamily="2" charset="2"/>
              <a:buChar char="Ø"/>
            </a:pPr>
            <a:r>
              <a:rPr lang="en-US" dirty="0">
                <a:latin typeface="Times New Roman" panose="02020603050405020304" pitchFamily="18" charset="0"/>
                <a:cs typeface="Times New Roman" panose="02020603050405020304" pitchFamily="18" charset="0"/>
              </a:rPr>
              <a:t>It is a film-forming substance that clearly magnifies the natural texture, attractive nature and color of the wood.</a:t>
            </a:r>
          </a:p>
        </p:txBody>
      </p:sp>
      <p:sp>
        <p:nvSpPr>
          <p:cNvPr id="4" name="Slide Number Placeholder 3">
            <a:extLst>
              <a:ext uri="{FF2B5EF4-FFF2-40B4-BE49-F238E27FC236}">
                <a16:creationId xmlns:a16="http://schemas.microsoft.com/office/drawing/2014/main" id="{7AC6AD2B-4C37-4115-8AAB-EC1712CA5F73}"/>
              </a:ext>
            </a:extLst>
          </p:cNvPr>
          <p:cNvSpPr>
            <a:spLocks noGrp="1"/>
          </p:cNvSpPr>
          <p:nvPr>
            <p:ph type="sldNum" sz="quarter" idx="12"/>
          </p:nvPr>
        </p:nvSpPr>
        <p:spPr/>
        <p:txBody>
          <a:bodyPr/>
          <a:lstStyle/>
          <a:p>
            <a:fld id="{70C2AC3C-10E6-4E86-BACD-A60D77B657AF}" type="slidenum">
              <a:rPr lang="en-US" smtClean="0"/>
              <a:t>56</a:t>
            </a:fld>
            <a:endParaRPr lang="en-US"/>
          </a:p>
        </p:txBody>
      </p:sp>
      <p:sp>
        <p:nvSpPr>
          <p:cNvPr id="5" name="Date Placeholder 4">
            <a:extLst>
              <a:ext uri="{FF2B5EF4-FFF2-40B4-BE49-F238E27FC236}">
                <a16:creationId xmlns:a16="http://schemas.microsoft.com/office/drawing/2014/main" id="{46FACE87-6E79-4791-8217-5351403B8706}"/>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1830488364"/>
      </p:ext>
    </p:extLst>
  </p:cSld>
  <p:clrMapOvr>
    <a:masterClrMapping/>
  </p:clrMapOvr>
</p:sld>
</file>

<file path=ppt/slides/slide5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860E7F97-5032-4FB7-AE21-B5899B071B92}"/>
              </a:ext>
            </a:extLst>
          </p:cNvPr>
          <p:cNvSpPr>
            <a:spLocks noGrp="1"/>
          </p:cNvSpPr>
          <p:nvPr>
            <p:ph idx="1"/>
          </p:nvPr>
        </p:nvSpPr>
        <p:spPr/>
        <p:txBody>
          <a:bodyPr>
            <a:normAutofit/>
          </a:bodyPr>
          <a:lstStyle/>
          <a:p>
            <a:pPr marL="0" indent="0" algn="ctr">
              <a:buNone/>
            </a:pPr>
            <a:r>
              <a:rPr lang="en-US" sz="4000" b="1" dirty="0">
                <a:solidFill>
                  <a:srgbClr val="FF0000"/>
                </a:solidFill>
                <a:latin typeface="Times New Roman" panose="02020603050405020304" pitchFamily="18" charset="0"/>
                <a:cs typeface="Times New Roman" panose="02020603050405020304" pitchFamily="18" charset="0"/>
              </a:rPr>
              <a:t>End of carpentry work.</a:t>
            </a:r>
          </a:p>
          <a:p>
            <a:pPr marL="0" indent="0" algn="ctr">
              <a:buNone/>
            </a:pPr>
            <a:endParaRPr lang="en-US" sz="4000" b="1" dirty="0">
              <a:solidFill>
                <a:srgbClr val="FF0000"/>
              </a:solidFill>
              <a:latin typeface="Times New Roman" panose="02020603050405020304" pitchFamily="18" charset="0"/>
              <a:cs typeface="Times New Roman" panose="02020603050405020304" pitchFamily="18" charset="0"/>
            </a:endParaRPr>
          </a:p>
          <a:p>
            <a:pPr marL="0" indent="0" algn="ctr">
              <a:buNone/>
            </a:pPr>
            <a:r>
              <a:rPr lang="en-US" sz="4000" b="1" dirty="0">
                <a:solidFill>
                  <a:srgbClr val="FF0000"/>
                </a:solidFill>
                <a:latin typeface="Times New Roman" panose="02020603050405020304" pitchFamily="18" charset="0"/>
                <a:cs typeface="Times New Roman" panose="02020603050405020304" pitchFamily="18" charset="0"/>
              </a:rPr>
              <a:t>Next Lecture is Plumbing </a:t>
            </a:r>
            <a:r>
              <a:rPr lang="en-US" sz="4000" b="1">
                <a:solidFill>
                  <a:srgbClr val="FF0000"/>
                </a:solidFill>
                <a:latin typeface="Times New Roman" panose="02020603050405020304" pitchFamily="18" charset="0"/>
                <a:cs typeface="Times New Roman" panose="02020603050405020304" pitchFamily="18" charset="0"/>
              </a:rPr>
              <a:t>(Lecture 3.)</a:t>
            </a:r>
            <a:endParaRPr lang="en-US" sz="4000" b="1" dirty="0">
              <a:solidFill>
                <a:srgbClr val="FF0000"/>
              </a:solidFill>
              <a:latin typeface="Times New Roman" panose="02020603050405020304" pitchFamily="18" charset="0"/>
              <a:cs typeface="Times New Roman" panose="02020603050405020304" pitchFamily="18" charset="0"/>
            </a:endParaRPr>
          </a:p>
        </p:txBody>
      </p:sp>
      <p:sp>
        <p:nvSpPr>
          <p:cNvPr id="4" name="Slide Number Placeholder 3">
            <a:extLst>
              <a:ext uri="{FF2B5EF4-FFF2-40B4-BE49-F238E27FC236}">
                <a16:creationId xmlns:a16="http://schemas.microsoft.com/office/drawing/2014/main" id="{F03DCD9A-97EB-4B33-AFB2-C43B6BA2AE99}"/>
              </a:ext>
            </a:extLst>
          </p:cNvPr>
          <p:cNvSpPr>
            <a:spLocks noGrp="1"/>
          </p:cNvSpPr>
          <p:nvPr>
            <p:ph type="sldNum" sz="quarter" idx="12"/>
          </p:nvPr>
        </p:nvSpPr>
        <p:spPr/>
        <p:txBody>
          <a:bodyPr/>
          <a:lstStyle/>
          <a:p>
            <a:fld id="{70C2AC3C-10E6-4E86-BACD-A60D77B657AF}" type="slidenum">
              <a:rPr lang="en-US" smtClean="0"/>
              <a:t>57</a:t>
            </a:fld>
            <a:endParaRPr lang="en-US"/>
          </a:p>
        </p:txBody>
      </p:sp>
      <p:sp>
        <p:nvSpPr>
          <p:cNvPr id="2" name="Date Placeholder 1">
            <a:extLst>
              <a:ext uri="{FF2B5EF4-FFF2-40B4-BE49-F238E27FC236}">
                <a16:creationId xmlns:a16="http://schemas.microsoft.com/office/drawing/2014/main" id="{4DBD7596-0FC3-419B-94D6-53F59ADE7152}"/>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56411966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close up of a tool&#10;&#10;Description automatically generated">
            <a:extLst>
              <a:ext uri="{FF2B5EF4-FFF2-40B4-BE49-F238E27FC236}">
                <a16:creationId xmlns:a16="http://schemas.microsoft.com/office/drawing/2014/main" id="{785A12D9-EE6C-4450-8B39-BA6EE6EAC899}"/>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667000" y="2798064"/>
            <a:ext cx="6858000" cy="4059936"/>
          </a:xfrm>
          <a:prstGeom prst="rect">
            <a:avLst/>
          </a:prstGeom>
        </p:spPr>
      </p:pic>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4. Jointer plane: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A jointer is made either 22 or 24 inches in length.</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Designed for making the edges of boards straight prior to gluing them together.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The tool is also a necessity for full size door hanging.</a:t>
            </a:r>
          </a:p>
        </p:txBody>
      </p:sp>
      <p:sp>
        <p:nvSpPr>
          <p:cNvPr id="4" name="Slide Number Placeholder 3">
            <a:extLst>
              <a:ext uri="{FF2B5EF4-FFF2-40B4-BE49-F238E27FC236}">
                <a16:creationId xmlns:a16="http://schemas.microsoft.com/office/drawing/2014/main" id="{51CCFC6D-0BF3-419C-9A90-0DCB1675D7C3}"/>
              </a:ext>
            </a:extLst>
          </p:cNvPr>
          <p:cNvSpPr>
            <a:spLocks noGrp="1"/>
          </p:cNvSpPr>
          <p:nvPr>
            <p:ph type="sldNum" sz="quarter" idx="12"/>
          </p:nvPr>
        </p:nvSpPr>
        <p:spPr/>
        <p:txBody>
          <a:bodyPr/>
          <a:lstStyle/>
          <a:p>
            <a:fld id="{70C2AC3C-10E6-4E86-BACD-A60D77B657AF}" type="slidenum">
              <a:rPr lang="en-US" smtClean="0"/>
              <a:t>6</a:t>
            </a:fld>
            <a:endParaRPr lang="en-US"/>
          </a:p>
        </p:txBody>
      </p:sp>
      <p:sp>
        <p:nvSpPr>
          <p:cNvPr id="5" name="Date Placeholder 4">
            <a:extLst>
              <a:ext uri="{FF2B5EF4-FFF2-40B4-BE49-F238E27FC236}">
                <a16:creationId xmlns:a16="http://schemas.microsoft.com/office/drawing/2014/main" id="{6EFF9A40-2551-43A5-9E40-71821D732ADE}"/>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3791058338"/>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5. Block plane: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Small plane designed to cut end grain of wood.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useful for general purpose.</a:t>
            </a:r>
          </a:p>
        </p:txBody>
      </p:sp>
      <p:sp>
        <p:nvSpPr>
          <p:cNvPr id="4" name="Slide Number Placeholder 3">
            <a:extLst>
              <a:ext uri="{FF2B5EF4-FFF2-40B4-BE49-F238E27FC236}">
                <a16:creationId xmlns:a16="http://schemas.microsoft.com/office/drawing/2014/main" id="{E02DA938-26E8-464C-A4E7-04BC79D1778D}"/>
              </a:ext>
            </a:extLst>
          </p:cNvPr>
          <p:cNvSpPr>
            <a:spLocks noGrp="1"/>
          </p:cNvSpPr>
          <p:nvPr>
            <p:ph type="sldNum" sz="quarter" idx="12"/>
          </p:nvPr>
        </p:nvSpPr>
        <p:spPr/>
        <p:txBody>
          <a:bodyPr/>
          <a:lstStyle/>
          <a:p>
            <a:fld id="{70C2AC3C-10E6-4E86-BACD-A60D77B657AF}" type="slidenum">
              <a:rPr lang="en-US" smtClean="0"/>
              <a:t>7</a:t>
            </a:fld>
            <a:endParaRPr lang="en-US"/>
          </a:p>
        </p:txBody>
      </p:sp>
      <p:pic>
        <p:nvPicPr>
          <p:cNvPr id="6" name="Picture 5" descr="A close up of a tool&#10;&#10;Description automatically generated">
            <a:extLst>
              <a:ext uri="{FF2B5EF4-FFF2-40B4-BE49-F238E27FC236}">
                <a16:creationId xmlns:a16="http://schemas.microsoft.com/office/drawing/2014/main" id="{08F6975D-82A2-4E0A-8C43-2BF613EC0C57}"/>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2921000" y="3236912"/>
            <a:ext cx="6350000" cy="3302000"/>
          </a:xfrm>
          <a:prstGeom prst="rect">
            <a:avLst/>
          </a:prstGeom>
        </p:spPr>
      </p:pic>
      <p:sp>
        <p:nvSpPr>
          <p:cNvPr id="5" name="Date Placeholder 4">
            <a:extLst>
              <a:ext uri="{FF2B5EF4-FFF2-40B4-BE49-F238E27FC236}">
                <a16:creationId xmlns:a16="http://schemas.microsoft.com/office/drawing/2014/main" id="{64EAF78B-39E8-4006-A5FD-3143E19989B5}"/>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60397253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descr="A picture containing chair&#10;&#10;Description automatically generated">
            <a:extLst>
              <a:ext uri="{FF2B5EF4-FFF2-40B4-BE49-F238E27FC236}">
                <a16:creationId xmlns:a16="http://schemas.microsoft.com/office/drawing/2014/main" id="{9FC0A118-6476-4996-9408-15605AFB2C4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072384" y="3200400"/>
            <a:ext cx="7498080" cy="3403600"/>
          </a:xfrm>
          <a:prstGeom prst="rect">
            <a:avLst/>
          </a:prstGeom>
        </p:spPr>
      </p:pic>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buNone/>
            </a:pPr>
            <a:r>
              <a:rPr lang="en-US" b="1" dirty="0">
                <a:solidFill>
                  <a:srgbClr val="FF0000"/>
                </a:solidFill>
                <a:latin typeface="Times New Roman" panose="02020603050405020304" pitchFamily="18" charset="0"/>
                <a:cs typeface="Times New Roman" panose="02020603050405020304" pitchFamily="18" charset="0"/>
              </a:rPr>
              <a:t>6. Rabbet plane: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Used for cutting rabbets grooves and slots along the grain of the wood.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It is made from two chisel like blade adjusted at different depth.</a:t>
            </a:r>
          </a:p>
        </p:txBody>
      </p:sp>
      <p:sp>
        <p:nvSpPr>
          <p:cNvPr id="4" name="Slide Number Placeholder 3">
            <a:extLst>
              <a:ext uri="{FF2B5EF4-FFF2-40B4-BE49-F238E27FC236}">
                <a16:creationId xmlns:a16="http://schemas.microsoft.com/office/drawing/2014/main" id="{12F76EFC-79EB-4AC3-930B-B29F7DB3F4D6}"/>
              </a:ext>
            </a:extLst>
          </p:cNvPr>
          <p:cNvSpPr>
            <a:spLocks noGrp="1"/>
          </p:cNvSpPr>
          <p:nvPr>
            <p:ph type="sldNum" sz="quarter" idx="12"/>
          </p:nvPr>
        </p:nvSpPr>
        <p:spPr/>
        <p:txBody>
          <a:bodyPr/>
          <a:lstStyle/>
          <a:p>
            <a:fld id="{70C2AC3C-10E6-4E86-BACD-A60D77B657AF}" type="slidenum">
              <a:rPr lang="en-US" smtClean="0"/>
              <a:t>8</a:t>
            </a:fld>
            <a:endParaRPr lang="en-US"/>
          </a:p>
        </p:txBody>
      </p:sp>
      <p:sp>
        <p:nvSpPr>
          <p:cNvPr id="5" name="Date Placeholder 4">
            <a:extLst>
              <a:ext uri="{FF2B5EF4-FFF2-40B4-BE49-F238E27FC236}">
                <a16:creationId xmlns:a16="http://schemas.microsoft.com/office/drawing/2014/main" id="{B672D89E-4B09-4271-BC3C-919098485964}"/>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8852847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BF3A3A-B24F-4B3F-8C81-E6AC616E44A8}"/>
              </a:ext>
            </a:extLst>
          </p:cNvPr>
          <p:cNvSpPr>
            <a:spLocks noGrp="1"/>
          </p:cNvSpPr>
          <p:nvPr>
            <p:ph type="title"/>
          </p:nvPr>
        </p:nvSpPr>
        <p:spPr/>
        <p:txBody>
          <a:bodyPr/>
          <a:lstStyle/>
          <a:p>
            <a:r>
              <a:rPr lang="en-US" b="1" dirty="0">
                <a:solidFill>
                  <a:srgbClr val="FF0000"/>
                </a:solidFill>
                <a:latin typeface="Times New Roman" panose="02020603050405020304" pitchFamily="18" charset="0"/>
                <a:cs typeface="Times New Roman" panose="02020603050405020304" pitchFamily="18" charset="0"/>
              </a:rPr>
              <a:t>3. Smoothing tools …</a:t>
            </a:r>
            <a:endParaRPr lang="en-US" dirty="0"/>
          </a:p>
        </p:txBody>
      </p:sp>
      <p:sp>
        <p:nvSpPr>
          <p:cNvPr id="3" name="Content Placeholder 2">
            <a:extLst>
              <a:ext uri="{FF2B5EF4-FFF2-40B4-BE49-F238E27FC236}">
                <a16:creationId xmlns:a16="http://schemas.microsoft.com/office/drawing/2014/main" id="{096C0D17-EEB7-48AE-8B0D-342C47F19826}"/>
              </a:ext>
            </a:extLst>
          </p:cNvPr>
          <p:cNvSpPr>
            <a:spLocks noGrp="1"/>
          </p:cNvSpPr>
          <p:nvPr>
            <p:ph idx="1"/>
          </p:nvPr>
        </p:nvSpPr>
        <p:spPr/>
        <p:txBody>
          <a:bodyPr>
            <a:normAutofit/>
          </a:bodyPr>
          <a:lstStyle/>
          <a:p>
            <a:pPr marL="0" indent="0" algn="just">
              <a:buNone/>
            </a:pPr>
            <a:r>
              <a:rPr lang="en-US" b="1" dirty="0">
                <a:solidFill>
                  <a:srgbClr val="FF0000"/>
                </a:solidFill>
                <a:latin typeface="Times New Roman" panose="02020603050405020304" pitchFamily="18" charset="0"/>
                <a:cs typeface="Times New Roman" panose="02020603050405020304" pitchFamily="18" charset="0"/>
              </a:rPr>
              <a:t>7. Spoke shave: </a:t>
            </a:r>
          </a:p>
          <a:p>
            <a:pPr lvl="1" algn="just">
              <a:buFont typeface="Wingdings" panose="05000000000000000000" pitchFamily="2" charset="2"/>
              <a:buChar char="Ø"/>
            </a:pPr>
            <a:r>
              <a:rPr lang="en-US" sz="2800" dirty="0">
                <a:latin typeface="Times New Roman" panose="02020603050405020304" pitchFamily="18" charset="0"/>
                <a:cs typeface="Times New Roman" panose="02020603050405020304" pitchFamily="18" charset="0"/>
              </a:rPr>
              <a:t>Designed for smoothing curved edges and flat surfaces of wood. </a:t>
            </a:r>
          </a:p>
        </p:txBody>
      </p:sp>
      <p:sp>
        <p:nvSpPr>
          <p:cNvPr id="4" name="Slide Number Placeholder 3">
            <a:extLst>
              <a:ext uri="{FF2B5EF4-FFF2-40B4-BE49-F238E27FC236}">
                <a16:creationId xmlns:a16="http://schemas.microsoft.com/office/drawing/2014/main" id="{4F4AE765-D058-453E-80A2-5559DE14A9CD}"/>
              </a:ext>
            </a:extLst>
          </p:cNvPr>
          <p:cNvSpPr>
            <a:spLocks noGrp="1"/>
          </p:cNvSpPr>
          <p:nvPr>
            <p:ph type="sldNum" sz="quarter" idx="12"/>
          </p:nvPr>
        </p:nvSpPr>
        <p:spPr/>
        <p:txBody>
          <a:bodyPr/>
          <a:lstStyle/>
          <a:p>
            <a:fld id="{70C2AC3C-10E6-4E86-BACD-A60D77B657AF}" type="slidenum">
              <a:rPr lang="en-US" smtClean="0"/>
              <a:t>9</a:t>
            </a:fld>
            <a:endParaRPr lang="en-US"/>
          </a:p>
        </p:txBody>
      </p:sp>
      <p:pic>
        <p:nvPicPr>
          <p:cNvPr id="6" name="Picture 5" descr="A picture containing blue, sitting, small, wooden&#10;&#10;Description automatically generated">
            <a:extLst>
              <a:ext uri="{FF2B5EF4-FFF2-40B4-BE49-F238E27FC236}">
                <a16:creationId xmlns:a16="http://schemas.microsoft.com/office/drawing/2014/main" id="{F2CFDD6B-FB0B-4DC4-9315-835D9DDE6BA8}"/>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697225" y="2743835"/>
            <a:ext cx="5138928" cy="3612515"/>
          </a:xfrm>
          <a:prstGeom prst="rect">
            <a:avLst/>
          </a:prstGeom>
        </p:spPr>
      </p:pic>
      <p:sp>
        <p:nvSpPr>
          <p:cNvPr id="5" name="Date Placeholder 4">
            <a:extLst>
              <a:ext uri="{FF2B5EF4-FFF2-40B4-BE49-F238E27FC236}">
                <a16:creationId xmlns:a16="http://schemas.microsoft.com/office/drawing/2014/main" id="{7F7BEAFC-6957-4B67-9FF2-993DC07AB1F4}"/>
              </a:ext>
            </a:extLst>
          </p:cNvPr>
          <p:cNvSpPr>
            <a:spLocks noGrp="1"/>
          </p:cNvSpPr>
          <p:nvPr>
            <p:ph type="dt" sz="half" idx="10"/>
          </p:nvPr>
        </p:nvSpPr>
        <p:spPr/>
        <p:txBody>
          <a:bodyPr/>
          <a:lstStyle/>
          <a:p>
            <a:r>
              <a:rPr lang="en-US"/>
              <a:t>4/28/2020</a:t>
            </a:r>
          </a:p>
        </p:txBody>
      </p:sp>
    </p:spTree>
    <p:extLst>
      <p:ext uri="{BB962C8B-B14F-4D97-AF65-F5344CB8AC3E}">
        <p14:creationId xmlns:p14="http://schemas.microsoft.com/office/powerpoint/2010/main" val="2151260475"/>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2814</TotalTime>
  <Words>3788</Words>
  <Application>Microsoft Office PowerPoint</Application>
  <PresentationFormat>Widescreen</PresentationFormat>
  <Paragraphs>405</Paragraphs>
  <Slides>57</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57</vt:i4>
      </vt:variant>
    </vt:vector>
  </HeadingPairs>
  <TitlesOfParts>
    <vt:vector size="63" baseType="lpstr">
      <vt:lpstr>Arial</vt:lpstr>
      <vt:lpstr>Calibri</vt:lpstr>
      <vt:lpstr>Calibri Light</vt:lpstr>
      <vt:lpstr>Times New Roman</vt:lpstr>
      <vt:lpstr>Wingdings</vt:lpstr>
      <vt:lpstr>Office Theme</vt:lpstr>
      <vt:lpstr>Lecture 2.  B. Carpentry Tools and Machines …</vt:lpstr>
      <vt:lpstr>3. Smoothing tools</vt:lpstr>
      <vt:lpstr>3. Smoothing tools …</vt:lpstr>
      <vt:lpstr>3. Smoothing tools …</vt:lpstr>
      <vt:lpstr>3. Smoothing tools …</vt:lpstr>
      <vt:lpstr>3. Smoothing tools …</vt:lpstr>
      <vt:lpstr>3. Smoothing tools …</vt:lpstr>
      <vt:lpstr>3. Smoothing tools …</vt:lpstr>
      <vt:lpstr>3. Smoothing tools …</vt:lpstr>
      <vt:lpstr>3. Smoothing tools …</vt:lpstr>
      <vt:lpstr>Important parts of a hand plane …</vt:lpstr>
      <vt:lpstr>Important parts of a hand plane …</vt:lpstr>
      <vt:lpstr>4) Boring and Drilling tools</vt:lpstr>
      <vt:lpstr>4) Boring and Drilling tools …</vt:lpstr>
      <vt:lpstr>4) Boring and Drilling tools …</vt:lpstr>
      <vt:lpstr>4) Boring and Drilling tools …</vt:lpstr>
      <vt:lpstr>5) Sharpening Tools</vt:lpstr>
      <vt:lpstr>5) Sharpening Tools …</vt:lpstr>
      <vt:lpstr>5) Sharpening Tools …</vt:lpstr>
      <vt:lpstr>6) Finishing Tools</vt:lpstr>
      <vt:lpstr>6) Finishing Tools …</vt:lpstr>
      <vt:lpstr>7) Hammers</vt:lpstr>
      <vt:lpstr>7) Hammers …</vt:lpstr>
      <vt:lpstr>8) Screwdriver and chisels</vt:lpstr>
      <vt:lpstr>8) Screwdriver and chisels …</vt:lpstr>
      <vt:lpstr>9) Screwdriver and chisels …</vt:lpstr>
      <vt:lpstr>C. Basic Woodwork Techniques</vt:lpstr>
      <vt:lpstr>C. Basic Woodwork Techniques …</vt:lpstr>
      <vt:lpstr>C. Basic Woodwork Techniques …</vt:lpstr>
      <vt:lpstr>C. Basic Woodwork Techniques …</vt:lpstr>
      <vt:lpstr>C. Basic Woodwork Techniques …</vt:lpstr>
      <vt:lpstr>D. Jointing …</vt:lpstr>
      <vt:lpstr>D. Jointing …</vt:lpstr>
      <vt:lpstr>D. Jointing …</vt:lpstr>
      <vt:lpstr>Butt Joint</vt:lpstr>
      <vt:lpstr>D. Jointing …</vt:lpstr>
      <vt:lpstr>PowerPoint Presentation</vt:lpstr>
      <vt:lpstr>D. Jointing …</vt:lpstr>
      <vt:lpstr>PowerPoint Presentation</vt:lpstr>
      <vt:lpstr>D. Jointing …</vt:lpstr>
      <vt:lpstr>PowerPoint Presentation</vt:lpstr>
      <vt:lpstr>D. Jointing …</vt:lpstr>
      <vt:lpstr>PowerPoint Presentation</vt:lpstr>
      <vt:lpstr>D. Jointing …</vt:lpstr>
      <vt:lpstr>PowerPoint Presentation</vt:lpstr>
      <vt:lpstr>D. Jointing …</vt:lpstr>
      <vt:lpstr>PowerPoint Presentation</vt:lpstr>
      <vt:lpstr>D. Jointing …</vt:lpstr>
      <vt:lpstr>PowerPoint Presentation</vt:lpstr>
      <vt:lpstr>D. Jointing …</vt:lpstr>
      <vt:lpstr>D. Jointing …</vt:lpstr>
      <vt:lpstr>C. Basic Woodwork Techniques …</vt:lpstr>
      <vt:lpstr>E. Finishing …</vt:lpstr>
      <vt:lpstr>E. Finishing …</vt:lpstr>
      <vt:lpstr>E. Finishing …</vt:lpstr>
      <vt:lpstr>E. Finishing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user</dc:creator>
  <cp:lastModifiedBy>user</cp:lastModifiedBy>
  <cp:revision>211</cp:revision>
  <dcterms:created xsi:type="dcterms:W3CDTF">2020-03-02T08:11:34Z</dcterms:created>
  <dcterms:modified xsi:type="dcterms:W3CDTF">2020-04-28T05:53:23Z</dcterms:modified>
</cp:coreProperties>
</file>