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67"/>
  </p:notesMasterIdLst>
  <p:sldIdLst>
    <p:sldId id="256" r:id="rId2"/>
    <p:sldId id="257" r:id="rId3"/>
    <p:sldId id="266" r:id="rId4"/>
    <p:sldId id="265" r:id="rId5"/>
    <p:sldId id="264" r:id="rId6"/>
    <p:sldId id="263" r:id="rId7"/>
    <p:sldId id="262" r:id="rId8"/>
    <p:sldId id="261" r:id="rId9"/>
    <p:sldId id="260" r:id="rId10"/>
    <p:sldId id="259" r:id="rId11"/>
    <p:sldId id="258"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301" r:id="rId43"/>
    <p:sldId id="300" r:id="rId44"/>
    <p:sldId id="299" r:id="rId45"/>
    <p:sldId id="298" r:id="rId46"/>
    <p:sldId id="302" r:id="rId47"/>
    <p:sldId id="303" r:id="rId48"/>
    <p:sldId id="304" r:id="rId49"/>
    <p:sldId id="305" r:id="rId50"/>
    <p:sldId id="306" r:id="rId51"/>
    <p:sldId id="307" r:id="rId52"/>
    <p:sldId id="308" r:id="rId53"/>
    <p:sldId id="309" r:id="rId54"/>
    <p:sldId id="311" r:id="rId55"/>
    <p:sldId id="313" r:id="rId56"/>
    <p:sldId id="312" r:id="rId57"/>
    <p:sldId id="314" r:id="rId58"/>
    <p:sldId id="315" r:id="rId59"/>
    <p:sldId id="319" r:id="rId60"/>
    <p:sldId id="318" r:id="rId61"/>
    <p:sldId id="317" r:id="rId62"/>
    <p:sldId id="322" r:id="rId63"/>
    <p:sldId id="321" r:id="rId64"/>
    <p:sldId id="320" r:id="rId65"/>
    <p:sldId id="323" r:id="rId6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8" d="100"/>
          <a:sy n="78" d="100"/>
        </p:scale>
        <p:origin x="4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50F63D-C366-47B5-8CED-FF505C7D212D}" type="datetimeFigureOut">
              <a:rPr lang="en-US" smtClean="0"/>
              <a:t>4/28/2020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F0C485-9BEE-4FEC-9875-2B82912D19B3}" type="slidenum">
              <a:rPr lang="en-US" smtClean="0"/>
              <a:t>‹#›</a:t>
            </a:fld>
            <a:endParaRPr lang="en-US"/>
          </a:p>
        </p:txBody>
      </p:sp>
    </p:spTree>
    <p:extLst>
      <p:ext uri="{BB962C8B-B14F-4D97-AF65-F5344CB8AC3E}">
        <p14:creationId xmlns:p14="http://schemas.microsoft.com/office/powerpoint/2010/main" val="1321934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FF7D1-7934-4B36-BC51-4B0564D87A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613F21C-1769-409A-A559-F6C02E7D04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0EFAE9-AF7A-4566-BE9B-99B7637A1D57}"/>
              </a:ext>
            </a:extLst>
          </p:cNvPr>
          <p:cNvSpPr>
            <a:spLocks noGrp="1"/>
          </p:cNvSpPr>
          <p:nvPr>
            <p:ph type="dt" sz="half" idx="10"/>
          </p:nvPr>
        </p:nvSpPr>
        <p:spPr/>
        <p:txBody>
          <a:bodyPr/>
          <a:lstStyle/>
          <a:p>
            <a:fld id="{DCEE72D5-D66F-440E-B5D8-97D7E15585A9}" type="datetime1">
              <a:rPr lang="en-US" smtClean="0"/>
              <a:t>4/28/2020</a:t>
            </a:fld>
            <a:endParaRPr lang="en-US"/>
          </a:p>
        </p:txBody>
      </p:sp>
      <p:sp>
        <p:nvSpPr>
          <p:cNvPr id="5" name="Footer Placeholder 4">
            <a:extLst>
              <a:ext uri="{FF2B5EF4-FFF2-40B4-BE49-F238E27FC236}">
                <a16:creationId xmlns:a16="http://schemas.microsoft.com/office/drawing/2014/main" id="{632B973C-CF1E-404B-B6FF-CEC7BE09BA39}"/>
              </a:ext>
            </a:extLst>
          </p:cNvPr>
          <p:cNvSpPr>
            <a:spLocks noGrp="1"/>
          </p:cNvSpPr>
          <p:nvPr>
            <p:ph type="ftr" sz="quarter" idx="11"/>
          </p:nvPr>
        </p:nvSpPr>
        <p:spPr/>
        <p:txBody>
          <a:bodyPr/>
          <a:lstStyle/>
          <a:p>
            <a:r>
              <a:rPr lang="en-US"/>
              <a:t>Sanitary Construction Lecture 3.</a:t>
            </a:r>
          </a:p>
        </p:txBody>
      </p:sp>
      <p:sp>
        <p:nvSpPr>
          <p:cNvPr id="6" name="Slide Number Placeholder 5">
            <a:extLst>
              <a:ext uri="{FF2B5EF4-FFF2-40B4-BE49-F238E27FC236}">
                <a16:creationId xmlns:a16="http://schemas.microsoft.com/office/drawing/2014/main" id="{2D96DD0E-7079-4CAB-9A7D-EAD18E2008B0}"/>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3222268224"/>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F864F-DAC5-41A5-9538-B188C77143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6E66AA-CD2F-4AA2-AAC0-F027BBDB4A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BA063-D388-48D2-BD4B-ED4C69EF699C}"/>
              </a:ext>
            </a:extLst>
          </p:cNvPr>
          <p:cNvSpPr>
            <a:spLocks noGrp="1"/>
          </p:cNvSpPr>
          <p:nvPr>
            <p:ph type="dt" sz="half" idx="10"/>
          </p:nvPr>
        </p:nvSpPr>
        <p:spPr/>
        <p:txBody>
          <a:bodyPr/>
          <a:lstStyle/>
          <a:p>
            <a:fld id="{B4A26B97-9BDD-404D-8FBA-568D04F3B0A3}" type="datetime1">
              <a:rPr lang="en-US" smtClean="0"/>
              <a:t>4/28/2020</a:t>
            </a:fld>
            <a:endParaRPr lang="en-US"/>
          </a:p>
        </p:txBody>
      </p:sp>
      <p:sp>
        <p:nvSpPr>
          <p:cNvPr id="5" name="Footer Placeholder 4">
            <a:extLst>
              <a:ext uri="{FF2B5EF4-FFF2-40B4-BE49-F238E27FC236}">
                <a16:creationId xmlns:a16="http://schemas.microsoft.com/office/drawing/2014/main" id="{401C042A-F232-4C2B-ABE7-6693F8E6BB84}"/>
              </a:ext>
            </a:extLst>
          </p:cNvPr>
          <p:cNvSpPr>
            <a:spLocks noGrp="1"/>
          </p:cNvSpPr>
          <p:nvPr>
            <p:ph type="ftr" sz="quarter" idx="11"/>
          </p:nvPr>
        </p:nvSpPr>
        <p:spPr/>
        <p:txBody>
          <a:bodyPr/>
          <a:lstStyle/>
          <a:p>
            <a:r>
              <a:rPr lang="en-US"/>
              <a:t>Sanitary Construction Lecture 3.</a:t>
            </a:r>
          </a:p>
        </p:txBody>
      </p:sp>
      <p:sp>
        <p:nvSpPr>
          <p:cNvPr id="6" name="Slide Number Placeholder 5">
            <a:extLst>
              <a:ext uri="{FF2B5EF4-FFF2-40B4-BE49-F238E27FC236}">
                <a16:creationId xmlns:a16="http://schemas.microsoft.com/office/drawing/2014/main" id="{836046BC-C7F4-492B-A0F4-05136C08A415}"/>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1157845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B22B30-CA45-4699-B043-40990C7E5A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FB79B8-9251-4416-B90F-E08763E5C1F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EF65F2-56B4-43A0-A87B-A9DFD504E33F}"/>
              </a:ext>
            </a:extLst>
          </p:cNvPr>
          <p:cNvSpPr>
            <a:spLocks noGrp="1"/>
          </p:cNvSpPr>
          <p:nvPr>
            <p:ph type="dt" sz="half" idx="10"/>
          </p:nvPr>
        </p:nvSpPr>
        <p:spPr/>
        <p:txBody>
          <a:bodyPr/>
          <a:lstStyle/>
          <a:p>
            <a:fld id="{189BB073-BC51-4F17-B587-FC2B5F9D3612}" type="datetime1">
              <a:rPr lang="en-US" smtClean="0"/>
              <a:t>4/28/2020</a:t>
            </a:fld>
            <a:endParaRPr lang="en-US"/>
          </a:p>
        </p:txBody>
      </p:sp>
      <p:sp>
        <p:nvSpPr>
          <p:cNvPr id="5" name="Footer Placeholder 4">
            <a:extLst>
              <a:ext uri="{FF2B5EF4-FFF2-40B4-BE49-F238E27FC236}">
                <a16:creationId xmlns:a16="http://schemas.microsoft.com/office/drawing/2014/main" id="{8536A790-522F-4E37-8AEB-7EC62CC12B3D}"/>
              </a:ext>
            </a:extLst>
          </p:cNvPr>
          <p:cNvSpPr>
            <a:spLocks noGrp="1"/>
          </p:cNvSpPr>
          <p:nvPr>
            <p:ph type="ftr" sz="quarter" idx="11"/>
          </p:nvPr>
        </p:nvSpPr>
        <p:spPr/>
        <p:txBody>
          <a:bodyPr/>
          <a:lstStyle/>
          <a:p>
            <a:r>
              <a:rPr lang="en-US"/>
              <a:t>Sanitary Construction Lecture 3.</a:t>
            </a:r>
          </a:p>
        </p:txBody>
      </p:sp>
      <p:sp>
        <p:nvSpPr>
          <p:cNvPr id="6" name="Slide Number Placeholder 5">
            <a:extLst>
              <a:ext uri="{FF2B5EF4-FFF2-40B4-BE49-F238E27FC236}">
                <a16:creationId xmlns:a16="http://schemas.microsoft.com/office/drawing/2014/main" id="{E369AAC2-4081-4072-937F-F31D4EA0BF26}"/>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582124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C2339-AF18-4338-9411-236D97B901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C3E3EB-4BBA-4E39-882B-F695173EC76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9BDCBB-9B0D-42F5-82B2-8E0B828E4E52}"/>
              </a:ext>
            </a:extLst>
          </p:cNvPr>
          <p:cNvSpPr>
            <a:spLocks noGrp="1"/>
          </p:cNvSpPr>
          <p:nvPr>
            <p:ph type="dt" sz="half" idx="10"/>
          </p:nvPr>
        </p:nvSpPr>
        <p:spPr/>
        <p:txBody>
          <a:bodyPr/>
          <a:lstStyle/>
          <a:p>
            <a:fld id="{FEB1B155-F968-4D3D-9470-B54DB70C4CEC}" type="datetime1">
              <a:rPr lang="en-US" smtClean="0"/>
              <a:t>4/28/2020</a:t>
            </a:fld>
            <a:endParaRPr lang="en-US"/>
          </a:p>
        </p:txBody>
      </p:sp>
      <p:sp>
        <p:nvSpPr>
          <p:cNvPr id="5" name="Footer Placeholder 4">
            <a:extLst>
              <a:ext uri="{FF2B5EF4-FFF2-40B4-BE49-F238E27FC236}">
                <a16:creationId xmlns:a16="http://schemas.microsoft.com/office/drawing/2014/main" id="{89CCC243-B02D-4DE3-8F65-977BFE66DB22}"/>
              </a:ext>
            </a:extLst>
          </p:cNvPr>
          <p:cNvSpPr>
            <a:spLocks noGrp="1"/>
          </p:cNvSpPr>
          <p:nvPr>
            <p:ph type="ftr" sz="quarter" idx="11"/>
          </p:nvPr>
        </p:nvSpPr>
        <p:spPr/>
        <p:txBody>
          <a:bodyPr/>
          <a:lstStyle/>
          <a:p>
            <a:r>
              <a:rPr lang="en-US"/>
              <a:t>Sanitary Construction Lecture 3.</a:t>
            </a:r>
          </a:p>
        </p:txBody>
      </p:sp>
      <p:sp>
        <p:nvSpPr>
          <p:cNvPr id="6" name="Slide Number Placeholder 5">
            <a:extLst>
              <a:ext uri="{FF2B5EF4-FFF2-40B4-BE49-F238E27FC236}">
                <a16:creationId xmlns:a16="http://schemas.microsoft.com/office/drawing/2014/main" id="{C7776B0E-B991-4BE6-BF60-B20EF84A618A}"/>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1580644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93711-65FD-4336-AFBF-C218822785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D6B737-E10B-4442-A55C-3D60DF37AD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6ACEA83-AD1E-4224-82AA-43C4A27F6E7D}"/>
              </a:ext>
            </a:extLst>
          </p:cNvPr>
          <p:cNvSpPr>
            <a:spLocks noGrp="1"/>
          </p:cNvSpPr>
          <p:nvPr>
            <p:ph type="dt" sz="half" idx="10"/>
          </p:nvPr>
        </p:nvSpPr>
        <p:spPr/>
        <p:txBody>
          <a:bodyPr/>
          <a:lstStyle/>
          <a:p>
            <a:fld id="{046C2399-F33F-4C23-9A07-4E8C9D743326}" type="datetime1">
              <a:rPr lang="en-US" smtClean="0"/>
              <a:t>4/28/2020</a:t>
            </a:fld>
            <a:endParaRPr lang="en-US"/>
          </a:p>
        </p:txBody>
      </p:sp>
      <p:sp>
        <p:nvSpPr>
          <p:cNvPr id="5" name="Footer Placeholder 4">
            <a:extLst>
              <a:ext uri="{FF2B5EF4-FFF2-40B4-BE49-F238E27FC236}">
                <a16:creationId xmlns:a16="http://schemas.microsoft.com/office/drawing/2014/main" id="{06C9724C-9CED-41F4-9BFA-EBB4966CD341}"/>
              </a:ext>
            </a:extLst>
          </p:cNvPr>
          <p:cNvSpPr>
            <a:spLocks noGrp="1"/>
          </p:cNvSpPr>
          <p:nvPr>
            <p:ph type="ftr" sz="quarter" idx="11"/>
          </p:nvPr>
        </p:nvSpPr>
        <p:spPr/>
        <p:txBody>
          <a:bodyPr/>
          <a:lstStyle/>
          <a:p>
            <a:r>
              <a:rPr lang="en-US"/>
              <a:t>Sanitary Construction Lecture 3.</a:t>
            </a:r>
          </a:p>
        </p:txBody>
      </p:sp>
      <p:sp>
        <p:nvSpPr>
          <p:cNvPr id="6" name="Slide Number Placeholder 5">
            <a:extLst>
              <a:ext uri="{FF2B5EF4-FFF2-40B4-BE49-F238E27FC236}">
                <a16:creationId xmlns:a16="http://schemas.microsoft.com/office/drawing/2014/main" id="{053D02CF-03B0-4B69-9EB5-0DAB10267890}"/>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986182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B8B23-69DE-483B-82B3-42798E506A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37F138-DB0B-4405-858D-B38E93E6690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255097-3C9F-4D06-9B2E-2CB20FE3AF5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11F474-4F19-433F-8E90-419BF8A3B6A6}"/>
              </a:ext>
            </a:extLst>
          </p:cNvPr>
          <p:cNvSpPr>
            <a:spLocks noGrp="1"/>
          </p:cNvSpPr>
          <p:nvPr>
            <p:ph type="dt" sz="half" idx="10"/>
          </p:nvPr>
        </p:nvSpPr>
        <p:spPr/>
        <p:txBody>
          <a:bodyPr/>
          <a:lstStyle/>
          <a:p>
            <a:fld id="{2547038E-1716-45B1-934E-1061E03D645E}" type="datetime1">
              <a:rPr lang="en-US" smtClean="0"/>
              <a:t>4/28/2020</a:t>
            </a:fld>
            <a:endParaRPr lang="en-US"/>
          </a:p>
        </p:txBody>
      </p:sp>
      <p:sp>
        <p:nvSpPr>
          <p:cNvPr id="6" name="Footer Placeholder 5">
            <a:extLst>
              <a:ext uri="{FF2B5EF4-FFF2-40B4-BE49-F238E27FC236}">
                <a16:creationId xmlns:a16="http://schemas.microsoft.com/office/drawing/2014/main" id="{1023F06C-AE2F-40B8-953F-7426C9D552BC}"/>
              </a:ext>
            </a:extLst>
          </p:cNvPr>
          <p:cNvSpPr>
            <a:spLocks noGrp="1"/>
          </p:cNvSpPr>
          <p:nvPr>
            <p:ph type="ftr" sz="quarter" idx="11"/>
          </p:nvPr>
        </p:nvSpPr>
        <p:spPr/>
        <p:txBody>
          <a:bodyPr/>
          <a:lstStyle/>
          <a:p>
            <a:r>
              <a:rPr lang="en-US"/>
              <a:t>Sanitary Construction Lecture 3.</a:t>
            </a:r>
          </a:p>
        </p:txBody>
      </p:sp>
      <p:sp>
        <p:nvSpPr>
          <p:cNvPr id="7" name="Slide Number Placeholder 6">
            <a:extLst>
              <a:ext uri="{FF2B5EF4-FFF2-40B4-BE49-F238E27FC236}">
                <a16:creationId xmlns:a16="http://schemas.microsoft.com/office/drawing/2014/main" id="{7F8008C5-4C76-4E1F-A3E3-26CD596D021F}"/>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349041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45F35-7F2D-4583-8A45-6D50F6AA8C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C7E712-D402-4144-9B01-812CFE0859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84EDC8E-C4DC-45BF-9C2A-8422289C442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5C9898-511E-45CD-9A7F-932A10D570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8A34278-41ED-4451-99D8-41D15F3C689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5A1976-8E45-4642-8866-2C0B660C59CA}"/>
              </a:ext>
            </a:extLst>
          </p:cNvPr>
          <p:cNvSpPr>
            <a:spLocks noGrp="1"/>
          </p:cNvSpPr>
          <p:nvPr>
            <p:ph type="dt" sz="half" idx="10"/>
          </p:nvPr>
        </p:nvSpPr>
        <p:spPr/>
        <p:txBody>
          <a:bodyPr/>
          <a:lstStyle/>
          <a:p>
            <a:fld id="{925B6497-B14F-4E92-994A-0521316A828A}" type="datetime1">
              <a:rPr lang="en-US" smtClean="0"/>
              <a:t>4/28/2020</a:t>
            </a:fld>
            <a:endParaRPr lang="en-US"/>
          </a:p>
        </p:txBody>
      </p:sp>
      <p:sp>
        <p:nvSpPr>
          <p:cNvPr id="8" name="Footer Placeholder 7">
            <a:extLst>
              <a:ext uri="{FF2B5EF4-FFF2-40B4-BE49-F238E27FC236}">
                <a16:creationId xmlns:a16="http://schemas.microsoft.com/office/drawing/2014/main" id="{2F88BEC2-AB8D-4055-ACCB-A680D41196EC}"/>
              </a:ext>
            </a:extLst>
          </p:cNvPr>
          <p:cNvSpPr>
            <a:spLocks noGrp="1"/>
          </p:cNvSpPr>
          <p:nvPr>
            <p:ph type="ftr" sz="quarter" idx="11"/>
          </p:nvPr>
        </p:nvSpPr>
        <p:spPr/>
        <p:txBody>
          <a:bodyPr/>
          <a:lstStyle/>
          <a:p>
            <a:r>
              <a:rPr lang="en-US"/>
              <a:t>Sanitary Construction Lecture 3.</a:t>
            </a:r>
          </a:p>
        </p:txBody>
      </p:sp>
      <p:sp>
        <p:nvSpPr>
          <p:cNvPr id="9" name="Slide Number Placeholder 8">
            <a:extLst>
              <a:ext uri="{FF2B5EF4-FFF2-40B4-BE49-F238E27FC236}">
                <a16:creationId xmlns:a16="http://schemas.microsoft.com/office/drawing/2014/main" id="{DFE36065-9586-43FE-A8ED-E1CFD443D15C}"/>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3194907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2CE5B-862B-4E7E-BB8D-C609A679DF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9BD93D-92A7-41AF-AF3C-CD4B2232EC91}"/>
              </a:ext>
            </a:extLst>
          </p:cNvPr>
          <p:cNvSpPr>
            <a:spLocks noGrp="1"/>
          </p:cNvSpPr>
          <p:nvPr>
            <p:ph type="dt" sz="half" idx="10"/>
          </p:nvPr>
        </p:nvSpPr>
        <p:spPr/>
        <p:txBody>
          <a:bodyPr/>
          <a:lstStyle/>
          <a:p>
            <a:fld id="{9A220E5C-D1AC-4136-B711-E28EAB1BA67B}" type="datetime1">
              <a:rPr lang="en-US" smtClean="0"/>
              <a:t>4/28/2020</a:t>
            </a:fld>
            <a:endParaRPr lang="en-US"/>
          </a:p>
        </p:txBody>
      </p:sp>
      <p:sp>
        <p:nvSpPr>
          <p:cNvPr id="4" name="Footer Placeholder 3">
            <a:extLst>
              <a:ext uri="{FF2B5EF4-FFF2-40B4-BE49-F238E27FC236}">
                <a16:creationId xmlns:a16="http://schemas.microsoft.com/office/drawing/2014/main" id="{539D206A-B81F-4646-BF76-CE68BD067E7C}"/>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710C623C-88D5-4F05-B9A2-50EA3F5097B9}"/>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16611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92DBB1-2D16-4573-A7CF-FA2CFDF36AF5}"/>
              </a:ext>
            </a:extLst>
          </p:cNvPr>
          <p:cNvSpPr>
            <a:spLocks noGrp="1"/>
          </p:cNvSpPr>
          <p:nvPr>
            <p:ph type="dt" sz="half" idx="10"/>
          </p:nvPr>
        </p:nvSpPr>
        <p:spPr/>
        <p:txBody>
          <a:bodyPr/>
          <a:lstStyle/>
          <a:p>
            <a:fld id="{A7D55F17-5554-4BE9-874D-E1EB0520FDF5}" type="datetime1">
              <a:rPr lang="en-US" smtClean="0"/>
              <a:t>4/28/2020</a:t>
            </a:fld>
            <a:endParaRPr lang="en-US"/>
          </a:p>
        </p:txBody>
      </p:sp>
      <p:sp>
        <p:nvSpPr>
          <p:cNvPr id="3" name="Footer Placeholder 2">
            <a:extLst>
              <a:ext uri="{FF2B5EF4-FFF2-40B4-BE49-F238E27FC236}">
                <a16:creationId xmlns:a16="http://schemas.microsoft.com/office/drawing/2014/main" id="{6ECF7C42-3401-4776-AEDB-FBB1E9BE9998}"/>
              </a:ext>
            </a:extLst>
          </p:cNvPr>
          <p:cNvSpPr>
            <a:spLocks noGrp="1"/>
          </p:cNvSpPr>
          <p:nvPr>
            <p:ph type="ftr" sz="quarter" idx="11"/>
          </p:nvPr>
        </p:nvSpPr>
        <p:spPr/>
        <p:txBody>
          <a:bodyPr/>
          <a:lstStyle/>
          <a:p>
            <a:r>
              <a:rPr lang="en-US"/>
              <a:t>Sanitary Construction Lecture 3.</a:t>
            </a:r>
          </a:p>
        </p:txBody>
      </p:sp>
      <p:sp>
        <p:nvSpPr>
          <p:cNvPr id="4" name="Slide Number Placeholder 3">
            <a:extLst>
              <a:ext uri="{FF2B5EF4-FFF2-40B4-BE49-F238E27FC236}">
                <a16:creationId xmlns:a16="http://schemas.microsoft.com/office/drawing/2014/main" id="{F09C5422-BAD1-4219-8E44-A078DF35892E}"/>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200842845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3C3DB-A818-45FA-B9C2-9316E22589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31E689D-9A6C-4600-B6C2-ACBC2A8749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C80AAD-3130-4E1E-85AE-D6703E46A2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515D837-D92F-4D8A-B489-8B81550F4345}"/>
              </a:ext>
            </a:extLst>
          </p:cNvPr>
          <p:cNvSpPr>
            <a:spLocks noGrp="1"/>
          </p:cNvSpPr>
          <p:nvPr>
            <p:ph type="dt" sz="half" idx="10"/>
          </p:nvPr>
        </p:nvSpPr>
        <p:spPr/>
        <p:txBody>
          <a:bodyPr/>
          <a:lstStyle/>
          <a:p>
            <a:fld id="{2C95AF4A-E83D-4F6B-83EB-0B91A9F84DF7}" type="datetime1">
              <a:rPr lang="en-US" smtClean="0"/>
              <a:t>4/28/2020</a:t>
            </a:fld>
            <a:endParaRPr lang="en-US"/>
          </a:p>
        </p:txBody>
      </p:sp>
      <p:sp>
        <p:nvSpPr>
          <p:cNvPr id="6" name="Footer Placeholder 5">
            <a:extLst>
              <a:ext uri="{FF2B5EF4-FFF2-40B4-BE49-F238E27FC236}">
                <a16:creationId xmlns:a16="http://schemas.microsoft.com/office/drawing/2014/main" id="{D0B038CA-B4BF-44C2-BDBF-8CA76B4E3A93}"/>
              </a:ext>
            </a:extLst>
          </p:cNvPr>
          <p:cNvSpPr>
            <a:spLocks noGrp="1"/>
          </p:cNvSpPr>
          <p:nvPr>
            <p:ph type="ftr" sz="quarter" idx="11"/>
          </p:nvPr>
        </p:nvSpPr>
        <p:spPr/>
        <p:txBody>
          <a:bodyPr/>
          <a:lstStyle/>
          <a:p>
            <a:r>
              <a:rPr lang="en-US"/>
              <a:t>Sanitary Construction Lecture 3.</a:t>
            </a:r>
          </a:p>
        </p:txBody>
      </p:sp>
      <p:sp>
        <p:nvSpPr>
          <p:cNvPr id="7" name="Slide Number Placeholder 6">
            <a:extLst>
              <a:ext uri="{FF2B5EF4-FFF2-40B4-BE49-F238E27FC236}">
                <a16:creationId xmlns:a16="http://schemas.microsoft.com/office/drawing/2014/main" id="{1A36A7FD-5023-44FB-83D7-D6E5C93D2CA5}"/>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204668427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DEACB-D64D-49F7-BA7B-01641FA302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B829A14-B6FB-493D-875E-80A4CEB9D1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2D0442-361A-46BA-A96D-819D78DDE4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506C801-AB9A-4639-A6E9-0EF51FFD3F42}"/>
              </a:ext>
            </a:extLst>
          </p:cNvPr>
          <p:cNvSpPr>
            <a:spLocks noGrp="1"/>
          </p:cNvSpPr>
          <p:nvPr>
            <p:ph type="dt" sz="half" idx="10"/>
          </p:nvPr>
        </p:nvSpPr>
        <p:spPr/>
        <p:txBody>
          <a:bodyPr/>
          <a:lstStyle/>
          <a:p>
            <a:fld id="{ED75170C-0A81-40E5-8CB6-B9001FD0D540}" type="datetime1">
              <a:rPr lang="en-US" smtClean="0"/>
              <a:t>4/28/2020</a:t>
            </a:fld>
            <a:endParaRPr lang="en-US"/>
          </a:p>
        </p:txBody>
      </p:sp>
      <p:sp>
        <p:nvSpPr>
          <p:cNvPr id="6" name="Footer Placeholder 5">
            <a:extLst>
              <a:ext uri="{FF2B5EF4-FFF2-40B4-BE49-F238E27FC236}">
                <a16:creationId xmlns:a16="http://schemas.microsoft.com/office/drawing/2014/main" id="{30492FC1-BF64-499B-9C9D-4A69AB818FD9}"/>
              </a:ext>
            </a:extLst>
          </p:cNvPr>
          <p:cNvSpPr>
            <a:spLocks noGrp="1"/>
          </p:cNvSpPr>
          <p:nvPr>
            <p:ph type="ftr" sz="quarter" idx="11"/>
          </p:nvPr>
        </p:nvSpPr>
        <p:spPr/>
        <p:txBody>
          <a:bodyPr/>
          <a:lstStyle/>
          <a:p>
            <a:r>
              <a:rPr lang="en-US"/>
              <a:t>Sanitary Construction Lecture 3.</a:t>
            </a:r>
          </a:p>
        </p:txBody>
      </p:sp>
      <p:sp>
        <p:nvSpPr>
          <p:cNvPr id="7" name="Slide Number Placeholder 6">
            <a:extLst>
              <a:ext uri="{FF2B5EF4-FFF2-40B4-BE49-F238E27FC236}">
                <a16:creationId xmlns:a16="http://schemas.microsoft.com/office/drawing/2014/main" id="{81296084-27D0-47DF-B71B-FAC1C2213D12}"/>
              </a:ext>
            </a:extLst>
          </p:cNvPr>
          <p:cNvSpPr>
            <a:spLocks noGrp="1"/>
          </p:cNvSpPr>
          <p:nvPr>
            <p:ph type="sldNum" sz="quarter" idx="12"/>
          </p:nvPr>
        </p:nvSpPr>
        <p:spPr/>
        <p:txBody>
          <a:bodyPr/>
          <a:lstStyle/>
          <a:p>
            <a:fld id="{3038AD87-842E-4206-9BD3-DF9A76FC908F}" type="slidenum">
              <a:rPr lang="en-US" smtClean="0"/>
              <a:t>‹#›</a:t>
            </a:fld>
            <a:endParaRPr lang="en-US"/>
          </a:p>
        </p:txBody>
      </p:sp>
    </p:spTree>
    <p:extLst>
      <p:ext uri="{BB962C8B-B14F-4D97-AF65-F5344CB8AC3E}">
        <p14:creationId xmlns:p14="http://schemas.microsoft.com/office/powerpoint/2010/main" val="2328113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138E77-1652-4465-96ED-3DEBABFB50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06E014-24C2-4F5D-8D23-675DBAF033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8F91B6-E065-475A-B0A3-53A09EE201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0BFFBF-8404-4EA0-B40E-90E0DEBB3871}" type="datetime1">
              <a:rPr lang="en-US" smtClean="0"/>
              <a:t>4/28/2020</a:t>
            </a:fld>
            <a:endParaRPr lang="en-US"/>
          </a:p>
        </p:txBody>
      </p:sp>
      <p:sp>
        <p:nvSpPr>
          <p:cNvPr id="5" name="Footer Placeholder 4">
            <a:extLst>
              <a:ext uri="{FF2B5EF4-FFF2-40B4-BE49-F238E27FC236}">
                <a16:creationId xmlns:a16="http://schemas.microsoft.com/office/drawing/2014/main" id="{8A6289BD-841E-4B5C-9A18-08E6DF8A7B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Sanitary Construction Lecture 3.</a:t>
            </a:r>
          </a:p>
        </p:txBody>
      </p:sp>
      <p:sp>
        <p:nvSpPr>
          <p:cNvPr id="6" name="Slide Number Placeholder 5">
            <a:extLst>
              <a:ext uri="{FF2B5EF4-FFF2-40B4-BE49-F238E27FC236}">
                <a16:creationId xmlns:a16="http://schemas.microsoft.com/office/drawing/2014/main" id="{84815F02-339E-4F29-91AE-0906C06641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8AD87-842E-4206-9BD3-DF9A76FC908F}" type="slidenum">
              <a:rPr lang="en-US" smtClean="0"/>
              <a:t>‹#›</a:t>
            </a:fld>
            <a:endParaRPr lang="en-US"/>
          </a:p>
        </p:txBody>
      </p:sp>
    </p:spTree>
    <p:extLst>
      <p:ext uri="{BB962C8B-B14F-4D97-AF65-F5344CB8AC3E}">
        <p14:creationId xmlns:p14="http://schemas.microsoft.com/office/powerpoint/2010/main" val="2659430909"/>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7DCE7-1BBF-42FE-B765-8B7F7B629164}"/>
              </a:ext>
            </a:extLst>
          </p:cNvPr>
          <p:cNvSpPr>
            <a:spLocks noGrp="1"/>
          </p:cNvSpPr>
          <p:nvPr>
            <p:ph type="ctrTitle"/>
          </p:nvPr>
        </p:nvSpPr>
        <p:spPr/>
        <p:txBody>
          <a:bodyPr>
            <a:normAutofit/>
          </a:bodyPr>
          <a:lstStyle/>
          <a:p>
            <a:r>
              <a:rPr lang="en-US" sz="4800" b="1" dirty="0">
                <a:solidFill>
                  <a:srgbClr val="FF0000"/>
                </a:solidFill>
                <a:latin typeface="Times New Roman" panose="02020603050405020304" pitchFamily="18" charset="0"/>
                <a:cs typeface="Times New Roman" panose="02020603050405020304" pitchFamily="18" charset="0"/>
              </a:rPr>
              <a:t>Lecture 3.  Plumbing</a:t>
            </a:r>
          </a:p>
        </p:txBody>
      </p:sp>
      <p:sp>
        <p:nvSpPr>
          <p:cNvPr id="3" name="Subtitle 2">
            <a:extLst>
              <a:ext uri="{FF2B5EF4-FFF2-40B4-BE49-F238E27FC236}">
                <a16:creationId xmlns:a16="http://schemas.microsoft.com/office/drawing/2014/main" id="{E31C12A7-9DE3-4FD4-8613-6BCEEC5A41DD}"/>
              </a:ext>
            </a:extLst>
          </p:cNvPr>
          <p:cNvSpPr>
            <a:spLocks noGrp="1"/>
          </p:cNvSpPr>
          <p:nvPr>
            <p:ph type="subTitle" idx="1"/>
          </p:nvPr>
        </p:nvSpPr>
        <p:spPr>
          <a:xfrm>
            <a:off x="4464908" y="5290478"/>
            <a:ext cx="3262184" cy="685800"/>
          </a:xfrm>
          <a:noFill/>
        </p:spPr>
        <p:txBody>
          <a:bodyPr>
            <a:normAutofit/>
          </a:bodyPr>
          <a:lstStyle/>
          <a:p>
            <a:r>
              <a:rPr lang="en-US" sz="2800" b="1" dirty="0">
                <a:latin typeface="Times New Roman" panose="02020603050405020304" pitchFamily="18" charset="0"/>
                <a:cs typeface="Times New Roman" panose="02020603050405020304" pitchFamily="18" charset="0"/>
              </a:rPr>
              <a:t>By: Dinaol</a:t>
            </a:r>
          </a:p>
        </p:txBody>
      </p:sp>
      <p:sp>
        <p:nvSpPr>
          <p:cNvPr id="4" name="Footer Placeholder 3">
            <a:extLst>
              <a:ext uri="{FF2B5EF4-FFF2-40B4-BE49-F238E27FC236}">
                <a16:creationId xmlns:a16="http://schemas.microsoft.com/office/drawing/2014/main" id="{6B78E0CA-C4CE-457A-826E-DF640E778AB6}"/>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B0A442B2-266E-4ECE-8B51-73A4090AE5EF}"/>
              </a:ext>
            </a:extLst>
          </p:cNvPr>
          <p:cNvSpPr>
            <a:spLocks noGrp="1"/>
          </p:cNvSpPr>
          <p:nvPr>
            <p:ph type="sldNum" sz="quarter" idx="12"/>
          </p:nvPr>
        </p:nvSpPr>
        <p:spPr/>
        <p:txBody>
          <a:bodyPr/>
          <a:lstStyle/>
          <a:p>
            <a:fld id="{3038AD87-842E-4206-9BD3-DF9A76FC908F}" type="slidenum">
              <a:rPr lang="en-US" smtClean="0"/>
              <a:t>1</a:t>
            </a:fld>
            <a:endParaRPr lang="en-US"/>
          </a:p>
        </p:txBody>
      </p:sp>
    </p:spTree>
    <p:extLst>
      <p:ext uri="{BB962C8B-B14F-4D97-AF65-F5344CB8AC3E}">
        <p14:creationId xmlns:p14="http://schemas.microsoft.com/office/powerpoint/2010/main" val="2271943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A. Plumbing Tools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5. Plumbing tools for drilling:</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BI hand driving machine</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Manual hand driving machine</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Brick chisel</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 Concrete chisel</a:t>
            </a:r>
          </a:p>
        </p:txBody>
      </p:sp>
      <p:sp>
        <p:nvSpPr>
          <p:cNvPr id="4" name="Footer Placeholder 3">
            <a:extLst>
              <a:ext uri="{FF2B5EF4-FFF2-40B4-BE49-F238E27FC236}">
                <a16:creationId xmlns:a16="http://schemas.microsoft.com/office/drawing/2014/main" id="{A5C7674B-7D45-41F5-8996-AC0B9990E556}"/>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9D5CBAF1-CF2E-4966-94FE-C4E7C07C4579}"/>
              </a:ext>
            </a:extLst>
          </p:cNvPr>
          <p:cNvSpPr>
            <a:spLocks noGrp="1"/>
          </p:cNvSpPr>
          <p:nvPr>
            <p:ph type="sldNum" sz="quarter" idx="12"/>
          </p:nvPr>
        </p:nvSpPr>
        <p:spPr/>
        <p:txBody>
          <a:bodyPr/>
          <a:lstStyle/>
          <a:p>
            <a:fld id="{3038AD87-842E-4206-9BD3-DF9A76FC908F}" type="slidenum">
              <a:rPr lang="en-US" smtClean="0"/>
              <a:t>10</a:t>
            </a:fld>
            <a:endParaRPr lang="en-US"/>
          </a:p>
        </p:txBody>
      </p:sp>
    </p:spTree>
    <p:extLst>
      <p:ext uri="{BB962C8B-B14F-4D97-AF65-F5344CB8AC3E}">
        <p14:creationId xmlns:p14="http://schemas.microsoft.com/office/powerpoint/2010/main" val="498247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A. Plumbing Tools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6. Other instruments for plumbing work:</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Adjustable spanner</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Adjustable wrench</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Chain wrench</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Pipe vise</a:t>
            </a:r>
          </a:p>
        </p:txBody>
      </p:sp>
      <p:sp>
        <p:nvSpPr>
          <p:cNvPr id="4" name="Footer Placeholder 3">
            <a:extLst>
              <a:ext uri="{FF2B5EF4-FFF2-40B4-BE49-F238E27FC236}">
                <a16:creationId xmlns:a16="http://schemas.microsoft.com/office/drawing/2014/main" id="{F0F55F9F-7646-4EEC-BB76-4045D1224E0F}"/>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4A0475CF-0C78-4A4B-B46A-EE4AEA43467A}"/>
              </a:ext>
            </a:extLst>
          </p:cNvPr>
          <p:cNvSpPr>
            <a:spLocks noGrp="1"/>
          </p:cNvSpPr>
          <p:nvPr>
            <p:ph type="sldNum" sz="quarter" idx="12"/>
          </p:nvPr>
        </p:nvSpPr>
        <p:spPr/>
        <p:txBody>
          <a:bodyPr/>
          <a:lstStyle/>
          <a:p>
            <a:fld id="{3038AD87-842E-4206-9BD3-DF9A76FC908F}" type="slidenum">
              <a:rPr lang="en-US" smtClean="0"/>
              <a:t>11</a:t>
            </a:fld>
            <a:endParaRPr lang="en-US"/>
          </a:p>
        </p:txBody>
      </p:sp>
    </p:spTree>
    <p:extLst>
      <p:ext uri="{BB962C8B-B14F-4D97-AF65-F5344CB8AC3E}">
        <p14:creationId xmlns:p14="http://schemas.microsoft.com/office/powerpoint/2010/main" val="2662903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a:xfrm>
            <a:off x="838200" y="365125"/>
            <a:ext cx="10515600" cy="860171"/>
          </a:xfrm>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B. Plumbing Materials</a:t>
            </a: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1) Pipes</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Pipes used for rural and urban water supply and wastewater disposal projects are pressure pipes, and are usually manufactured from plastics, galvanized steel or asbestos, cement and copper pipes.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Each material has particular advantages and disadvantages.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When two or more materials are suitable for a given situation, the selection will be based on cost.</a:t>
            </a:r>
          </a:p>
        </p:txBody>
      </p:sp>
      <p:sp>
        <p:nvSpPr>
          <p:cNvPr id="4" name="Footer Placeholder 3">
            <a:extLst>
              <a:ext uri="{FF2B5EF4-FFF2-40B4-BE49-F238E27FC236}">
                <a16:creationId xmlns:a16="http://schemas.microsoft.com/office/drawing/2014/main" id="{F42CD22B-8CD9-4ABA-BFC9-B9C6C6DFF459}"/>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9349B12F-E5FD-418C-8DDB-2A3BC1B11162}"/>
              </a:ext>
            </a:extLst>
          </p:cNvPr>
          <p:cNvSpPr>
            <a:spLocks noGrp="1"/>
          </p:cNvSpPr>
          <p:nvPr>
            <p:ph type="sldNum" sz="quarter" idx="12"/>
          </p:nvPr>
        </p:nvSpPr>
        <p:spPr/>
        <p:txBody>
          <a:bodyPr/>
          <a:lstStyle/>
          <a:p>
            <a:fld id="{3038AD87-842E-4206-9BD3-DF9A76FC908F}" type="slidenum">
              <a:rPr lang="en-US" smtClean="0"/>
              <a:t>12</a:t>
            </a:fld>
            <a:endParaRPr lang="en-US"/>
          </a:p>
        </p:txBody>
      </p:sp>
    </p:spTree>
    <p:extLst>
      <p:ext uri="{BB962C8B-B14F-4D97-AF65-F5344CB8AC3E}">
        <p14:creationId xmlns:p14="http://schemas.microsoft.com/office/powerpoint/2010/main" val="115110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B. Plumbing Materials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Choice of pipe materials depends on:</a:t>
            </a:r>
          </a:p>
          <a:p>
            <a:pPr marL="457200" lvl="1" indent="0">
              <a:buNone/>
            </a:pPr>
            <a:r>
              <a:rPr lang="en-US" sz="2800" dirty="0">
                <a:latin typeface="Times New Roman" panose="02020603050405020304" pitchFamily="18" charset="0"/>
                <a:cs typeface="Times New Roman" panose="02020603050405020304" pitchFamily="18" charset="0"/>
              </a:rPr>
              <a:t>1. Required strength</a:t>
            </a:r>
          </a:p>
          <a:p>
            <a:pPr marL="457200" lvl="1" indent="0">
              <a:buNone/>
            </a:pPr>
            <a:r>
              <a:rPr lang="en-US" sz="2800" dirty="0">
                <a:latin typeface="Times New Roman" panose="02020603050405020304" pitchFamily="18" charset="0"/>
                <a:cs typeface="Times New Roman" panose="02020603050405020304" pitchFamily="18" charset="0"/>
              </a:rPr>
              <a:t>2. Corrosion resistance</a:t>
            </a:r>
          </a:p>
          <a:p>
            <a:pPr marL="457200" lvl="1" indent="0">
              <a:buNone/>
            </a:pPr>
            <a:r>
              <a:rPr lang="en-US" sz="2800" dirty="0">
                <a:latin typeface="Times New Roman" panose="02020603050405020304" pitchFamily="18" charset="0"/>
                <a:cs typeface="Times New Roman" panose="02020603050405020304" pitchFamily="18" charset="0"/>
              </a:rPr>
              <a:t>3. Erosion resistance</a:t>
            </a:r>
          </a:p>
          <a:p>
            <a:pPr marL="457200" lvl="1" indent="0">
              <a:buNone/>
            </a:pPr>
            <a:r>
              <a:rPr lang="en-US" sz="2800" dirty="0">
                <a:latin typeface="Times New Roman" panose="02020603050405020304" pitchFamily="18" charset="0"/>
                <a:cs typeface="Times New Roman" panose="02020603050405020304" pitchFamily="18" charset="0"/>
              </a:rPr>
              <a:t>4. Roughness factors</a:t>
            </a:r>
          </a:p>
          <a:p>
            <a:pPr marL="457200" lvl="1" indent="0">
              <a:buNone/>
            </a:pPr>
            <a:r>
              <a:rPr lang="en-US" sz="2800" dirty="0">
                <a:latin typeface="Times New Roman" panose="02020603050405020304" pitchFamily="18" charset="0"/>
                <a:cs typeface="Times New Roman" panose="02020603050405020304" pitchFamily="18" charset="0"/>
              </a:rPr>
              <a:t>5. Cost effectiveness</a:t>
            </a:r>
          </a:p>
        </p:txBody>
      </p:sp>
      <p:sp>
        <p:nvSpPr>
          <p:cNvPr id="4" name="Footer Placeholder 3">
            <a:extLst>
              <a:ext uri="{FF2B5EF4-FFF2-40B4-BE49-F238E27FC236}">
                <a16:creationId xmlns:a16="http://schemas.microsoft.com/office/drawing/2014/main" id="{E5815C0A-29C9-4AF6-AB4C-D3D697158A6C}"/>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648BB312-5746-434B-9677-19D743D5DAD0}"/>
              </a:ext>
            </a:extLst>
          </p:cNvPr>
          <p:cNvSpPr>
            <a:spLocks noGrp="1"/>
          </p:cNvSpPr>
          <p:nvPr>
            <p:ph type="sldNum" sz="quarter" idx="12"/>
          </p:nvPr>
        </p:nvSpPr>
        <p:spPr/>
        <p:txBody>
          <a:bodyPr/>
          <a:lstStyle/>
          <a:p>
            <a:fld id="{3038AD87-842E-4206-9BD3-DF9A76FC908F}" type="slidenum">
              <a:rPr lang="en-US" smtClean="0"/>
              <a:t>13</a:t>
            </a:fld>
            <a:endParaRPr lang="en-US"/>
          </a:p>
        </p:txBody>
      </p:sp>
    </p:spTree>
    <p:extLst>
      <p:ext uri="{BB962C8B-B14F-4D97-AF65-F5344CB8AC3E}">
        <p14:creationId xmlns:p14="http://schemas.microsoft.com/office/powerpoint/2010/main" val="3472864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a:xfrm>
            <a:off x="838200" y="365125"/>
            <a:ext cx="10515600" cy="1134491"/>
          </a:xfrm>
        </p:spPr>
        <p:txBody>
          <a:bodyPr/>
          <a:lstStyle/>
          <a:p>
            <a:r>
              <a:rPr lang="en-US" b="1" dirty="0">
                <a:solidFill>
                  <a:srgbClr val="FF0000"/>
                </a:solidFill>
                <a:latin typeface="Times New Roman" panose="02020603050405020304" pitchFamily="18" charset="0"/>
                <a:cs typeface="Times New Roman" panose="02020603050405020304" pitchFamily="18" charset="0"/>
              </a:rPr>
              <a:t>B. Plumbing Materials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a:xfrm>
            <a:off x="838200" y="1499616"/>
            <a:ext cx="10515600" cy="4677347"/>
          </a:xfrm>
        </p:spPr>
        <p:txBody>
          <a:bodyPr>
            <a:normAutofit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Kinds of pipes used for water supply system</a:t>
            </a:r>
          </a:p>
          <a:p>
            <a:pPr marL="514350" indent="-514350">
              <a:buAutoNum type="arabicPeriod"/>
            </a:pPr>
            <a:r>
              <a:rPr lang="en-US" b="1" dirty="0">
                <a:solidFill>
                  <a:srgbClr val="FF0000"/>
                </a:solidFill>
                <a:latin typeface="Times New Roman" panose="02020603050405020304" pitchFamily="18" charset="0"/>
                <a:cs typeface="Times New Roman" panose="02020603050405020304" pitchFamily="18" charset="0"/>
              </a:rPr>
              <a:t>Steel pipes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the most common employed pipe, normally connected to fittings by threaded joints.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manufactured in 21-ft length and the fittings are factory threaded.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Screwing pipe and fittings together makes joints.</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steel pipe is the strongest pipe and the most rigid of the piping materials.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Its cost is low, easily maintainable, easily portable, and a wide range of sizes are available.</a:t>
            </a:r>
          </a:p>
        </p:txBody>
      </p:sp>
      <p:sp>
        <p:nvSpPr>
          <p:cNvPr id="4" name="Footer Placeholder 3">
            <a:extLst>
              <a:ext uri="{FF2B5EF4-FFF2-40B4-BE49-F238E27FC236}">
                <a16:creationId xmlns:a16="http://schemas.microsoft.com/office/drawing/2014/main" id="{86D0ACE2-A560-4BAB-B0BD-CBDAB2CDEE90}"/>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61076AFC-118F-4C0B-AA32-892CB246197F}"/>
              </a:ext>
            </a:extLst>
          </p:cNvPr>
          <p:cNvSpPr>
            <a:spLocks noGrp="1"/>
          </p:cNvSpPr>
          <p:nvPr>
            <p:ph type="sldNum" sz="quarter" idx="12"/>
          </p:nvPr>
        </p:nvSpPr>
        <p:spPr/>
        <p:txBody>
          <a:bodyPr/>
          <a:lstStyle/>
          <a:p>
            <a:fld id="{3038AD87-842E-4206-9BD3-DF9A76FC908F}" type="slidenum">
              <a:rPr lang="en-US" smtClean="0"/>
              <a:t>14</a:t>
            </a:fld>
            <a:endParaRPr lang="en-US"/>
          </a:p>
        </p:txBody>
      </p:sp>
    </p:spTree>
    <p:extLst>
      <p:ext uri="{BB962C8B-B14F-4D97-AF65-F5344CB8AC3E}">
        <p14:creationId xmlns:p14="http://schemas.microsoft.com/office/powerpoint/2010/main" val="3343196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B. Plumbing Materials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2. Plastic pipes:</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For most projects it will be found that plastic pipe will prove the most suitable. </a:t>
            </a:r>
          </a:p>
          <a:p>
            <a:pPr lvl="1">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While there are a number of different types of plastic pipe, rigid PVC is the most commonly used, though high density polyethylene is frequently used when long lengths of small diameter pipe are required</a:t>
            </a:r>
            <a:r>
              <a:rPr lang="en-US" dirty="0">
                <a:latin typeface="Times New Roman" panose="02020603050405020304" pitchFamily="18" charset="0"/>
                <a:cs typeface="Times New Roman" panose="02020603050405020304" pitchFamily="18" charset="0"/>
              </a:rPr>
              <a:t>. </a:t>
            </a:r>
          </a:p>
        </p:txBody>
      </p:sp>
      <p:sp>
        <p:nvSpPr>
          <p:cNvPr id="4" name="Footer Placeholder 3">
            <a:extLst>
              <a:ext uri="{FF2B5EF4-FFF2-40B4-BE49-F238E27FC236}">
                <a16:creationId xmlns:a16="http://schemas.microsoft.com/office/drawing/2014/main" id="{59BF49B2-F17C-42DC-8F6B-ABF59D741228}"/>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4C6A17B6-0A57-4B9D-AB97-E67E16A665A6}"/>
              </a:ext>
            </a:extLst>
          </p:cNvPr>
          <p:cNvSpPr>
            <a:spLocks noGrp="1"/>
          </p:cNvSpPr>
          <p:nvPr>
            <p:ph type="sldNum" sz="quarter" idx="12"/>
          </p:nvPr>
        </p:nvSpPr>
        <p:spPr/>
        <p:txBody>
          <a:bodyPr/>
          <a:lstStyle/>
          <a:p>
            <a:fld id="{3038AD87-842E-4206-9BD3-DF9A76FC908F}" type="slidenum">
              <a:rPr lang="en-US" smtClean="0"/>
              <a:t>15</a:t>
            </a:fld>
            <a:endParaRPr lang="en-US"/>
          </a:p>
        </p:txBody>
      </p:sp>
    </p:spTree>
    <p:extLst>
      <p:ext uri="{BB962C8B-B14F-4D97-AF65-F5344CB8AC3E}">
        <p14:creationId xmlns:p14="http://schemas.microsoft.com/office/powerpoint/2010/main" val="3277215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B. Plumbing Materials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Apart from being highly competitive in purchase price, its extreme lightness makes site handling easier and, once laid, it presents no problems of corrosion or encrustations.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 further advantage is that, due to its low friction losses, it is usually possible to use PVC pipes one size smaller than a metal pipe for the same flow and head loss conditions.</a:t>
            </a:r>
          </a:p>
        </p:txBody>
      </p:sp>
      <p:sp>
        <p:nvSpPr>
          <p:cNvPr id="4" name="Footer Placeholder 3">
            <a:extLst>
              <a:ext uri="{FF2B5EF4-FFF2-40B4-BE49-F238E27FC236}">
                <a16:creationId xmlns:a16="http://schemas.microsoft.com/office/drawing/2014/main" id="{0E7479E6-6280-4E8E-A99B-CCEB0EC7CDAE}"/>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A258E30B-1613-4F95-A728-0D4CA73E407D}"/>
              </a:ext>
            </a:extLst>
          </p:cNvPr>
          <p:cNvSpPr>
            <a:spLocks noGrp="1"/>
          </p:cNvSpPr>
          <p:nvPr>
            <p:ph type="sldNum" sz="quarter" idx="12"/>
          </p:nvPr>
        </p:nvSpPr>
        <p:spPr/>
        <p:txBody>
          <a:bodyPr/>
          <a:lstStyle/>
          <a:p>
            <a:fld id="{3038AD87-842E-4206-9BD3-DF9A76FC908F}" type="slidenum">
              <a:rPr lang="en-US" smtClean="0"/>
              <a:t>16</a:t>
            </a:fld>
            <a:endParaRPr lang="en-US"/>
          </a:p>
        </p:txBody>
      </p:sp>
    </p:spTree>
    <p:extLst>
      <p:ext uri="{BB962C8B-B14F-4D97-AF65-F5344CB8AC3E}">
        <p14:creationId xmlns:p14="http://schemas.microsoft.com/office/powerpoint/2010/main" val="2497547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a:xfrm>
            <a:off x="838200" y="365125"/>
            <a:ext cx="10515600" cy="933323"/>
          </a:xfrm>
        </p:spPr>
        <p:txBody>
          <a:bodyPr>
            <a:normAutofit fontScale="90000"/>
          </a:bodyPr>
          <a:lstStyle/>
          <a:p>
            <a:r>
              <a:rPr lang="en-US" sz="3600" b="1" dirty="0">
                <a:solidFill>
                  <a:srgbClr val="FF0000"/>
                </a:solidFill>
                <a:latin typeface="Times New Roman" panose="02020603050405020304" pitchFamily="18" charset="0"/>
                <a:cs typeface="Times New Roman" panose="02020603050405020304" pitchFamily="18" charset="0"/>
              </a:rPr>
              <a:t>Major Advantages and Disadvantages of Plastic Pipes.</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fontScale="92500" lnSpcReduction="10000"/>
          </a:bodyPr>
          <a:lstStyle/>
          <a:p>
            <a:pPr marL="0" indent="0">
              <a:buNone/>
            </a:pPr>
            <a:r>
              <a:rPr lang="en-US" sz="3300" b="1" dirty="0">
                <a:solidFill>
                  <a:srgbClr val="FF0000"/>
                </a:solidFill>
                <a:latin typeface="Times New Roman" panose="02020603050405020304" pitchFamily="18" charset="0"/>
                <a:cs typeface="Times New Roman" panose="02020603050405020304" pitchFamily="18" charset="0"/>
              </a:rPr>
              <a:t>Advantages</a:t>
            </a:r>
          </a:p>
          <a:p>
            <a:pPr marL="457200" lvl="1" indent="0">
              <a:buNone/>
            </a:pPr>
            <a:r>
              <a:rPr lang="en-US" sz="2800" dirty="0">
                <a:latin typeface="Times New Roman" panose="02020603050405020304" pitchFamily="18" charset="0"/>
                <a:cs typeface="Times New Roman" panose="02020603050405020304" pitchFamily="18" charset="0"/>
              </a:rPr>
              <a:t>1. Low costs, capital, transport and laying</a:t>
            </a:r>
          </a:p>
          <a:p>
            <a:pPr marL="457200" lvl="1" indent="0">
              <a:buNone/>
            </a:pPr>
            <a:r>
              <a:rPr lang="en-US" sz="2800" dirty="0">
                <a:latin typeface="Times New Roman" panose="02020603050405020304" pitchFamily="18" charset="0"/>
                <a:cs typeface="Times New Roman" panose="02020603050405020304" pitchFamily="18" charset="0"/>
              </a:rPr>
              <a:t>2. Lowest friction loss of all water pipe material</a:t>
            </a:r>
          </a:p>
          <a:p>
            <a:pPr marL="457200" lvl="1" indent="0">
              <a:buNone/>
            </a:pPr>
            <a:r>
              <a:rPr lang="en-US" sz="2800" dirty="0">
                <a:latin typeface="Times New Roman" panose="02020603050405020304" pitchFamily="18" charset="0"/>
                <a:cs typeface="Times New Roman" panose="02020603050405020304" pitchFamily="18" charset="0"/>
              </a:rPr>
              <a:t>3. Non-corrosive</a:t>
            </a:r>
          </a:p>
          <a:p>
            <a:pPr marL="457200" lvl="1" indent="0">
              <a:buNone/>
            </a:pPr>
            <a:r>
              <a:rPr lang="en-US" sz="2800" dirty="0">
                <a:latin typeface="Times New Roman" panose="02020603050405020304" pitchFamily="18" charset="0"/>
                <a:cs typeface="Times New Roman" panose="02020603050405020304" pitchFamily="18" charset="0"/>
              </a:rPr>
              <a:t>4. Non-toxic</a:t>
            </a:r>
          </a:p>
          <a:p>
            <a:pPr marL="457200" lvl="1" indent="0">
              <a:buNone/>
            </a:pPr>
            <a:r>
              <a:rPr lang="en-US" sz="2800" dirty="0">
                <a:latin typeface="Times New Roman" panose="02020603050405020304" pitchFamily="18" charset="0"/>
                <a:cs typeface="Times New Roman" panose="02020603050405020304" pitchFamily="18" charset="0"/>
              </a:rPr>
              <a:t>5. Good insulation</a:t>
            </a:r>
          </a:p>
          <a:p>
            <a:pPr marL="457200" lvl="1" indent="0">
              <a:buNone/>
            </a:pPr>
            <a:r>
              <a:rPr lang="en-US" sz="2800" dirty="0">
                <a:latin typeface="Times New Roman" panose="02020603050405020304" pitchFamily="18" charset="0"/>
                <a:cs typeface="Times New Roman" panose="02020603050405020304" pitchFamily="18" charset="0"/>
              </a:rPr>
              <a:t>6. Low thermal conductivity</a:t>
            </a:r>
          </a:p>
          <a:p>
            <a:pPr marL="457200" lvl="1" indent="0">
              <a:buNone/>
            </a:pPr>
            <a:r>
              <a:rPr lang="en-US" sz="2800" dirty="0">
                <a:latin typeface="Times New Roman" panose="02020603050405020304" pitchFamily="18" charset="0"/>
                <a:cs typeface="Times New Roman" panose="02020603050405020304" pitchFamily="18" charset="0"/>
              </a:rPr>
              <a:t>7. Rapid and simple jointing</a:t>
            </a:r>
          </a:p>
          <a:p>
            <a:pPr marL="457200" lvl="1" indent="0">
              <a:buNone/>
            </a:pPr>
            <a:r>
              <a:rPr lang="en-US" sz="2800" dirty="0">
                <a:latin typeface="Times New Roman" panose="02020603050405020304" pitchFamily="18" charset="0"/>
                <a:cs typeface="Times New Roman" panose="02020603050405020304" pitchFamily="18" charset="0"/>
              </a:rPr>
              <a:t>8. Good for laying under water</a:t>
            </a:r>
          </a:p>
          <a:p>
            <a:pPr marL="457200" lvl="1" indent="0">
              <a:buNone/>
            </a:pPr>
            <a:r>
              <a:rPr lang="en-US" sz="2800" dirty="0">
                <a:latin typeface="Times New Roman" panose="02020603050405020304" pitchFamily="18" charset="0"/>
                <a:cs typeface="Times New Roman" panose="02020603050405020304" pitchFamily="18" charset="0"/>
              </a:rPr>
              <a:t>9. Flexible</a:t>
            </a:r>
          </a:p>
          <a:p>
            <a:pPr marL="457200" lvl="1" indent="0">
              <a:buNone/>
            </a:pPr>
            <a:r>
              <a:rPr lang="en-US" sz="2800" dirty="0">
                <a:latin typeface="Times New Roman" panose="02020603050405020304" pitchFamily="18" charset="0"/>
                <a:cs typeface="Times New Roman" panose="02020603050405020304" pitchFamily="18" charset="0"/>
              </a:rPr>
              <a:t>10. Extremely light and easy to handle</a:t>
            </a:r>
            <a:endParaRPr lang="en-US"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FB977DC5-4E1F-4C1E-8B82-9AF43792C384}"/>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F5EC6137-8BC1-4C70-B225-5951B4FE979A}"/>
              </a:ext>
            </a:extLst>
          </p:cNvPr>
          <p:cNvSpPr>
            <a:spLocks noGrp="1"/>
          </p:cNvSpPr>
          <p:nvPr>
            <p:ph type="sldNum" sz="quarter" idx="12"/>
          </p:nvPr>
        </p:nvSpPr>
        <p:spPr/>
        <p:txBody>
          <a:bodyPr/>
          <a:lstStyle/>
          <a:p>
            <a:fld id="{3038AD87-842E-4206-9BD3-DF9A76FC908F}" type="slidenum">
              <a:rPr lang="en-US" smtClean="0"/>
              <a:t>17</a:t>
            </a:fld>
            <a:endParaRPr lang="en-US"/>
          </a:p>
        </p:txBody>
      </p:sp>
    </p:spTree>
    <p:extLst>
      <p:ext uri="{BB962C8B-B14F-4D97-AF65-F5344CB8AC3E}">
        <p14:creationId xmlns:p14="http://schemas.microsoft.com/office/powerpoint/2010/main" val="4104926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Major Advantages and Disadvantages of Plastic Pipes.</a:t>
            </a:r>
            <a:endParaRPr lang="en-US" sz="3200"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Disadvantages</a:t>
            </a:r>
          </a:p>
          <a:p>
            <a:pPr marL="457200" lvl="1" indent="0">
              <a:buNone/>
            </a:pPr>
            <a:r>
              <a:rPr lang="en-US" sz="2800" dirty="0">
                <a:latin typeface="Times New Roman" panose="02020603050405020304" pitchFamily="18" charset="0"/>
                <a:cs typeface="Times New Roman" panose="02020603050405020304" pitchFamily="18" charset="0"/>
              </a:rPr>
              <a:t>1. Brittle at certain temperatures</a:t>
            </a:r>
          </a:p>
          <a:p>
            <a:pPr marL="457200" lvl="1" indent="0">
              <a:buNone/>
            </a:pPr>
            <a:r>
              <a:rPr lang="en-US" sz="2800" dirty="0">
                <a:latin typeface="Times New Roman" panose="02020603050405020304" pitchFamily="18" charset="0"/>
                <a:cs typeface="Times New Roman" panose="02020603050405020304" pitchFamily="18" charset="0"/>
              </a:rPr>
              <a:t>2. Loss of strength at high temperature</a:t>
            </a:r>
          </a:p>
          <a:p>
            <a:pPr marL="457200" lvl="1" indent="0">
              <a:buNone/>
            </a:pPr>
            <a:r>
              <a:rPr lang="en-US" sz="2800" dirty="0">
                <a:latin typeface="Times New Roman" panose="02020603050405020304" pitchFamily="18" charset="0"/>
                <a:cs typeface="Times New Roman" panose="02020603050405020304" pitchFamily="18" charset="0"/>
              </a:rPr>
              <a:t>3. Not suitable for laying above ground</a:t>
            </a:r>
          </a:p>
          <a:p>
            <a:pPr marL="457200" lvl="1" indent="0">
              <a:buNone/>
            </a:pPr>
            <a:r>
              <a:rPr lang="en-US" sz="2800" dirty="0">
                <a:latin typeface="Times New Roman" panose="02020603050405020304" pitchFamily="18" charset="0"/>
                <a:cs typeface="Times New Roman" panose="02020603050405020304" pitchFamily="18" charset="0"/>
              </a:rPr>
              <a:t>4. Requires ample ground cover to avoid damage</a:t>
            </a:r>
          </a:p>
          <a:p>
            <a:pPr marL="457200" lvl="1" indent="0">
              <a:buNone/>
            </a:pPr>
            <a:r>
              <a:rPr lang="en-US" sz="2800" dirty="0">
                <a:latin typeface="Times New Roman" panose="02020603050405020304" pitchFamily="18" charset="0"/>
                <a:cs typeface="Times New Roman" panose="02020603050405020304" pitchFamily="18" charset="0"/>
              </a:rPr>
              <a:t>5. Can deform during storage</a:t>
            </a:r>
          </a:p>
          <a:p>
            <a:pPr marL="457200" lvl="1" indent="0">
              <a:buNone/>
            </a:pPr>
            <a:endParaRPr lang="en-US" sz="2800"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757869B8-1306-4D99-9B33-FAFC7978133A}"/>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A4C2C30E-AA7A-45F6-B4CC-1C4D1946B20B}"/>
              </a:ext>
            </a:extLst>
          </p:cNvPr>
          <p:cNvSpPr>
            <a:spLocks noGrp="1"/>
          </p:cNvSpPr>
          <p:nvPr>
            <p:ph type="sldNum" sz="quarter" idx="12"/>
          </p:nvPr>
        </p:nvSpPr>
        <p:spPr/>
        <p:txBody>
          <a:bodyPr/>
          <a:lstStyle/>
          <a:p>
            <a:fld id="{3038AD87-842E-4206-9BD3-DF9A76FC908F}" type="slidenum">
              <a:rPr lang="en-US" smtClean="0"/>
              <a:t>18</a:t>
            </a:fld>
            <a:endParaRPr lang="en-US"/>
          </a:p>
        </p:txBody>
      </p:sp>
    </p:spTree>
    <p:extLst>
      <p:ext uri="{BB962C8B-B14F-4D97-AF65-F5344CB8AC3E}">
        <p14:creationId xmlns:p14="http://schemas.microsoft.com/office/powerpoint/2010/main" val="4133469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B. Plumbing Materials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Copper tubing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the most expensive material used for the transportation of water and gases.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non-corrosive with most water and used extensively in better grade houses.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Also used where ground water is highly corrosive to well pipes.</a:t>
            </a:r>
          </a:p>
        </p:txBody>
      </p:sp>
      <p:sp>
        <p:nvSpPr>
          <p:cNvPr id="4" name="Footer Placeholder 3">
            <a:extLst>
              <a:ext uri="{FF2B5EF4-FFF2-40B4-BE49-F238E27FC236}">
                <a16:creationId xmlns:a16="http://schemas.microsoft.com/office/drawing/2014/main" id="{2F2008C3-32EE-4A5C-9A39-5DB465CC2AB9}"/>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22C05248-5971-49DF-A25B-732A1E343F1E}"/>
              </a:ext>
            </a:extLst>
          </p:cNvPr>
          <p:cNvSpPr>
            <a:spLocks noGrp="1"/>
          </p:cNvSpPr>
          <p:nvPr>
            <p:ph type="sldNum" sz="quarter" idx="12"/>
          </p:nvPr>
        </p:nvSpPr>
        <p:spPr/>
        <p:txBody>
          <a:bodyPr/>
          <a:lstStyle/>
          <a:p>
            <a:fld id="{3038AD87-842E-4206-9BD3-DF9A76FC908F}" type="slidenum">
              <a:rPr lang="en-US" smtClean="0"/>
              <a:t>19</a:t>
            </a:fld>
            <a:endParaRPr lang="en-US"/>
          </a:p>
        </p:txBody>
      </p:sp>
    </p:spTree>
    <p:extLst>
      <p:ext uri="{BB962C8B-B14F-4D97-AF65-F5344CB8AC3E}">
        <p14:creationId xmlns:p14="http://schemas.microsoft.com/office/powerpoint/2010/main" val="881385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In this Lecture</a:t>
            </a: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Introduction to plumbing work</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Plumbing hand tools and Materials</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Plumbing fixtures and their installations</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8F2E776E-D221-47CF-96AF-F52ADF5F4E40}"/>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37DAEFD4-1371-426F-AF14-96998B93F93F}"/>
              </a:ext>
            </a:extLst>
          </p:cNvPr>
          <p:cNvSpPr>
            <a:spLocks noGrp="1"/>
          </p:cNvSpPr>
          <p:nvPr>
            <p:ph type="sldNum" sz="quarter" idx="12"/>
          </p:nvPr>
        </p:nvSpPr>
        <p:spPr/>
        <p:txBody>
          <a:bodyPr/>
          <a:lstStyle/>
          <a:p>
            <a:fld id="{3038AD87-842E-4206-9BD3-DF9A76FC908F}" type="slidenum">
              <a:rPr lang="en-US" smtClean="0"/>
              <a:t>2</a:t>
            </a:fld>
            <a:endParaRPr lang="en-US"/>
          </a:p>
        </p:txBody>
      </p:sp>
    </p:spTree>
    <p:extLst>
      <p:ext uri="{BB962C8B-B14F-4D97-AF65-F5344CB8AC3E}">
        <p14:creationId xmlns:p14="http://schemas.microsoft.com/office/powerpoint/2010/main" val="24120386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a:xfrm>
            <a:off x="838200" y="365125"/>
            <a:ext cx="10515600" cy="915035"/>
          </a:xfrm>
        </p:spPr>
        <p:txBody>
          <a:bodyPr/>
          <a:lstStyle/>
          <a:p>
            <a:r>
              <a:rPr lang="en-US" b="1" dirty="0">
                <a:solidFill>
                  <a:srgbClr val="FF0000"/>
                </a:solidFill>
                <a:latin typeface="Times New Roman" panose="02020603050405020304" pitchFamily="18" charset="0"/>
                <a:cs typeface="Times New Roman" panose="02020603050405020304" pitchFamily="18" charset="0"/>
              </a:rPr>
              <a:t>B. Plumbing Materials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a:xfrm>
            <a:off x="838200" y="1481328"/>
            <a:ext cx="10515600" cy="4695635"/>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Galvanized steel pipe</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important to install under heavy loads, exposed as on bridges and lines under pressure.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Pipe sizes are usually expressed as nominal diameter (in inches).</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sizes normally used for small water supplies are ½’’, ¾’’, 1’’, 1 ¼ ‘’, 1 ½ ‘’, 2’’, 2 1/2 ‘’ and 3’’.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Galvanized steel pipes are jointed by means of sockets; the pipe has a toper thread while the socket has parallel thread. Most pipes are zinc galvanized.</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However, ungalvanized or black pipe is available (primarily as well casing). Pipes are usually welded. These are somewhat cheaper than seamless pipes, and the former are entirely suitable for small community water supplies.</a:t>
            </a:r>
          </a:p>
        </p:txBody>
      </p:sp>
      <p:sp>
        <p:nvSpPr>
          <p:cNvPr id="4" name="Footer Placeholder 3">
            <a:extLst>
              <a:ext uri="{FF2B5EF4-FFF2-40B4-BE49-F238E27FC236}">
                <a16:creationId xmlns:a16="http://schemas.microsoft.com/office/drawing/2014/main" id="{A4335DDB-F2B4-4422-9341-DC631885D3B4}"/>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D12FC266-DE6F-4DD6-9D53-373671128A22}"/>
              </a:ext>
            </a:extLst>
          </p:cNvPr>
          <p:cNvSpPr>
            <a:spLocks noGrp="1"/>
          </p:cNvSpPr>
          <p:nvPr>
            <p:ph type="sldNum" sz="quarter" idx="12"/>
          </p:nvPr>
        </p:nvSpPr>
        <p:spPr/>
        <p:txBody>
          <a:bodyPr/>
          <a:lstStyle/>
          <a:p>
            <a:fld id="{3038AD87-842E-4206-9BD3-DF9A76FC908F}" type="slidenum">
              <a:rPr lang="en-US" smtClean="0"/>
              <a:t>20</a:t>
            </a:fld>
            <a:endParaRPr lang="en-US"/>
          </a:p>
        </p:txBody>
      </p:sp>
    </p:spTree>
    <p:extLst>
      <p:ext uri="{BB962C8B-B14F-4D97-AF65-F5344CB8AC3E}">
        <p14:creationId xmlns:p14="http://schemas.microsoft.com/office/powerpoint/2010/main" val="3406088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a:xfrm>
            <a:off x="838200" y="914400"/>
            <a:ext cx="10515600" cy="494270"/>
          </a:xfrm>
        </p:spPr>
        <p:txBody>
          <a:bodyPr>
            <a:normAutofit fontScale="90000"/>
          </a:bodyPr>
          <a:lstStyle/>
          <a:p>
            <a:r>
              <a:rPr lang="en-US" sz="3100" b="1" dirty="0">
                <a:solidFill>
                  <a:srgbClr val="FF0000"/>
                </a:solidFill>
                <a:latin typeface="Times New Roman" panose="02020603050405020304" pitchFamily="18" charset="0"/>
                <a:cs typeface="Times New Roman" panose="02020603050405020304" pitchFamily="18" charset="0"/>
              </a:rPr>
              <a:t>Major Advantages and Disadvantages of Galvanized Steel Pipes</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Advantages</a:t>
            </a:r>
          </a:p>
          <a:p>
            <a:pPr marL="457200" lvl="1" indent="0">
              <a:buNone/>
            </a:pPr>
            <a:r>
              <a:rPr lang="en-US" sz="2800" dirty="0">
                <a:latin typeface="Times New Roman" panose="02020603050405020304" pitchFamily="18" charset="0"/>
                <a:cs typeface="Times New Roman" panose="02020603050405020304" pitchFamily="18" charset="0"/>
              </a:rPr>
              <a:t>1. Robust but may bend</a:t>
            </a:r>
          </a:p>
          <a:p>
            <a:pPr marL="457200" lvl="1" indent="0">
              <a:buNone/>
            </a:pPr>
            <a:r>
              <a:rPr lang="en-US" sz="2800" dirty="0">
                <a:latin typeface="Times New Roman" panose="02020603050405020304" pitchFamily="18" charset="0"/>
                <a:cs typeface="Times New Roman" panose="02020603050405020304" pitchFamily="18" charset="0"/>
              </a:rPr>
              <a:t>2. Easy to lay and joint</a:t>
            </a:r>
          </a:p>
          <a:p>
            <a:pPr marL="457200" lvl="1" indent="0">
              <a:buNone/>
            </a:pPr>
            <a:r>
              <a:rPr lang="en-US" sz="2800" dirty="0">
                <a:latin typeface="Times New Roman" panose="02020603050405020304" pitchFamily="18" charset="0"/>
                <a:cs typeface="Times New Roman" panose="02020603050405020304" pitchFamily="18" charset="0"/>
              </a:rPr>
              <a:t>3. May be laid to above ground</a:t>
            </a:r>
          </a:p>
          <a:p>
            <a:pPr marL="457200" lvl="1" indent="0">
              <a:buNone/>
            </a:pPr>
            <a:r>
              <a:rPr lang="en-US" sz="2800" dirty="0">
                <a:latin typeface="Times New Roman" panose="02020603050405020304" pitchFamily="18" charset="0"/>
                <a:cs typeface="Times New Roman" panose="02020603050405020304" pitchFamily="18" charset="0"/>
              </a:rPr>
              <a:t>4. Generally unaffected by climatic conditions</a:t>
            </a:r>
          </a:p>
          <a:p>
            <a:pPr marL="457200" lvl="1" indent="0">
              <a:buNone/>
            </a:pPr>
            <a:r>
              <a:rPr lang="en-US" sz="2800" dirty="0">
                <a:latin typeface="Times New Roman" panose="02020603050405020304" pitchFamily="18" charset="0"/>
                <a:cs typeface="Times New Roman" panose="02020603050405020304" pitchFamily="18" charset="0"/>
              </a:rPr>
              <a:t>5. Fittings inexpensive extremes</a:t>
            </a:r>
          </a:p>
        </p:txBody>
      </p:sp>
      <p:sp>
        <p:nvSpPr>
          <p:cNvPr id="4" name="Footer Placeholder 3">
            <a:extLst>
              <a:ext uri="{FF2B5EF4-FFF2-40B4-BE49-F238E27FC236}">
                <a16:creationId xmlns:a16="http://schemas.microsoft.com/office/drawing/2014/main" id="{5CA8BC73-1D9A-4104-B60F-2C49800EAA2E}"/>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5A20861F-AC1B-4636-861F-3C88AB7D8009}"/>
              </a:ext>
            </a:extLst>
          </p:cNvPr>
          <p:cNvSpPr>
            <a:spLocks noGrp="1"/>
          </p:cNvSpPr>
          <p:nvPr>
            <p:ph type="sldNum" sz="quarter" idx="12"/>
          </p:nvPr>
        </p:nvSpPr>
        <p:spPr/>
        <p:txBody>
          <a:bodyPr/>
          <a:lstStyle/>
          <a:p>
            <a:fld id="{3038AD87-842E-4206-9BD3-DF9A76FC908F}" type="slidenum">
              <a:rPr lang="en-US" smtClean="0"/>
              <a:t>21</a:t>
            </a:fld>
            <a:endParaRPr lang="en-US"/>
          </a:p>
        </p:txBody>
      </p:sp>
    </p:spTree>
    <p:extLst>
      <p:ext uri="{BB962C8B-B14F-4D97-AF65-F5344CB8AC3E}">
        <p14:creationId xmlns:p14="http://schemas.microsoft.com/office/powerpoint/2010/main" val="41970847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Major Advantages and Disadvantages of Galvanized Steel Pipes</a:t>
            </a:r>
            <a:endParaRPr lang="en-US" sz="2800"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Disadvantages</a:t>
            </a:r>
          </a:p>
          <a:p>
            <a:pPr marL="457200" lvl="1" indent="0">
              <a:buNone/>
            </a:pPr>
            <a:r>
              <a:rPr lang="en-US" sz="2800" dirty="0">
                <a:latin typeface="Times New Roman" panose="02020603050405020304" pitchFamily="18" charset="0"/>
                <a:cs typeface="Times New Roman" panose="02020603050405020304" pitchFamily="18" charset="0"/>
              </a:rPr>
              <a:t>1. Liable to internal and external corrosion</a:t>
            </a:r>
          </a:p>
          <a:p>
            <a:pPr marL="457200" lvl="1" indent="0">
              <a:buNone/>
            </a:pPr>
            <a:r>
              <a:rPr lang="en-US" sz="2800" dirty="0">
                <a:latin typeface="Times New Roman" panose="02020603050405020304" pitchFamily="18" charset="0"/>
                <a:cs typeface="Times New Roman" panose="02020603050405020304" pitchFamily="18" charset="0"/>
              </a:rPr>
              <a:t>2. Liable to incrustation</a:t>
            </a:r>
          </a:p>
          <a:p>
            <a:pPr marL="457200" lvl="1" indent="0">
              <a:buNone/>
            </a:pPr>
            <a:r>
              <a:rPr lang="en-US" sz="2800" dirty="0">
                <a:latin typeface="Times New Roman" panose="02020603050405020304" pitchFamily="18" charset="0"/>
                <a:cs typeface="Times New Roman" panose="02020603050405020304" pitchFamily="18" charset="0"/>
              </a:rPr>
              <a:t>3. Higher friction head losses</a:t>
            </a:r>
          </a:p>
          <a:p>
            <a:pPr marL="457200" lvl="1" indent="0">
              <a:buNone/>
            </a:pPr>
            <a:r>
              <a:rPr lang="en-US" sz="2800" dirty="0">
                <a:latin typeface="Times New Roman" panose="02020603050405020304" pitchFamily="18" charset="0"/>
                <a:cs typeface="Times New Roman" panose="02020603050405020304" pitchFamily="18" charset="0"/>
              </a:rPr>
              <a:t>4. Relatively high cost of purchase</a:t>
            </a:r>
          </a:p>
          <a:p>
            <a:pPr marL="457200" lvl="1" indent="0">
              <a:buNone/>
            </a:pPr>
            <a:r>
              <a:rPr lang="en-US" sz="2800" dirty="0">
                <a:latin typeface="Times New Roman" panose="02020603050405020304" pitchFamily="18" charset="0"/>
                <a:cs typeface="Times New Roman" panose="02020603050405020304" pitchFamily="18" charset="0"/>
              </a:rPr>
              <a:t>5. Relatively high cost of transport</a:t>
            </a:r>
          </a:p>
        </p:txBody>
      </p:sp>
      <p:sp>
        <p:nvSpPr>
          <p:cNvPr id="4" name="Footer Placeholder 3">
            <a:extLst>
              <a:ext uri="{FF2B5EF4-FFF2-40B4-BE49-F238E27FC236}">
                <a16:creationId xmlns:a16="http://schemas.microsoft.com/office/drawing/2014/main" id="{BADC2EE2-C554-4753-82C1-8DD6389029AE}"/>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DBB93FCF-EFD0-4A5B-AA38-433E6D211208}"/>
              </a:ext>
            </a:extLst>
          </p:cNvPr>
          <p:cNvSpPr>
            <a:spLocks noGrp="1"/>
          </p:cNvSpPr>
          <p:nvPr>
            <p:ph type="sldNum" sz="quarter" idx="12"/>
          </p:nvPr>
        </p:nvSpPr>
        <p:spPr/>
        <p:txBody>
          <a:bodyPr/>
          <a:lstStyle/>
          <a:p>
            <a:fld id="{3038AD87-842E-4206-9BD3-DF9A76FC908F}" type="slidenum">
              <a:rPr lang="en-US" smtClean="0"/>
              <a:t>22</a:t>
            </a:fld>
            <a:endParaRPr lang="en-US"/>
          </a:p>
        </p:txBody>
      </p:sp>
    </p:spTree>
    <p:extLst>
      <p:ext uri="{BB962C8B-B14F-4D97-AF65-F5344CB8AC3E}">
        <p14:creationId xmlns:p14="http://schemas.microsoft.com/office/powerpoint/2010/main" val="1848646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a:xfrm>
            <a:off x="838200" y="500062"/>
            <a:ext cx="10515600" cy="1325563"/>
          </a:xfrm>
        </p:spPr>
        <p:txBody>
          <a:bodyPr/>
          <a:lstStyle/>
          <a:p>
            <a:r>
              <a:rPr lang="en-US" b="1" dirty="0">
                <a:solidFill>
                  <a:srgbClr val="FF0000"/>
                </a:solidFill>
                <a:latin typeface="Times New Roman" panose="02020603050405020304" pitchFamily="18" charset="0"/>
                <a:cs typeface="Times New Roman" panose="02020603050405020304" pitchFamily="18" charset="0"/>
              </a:rPr>
              <a:t>B. Plumbing Materials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Asbestos - cement pipes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pipe comes in greater length, therefore has fewer joints; it has a smooth surface, is noncorrosive and easily jointed, and resistant to electric current and concentrated salts.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more common joint is asbestos cement sleeve joint incorporating two rubber rings.</a:t>
            </a:r>
          </a:p>
        </p:txBody>
      </p:sp>
      <p:sp>
        <p:nvSpPr>
          <p:cNvPr id="4" name="Footer Placeholder 3">
            <a:extLst>
              <a:ext uri="{FF2B5EF4-FFF2-40B4-BE49-F238E27FC236}">
                <a16:creationId xmlns:a16="http://schemas.microsoft.com/office/drawing/2014/main" id="{B79E0BF2-C7C2-4C0C-926C-612A13019D1C}"/>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946AFBDE-8844-416D-A6ED-B05303DA5E74}"/>
              </a:ext>
            </a:extLst>
          </p:cNvPr>
          <p:cNvSpPr>
            <a:spLocks noGrp="1"/>
          </p:cNvSpPr>
          <p:nvPr>
            <p:ph type="sldNum" sz="quarter" idx="12"/>
          </p:nvPr>
        </p:nvSpPr>
        <p:spPr/>
        <p:txBody>
          <a:bodyPr/>
          <a:lstStyle/>
          <a:p>
            <a:fld id="{3038AD87-842E-4206-9BD3-DF9A76FC908F}" type="slidenum">
              <a:rPr lang="en-US" smtClean="0"/>
              <a:t>23</a:t>
            </a:fld>
            <a:endParaRPr lang="en-US"/>
          </a:p>
        </p:txBody>
      </p:sp>
    </p:spTree>
    <p:extLst>
      <p:ext uri="{BB962C8B-B14F-4D97-AF65-F5344CB8AC3E}">
        <p14:creationId xmlns:p14="http://schemas.microsoft.com/office/powerpoint/2010/main" val="24540761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Major Advantages and Disadvantages of Asbestos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a:solidFill>
                  <a:srgbClr val="FF0000"/>
                </a:solidFill>
                <a:latin typeface="Times New Roman" panose="02020603050405020304" pitchFamily="18" charset="0"/>
                <a:cs typeface="Times New Roman" panose="02020603050405020304" pitchFamily="18" charset="0"/>
              </a:rPr>
              <a:t>Cement Pipes</a:t>
            </a: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lnSpcReduction="10000"/>
          </a:bodyPr>
          <a:lstStyle/>
          <a:p>
            <a:pPr marL="0" indent="0">
              <a:buNone/>
            </a:pPr>
            <a:r>
              <a:rPr lang="en-US" b="1" dirty="0">
                <a:solidFill>
                  <a:srgbClr val="FF0000"/>
                </a:solidFill>
              </a:rPr>
              <a:t>Advantages</a:t>
            </a:r>
          </a:p>
          <a:p>
            <a:pPr marL="457200" lvl="1" indent="0">
              <a:buNone/>
            </a:pPr>
            <a:r>
              <a:rPr lang="en-US" dirty="0">
                <a:latin typeface="Times New Roman" panose="02020603050405020304" pitchFamily="18" charset="0"/>
                <a:cs typeface="Times New Roman" panose="02020603050405020304" pitchFamily="18" charset="0"/>
              </a:rPr>
              <a:t>1. Durability (known to exceed 50 years)</a:t>
            </a:r>
          </a:p>
          <a:p>
            <a:pPr marL="457200" lvl="1" indent="0">
              <a:buNone/>
            </a:pPr>
            <a:r>
              <a:rPr lang="en-US" dirty="0">
                <a:latin typeface="Times New Roman" panose="02020603050405020304" pitchFamily="18" charset="0"/>
                <a:cs typeface="Times New Roman" panose="02020603050405020304" pitchFamily="18" charset="0"/>
              </a:rPr>
              <a:t>2. Immunity from corrosion</a:t>
            </a:r>
          </a:p>
          <a:p>
            <a:pPr marL="457200" lvl="1" indent="0">
              <a:buNone/>
            </a:pPr>
            <a:r>
              <a:rPr lang="en-US" dirty="0">
                <a:latin typeface="Times New Roman" panose="02020603050405020304" pitchFamily="18" charset="0"/>
                <a:cs typeface="Times New Roman" panose="02020603050405020304" pitchFamily="18" charset="0"/>
              </a:rPr>
              <a:t>3. Low friction (low head loss)</a:t>
            </a:r>
          </a:p>
          <a:p>
            <a:pPr marL="457200" lvl="1" indent="0">
              <a:buNone/>
            </a:pPr>
            <a:r>
              <a:rPr lang="en-US" dirty="0">
                <a:latin typeface="Times New Roman" panose="02020603050405020304" pitchFamily="18" charset="0"/>
                <a:cs typeface="Times New Roman" panose="02020603050405020304" pitchFamily="18" charset="0"/>
              </a:rPr>
              <a:t>4. Good thermal insulation</a:t>
            </a:r>
          </a:p>
          <a:p>
            <a:pPr marL="457200" lvl="1" indent="0">
              <a:buNone/>
            </a:pPr>
            <a:r>
              <a:rPr lang="en-US" dirty="0">
                <a:latin typeface="Times New Roman" panose="02020603050405020304" pitchFamily="18" charset="0"/>
                <a:cs typeface="Times New Roman" panose="02020603050405020304" pitchFamily="18" charset="0"/>
              </a:rPr>
              <a:t>5. Lighter and cheaper than metal pipe</a:t>
            </a:r>
          </a:p>
          <a:p>
            <a:pPr marL="0" indent="0">
              <a:buNone/>
            </a:pPr>
            <a:r>
              <a:rPr lang="en-US" b="1" dirty="0">
                <a:solidFill>
                  <a:srgbClr val="FF0000"/>
                </a:solidFill>
              </a:rPr>
              <a:t>Disadvantages</a:t>
            </a:r>
          </a:p>
          <a:p>
            <a:pPr marL="457200" lvl="1" indent="0">
              <a:buNone/>
            </a:pPr>
            <a:r>
              <a:rPr lang="en-US" dirty="0">
                <a:latin typeface="Times New Roman" panose="02020603050405020304" pitchFamily="18" charset="0"/>
                <a:cs typeface="Times New Roman" panose="02020603050405020304" pitchFamily="18" charset="0"/>
              </a:rPr>
              <a:t>1. Liable to damage in transit.</a:t>
            </a:r>
          </a:p>
          <a:p>
            <a:pPr marL="457200" lvl="1" indent="0">
              <a:buNone/>
            </a:pPr>
            <a:r>
              <a:rPr lang="en-US" dirty="0">
                <a:latin typeface="Times New Roman" panose="02020603050405020304" pitchFamily="18" charset="0"/>
                <a:cs typeface="Times New Roman" panose="02020603050405020304" pitchFamily="18" charset="0"/>
              </a:rPr>
              <a:t>2. Not suitable for laying above ground or in rocky ground</a:t>
            </a:r>
          </a:p>
          <a:p>
            <a:pPr marL="457200" lvl="1" indent="0">
              <a:buNone/>
            </a:pPr>
            <a:r>
              <a:rPr lang="en-US" dirty="0">
                <a:latin typeface="Times New Roman" panose="02020603050405020304" pitchFamily="18" charset="0"/>
                <a:cs typeface="Times New Roman" panose="02020603050405020304" pitchFamily="18" charset="0"/>
              </a:rPr>
              <a:t>3. Supplied in relatively short lengths, hence more joints</a:t>
            </a:r>
          </a:p>
          <a:p>
            <a:pPr marL="457200" lvl="1" indent="0">
              <a:buNone/>
            </a:pPr>
            <a:r>
              <a:rPr lang="en-US" dirty="0">
                <a:latin typeface="Times New Roman" panose="02020603050405020304" pitchFamily="18" charset="0"/>
                <a:cs typeface="Times New Roman" panose="02020603050405020304" pitchFamily="18" charset="0"/>
              </a:rPr>
              <a:t>4. Asbestos can be very hazardous to your health</a:t>
            </a:r>
          </a:p>
        </p:txBody>
      </p:sp>
      <p:sp>
        <p:nvSpPr>
          <p:cNvPr id="4" name="Footer Placeholder 3">
            <a:extLst>
              <a:ext uri="{FF2B5EF4-FFF2-40B4-BE49-F238E27FC236}">
                <a16:creationId xmlns:a16="http://schemas.microsoft.com/office/drawing/2014/main" id="{4CDD15C4-3101-4BF1-8068-780AE5F70379}"/>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C98F0788-BD82-4E56-BE79-782F67DDB852}"/>
              </a:ext>
            </a:extLst>
          </p:cNvPr>
          <p:cNvSpPr>
            <a:spLocks noGrp="1"/>
          </p:cNvSpPr>
          <p:nvPr>
            <p:ph type="sldNum" sz="quarter" idx="12"/>
          </p:nvPr>
        </p:nvSpPr>
        <p:spPr/>
        <p:txBody>
          <a:bodyPr/>
          <a:lstStyle/>
          <a:p>
            <a:fld id="{3038AD87-842E-4206-9BD3-DF9A76FC908F}" type="slidenum">
              <a:rPr lang="en-US" smtClean="0"/>
              <a:t>24</a:t>
            </a:fld>
            <a:endParaRPr lang="en-US"/>
          </a:p>
        </p:txBody>
      </p:sp>
    </p:spTree>
    <p:extLst>
      <p:ext uri="{BB962C8B-B14F-4D97-AF65-F5344CB8AC3E}">
        <p14:creationId xmlns:p14="http://schemas.microsoft.com/office/powerpoint/2010/main" val="4270195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2. Fittings in water supply</a:t>
            </a:r>
            <a:endParaRPr lang="en-US" sz="3600" b="1" dirty="0">
              <a:solidFill>
                <a:srgbClr val="FF0000"/>
              </a:solidFill>
            </a:endParaRP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fontScale="85000" lnSpcReduction="20000"/>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Fittings in water supply are devices used to connect or bend or reduce/ enlarge or close pipes that serve different purposes.</a:t>
            </a:r>
          </a:p>
          <a:p>
            <a:pPr marL="0" indent="0" algn="just">
              <a:buNone/>
            </a:pPr>
            <a:r>
              <a:rPr lang="en-US" sz="3000" b="1" dirty="0">
                <a:solidFill>
                  <a:srgbClr val="FF0000"/>
                </a:solidFill>
                <a:latin typeface="Times New Roman" panose="02020603050405020304" pitchFamily="18" charset="0"/>
                <a:cs typeface="Times New Roman" panose="02020603050405020304" pitchFamily="18" charset="0"/>
              </a:rPr>
              <a:t>Cap: </a:t>
            </a:r>
          </a:p>
          <a:p>
            <a:pPr marL="457200" lvl="1" indent="0" algn="just">
              <a:buNone/>
            </a:pPr>
            <a:r>
              <a:rPr lang="en-US" sz="3000" dirty="0">
                <a:latin typeface="Times New Roman" panose="02020603050405020304" pitchFamily="18" charset="0"/>
                <a:cs typeface="Times New Roman" panose="02020603050405020304" pitchFamily="18" charset="0"/>
              </a:rPr>
              <a:t>A fitting into which the end of a pipe is screwed for the purpose of closing the end of the pipe.</a:t>
            </a:r>
          </a:p>
          <a:p>
            <a:pPr marL="0" indent="0" algn="just">
              <a:buNone/>
            </a:pPr>
            <a:r>
              <a:rPr lang="en-US" sz="3000" b="1" dirty="0">
                <a:solidFill>
                  <a:srgbClr val="FF0000"/>
                </a:solidFill>
                <a:latin typeface="Times New Roman" panose="02020603050405020304" pitchFamily="18" charset="0"/>
                <a:cs typeface="Times New Roman" panose="02020603050405020304" pitchFamily="18" charset="0"/>
              </a:rPr>
              <a:t>Coupling: </a:t>
            </a:r>
          </a:p>
          <a:p>
            <a:pPr marL="457200" lvl="1" indent="0" algn="just">
              <a:buNone/>
            </a:pPr>
            <a:r>
              <a:rPr lang="en-US" sz="3000" dirty="0">
                <a:latin typeface="Times New Roman" panose="02020603050405020304" pitchFamily="18" charset="0"/>
                <a:cs typeface="Times New Roman" panose="02020603050405020304" pitchFamily="18" charset="0"/>
              </a:rPr>
              <a:t>A pipe fitting with inside threads only used for connecting two pipes.</a:t>
            </a:r>
          </a:p>
          <a:p>
            <a:pPr marL="0" indent="0" algn="just">
              <a:buNone/>
            </a:pPr>
            <a:r>
              <a:rPr lang="en-US" sz="3000" b="1" dirty="0">
                <a:solidFill>
                  <a:srgbClr val="FF0000"/>
                </a:solidFill>
                <a:latin typeface="Times New Roman" panose="02020603050405020304" pitchFamily="18" charset="0"/>
                <a:cs typeface="Times New Roman" panose="02020603050405020304" pitchFamily="18" charset="0"/>
              </a:rPr>
              <a:t>Elbow: </a:t>
            </a:r>
          </a:p>
          <a:p>
            <a:pPr marL="457200" lvl="1" indent="0" algn="just">
              <a:buNone/>
            </a:pPr>
            <a:r>
              <a:rPr lang="en-US" sz="3000" dirty="0">
                <a:latin typeface="Times New Roman" panose="02020603050405020304" pitchFamily="18" charset="0"/>
                <a:cs typeface="Times New Roman" panose="02020603050405020304" pitchFamily="18" charset="0"/>
              </a:rPr>
              <a:t>A fitting joining two pipes at an angle.</a:t>
            </a:r>
          </a:p>
          <a:p>
            <a:pPr marL="0" indent="0" algn="just">
              <a:buNone/>
            </a:pPr>
            <a:r>
              <a:rPr lang="en-US" sz="3000" b="1" dirty="0">
                <a:solidFill>
                  <a:srgbClr val="FF0000"/>
                </a:solidFill>
                <a:latin typeface="Times New Roman" panose="02020603050405020304" pitchFamily="18" charset="0"/>
                <a:cs typeface="Times New Roman" panose="02020603050405020304" pitchFamily="18" charset="0"/>
              </a:rPr>
              <a:t>Plug: </a:t>
            </a:r>
          </a:p>
          <a:p>
            <a:pPr marL="457200" lvl="1" indent="0" algn="just">
              <a:buNone/>
            </a:pPr>
            <a:r>
              <a:rPr lang="en-US" sz="3000" dirty="0">
                <a:latin typeface="Times New Roman" panose="02020603050405020304" pitchFamily="18" charset="0"/>
                <a:cs typeface="Times New Roman" panose="02020603050405020304" pitchFamily="18" charset="0"/>
              </a:rPr>
              <a:t>A pipe fitting with outside thread and projecting head, often square, that is used for closing the opening in another fitting.</a:t>
            </a:r>
          </a:p>
        </p:txBody>
      </p:sp>
      <p:sp>
        <p:nvSpPr>
          <p:cNvPr id="4" name="Footer Placeholder 3">
            <a:extLst>
              <a:ext uri="{FF2B5EF4-FFF2-40B4-BE49-F238E27FC236}">
                <a16:creationId xmlns:a16="http://schemas.microsoft.com/office/drawing/2014/main" id="{A371B0B9-0991-4390-A1F1-68FF4199A304}"/>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37FF483B-75CA-44C7-ACCD-3E8C98F26141}"/>
              </a:ext>
            </a:extLst>
          </p:cNvPr>
          <p:cNvSpPr>
            <a:spLocks noGrp="1"/>
          </p:cNvSpPr>
          <p:nvPr>
            <p:ph type="sldNum" sz="quarter" idx="12"/>
          </p:nvPr>
        </p:nvSpPr>
        <p:spPr/>
        <p:txBody>
          <a:bodyPr/>
          <a:lstStyle/>
          <a:p>
            <a:fld id="{3038AD87-842E-4206-9BD3-DF9A76FC908F}" type="slidenum">
              <a:rPr lang="en-US" smtClean="0"/>
              <a:t>25</a:t>
            </a:fld>
            <a:endParaRPr lang="en-US"/>
          </a:p>
        </p:txBody>
      </p:sp>
    </p:spTree>
    <p:extLst>
      <p:ext uri="{BB962C8B-B14F-4D97-AF65-F5344CB8AC3E}">
        <p14:creationId xmlns:p14="http://schemas.microsoft.com/office/powerpoint/2010/main" val="1615286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2. Fittings in water supply</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Reducer: </a:t>
            </a:r>
          </a:p>
          <a:p>
            <a:pPr marL="457200" lvl="1" indent="0">
              <a:buNone/>
            </a:pPr>
            <a:r>
              <a:rPr lang="en-US" dirty="0">
                <a:latin typeface="Times New Roman" panose="02020603050405020304" pitchFamily="18" charset="0"/>
                <a:cs typeface="Times New Roman" panose="02020603050405020304" pitchFamily="18" charset="0"/>
              </a:rPr>
              <a:t>A pipe fitting with inside threads, larger at one end than at the other. All such fittings having more than one size are reducers because of the custom of stating the larger size first.</a:t>
            </a:r>
          </a:p>
          <a:p>
            <a:pPr marL="0" indent="0">
              <a:buNone/>
            </a:pPr>
            <a:r>
              <a:rPr lang="en-US" b="1" dirty="0">
                <a:solidFill>
                  <a:srgbClr val="FF0000"/>
                </a:solidFill>
                <a:latin typeface="Times New Roman" panose="02020603050405020304" pitchFamily="18" charset="0"/>
                <a:cs typeface="Times New Roman" panose="02020603050405020304" pitchFamily="18" charset="0"/>
              </a:rPr>
              <a:t>Trap: </a:t>
            </a:r>
          </a:p>
          <a:p>
            <a:pPr marL="457200" lvl="1" indent="0">
              <a:buNone/>
            </a:pPr>
            <a:r>
              <a:rPr lang="en-US" dirty="0">
                <a:latin typeface="Times New Roman" panose="02020603050405020304" pitchFamily="18" charset="0"/>
                <a:cs typeface="Times New Roman" panose="02020603050405020304" pitchFamily="18" charset="0"/>
              </a:rPr>
              <a:t>A fitting constructed with a water seal that, when placed in a drainage pipe, will prevent the passage of air or gas through the drainage pipe but will not prevent the flow of liquids through it.</a:t>
            </a:r>
          </a:p>
        </p:txBody>
      </p:sp>
      <p:sp>
        <p:nvSpPr>
          <p:cNvPr id="4" name="Footer Placeholder 3">
            <a:extLst>
              <a:ext uri="{FF2B5EF4-FFF2-40B4-BE49-F238E27FC236}">
                <a16:creationId xmlns:a16="http://schemas.microsoft.com/office/drawing/2014/main" id="{BBB64311-7677-470B-98AB-A28A607B34C8}"/>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BE471AE4-819E-4FAB-91B9-0BFF662EE9D8}"/>
              </a:ext>
            </a:extLst>
          </p:cNvPr>
          <p:cNvSpPr>
            <a:spLocks noGrp="1"/>
          </p:cNvSpPr>
          <p:nvPr>
            <p:ph type="sldNum" sz="quarter" idx="12"/>
          </p:nvPr>
        </p:nvSpPr>
        <p:spPr/>
        <p:txBody>
          <a:bodyPr/>
          <a:lstStyle/>
          <a:p>
            <a:fld id="{3038AD87-842E-4206-9BD3-DF9A76FC908F}" type="slidenum">
              <a:rPr lang="en-US" smtClean="0"/>
              <a:t>26</a:t>
            </a:fld>
            <a:endParaRPr lang="en-US"/>
          </a:p>
        </p:txBody>
      </p:sp>
    </p:spTree>
    <p:extLst>
      <p:ext uri="{BB962C8B-B14F-4D97-AF65-F5344CB8AC3E}">
        <p14:creationId xmlns:p14="http://schemas.microsoft.com/office/powerpoint/2010/main" val="21443718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2. Fittings in water supply</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Union: </a:t>
            </a:r>
          </a:p>
          <a:p>
            <a:pPr marL="0" indent="0">
              <a:buNone/>
            </a:pPr>
            <a:r>
              <a:rPr lang="en-US" dirty="0">
                <a:latin typeface="Times New Roman" panose="02020603050405020304" pitchFamily="18" charset="0"/>
                <a:cs typeface="Times New Roman" panose="02020603050405020304" pitchFamily="18" charset="0"/>
              </a:rPr>
              <a:t>A fitting used for joining the ends of two pipes neither of which can be turned. There are two kinds of unions.</a:t>
            </a:r>
          </a:p>
          <a:p>
            <a:pPr marL="457200" lvl="1" indent="0">
              <a:buNone/>
            </a:pPr>
            <a:r>
              <a:rPr lang="en-US" dirty="0">
                <a:latin typeface="Times New Roman" panose="02020603050405020304" pitchFamily="18" charset="0"/>
                <a:cs typeface="Times New Roman" panose="02020603050405020304" pitchFamily="18" charset="0"/>
              </a:rPr>
              <a:t> Tee: </a:t>
            </a:r>
          </a:p>
          <a:p>
            <a:pPr marL="914400" lvl="2" indent="0">
              <a:buNone/>
            </a:pPr>
            <a:r>
              <a:rPr lang="en-US" dirty="0">
                <a:latin typeface="Times New Roman" panose="02020603050405020304" pitchFamily="18" charset="0"/>
                <a:cs typeface="Times New Roman" panose="02020603050405020304" pitchFamily="18" charset="0"/>
              </a:rPr>
              <a:t>An internally threaded fitting that is used to distribute pipes with a "T’’ mode.</a:t>
            </a:r>
          </a:p>
          <a:p>
            <a:pPr marL="457200" lvl="1" indent="0">
              <a:buNone/>
            </a:pPr>
            <a:r>
              <a:rPr lang="en-US" dirty="0">
                <a:latin typeface="Times New Roman" panose="02020603050405020304" pitchFamily="18" charset="0"/>
                <a:cs typeface="Times New Roman" panose="02020603050405020304" pitchFamily="18" charset="0"/>
              </a:rPr>
              <a:t>Cross Tee: </a:t>
            </a:r>
          </a:p>
          <a:p>
            <a:pPr marL="914400" lvl="2" indent="0">
              <a:buNone/>
            </a:pPr>
            <a:r>
              <a:rPr lang="en-US" dirty="0">
                <a:latin typeface="Times New Roman" panose="02020603050405020304" pitchFamily="18" charset="0"/>
                <a:cs typeface="Times New Roman" panose="02020603050405020304" pitchFamily="18" charset="0"/>
              </a:rPr>
              <a:t>an internal threaded tee that is used for distributing pipes across the four sides by making an angle of 900.</a:t>
            </a:r>
          </a:p>
          <a:p>
            <a:pPr marL="457200" lvl="1"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5C46A198-8CF9-4D6A-A9D3-BE74B8213554}"/>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6E6131F3-604D-4666-94B3-C0207E59C936}"/>
              </a:ext>
            </a:extLst>
          </p:cNvPr>
          <p:cNvSpPr>
            <a:spLocks noGrp="1"/>
          </p:cNvSpPr>
          <p:nvPr>
            <p:ph type="sldNum" sz="quarter" idx="12"/>
          </p:nvPr>
        </p:nvSpPr>
        <p:spPr/>
        <p:txBody>
          <a:bodyPr/>
          <a:lstStyle/>
          <a:p>
            <a:fld id="{3038AD87-842E-4206-9BD3-DF9A76FC908F}" type="slidenum">
              <a:rPr lang="en-US" smtClean="0"/>
              <a:t>27</a:t>
            </a:fld>
            <a:endParaRPr lang="en-US"/>
          </a:p>
        </p:txBody>
      </p:sp>
    </p:spTree>
    <p:extLst>
      <p:ext uri="{BB962C8B-B14F-4D97-AF65-F5344CB8AC3E}">
        <p14:creationId xmlns:p14="http://schemas.microsoft.com/office/powerpoint/2010/main" val="21151187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2. Fittings in water supply</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Nipple: </a:t>
            </a:r>
          </a:p>
          <a:p>
            <a:pPr marL="457200" lvl="1" indent="0">
              <a:buNone/>
            </a:pPr>
            <a:r>
              <a:rPr lang="en-US" dirty="0">
                <a:latin typeface="Times New Roman" panose="02020603050405020304" pitchFamily="18" charset="0"/>
                <a:cs typeface="Times New Roman" panose="02020603050405020304" pitchFamily="18" charset="0"/>
              </a:rPr>
              <a:t>a short piece of pipe with outside threads used for connecting pipes or fittings in threaded joints.</a:t>
            </a:r>
          </a:p>
          <a:p>
            <a:pPr marL="0" indent="0">
              <a:buNone/>
            </a:pPr>
            <a:r>
              <a:rPr lang="en-US" b="1" dirty="0">
                <a:solidFill>
                  <a:srgbClr val="FF0000"/>
                </a:solidFill>
                <a:latin typeface="Times New Roman" panose="02020603050405020304" pitchFamily="18" charset="0"/>
                <a:cs typeface="Times New Roman" panose="02020603050405020304" pitchFamily="18" charset="0"/>
              </a:rPr>
              <a:t>Y- branch: </a:t>
            </a:r>
          </a:p>
          <a:p>
            <a:pPr marL="457200" lvl="1" indent="0">
              <a:buNone/>
            </a:pPr>
            <a:r>
              <a:rPr lang="en-US" dirty="0">
                <a:latin typeface="Times New Roman" panose="02020603050405020304" pitchFamily="18" charset="0"/>
                <a:cs typeface="Times New Roman" panose="02020603050405020304" pitchFamily="18" charset="0"/>
              </a:rPr>
              <a:t>an internally threaded fitting used to distribute a pipe in a “Y” shaped mode.</a:t>
            </a:r>
          </a:p>
        </p:txBody>
      </p:sp>
      <p:sp>
        <p:nvSpPr>
          <p:cNvPr id="4" name="Footer Placeholder 3">
            <a:extLst>
              <a:ext uri="{FF2B5EF4-FFF2-40B4-BE49-F238E27FC236}">
                <a16:creationId xmlns:a16="http://schemas.microsoft.com/office/drawing/2014/main" id="{4400128D-DF68-4E93-ABDF-8079832A51D3}"/>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DDCB1FE6-9012-4EB9-9D39-E6C02AE7671B}"/>
              </a:ext>
            </a:extLst>
          </p:cNvPr>
          <p:cNvSpPr>
            <a:spLocks noGrp="1"/>
          </p:cNvSpPr>
          <p:nvPr>
            <p:ph type="sldNum" sz="quarter" idx="12"/>
          </p:nvPr>
        </p:nvSpPr>
        <p:spPr/>
        <p:txBody>
          <a:bodyPr/>
          <a:lstStyle/>
          <a:p>
            <a:fld id="{3038AD87-842E-4206-9BD3-DF9A76FC908F}" type="slidenum">
              <a:rPr lang="en-US" smtClean="0"/>
              <a:t>28</a:t>
            </a:fld>
            <a:endParaRPr lang="en-US"/>
          </a:p>
        </p:txBody>
      </p:sp>
    </p:spTree>
    <p:extLst>
      <p:ext uri="{BB962C8B-B14F-4D97-AF65-F5344CB8AC3E}">
        <p14:creationId xmlns:p14="http://schemas.microsoft.com/office/powerpoint/2010/main" val="21091541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3. 3 Drainage and Sewerage Line System</a:t>
            </a: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prerequisite to sound design of a distribution system is a complete survey covering all streets and showing elevation of all-important points.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From this survey, a map is prepared on a scale to show streams, important geographical features and adjacent areas likely to require services during the design period, and proposed as well as present streets.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With the aid of this map, the principle features of the system can be planned.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These maps also show the exact locations of the pipes in the streets.</a:t>
            </a:r>
          </a:p>
        </p:txBody>
      </p:sp>
      <p:sp>
        <p:nvSpPr>
          <p:cNvPr id="4" name="Footer Placeholder 3">
            <a:extLst>
              <a:ext uri="{FF2B5EF4-FFF2-40B4-BE49-F238E27FC236}">
                <a16:creationId xmlns:a16="http://schemas.microsoft.com/office/drawing/2014/main" id="{24C2F54D-4BBA-4C5A-9380-1E320577032D}"/>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D061FBFF-1D86-46BF-83CE-6AD73A66F840}"/>
              </a:ext>
            </a:extLst>
          </p:cNvPr>
          <p:cNvSpPr>
            <a:spLocks noGrp="1"/>
          </p:cNvSpPr>
          <p:nvPr>
            <p:ph type="sldNum" sz="quarter" idx="12"/>
          </p:nvPr>
        </p:nvSpPr>
        <p:spPr/>
        <p:txBody>
          <a:bodyPr/>
          <a:lstStyle/>
          <a:p>
            <a:fld id="{3038AD87-842E-4206-9BD3-DF9A76FC908F}" type="slidenum">
              <a:rPr lang="en-US" smtClean="0"/>
              <a:t>29</a:t>
            </a:fld>
            <a:endParaRPr lang="en-US"/>
          </a:p>
        </p:txBody>
      </p:sp>
    </p:spTree>
    <p:extLst>
      <p:ext uri="{BB962C8B-B14F-4D97-AF65-F5344CB8AC3E}">
        <p14:creationId xmlns:p14="http://schemas.microsoft.com/office/powerpoint/2010/main" val="2459477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3.1 Introduction</a:t>
            </a: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Plumbing includes the practice, materials and fixtures used in the installation, maintenance, extension, and alteration of all piping, fixtures, appliance, and all appurtenances in connection with any of the following:</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Sanitary drainage or storm drainage facilities,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venting systems and the private water supply systems,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within or adjacent to any building, structure or conveyance; and the practice and materials used in the installation, maintenance, extension, of the storm water, liquid waste and the water supply system of any premises to their connection with any point of public disposal or other acceptable terminal.</a:t>
            </a:r>
          </a:p>
        </p:txBody>
      </p:sp>
      <p:sp>
        <p:nvSpPr>
          <p:cNvPr id="4" name="Footer Placeholder 3">
            <a:extLst>
              <a:ext uri="{FF2B5EF4-FFF2-40B4-BE49-F238E27FC236}">
                <a16:creationId xmlns:a16="http://schemas.microsoft.com/office/drawing/2014/main" id="{05EDBD55-2CAD-4428-9E5C-AE3014886C37}"/>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5473659A-1F7F-4582-A019-200326812842}"/>
              </a:ext>
            </a:extLst>
          </p:cNvPr>
          <p:cNvSpPr>
            <a:spLocks noGrp="1"/>
          </p:cNvSpPr>
          <p:nvPr>
            <p:ph type="sldNum" sz="quarter" idx="12"/>
          </p:nvPr>
        </p:nvSpPr>
        <p:spPr/>
        <p:txBody>
          <a:bodyPr/>
          <a:lstStyle/>
          <a:p>
            <a:fld id="{3038AD87-842E-4206-9BD3-DF9A76FC908F}" type="slidenum">
              <a:rPr lang="en-US" smtClean="0"/>
              <a:t>3</a:t>
            </a:fld>
            <a:endParaRPr lang="en-US"/>
          </a:p>
        </p:txBody>
      </p:sp>
    </p:spTree>
    <p:extLst>
      <p:ext uri="{BB962C8B-B14F-4D97-AF65-F5344CB8AC3E}">
        <p14:creationId xmlns:p14="http://schemas.microsoft.com/office/powerpoint/2010/main" val="37201405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A. Some Appurtenances in Sewerage System</a:t>
            </a: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Manhole: </a:t>
            </a:r>
          </a:p>
          <a:p>
            <a:pPr marL="457200" lvl="1" indent="0">
              <a:buNone/>
            </a:pPr>
            <a:r>
              <a:rPr lang="en-US" sz="2800" dirty="0">
                <a:latin typeface="Times New Roman" panose="02020603050405020304" pitchFamily="18" charset="0"/>
                <a:cs typeface="Times New Roman" panose="02020603050405020304" pitchFamily="18" charset="0"/>
              </a:rPr>
              <a:t>It is important when there is:</a:t>
            </a:r>
          </a:p>
          <a:p>
            <a:pPr marL="914400" lvl="2" indent="0">
              <a:buNone/>
            </a:pPr>
            <a:r>
              <a:rPr lang="en-US" sz="2800" dirty="0">
                <a:latin typeface="Times New Roman" panose="02020603050405020304" pitchFamily="18" charset="0"/>
                <a:cs typeface="Times New Roman" panose="02020603050405020304" pitchFamily="18" charset="0"/>
              </a:rPr>
              <a:t>• change in direction.</a:t>
            </a:r>
          </a:p>
          <a:p>
            <a:pPr marL="914400" lvl="2" indent="0">
              <a:buNone/>
            </a:pPr>
            <a:r>
              <a:rPr lang="en-US" sz="2800" dirty="0">
                <a:latin typeface="Times New Roman" panose="02020603050405020304" pitchFamily="18" charset="0"/>
                <a:cs typeface="Times New Roman" panose="02020603050405020304" pitchFamily="18" charset="0"/>
              </a:rPr>
              <a:t>• change of size of diameter pipes.</a:t>
            </a:r>
          </a:p>
          <a:p>
            <a:pPr marL="914400" lvl="2" indent="0">
              <a:buNone/>
            </a:pPr>
            <a:r>
              <a:rPr lang="en-US" sz="2800" dirty="0">
                <a:latin typeface="Times New Roman" panose="02020603050405020304" pitchFamily="18" charset="0"/>
                <a:cs typeface="Times New Roman" panose="02020603050405020304" pitchFamily="18" charset="0"/>
              </a:rPr>
              <a:t>• a junction.</a:t>
            </a:r>
          </a:p>
          <a:p>
            <a:pPr marL="914400" lvl="2" indent="0">
              <a:buNone/>
            </a:pPr>
            <a:r>
              <a:rPr lang="en-US" sz="2800" dirty="0">
                <a:latin typeface="Times New Roman" panose="02020603050405020304" pitchFamily="18" charset="0"/>
                <a:cs typeface="Times New Roman" panose="02020603050405020304" pitchFamily="18" charset="0"/>
              </a:rPr>
              <a:t>• a need of cleansing.</a:t>
            </a:r>
          </a:p>
          <a:p>
            <a:pPr marL="914400" lvl="2" indent="0">
              <a:buNone/>
            </a:pPr>
            <a:r>
              <a:rPr lang="en-US" sz="2800" dirty="0">
                <a:latin typeface="Times New Roman" panose="02020603050405020304" pitchFamily="18" charset="0"/>
                <a:cs typeface="Times New Roman" panose="02020603050405020304" pitchFamily="18" charset="0"/>
              </a:rPr>
              <a:t>• a need for inspection</a:t>
            </a:r>
          </a:p>
        </p:txBody>
      </p:sp>
      <p:sp>
        <p:nvSpPr>
          <p:cNvPr id="4" name="Footer Placeholder 3">
            <a:extLst>
              <a:ext uri="{FF2B5EF4-FFF2-40B4-BE49-F238E27FC236}">
                <a16:creationId xmlns:a16="http://schemas.microsoft.com/office/drawing/2014/main" id="{47182A3D-8835-40F3-9DD4-DCD1E071CE22}"/>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3041DFA5-FB38-4430-BF77-647A02373063}"/>
              </a:ext>
            </a:extLst>
          </p:cNvPr>
          <p:cNvSpPr>
            <a:spLocks noGrp="1"/>
          </p:cNvSpPr>
          <p:nvPr>
            <p:ph type="sldNum" sz="quarter" idx="12"/>
          </p:nvPr>
        </p:nvSpPr>
        <p:spPr/>
        <p:txBody>
          <a:bodyPr/>
          <a:lstStyle/>
          <a:p>
            <a:fld id="{3038AD87-842E-4206-9BD3-DF9A76FC908F}" type="slidenum">
              <a:rPr lang="en-US" smtClean="0"/>
              <a:t>30</a:t>
            </a:fld>
            <a:endParaRPr lang="en-US"/>
          </a:p>
        </p:txBody>
      </p:sp>
    </p:spTree>
    <p:extLst>
      <p:ext uri="{BB962C8B-B14F-4D97-AF65-F5344CB8AC3E}">
        <p14:creationId xmlns:p14="http://schemas.microsoft.com/office/powerpoint/2010/main" val="674904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A. Some Appurtenances in Sewerage System</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Manholes should be placed at distances of not more than 110m on long straight lengths.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distance may be increased in the case of large sized sewers.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reason is for maintenance and installation. In addition these requirements are primarily to facilitate rodding when blockages occur.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Sometimes, it is believed that 110m is too large for small diameter pipes and one should provide manholes at 80m intervals on straight lengths.</a:t>
            </a:r>
          </a:p>
        </p:txBody>
      </p:sp>
      <p:sp>
        <p:nvSpPr>
          <p:cNvPr id="4" name="Footer Placeholder 3">
            <a:extLst>
              <a:ext uri="{FF2B5EF4-FFF2-40B4-BE49-F238E27FC236}">
                <a16:creationId xmlns:a16="http://schemas.microsoft.com/office/drawing/2014/main" id="{8CC49221-D897-4134-9CE8-5E38EB0123F5}"/>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06602660-1D4E-43C5-98E9-45C1161F656C}"/>
              </a:ext>
            </a:extLst>
          </p:cNvPr>
          <p:cNvSpPr>
            <a:spLocks noGrp="1"/>
          </p:cNvSpPr>
          <p:nvPr>
            <p:ph type="sldNum" sz="quarter" idx="12"/>
          </p:nvPr>
        </p:nvSpPr>
        <p:spPr/>
        <p:txBody>
          <a:bodyPr/>
          <a:lstStyle/>
          <a:p>
            <a:fld id="{3038AD87-842E-4206-9BD3-DF9A76FC908F}" type="slidenum">
              <a:rPr lang="en-US" smtClean="0"/>
              <a:t>31</a:t>
            </a:fld>
            <a:endParaRPr lang="en-US"/>
          </a:p>
        </p:txBody>
      </p:sp>
    </p:spTree>
    <p:extLst>
      <p:ext uri="{BB962C8B-B14F-4D97-AF65-F5344CB8AC3E}">
        <p14:creationId xmlns:p14="http://schemas.microsoft.com/office/powerpoint/2010/main" val="1534395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A. Some Appurtenances in Sewerage System</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Waste pipes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There are different pipes that can be used for the conveyance of wastewater from the source of generation to the final disposal site.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Some of the common types are:</a:t>
            </a:r>
          </a:p>
        </p:txBody>
      </p:sp>
      <p:sp>
        <p:nvSpPr>
          <p:cNvPr id="4" name="Footer Placeholder 3">
            <a:extLst>
              <a:ext uri="{FF2B5EF4-FFF2-40B4-BE49-F238E27FC236}">
                <a16:creationId xmlns:a16="http://schemas.microsoft.com/office/drawing/2014/main" id="{A67036EF-FD7C-41B5-9490-7A1F24EA8C35}"/>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2C60453D-B387-45B5-BE98-82D2CDF42A14}"/>
              </a:ext>
            </a:extLst>
          </p:cNvPr>
          <p:cNvSpPr>
            <a:spLocks noGrp="1"/>
          </p:cNvSpPr>
          <p:nvPr>
            <p:ph type="sldNum" sz="quarter" idx="12"/>
          </p:nvPr>
        </p:nvSpPr>
        <p:spPr/>
        <p:txBody>
          <a:bodyPr/>
          <a:lstStyle/>
          <a:p>
            <a:fld id="{3038AD87-842E-4206-9BD3-DF9A76FC908F}" type="slidenum">
              <a:rPr lang="en-US" smtClean="0"/>
              <a:t>32</a:t>
            </a:fld>
            <a:endParaRPr lang="en-US"/>
          </a:p>
        </p:txBody>
      </p:sp>
    </p:spTree>
    <p:extLst>
      <p:ext uri="{BB962C8B-B14F-4D97-AF65-F5344CB8AC3E}">
        <p14:creationId xmlns:p14="http://schemas.microsoft.com/office/powerpoint/2010/main" val="8703603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Waste pipes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a:xfrm>
            <a:off x="914400" y="1825625"/>
            <a:ext cx="10439400" cy="4351338"/>
          </a:xfrm>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1. Concrete pipe</a:t>
            </a:r>
          </a:p>
          <a:p>
            <a:pPr algn="just">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For small and medium size sewers, up to 24’’ in diameter, the use of non-reinforced concrete pipe is generally economical. </a:t>
            </a:r>
          </a:p>
          <a:p>
            <a:pPr algn="just">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If it is properly manufactured, it is highly resistant to weathering, chemicals (except acids) and wear. </a:t>
            </a:r>
          </a:p>
          <a:p>
            <a:pPr algn="just">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Acids should in general be kept out of sewers or neutralized.</a:t>
            </a:r>
          </a:p>
        </p:txBody>
      </p:sp>
      <p:sp>
        <p:nvSpPr>
          <p:cNvPr id="4" name="Footer Placeholder 3">
            <a:extLst>
              <a:ext uri="{FF2B5EF4-FFF2-40B4-BE49-F238E27FC236}">
                <a16:creationId xmlns:a16="http://schemas.microsoft.com/office/drawing/2014/main" id="{DB23E4AE-0BCD-40BF-853A-E849D7B2EA52}"/>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79D4FDB5-18F0-4559-ACE7-977380D3B3E1}"/>
              </a:ext>
            </a:extLst>
          </p:cNvPr>
          <p:cNvSpPr>
            <a:spLocks noGrp="1"/>
          </p:cNvSpPr>
          <p:nvPr>
            <p:ph type="sldNum" sz="quarter" idx="12"/>
          </p:nvPr>
        </p:nvSpPr>
        <p:spPr/>
        <p:txBody>
          <a:bodyPr/>
          <a:lstStyle/>
          <a:p>
            <a:fld id="{3038AD87-842E-4206-9BD3-DF9A76FC908F}" type="slidenum">
              <a:rPr lang="en-US" smtClean="0"/>
              <a:t>33</a:t>
            </a:fld>
            <a:endParaRPr lang="en-US"/>
          </a:p>
        </p:txBody>
      </p:sp>
    </p:spTree>
    <p:extLst>
      <p:ext uri="{BB962C8B-B14F-4D97-AF65-F5344CB8AC3E}">
        <p14:creationId xmlns:p14="http://schemas.microsoft.com/office/powerpoint/2010/main" val="15825643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Waste pipes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2. Cast iron pipe</a:t>
            </a:r>
          </a:p>
          <a:p>
            <a:pPr marL="0" indent="0" algn="just">
              <a:buNone/>
            </a:pPr>
            <a:r>
              <a:rPr lang="en-US" dirty="0">
                <a:latin typeface="Times New Roman" panose="02020603050405020304" pitchFamily="18" charset="0"/>
                <a:cs typeface="Times New Roman" panose="02020603050405020304" pitchFamily="18" charset="0"/>
              </a:rPr>
              <a:t>It has a long life span, provide good flow characteristics, has the ability to withstand high internal pressures and external loads, and is corrosion resistant in most soils.</a:t>
            </a:r>
          </a:p>
        </p:txBody>
      </p:sp>
      <p:sp>
        <p:nvSpPr>
          <p:cNvPr id="4" name="Footer Placeholder 3">
            <a:extLst>
              <a:ext uri="{FF2B5EF4-FFF2-40B4-BE49-F238E27FC236}">
                <a16:creationId xmlns:a16="http://schemas.microsoft.com/office/drawing/2014/main" id="{24BAF914-AC32-4EE2-B49A-03B2BE4988CD}"/>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65940426-6C22-4100-93E6-8E78AB9E447D}"/>
              </a:ext>
            </a:extLst>
          </p:cNvPr>
          <p:cNvSpPr>
            <a:spLocks noGrp="1"/>
          </p:cNvSpPr>
          <p:nvPr>
            <p:ph type="sldNum" sz="quarter" idx="12"/>
          </p:nvPr>
        </p:nvSpPr>
        <p:spPr/>
        <p:txBody>
          <a:bodyPr/>
          <a:lstStyle/>
          <a:p>
            <a:fld id="{3038AD87-842E-4206-9BD3-DF9A76FC908F}" type="slidenum">
              <a:rPr lang="en-US" smtClean="0"/>
              <a:t>34</a:t>
            </a:fld>
            <a:endParaRPr lang="en-US"/>
          </a:p>
        </p:txBody>
      </p:sp>
    </p:spTree>
    <p:extLst>
      <p:ext uri="{BB962C8B-B14F-4D97-AF65-F5344CB8AC3E}">
        <p14:creationId xmlns:p14="http://schemas.microsoft.com/office/powerpoint/2010/main" val="1195092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Waste pipes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3. Plastic pipe</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rapidly increasing in popularity because of its light weight, and ease of handling and assembly.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Although such pipe is becoming widely available, its uncertain life tends to prevent its widespread use for sewers.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also free from corrosion, has good resistance to shock, acids and sunlight or bad weather, has flexibility, etc.</a:t>
            </a:r>
          </a:p>
        </p:txBody>
      </p:sp>
      <p:sp>
        <p:nvSpPr>
          <p:cNvPr id="4" name="Footer Placeholder 3">
            <a:extLst>
              <a:ext uri="{FF2B5EF4-FFF2-40B4-BE49-F238E27FC236}">
                <a16:creationId xmlns:a16="http://schemas.microsoft.com/office/drawing/2014/main" id="{7AD32CCB-6CB6-4672-913D-6F1858B72229}"/>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328E1ED3-3E40-460F-8C06-46D75E09261E}"/>
              </a:ext>
            </a:extLst>
          </p:cNvPr>
          <p:cNvSpPr>
            <a:spLocks noGrp="1"/>
          </p:cNvSpPr>
          <p:nvPr>
            <p:ph type="sldNum" sz="quarter" idx="12"/>
          </p:nvPr>
        </p:nvSpPr>
        <p:spPr/>
        <p:txBody>
          <a:bodyPr/>
          <a:lstStyle/>
          <a:p>
            <a:fld id="{3038AD87-842E-4206-9BD3-DF9A76FC908F}" type="slidenum">
              <a:rPr lang="en-US" smtClean="0"/>
              <a:t>35</a:t>
            </a:fld>
            <a:endParaRPr lang="en-US"/>
          </a:p>
        </p:txBody>
      </p:sp>
    </p:spTree>
    <p:extLst>
      <p:ext uri="{BB962C8B-B14F-4D97-AF65-F5344CB8AC3E}">
        <p14:creationId xmlns:p14="http://schemas.microsoft.com/office/powerpoint/2010/main" val="21529283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Waste pipes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4. Asbestoses- cement pipes</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These pipes are highly subjected to corrosion.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However, they are low in cost, watertight, have low infiltration, and good flow characteristics, and are lightweight and easy to handle and cut.</a:t>
            </a:r>
          </a:p>
        </p:txBody>
      </p:sp>
      <p:sp>
        <p:nvSpPr>
          <p:cNvPr id="4" name="Footer Placeholder 3">
            <a:extLst>
              <a:ext uri="{FF2B5EF4-FFF2-40B4-BE49-F238E27FC236}">
                <a16:creationId xmlns:a16="http://schemas.microsoft.com/office/drawing/2014/main" id="{ECBE7D96-0036-4635-82ED-D1916A59E9BC}"/>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80EF9758-AFB7-41F5-9C1D-3CF3CD7413C4}"/>
              </a:ext>
            </a:extLst>
          </p:cNvPr>
          <p:cNvSpPr>
            <a:spLocks noGrp="1"/>
          </p:cNvSpPr>
          <p:nvPr>
            <p:ph type="sldNum" sz="quarter" idx="12"/>
          </p:nvPr>
        </p:nvSpPr>
        <p:spPr/>
        <p:txBody>
          <a:bodyPr/>
          <a:lstStyle/>
          <a:p>
            <a:fld id="{3038AD87-842E-4206-9BD3-DF9A76FC908F}" type="slidenum">
              <a:rPr lang="en-US" smtClean="0"/>
              <a:t>36</a:t>
            </a:fld>
            <a:endParaRPr lang="en-US"/>
          </a:p>
        </p:txBody>
      </p:sp>
    </p:spTree>
    <p:extLst>
      <p:ext uri="{BB962C8B-B14F-4D97-AF65-F5344CB8AC3E}">
        <p14:creationId xmlns:p14="http://schemas.microsoft.com/office/powerpoint/2010/main" val="2512857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B. Construction of sewer pipe</a:t>
            </a:r>
            <a:endParaRPr lang="en-US" sz="3600" b="1" dirty="0">
              <a:solidFill>
                <a:srgbClr val="FF0000"/>
              </a:solidFill>
            </a:endParaRP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fontScale="92500" lnSpcReduction="20000"/>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Inspection is perhaps the most important part of sewer construction. </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pipe is generally tested under inspection and marked before delivery to the job. </a:t>
            </a:r>
          </a:p>
          <a:p>
            <a:pPr marL="0" indent="0">
              <a:buNone/>
            </a:pPr>
            <a:r>
              <a:rPr lang="en-US" dirty="0">
                <a:latin typeface="Times New Roman" panose="02020603050405020304" pitchFamily="18" charset="0"/>
                <a:cs typeface="Times New Roman" panose="02020603050405020304" pitchFamily="18" charset="0"/>
              </a:rPr>
              <a:t>Aside from quality of the finished products there are other important reasons:</a:t>
            </a:r>
          </a:p>
          <a:p>
            <a:pPr marL="457200" lvl="1" indent="0">
              <a:buNone/>
            </a:pPr>
            <a:r>
              <a:rPr lang="en-US" dirty="0">
                <a:latin typeface="Times New Roman" panose="02020603050405020304" pitchFamily="18" charset="0"/>
                <a:cs typeface="Times New Roman" panose="02020603050405020304" pitchFamily="18" charset="0"/>
              </a:rPr>
              <a:t>For close inspection safety</a:t>
            </a:r>
          </a:p>
          <a:p>
            <a:pPr marL="457200" lvl="1" indent="0">
              <a:buNone/>
            </a:pPr>
            <a:r>
              <a:rPr lang="en-US" dirty="0">
                <a:latin typeface="Times New Roman" panose="02020603050405020304" pitchFamily="18" charset="0"/>
                <a:cs typeface="Times New Roman" panose="02020603050405020304" pitchFamily="18" charset="0"/>
              </a:rPr>
              <a:t>To control pollution of groundwater</a:t>
            </a:r>
          </a:p>
          <a:p>
            <a:pPr marL="457200" lvl="1" indent="0">
              <a:buNone/>
            </a:pPr>
            <a:r>
              <a:rPr lang="en-US" dirty="0">
                <a:latin typeface="Times New Roman" panose="02020603050405020304" pitchFamily="18" charset="0"/>
                <a:cs typeface="Times New Roman" panose="02020603050405020304" pitchFamily="18" charset="0"/>
              </a:rPr>
              <a:t>To know the foundation is adequate</a:t>
            </a:r>
          </a:p>
          <a:p>
            <a:pPr marL="0" indent="0">
              <a:buNone/>
            </a:pPr>
            <a:r>
              <a:rPr lang="en-US" dirty="0">
                <a:latin typeface="Times New Roman" panose="02020603050405020304" pitchFamily="18" charset="0"/>
                <a:cs typeface="Times New Roman" panose="02020603050405020304" pitchFamily="18" charset="0"/>
              </a:rPr>
              <a:t>Concrete support is the best support for sewer pipes where good natural foundation does not exists. What goes around and over the sewer pipe is as important as the support under it. </a:t>
            </a:r>
          </a:p>
          <a:p>
            <a:pPr marL="0" indent="0">
              <a:buNone/>
            </a:pPr>
            <a:r>
              <a:rPr lang="en-US" dirty="0">
                <a:latin typeface="Times New Roman" panose="02020603050405020304" pitchFamily="18" charset="0"/>
                <a:cs typeface="Times New Roman" panose="02020603050405020304" pitchFamily="18" charset="0"/>
              </a:rPr>
              <a:t>Back filling is a vital operation. Fill should be placed and tamped equally and carefully on each side to at least 2 ft above the top of sewer.</a:t>
            </a:r>
          </a:p>
        </p:txBody>
      </p:sp>
      <p:sp>
        <p:nvSpPr>
          <p:cNvPr id="4" name="Footer Placeholder 3">
            <a:extLst>
              <a:ext uri="{FF2B5EF4-FFF2-40B4-BE49-F238E27FC236}">
                <a16:creationId xmlns:a16="http://schemas.microsoft.com/office/drawing/2014/main" id="{8EA37FC0-243F-4DAA-BBB7-463E257876E3}"/>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0D4C79DB-2BE8-410A-B81E-53ECAF78A84B}"/>
              </a:ext>
            </a:extLst>
          </p:cNvPr>
          <p:cNvSpPr>
            <a:spLocks noGrp="1"/>
          </p:cNvSpPr>
          <p:nvPr>
            <p:ph type="sldNum" sz="quarter" idx="12"/>
          </p:nvPr>
        </p:nvSpPr>
        <p:spPr/>
        <p:txBody>
          <a:bodyPr/>
          <a:lstStyle/>
          <a:p>
            <a:fld id="{3038AD87-842E-4206-9BD3-DF9A76FC908F}" type="slidenum">
              <a:rPr lang="en-US" smtClean="0"/>
              <a:t>37</a:t>
            </a:fld>
            <a:endParaRPr lang="en-US"/>
          </a:p>
        </p:txBody>
      </p:sp>
    </p:spTree>
    <p:extLst>
      <p:ext uri="{BB962C8B-B14F-4D97-AF65-F5344CB8AC3E}">
        <p14:creationId xmlns:p14="http://schemas.microsoft.com/office/powerpoint/2010/main" val="4009666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B. Construction of sewer pipe</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Vent pipes: </a:t>
            </a:r>
          </a:p>
          <a:p>
            <a:pPr algn="just">
              <a:buFont typeface="Wingdings" panose="05000000000000000000" pitchFamily="2" charset="2"/>
              <a:buChar char="Ø"/>
            </a:pPr>
            <a:r>
              <a:rPr lang="en-US" sz="3000" dirty="0">
                <a:latin typeface="Times New Roman" panose="02020603050405020304" pitchFamily="18" charset="0"/>
                <a:cs typeface="Times New Roman" panose="02020603050405020304" pitchFamily="18" charset="0"/>
              </a:rPr>
              <a:t>are installed to provide a flow of air to or from a drainage system (pit). It also provides circulation of air within such a system to protect traps of backpressure. The various</a:t>
            </a:r>
          </a:p>
          <a:p>
            <a:pPr>
              <a:buFont typeface="Wingdings" panose="05000000000000000000" pitchFamily="2" charset="2"/>
              <a:buChar char="Ø"/>
            </a:pPr>
            <a:r>
              <a:rPr lang="en-US" sz="3000" dirty="0">
                <a:latin typeface="Times New Roman" panose="02020603050405020304" pitchFamily="18" charset="0"/>
                <a:cs typeface="Times New Roman" panose="02020603050405020304" pitchFamily="18" charset="0"/>
              </a:rPr>
              <a:t>types of materials that are used for vent pipes are:</a:t>
            </a:r>
          </a:p>
          <a:p>
            <a:pPr lvl="1">
              <a:buFont typeface="Wingdings" panose="05000000000000000000" pitchFamily="2" charset="2"/>
              <a:buChar char="ü"/>
            </a:pPr>
            <a:r>
              <a:rPr lang="en-US" sz="3000" dirty="0">
                <a:latin typeface="Times New Roman" panose="02020603050405020304" pitchFamily="18" charset="0"/>
                <a:cs typeface="Times New Roman" panose="02020603050405020304" pitchFamily="18" charset="0"/>
              </a:rPr>
              <a:t> PVC tubing</a:t>
            </a:r>
          </a:p>
          <a:p>
            <a:pPr lvl="1">
              <a:buFont typeface="Wingdings" panose="05000000000000000000" pitchFamily="2" charset="2"/>
              <a:buChar char="ü"/>
            </a:pPr>
            <a:r>
              <a:rPr lang="en-US" sz="3000" dirty="0">
                <a:latin typeface="Times New Roman" panose="02020603050405020304" pitchFamily="18" charset="0"/>
                <a:cs typeface="Times New Roman" panose="02020603050405020304" pitchFamily="18" charset="0"/>
              </a:rPr>
              <a:t>Masonry works</a:t>
            </a:r>
          </a:p>
          <a:p>
            <a:pPr lvl="1">
              <a:buFont typeface="Wingdings" panose="05000000000000000000" pitchFamily="2" charset="2"/>
              <a:buChar char="ü"/>
            </a:pPr>
            <a:r>
              <a:rPr lang="en-US" sz="3000" dirty="0">
                <a:latin typeface="Times New Roman" panose="02020603050405020304" pitchFamily="18" charset="0"/>
                <a:cs typeface="Times New Roman" panose="02020603050405020304" pitchFamily="18" charset="0"/>
              </a:rPr>
              <a:t>Plane sheet metals</a:t>
            </a:r>
          </a:p>
        </p:txBody>
      </p:sp>
      <p:sp>
        <p:nvSpPr>
          <p:cNvPr id="4" name="Footer Placeholder 3">
            <a:extLst>
              <a:ext uri="{FF2B5EF4-FFF2-40B4-BE49-F238E27FC236}">
                <a16:creationId xmlns:a16="http://schemas.microsoft.com/office/drawing/2014/main" id="{35DA571F-9DC0-4FA7-B306-5F0F72E500C1}"/>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638A58E2-B845-41DC-B7D9-F3C26635761F}"/>
              </a:ext>
            </a:extLst>
          </p:cNvPr>
          <p:cNvSpPr>
            <a:spLocks noGrp="1"/>
          </p:cNvSpPr>
          <p:nvPr>
            <p:ph type="sldNum" sz="quarter" idx="12"/>
          </p:nvPr>
        </p:nvSpPr>
        <p:spPr/>
        <p:txBody>
          <a:bodyPr/>
          <a:lstStyle/>
          <a:p>
            <a:fld id="{3038AD87-842E-4206-9BD3-DF9A76FC908F}" type="slidenum">
              <a:rPr lang="en-US" smtClean="0"/>
              <a:t>38</a:t>
            </a:fld>
            <a:endParaRPr lang="en-US"/>
          </a:p>
        </p:txBody>
      </p:sp>
    </p:spTree>
    <p:extLst>
      <p:ext uri="{BB962C8B-B14F-4D97-AF65-F5344CB8AC3E}">
        <p14:creationId xmlns:p14="http://schemas.microsoft.com/office/powerpoint/2010/main" val="24827633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B. Construction of sewer pipe</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a:bodyPr>
          <a:lstStyle/>
          <a:p>
            <a:pPr>
              <a:buFont typeface="Wingdings" panose="05000000000000000000" pitchFamily="2" charset="2"/>
              <a:buChar char="Ø"/>
            </a:pPr>
            <a:r>
              <a:rPr lang="en-US" sz="3000" dirty="0">
                <a:latin typeface="Times New Roman" panose="02020603050405020304" pitchFamily="18" charset="0"/>
                <a:cs typeface="Times New Roman" panose="02020603050405020304" pitchFamily="18" charset="0"/>
              </a:rPr>
              <a:t>Size of pipes depends on:</a:t>
            </a:r>
          </a:p>
          <a:p>
            <a:pPr marL="457200" lvl="1" indent="0">
              <a:buNone/>
            </a:pPr>
            <a:r>
              <a:rPr lang="en-US" sz="3000" dirty="0">
                <a:latin typeface="Times New Roman" panose="02020603050405020304" pitchFamily="18" charset="0"/>
                <a:cs typeface="Times New Roman" panose="02020603050405020304" pitchFamily="18" charset="0"/>
              </a:rPr>
              <a:t>The size of waste</a:t>
            </a:r>
          </a:p>
          <a:p>
            <a:pPr marL="457200" lvl="1" indent="0">
              <a:buNone/>
            </a:pPr>
            <a:r>
              <a:rPr lang="en-US" sz="3000" dirty="0">
                <a:latin typeface="Times New Roman" panose="02020603050405020304" pitchFamily="18" charset="0"/>
                <a:cs typeface="Times New Roman" panose="02020603050405020304" pitchFamily="18" charset="0"/>
              </a:rPr>
              <a:t>Number of fixtures</a:t>
            </a:r>
          </a:p>
          <a:p>
            <a:pPr marL="457200" lvl="1" indent="0">
              <a:buNone/>
            </a:pPr>
            <a:r>
              <a:rPr lang="en-US" sz="3000" dirty="0">
                <a:latin typeface="Times New Roman" panose="02020603050405020304" pitchFamily="18" charset="0"/>
                <a:cs typeface="Times New Roman" panose="02020603050405020304" pitchFamily="18" charset="0"/>
              </a:rPr>
              <a:t>Number of closets connected.</a:t>
            </a: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Smaller diameter pipes are prohibited because it may restrict venting action. The vent size should not less than 1 ¼ inches in diameter.</a:t>
            </a:r>
          </a:p>
        </p:txBody>
      </p:sp>
      <p:sp>
        <p:nvSpPr>
          <p:cNvPr id="4" name="Footer Placeholder 3">
            <a:extLst>
              <a:ext uri="{FF2B5EF4-FFF2-40B4-BE49-F238E27FC236}">
                <a16:creationId xmlns:a16="http://schemas.microsoft.com/office/drawing/2014/main" id="{2F496D0F-6F1F-4F15-8787-6014BBD40508}"/>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F200BC64-FA16-4D63-9152-BDCB1E4306DB}"/>
              </a:ext>
            </a:extLst>
          </p:cNvPr>
          <p:cNvSpPr>
            <a:spLocks noGrp="1"/>
          </p:cNvSpPr>
          <p:nvPr>
            <p:ph type="sldNum" sz="quarter" idx="12"/>
          </p:nvPr>
        </p:nvSpPr>
        <p:spPr/>
        <p:txBody>
          <a:bodyPr/>
          <a:lstStyle/>
          <a:p>
            <a:fld id="{3038AD87-842E-4206-9BD3-DF9A76FC908F}" type="slidenum">
              <a:rPr lang="en-US" smtClean="0"/>
              <a:t>39</a:t>
            </a:fld>
            <a:endParaRPr lang="en-US"/>
          </a:p>
        </p:txBody>
      </p:sp>
    </p:spTree>
    <p:extLst>
      <p:ext uri="{BB962C8B-B14F-4D97-AF65-F5344CB8AC3E}">
        <p14:creationId xmlns:p14="http://schemas.microsoft.com/office/powerpoint/2010/main" val="3200661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a:xfrm>
            <a:off x="838200" y="365125"/>
            <a:ext cx="10515600" cy="659003"/>
          </a:xfrm>
        </p:spPr>
        <p:txBody>
          <a:bodyPr>
            <a:normAutofit fontScale="90000"/>
          </a:bodyPr>
          <a:lstStyle/>
          <a:p>
            <a:r>
              <a:rPr lang="en-US" b="1" dirty="0">
                <a:solidFill>
                  <a:srgbClr val="FF0000"/>
                </a:solidFill>
                <a:latin typeface="Times New Roman" panose="02020603050405020304" pitchFamily="18" charset="0"/>
                <a:cs typeface="Times New Roman" panose="02020603050405020304" pitchFamily="18" charset="0"/>
              </a:rPr>
              <a:t>3.1 Introduction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a:xfrm>
            <a:off x="838200" y="1261872"/>
            <a:ext cx="10515600" cy="4915091"/>
          </a:xfrm>
        </p:spPr>
        <p:txBody>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Plumbing can be categorized into two main classes: </a:t>
            </a:r>
            <a:r>
              <a:rPr lang="en-US" dirty="0">
                <a:solidFill>
                  <a:srgbClr val="FF0000"/>
                </a:solidFill>
                <a:latin typeface="Times New Roman" panose="02020603050405020304" pitchFamily="18" charset="0"/>
                <a:cs typeface="Times New Roman" panose="02020603050405020304" pitchFamily="18" charset="0"/>
              </a:rPr>
              <a:t>water supply </a:t>
            </a:r>
            <a:r>
              <a:rPr lang="en-US" dirty="0">
                <a:latin typeface="Times New Roman" panose="02020603050405020304" pitchFamily="18" charset="0"/>
                <a:cs typeface="Times New Roman" panose="02020603050405020304" pitchFamily="18" charset="0"/>
              </a:rPr>
              <a:t>and </a:t>
            </a:r>
            <a:r>
              <a:rPr lang="en-US" dirty="0">
                <a:solidFill>
                  <a:srgbClr val="FF0000"/>
                </a:solidFill>
                <a:latin typeface="Times New Roman" panose="02020603050405020304" pitchFamily="18" charset="0"/>
                <a:cs typeface="Times New Roman" panose="02020603050405020304" pitchFamily="18" charset="0"/>
              </a:rPr>
              <a:t>wastewater plumbing</a:t>
            </a:r>
            <a:r>
              <a:rPr lang="en-US" dirty="0">
                <a:latin typeface="Times New Roman" panose="02020603050405020304" pitchFamily="18" charset="0"/>
                <a:cs typeface="Times New Roman" panose="02020603050405020304" pitchFamily="18" charset="0"/>
              </a:rPr>
              <a:t>.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These categories have their own principles, materials, tools and related techniques to deliver water or to dispose the by-product to appropriate places in a sanitary manner.</a:t>
            </a:r>
          </a:p>
        </p:txBody>
      </p:sp>
      <p:sp>
        <p:nvSpPr>
          <p:cNvPr id="4" name="Footer Placeholder 3">
            <a:extLst>
              <a:ext uri="{FF2B5EF4-FFF2-40B4-BE49-F238E27FC236}">
                <a16:creationId xmlns:a16="http://schemas.microsoft.com/office/drawing/2014/main" id="{3C464961-14BC-4A8B-BD60-E70FB2E75BDF}"/>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EC2C80B6-DFB9-4307-993F-48A428D6F5D2}"/>
              </a:ext>
            </a:extLst>
          </p:cNvPr>
          <p:cNvSpPr>
            <a:spLocks noGrp="1"/>
          </p:cNvSpPr>
          <p:nvPr>
            <p:ph type="sldNum" sz="quarter" idx="12"/>
          </p:nvPr>
        </p:nvSpPr>
        <p:spPr/>
        <p:txBody>
          <a:bodyPr/>
          <a:lstStyle/>
          <a:p>
            <a:fld id="{3038AD87-842E-4206-9BD3-DF9A76FC908F}" type="slidenum">
              <a:rPr lang="en-US" smtClean="0"/>
              <a:t>4</a:t>
            </a:fld>
            <a:endParaRPr lang="en-US"/>
          </a:p>
        </p:txBody>
      </p:sp>
    </p:spTree>
    <p:extLst>
      <p:ext uri="{BB962C8B-B14F-4D97-AF65-F5344CB8AC3E}">
        <p14:creationId xmlns:p14="http://schemas.microsoft.com/office/powerpoint/2010/main" val="9037222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sz="3600" b="1" dirty="0">
              <a:solidFill>
                <a:srgbClr val="FF0000"/>
              </a:solidFill>
            </a:endParaRP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normAutofit fontScale="92500"/>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is a receptacle attached to a plumbing system other than a trap in which water or wastes can be collected or retained for use and for proper discharge into the drains.</a:t>
            </a:r>
          </a:p>
          <a:p>
            <a:pPr marL="514350" indent="-514350" algn="just">
              <a:buAutoNum type="arabicPeriod"/>
            </a:pPr>
            <a:r>
              <a:rPr lang="en-US" b="1" dirty="0">
                <a:solidFill>
                  <a:srgbClr val="FF0000"/>
                </a:solidFill>
                <a:latin typeface="Times New Roman" panose="02020603050405020304" pitchFamily="18" charset="0"/>
                <a:cs typeface="Times New Roman" panose="02020603050405020304" pitchFamily="18" charset="0"/>
              </a:rPr>
              <a:t>Water closet (W.C.):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water closet, popularly known in its abbreviated form the W.C., is a device for depositing human wastes directly into a properly designed bowl or pan.</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Then the excreta are immediately carried away by water, which is flushed under pressure.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These pans are designed in connection with flushing water under pressure.</a:t>
            </a:r>
          </a:p>
        </p:txBody>
      </p:sp>
      <p:sp>
        <p:nvSpPr>
          <p:cNvPr id="4" name="Footer Placeholder 3">
            <a:extLst>
              <a:ext uri="{FF2B5EF4-FFF2-40B4-BE49-F238E27FC236}">
                <a16:creationId xmlns:a16="http://schemas.microsoft.com/office/drawing/2014/main" id="{00AA93B6-3F0E-4F07-A75C-EF880E7540F6}"/>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D66F47AF-A8D7-435D-9A70-30CF49ED9898}"/>
              </a:ext>
            </a:extLst>
          </p:cNvPr>
          <p:cNvSpPr>
            <a:spLocks noGrp="1"/>
          </p:cNvSpPr>
          <p:nvPr>
            <p:ph type="sldNum" sz="quarter" idx="12"/>
          </p:nvPr>
        </p:nvSpPr>
        <p:spPr/>
        <p:txBody>
          <a:bodyPr/>
          <a:lstStyle/>
          <a:p>
            <a:fld id="{3038AD87-842E-4206-9BD3-DF9A76FC908F}" type="slidenum">
              <a:rPr lang="en-US" smtClean="0"/>
              <a:t>40</a:t>
            </a:fld>
            <a:endParaRPr lang="en-US"/>
          </a:p>
        </p:txBody>
      </p:sp>
    </p:spTree>
    <p:extLst>
      <p:ext uri="{BB962C8B-B14F-4D97-AF65-F5344CB8AC3E}">
        <p14:creationId xmlns:p14="http://schemas.microsoft.com/office/powerpoint/2010/main" val="18286099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2. Flushing cistern: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flushing cistern attachment is designed to release a predetermined quantity of water under pressure in order to flush away excreta from W.C. pans or urinals.</a:t>
            </a:r>
          </a:p>
        </p:txBody>
      </p:sp>
      <p:sp>
        <p:nvSpPr>
          <p:cNvPr id="4" name="Footer Placeholder 3">
            <a:extLst>
              <a:ext uri="{FF2B5EF4-FFF2-40B4-BE49-F238E27FC236}">
                <a16:creationId xmlns:a16="http://schemas.microsoft.com/office/drawing/2014/main" id="{20675651-5BAB-4C55-9888-987ED67074C2}"/>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1267127E-D106-48F3-94FD-0CE12AB6AD2F}"/>
              </a:ext>
            </a:extLst>
          </p:cNvPr>
          <p:cNvSpPr>
            <a:spLocks noGrp="1"/>
          </p:cNvSpPr>
          <p:nvPr>
            <p:ph type="sldNum" sz="quarter" idx="12"/>
          </p:nvPr>
        </p:nvSpPr>
        <p:spPr/>
        <p:txBody>
          <a:bodyPr/>
          <a:lstStyle/>
          <a:p>
            <a:fld id="{3038AD87-842E-4206-9BD3-DF9A76FC908F}" type="slidenum">
              <a:rPr lang="en-US" smtClean="0"/>
              <a:t>41</a:t>
            </a:fld>
            <a:endParaRPr lang="en-US"/>
          </a:p>
        </p:txBody>
      </p:sp>
    </p:spTree>
    <p:extLst>
      <p:ext uri="{BB962C8B-B14F-4D97-AF65-F5344CB8AC3E}">
        <p14:creationId xmlns:p14="http://schemas.microsoft.com/office/powerpoint/2010/main" val="34575546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3. Lavatory: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is a fixture designed for the washing of the hands and face, sometimes called a washbasin. These, like other sanitary fittings, are designed in a standard form and various makes are found on the market.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They are usually made of glazed earthenware or porcelain. At the bottom they are connected to the wastewater discharge pipe.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Since the room containing the washbasin often contains a W.C., the lavatory is often called the W.C.</a:t>
            </a:r>
          </a:p>
        </p:txBody>
      </p:sp>
      <p:sp>
        <p:nvSpPr>
          <p:cNvPr id="4" name="Footer Placeholder 3">
            <a:extLst>
              <a:ext uri="{FF2B5EF4-FFF2-40B4-BE49-F238E27FC236}">
                <a16:creationId xmlns:a16="http://schemas.microsoft.com/office/drawing/2014/main" id="{BE5B8DB4-4366-4181-B7A7-02D5CA95B20A}"/>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F0E40EF6-2CB7-4956-96C9-12CEC1B10C21}"/>
              </a:ext>
            </a:extLst>
          </p:cNvPr>
          <p:cNvSpPr>
            <a:spLocks noGrp="1"/>
          </p:cNvSpPr>
          <p:nvPr>
            <p:ph type="sldNum" sz="quarter" idx="12"/>
          </p:nvPr>
        </p:nvSpPr>
        <p:spPr/>
        <p:txBody>
          <a:bodyPr/>
          <a:lstStyle/>
          <a:p>
            <a:fld id="{3038AD87-842E-4206-9BD3-DF9A76FC908F}" type="slidenum">
              <a:rPr lang="en-US" smtClean="0"/>
              <a:t>42</a:t>
            </a:fld>
            <a:endParaRPr lang="en-US"/>
          </a:p>
        </p:txBody>
      </p:sp>
    </p:spTree>
    <p:extLst>
      <p:ext uri="{BB962C8B-B14F-4D97-AF65-F5344CB8AC3E}">
        <p14:creationId xmlns:p14="http://schemas.microsoft.com/office/powerpoint/2010/main" val="42612396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normAutofit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4. Bathtub and shower: </a:t>
            </a:r>
          </a:p>
          <a:p>
            <a:pPr marL="0" indent="0">
              <a:buNone/>
            </a:pPr>
            <a:r>
              <a:rPr lang="en-US" dirty="0">
                <a:latin typeface="Times New Roman" panose="02020603050405020304" pitchFamily="18" charset="0"/>
                <a:cs typeface="Times New Roman" panose="02020603050405020304" pitchFamily="18" charset="0"/>
              </a:rPr>
              <a:t>A modern bathroom is provided with a bathtub and/or a shower for washing the body. </a:t>
            </a:r>
          </a:p>
          <a:p>
            <a:pPr marL="0" indent="0">
              <a:buNone/>
            </a:pPr>
            <a:r>
              <a:rPr lang="en-US" dirty="0">
                <a:latin typeface="Times New Roman" panose="02020603050405020304" pitchFamily="18" charset="0"/>
                <a:cs typeface="Times New Roman" panose="02020603050405020304" pitchFamily="18" charset="0"/>
              </a:rPr>
              <a:t>Here again the bath is designed in a standard form and shape. A typical bath is oval-shaped, made of glazed earthenware or enameled cast iron. </a:t>
            </a:r>
          </a:p>
          <a:p>
            <a:pPr marL="0" indent="0">
              <a:buNone/>
            </a:pPr>
            <a:r>
              <a:rPr lang="en-US" dirty="0">
                <a:latin typeface="Times New Roman" panose="02020603050405020304" pitchFamily="18" charset="0"/>
                <a:cs typeface="Times New Roman" panose="02020603050405020304" pitchFamily="18" charset="0"/>
              </a:rPr>
              <a:t>It is provided with a discharge hole controlled by a stopper or plug and chain, and fitted with an overflow device, in case the water is accidentally left flowing into the bath. </a:t>
            </a:r>
          </a:p>
          <a:p>
            <a:pPr marL="0" indent="0">
              <a:buNone/>
            </a:pPr>
            <a:r>
              <a:rPr lang="en-US" dirty="0">
                <a:latin typeface="Times New Roman" panose="02020603050405020304" pitchFamily="18" charset="0"/>
                <a:cs typeface="Times New Roman" panose="02020603050405020304" pitchFamily="18" charset="0"/>
              </a:rPr>
              <a:t>Hot and cold water faucets or taps are fitted for filling the tub. Showers may be installed together with the bathtub or separately.</a:t>
            </a:r>
          </a:p>
        </p:txBody>
      </p:sp>
      <p:sp>
        <p:nvSpPr>
          <p:cNvPr id="4" name="Footer Placeholder 3">
            <a:extLst>
              <a:ext uri="{FF2B5EF4-FFF2-40B4-BE49-F238E27FC236}">
                <a16:creationId xmlns:a16="http://schemas.microsoft.com/office/drawing/2014/main" id="{C2FA994E-A40C-4558-8AD1-5252C3914076}"/>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0FA565A4-B4D9-49E7-9EAE-10FF6E5AEE55}"/>
              </a:ext>
            </a:extLst>
          </p:cNvPr>
          <p:cNvSpPr>
            <a:spLocks noGrp="1"/>
          </p:cNvSpPr>
          <p:nvPr>
            <p:ph type="sldNum" sz="quarter" idx="12"/>
          </p:nvPr>
        </p:nvSpPr>
        <p:spPr/>
        <p:txBody>
          <a:bodyPr/>
          <a:lstStyle/>
          <a:p>
            <a:fld id="{3038AD87-842E-4206-9BD3-DF9A76FC908F}" type="slidenum">
              <a:rPr lang="en-US" smtClean="0"/>
              <a:t>43</a:t>
            </a:fld>
            <a:endParaRPr lang="en-US"/>
          </a:p>
        </p:txBody>
      </p:sp>
    </p:spTree>
    <p:extLst>
      <p:ext uri="{BB962C8B-B14F-4D97-AF65-F5344CB8AC3E}">
        <p14:creationId xmlns:p14="http://schemas.microsoft.com/office/powerpoint/2010/main" val="33327724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5. Bidet: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bidet is an oval-shaped sitting-pan provided in some houses and fashionable hotels by the side of the W.C. and bathtubs.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bidet is not an essential component of bathroom fittings. It is provided for the purpose of intimate washing, especially for women. It is furnished with hot and cold water, and can produce an upward spray as desired.</a:t>
            </a:r>
          </a:p>
        </p:txBody>
      </p:sp>
      <p:sp>
        <p:nvSpPr>
          <p:cNvPr id="4" name="Footer Placeholder 3">
            <a:extLst>
              <a:ext uri="{FF2B5EF4-FFF2-40B4-BE49-F238E27FC236}">
                <a16:creationId xmlns:a16="http://schemas.microsoft.com/office/drawing/2014/main" id="{E2AF8A91-62E9-470E-8637-85132CDF7CBF}"/>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7D7EB540-9440-498F-826A-F9C2B4FC502E}"/>
              </a:ext>
            </a:extLst>
          </p:cNvPr>
          <p:cNvSpPr>
            <a:spLocks noGrp="1"/>
          </p:cNvSpPr>
          <p:nvPr>
            <p:ph type="sldNum" sz="quarter" idx="12"/>
          </p:nvPr>
        </p:nvSpPr>
        <p:spPr/>
        <p:txBody>
          <a:bodyPr/>
          <a:lstStyle/>
          <a:p>
            <a:fld id="{3038AD87-842E-4206-9BD3-DF9A76FC908F}" type="slidenum">
              <a:rPr lang="en-US" smtClean="0"/>
              <a:t>44</a:t>
            </a:fld>
            <a:endParaRPr lang="en-US"/>
          </a:p>
        </p:txBody>
      </p:sp>
    </p:spTree>
    <p:extLst>
      <p:ext uri="{BB962C8B-B14F-4D97-AF65-F5344CB8AC3E}">
        <p14:creationId xmlns:p14="http://schemas.microsoft.com/office/powerpoint/2010/main" val="2033992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6. Sink: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Sinks are large basins permanently installed in kitchens for washing dishes, pans, etc., and for cleaning vegetables, etc.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Sinks are provided with stoppers for keeping  water in them, and with an overflow device.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They are connected through traps to the wastewater discharge pipes.</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8EFD9B43-5CEF-44F7-95CE-516D5E0A16BA}"/>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3389E5B1-19B8-4733-8A7F-1B0176049ECC}"/>
              </a:ext>
            </a:extLst>
          </p:cNvPr>
          <p:cNvSpPr>
            <a:spLocks noGrp="1"/>
          </p:cNvSpPr>
          <p:nvPr>
            <p:ph type="sldNum" sz="quarter" idx="12"/>
          </p:nvPr>
        </p:nvSpPr>
        <p:spPr/>
        <p:txBody>
          <a:bodyPr/>
          <a:lstStyle/>
          <a:p>
            <a:fld id="{3038AD87-842E-4206-9BD3-DF9A76FC908F}" type="slidenum">
              <a:rPr lang="en-US" smtClean="0"/>
              <a:t>45</a:t>
            </a:fld>
            <a:endParaRPr lang="en-US"/>
          </a:p>
        </p:txBody>
      </p:sp>
    </p:spTree>
    <p:extLst>
      <p:ext uri="{BB962C8B-B14F-4D97-AF65-F5344CB8AC3E}">
        <p14:creationId xmlns:p14="http://schemas.microsoft.com/office/powerpoint/2010/main" val="24747278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Another sanitary fitting commonly found in a modern house is the </a:t>
            </a:r>
            <a:r>
              <a:rPr lang="en-US" b="1" dirty="0">
                <a:solidFill>
                  <a:srgbClr val="FF0000"/>
                </a:solidFill>
                <a:latin typeface="Times New Roman" panose="02020603050405020304" pitchFamily="18" charset="0"/>
                <a:cs typeface="Times New Roman" panose="02020603050405020304" pitchFamily="18" charset="0"/>
              </a:rPr>
              <a:t>laundry facility</a:t>
            </a:r>
            <a:r>
              <a:rPr lang="en-US" dirty="0">
                <a:latin typeface="Times New Roman" panose="02020603050405020304" pitchFamily="18" charset="0"/>
                <a:cs typeface="Times New Roman" panose="02020603050405020304" pitchFamily="18" charset="0"/>
              </a:rPr>
              <a:t>, for washing clothes. It is usually a large sink, or two large sinks side by side, for washing and rinsing out soap.</a:t>
            </a:r>
          </a:p>
        </p:txBody>
      </p:sp>
      <p:sp>
        <p:nvSpPr>
          <p:cNvPr id="4" name="Footer Placeholder 3">
            <a:extLst>
              <a:ext uri="{FF2B5EF4-FFF2-40B4-BE49-F238E27FC236}">
                <a16:creationId xmlns:a16="http://schemas.microsoft.com/office/drawing/2014/main" id="{9C6C19AA-7620-4E64-9FDE-04C0BA596F52}"/>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1F38B642-787F-4981-AF10-75B13A545FF0}"/>
              </a:ext>
            </a:extLst>
          </p:cNvPr>
          <p:cNvSpPr>
            <a:spLocks noGrp="1"/>
          </p:cNvSpPr>
          <p:nvPr>
            <p:ph type="sldNum" sz="quarter" idx="12"/>
          </p:nvPr>
        </p:nvSpPr>
        <p:spPr/>
        <p:txBody>
          <a:bodyPr/>
          <a:lstStyle/>
          <a:p>
            <a:fld id="{3038AD87-842E-4206-9BD3-DF9A76FC908F}" type="slidenum">
              <a:rPr lang="en-US" smtClean="0"/>
              <a:t>46</a:t>
            </a:fld>
            <a:endParaRPr lang="en-US"/>
          </a:p>
        </p:txBody>
      </p:sp>
    </p:spTree>
    <p:extLst>
      <p:ext uri="{BB962C8B-B14F-4D97-AF65-F5344CB8AC3E}">
        <p14:creationId xmlns:p14="http://schemas.microsoft.com/office/powerpoint/2010/main" val="2921159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Traps: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 Trap is a device or fitting so designed and constructed as to provide a filter when properly vented.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 liquid seal will prevent the back passage of air without materially affecting the flow of sewage or wastewater through it.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Trap seal is the maximum vertical depth of liquid that a trap will retain. It should have one clean-out hole.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It is used to prevent passage of sewer gas into the house system.</a:t>
            </a:r>
          </a:p>
        </p:txBody>
      </p:sp>
      <p:sp>
        <p:nvSpPr>
          <p:cNvPr id="4" name="Footer Placeholder 3">
            <a:extLst>
              <a:ext uri="{FF2B5EF4-FFF2-40B4-BE49-F238E27FC236}">
                <a16:creationId xmlns:a16="http://schemas.microsoft.com/office/drawing/2014/main" id="{98579FA5-F8C5-4916-AB8D-9A09DAB70CFC}"/>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EF541359-6E65-4A70-8F14-097EBB48DD29}"/>
              </a:ext>
            </a:extLst>
          </p:cNvPr>
          <p:cNvSpPr>
            <a:spLocks noGrp="1"/>
          </p:cNvSpPr>
          <p:nvPr>
            <p:ph type="sldNum" sz="quarter" idx="12"/>
          </p:nvPr>
        </p:nvSpPr>
        <p:spPr/>
        <p:txBody>
          <a:bodyPr/>
          <a:lstStyle/>
          <a:p>
            <a:fld id="{3038AD87-842E-4206-9BD3-DF9A76FC908F}" type="slidenum">
              <a:rPr lang="en-US" smtClean="0"/>
              <a:t>47</a:t>
            </a:fld>
            <a:endParaRPr lang="en-US"/>
          </a:p>
        </p:txBody>
      </p:sp>
    </p:spTree>
    <p:extLst>
      <p:ext uri="{BB962C8B-B14F-4D97-AF65-F5344CB8AC3E}">
        <p14:creationId xmlns:p14="http://schemas.microsoft.com/office/powerpoint/2010/main" val="37519098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Valves </a:t>
            </a:r>
          </a:p>
          <a:p>
            <a:pPr marL="0" indent="0">
              <a:buNone/>
            </a:pPr>
            <a:r>
              <a:rPr lang="en-US" dirty="0">
                <a:latin typeface="Times New Roman" panose="02020603050405020304" pitchFamily="18" charset="0"/>
                <a:cs typeface="Times New Roman" panose="02020603050405020304" pitchFamily="18" charset="0"/>
              </a:rPr>
              <a:t>The various types of valves likely to be used in different rural water supply projects are briefly described below. As these particular items are relatively expensive, care is needed in their selection.</a:t>
            </a:r>
          </a:p>
        </p:txBody>
      </p:sp>
      <p:sp>
        <p:nvSpPr>
          <p:cNvPr id="4" name="Footer Placeholder 3">
            <a:extLst>
              <a:ext uri="{FF2B5EF4-FFF2-40B4-BE49-F238E27FC236}">
                <a16:creationId xmlns:a16="http://schemas.microsoft.com/office/drawing/2014/main" id="{0E2089CF-944D-4901-A17B-3FB7262779A4}"/>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D8067391-3D79-4E1C-80E6-562FDCB55CB6}"/>
              </a:ext>
            </a:extLst>
          </p:cNvPr>
          <p:cNvSpPr>
            <a:spLocks noGrp="1"/>
          </p:cNvSpPr>
          <p:nvPr>
            <p:ph type="sldNum" sz="quarter" idx="12"/>
          </p:nvPr>
        </p:nvSpPr>
        <p:spPr/>
        <p:txBody>
          <a:bodyPr/>
          <a:lstStyle/>
          <a:p>
            <a:fld id="{3038AD87-842E-4206-9BD3-DF9A76FC908F}" type="slidenum">
              <a:rPr lang="en-US" smtClean="0"/>
              <a:t>48</a:t>
            </a:fld>
            <a:endParaRPr lang="en-US"/>
          </a:p>
        </p:txBody>
      </p:sp>
    </p:spTree>
    <p:extLst>
      <p:ext uri="{BB962C8B-B14F-4D97-AF65-F5344CB8AC3E}">
        <p14:creationId xmlns:p14="http://schemas.microsoft.com/office/powerpoint/2010/main" val="41263885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A. Gate Valves</a:t>
            </a:r>
          </a:p>
          <a:p>
            <a:pPr marL="457200" lvl="1" indent="0">
              <a:buNone/>
            </a:pPr>
            <a:r>
              <a:rPr lang="en-US" sz="2800" dirty="0">
                <a:latin typeface="Times New Roman" panose="02020603050405020304" pitchFamily="18" charset="0"/>
                <a:cs typeface="Times New Roman" panose="02020603050405020304" pitchFamily="18" charset="0"/>
              </a:rPr>
              <a:t>The gate valve (or sluice valve) is used to cut off flows in pipelines by lowering a solid-type wedge "gate"; during normal operation unrestricted straight-through flow is achieved as the "gate" is raised inside the valve body (referred to as the bonnet), so that the bore of the pipe is completely clear.</a:t>
            </a:r>
          </a:p>
        </p:txBody>
      </p:sp>
      <p:sp>
        <p:nvSpPr>
          <p:cNvPr id="4" name="Footer Placeholder 3">
            <a:extLst>
              <a:ext uri="{FF2B5EF4-FFF2-40B4-BE49-F238E27FC236}">
                <a16:creationId xmlns:a16="http://schemas.microsoft.com/office/drawing/2014/main" id="{F5F1D68E-E15E-45D1-A486-DC2DFE3169CD}"/>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67800D12-56EB-4F12-AA9E-1CF8BE6EDCB5}"/>
              </a:ext>
            </a:extLst>
          </p:cNvPr>
          <p:cNvSpPr>
            <a:spLocks noGrp="1"/>
          </p:cNvSpPr>
          <p:nvPr>
            <p:ph type="sldNum" sz="quarter" idx="12"/>
          </p:nvPr>
        </p:nvSpPr>
        <p:spPr/>
        <p:txBody>
          <a:bodyPr/>
          <a:lstStyle/>
          <a:p>
            <a:fld id="{3038AD87-842E-4206-9BD3-DF9A76FC908F}" type="slidenum">
              <a:rPr lang="en-US" smtClean="0"/>
              <a:t>49</a:t>
            </a:fld>
            <a:endParaRPr lang="en-US"/>
          </a:p>
        </p:txBody>
      </p:sp>
    </p:spTree>
    <p:extLst>
      <p:ext uri="{BB962C8B-B14F-4D97-AF65-F5344CB8AC3E}">
        <p14:creationId xmlns:p14="http://schemas.microsoft.com/office/powerpoint/2010/main" val="2910408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a:xfrm>
            <a:off x="838200" y="311181"/>
            <a:ext cx="10515600" cy="739712"/>
          </a:xfrm>
        </p:spPr>
        <p:txBody>
          <a:bodyPr/>
          <a:lstStyle/>
          <a:p>
            <a:r>
              <a:rPr lang="en-US" b="1" dirty="0">
                <a:solidFill>
                  <a:srgbClr val="FF0000"/>
                </a:solidFill>
                <a:latin typeface="Times New Roman" panose="02020603050405020304" pitchFamily="18" charset="0"/>
                <a:cs typeface="Times New Roman" panose="02020603050405020304" pitchFamily="18" charset="0"/>
              </a:rPr>
              <a:t>3.1 Introduction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a:xfrm>
            <a:off x="838200" y="1225296"/>
            <a:ext cx="10515600" cy="4937760"/>
          </a:xfrm>
        </p:spPr>
        <p:txBody>
          <a:bodyPr>
            <a:normAutofit/>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importance of safe methods of sewage collection, and disposal, and provision of safe water supply are realized by all sanitarians.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One of the links of this chain is the house drainage system, in other words, the plumbing system. Its importance is enhanced by the fact that it is in far closer contact with everyday life of the citizen than is the common sewer or sewage treatment plant.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sewage, which the plumbing system carries, is potentially dangerous in that it frequently contains disease-producing bacteria. Leakage in plumbing systems, therefore, is a means to health in the house where well water supplies may be contaminated</a:t>
            </a:r>
          </a:p>
        </p:txBody>
      </p:sp>
      <p:sp>
        <p:nvSpPr>
          <p:cNvPr id="4" name="Footer Placeholder 3">
            <a:extLst>
              <a:ext uri="{FF2B5EF4-FFF2-40B4-BE49-F238E27FC236}">
                <a16:creationId xmlns:a16="http://schemas.microsoft.com/office/drawing/2014/main" id="{56D06EE7-6D8C-4155-ADE7-EE1812FAF962}"/>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17EB211B-440E-4D9F-BAB9-67DF804D76ED}"/>
              </a:ext>
            </a:extLst>
          </p:cNvPr>
          <p:cNvSpPr>
            <a:spLocks noGrp="1"/>
          </p:cNvSpPr>
          <p:nvPr>
            <p:ph type="sldNum" sz="quarter" idx="12"/>
          </p:nvPr>
        </p:nvSpPr>
        <p:spPr/>
        <p:txBody>
          <a:bodyPr/>
          <a:lstStyle/>
          <a:p>
            <a:fld id="{3038AD87-842E-4206-9BD3-DF9A76FC908F}" type="slidenum">
              <a:rPr lang="en-US" smtClean="0"/>
              <a:t>5</a:t>
            </a:fld>
            <a:endParaRPr lang="en-US"/>
          </a:p>
        </p:txBody>
      </p:sp>
    </p:spTree>
    <p:extLst>
      <p:ext uri="{BB962C8B-B14F-4D97-AF65-F5344CB8AC3E}">
        <p14:creationId xmlns:p14="http://schemas.microsoft.com/office/powerpoint/2010/main" val="14347073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B. Butterfly Valves</a:t>
            </a:r>
          </a:p>
          <a:p>
            <a:pPr marL="0" indent="0">
              <a:buNone/>
            </a:pPr>
            <a:r>
              <a:rPr lang="en-US" dirty="0">
                <a:latin typeface="Times New Roman" panose="02020603050405020304" pitchFamily="18" charset="0"/>
                <a:cs typeface="Times New Roman" panose="02020603050405020304" pitchFamily="18" charset="0"/>
              </a:rPr>
              <a:t>The butterfly valve performs a function similar to that of the gate valve; its principle of operation is the turning of the disc through 90 degree to permit water to pass. </a:t>
            </a:r>
          </a:p>
          <a:p>
            <a:pPr marL="0" indent="0">
              <a:buNone/>
            </a:pPr>
            <a:r>
              <a:rPr lang="en-US" dirty="0">
                <a:latin typeface="Times New Roman" panose="02020603050405020304" pitchFamily="18" charset="0"/>
                <a:cs typeface="Times New Roman" panose="02020603050405020304" pitchFamily="18" charset="0"/>
              </a:rPr>
              <a:t>The claimed advantages over the gate valve are lightness, greater speed of operation, low-pressure drop and low maintenance. </a:t>
            </a:r>
          </a:p>
          <a:p>
            <a:pPr marL="0" indent="0">
              <a:buNone/>
            </a:pPr>
            <a:r>
              <a:rPr lang="en-US" dirty="0">
                <a:latin typeface="Times New Roman" panose="02020603050405020304" pitchFamily="18" charset="0"/>
                <a:cs typeface="Times New Roman" panose="02020603050405020304" pitchFamily="18" charset="0"/>
              </a:rPr>
              <a:t>Minimum size is 2" (50 mm).</a:t>
            </a:r>
          </a:p>
        </p:txBody>
      </p:sp>
      <p:sp>
        <p:nvSpPr>
          <p:cNvPr id="4" name="Footer Placeholder 3">
            <a:extLst>
              <a:ext uri="{FF2B5EF4-FFF2-40B4-BE49-F238E27FC236}">
                <a16:creationId xmlns:a16="http://schemas.microsoft.com/office/drawing/2014/main" id="{E3C949D9-2753-4763-938B-D05CE493C949}"/>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024AA936-1CA4-4AEB-A16C-734ABBD84A31}"/>
              </a:ext>
            </a:extLst>
          </p:cNvPr>
          <p:cNvSpPr>
            <a:spLocks noGrp="1"/>
          </p:cNvSpPr>
          <p:nvPr>
            <p:ph type="sldNum" sz="quarter" idx="12"/>
          </p:nvPr>
        </p:nvSpPr>
        <p:spPr/>
        <p:txBody>
          <a:bodyPr/>
          <a:lstStyle/>
          <a:p>
            <a:fld id="{3038AD87-842E-4206-9BD3-DF9A76FC908F}" type="slidenum">
              <a:rPr lang="en-US" smtClean="0"/>
              <a:t>50</a:t>
            </a:fld>
            <a:endParaRPr lang="en-US"/>
          </a:p>
        </p:txBody>
      </p:sp>
    </p:spTree>
    <p:extLst>
      <p:ext uri="{BB962C8B-B14F-4D97-AF65-F5344CB8AC3E}">
        <p14:creationId xmlns:p14="http://schemas.microsoft.com/office/powerpoint/2010/main" val="23656370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C. Globe valves </a:t>
            </a:r>
          </a:p>
          <a:p>
            <a:pPr marL="0" indent="0">
              <a:buNone/>
            </a:pPr>
            <a:r>
              <a:rPr lang="en-US" dirty="0">
                <a:latin typeface="Times New Roman" panose="02020603050405020304" pitchFamily="18" charset="0"/>
                <a:cs typeface="Times New Roman" panose="02020603050405020304" pitchFamily="18" charset="0"/>
              </a:rPr>
              <a:t>Globe valves are less efficient than gate valves or butterfly valves, as the flow of water through them is not "straight", and thus greater head losses are induced. </a:t>
            </a:r>
          </a:p>
          <a:p>
            <a:pPr marL="0" indent="0">
              <a:buNone/>
            </a:pPr>
            <a:r>
              <a:rPr lang="en-US" dirty="0">
                <a:latin typeface="Times New Roman" panose="02020603050405020304" pitchFamily="18" charset="0"/>
                <a:cs typeface="Times New Roman" panose="02020603050405020304" pitchFamily="18" charset="0"/>
              </a:rPr>
              <a:t>They are, however, cheaper, and in sizes up to 2" (50 mm) could be suitable for rural water supply pipelines. </a:t>
            </a:r>
          </a:p>
          <a:p>
            <a:pPr marL="0" indent="0">
              <a:buNone/>
            </a:pPr>
            <a:r>
              <a:rPr lang="en-US" dirty="0">
                <a:latin typeface="Times New Roman" panose="02020603050405020304" pitchFamily="18" charset="0"/>
                <a:cs typeface="Times New Roman" panose="02020603050405020304" pitchFamily="18" charset="0"/>
              </a:rPr>
              <a:t>These valves are supplied complete with hand-wheels and have either double female threaded ends or double flanged ends.</a:t>
            </a:r>
          </a:p>
        </p:txBody>
      </p:sp>
      <p:sp>
        <p:nvSpPr>
          <p:cNvPr id="4" name="Footer Placeholder 3">
            <a:extLst>
              <a:ext uri="{FF2B5EF4-FFF2-40B4-BE49-F238E27FC236}">
                <a16:creationId xmlns:a16="http://schemas.microsoft.com/office/drawing/2014/main" id="{FB8A845B-9A9B-482F-A736-AA3ABF9D102B}"/>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D9C31CD1-7430-4EE1-B288-775D582F1568}"/>
              </a:ext>
            </a:extLst>
          </p:cNvPr>
          <p:cNvSpPr>
            <a:spLocks noGrp="1"/>
          </p:cNvSpPr>
          <p:nvPr>
            <p:ph type="sldNum" sz="quarter" idx="12"/>
          </p:nvPr>
        </p:nvSpPr>
        <p:spPr/>
        <p:txBody>
          <a:bodyPr/>
          <a:lstStyle/>
          <a:p>
            <a:fld id="{3038AD87-842E-4206-9BD3-DF9A76FC908F}" type="slidenum">
              <a:rPr lang="en-US" smtClean="0"/>
              <a:t>51</a:t>
            </a:fld>
            <a:endParaRPr lang="en-US"/>
          </a:p>
        </p:txBody>
      </p:sp>
    </p:spTree>
    <p:extLst>
      <p:ext uri="{BB962C8B-B14F-4D97-AF65-F5344CB8AC3E}">
        <p14:creationId xmlns:p14="http://schemas.microsoft.com/office/powerpoint/2010/main" val="28701795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D. Check Valves</a:t>
            </a:r>
          </a:p>
          <a:p>
            <a:pPr marL="0" indent="0">
              <a:buNone/>
            </a:pPr>
            <a:r>
              <a:rPr lang="en-US" dirty="0">
                <a:latin typeface="Times New Roman" panose="02020603050405020304" pitchFamily="18" charset="0"/>
                <a:cs typeface="Times New Roman" panose="02020603050405020304" pitchFamily="18" charset="0"/>
              </a:rPr>
              <a:t>Check valves close automatically when a reversal of flow occurs, thus preventing water from flowing back, e.g., in the case of a force main (pumping main) causing damage to the pump assembly.</a:t>
            </a:r>
          </a:p>
        </p:txBody>
      </p:sp>
      <p:sp>
        <p:nvSpPr>
          <p:cNvPr id="4" name="Footer Placeholder 3">
            <a:extLst>
              <a:ext uri="{FF2B5EF4-FFF2-40B4-BE49-F238E27FC236}">
                <a16:creationId xmlns:a16="http://schemas.microsoft.com/office/drawing/2014/main" id="{26F0A7DA-1468-4EE3-8819-4E5344A7161E}"/>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4682CCDE-7250-47B2-987B-9C3E134CC983}"/>
              </a:ext>
            </a:extLst>
          </p:cNvPr>
          <p:cNvSpPr>
            <a:spLocks noGrp="1"/>
          </p:cNvSpPr>
          <p:nvPr>
            <p:ph type="sldNum" sz="quarter" idx="12"/>
          </p:nvPr>
        </p:nvSpPr>
        <p:spPr/>
        <p:txBody>
          <a:bodyPr/>
          <a:lstStyle/>
          <a:p>
            <a:fld id="{3038AD87-842E-4206-9BD3-DF9A76FC908F}" type="slidenum">
              <a:rPr lang="en-US" smtClean="0"/>
              <a:t>52</a:t>
            </a:fld>
            <a:endParaRPr lang="en-US"/>
          </a:p>
        </p:txBody>
      </p:sp>
    </p:spTree>
    <p:extLst>
      <p:ext uri="{BB962C8B-B14F-4D97-AF65-F5344CB8AC3E}">
        <p14:creationId xmlns:p14="http://schemas.microsoft.com/office/powerpoint/2010/main" val="42844961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Fixture: </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E. Air valves </a:t>
            </a:r>
          </a:p>
          <a:p>
            <a:pPr marL="0" indent="0">
              <a:buNone/>
            </a:pPr>
            <a:r>
              <a:rPr lang="en-US" dirty="0">
                <a:latin typeface="Times New Roman" panose="02020603050405020304" pitchFamily="18" charset="0"/>
                <a:cs typeface="Times New Roman" panose="02020603050405020304" pitchFamily="18" charset="0"/>
              </a:rPr>
              <a:t>Air valves are located at all high spots on a pipeline and permit the discharge of air, which is likely to accumulate there. </a:t>
            </a:r>
          </a:p>
          <a:p>
            <a:pPr marL="0" indent="0">
              <a:buNone/>
            </a:pPr>
            <a:r>
              <a:rPr lang="en-US" dirty="0">
                <a:latin typeface="Times New Roman" panose="02020603050405020304" pitchFamily="18" charset="0"/>
                <a:cs typeface="Times New Roman" panose="02020603050405020304" pitchFamily="18" charset="0"/>
              </a:rPr>
              <a:t>Such air, unless removed, induces water hammer; it can also seriously restrict the flow of water in the pipeline.</a:t>
            </a:r>
          </a:p>
          <a:p>
            <a:pPr marL="0" indent="0">
              <a:buNone/>
            </a:pPr>
            <a:r>
              <a:rPr lang="en-US" dirty="0">
                <a:latin typeface="Times New Roman" panose="02020603050405020304" pitchFamily="18" charset="0"/>
                <a:cs typeface="Times New Roman" panose="02020603050405020304" pitchFamily="18" charset="0"/>
              </a:rPr>
              <a:t>Valves have cast iron bodies. The ball is rubber covered. Ball size is selected to suit working pressure; the higher the pressure the larger the ball. These valves release air at any pressure below maximum working pressure.</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F2A8586E-18A8-4EBE-9445-7158B848DA19}"/>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C3DA53B9-E60D-4697-8CF1-D5C5E81E4720}"/>
              </a:ext>
            </a:extLst>
          </p:cNvPr>
          <p:cNvSpPr>
            <a:spLocks noGrp="1"/>
          </p:cNvSpPr>
          <p:nvPr>
            <p:ph type="sldNum" sz="quarter" idx="12"/>
          </p:nvPr>
        </p:nvSpPr>
        <p:spPr/>
        <p:txBody>
          <a:bodyPr/>
          <a:lstStyle/>
          <a:p>
            <a:fld id="{3038AD87-842E-4206-9BD3-DF9A76FC908F}" type="slidenum">
              <a:rPr lang="en-US" smtClean="0"/>
              <a:t>53</a:t>
            </a:fld>
            <a:endParaRPr lang="en-US"/>
          </a:p>
        </p:txBody>
      </p:sp>
    </p:spTree>
    <p:extLst>
      <p:ext uri="{BB962C8B-B14F-4D97-AF65-F5344CB8AC3E}">
        <p14:creationId xmlns:p14="http://schemas.microsoft.com/office/powerpoint/2010/main" val="40923271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A. Pipe Cutting</a:t>
            </a:r>
          </a:p>
          <a:p>
            <a:pPr marL="0" indent="0">
              <a:buNone/>
            </a:pPr>
            <a:r>
              <a:rPr lang="en-US" dirty="0">
                <a:latin typeface="Times New Roman" panose="02020603050405020304" pitchFamily="18" charset="0"/>
                <a:cs typeface="Times New Roman" panose="02020603050405020304" pitchFamily="18" charset="0"/>
              </a:rPr>
              <a:t>Chipped or damaged ends of asbestos-cement pipes are likely to produce non-watertight joints. Such ends should be cut off.</a:t>
            </a:r>
          </a:p>
          <a:p>
            <a:pPr marL="0" indent="0">
              <a:buNone/>
            </a:pPr>
            <a:r>
              <a:rPr lang="en-US" dirty="0">
                <a:latin typeface="Times New Roman" panose="02020603050405020304" pitchFamily="18" charset="0"/>
                <a:cs typeface="Times New Roman" panose="02020603050405020304" pitchFamily="18" charset="0"/>
              </a:rPr>
              <a:t>For small diameter pipes, the ends may be cut with a handsaw or a hacksaw. </a:t>
            </a:r>
          </a:p>
        </p:txBody>
      </p:sp>
      <p:sp>
        <p:nvSpPr>
          <p:cNvPr id="4" name="Footer Placeholder 3">
            <a:extLst>
              <a:ext uri="{FF2B5EF4-FFF2-40B4-BE49-F238E27FC236}">
                <a16:creationId xmlns:a16="http://schemas.microsoft.com/office/drawing/2014/main" id="{12C40606-EC86-4EA4-BF69-699B4742F793}"/>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5A9234BC-84B6-463E-81E8-985CE720E0F9}"/>
              </a:ext>
            </a:extLst>
          </p:cNvPr>
          <p:cNvSpPr>
            <a:spLocks noGrp="1"/>
          </p:cNvSpPr>
          <p:nvPr>
            <p:ph type="sldNum" sz="quarter" idx="12"/>
          </p:nvPr>
        </p:nvSpPr>
        <p:spPr/>
        <p:txBody>
          <a:bodyPr/>
          <a:lstStyle/>
          <a:p>
            <a:fld id="{3038AD87-842E-4206-9BD3-DF9A76FC908F}" type="slidenum">
              <a:rPr lang="en-US" smtClean="0"/>
              <a:t>54</a:t>
            </a:fld>
            <a:endParaRPr lang="en-US"/>
          </a:p>
        </p:txBody>
      </p:sp>
    </p:spTree>
    <p:extLst>
      <p:ext uri="{BB962C8B-B14F-4D97-AF65-F5344CB8AC3E}">
        <p14:creationId xmlns:p14="http://schemas.microsoft.com/office/powerpoint/2010/main" val="37298689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normAutofit/>
          </a:bodyPr>
          <a:lstStyle/>
          <a:p>
            <a:pPr marL="0" indent="0">
              <a:buNone/>
            </a:pPr>
            <a:r>
              <a:rPr lang="en-US" dirty="0">
                <a:latin typeface="Times New Roman" panose="02020603050405020304" pitchFamily="18" charset="0"/>
                <a:cs typeface="Times New Roman" panose="02020603050405020304" pitchFamily="18" charset="0"/>
              </a:rPr>
              <a:t>Alternatively, ratchet type pipe cutters can be used, which are quicker and usually give a better result. </a:t>
            </a:r>
          </a:p>
          <a:p>
            <a:pPr marL="0" indent="0">
              <a:buNone/>
            </a:pPr>
            <a:r>
              <a:rPr lang="en-US" dirty="0">
                <a:latin typeface="Times New Roman" panose="02020603050405020304" pitchFamily="18" charset="0"/>
                <a:cs typeface="Times New Roman" panose="02020603050405020304" pitchFamily="18" charset="0"/>
              </a:rPr>
              <a:t>A single pipe cutter is available that can cut pipes from 2" to 6". </a:t>
            </a:r>
          </a:p>
          <a:p>
            <a:pPr marL="0" indent="0">
              <a:buNone/>
            </a:pPr>
            <a:r>
              <a:rPr lang="en-US" dirty="0">
                <a:latin typeface="Times New Roman" panose="02020603050405020304" pitchFamily="18" charset="0"/>
                <a:cs typeface="Times New Roman" panose="02020603050405020304" pitchFamily="18" charset="0"/>
              </a:rPr>
              <a:t>Another model is the hydraulic pipe cutter, which involves wrapping a cutting chain around the hydraulic pipe cutter and then hand-operating the hydraulic pump. </a:t>
            </a:r>
          </a:p>
          <a:p>
            <a:pPr marL="0" indent="0">
              <a:buNone/>
            </a:pPr>
            <a:r>
              <a:rPr lang="en-US" dirty="0">
                <a:latin typeface="Times New Roman" panose="02020603050405020304" pitchFamily="18" charset="0"/>
                <a:cs typeface="Times New Roman" panose="02020603050405020304" pitchFamily="18" charset="0"/>
              </a:rPr>
              <a:t>This builds up sufficient pressure on the chain to "pop" the pipe with a clean cut.</a:t>
            </a:r>
          </a:p>
        </p:txBody>
      </p:sp>
      <p:sp>
        <p:nvSpPr>
          <p:cNvPr id="4" name="Footer Placeholder 3">
            <a:extLst>
              <a:ext uri="{FF2B5EF4-FFF2-40B4-BE49-F238E27FC236}">
                <a16:creationId xmlns:a16="http://schemas.microsoft.com/office/drawing/2014/main" id="{BC2D66D1-F056-49C9-B7D1-F9828E25BB22}"/>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E13E5C2E-E30C-4BEE-B094-9805DF7BF1E3}"/>
              </a:ext>
            </a:extLst>
          </p:cNvPr>
          <p:cNvSpPr>
            <a:spLocks noGrp="1"/>
          </p:cNvSpPr>
          <p:nvPr>
            <p:ph type="sldNum" sz="quarter" idx="12"/>
          </p:nvPr>
        </p:nvSpPr>
        <p:spPr/>
        <p:txBody>
          <a:bodyPr/>
          <a:lstStyle/>
          <a:p>
            <a:fld id="{3038AD87-842E-4206-9BD3-DF9A76FC908F}" type="slidenum">
              <a:rPr lang="en-US" smtClean="0"/>
              <a:t>55</a:t>
            </a:fld>
            <a:endParaRPr lang="en-US"/>
          </a:p>
        </p:txBody>
      </p:sp>
    </p:spTree>
    <p:extLst>
      <p:ext uri="{BB962C8B-B14F-4D97-AF65-F5344CB8AC3E}">
        <p14:creationId xmlns:p14="http://schemas.microsoft.com/office/powerpoint/2010/main" val="4455150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Steel pipes can be cut to length with metal hacksaws, but it is more usual to employ manually-operated heavy-duty pipe cutters (commonly 3 or 4 wheel type) if the pipe diameter exceeds 1- ½" (40 mm). </a:t>
            </a:r>
          </a:p>
          <a:p>
            <a:pPr marL="0" indent="0">
              <a:buNone/>
            </a:pPr>
            <a:r>
              <a:rPr lang="en-US" dirty="0">
                <a:latin typeface="Times New Roman" panose="02020603050405020304" pitchFamily="18" charset="0"/>
                <a:cs typeface="Times New Roman" panose="02020603050405020304" pitchFamily="18" charset="0"/>
              </a:rPr>
              <a:t>A half-round coarse file is used to trim the cut ends internally and externally. Both PE and PVC plastic pipe can be cut with a metal cutting saw. </a:t>
            </a:r>
          </a:p>
        </p:txBody>
      </p:sp>
      <p:sp>
        <p:nvSpPr>
          <p:cNvPr id="4" name="Footer Placeholder 3">
            <a:extLst>
              <a:ext uri="{FF2B5EF4-FFF2-40B4-BE49-F238E27FC236}">
                <a16:creationId xmlns:a16="http://schemas.microsoft.com/office/drawing/2014/main" id="{A39B747E-245B-4367-AC28-47C31157E0B8}"/>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7635B9A2-E7CF-424D-AAE2-23B25ECB2066}"/>
              </a:ext>
            </a:extLst>
          </p:cNvPr>
          <p:cNvSpPr>
            <a:spLocks noGrp="1"/>
          </p:cNvSpPr>
          <p:nvPr>
            <p:ph type="sldNum" sz="quarter" idx="12"/>
          </p:nvPr>
        </p:nvSpPr>
        <p:spPr/>
        <p:txBody>
          <a:bodyPr/>
          <a:lstStyle/>
          <a:p>
            <a:fld id="{3038AD87-842E-4206-9BD3-DF9A76FC908F}" type="slidenum">
              <a:rPr lang="en-US" smtClean="0"/>
              <a:t>56</a:t>
            </a:fld>
            <a:endParaRPr lang="en-US"/>
          </a:p>
        </p:txBody>
      </p:sp>
    </p:spTree>
    <p:extLst>
      <p:ext uri="{BB962C8B-B14F-4D97-AF65-F5344CB8AC3E}">
        <p14:creationId xmlns:p14="http://schemas.microsoft.com/office/powerpoint/2010/main" val="28354399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Special pipe cutters are available for PVC pipes, usually capable of cutting pipes of several sizes, e.g. ¼" to 3 - ½" or 4" to 6" (8-90 mm or 100 - 150 mm).</a:t>
            </a:r>
          </a:p>
          <a:p>
            <a:pPr marL="0" indent="0" algn="just">
              <a:buNone/>
            </a:pPr>
            <a:r>
              <a:rPr lang="en-US" dirty="0">
                <a:latin typeface="Times New Roman" panose="02020603050405020304" pitchFamily="18" charset="0"/>
                <a:cs typeface="Times New Roman" panose="02020603050405020304" pitchFamily="18" charset="0"/>
              </a:rPr>
              <a:t>For PVC pipes using cement solvent, it is helpful to the joint if both male and female ends are roughened with sandpaper. </a:t>
            </a:r>
          </a:p>
          <a:p>
            <a:pPr marL="0" indent="0" algn="just">
              <a:buNone/>
            </a:pPr>
            <a:r>
              <a:rPr lang="en-US" dirty="0">
                <a:latin typeface="Times New Roman" panose="02020603050405020304" pitchFamily="18" charset="0"/>
                <a:cs typeface="Times New Roman" panose="02020603050405020304" pitchFamily="18" charset="0"/>
              </a:rPr>
              <a:t>When "rubber ring push fit" joints are used on spigot and socket pipes, and when the spigot end has been damaged, the new cut end may be filed down to the necessary chamfer.</a:t>
            </a:r>
          </a:p>
        </p:txBody>
      </p:sp>
      <p:sp>
        <p:nvSpPr>
          <p:cNvPr id="4" name="Footer Placeholder 3">
            <a:extLst>
              <a:ext uri="{FF2B5EF4-FFF2-40B4-BE49-F238E27FC236}">
                <a16:creationId xmlns:a16="http://schemas.microsoft.com/office/drawing/2014/main" id="{E4820DE1-06E4-482E-900B-F6C07D87FF21}"/>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5733F5AE-74B3-41A9-8249-5D6A59E51FE4}"/>
              </a:ext>
            </a:extLst>
          </p:cNvPr>
          <p:cNvSpPr>
            <a:spLocks noGrp="1"/>
          </p:cNvSpPr>
          <p:nvPr>
            <p:ph type="sldNum" sz="quarter" idx="12"/>
          </p:nvPr>
        </p:nvSpPr>
        <p:spPr/>
        <p:txBody>
          <a:bodyPr/>
          <a:lstStyle/>
          <a:p>
            <a:fld id="{3038AD87-842E-4206-9BD3-DF9A76FC908F}" type="slidenum">
              <a:rPr lang="en-US" smtClean="0"/>
              <a:t>57</a:t>
            </a:fld>
            <a:endParaRPr lang="en-US"/>
          </a:p>
        </p:txBody>
      </p:sp>
    </p:spTree>
    <p:extLst>
      <p:ext uri="{BB962C8B-B14F-4D97-AF65-F5344CB8AC3E}">
        <p14:creationId xmlns:p14="http://schemas.microsoft.com/office/powerpoint/2010/main" val="16869093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B. Pipe Threading</a:t>
            </a:r>
          </a:p>
          <a:p>
            <a:pPr marL="0" indent="0" algn="just">
              <a:buNone/>
            </a:pPr>
            <a:r>
              <a:rPr lang="en-US" dirty="0">
                <a:latin typeface="Times New Roman" panose="02020603050405020304" pitchFamily="18" charset="0"/>
                <a:cs typeface="Times New Roman" panose="02020603050405020304" pitchFamily="18" charset="0"/>
              </a:rPr>
              <a:t>Steel pipes are jointed by threaded couplings (sockets) or by screwed - on flanges. In either case, a cut pipe will require a new thread.</a:t>
            </a:r>
          </a:p>
          <a:p>
            <a:pPr marL="0" indent="0" algn="just">
              <a:buNone/>
            </a:pPr>
            <a:r>
              <a:rPr lang="en-US" dirty="0">
                <a:latin typeface="Times New Roman" panose="02020603050405020304" pitchFamily="18" charset="0"/>
                <a:cs typeface="Times New Roman" panose="02020603050405020304" pitchFamily="18" charset="0"/>
              </a:rPr>
              <a:t>Pipe stock and die sets are available for any desired pipe thread; these sets will usually cover several pipe sizes.</a:t>
            </a:r>
          </a:p>
        </p:txBody>
      </p:sp>
      <p:sp>
        <p:nvSpPr>
          <p:cNvPr id="4" name="Footer Placeholder 3">
            <a:extLst>
              <a:ext uri="{FF2B5EF4-FFF2-40B4-BE49-F238E27FC236}">
                <a16:creationId xmlns:a16="http://schemas.microsoft.com/office/drawing/2014/main" id="{0E5BE325-F381-4DDB-819B-E5BDF771E101}"/>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8B3AE47D-2A4C-4CA3-9CC2-C48956B01B94}"/>
              </a:ext>
            </a:extLst>
          </p:cNvPr>
          <p:cNvSpPr>
            <a:spLocks noGrp="1"/>
          </p:cNvSpPr>
          <p:nvPr>
            <p:ph type="sldNum" sz="quarter" idx="12"/>
          </p:nvPr>
        </p:nvSpPr>
        <p:spPr/>
        <p:txBody>
          <a:bodyPr/>
          <a:lstStyle/>
          <a:p>
            <a:fld id="{3038AD87-842E-4206-9BD3-DF9A76FC908F}" type="slidenum">
              <a:rPr lang="en-US" smtClean="0"/>
              <a:t>58</a:t>
            </a:fld>
            <a:endParaRPr lang="en-US"/>
          </a:p>
        </p:txBody>
      </p:sp>
    </p:spTree>
    <p:extLst>
      <p:ext uri="{BB962C8B-B14F-4D97-AF65-F5344CB8AC3E}">
        <p14:creationId xmlns:p14="http://schemas.microsoft.com/office/powerpoint/2010/main" val="17503202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Supplementary equipment includes a pipe vise (which can be tripod-mounted or bench-mounted), a pair of "</a:t>
            </a:r>
            <a:r>
              <a:rPr lang="en-US" dirty="0" err="1">
                <a:latin typeface="Times New Roman" panose="02020603050405020304" pitchFamily="18" charset="0"/>
                <a:cs typeface="Times New Roman" panose="02020603050405020304" pitchFamily="18" charset="0"/>
              </a:rPr>
              <a:t>Stillson</a:t>
            </a:r>
            <a:r>
              <a:rPr lang="en-US" dirty="0">
                <a:latin typeface="Times New Roman" panose="02020603050405020304" pitchFamily="18" charset="0"/>
                <a:cs typeface="Times New Roman" panose="02020603050405020304" pitchFamily="18" charset="0"/>
              </a:rPr>
              <a:t>" pipe wrenches or chain pipe wrenches and an oiling can or patent "cutting" compound to prolong the life of the tool, as well as to facilitate the operation.</a:t>
            </a:r>
          </a:p>
        </p:txBody>
      </p:sp>
      <p:sp>
        <p:nvSpPr>
          <p:cNvPr id="4" name="Footer Placeholder 3">
            <a:extLst>
              <a:ext uri="{FF2B5EF4-FFF2-40B4-BE49-F238E27FC236}">
                <a16:creationId xmlns:a16="http://schemas.microsoft.com/office/drawing/2014/main" id="{429813C2-9C5B-45C7-B087-DABE1B59B983}"/>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E01936ED-5A9B-43C9-AE8C-63412811613F}"/>
              </a:ext>
            </a:extLst>
          </p:cNvPr>
          <p:cNvSpPr>
            <a:spLocks noGrp="1"/>
          </p:cNvSpPr>
          <p:nvPr>
            <p:ph type="sldNum" sz="quarter" idx="12"/>
          </p:nvPr>
        </p:nvSpPr>
        <p:spPr/>
        <p:txBody>
          <a:bodyPr/>
          <a:lstStyle/>
          <a:p>
            <a:fld id="{3038AD87-842E-4206-9BD3-DF9A76FC908F}" type="slidenum">
              <a:rPr lang="en-US" smtClean="0"/>
              <a:t>59</a:t>
            </a:fld>
            <a:endParaRPr lang="en-US"/>
          </a:p>
        </p:txBody>
      </p:sp>
    </p:spTree>
    <p:extLst>
      <p:ext uri="{BB962C8B-B14F-4D97-AF65-F5344CB8AC3E}">
        <p14:creationId xmlns:p14="http://schemas.microsoft.com/office/powerpoint/2010/main" val="1183604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3.2 Plumbing Tools and Materials</a:t>
            </a:r>
            <a:br>
              <a:rPr lang="en-US" sz="3600" b="1" dirty="0">
                <a:solidFill>
                  <a:srgbClr val="FF0000"/>
                </a:solidFill>
                <a:latin typeface="Times New Roman" panose="02020603050405020304" pitchFamily="18" charset="0"/>
                <a:cs typeface="Times New Roman" panose="02020603050405020304" pitchFamily="18" charset="0"/>
              </a:rPr>
            </a:br>
            <a:r>
              <a:rPr lang="en-US" sz="3600" b="1" dirty="0">
                <a:solidFill>
                  <a:srgbClr val="FF0000"/>
                </a:solidFill>
                <a:latin typeface="Times New Roman" panose="02020603050405020304" pitchFamily="18" charset="0"/>
                <a:cs typeface="Times New Roman" panose="02020603050405020304" pitchFamily="18" charset="0"/>
              </a:rPr>
              <a:t>A. Plumbing Tools</a:t>
            </a:r>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1. Plumbing tools for measuring:</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Marking pen</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Plumb level</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Sprit level</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Flange square</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Fold meter</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Caliper</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Tape meter</a:t>
            </a:r>
          </a:p>
        </p:txBody>
      </p:sp>
      <p:sp>
        <p:nvSpPr>
          <p:cNvPr id="4" name="Footer Placeholder 3">
            <a:extLst>
              <a:ext uri="{FF2B5EF4-FFF2-40B4-BE49-F238E27FC236}">
                <a16:creationId xmlns:a16="http://schemas.microsoft.com/office/drawing/2014/main" id="{90D933E6-DCDD-4B23-82A6-FA071083C618}"/>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BDD2098B-B1EF-4F90-8645-B9FD2FD830E2}"/>
              </a:ext>
            </a:extLst>
          </p:cNvPr>
          <p:cNvSpPr>
            <a:spLocks noGrp="1"/>
          </p:cNvSpPr>
          <p:nvPr>
            <p:ph type="sldNum" sz="quarter" idx="12"/>
          </p:nvPr>
        </p:nvSpPr>
        <p:spPr/>
        <p:txBody>
          <a:bodyPr/>
          <a:lstStyle/>
          <a:p>
            <a:fld id="{3038AD87-842E-4206-9BD3-DF9A76FC908F}" type="slidenum">
              <a:rPr lang="en-US" smtClean="0"/>
              <a:t>6</a:t>
            </a:fld>
            <a:endParaRPr lang="en-US"/>
          </a:p>
        </p:txBody>
      </p:sp>
    </p:spTree>
    <p:extLst>
      <p:ext uri="{BB962C8B-B14F-4D97-AF65-F5344CB8AC3E}">
        <p14:creationId xmlns:p14="http://schemas.microsoft.com/office/powerpoint/2010/main" val="23711075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C. Connection of pipes and fixtures</a:t>
            </a:r>
          </a:p>
          <a:p>
            <a:pPr marL="0" indent="0" algn="just">
              <a:buNone/>
            </a:pPr>
            <a:r>
              <a:rPr lang="en-US" dirty="0">
                <a:latin typeface="Times New Roman" panose="02020603050405020304" pitchFamily="18" charset="0"/>
                <a:cs typeface="Times New Roman" panose="02020603050405020304" pitchFamily="18" charset="0"/>
              </a:rPr>
              <a:t>When a water supply system includes a piped distribution network, the water mains must be tapped to make a connection for such outlets as public standpipes (public fountains/public stand posts) or for “private” connections to individual houses or public buildings.</a:t>
            </a:r>
          </a:p>
        </p:txBody>
      </p:sp>
      <p:sp>
        <p:nvSpPr>
          <p:cNvPr id="4" name="Footer Placeholder 3">
            <a:extLst>
              <a:ext uri="{FF2B5EF4-FFF2-40B4-BE49-F238E27FC236}">
                <a16:creationId xmlns:a16="http://schemas.microsoft.com/office/drawing/2014/main" id="{7A4B9E2B-7BCC-4DFA-9377-F3388A0067F8}"/>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7BC13265-B58B-4DE0-91F3-8AFA4A7E5347}"/>
              </a:ext>
            </a:extLst>
          </p:cNvPr>
          <p:cNvSpPr>
            <a:spLocks noGrp="1"/>
          </p:cNvSpPr>
          <p:nvPr>
            <p:ph type="sldNum" sz="quarter" idx="12"/>
          </p:nvPr>
        </p:nvSpPr>
        <p:spPr/>
        <p:txBody>
          <a:bodyPr/>
          <a:lstStyle/>
          <a:p>
            <a:fld id="{3038AD87-842E-4206-9BD3-DF9A76FC908F}" type="slidenum">
              <a:rPr lang="en-US" smtClean="0"/>
              <a:t>60</a:t>
            </a:fld>
            <a:endParaRPr lang="en-US"/>
          </a:p>
        </p:txBody>
      </p:sp>
    </p:spTree>
    <p:extLst>
      <p:ext uri="{BB962C8B-B14F-4D97-AF65-F5344CB8AC3E}">
        <p14:creationId xmlns:p14="http://schemas.microsoft.com/office/powerpoint/2010/main" val="41085957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For galvanized steel pipes a tee is inserted in the pipeline, but for asbestos-cement it is more usual to drill a threaded hole through the pipe to receive the connection. </a:t>
            </a:r>
          </a:p>
          <a:p>
            <a:pPr marL="0" indent="0" algn="just">
              <a:buNone/>
            </a:pPr>
            <a:r>
              <a:rPr lang="en-US" dirty="0">
                <a:latin typeface="Times New Roman" panose="02020603050405020304" pitchFamily="18" charset="0"/>
                <a:cs typeface="Times New Roman" panose="02020603050405020304" pitchFamily="18" charset="0"/>
              </a:rPr>
              <a:t>For the smaller diameter PVC water mains, tees can be used. For the smaller diameter mains, PVC tees are available for branch connections off the water main and should be used. </a:t>
            </a:r>
          </a:p>
          <a:p>
            <a:pPr marL="0" indent="0" algn="just">
              <a:buNone/>
            </a:pPr>
            <a:r>
              <a:rPr lang="en-US" dirty="0">
                <a:latin typeface="Times New Roman" panose="02020603050405020304" pitchFamily="18" charset="0"/>
                <a:cs typeface="Times New Roman" panose="02020603050405020304" pitchFamily="18" charset="0"/>
              </a:rPr>
              <a:t>For the larger diameters, 4” (100 mm) and over, suitably sized tees are not usually available and so PVC saddles are used, as the pipe should not be directly tapped.</a:t>
            </a:r>
          </a:p>
        </p:txBody>
      </p:sp>
      <p:sp>
        <p:nvSpPr>
          <p:cNvPr id="4" name="Footer Placeholder 3">
            <a:extLst>
              <a:ext uri="{FF2B5EF4-FFF2-40B4-BE49-F238E27FC236}">
                <a16:creationId xmlns:a16="http://schemas.microsoft.com/office/drawing/2014/main" id="{13E435F1-E58F-47E9-AE8F-A8C461E06859}"/>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03DDD477-37EC-41D4-AD3F-F65719E0DF90}"/>
              </a:ext>
            </a:extLst>
          </p:cNvPr>
          <p:cNvSpPr>
            <a:spLocks noGrp="1"/>
          </p:cNvSpPr>
          <p:nvPr>
            <p:ph type="sldNum" sz="quarter" idx="12"/>
          </p:nvPr>
        </p:nvSpPr>
        <p:spPr/>
        <p:txBody>
          <a:bodyPr/>
          <a:lstStyle/>
          <a:p>
            <a:fld id="{3038AD87-842E-4206-9BD3-DF9A76FC908F}" type="slidenum">
              <a:rPr lang="en-US" smtClean="0"/>
              <a:t>61</a:t>
            </a:fld>
            <a:endParaRPr lang="en-US"/>
          </a:p>
        </p:txBody>
      </p:sp>
    </p:spTree>
    <p:extLst>
      <p:ext uri="{BB962C8B-B14F-4D97-AF65-F5344CB8AC3E}">
        <p14:creationId xmlns:p14="http://schemas.microsoft.com/office/powerpoint/2010/main" val="32040652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Inserting a tee with a reduced branch effects a connection to a galvanized steel pipeline; this branch can be further reduced in size by one or more reducers. </a:t>
            </a:r>
          </a:p>
          <a:p>
            <a:pPr marL="0" indent="0" algn="just">
              <a:buNone/>
            </a:pPr>
            <a:r>
              <a:rPr lang="en-US" dirty="0">
                <a:latin typeface="Times New Roman" panose="02020603050405020304" pitchFamily="18" charset="0"/>
                <a:cs typeface="Times New Roman" panose="02020603050405020304" pitchFamily="18" charset="0"/>
              </a:rPr>
              <a:t>The thin wall of these pipes precludes tapping as for asbestos-cement or PVC mains. For larger size connections a saddle must be used. </a:t>
            </a:r>
          </a:p>
          <a:p>
            <a:pPr marL="0" indent="0" algn="just">
              <a:buNone/>
            </a:pPr>
            <a:r>
              <a:rPr lang="en-US" dirty="0">
                <a:latin typeface="Times New Roman" panose="02020603050405020304" pitchFamily="18" charset="0"/>
                <a:cs typeface="Times New Roman" panose="02020603050405020304" pitchFamily="18" charset="0"/>
              </a:rPr>
              <a:t>This is bolted to the water main and drilling is done through a boss, which is frequently pre-drilled. </a:t>
            </a:r>
          </a:p>
          <a:p>
            <a:pPr marL="0" indent="0" algn="just">
              <a:buNone/>
            </a:pPr>
            <a:r>
              <a:rPr lang="en-US" dirty="0">
                <a:latin typeface="Times New Roman" panose="02020603050405020304" pitchFamily="18" charset="0"/>
                <a:cs typeface="Times New Roman" panose="02020603050405020304" pitchFamily="18" charset="0"/>
              </a:rPr>
              <a:t>A gasket between the pipe and saddle is commonly used. </a:t>
            </a:r>
          </a:p>
        </p:txBody>
      </p:sp>
      <p:sp>
        <p:nvSpPr>
          <p:cNvPr id="4" name="Footer Placeholder 3">
            <a:extLst>
              <a:ext uri="{FF2B5EF4-FFF2-40B4-BE49-F238E27FC236}">
                <a16:creationId xmlns:a16="http://schemas.microsoft.com/office/drawing/2014/main" id="{23363C72-1B98-4BA2-A943-E983FB54EBAF}"/>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C38E3384-4C86-48F0-9B55-2D58794D5498}"/>
              </a:ext>
            </a:extLst>
          </p:cNvPr>
          <p:cNvSpPr>
            <a:spLocks noGrp="1"/>
          </p:cNvSpPr>
          <p:nvPr>
            <p:ph type="sldNum" sz="quarter" idx="12"/>
          </p:nvPr>
        </p:nvSpPr>
        <p:spPr/>
        <p:txBody>
          <a:bodyPr/>
          <a:lstStyle/>
          <a:p>
            <a:fld id="{3038AD87-842E-4206-9BD3-DF9A76FC908F}" type="slidenum">
              <a:rPr lang="en-US" smtClean="0"/>
              <a:t>62</a:t>
            </a:fld>
            <a:endParaRPr lang="en-US"/>
          </a:p>
        </p:txBody>
      </p:sp>
    </p:spTree>
    <p:extLst>
      <p:ext uri="{BB962C8B-B14F-4D97-AF65-F5344CB8AC3E}">
        <p14:creationId xmlns:p14="http://schemas.microsoft.com/office/powerpoint/2010/main" val="13269079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The connection pipe may be larger and effected by means of a reducer between the connection pipe and tapping. </a:t>
            </a:r>
          </a:p>
          <a:p>
            <a:pPr marL="0" indent="0" algn="just">
              <a:buNone/>
            </a:pPr>
            <a:r>
              <a:rPr lang="en-US" dirty="0">
                <a:latin typeface="Times New Roman" panose="02020603050405020304" pitchFamily="18" charset="0"/>
                <a:cs typeface="Times New Roman" panose="02020603050405020304" pitchFamily="18" charset="0"/>
              </a:rPr>
              <a:t>These days, connection pipes are normally plastic (PVC or polyethylene). </a:t>
            </a:r>
          </a:p>
          <a:p>
            <a:pPr marL="0" indent="0" algn="just">
              <a:buNone/>
            </a:pPr>
            <a:r>
              <a:rPr lang="en-US" dirty="0">
                <a:latin typeface="Times New Roman" panose="02020603050405020304" pitchFamily="18" charset="0"/>
                <a:cs typeface="Times New Roman" panose="02020603050405020304" pitchFamily="18" charset="0"/>
              </a:rPr>
              <a:t>The galvanized steel pipe is likely to have a short life, loses capacity due to encrustation and can lead to water losses due to rust or zinc spelter becoming embedded in washers and so preventing water-tight closure.</a:t>
            </a:r>
          </a:p>
        </p:txBody>
      </p:sp>
      <p:sp>
        <p:nvSpPr>
          <p:cNvPr id="4" name="Footer Placeholder 3">
            <a:extLst>
              <a:ext uri="{FF2B5EF4-FFF2-40B4-BE49-F238E27FC236}">
                <a16:creationId xmlns:a16="http://schemas.microsoft.com/office/drawing/2014/main" id="{C86375CA-2184-412E-982D-B432170A99D7}"/>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6D69A660-4372-4416-B351-BA55875D242B}"/>
              </a:ext>
            </a:extLst>
          </p:cNvPr>
          <p:cNvSpPr>
            <a:spLocks noGrp="1"/>
          </p:cNvSpPr>
          <p:nvPr>
            <p:ph type="sldNum" sz="quarter" idx="12"/>
          </p:nvPr>
        </p:nvSpPr>
        <p:spPr/>
        <p:txBody>
          <a:bodyPr/>
          <a:lstStyle/>
          <a:p>
            <a:fld id="{3038AD87-842E-4206-9BD3-DF9A76FC908F}" type="slidenum">
              <a:rPr lang="en-US" smtClean="0"/>
              <a:t>63</a:t>
            </a:fld>
            <a:endParaRPr lang="en-US"/>
          </a:p>
        </p:txBody>
      </p:sp>
    </p:spTree>
    <p:extLst>
      <p:ext uri="{BB962C8B-B14F-4D97-AF65-F5344CB8AC3E}">
        <p14:creationId xmlns:p14="http://schemas.microsoft.com/office/powerpoint/2010/main" val="180785303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5E02-48FD-41A7-B8D6-2F654D7CF351}"/>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3.4 Basic Techniques in Plumbing</a:t>
            </a:r>
            <a:endParaRPr lang="en-US" dirty="0"/>
          </a:p>
        </p:txBody>
      </p:sp>
      <p:sp>
        <p:nvSpPr>
          <p:cNvPr id="3" name="Content Placeholder 2">
            <a:extLst>
              <a:ext uri="{FF2B5EF4-FFF2-40B4-BE49-F238E27FC236}">
                <a16:creationId xmlns:a16="http://schemas.microsoft.com/office/drawing/2014/main" id="{6AFE5808-DA1A-4727-9B03-86DA10DFB7DA}"/>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All outlet taps should have a stopcock on the line between the main and tap to permit repairs to the tap. </a:t>
            </a:r>
          </a:p>
          <a:p>
            <a:pPr marL="0" indent="0">
              <a:buNone/>
            </a:pPr>
            <a:r>
              <a:rPr lang="en-US" dirty="0">
                <a:latin typeface="Times New Roman" panose="02020603050405020304" pitchFamily="18" charset="0"/>
                <a:cs typeface="Times New Roman" panose="02020603050405020304" pitchFamily="18" charset="0"/>
              </a:rPr>
              <a:t>If the connection is metered, the stopcock is located downstream of the meter. </a:t>
            </a:r>
          </a:p>
          <a:p>
            <a:pPr marL="0" indent="0">
              <a:buNone/>
            </a:pPr>
            <a:r>
              <a:rPr lang="en-US" dirty="0">
                <a:latin typeface="Times New Roman" panose="02020603050405020304" pitchFamily="18" charset="0"/>
                <a:cs typeface="Times New Roman" panose="02020603050405020304" pitchFamily="18" charset="0"/>
              </a:rPr>
              <a:t>For public outlets (standpipes, fountains, etc.), the tap (faucet) may be the ordinary bib type. </a:t>
            </a:r>
          </a:p>
          <a:p>
            <a:pPr marL="0" indent="0">
              <a:buNone/>
            </a:pPr>
            <a:r>
              <a:rPr lang="en-US" dirty="0">
                <a:latin typeface="Times New Roman" panose="02020603050405020304" pitchFamily="18" charset="0"/>
                <a:cs typeface="Times New Roman" panose="02020603050405020304" pitchFamily="18" charset="0"/>
              </a:rPr>
              <a:t>This may prove better than the patented “Waste-Not” type of automatic shut-off tap, which relies on a spring for closure.</a:t>
            </a:r>
          </a:p>
        </p:txBody>
      </p:sp>
      <p:sp>
        <p:nvSpPr>
          <p:cNvPr id="4" name="Footer Placeholder 3">
            <a:extLst>
              <a:ext uri="{FF2B5EF4-FFF2-40B4-BE49-F238E27FC236}">
                <a16:creationId xmlns:a16="http://schemas.microsoft.com/office/drawing/2014/main" id="{DF50A10A-4092-40CB-91F4-93703AC427C8}"/>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0C50AB37-879D-4D87-8406-984BF15ECF84}"/>
              </a:ext>
            </a:extLst>
          </p:cNvPr>
          <p:cNvSpPr>
            <a:spLocks noGrp="1"/>
          </p:cNvSpPr>
          <p:nvPr>
            <p:ph type="sldNum" sz="quarter" idx="12"/>
          </p:nvPr>
        </p:nvSpPr>
        <p:spPr/>
        <p:txBody>
          <a:bodyPr/>
          <a:lstStyle/>
          <a:p>
            <a:fld id="{3038AD87-842E-4206-9BD3-DF9A76FC908F}" type="slidenum">
              <a:rPr lang="en-US" smtClean="0"/>
              <a:t>64</a:t>
            </a:fld>
            <a:endParaRPr lang="en-US"/>
          </a:p>
        </p:txBody>
      </p:sp>
    </p:spTree>
    <p:extLst>
      <p:ext uri="{BB962C8B-B14F-4D97-AF65-F5344CB8AC3E}">
        <p14:creationId xmlns:p14="http://schemas.microsoft.com/office/powerpoint/2010/main" val="110178856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7D5C16-2F7C-4CB1-BA3D-10AC2432CC37}"/>
              </a:ext>
            </a:extLst>
          </p:cNvPr>
          <p:cNvSpPr>
            <a:spLocks noGrp="1"/>
          </p:cNvSpPr>
          <p:nvPr>
            <p:ph idx="1"/>
          </p:nvPr>
        </p:nvSpPr>
        <p:spPr/>
        <p:txBody>
          <a:bodyPr>
            <a:normAutofit/>
          </a:bodyPr>
          <a:lstStyle/>
          <a:p>
            <a:pPr marL="0" indent="0">
              <a:buNone/>
            </a:pPr>
            <a:endParaRPr lang="en-US" sz="3600" dirty="0">
              <a:solidFill>
                <a:srgbClr val="FF0000"/>
              </a:solidFill>
              <a:latin typeface="Times New Roman" panose="02020603050405020304" pitchFamily="18" charset="0"/>
              <a:cs typeface="Times New Roman" panose="02020603050405020304" pitchFamily="18" charset="0"/>
            </a:endParaRPr>
          </a:p>
          <a:p>
            <a:pPr marL="0" indent="0" algn="ctr">
              <a:buNone/>
            </a:pPr>
            <a:r>
              <a:rPr lang="en-US" sz="3600" dirty="0">
                <a:solidFill>
                  <a:srgbClr val="FF0000"/>
                </a:solidFill>
                <a:latin typeface="Times New Roman" panose="02020603050405020304" pitchFamily="18" charset="0"/>
                <a:cs typeface="Times New Roman" panose="02020603050405020304" pitchFamily="18" charset="0"/>
              </a:rPr>
              <a:t>End of plumbing</a:t>
            </a:r>
          </a:p>
          <a:p>
            <a:pPr marL="0" indent="0">
              <a:buNone/>
            </a:pPr>
            <a:endParaRPr lang="en-US" sz="3600" dirty="0">
              <a:solidFill>
                <a:srgbClr val="FF0000"/>
              </a:solidFill>
              <a:latin typeface="Times New Roman" panose="02020603050405020304" pitchFamily="18" charset="0"/>
              <a:cs typeface="Times New Roman" panose="02020603050405020304" pitchFamily="18" charset="0"/>
            </a:endParaRPr>
          </a:p>
          <a:p>
            <a:pPr marL="0" indent="0">
              <a:buNone/>
            </a:pPr>
            <a:endParaRPr lang="en-US" sz="3600" dirty="0">
              <a:solidFill>
                <a:srgbClr val="FF0000"/>
              </a:solidFill>
              <a:latin typeface="Times New Roman" panose="02020603050405020304" pitchFamily="18" charset="0"/>
              <a:cs typeface="Times New Roman" panose="02020603050405020304" pitchFamily="18" charset="0"/>
            </a:endParaRPr>
          </a:p>
          <a:p>
            <a:pPr marL="0" indent="0">
              <a:buNone/>
            </a:pPr>
            <a:endParaRPr lang="en-US" sz="3600" dirty="0">
              <a:solidFill>
                <a:srgbClr val="FF0000"/>
              </a:solidFill>
              <a:latin typeface="Times New Roman" panose="02020603050405020304" pitchFamily="18" charset="0"/>
              <a:cs typeface="Times New Roman" panose="02020603050405020304" pitchFamily="18" charset="0"/>
            </a:endParaRPr>
          </a:p>
          <a:p>
            <a:pPr marL="0" indent="0" algn="ctr">
              <a:buNone/>
            </a:pPr>
            <a:r>
              <a:rPr lang="en-US" sz="3600" dirty="0">
                <a:solidFill>
                  <a:srgbClr val="FF0000"/>
                </a:solidFill>
                <a:latin typeface="Times New Roman" panose="02020603050405020304" pitchFamily="18" charset="0"/>
                <a:cs typeface="Times New Roman" panose="02020603050405020304" pitchFamily="18" charset="0"/>
              </a:rPr>
              <a:t>Next Lecture is Masonry work (Lecture 4.)</a:t>
            </a:r>
          </a:p>
        </p:txBody>
      </p:sp>
      <p:sp>
        <p:nvSpPr>
          <p:cNvPr id="4" name="Footer Placeholder 3">
            <a:extLst>
              <a:ext uri="{FF2B5EF4-FFF2-40B4-BE49-F238E27FC236}">
                <a16:creationId xmlns:a16="http://schemas.microsoft.com/office/drawing/2014/main" id="{32651EE4-C36E-4215-9B33-151B8E1E3AE7}"/>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B527BE8A-EF1F-436F-9D71-63EB07C5BB10}"/>
              </a:ext>
            </a:extLst>
          </p:cNvPr>
          <p:cNvSpPr>
            <a:spLocks noGrp="1"/>
          </p:cNvSpPr>
          <p:nvPr>
            <p:ph type="sldNum" sz="quarter" idx="12"/>
          </p:nvPr>
        </p:nvSpPr>
        <p:spPr/>
        <p:txBody>
          <a:bodyPr/>
          <a:lstStyle/>
          <a:p>
            <a:fld id="{3038AD87-842E-4206-9BD3-DF9A76FC908F}" type="slidenum">
              <a:rPr lang="en-US" smtClean="0"/>
              <a:t>65</a:t>
            </a:fld>
            <a:endParaRPr lang="en-US"/>
          </a:p>
        </p:txBody>
      </p:sp>
    </p:spTree>
    <p:extLst>
      <p:ext uri="{BB962C8B-B14F-4D97-AF65-F5344CB8AC3E}">
        <p14:creationId xmlns:p14="http://schemas.microsoft.com/office/powerpoint/2010/main" val="1387811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A. Plumbing Tools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2. Plumbing tools for threading:</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Threading die</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Die stock from 3/8 to 1 ¼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Internal threading tools</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Adjustable threading tools</a:t>
            </a:r>
          </a:p>
        </p:txBody>
      </p:sp>
      <p:sp>
        <p:nvSpPr>
          <p:cNvPr id="4" name="Footer Placeholder 3">
            <a:extLst>
              <a:ext uri="{FF2B5EF4-FFF2-40B4-BE49-F238E27FC236}">
                <a16:creationId xmlns:a16="http://schemas.microsoft.com/office/drawing/2014/main" id="{299D4D62-9DEB-4D00-8357-2EDE95D7227A}"/>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7F871E2C-E34F-417B-857B-BA24FDE623B9}"/>
              </a:ext>
            </a:extLst>
          </p:cNvPr>
          <p:cNvSpPr>
            <a:spLocks noGrp="1"/>
          </p:cNvSpPr>
          <p:nvPr>
            <p:ph type="sldNum" sz="quarter" idx="12"/>
          </p:nvPr>
        </p:nvSpPr>
        <p:spPr/>
        <p:txBody>
          <a:bodyPr/>
          <a:lstStyle/>
          <a:p>
            <a:fld id="{3038AD87-842E-4206-9BD3-DF9A76FC908F}" type="slidenum">
              <a:rPr lang="en-US" smtClean="0"/>
              <a:t>7</a:t>
            </a:fld>
            <a:endParaRPr lang="en-US"/>
          </a:p>
        </p:txBody>
      </p:sp>
    </p:spTree>
    <p:extLst>
      <p:ext uri="{BB962C8B-B14F-4D97-AF65-F5344CB8AC3E}">
        <p14:creationId xmlns:p14="http://schemas.microsoft.com/office/powerpoint/2010/main" val="2899373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A. Plumbing Tools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3. Plumbing tools for cutting:</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Steel pipe cutter</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Chain cutter</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Sharp chisel</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Hacksaw</a:t>
            </a:r>
          </a:p>
          <a:p>
            <a:pPr lvl="1">
              <a:buFont typeface="Wingdings" panose="05000000000000000000" pitchFamily="2" charset="2"/>
              <a:buChar char="Ø"/>
            </a:pPr>
            <a:r>
              <a:rPr lang="en-US" sz="2800" dirty="0" err="1">
                <a:latin typeface="Times New Roman" panose="02020603050405020304" pitchFamily="18" charset="0"/>
                <a:cs typeface="Times New Roman" panose="02020603050405020304" pitchFamily="18" charset="0"/>
              </a:rPr>
              <a:t>Holesaw</a:t>
            </a:r>
            <a:endParaRPr lang="en-US" sz="28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Reamer</a:t>
            </a:r>
          </a:p>
        </p:txBody>
      </p:sp>
      <p:sp>
        <p:nvSpPr>
          <p:cNvPr id="4" name="Footer Placeholder 3">
            <a:extLst>
              <a:ext uri="{FF2B5EF4-FFF2-40B4-BE49-F238E27FC236}">
                <a16:creationId xmlns:a16="http://schemas.microsoft.com/office/drawing/2014/main" id="{1BEC6C80-1082-4242-8D85-725694466D54}"/>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0B843DDF-A0F0-4B3E-BECC-0245622C7E5F}"/>
              </a:ext>
            </a:extLst>
          </p:cNvPr>
          <p:cNvSpPr>
            <a:spLocks noGrp="1"/>
          </p:cNvSpPr>
          <p:nvPr>
            <p:ph type="sldNum" sz="quarter" idx="12"/>
          </p:nvPr>
        </p:nvSpPr>
        <p:spPr/>
        <p:txBody>
          <a:bodyPr/>
          <a:lstStyle/>
          <a:p>
            <a:fld id="{3038AD87-842E-4206-9BD3-DF9A76FC908F}" type="slidenum">
              <a:rPr lang="en-US" smtClean="0"/>
              <a:t>8</a:t>
            </a:fld>
            <a:endParaRPr lang="en-US"/>
          </a:p>
        </p:txBody>
      </p:sp>
    </p:spTree>
    <p:extLst>
      <p:ext uri="{BB962C8B-B14F-4D97-AF65-F5344CB8AC3E}">
        <p14:creationId xmlns:p14="http://schemas.microsoft.com/office/powerpoint/2010/main" val="2795099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EBC6E-2D49-4373-A4AB-4B079307B419}"/>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A. Plumbing Tools …</a:t>
            </a:r>
            <a:endParaRPr lang="en-US" dirty="0"/>
          </a:p>
        </p:txBody>
      </p:sp>
      <p:sp>
        <p:nvSpPr>
          <p:cNvPr id="3" name="Content Placeholder 2">
            <a:extLst>
              <a:ext uri="{FF2B5EF4-FFF2-40B4-BE49-F238E27FC236}">
                <a16:creationId xmlns:a16="http://schemas.microsoft.com/office/drawing/2014/main" id="{4A145CA6-97AC-4E08-A6A6-3CBFDCC8DA7E}"/>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4. Plumbing tools for bending:</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Bending machines</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Bending spring</a:t>
            </a:r>
          </a:p>
        </p:txBody>
      </p:sp>
      <p:sp>
        <p:nvSpPr>
          <p:cNvPr id="4" name="Footer Placeholder 3">
            <a:extLst>
              <a:ext uri="{FF2B5EF4-FFF2-40B4-BE49-F238E27FC236}">
                <a16:creationId xmlns:a16="http://schemas.microsoft.com/office/drawing/2014/main" id="{10577811-BBA5-4CE5-9DA2-C84E55893107}"/>
              </a:ext>
            </a:extLst>
          </p:cNvPr>
          <p:cNvSpPr>
            <a:spLocks noGrp="1"/>
          </p:cNvSpPr>
          <p:nvPr>
            <p:ph type="ftr" sz="quarter" idx="11"/>
          </p:nvPr>
        </p:nvSpPr>
        <p:spPr/>
        <p:txBody>
          <a:bodyPr/>
          <a:lstStyle/>
          <a:p>
            <a:r>
              <a:rPr lang="en-US"/>
              <a:t>Sanitary Construction Lecture 3.</a:t>
            </a:r>
          </a:p>
        </p:txBody>
      </p:sp>
      <p:sp>
        <p:nvSpPr>
          <p:cNvPr id="5" name="Slide Number Placeholder 4">
            <a:extLst>
              <a:ext uri="{FF2B5EF4-FFF2-40B4-BE49-F238E27FC236}">
                <a16:creationId xmlns:a16="http://schemas.microsoft.com/office/drawing/2014/main" id="{A70F5332-E56D-416D-B0BC-A9862EE2035E}"/>
              </a:ext>
            </a:extLst>
          </p:cNvPr>
          <p:cNvSpPr>
            <a:spLocks noGrp="1"/>
          </p:cNvSpPr>
          <p:nvPr>
            <p:ph type="sldNum" sz="quarter" idx="12"/>
          </p:nvPr>
        </p:nvSpPr>
        <p:spPr/>
        <p:txBody>
          <a:bodyPr/>
          <a:lstStyle/>
          <a:p>
            <a:fld id="{3038AD87-842E-4206-9BD3-DF9A76FC908F}" type="slidenum">
              <a:rPr lang="en-US" smtClean="0"/>
              <a:t>9</a:t>
            </a:fld>
            <a:endParaRPr lang="en-US"/>
          </a:p>
        </p:txBody>
      </p:sp>
    </p:spTree>
    <p:extLst>
      <p:ext uri="{BB962C8B-B14F-4D97-AF65-F5344CB8AC3E}">
        <p14:creationId xmlns:p14="http://schemas.microsoft.com/office/powerpoint/2010/main" val="4284120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839</TotalTime>
  <Words>4580</Words>
  <Application>Microsoft Office PowerPoint</Application>
  <PresentationFormat>Widescreen</PresentationFormat>
  <Paragraphs>474</Paragraphs>
  <Slides>65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65</vt:i4>
      </vt:variant>
    </vt:vector>
  </HeadingPairs>
  <TitlesOfParts>
    <vt:vector size="71" baseType="lpstr">
      <vt:lpstr>Arial</vt:lpstr>
      <vt:lpstr>Calibri</vt:lpstr>
      <vt:lpstr>Calibri Light</vt:lpstr>
      <vt:lpstr>Times New Roman</vt:lpstr>
      <vt:lpstr>Wingdings</vt:lpstr>
      <vt:lpstr>Office Theme</vt:lpstr>
      <vt:lpstr>Lecture 3.  Plumbing</vt:lpstr>
      <vt:lpstr>In this Lecture</vt:lpstr>
      <vt:lpstr>3.1 Introduction</vt:lpstr>
      <vt:lpstr>3.1 Introduction …</vt:lpstr>
      <vt:lpstr>3.1 Introduction …</vt:lpstr>
      <vt:lpstr>3.2 Plumbing Tools and Materials A. Plumbing Tools</vt:lpstr>
      <vt:lpstr>A. Plumbing Tools …</vt:lpstr>
      <vt:lpstr>A. Plumbing Tools …</vt:lpstr>
      <vt:lpstr>A. Plumbing Tools …</vt:lpstr>
      <vt:lpstr>A. Plumbing Tools …</vt:lpstr>
      <vt:lpstr>A. Plumbing Tools …</vt:lpstr>
      <vt:lpstr>B. Plumbing Materials</vt:lpstr>
      <vt:lpstr>B. Plumbing Materials …</vt:lpstr>
      <vt:lpstr>B. Plumbing Materials …</vt:lpstr>
      <vt:lpstr>B. Plumbing Materials …</vt:lpstr>
      <vt:lpstr>B. Plumbing Materials …</vt:lpstr>
      <vt:lpstr>Major Advantages and Disadvantages of Plastic Pipes.</vt:lpstr>
      <vt:lpstr>Major Advantages and Disadvantages of Plastic Pipes.</vt:lpstr>
      <vt:lpstr>B. Plumbing Materials …</vt:lpstr>
      <vt:lpstr>B. Plumbing Materials …</vt:lpstr>
      <vt:lpstr>Major Advantages and Disadvantages of Galvanized Steel Pipes</vt:lpstr>
      <vt:lpstr>Major Advantages and Disadvantages of Galvanized Steel Pipes</vt:lpstr>
      <vt:lpstr>B. Plumbing Materials …</vt:lpstr>
      <vt:lpstr>Major Advantages and Disadvantages of Asbestos - Cement Pipes</vt:lpstr>
      <vt:lpstr>2. Fittings in water supply</vt:lpstr>
      <vt:lpstr>2. Fittings in water supply</vt:lpstr>
      <vt:lpstr>2. Fittings in water supply</vt:lpstr>
      <vt:lpstr>2. Fittings in water supply</vt:lpstr>
      <vt:lpstr>3. 3 Drainage and Sewerage Line System</vt:lpstr>
      <vt:lpstr>A. Some Appurtenances in Sewerage System</vt:lpstr>
      <vt:lpstr>A. Some Appurtenances in Sewerage System</vt:lpstr>
      <vt:lpstr>A. Some Appurtenances in Sewerage System</vt:lpstr>
      <vt:lpstr>Waste pipes </vt:lpstr>
      <vt:lpstr>Waste pipes </vt:lpstr>
      <vt:lpstr>Waste pipes </vt:lpstr>
      <vt:lpstr>Waste pipes </vt:lpstr>
      <vt:lpstr>B. Construction of sewer pipe</vt:lpstr>
      <vt:lpstr>B. Construction of sewer pipe</vt:lpstr>
      <vt:lpstr>B. Construction of sewer pipe</vt:lpstr>
      <vt:lpstr>Fixture: </vt:lpstr>
      <vt:lpstr>Fixture: </vt:lpstr>
      <vt:lpstr>Fixture: </vt:lpstr>
      <vt:lpstr>Fixture: </vt:lpstr>
      <vt:lpstr>Fixture: </vt:lpstr>
      <vt:lpstr>Fixture: </vt:lpstr>
      <vt:lpstr>Fixture: </vt:lpstr>
      <vt:lpstr>Fixture: </vt:lpstr>
      <vt:lpstr>Fixture: </vt:lpstr>
      <vt:lpstr>Fixture: </vt:lpstr>
      <vt:lpstr>Fixture: </vt:lpstr>
      <vt:lpstr>Fixture: </vt:lpstr>
      <vt:lpstr>Fixture: </vt:lpstr>
      <vt:lpstr>Fixture: </vt:lpstr>
      <vt:lpstr>3.4 Basic Techniques in Plumbing</vt:lpstr>
      <vt:lpstr>3.4 Basic Techniques in Plumbing</vt:lpstr>
      <vt:lpstr>3.4 Basic Techniques in Plumbing</vt:lpstr>
      <vt:lpstr>3.4 Basic Techniques in Plumbing</vt:lpstr>
      <vt:lpstr>3.4 Basic Techniques in Plumbing</vt:lpstr>
      <vt:lpstr>3.4 Basic Techniques in Plumbing</vt:lpstr>
      <vt:lpstr>3.4 Basic Techniques in Plumbing</vt:lpstr>
      <vt:lpstr>3.4 Basic Techniques in Plumbing</vt:lpstr>
      <vt:lpstr>3.4 Basic Techniques in Plumbing</vt:lpstr>
      <vt:lpstr>3.4 Basic Techniques in Plumbing</vt:lpstr>
      <vt:lpstr>3.4 Basic Techniques in Plumbing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3.  Plumbing</dc:title>
  <dc:creator>user</dc:creator>
  <cp:lastModifiedBy>user</cp:lastModifiedBy>
  <cp:revision>105</cp:revision>
  <dcterms:created xsi:type="dcterms:W3CDTF">2020-03-10T16:15:45Z</dcterms:created>
  <dcterms:modified xsi:type="dcterms:W3CDTF">2020-04-28T04:58:52Z</dcterms:modified>
</cp:coreProperties>
</file>