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0"/>
  </p:notesMasterIdLst>
  <p:sldIdLst>
    <p:sldId id="256" r:id="rId2"/>
    <p:sldId id="257" r:id="rId3"/>
    <p:sldId id="261" r:id="rId4"/>
    <p:sldId id="260" r:id="rId5"/>
    <p:sldId id="259" r:id="rId6"/>
    <p:sldId id="258"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7" r:id="rId29"/>
    <p:sldId id="288" r:id="rId30"/>
    <p:sldId id="283" r:id="rId31"/>
    <p:sldId id="284" r:id="rId32"/>
    <p:sldId id="285" r:id="rId33"/>
    <p:sldId id="361" r:id="rId34"/>
    <p:sldId id="289"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290" r:id="rId51"/>
    <p:sldId id="291" r:id="rId52"/>
    <p:sldId id="292"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58" r:id="rId76"/>
    <p:sldId id="286" r:id="rId77"/>
    <p:sldId id="359" r:id="rId78"/>
    <p:sldId id="360" r:id="rId7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0" d="100"/>
          <a:sy n="80" d="100"/>
        </p:scale>
        <p:origin x="378" y="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CAFBCD-E7AA-4F5E-8F9A-85077B5C994D}" type="datetimeFigureOut">
              <a:rPr lang="en-US" smtClean="0"/>
              <a:t>4/28/2020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954A38-0138-4A41-BBEA-CB984195BDA2}" type="slidenum">
              <a:rPr lang="en-US" smtClean="0"/>
              <a:t>‹#›</a:t>
            </a:fld>
            <a:endParaRPr lang="en-US"/>
          </a:p>
        </p:txBody>
      </p:sp>
    </p:spTree>
    <p:extLst>
      <p:ext uri="{BB962C8B-B14F-4D97-AF65-F5344CB8AC3E}">
        <p14:creationId xmlns:p14="http://schemas.microsoft.com/office/powerpoint/2010/main" val="4016397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11E6-D86D-43CB-B108-A209E12AFFE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343C3B9-9A00-4999-91AB-064608D932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B96768A-2CDD-4FA4-AB2D-0E57D2FACE0F}"/>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BDED187B-0A87-4233-B5EA-2124DE13E0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D78FE7-338B-4AE4-9E51-5C1CB3F8F059}"/>
              </a:ext>
            </a:extLst>
          </p:cNvPr>
          <p:cNvSpPr>
            <a:spLocks noGrp="1"/>
          </p:cNvSpPr>
          <p:nvPr>
            <p:ph type="sldNum" sz="quarter" idx="12"/>
          </p:nvPr>
        </p:nvSpPr>
        <p:spPr/>
        <p:txBody>
          <a:bodyPr/>
          <a:lstStyle/>
          <a:p>
            <a:fld id="{E03BB2A6-D4B1-49FF-A111-169BC5B46362}" type="slidenum">
              <a:rPr lang="en-US" smtClean="0"/>
              <a:t>‹#›</a:t>
            </a:fld>
            <a:endParaRPr lang="en-US"/>
          </a:p>
        </p:txBody>
      </p:sp>
    </p:spTree>
    <p:extLst>
      <p:ext uri="{BB962C8B-B14F-4D97-AF65-F5344CB8AC3E}">
        <p14:creationId xmlns:p14="http://schemas.microsoft.com/office/powerpoint/2010/main" val="3726289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92EFB-34F8-43D0-8EE9-5DE6253E870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C822ED9-B374-4F64-934B-7F62DC7BA64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38ABBC-45B9-4280-8349-27D80A28CE11}"/>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6B205BCE-8927-4C8C-8414-D89D84CD86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801E11-F391-4D2C-B865-B94C2C3A87E2}"/>
              </a:ext>
            </a:extLst>
          </p:cNvPr>
          <p:cNvSpPr>
            <a:spLocks noGrp="1"/>
          </p:cNvSpPr>
          <p:nvPr>
            <p:ph type="sldNum" sz="quarter" idx="12"/>
          </p:nvPr>
        </p:nvSpPr>
        <p:spPr/>
        <p:txBody>
          <a:bodyPr/>
          <a:lstStyle/>
          <a:p>
            <a:fld id="{E03BB2A6-D4B1-49FF-A111-169BC5B46362}" type="slidenum">
              <a:rPr lang="en-US" smtClean="0"/>
              <a:t>‹#›</a:t>
            </a:fld>
            <a:endParaRPr lang="en-US"/>
          </a:p>
        </p:txBody>
      </p:sp>
    </p:spTree>
    <p:extLst>
      <p:ext uri="{BB962C8B-B14F-4D97-AF65-F5344CB8AC3E}">
        <p14:creationId xmlns:p14="http://schemas.microsoft.com/office/powerpoint/2010/main" val="3332857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6B742A-625D-42AA-B72F-DED5CE8B4F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9D398D5-E00E-44EE-90C2-21CCBE45643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6445EF-706F-47B8-AF31-CD91D2FB536C}"/>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E199737E-1DA9-44D9-A410-193A3CEFEF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667763-DC14-4068-8AE7-45086588D50B}"/>
              </a:ext>
            </a:extLst>
          </p:cNvPr>
          <p:cNvSpPr>
            <a:spLocks noGrp="1"/>
          </p:cNvSpPr>
          <p:nvPr>
            <p:ph type="sldNum" sz="quarter" idx="12"/>
          </p:nvPr>
        </p:nvSpPr>
        <p:spPr/>
        <p:txBody>
          <a:bodyPr/>
          <a:lstStyle/>
          <a:p>
            <a:fld id="{E03BB2A6-D4B1-49FF-A111-169BC5B46362}" type="slidenum">
              <a:rPr lang="en-US" smtClean="0"/>
              <a:t>‹#›</a:t>
            </a:fld>
            <a:endParaRPr lang="en-US"/>
          </a:p>
        </p:txBody>
      </p:sp>
    </p:spTree>
    <p:extLst>
      <p:ext uri="{BB962C8B-B14F-4D97-AF65-F5344CB8AC3E}">
        <p14:creationId xmlns:p14="http://schemas.microsoft.com/office/powerpoint/2010/main" val="1015520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C7066-D72C-4709-9966-0F2B856B79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3025A3-129F-4A50-8952-0FC3AB48B6F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D855C0-D56C-4BDE-8CEE-DA959231978C}"/>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BD796F36-91E1-4E84-BE97-0DF40F4109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BFE658-2AD5-4134-A17C-CD88DA73349A}"/>
              </a:ext>
            </a:extLst>
          </p:cNvPr>
          <p:cNvSpPr>
            <a:spLocks noGrp="1"/>
          </p:cNvSpPr>
          <p:nvPr>
            <p:ph type="sldNum" sz="quarter" idx="12"/>
          </p:nvPr>
        </p:nvSpPr>
        <p:spPr/>
        <p:txBody>
          <a:bodyPr/>
          <a:lstStyle/>
          <a:p>
            <a:fld id="{E03BB2A6-D4B1-49FF-A111-169BC5B46362}" type="slidenum">
              <a:rPr lang="en-US" smtClean="0"/>
              <a:t>‹#›</a:t>
            </a:fld>
            <a:endParaRPr lang="en-US"/>
          </a:p>
        </p:txBody>
      </p:sp>
    </p:spTree>
    <p:extLst>
      <p:ext uri="{BB962C8B-B14F-4D97-AF65-F5344CB8AC3E}">
        <p14:creationId xmlns:p14="http://schemas.microsoft.com/office/powerpoint/2010/main" val="1348400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9605-E566-4253-9079-FAD52B2320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40557C-7A7F-4879-A852-E520813D65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B4610AF-27F0-4D9F-8F23-0C0E8D7034B2}"/>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0A33CB34-6034-4423-ADAD-1F3960DF89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78B4D5-A69F-40A6-A969-562269D1D0AC}"/>
              </a:ext>
            </a:extLst>
          </p:cNvPr>
          <p:cNvSpPr>
            <a:spLocks noGrp="1"/>
          </p:cNvSpPr>
          <p:nvPr>
            <p:ph type="sldNum" sz="quarter" idx="12"/>
          </p:nvPr>
        </p:nvSpPr>
        <p:spPr/>
        <p:txBody>
          <a:bodyPr/>
          <a:lstStyle/>
          <a:p>
            <a:fld id="{E03BB2A6-D4B1-49FF-A111-169BC5B46362}" type="slidenum">
              <a:rPr lang="en-US" smtClean="0"/>
              <a:t>‹#›</a:t>
            </a:fld>
            <a:endParaRPr lang="en-US"/>
          </a:p>
        </p:txBody>
      </p:sp>
    </p:spTree>
    <p:extLst>
      <p:ext uri="{BB962C8B-B14F-4D97-AF65-F5344CB8AC3E}">
        <p14:creationId xmlns:p14="http://schemas.microsoft.com/office/powerpoint/2010/main" val="3608807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10DB9-19C1-4CFD-BA70-311D4E5DC22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2242AA-61A9-44D1-8AC1-6D9035E7EF9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B23021-042A-4830-8E62-4B517F1E979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AEEA866-C02A-4ED7-87B5-ABA219335EF7}"/>
              </a:ext>
            </a:extLst>
          </p:cNvPr>
          <p:cNvSpPr>
            <a:spLocks noGrp="1"/>
          </p:cNvSpPr>
          <p:nvPr>
            <p:ph type="dt" sz="half" idx="10"/>
          </p:nvPr>
        </p:nvSpPr>
        <p:spPr/>
        <p:txBody>
          <a:bodyPr/>
          <a:lstStyle/>
          <a:p>
            <a:r>
              <a:rPr lang="en-US"/>
              <a:t>4/28/2020</a:t>
            </a:r>
          </a:p>
        </p:txBody>
      </p:sp>
      <p:sp>
        <p:nvSpPr>
          <p:cNvPr id="6" name="Footer Placeholder 5">
            <a:extLst>
              <a:ext uri="{FF2B5EF4-FFF2-40B4-BE49-F238E27FC236}">
                <a16:creationId xmlns:a16="http://schemas.microsoft.com/office/drawing/2014/main" id="{FF6BC418-2028-46CA-9B06-DAB47BB50C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4BCE07-5A85-4375-BAA4-00E1E4A22724}"/>
              </a:ext>
            </a:extLst>
          </p:cNvPr>
          <p:cNvSpPr>
            <a:spLocks noGrp="1"/>
          </p:cNvSpPr>
          <p:nvPr>
            <p:ph type="sldNum" sz="quarter" idx="12"/>
          </p:nvPr>
        </p:nvSpPr>
        <p:spPr/>
        <p:txBody>
          <a:bodyPr/>
          <a:lstStyle/>
          <a:p>
            <a:fld id="{E03BB2A6-D4B1-49FF-A111-169BC5B46362}" type="slidenum">
              <a:rPr lang="en-US" smtClean="0"/>
              <a:t>‹#›</a:t>
            </a:fld>
            <a:endParaRPr lang="en-US"/>
          </a:p>
        </p:txBody>
      </p:sp>
    </p:spTree>
    <p:extLst>
      <p:ext uri="{BB962C8B-B14F-4D97-AF65-F5344CB8AC3E}">
        <p14:creationId xmlns:p14="http://schemas.microsoft.com/office/powerpoint/2010/main" val="649280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8E3D4-90D7-4929-A070-510E13C4D99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89FF187-9911-4F79-A5AA-689840C500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21CFA15-861A-4A93-B683-7936535ED3D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A602307-35CB-4EDC-8940-ADD0BE0B40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369638C-328E-4F6E-AC34-28251F35068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5BDD53B-7690-4455-BDEA-118F0DDA17F0}"/>
              </a:ext>
            </a:extLst>
          </p:cNvPr>
          <p:cNvSpPr>
            <a:spLocks noGrp="1"/>
          </p:cNvSpPr>
          <p:nvPr>
            <p:ph type="dt" sz="half" idx="10"/>
          </p:nvPr>
        </p:nvSpPr>
        <p:spPr/>
        <p:txBody>
          <a:bodyPr/>
          <a:lstStyle/>
          <a:p>
            <a:r>
              <a:rPr lang="en-US"/>
              <a:t>4/28/2020</a:t>
            </a:r>
          </a:p>
        </p:txBody>
      </p:sp>
      <p:sp>
        <p:nvSpPr>
          <p:cNvPr id="8" name="Footer Placeholder 7">
            <a:extLst>
              <a:ext uri="{FF2B5EF4-FFF2-40B4-BE49-F238E27FC236}">
                <a16:creationId xmlns:a16="http://schemas.microsoft.com/office/drawing/2014/main" id="{EFF2A840-BA96-425E-8DD5-85A6799882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552B187-1BA7-49E9-8C1F-1B77148C1CA3}"/>
              </a:ext>
            </a:extLst>
          </p:cNvPr>
          <p:cNvSpPr>
            <a:spLocks noGrp="1"/>
          </p:cNvSpPr>
          <p:nvPr>
            <p:ph type="sldNum" sz="quarter" idx="12"/>
          </p:nvPr>
        </p:nvSpPr>
        <p:spPr/>
        <p:txBody>
          <a:bodyPr/>
          <a:lstStyle/>
          <a:p>
            <a:fld id="{E03BB2A6-D4B1-49FF-A111-169BC5B46362}" type="slidenum">
              <a:rPr lang="en-US" smtClean="0"/>
              <a:t>‹#›</a:t>
            </a:fld>
            <a:endParaRPr lang="en-US"/>
          </a:p>
        </p:txBody>
      </p:sp>
    </p:spTree>
    <p:extLst>
      <p:ext uri="{BB962C8B-B14F-4D97-AF65-F5344CB8AC3E}">
        <p14:creationId xmlns:p14="http://schemas.microsoft.com/office/powerpoint/2010/main" val="1154901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0210D-EC53-4DB0-91A6-490C208BDAB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5B5F35-E0DF-48B1-ADCD-F8293BECFECD}"/>
              </a:ext>
            </a:extLst>
          </p:cNvPr>
          <p:cNvSpPr>
            <a:spLocks noGrp="1"/>
          </p:cNvSpPr>
          <p:nvPr>
            <p:ph type="dt" sz="half" idx="10"/>
          </p:nvPr>
        </p:nvSpPr>
        <p:spPr/>
        <p:txBody>
          <a:bodyPr/>
          <a:lstStyle/>
          <a:p>
            <a:r>
              <a:rPr lang="en-US"/>
              <a:t>4/28/2020</a:t>
            </a:r>
          </a:p>
        </p:txBody>
      </p:sp>
      <p:sp>
        <p:nvSpPr>
          <p:cNvPr id="4" name="Footer Placeholder 3">
            <a:extLst>
              <a:ext uri="{FF2B5EF4-FFF2-40B4-BE49-F238E27FC236}">
                <a16:creationId xmlns:a16="http://schemas.microsoft.com/office/drawing/2014/main" id="{1DD85DEC-D822-47CB-879D-51FFC5E3529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F3EF00A-8E84-4E23-B7B1-A441014F729E}"/>
              </a:ext>
            </a:extLst>
          </p:cNvPr>
          <p:cNvSpPr>
            <a:spLocks noGrp="1"/>
          </p:cNvSpPr>
          <p:nvPr>
            <p:ph type="sldNum" sz="quarter" idx="12"/>
          </p:nvPr>
        </p:nvSpPr>
        <p:spPr/>
        <p:txBody>
          <a:bodyPr/>
          <a:lstStyle/>
          <a:p>
            <a:fld id="{E03BB2A6-D4B1-49FF-A111-169BC5B46362}" type="slidenum">
              <a:rPr lang="en-US" smtClean="0"/>
              <a:t>‹#›</a:t>
            </a:fld>
            <a:endParaRPr lang="en-US"/>
          </a:p>
        </p:txBody>
      </p:sp>
    </p:spTree>
    <p:extLst>
      <p:ext uri="{BB962C8B-B14F-4D97-AF65-F5344CB8AC3E}">
        <p14:creationId xmlns:p14="http://schemas.microsoft.com/office/powerpoint/2010/main" val="1488268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CAA0DA-F034-4DD2-BBF6-A1F99504FD70}"/>
              </a:ext>
            </a:extLst>
          </p:cNvPr>
          <p:cNvSpPr>
            <a:spLocks noGrp="1"/>
          </p:cNvSpPr>
          <p:nvPr>
            <p:ph type="dt" sz="half" idx="10"/>
          </p:nvPr>
        </p:nvSpPr>
        <p:spPr/>
        <p:txBody>
          <a:bodyPr/>
          <a:lstStyle/>
          <a:p>
            <a:r>
              <a:rPr lang="en-US"/>
              <a:t>4/28/2020</a:t>
            </a:r>
          </a:p>
        </p:txBody>
      </p:sp>
      <p:sp>
        <p:nvSpPr>
          <p:cNvPr id="3" name="Footer Placeholder 2">
            <a:extLst>
              <a:ext uri="{FF2B5EF4-FFF2-40B4-BE49-F238E27FC236}">
                <a16:creationId xmlns:a16="http://schemas.microsoft.com/office/drawing/2014/main" id="{BAD738E7-751D-47C5-A2D9-8434E25C5F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E49D93-A0EB-46B0-919B-AB79BD9C0E87}"/>
              </a:ext>
            </a:extLst>
          </p:cNvPr>
          <p:cNvSpPr>
            <a:spLocks noGrp="1"/>
          </p:cNvSpPr>
          <p:nvPr>
            <p:ph type="sldNum" sz="quarter" idx="12"/>
          </p:nvPr>
        </p:nvSpPr>
        <p:spPr/>
        <p:txBody>
          <a:bodyPr/>
          <a:lstStyle/>
          <a:p>
            <a:fld id="{E03BB2A6-D4B1-49FF-A111-169BC5B46362}" type="slidenum">
              <a:rPr lang="en-US" smtClean="0"/>
              <a:t>‹#›</a:t>
            </a:fld>
            <a:endParaRPr lang="en-US"/>
          </a:p>
        </p:txBody>
      </p:sp>
    </p:spTree>
    <p:extLst>
      <p:ext uri="{BB962C8B-B14F-4D97-AF65-F5344CB8AC3E}">
        <p14:creationId xmlns:p14="http://schemas.microsoft.com/office/powerpoint/2010/main" val="4115911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2B1B0-2E45-4F4C-95E3-3B42A4E5D5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4077409-B954-4AB6-9132-F9BE2F48B0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116353-25A3-4625-8AFC-BC36CC7456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6F05D2E-80F5-40DE-850D-74393DCEE860}"/>
              </a:ext>
            </a:extLst>
          </p:cNvPr>
          <p:cNvSpPr>
            <a:spLocks noGrp="1"/>
          </p:cNvSpPr>
          <p:nvPr>
            <p:ph type="dt" sz="half" idx="10"/>
          </p:nvPr>
        </p:nvSpPr>
        <p:spPr/>
        <p:txBody>
          <a:bodyPr/>
          <a:lstStyle/>
          <a:p>
            <a:r>
              <a:rPr lang="en-US"/>
              <a:t>4/28/2020</a:t>
            </a:r>
          </a:p>
        </p:txBody>
      </p:sp>
      <p:sp>
        <p:nvSpPr>
          <p:cNvPr id="6" name="Footer Placeholder 5">
            <a:extLst>
              <a:ext uri="{FF2B5EF4-FFF2-40B4-BE49-F238E27FC236}">
                <a16:creationId xmlns:a16="http://schemas.microsoft.com/office/drawing/2014/main" id="{88B00FC9-D8E0-4945-B475-A0264FE13D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9C0561-14C9-4B34-A211-2E5349AFE4C4}"/>
              </a:ext>
            </a:extLst>
          </p:cNvPr>
          <p:cNvSpPr>
            <a:spLocks noGrp="1"/>
          </p:cNvSpPr>
          <p:nvPr>
            <p:ph type="sldNum" sz="quarter" idx="12"/>
          </p:nvPr>
        </p:nvSpPr>
        <p:spPr/>
        <p:txBody>
          <a:bodyPr/>
          <a:lstStyle/>
          <a:p>
            <a:fld id="{E03BB2A6-D4B1-49FF-A111-169BC5B46362}" type="slidenum">
              <a:rPr lang="en-US" smtClean="0"/>
              <a:t>‹#›</a:t>
            </a:fld>
            <a:endParaRPr lang="en-US"/>
          </a:p>
        </p:txBody>
      </p:sp>
    </p:spTree>
    <p:extLst>
      <p:ext uri="{BB962C8B-B14F-4D97-AF65-F5344CB8AC3E}">
        <p14:creationId xmlns:p14="http://schemas.microsoft.com/office/powerpoint/2010/main" val="2008265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B1974-B692-4EE6-B69E-9FAF0B23BD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3BD0F8-70BB-4FF4-AF5F-C4D74C72BB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9983223-946A-4288-9B16-AD5514CB60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0FC3D0F-8787-45DA-8517-59AC20F0EF25}"/>
              </a:ext>
            </a:extLst>
          </p:cNvPr>
          <p:cNvSpPr>
            <a:spLocks noGrp="1"/>
          </p:cNvSpPr>
          <p:nvPr>
            <p:ph type="dt" sz="half" idx="10"/>
          </p:nvPr>
        </p:nvSpPr>
        <p:spPr/>
        <p:txBody>
          <a:bodyPr/>
          <a:lstStyle/>
          <a:p>
            <a:r>
              <a:rPr lang="en-US"/>
              <a:t>4/28/2020</a:t>
            </a:r>
          </a:p>
        </p:txBody>
      </p:sp>
      <p:sp>
        <p:nvSpPr>
          <p:cNvPr id="6" name="Footer Placeholder 5">
            <a:extLst>
              <a:ext uri="{FF2B5EF4-FFF2-40B4-BE49-F238E27FC236}">
                <a16:creationId xmlns:a16="http://schemas.microsoft.com/office/drawing/2014/main" id="{875B1CF1-D5DE-4D58-BAF8-67197AFDA3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F353C1-9EA2-4E77-B2BE-33E1449E1C90}"/>
              </a:ext>
            </a:extLst>
          </p:cNvPr>
          <p:cNvSpPr>
            <a:spLocks noGrp="1"/>
          </p:cNvSpPr>
          <p:nvPr>
            <p:ph type="sldNum" sz="quarter" idx="12"/>
          </p:nvPr>
        </p:nvSpPr>
        <p:spPr/>
        <p:txBody>
          <a:bodyPr/>
          <a:lstStyle/>
          <a:p>
            <a:fld id="{E03BB2A6-D4B1-49FF-A111-169BC5B46362}" type="slidenum">
              <a:rPr lang="en-US" smtClean="0"/>
              <a:t>‹#›</a:t>
            </a:fld>
            <a:endParaRPr lang="en-US"/>
          </a:p>
        </p:txBody>
      </p:sp>
    </p:spTree>
    <p:extLst>
      <p:ext uri="{BB962C8B-B14F-4D97-AF65-F5344CB8AC3E}">
        <p14:creationId xmlns:p14="http://schemas.microsoft.com/office/powerpoint/2010/main" val="421375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660F5B-F97E-43E0-B725-413E575134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DED1432-E3DA-4CB1-91B9-967FF60A0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A954C5-5370-44A8-BB14-8787ABC9CC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4/28/2020</a:t>
            </a:r>
          </a:p>
        </p:txBody>
      </p:sp>
      <p:sp>
        <p:nvSpPr>
          <p:cNvPr id="5" name="Footer Placeholder 4">
            <a:extLst>
              <a:ext uri="{FF2B5EF4-FFF2-40B4-BE49-F238E27FC236}">
                <a16:creationId xmlns:a16="http://schemas.microsoft.com/office/drawing/2014/main" id="{25ED5004-2E79-4537-B9D3-BFCC2EBAE9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6D26D30-4759-4292-A85C-73BC8F776D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3BB2A6-D4B1-49FF-A111-169BC5B46362}" type="slidenum">
              <a:rPr lang="en-US" smtClean="0"/>
              <a:t>‹#›</a:t>
            </a:fld>
            <a:endParaRPr lang="en-US"/>
          </a:p>
        </p:txBody>
      </p:sp>
    </p:spTree>
    <p:extLst>
      <p:ext uri="{BB962C8B-B14F-4D97-AF65-F5344CB8AC3E}">
        <p14:creationId xmlns:p14="http://schemas.microsoft.com/office/powerpoint/2010/main" val="3842874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CA0C8-8EA7-4EDB-BFDD-6077F19E6EA0}"/>
              </a:ext>
            </a:extLst>
          </p:cNvPr>
          <p:cNvSpPr>
            <a:spLocks noGrp="1"/>
          </p:cNvSpPr>
          <p:nvPr>
            <p:ph type="ctrTitle"/>
          </p:nvPr>
        </p:nvSpPr>
        <p:spPr>
          <a:xfrm>
            <a:off x="1524000" y="689877"/>
            <a:ext cx="9144000" cy="2387600"/>
          </a:xfrm>
        </p:spPr>
        <p:txBody>
          <a:bodyPr>
            <a:normAutofit/>
          </a:bodyPr>
          <a:lstStyle/>
          <a:p>
            <a:r>
              <a:rPr lang="en-US" sz="4400" b="1" dirty="0">
                <a:solidFill>
                  <a:srgbClr val="FF0000"/>
                </a:solidFill>
                <a:latin typeface="Times New Roman" panose="02020603050405020304" pitchFamily="18" charset="0"/>
                <a:cs typeface="Times New Roman" panose="02020603050405020304" pitchFamily="18" charset="0"/>
              </a:rPr>
              <a:t>Lecture 4.</a:t>
            </a:r>
            <a:br>
              <a:rPr lang="en-US" sz="4400" b="1" dirty="0">
                <a:latin typeface="Times New Roman" panose="02020603050405020304" pitchFamily="18" charset="0"/>
                <a:cs typeface="Times New Roman" panose="02020603050405020304" pitchFamily="18" charset="0"/>
              </a:rPr>
            </a:br>
            <a:br>
              <a:rPr lang="en-US" sz="4400" b="1" dirty="0">
                <a:latin typeface="Times New Roman" panose="02020603050405020304" pitchFamily="18" charset="0"/>
                <a:cs typeface="Times New Roman" panose="02020603050405020304" pitchFamily="18" charset="0"/>
              </a:rPr>
            </a:br>
            <a:r>
              <a:rPr lang="en-US" sz="4400" b="1" dirty="0">
                <a:latin typeface="Times New Roman" panose="02020603050405020304" pitchFamily="18" charset="0"/>
                <a:cs typeface="Times New Roman" panose="02020603050405020304" pitchFamily="18" charset="0"/>
              </a:rPr>
              <a:t>Masonry Work</a:t>
            </a:r>
          </a:p>
        </p:txBody>
      </p:sp>
      <p:sp>
        <p:nvSpPr>
          <p:cNvPr id="3" name="Subtitle 2">
            <a:extLst>
              <a:ext uri="{FF2B5EF4-FFF2-40B4-BE49-F238E27FC236}">
                <a16:creationId xmlns:a16="http://schemas.microsoft.com/office/drawing/2014/main" id="{100C2BEE-0427-43B9-A53E-AF0C0353E4CA}"/>
              </a:ext>
            </a:extLst>
          </p:cNvPr>
          <p:cNvSpPr>
            <a:spLocks noGrp="1"/>
          </p:cNvSpPr>
          <p:nvPr>
            <p:ph type="subTitle" idx="1"/>
          </p:nvPr>
        </p:nvSpPr>
        <p:spPr>
          <a:xfrm>
            <a:off x="1375719" y="5649871"/>
            <a:ext cx="9144000" cy="648686"/>
          </a:xfrm>
        </p:spPr>
        <p:txBody>
          <a:bodyPr/>
          <a:lstStyle/>
          <a:p>
            <a:r>
              <a:rPr lang="en-US" b="1" dirty="0">
                <a:solidFill>
                  <a:srgbClr val="FF0000"/>
                </a:solidFill>
                <a:latin typeface="Times New Roman" panose="02020603050405020304" pitchFamily="18" charset="0"/>
                <a:cs typeface="Times New Roman" panose="02020603050405020304" pitchFamily="18" charset="0"/>
              </a:rPr>
              <a:t>By: Dinaol</a:t>
            </a:r>
          </a:p>
        </p:txBody>
      </p:sp>
      <p:sp>
        <p:nvSpPr>
          <p:cNvPr id="4" name="Date Placeholder 3">
            <a:extLst>
              <a:ext uri="{FF2B5EF4-FFF2-40B4-BE49-F238E27FC236}">
                <a16:creationId xmlns:a16="http://schemas.microsoft.com/office/drawing/2014/main" id="{D53BF874-BCC7-4577-8DBD-48F98F9F74B9}"/>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297E695C-2394-4E0B-8290-B667919885BA}"/>
              </a:ext>
            </a:extLst>
          </p:cNvPr>
          <p:cNvSpPr>
            <a:spLocks noGrp="1"/>
          </p:cNvSpPr>
          <p:nvPr>
            <p:ph type="sldNum" sz="quarter" idx="12"/>
          </p:nvPr>
        </p:nvSpPr>
        <p:spPr/>
        <p:txBody>
          <a:bodyPr/>
          <a:lstStyle/>
          <a:p>
            <a:fld id="{E03BB2A6-D4B1-49FF-A111-169BC5B46362}" type="slidenum">
              <a:rPr lang="en-US" smtClean="0"/>
              <a:t>1</a:t>
            </a:fld>
            <a:endParaRPr lang="en-US"/>
          </a:p>
        </p:txBody>
      </p:sp>
    </p:spTree>
    <p:extLst>
      <p:ext uri="{BB962C8B-B14F-4D97-AF65-F5344CB8AC3E}">
        <p14:creationId xmlns:p14="http://schemas.microsoft.com/office/powerpoint/2010/main" val="3511581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4.2.2. Straightening Tools …</a:t>
            </a:r>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3) Mason line:</a:t>
            </a:r>
            <a:endParaRPr lang="en-US" dirty="0"/>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In addition to the mason line, a tingle plate must be used if the distance between the quoins becomes too great and the line starts to sag.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 tingle plate is made from thin metal and it is used to support the line in the middle to prevent sagging.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tingle plate must be set at the correct height (fig 1.6). A tingle plate can easily be made from a piece of roofing sheet or any other sheet metal.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Sometimes a piece of stiff paper is used for this purpose. If the line breaks, it should be spliced and not tied with a knot, because a line full of knots will not be straight.</a:t>
            </a:r>
          </a:p>
        </p:txBody>
      </p:sp>
      <p:sp>
        <p:nvSpPr>
          <p:cNvPr id="4" name="Date Placeholder 3">
            <a:extLst>
              <a:ext uri="{FF2B5EF4-FFF2-40B4-BE49-F238E27FC236}">
                <a16:creationId xmlns:a16="http://schemas.microsoft.com/office/drawing/2014/main" id="{2D4F06F5-F9D1-4FD9-BA88-A5A6BE3381CE}"/>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A860183E-6963-487E-B198-FBEC8A604645}"/>
              </a:ext>
            </a:extLst>
          </p:cNvPr>
          <p:cNvSpPr>
            <a:spLocks noGrp="1"/>
          </p:cNvSpPr>
          <p:nvPr>
            <p:ph type="sldNum" sz="quarter" idx="12"/>
          </p:nvPr>
        </p:nvSpPr>
        <p:spPr/>
        <p:txBody>
          <a:bodyPr/>
          <a:lstStyle/>
          <a:p>
            <a:fld id="{E03BB2A6-D4B1-49FF-A111-169BC5B46362}" type="slidenum">
              <a:rPr lang="en-US" smtClean="0"/>
              <a:t>10</a:t>
            </a:fld>
            <a:endParaRPr lang="en-US"/>
          </a:p>
        </p:txBody>
      </p:sp>
    </p:spTree>
    <p:extLst>
      <p:ext uri="{BB962C8B-B14F-4D97-AF65-F5344CB8AC3E}">
        <p14:creationId xmlns:p14="http://schemas.microsoft.com/office/powerpoint/2010/main" val="3433982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4.2.2. Straightening Tools …</a:t>
            </a:r>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normAutofit fontScale="92500" lnSpcReduction="1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4) Straight edge:</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is a planned piece of wood which should be well seasoned and dry to prevent it from bending and twisting.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dimensions of a straight edge are usually 2 to 2.50 m long, 7.5 cm wide and 2.5 cm thick; both edges must be perfectly straight and parallel.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straight edge is employed for testing masonry work either alone or in conjunction with the spirit level.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Some straight edges are marked off with saw cuts to the required gauge; that is one division is equal to the height of a block (brick) plus the joint.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Don’t allow a straight edge to dry out in the sun or to be soaked in water as this may cause it to bend or twist.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When you are finished using it, hang the straight edge in a protected place to keep it straight.</a:t>
            </a:r>
          </a:p>
        </p:txBody>
      </p:sp>
      <p:sp>
        <p:nvSpPr>
          <p:cNvPr id="4" name="Date Placeholder 3">
            <a:extLst>
              <a:ext uri="{FF2B5EF4-FFF2-40B4-BE49-F238E27FC236}">
                <a16:creationId xmlns:a16="http://schemas.microsoft.com/office/drawing/2014/main" id="{94879DE6-9CAB-4A90-A6A4-640C89083C81}"/>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168F6273-8053-41AB-A659-0947329DC4DA}"/>
              </a:ext>
            </a:extLst>
          </p:cNvPr>
          <p:cNvSpPr>
            <a:spLocks noGrp="1"/>
          </p:cNvSpPr>
          <p:nvPr>
            <p:ph type="sldNum" sz="quarter" idx="12"/>
          </p:nvPr>
        </p:nvSpPr>
        <p:spPr/>
        <p:txBody>
          <a:bodyPr/>
          <a:lstStyle/>
          <a:p>
            <a:fld id="{E03BB2A6-D4B1-49FF-A111-169BC5B46362}" type="slidenum">
              <a:rPr lang="en-US" smtClean="0"/>
              <a:t>11</a:t>
            </a:fld>
            <a:endParaRPr lang="en-US"/>
          </a:p>
        </p:txBody>
      </p:sp>
    </p:spTree>
    <p:extLst>
      <p:ext uri="{BB962C8B-B14F-4D97-AF65-F5344CB8AC3E}">
        <p14:creationId xmlns:p14="http://schemas.microsoft.com/office/powerpoint/2010/main" val="448242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4.2.3. Measuring and Marking Tools</a:t>
            </a:r>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1) Folding rule:</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four – fold rule shown in fig 1.11 is made of four wooden, plastic or metal pieces which are held together by special hinges.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is one meter long and used on both sides into millimeters and centimeters. It is used to find and check measurements as well as to mark out the work.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To make the rule operate more smoothly and last longer, put a drop of machine oil in the joints.</a:t>
            </a:r>
          </a:p>
        </p:txBody>
      </p:sp>
      <p:sp>
        <p:nvSpPr>
          <p:cNvPr id="4" name="Date Placeholder 3">
            <a:extLst>
              <a:ext uri="{FF2B5EF4-FFF2-40B4-BE49-F238E27FC236}">
                <a16:creationId xmlns:a16="http://schemas.microsoft.com/office/drawing/2014/main" id="{A33EE983-30EE-4802-BB15-563A68625656}"/>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12EF42D6-6F7F-47D3-BF94-A2BB17F661EF}"/>
              </a:ext>
            </a:extLst>
          </p:cNvPr>
          <p:cNvSpPr>
            <a:spLocks noGrp="1"/>
          </p:cNvSpPr>
          <p:nvPr>
            <p:ph type="sldNum" sz="quarter" idx="12"/>
          </p:nvPr>
        </p:nvSpPr>
        <p:spPr/>
        <p:txBody>
          <a:bodyPr/>
          <a:lstStyle/>
          <a:p>
            <a:fld id="{E03BB2A6-D4B1-49FF-A111-169BC5B46362}" type="slidenum">
              <a:rPr lang="en-US" smtClean="0"/>
              <a:t>12</a:t>
            </a:fld>
            <a:endParaRPr lang="en-US"/>
          </a:p>
        </p:txBody>
      </p:sp>
    </p:spTree>
    <p:extLst>
      <p:ext uri="{BB962C8B-B14F-4D97-AF65-F5344CB8AC3E}">
        <p14:creationId xmlns:p14="http://schemas.microsoft.com/office/powerpoint/2010/main" val="703224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4.2.3. Measuring and Marking Tools …</a:t>
            </a:r>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2) Zig – zag rule</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 zig – zag rule is similar to a folding rule. It is made out of the same materials but from pieces which are 20 cm long.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As the hinges are different from those of the folding rule, be careful not to break it when opening and closing it.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They come in lengths of 100 – 200 cm. When measuring with the folding or the zig – zag rule, one must make sure that the rule is completely opened and straight.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It is then hold parallel to an edged, or at right angles to a face.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If this is not done, the measurements you get will always be a little different from the correct ones.</a:t>
            </a:r>
          </a:p>
        </p:txBody>
      </p:sp>
      <p:sp>
        <p:nvSpPr>
          <p:cNvPr id="4" name="Date Placeholder 3">
            <a:extLst>
              <a:ext uri="{FF2B5EF4-FFF2-40B4-BE49-F238E27FC236}">
                <a16:creationId xmlns:a16="http://schemas.microsoft.com/office/drawing/2014/main" id="{5DC21AF1-7407-4ADC-B39D-E0AD970E7045}"/>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B50B092E-2BF2-4BF4-B9A9-5E169622AB3A}"/>
              </a:ext>
            </a:extLst>
          </p:cNvPr>
          <p:cNvSpPr>
            <a:spLocks noGrp="1"/>
          </p:cNvSpPr>
          <p:nvPr>
            <p:ph type="sldNum" sz="quarter" idx="12"/>
          </p:nvPr>
        </p:nvSpPr>
        <p:spPr/>
        <p:txBody>
          <a:bodyPr/>
          <a:lstStyle/>
          <a:p>
            <a:fld id="{E03BB2A6-D4B1-49FF-A111-169BC5B46362}" type="slidenum">
              <a:rPr lang="en-US" smtClean="0"/>
              <a:t>13</a:t>
            </a:fld>
            <a:endParaRPr lang="en-US"/>
          </a:p>
        </p:txBody>
      </p:sp>
    </p:spTree>
    <p:extLst>
      <p:ext uri="{BB962C8B-B14F-4D97-AF65-F5344CB8AC3E}">
        <p14:creationId xmlns:p14="http://schemas.microsoft.com/office/powerpoint/2010/main" val="25864551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4.2.3. Measuring and Marking Tools …</a:t>
            </a:r>
            <a:endParaRPr lang="en-US" sz="3600" dirty="0"/>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3) Pencils:</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For marking on wood, a hard lead pencil (H or 2H) is best.</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point should always be kept sharp, because using a blunt pencil can result in an accuracy of up to 2 mm.</a:t>
            </a:r>
          </a:p>
        </p:txBody>
      </p:sp>
      <p:sp>
        <p:nvSpPr>
          <p:cNvPr id="4" name="Date Placeholder 3">
            <a:extLst>
              <a:ext uri="{FF2B5EF4-FFF2-40B4-BE49-F238E27FC236}">
                <a16:creationId xmlns:a16="http://schemas.microsoft.com/office/drawing/2014/main" id="{46D5F497-FF8C-4CBB-9F31-022DBE4B9563}"/>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E5A4F8A4-07C0-4AFB-B6EA-7F68BC543876}"/>
              </a:ext>
            </a:extLst>
          </p:cNvPr>
          <p:cNvSpPr>
            <a:spLocks noGrp="1"/>
          </p:cNvSpPr>
          <p:nvPr>
            <p:ph type="sldNum" sz="quarter" idx="12"/>
          </p:nvPr>
        </p:nvSpPr>
        <p:spPr/>
        <p:txBody>
          <a:bodyPr/>
          <a:lstStyle/>
          <a:p>
            <a:fld id="{E03BB2A6-D4B1-49FF-A111-169BC5B46362}" type="slidenum">
              <a:rPr lang="en-US" smtClean="0"/>
              <a:t>14</a:t>
            </a:fld>
            <a:endParaRPr lang="en-US"/>
          </a:p>
        </p:txBody>
      </p:sp>
    </p:spTree>
    <p:extLst>
      <p:ext uri="{BB962C8B-B14F-4D97-AF65-F5344CB8AC3E}">
        <p14:creationId xmlns:p14="http://schemas.microsoft.com/office/powerpoint/2010/main" val="21279515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4.2.3. Measuring and Marking Tools …</a:t>
            </a:r>
            <a:endParaRPr lang="en-US" sz="3600" dirty="0"/>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4) The mason square:</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mason square is made from steel. Measured along the out edge, the short blade is 33 cm long and the long blade is 60 cm long.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blades are sometimes marked with mm, cm, and decimeter.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mason square is used for setting out right angles as at quoins, and for testing corners during plastering when using the square, held it either horizontally or vertically (not at an angle) to be sure of getting the correct angles.</a:t>
            </a:r>
          </a:p>
        </p:txBody>
      </p:sp>
      <p:sp>
        <p:nvSpPr>
          <p:cNvPr id="4" name="Date Placeholder 3">
            <a:extLst>
              <a:ext uri="{FF2B5EF4-FFF2-40B4-BE49-F238E27FC236}">
                <a16:creationId xmlns:a16="http://schemas.microsoft.com/office/drawing/2014/main" id="{4CCF5617-98C9-4884-BCB2-65ABDCDA69CC}"/>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1B1B69A9-C1E8-400F-B721-13E882476AAB}"/>
              </a:ext>
            </a:extLst>
          </p:cNvPr>
          <p:cNvSpPr>
            <a:spLocks noGrp="1"/>
          </p:cNvSpPr>
          <p:nvPr>
            <p:ph type="sldNum" sz="quarter" idx="12"/>
          </p:nvPr>
        </p:nvSpPr>
        <p:spPr/>
        <p:txBody>
          <a:bodyPr/>
          <a:lstStyle/>
          <a:p>
            <a:fld id="{E03BB2A6-D4B1-49FF-A111-169BC5B46362}" type="slidenum">
              <a:rPr lang="en-US" smtClean="0"/>
              <a:t>15</a:t>
            </a:fld>
            <a:endParaRPr lang="en-US"/>
          </a:p>
        </p:txBody>
      </p:sp>
    </p:spTree>
    <p:extLst>
      <p:ext uri="{BB962C8B-B14F-4D97-AF65-F5344CB8AC3E}">
        <p14:creationId xmlns:p14="http://schemas.microsoft.com/office/powerpoint/2010/main" val="2614288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4.2.3. Measuring and Marking Tools …</a:t>
            </a:r>
            <a:endParaRPr lang="en-US" sz="3600" dirty="0"/>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5) The large square:</a:t>
            </a:r>
          </a:p>
          <a:p>
            <a:pPr lvl="1">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This square is made entirely from wood. </a:t>
            </a:r>
          </a:p>
          <a:p>
            <a:pPr lvl="1">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To construct this large square which is made at the building site, use the 3 – 4 – 5 method and nail the boards together securely. </a:t>
            </a:r>
          </a:p>
          <a:p>
            <a:pPr lvl="1">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A brace over the two legs ensures that the square remains at the correct angle. The square is used to test larger right angles.</a:t>
            </a:r>
          </a:p>
        </p:txBody>
      </p:sp>
      <p:sp>
        <p:nvSpPr>
          <p:cNvPr id="4" name="Date Placeholder 3">
            <a:extLst>
              <a:ext uri="{FF2B5EF4-FFF2-40B4-BE49-F238E27FC236}">
                <a16:creationId xmlns:a16="http://schemas.microsoft.com/office/drawing/2014/main" id="{3325F025-789B-4E00-85B5-AE146782DEB3}"/>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1BE0B29F-F07E-4ED1-B2E9-94DA8A7A5F45}"/>
              </a:ext>
            </a:extLst>
          </p:cNvPr>
          <p:cNvSpPr>
            <a:spLocks noGrp="1"/>
          </p:cNvSpPr>
          <p:nvPr>
            <p:ph type="sldNum" sz="quarter" idx="12"/>
          </p:nvPr>
        </p:nvSpPr>
        <p:spPr/>
        <p:txBody>
          <a:bodyPr/>
          <a:lstStyle/>
          <a:p>
            <a:fld id="{E03BB2A6-D4B1-49FF-A111-169BC5B46362}" type="slidenum">
              <a:rPr lang="en-US" smtClean="0"/>
              <a:t>16</a:t>
            </a:fld>
            <a:endParaRPr lang="en-US"/>
          </a:p>
        </p:txBody>
      </p:sp>
    </p:spTree>
    <p:extLst>
      <p:ext uri="{BB962C8B-B14F-4D97-AF65-F5344CB8AC3E}">
        <p14:creationId xmlns:p14="http://schemas.microsoft.com/office/powerpoint/2010/main" val="20587226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4.2.4. Cutting Tools</a:t>
            </a:r>
            <a:endParaRPr lang="en-US" sz="3600" dirty="0"/>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1) The block scotch:</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This tool consists of a hard steel blade with two cutting edges, welded to the handle which is made of iron pipe. </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It is used for cutting all sorts of blocks and dressing out surfaces.</a:t>
            </a:r>
          </a:p>
        </p:txBody>
      </p:sp>
      <p:sp>
        <p:nvSpPr>
          <p:cNvPr id="4" name="Date Placeholder 3">
            <a:extLst>
              <a:ext uri="{FF2B5EF4-FFF2-40B4-BE49-F238E27FC236}">
                <a16:creationId xmlns:a16="http://schemas.microsoft.com/office/drawing/2014/main" id="{49E62E06-2E39-4BA8-A5D9-B1C037E522EF}"/>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37E49640-C73A-4512-B16C-D58BFE2C0AFE}"/>
              </a:ext>
            </a:extLst>
          </p:cNvPr>
          <p:cNvSpPr>
            <a:spLocks noGrp="1"/>
          </p:cNvSpPr>
          <p:nvPr>
            <p:ph type="sldNum" sz="quarter" idx="12"/>
          </p:nvPr>
        </p:nvSpPr>
        <p:spPr/>
        <p:txBody>
          <a:bodyPr/>
          <a:lstStyle/>
          <a:p>
            <a:fld id="{E03BB2A6-D4B1-49FF-A111-169BC5B46362}" type="slidenum">
              <a:rPr lang="en-US" smtClean="0"/>
              <a:t>17</a:t>
            </a:fld>
            <a:endParaRPr lang="en-US"/>
          </a:p>
        </p:txBody>
      </p:sp>
    </p:spTree>
    <p:extLst>
      <p:ext uri="{BB962C8B-B14F-4D97-AF65-F5344CB8AC3E}">
        <p14:creationId xmlns:p14="http://schemas.microsoft.com/office/powerpoint/2010/main" val="10362270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4.2.4. Cutting Tools …</a:t>
            </a:r>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normAutofit lnSpcReduction="1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2) The pointed chisel (cold chisel):</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This is a forged steel rod with a gardened cutting tip and striking end. </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Cold chisels are available in different sizes and are used together with a club hammer. Always wear your safety goggles when you use the chisel. </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They are used to cut iron rods, pipes, metal sheets, stones, bricks etc. </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club hammer has a heavy steel head with slightly rounded striking faces and it is used to strike cold chisels and to break stones into smaller size</a:t>
            </a:r>
          </a:p>
        </p:txBody>
      </p:sp>
      <p:sp>
        <p:nvSpPr>
          <p:cNvPr id="4" name="Date Placeholder 3">
            <a:extLst>
              <a:ext uri="{FF2B5EF4-FFF2-40B4-BE49-F238E27FC236}">
                <a16:creationId xmlns:a16="http://schemas.microsoft.com/office/drawing/2014/main" id="{84925716-D5A7-4CE1-A49E-80B9214D63E1}"/>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7C5F6721-F028-4218-B40E-D81B152E6104}"/>
              </a:ext>
            </a:extLst>
          </p:cNvPr>
          <p:cNvSpPr>
            <a:spLocks noGrp="1"/>
          </p:cNvSpPr>
          <p:nvPr>
            <p:ph type="sldNum" sz="quarter" idx="12"/>
          </p:nvPr>
        </p:nvSpPr>
        <p:spPr/>
        <p:txBody>
          <a:bodyPr/>
          <a:lstStyle/>
          <a:p>
            <a:fld id="{E03BB2A6-D4B1-49FF-A111-169BC5B46362}" type="slidenum">
              <a:rPr lang="en-US" smtClean="0"/>
              <a:t>18</a:t>
            </a:fld>
            <a:endParaRPr lang="en-US"/>
          </a:p>
        </p:txBody>
      </p:sp>
    </p:spTree>
    <p:extLst>
      <p:ext uri="{BB962C8B-B14F-4D97-AF65-F5344CB8AC3E}">
        <p14:creationId xmlns:p14="http://schemas.microsoft.com/office/powerpoint/2010/main" val="10425038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4.2.5. Finishing Tools</a:t>
            </a:r>
            <a:endParaRPr lang="en-US" sz="3600" dirty="0"/>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1) The big wood float:</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This tool has a blade made of a soft wood. It is approximately 40 cm long and 25 cm wide. </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A handle made from hard wood is fixed to it with screws so that the blade can be replaced when necessary. </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Its main functions are to distribute an even thickness of mortar during plastering and to flatten concrete surfaces during floor construction.</a:t>
            </a:r>
          </a:p>
        </p:txBody>
      </p:sp>
      <p:sp>
        <p:nvSpPr>
          <p:cNvPr id="4" name="Date Placeholder 3">
            <a:extLst>
              <a:ext uri="{FF2B5EF4-FFF2-40B4-BE49-F238E27FC236}">
                <a16:creationId xmlns:a16="http://schemas.microsoft.com/office/drawing/2014/main" id="{EBAAA5D0-E823-4853-B55A-23AD61673527}"/>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DAFF3893-9873-4BEF-8257-546F998AFB65}"/>
              </a:ext>
            </a:extLst>
          </p:cNvPr>
          <p:cNvSpPr>
            <a:spLocks noGrp="1"/>
          </p:cNvSpPr>
          <p:nvPr>
            <p:ph type="sldNum" sz="quarter" idx="12"/>
          </p:nvPr>
        </p:nvSpPr>
        <p:spPr/>
        <p:txBody>
          <a:bodyPr/>
          <a:lstStyle/>
          <a:p>
            <a:fld id="{E03BB2A6-D4B1-49FF-A111-169BC5B46362}" type="slidenum">
              <a:rPr lang="en-US" smtClean="0"/>
              <a:t>19</a:t>
            </a:fld>
            <a:endParaRPr lang="en-US"/>
          </a:p>
        </p:txBody>
      </p:sp>
    </p:spTree>
    <p:extLst>
      <p:ext uri="{BB962C8B-B14F-4D97-AF65-F5344CB8AC3E}">
        <p14:creationId xmlns:p14="http://schemas.microsoft.com/office/powerpoint/2010/main" val="1414214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4000" b="1" dirty="0">
                <a:solidFill>
                  <a:srgbClr val="FF0000"/>
                </a:solidFill>
                <a:latin typeface="Times New Roman" panose="02020603050405020304" pitchFamily="18" charset="0"/>
                <a:cs typeface="Times New Roman" panose="02020603050405020304" pitchFamily="18" charset="0"/>
              </a:rPr>
              <a:t>In this Lecture:</a:t>
            </a:r>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Introduction about Masonry work</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Different tools used in masonry works and</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Types of masonry work (bricks and stone masonry)</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Binding materials: mortar and concrete</a:t>
            </a:r>
          </a:p>
          <a:p>
            <a:pPr marL="0" indent="0">
              <a:buNone/>
            </a:pPr>
            <a:endParaRPr lang="en-US"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3E7CE193-1CD1-4605-B85D-488E47E8E332}"/>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3B800EBF-3E71-4CF3-9B28-4D1390D69323}"/>
              </a:ext>
            </a:extLst>
          </p:cNvPr>
          <p:cNvSpPr>
            <a:spLocks noGrp="1"/>
          </p:cNvSpPr>
          <p:nvPr>
            <p:ph type="sldNum" sz="quarter" idx="12"/>
          </p:nvPr>
        </p:nvSpPr>
        <p:spPr/>
        <p:txBody>
          <a:bodyPr/>
          <a:lstStyle/>
          <a:p>
            <a:fld id="{E03BB2A6-D4B1-49FF-A111-169BC5B46362}" type="slidenum">
              <a:rPr lang="en-US" smtClean="0"/>
              <a:t>2</a:t>
            </a:fld>
            <a:endParaRPr lang="en-US"/>
          </a:p>
        </p:txBody>
      </p:sp>
    </p:spTree>
    <p:extLst>
      <p:ext uri="{BB962C8B-B14F-4D97-AF65-F5344CB8AC3E}">
        <p14:creationId xmlns:p14="http://schemas.microsoft.com/office/powerpoint/2010/main" val="41940892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4.2.5. Finishing Tools …</a:t>
            </a:r>
            <a:endParaRPr lang="en-US" sz="3600" dirty="0"/>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2) The small wood float:</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It is constructed in the same way as the big one but with smaller dimensions, being approximately 25 cm in length and 15 cm in width.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It is used mainly to give the plaster and floor surfaces a smoother finish</a:t>
            </a:r>
          </a:p>
        </p:txBody>
      </p:sp>
      <p:sp>
        <p:nvSpPr>
          <p:cNvPr id="4" name="Date Placeholder 3">
            <a:extLst>
              <a:ext uri="{FF2B5EF4-FFF2-40B4-BE49-F238E27FC236}">
                <a16:creationId xmlns:a16="http://schemas.microsoft.com/office/drawing/2014/main" id="{0F14AF56-56E7-4A30-B35F-763E01153419}"/>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8013D385-6BBD-400F-B48B-0974A1A5F15C}"/>
              </a:ext>
            </a:extLst>
          </p:cNvPr>
          <p:cNvSpPr>
            <a:spLocks noGrp="1"/>
          </p:cNvSpPr>
          <p:nvPr>
            <p:ph type="sldNum" sz="quarter" idx="12"/>
          </p:nvPr>
        </p:nvSpPr>
        <p:spPr/>
        <p:txBody>
          <a:bodyPr/>
          <a:lstStyle/>
          <a:p>
            <a:fld id="{E03BB2A6-D4B1-49FF-A111-169BC5B46362}" type="slidenum">
              <a:rPr lang="en-US" smtClean="0"/>
              <a:t>20</a:t>
            </a:fld>
            <a:endParaRPr lang="en-US"/>
          </a:p>
        </p:txBody>
      </p:sp>
    </p:spTree>
    <p:extLst>
      <p:ext uri="{BB962C8B-B14F-4D97-AF65-F5344CB8AC3E}">
        <p14:creationId xmlns:p14="http://schemas.microsoft.com/office/powerpoint/2010/main" val="22773299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4.2.6. Site Tools</a:t>
            </a:r>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1. Cutlass:</a:t>
            </a:r>
          </a:p>
          <a:p>
            <a:pPr marL="0" indent="0">
              <a:buNone/>
            </a:pPr>
            <a:r>
              <a:rPr lang="en-US" dirty="0">
                <a:latin typeface="Times New Roman" panose="02020603050405020304" pitchFamily="18" charset="0"/>
                <a:cs typeface="Times New Roman" panose="02020603050405020304" pitchFamily="18" charset="0"/>
              </a:rPr>
              <a:t>The cutlass is used for clearing the site and other</a:t>
            </a:r>
          </a:p>
          <a:p>
            <a:pPr marL="0" indent="0">
              <a:buNone/>
            </a:pPr>
            <a:r>
              <a:rPr lang="en-US" dirty="0">
                <a:latin typeface="Times New Roman" panose="02020603050405020304" pitchFamily="18" charset="0"/>
                <a:cs typeface="Times New Roman" panose="02020603050405020304" pitchFamily="18" charset="0"/>
              </a:rPr>
              <a:t>general cutting work.</a:t>
            </a:r>
          </a:p>
          <a:p>
            <a:pPr marL="0" indent="0">
              <a:buNone/>
            </a:pPr>
            <a:r>
              <a:rPr lang="en-US" b="1" dirty="0">
                <a:latin typeface="Times New Roman" panose="02020603050405020304" pitchFamily="18" charset="0"/>
                <a:cs typeface="Times New Roman" panose="02020603050405020304" pitchFamily="18" charset="0"/>
              </a:rPr>
              <a:t>2. Hoe:</a:t>
            </a:r>
          </a:p>
          <a:p>
            <a:pPr marL="0" indent="0">
              <a:buNone/>
            </a:pPr>
            <a:r>
              <a:rPr lang="en-US" dirty="0">
                <a:latin typeface="Times New Roman" panose="02020603050405020304" pitchFamily="18" charset="0"/>
                <a:cs typeface="Times New Roman" panose="02020603050405020304" pitchFamily="18" charset="0"/>
              </a:rPr>
              <a:t>This farming tool is often used to excavate top soil</a:t>
            </a:r>
          </a:p>
        </p:txBody>
      </p:sp>
      <p:sp>
        <p:nvSpPr>
          <p:cNvPr id="4" name="Date Placeholder 3">
            <a:extLst>
              <a:ext uri="{FF2B5EF4-FFF2-40B4-BE49-F238E27FC236}">
                <a16:creationId xmlns:a16="http://schemas.microsoft.com/office/drawing/2014/main" id="{A002AB5F-53A1-4DCC-969D-13CACDFD0CB5}"/>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32BE8F6E-3192-442E-826C-53D8CAD473B3}"/>
              </a:ext>
            </a:extLst>
          </p:cNvPr>
          <p:cNvSpPr>
            <a:spLocks noGrp="1"/>
          </p:cNvSpPr>
          <p:nvPr>
            <p:ph type="sldNum" sz="quarter" idx="12"/>
          </p:nvPr>
        </p:nvSpPr>
        <p:spPr/>
        <p:txBody>
          <a:bodyPr/>
          <a:lstStyle/>
          <a:p>
            <a:fld id="{E03BB2A6-D4B1-49FF-A111-169BC5B46362}" type="slidenum">
              <a:rPr lang="en-US" smtClean="0"/>
              <a:t>21</a:t>
            </a:fld>
            <a:endParaRPr lang="en-US"/>
          </a:p>
        </p:txBody>
      </p:sp>
    </p:spTree>
    <p:extLst>
      <p:ext uri="{BB962C8B-B14F-4D97-AF65-F5344CB8AC3E}">
        <p14:creationId xmlns:p14="http://schemas.microsoft.com/office/powerpoint/2010/main" val="1178268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4.2.6. Site Tools …</a:t>
            </a:r>
            <a:endParaRPr lang="en-US" sz="3600" dirty="0"/>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3. Shovel:</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There are various types of shovel – like tools. </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The most common type is the one with a round – nosed steel blade of about 25 by 30 cm, connected to a short wooden shaft that has a “D” or “Y” shaped handle at the end. </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Whether the shovel has a short or a long handle is a matter of personal preferences or local custom. </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The short – handled is more suitable for filling and moving purposes of light soil, while the long – handled is also better for loading and for mixing.</a:t>
            </a:r>
          </a:p>
        </p:txBody>
      </p:sp>
      <p:sp>
        <p:nvSpPr>
          <p:cNvPr id="4" name="Date Placeholder 3">
            <a:extLst>
              <a:ext uri="{FF2B5EF4-FFF2-40B4-BE49-F238E27FC236}">
                <a16:creationId xmlns:a16="http://schemas.microsoft.com/office/drawing/2014/main" id="{8C459EE6-E9B3-40B2-8EF0-D74F5245C2B0}"/>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87A79B96-C6E0-4B7A-B3D8-5ACAE24D5F42}"/>
              </a:ext>
            </a:extLst>
          </p:cNvPr>
          <p:cNvSpPr>
            <a:spLocks noGrp="1"/>
          </p:cNvSpPr>
          <p:nvPr>
            <p:ph type="sldNum" sz="quarter" idx="12"/>
          </p:nvPr>
        </p:nvSpPr>
        <p:spPr/>
        <p:txBody>
          <a:bodyPr/>
          <a:lstStyle/>
          <a:p>
            <a:fld id="{E03BB2A6-D4B1-49FF-A111-169BC5B46362}" type="slidenum">
              <a:rPr lang="en-US" smtClean="0"/>
              <a:t>22</a:t>
            </a:fld>
            <a:endParaRPr lang="en-US"/>
          </a:p>
        </p:txBody>
      </p:sp>
    </p:spTree>
    <p:extLst>
      <p:ext uri="{BB962C8B-B14F-4D97-AF65-F5344CB8AC3E}">
        <p14:creationId xmlns:p14="http://schemas.microsoft.com/office/powerpoint/2010/main" val="38649701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4000" b="1" dirty="0">
                <a:solidFill>
                  <a:srgbClr val="FF0000"/>
                </a:solidFill>
                <a:latin typeface="Times New Roman" panose="02020603050405020304" pitchFamily="18" charset="0"/>
                <a:cs typeface="Times New Roman" panose="02020603050405020304" pitchFamily="18" charset="0"/>
              </a:rPr>
              <a:t>4.2.6. Site Tools …</a:t>
            </a:r>
            <a:endParaRPr lang="en-US" sz="4000" dirty="0"/>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4. Pick-axe:</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digging tool consists of heavy steel with one pointed end with a chisel edge. The head is constructed to a wooden shaft.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pick-axe is used during excavation to bread up hard rocky soils or loosen laterite etc.</a:t>
            </a:r>
          </a:p>
          <a:p>
            <a:pPr marL="0" indent="0" algn="just">
              <a:buNone/>
            </a:pPr>
            <a:r>
              <a:rPr lang="en-US" b="1" dirty="0">
                <a:solidFill>
                  <a:srgbClr val="FF0000"/>
                </a:solidFill>
                <a:latin typeface="Times New Roman" panose="02020603050405020304" pitchFamily="18" charset="0"/>
                <a:cs typeface="Times New Roman" panose="02020603050405020304" pitchFamily="18" charset="0"/>
              </a:rPr>
              <a:t>5. Rammer:</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Are either made entirely out of wood or they have a wooden handle attached to a metal or concrete head.</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They are used to compact soil or concrete.</a:t>
            </a:r>
          </a:p>
        </p:txBody>
      </p:sp>
      <p:sp>
        <p:nvSpPr>
          <p:cNvPr id="4" name="Date Placeholder 3">
            <a:extLst>
              <a:ext uri="{FF2B5EF4-FFF2-40B4-BE49-F238E27FC236}">
                <a16:creationId xmlns:a16="http://schemas.microsoft.com/office/drawing/2014/main" id="{37D752AE-E679-4BFF-98DE-F88CB9859653}"/>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01FE28E7-04DF-41B8-AA4E-97BD4F421DC1}"/>
              </a:ext>
            </a:extLst>
          </p:cNvPr>
          <p:cNvSpPr>
            <a:spLocks noGrp="1"/>
          </p:cNvSpPr>
          <p:nvPr>
            <p:ph type="sldNum" sz="quarter" idx="12"/>
          </p:nvPr>
        </p:nvSpPr>
        <p:spPr/>
        <p:txBody>
          <a:bodyPr/>
          <a:lstStyle/>
          <a:p>
            <a:fld id="{E03BB2A6-D4B1-49FF-A111-169BC5B46362}" type="slidenum">
              <a:rPr lang="en-US" smtClean="0"/>
              <a:t>23</a:t>
            </a:fld>
            <a:endParaRPr lang="en-US"/>
          </a:p>
        </p:txBody>
      </p:sp>
    </p:spTree>
    <p:extLst>
      <p:ext uri="{BB962C8B-B14F-4D97-AF65-F5344CB8AC3E}">
        <p14:creationId xmlns:p14="http://schemas.microsoft.com/office/powerpoint/2010/main" val="24011252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4.2.6. Site Tools …</a:t>
            </a:r>
            <a:endParaRPr lang="en-US" sz="3600" dirty="0"/>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6. Hacksaw:</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Is a hand saw used for cutting metals like iron rods, pipes, binding wires, etc. it consists of a steel blade tightly stretched in a metal frame.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blade is removable and other blades can be fixed in the frame for cutting materials</a:t>
            </a:r>
          </a:p>
        </p:txBody>
      </p:sp>
      <p:sp>
        <p:nvSpPr>
          <p:cNvPr id="4" name="Date Placeholder 3">
            <a:extLst>
              <a:ext uri="{FF2B5EF4-FFF2-40B4-BE49-F238E27FC236}">
                <a16:creationId xmlns:a16="http://schemas.microsoft.com/office/drawing/2014/main" id="{B8CE47AD-7CC0-4BC1-8AF2-FE8CD0BE9D07}"/>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CA4C53B3-6E17-4A61-9A9D-23AC05E9E22C}"/>
              </a:ext>
            </a:extLst>
          </p:cNvPr>
          <p:cNvSpPr>
            <a:spLocks noGrp="1"/>
          </p:cNvSpPr>
          <p:nvPr>
            <p:ph type="sldNum" sz="quarter" idx="12"/>
          </p:nvPr>
        </p:nvSpPr>
        <p:spPr/>
        <p:txBody>
          <a:bodyPr/>
          <a:lstStyle/>
          <a:p>
            <a:fld id="{E03BB2A6-D4B1-49FF-A111-169BC5B46362}" type="slidenum">
              <a:rPr lang="en-US" smtClean="0"/>
              <a:t>24</a:t>
            </a:fld>
            <a:endParaRPr lang="en-US"/>
          </a:p>
        </p:txBody>
      </p:sp>
    </p:spTree>
    <p:extLst>
      <p:ext uri="{BB962C8B-B14F-4D97-AF65-F5344CB8AC3E}">
        <p14:creationId xmlns:p14="http://schemas.microsoft.com/office/powerpoint/2010/main" val="6227620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4.2.7. Site Equipment</a:t>
            </a:r>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1) Screen:</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is a rectangular frame with a wire mesh built into it for separating impurities or stones from sand.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 well – equipped building site will have two different screens; a larger mesh to separate to stones of convenient size and a smaller one of sieve sand that will be used for plastering.</a:t>
            </a:r>
          </a:p>
        </p:txBody>
      </p:sp>
      <p:sp>
        <p:nvSpPr>
          <p:cNvPr id="4" name="Date Placeholder 3">
            <a:extLst>
              <a:ext uri="{FF2B5EF4-FFF2-40B4-BE49-F238E27FC236}">
                <a16:creationId xmlns:a16="http://schemas.microsoft.com/office/drawing/2014/main" id="{B06C52C1-0B54-4146-9B14-A5F96AA6E2F9}"/>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BBA19EF5-9C82-4BCB-B3DB-C96B4C96D790}"/>
              </a:ext>
            </a:extLst>
          </p:cNvPr>
          <p:cNvSpPr>
            <a:spLocks noGrp="1"/>
          </p:cNvSpPr>
          <p:nvPr>
            <p:ph type="sldNum" sz="quarter" idx="12"/>
          </p:nvPr>
        </p:nvSpPr>
        <p:spPr/>
        <p:txBody>
          <a:bodyPr/>
          <a:lstStyle/>
          <a:p>
            <a:fld id="{E03BB2A6-D4B1-49FF-A111-169BC5B46362}" type="slidenum">
              <a:rPr lang="en-US" smtClean="0"/>
              <a:t>25</a:t>
            </a:fld>
            <a:endParaRPr lang="en-US"/>
          </a:p>
        </p:txBody>
      </p:sp>
    </p:spTree>
    <p:extLst>
      <p:ext uri="{BB962C8B-B14F-4D97-AF65-F5344CB8AC3E}">
        <p14:creationId xmlns:p14="http://schemas.microsoft.com/office/powerpoint/2010/main" val="10536981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4.2.7. Site Equipment …</a:t>
            </a:r>
            <a:endParaRPr lang="en-US" sz="3600" dirty="0"/>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2) Bucket:</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are open containers that can be made from different materials like rubber, plastic, or galvanized iron.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average bucket (size no. 28) has a volume of 10 liters and is used mainly for carrying water.</a:t>
            </a:r>
          </a:p>
          <a:p>
            <a:pPr marL="0" indent="0" algn="just">
              <a:buNone/>
            </a:pPr>
            <a:r>
              <a:rPr lang="en-US" b="1" dirty="0">
                <a:solidFill>
                  <a:srgbClr val="FF0000"/>
                </a:solidFill>
                <a:latin typeface="Times New Roman" panose="02020603050405020304" pitchFamily="18" charset="0"/>
                <a:cs typeface="Times New Roman" panose="02020603050405020304" pitchFamily="18" charset="0"/>
              </a:rPr>
              <a:t>3) Rope:</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used on the building site are usually made from hemp or nylon.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Nylon ropes have a tendency to stretch when they are under strain, and this must be taken into consideration when you use this kind of rope during construction work.</a:t>
            </a:r>
          </a:p>
        </p:txBody>
      </p:sp>
      <p:sp>
        <p:nvSpPr>
          <p:cNvPr id="4" name="Date Placeholder 3">
            <a:extLst>
              <a:ext uri="{FF2B5EF4-FFF2-40B4-BE49-F238E27FC236}">
                <a16:creationId xmlns:a16="http://schemas.microsoft.com/office/drawing/2014/main" id="{659DA776-29EE-4E46-B185-95DFCE87A6D0}"/>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F02D0BDB-675E-4C49-BB6D-C0A3A3CDA0E5}"/>
              </a:ext>
            </a:extLst>
          </p:cNvPr>
          <p:cNvSpPr>
            <a:spLocks noGrp="1"/>
          </p:cNvSpPr>
          <p:nvPr>
            <p:ph type="sldNum" sz="quarter" idx="12"/>
          </p:nvPr>
        </p:nvSpPr>
        <p:spPr/>
        <p:txBody>
          <a:bodyPr/>
          <a:lstStyle/>
          <a:p>
            <a:fld id="{E03BB2A6-D4B1-49FF-A111-169BC5B46362}" type="slidenum">
              <a:rPr lang="en-US" smtClean="0"/>
              <a:t>26</a:t>
            </a:fld>
            <a:endParaRPr lang="en-US"/>
          </a:p>
        </p:txBody>
      </p:sp>
    </p:spTree>
    <p:extLst>
      <p:ext uri="{BB962C8B-B14F-4D97-AF65-F5344CB8AC3E}">
        <p14:creationId xmlns:p14="http://schemas.microsoft.com/office/powerpoint/2010/main" val="17991678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4.2.7. Site Equipment …</a:t>
            </a:r>
            <a:endParaRPr lang="en-US" sz="3600" dirty="0"/>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4) Wheelbarrow:</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is steel or wooden container with single steel or rubber typed wheel in front.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It is lifted and pushed forward by means of two handholds attached to the frame.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bending b arc is used to do the actual bending.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This is a key shaped tool with a slot in one side into which the rod fits.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Each different diameter of rod needs its own bending bar.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If a suitable bending bar is not available, a pipe can be used to do the job</a:t>
            </a:r>
          </a:p>
        </p:txBody>
      </p:sp>
      <p:sp>
        <p:nvSpPr>
          <p:cNvPr id="4" name="Date Placeholder 3">
            <a:extLst>
              <a:ext uri="{FF2B5EF4-FFF2-40B4-BE49-F238E27FC236}">
                <a16:creationId xmlns:a16="http://schemas.microsoft.com/office/drawing/2014/main" id="{E19505B1-3C75-430A-A455-BB8A10A278F0}"/>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C96DABD2-A7D8-4D8F-9036-A6AC8621ABFB}"/>
              </a:ext>
            </a:extLst>
          </p:cNvPr>
          <p:cNvSpPr>
            <a:spLocks noGrp="1"/>
          </p:cNvSpPr>
          <p:nvPr>
            <p:ph type="sldNum" sz="quarter" idx="12"/>
          </p:nvPr>
        </p:nvSpPr>
        <p:spPr/>
        <p:txBody>
          <a:bodyPr/>
          <a:lstStyle/>
          <a:p>
            <a:fld id="{E03BB2A6-D4B1-49FF-A111-169BC5B46362}" type="slidenum">
              <a:rPr lang="en-US" smtClean="0"/>
              <a:t>27</a:t>
            </a:fld>
            <a:endParaRPr lang="en-US"/>
          </a:p>
        </p:txBody>
      </p:sp>
    </p:spTree>
    <p:extLst>
      <p:ext uri="{BB962C8B-B14F-4D97-AF65-F5344CB8AC3E}">
        <p14:creationId xmlns:p14="http://schemas.microsoft.com/office/powerpoint/2010/main" val="41546516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4.2.7. Site Equipment …</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normAutofit fontScale="92500" lnSpcReduction="10000"/>
          </a:bodyPr>
          <a:lstStyle/>
          <a:p>
            <a:pPr marL="0" indent="0" algn="just">
              <a:buNone/>
            </a:pPr>
            <a:r>
              <a:rPr lang="en-US" sz="3000" b="1" dirty="0">
                <a:solidFill>
                  <a:srgbClr val="FF0000"/>
                </a:solidFill>
                <a:latin typeface="Times New Roman" panose="02020603050405020304" pitchFamily="18" charset="0"/>
                <a:cs typeface="Times New Roman" panose="02020603050405020304" pitchFamily="18" charset="0"/>
              </a:rPr>
              <a:t>5) Water level:</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used for setting out levels on the site as well as to transfer and control levels over large distances.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consists of a transparent plastic tube filled with water. The level of the water at one end of the tube will be at exactly the same height as the level at the other end, provided that there is no air bubble in the tube and it is not buckled.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water level enables us to level over large distances with a high degree of accuracy.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If there is no transparent plastic tube available and some rubber hose can found, the rural builder can take two glass bottles, knock out the bottoms and fit the bottle necks to each end of the hose.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apparatus is then filled with water until the water is seen the bottles. Levels can be read as easily with this device as with any other water level</a:t>
            </a:r>
          </a:p>
        </p:txBody>
      </p:sp>
      <p:sp>
        <p:nvSpPr>
          <p:cNvPr id="4" name="Date Placeholder 3">
            <a:extLst>
              <a:ext uri="{FF2B5EF4-FFF2-40B4-BE49-F238E27FC236}">
                <a16:creationId xmlns:a16="http://schemas.microsoft.com/office/drawing/2014/main" id="{3B8E0EB0-E687-48E9-9370-3E6931FDB440}"/>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A47394A7-5E4A-4198-B097-DE3D9443D36E}"/>
              </a:ext>
            </a:extLst>
          </p:cNvPr>
          <p:cNvSpPr>
            <a:spLocks noGrp="1"/>
          </p:cNvSpPr>
          <p:nvPr>
            <p:ph type="sldNum" sz="quarter" idx="12"/>
          </p:nvPr>
        </p:nvSpPr>
        <p:spPr/>
        <p:txBody>
          <a:bodyPr/>
          <a:lstStyle/>
          <a:p>
            <a:fld id="{E03BB2A6-D4B1-49FF-A111-169BC5B46362}" type="slidenum">
              <a:rPr lang="en-US" smtClean="0"/>
              <a:t>28</a:t>
            </a:fld>
            <a:endParaRPr lang="en-US"/>
          </a:p>
        </p:txBody>
      </p:sp>
    </p:spTree>
    <p:extLst>
      <p:ext uri="{BB962C8B-B14F-4D97-AF65-F5344CB8AC3E}">
        <p14:creationId xmlns:p14="http://schemas.microsoft.com/office/powerpoint/2010/main" val="34588409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4.2.7. Site Equipment …</a:t>
            </a:r>
            <a:endParaRPr lang="en-US" sz="3600" dirty="0"/>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6) Strike board:</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is made from well seasoned wood. </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They are similar to straight edges except that they are usually longer. </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A strike board is used to level off the screed on floors, or in the case of notched strike boards to level off concrete before the screed is laid.</a:t>
            </a:r>
          </a:p>
        </p:txBody>
      </p:sp>
      <p:sp>
        <p:nvSpPr>
          <p:cNvPr id="4" name="Date Placeholder 3">
            <a:extLst>
              <a:ext uri="{FF2B5EF4-FFF2-40B4-BE49-F238E27FC236}">
                <a16:creationId xmlns:a16="http://schemas.microsoft.com/office/drawing/2014/main" id="{71635559-1FCA-4F1D-9A8F-0DB4386CE1D1}"/>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BA521874-6E7E-490F-BF3F-05ACF1EBF4CB}"/>
              </a:ext>
            </a:extLst>
          </p:cNvPr>
          <p:cNvSpPr>
            <a:spLocks noGrp="1"/>
          </p:cNvSpPr>
          <p:nvPr>
            <p:ph type="sldNum" sz="quarter" idx="12"/>
          </p:nvPr>
        </p:nvSpPr>
        <p:spPr/>
        <p:txBody>
          <a:bodyPr/>
          <a:lstStyle/>
          <a:p>
            <a:fld id="{E03BB2A6-D4B1-49FF-A111-169BC5B46362}" type="slidenum">
              <a:rPr lang="en-US" smtClean="0"/>
              <a:t>29</a:t>
            </a:fld>
            <a:endParaRPr lang="en-US"/>
          </a:p>
        </p:txBody>
      </p:sp>
    </p:spTree>
    <p:extLst>
      <p:ext uri="{BB962C8B-B14F-4D97-AF65-F5344CB8AC3E}">
        <p14:creationId xmlns:p14="http://schemas.microsoft.com/office/powerpoint/2010/main" val="3021702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4.1. Introduction about masonry </a:t>
            </a:r>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Masonry means construction of stone (brick) joined with or without mortar (i.e., dry stone wall or open joints).</a:t>
            </a: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N.B. </a:t>
            </a:r>
            <a:r>
              <a:rPr lang="en-US" i="1" dirty="0">
                <a:latin typeface="Times New Roman" panose="02020603050405020304" pitchFamily="18" charset="0"/>
                <a:cs typeface="Times New Roman" panose="02020603050405020304" pitchFamily="18" charset="0"/>
              </a:rPr>
              <a:t>Dear students read about the definitions of masonry work online in google or other search engines and attempt all questions at the end of the lecture note.</a:t>
            </a:r>
          </a:p>
        </p:txBody>
      </p:sp>
      <p:sp>
        <p:nvSpPr>
          <p:cNvPr id="4" name="Date Placeholder 3">
            <a:extLst>
              <a:ext uri="{FF2B5EF4-FFF2-40B4-BE49-F238E27FC236}">
                <a16:creationId xmlns:a16="http://schemas.microsoft.com/office/drawing/2014/main" id="{970DC057-1BF5-465B-A953-415E439DE17D}"/>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1873260B-E0DF-42D5-8069-CB4C8BAEE905}"/>
              </a:ext>
            </a:extLst>
          </p:cNvPr>
          <p:cNvSpPr>
            <a:spLocks noGrp="1"/>
          </p:cNvSpPr>
          <p:nvPr>
            <p:ph type="sldNum" sz="quarter" idx="12"/>
          </p:nvPr>
        </p:nvSpPr>
        <p:spPr/>
        <p:txBody>
          <a:bodyPr/>
          <a:lstStyle/>
          <a:p>
            <a:fld id="{E03BB2A6-D4B1-49FF-A111-169BC5B46362}" type="slidenum">
              <a:rPr lang="en-US" smtClean="0"/>
              <a:t>3</a:t>
            </a:fld>
            <a:endParaRPr lang="en-US"/>
          </a:p>
        </p:txBody>
      </p:sp>
    </p:spTree>
    <p:extLst>
      <p:ext uri="{BB962C8B-B14F-4D97-AF65-F5344CB8AC3E}">
        <p14:creationId xmlns:p14="http://schemas.microsoft.com/office/powerpoint/2010/main" val="21640014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4.2.7. Site Equipment …</a:t>
            </a:r>
            <a:endParaRPr lang="en-US" sz="3600" dirty="0"/>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7) The try square:</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is used for marking timber, and for testing right angles to make sure that they are correct.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Its parts are; the stock, the blade and the stock face.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stock can be all metal or it can be made of hard wood with a brass stock face.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blade is made of steel. The angle between the stock face and blade is exactly 90 degrees.</a:t>
            </a:r>
          </a:p>
        </p:txBody>
      </p:sp>
      <p:sp>
        <p:nvSpPr>
          <p:cNvPr id="4" name="Date Placeholder 3">
            <a:extLst>
              <a:ext uri="{FF2B5EF4-FFF2-40B4-BE49-F238E27FC236}">
                <a16:creationId xmlns:a16="http://schemas.microsoft.com/office/drawing/2014/main" id="{F62BFFC4-27D2-45CC-8FCC-E515F57CA589}"/>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EBED2942-6F90-4493-98A8-48CA122C67A4}"/>
              </a:ext>
            </a:extLst>
          </p:cNvPr>
          <p:cNvSpPr>
            <a:spLocks noGrp="1"/>
          </p:cNvSpPr>
          <p:nvPr>
            <p:ph type="sldNum" sz="quarter" idx="12"/>
          </p:nvPr>
        </p:nvSpPr>
        <p:spPr/>
        <p:txBody>
          <a:bodyPr/>
          <a:lstStyle/>
          <a:p>
            <a:fld id="{E03BB2A6-D4B1-49FF-A111-169BC5B46362}" type="slidenum">
              <a:rPr lang="en-US" smtClean="0"/>
              <a:t>30</a:t>
            </a:fld>
            <a:endParaRPr lang="en-US"/>
          </a:p>
        </p:txBody>
      </p:sp>
    </p:spTree>
    <p:extLst>
      <p:ext uri="{BB962C8B-B14F-4D97-AF65-F5344CB8AC3E}">
        <p14:creationId xmlns:p14="http://schemas.microsoft.com/office/powerpoint/2010/main" val="3558079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4.2.8.Tools for measuring and Mitering Angles</a:t>
            </a:r>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1) The meter square:</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used to mark and test angles of 45 and 135 degrees. The blade is fixed at 45 degrees to the stock.</a:t>
            </a:r>
          </a:p>
          <a:p>
            <a:pPr marL="0" indent="0">
              <a:buNone/>
            </a:pPr>
            <a:r>
              <a:rPr lang="en-US" b="1" dirty="0">
                <a:solidFill>
                  <a:srgbClr val="FF0000"/>
                </a:solidFill>
                <a:latin typeface="Times New Roman" panose="02020603050405020304" pitchFamily="18" charset="0"/>
                <a:cs typeface="Times New Roman" panose="02020603050405020304" pitchFamily="18" charset="0"/>
              </a:rPr>
              <a:t>2) The try and meter square:</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Combination of a try square and a meter square. The end of the stock where it meets the blade is cut at 45 degree, so that square can be used for setting out and testing angles of 45 and 135, as well as 90 degrees.</a:t>
            </a:r>
          </a:p>
        </p:txBody>
      </p:sp>
      <p:sp>
        <p:nvSpPr>
          <p:cNvPr id="4" name="Date Placeholder 3">
            <a:extLst>
              <a:ext uri="{FF2B5EF4-FFF2-40B4-BE49-F238E27FC236}">
                <a16:creationId xmlns:a16="http://schemas.microsoft.com/office/drawing/2014/main" id="{B7156482-CF41-4929-ADA6-C6341B8DF156}"/>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E382E088-40E5-4633-85FD-2F52511891F7}"/>
              </a:ext>
            </a:extLst>
          </p:cNvPr>
          <p:cNvSpPr>
            <a:spLocks noGrp="1"/>
          </p:cNvSpPr>
          <p:nvPr>
            <p:ph type="sldNum" sz="quarter" idx="12"/>
          </p:nvPr>
        </p:nvSpPr>
        <p:spPr/>
        <p:txBody>
          <a:bodyPr/>
          <a:lstStyle/>
          <a:p>
            <a:fld id="{E03BB2A6-D4B1-49FF-A111-169BC5B46362}" type="slidenum">
              <a:rPr lang="en-US" smtClean="0"/>
              <a:t>31</a:t>
            </a:fld>
            <a:endParaRPr lang="en-US"/>
          </a:p>
        </p:txBody>
      </p:sp>
    </p:spTree>
    <p:extLst>
      <p:ext uri="{BB962C8B-B14F-4D97-AF65-F5344CB8AC3E}">
        <p14:creationId xmlns:p14="http://schemas.microsoft.com/office/powerpoint/2010/main" val="12731144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4.2.8.Tools for measuring and Mitering Angles …</a:t>
            </a:r>
            <a:endParaRPr lang="en-US" sz="3600" dirty="0"/>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3) The sliding bevel:</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This is an adjustable square for marking out, testing and duplicating angles from 0 to 180 degrees.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It has a stock and as slotted blade which can be adjusted to any angle and is held in place by a screw or a wiring nut.</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 simple sliding bevel can be made by fixing two pieces of wood together with a nail or screw.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Another method is to use the first section of a folding rule.</a:t>
            </a:r>
          </a:p>
        </p:txBody>
      </p:sp>
      <p:sp>
        <p:nvSpPr>
          <p:cNvPr id="4" name="Date Placeholder 3">
            <a:extLst>
              <a:ext uri="{FF2B5EF4-FFF2-40B4-BE49-F238E27FC236}">
                <a16:creationId xmlns:a16="http://schemas.microsoft.com/office/drawing/2014/main" id="{9AB00363-D7FC-4857-BAAE-A17AF0B997FA}"/>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521287CB-A8C1-4E2B-9CA8-4984186D6883}"/>
              </a:ext>
            </a:extLst>
          </p:cNvPr>
          <p:cNvSpPr>
            <a:spLocks noGrp="1"/>
          </p:cNvSpPr>
          <p:nvPr>
            <p:ph type="sldNum" sz="quarter" idx="12"/>
          </p:nvPr>
        </p:nvSpPr>
        <p:spPr/>
        <p:txBody>
          <a:bodyPr/>
          <a:lstStyle/>
          <a:p>
            <a:fld id="{E03BB2A6-D4B1-49FF-A111-169BC5B46362}" type="slidenum">
              <a:rPr lang="en-US" smtClean="0"/>
              <a:t>32</a:t>
            </a:fld>
            <a:endParaRPr lang="en-US"/>
          </a:p>
        </p:txBody>
      </p:sp>
    </p:spTree>
    <p:extLst>
      <p:ext uri="{BB962C8B-B14F-4D97-AF65-F5344CB8AC3E}">
        <p14:creationId xmlns:p14="http://schemas.microsoft.com/office/powerpoint/2010/main" val="40203066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0194B5-53DF-4041-B663-0DFFC925AD49}"/>
              </a:ext>
            </a:extLst>
          </p:cNvPr>
          <p:cNvSpPr>
            <a:spLocks noGrp="1"/>
          </p:cNvSpPr>
          <p:nvPr>
            <p:ph idx="1"/>
          </p:nvPr>
        </p:nvSpPr>
        <p:spPr/>
        <p:txBody>
          <a:bodyPr/>
          <a:lstStyle/>
          <a:p>
            <a:pPr marL="0" indent="0">
              <a:buNone/>
            </a:pPr>
            <a:endParaRPr lang="en-US" dirty="0"/>
          </a:p>
          <a:p>
            <a:pPr marL="0" indent="0">
              <a:buNone/>
            </a:pPr>
            <a:endParaRPr lang="en-US" dirty="0"/>
          </a:p>
          <a:p>
            <a:pPr marL="0" indent="0" algn="ctr">
              <a:buNone/>
            </a:pPr>
            <a:r>
              <a:rPr lang="en-US" sz="4000" dirty="0">
                <a:solidFill>
                  <a:srgbClr val="FF0000"/>
                </a:solidFill>
                <a:latin typeface="Times New Roman" panose="02020603050405020304" pitchFamily="18" charset="0"/>
                <a:cs typeface="Times New Roman" panose="02020603050405020304" pitchFamily="18" charset="0"/>
              </a:rPr>
              <a:t>End of this sub-portion </a:t>
            </a:r>
          </a:p>
        </p:txBody>
      </p:sp>
      <p:sp>
        <p:nvSpPr>
          <p:cNvPr id="2" name="Date Placeholder 1">
            <a:extLst>
              <a:ext uri="{FF2B5EF4-FFF2-40B4-BE49-F238E27FC236}">
                <a16:creationId xmlns:a16="http://schemas.microsoft.com/office/drawing/2014/main" id="{CC94CA09-6117-4EE2-ACB8-86EC1A842054}"/>
              </a:ext>
            </a:extLst>
          </p:cNvPr>
          <p:cNvSpPr>
            <a:spLocks noGrp="1"/>
          </p:cNvSpPr>
          <p:nvPr>
            <p:ph type="dt" sz="half" idx="10"/>
          </p:nvPr>
        </p:nvSpPr>
        <p:spPr/>
        <p:txBody>
          <a:bodyPr/>
          <a:lstStyle/>
          <a:p>
            <a:r>
              <a:rPr lang="en-US"/>
              <a:t>4/28/2020</a:t>
            </a:r>
          </a:p>
        </p:txBody>
      </p:sp>
      <p:sp>
        <p:nvSpPr>
          <p:cNvPr id="4" name="Slide Number Placeholder 3">
            <a:extLst>
              <a:ext uri="{FF2B5EF4-FFF2-40B4-BE49-F238E27FC236}">
                <a16:creationId xmlns:a16="http://schemas.microsoft.com/office/drawing/2014/main" id="{79AF52FA-7783-4D0C-8DFE-07D21A821274}"/>
              </a:ext>
            </a:extLst>
          </p:cNvPr>
          <p:cNvSpPr>
            <a:spLocks noGrp="1"/>
          </p:cNvSpPr>
          <p:nvPr>
            <p:ph type="sldNum" sz="quarter" idx="12"/>
          </p:nvPr>
        </p:nvSpPr>
        <p:spPr/>
        <p:txBody>
          <a:bodyPr/>
          <a:lstStyle/>
          <a:p>
            <a:fld id="{E03BB2A6-D4B1-49FF-A111-169BC5B46362}" type="slidenum">
              <a:rPr lang="en-US" smtClean="0"/>
              <a:t>33</a:t>
            </a:fld>
            <a:endParaRPr lang="en-US"/>
          </a:p>
        </p:txBody>
      </p:sp>
    </p:spTree>
    <p:extLst>
      <p:ext uri="{BB962C8B-B14F-4D97-AF65-F5344CB8AC3E}">
        <p14:creationId xmlns:p14="http://schemas.microsoft.com/office/powerpoint/2010/main" val="12619422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B1ACE-4616-413D-8E4B-51247F2506E4}"/>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 Types of Masonry work</a:t>
            </a:r>
          </a:p>
        </p:txBody>
      </p:sp>
      <p:sp>
        <p:nvSpPr>
          <p:cNvPr id="3" name="Content Placeholder 2">
            <a:extLst>
              <a:ext uri="{FF2B5EF4-FFF2-40B4-BE49-F238E27FC236}">
                <a16:creationId xmlns:a16="http://schemas.microsoft.com/office/drawing/2014/main" id="{E392FD75-182C-4354-A892-3B57195E3A91}"/>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4.3.1. Stone Masonry</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Several kinds of stone, both natural and artificial, are used in structures such as buildings, walls, foundations, etc.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Natural stones used for construction include, sand stone, lime stone, granite, basalt, etc. Artificial lime stone is available in many areas.</a:t>
            </a:r>
          </a:p>
        </p:txBody>
      </p:sp>
      <p:sp>
        <p:nvSpPr>
          <p:cNvPr id="4" name="Date Placeholder 3">
            <a:extLst>
              <a:ext uri="{FF2B5EF4-FFF2-40B4-BE49-F238E27FC236}">
                <a16:creationId xmlns:a16="http://schemas.microsoft.com/office/drawing/2014/main" id="{CF30E2B9-033B-47E5-9A0C-B0B364F426EF}"/>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BAF916E1-2A80-44D9-B141-16E33D314233}"/>
              </a:ext>
            </a:extLst>
          </p:cNvPr>
          <p:cNvSpPr>
            <a:spLocks noGrp="1"/>
          </p:cNvSpPr>
          <p:nvPr>
            <p:ph type="sldNum" sz="quarter" idx="12"/>
          </p:nvPr>
        </p:nvSpPr>
        <p:spPr/>
        <p:txBody>
          <a:bodyPr/>
          <a:lstStyle/>
          <a:p>
            <a:fld id="{E03BB2A6-D4B1-49FF-A111-169BC5B46362}" type="slidenum">
              <a:rPr lang="en-US" smtClean="0"/>
              <a:t>34</a:t>
            </a:fld>
            <a:endParaRPr lang="en-US"/>
          </a:p>
        </p:txBody>
      </p:sp>
    </p:spTree>
    <p:extLst>
      <p:ext uri="{BB962C8B-B14F-4D97-AF65-F5344CB8AC3E}">
        <p14:creationId xmlns:p14="http://schemas.microsoft.com/office/powerpoint/2010/main" val="40983455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27471-3869-4D17-8FA3-5C297682BD1A}"/>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4.3.1. Stone Masonry …</a:t>
            </a:r>
          </a:p>
        </p:txBody>
      </p:sp>
      <p:sp>
        <p:nvSpPr>
          <p:cNvPr id="3" name="Content Placeholder 2">
            <a:extLst>
              <a:ext uri="{FF2B5EF4-FFF2-40B4-BE49-F238E27FC236}">
                <a16:creationId xmlns:a16="http://schemas.microsoft.com/office/drawing/2014/main" id="{FD1E4E25-2546-4BEB-8A7E-0A0E83877E18}"/>
              </a:ext>
            </a:extLst>
          </p:cNvPr>
          <p:cNvSpPr>
            <a:spLocks noGrp="1"/>
          </p:cNvSpPr>
          <p:nvPr>
            <p:ph idx="1"/>
          </p:nvPr>
        </p:nvSpPr>
        <p:spPr/>
        <p:txBody>
          <a:bodyPr>
            <a:normAutofit/>
          </a:bodyPr>
          <a:lstStyle/>
          <a:p>
            <a:pPr marL="571500" indent="-571500">
              <a:buAutoNum type="romanUcPeriod"/>
            </a:pPr>
            <a:r>
              <a:rPr lang="en-US" b="1" dirty="0">
                <a:solidFill>
                  <a:srgbClr val="FF0000"/>
                </a:solidFill>
                <a:latin typeface="Times New Roman" panose="02020603050405020304" pitchFamily="18" charset="0"/>
                <a:cs typeface="Times New Roman" panose="02020603050405020304" pitchFamily="18" charset="0"/>
              </a:rPr>
              <a:t>Types of stone masonry</a:t>
            </a:r>
          </a:p>
          <a:p>
            <a:pPr marL="514350" indent="-514350">
              <a:buAutoNum type="alphaUcPeriod"/>
            </a:pPr>
            <a:r>
              <a:rPr lang="en-US" b="1" dirty="0">
                <a:solidFill>
                  <a:srgbClr val="FF0000"/>
                </a:solidFill>
                <a:latin typeface="Times New Roman" panose="02020603050405020304" pitchFamily="18" charset="0"/>
                <a:cs typeface="Times New Roman" panose="02020603050405020304" pitchFamily="18" charset="0"/>
              </a:rPr>
              <a:t>Rubble stone masonry: -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is the most common type of masonry used in many parts of the world. The stones are roughly shaped by the masons, and the resulting wall is laid in regular courses or at random with mortar joints.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mortar used may be mud mortar, cement mortar or lime mortar.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For estimate purposes, this type of masonry is approximately 35% mortar and 65% stone.</a:t>
            </a:r>
          </a:p>
          <a:p>
            <a:pPr marL="0" indent="0">
              <a:buNone/>
            </a:pPr>
            <a:endParaRPr lang="en-US" dirty="0"/>
          </a:p>
        </p:txBody>
      </p:sp>
      <p:sp>
        <p:nvSpPr>
          <p:cNvPr id="4" name="Date Placeholder 3">
            <a:extLst>
              <a:ext uri="{FF2B5EF4-FFF2-40B4-BE49-F238E27FC236}">
                <a16:creationId xmlns:a16="http://schemas.microsoft.com/office/drawing/2014/main" id="{1ED9ED49-9A7D-4487-BF8D-AFBF6209BE3E}"/>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528D2284-AB7F-4B64-B12B-DC5D38866F16}"/>
              </a:ext>
            </a:extLst>
          </p:cNvPr>
          <p:cNvSpPr>
            <a:spLocks noGrp="1"/>
          </p:cNvSpPr>
          <p:nvPr>
            <p:ph type="sldNum" sz="quarter" idx="12"/>
          </p:nvPr>
        </p:nvSpPr>
        <p:spPr/>
        <p:txBody>
          <a:bodyPr/>
          <a:lstStyle/>
          <a:p>
            <a:fld id="{E03BB2A6-D4B1-49FF-A111-169BC5B46362}" type="slidenum">
              <a:rPr lang="en-US" smtClean="0"/>
              <a:t>35</a:t>
            </a:fld>
            <a:endParaRPr lang="en-US"/>
          </a:p>
        </p:txBody>
      </p:sp>
    </p:spTree>
    <p:extLst>
      <p:ext uri="{BB962C8B-B14F-4D97-AF65-F5344CB8AC3E}">
        <p14:creationId xmlns:p14="http://schemas.microsoft.com/office/powerpoint/2010/main" val="9254541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D2868-9DDD-4CD6-A41E-914B5CF9C5F0}"/>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I. Types of stone masonry… </a:t>
            </a:r>
            <a:endParaRPr lang="en-US" sz="3600" dirty="0"/>
          </a:p>
        </p:txBody>
      </p:sp>
      <p:sp>
        <p:nvSpPr>
          <p:cNvPr id="3" name="Content Placeholder 2">
            <a:extLst>
              <a:ext uri="{FF2B5EF4-FFF2-40B4-BE49-F238E27FC236}">
                <a16:creationId xmlns:a16="http://schemas.microsoft.com/office/drawing/2014/main" id="{3F535066-4E34-49AC-8A56-8D433B9D361C}"/>
              </a:ext>
            </a:extLst>
          </p:cNvPr>
          <p:cNvSpPr>
            <a:spLocks noGrp="1"/>
          </p:cNvSpPr>
          <p:nvPr>
            <p:ph idx="1"/>
          </p:nvPr>
        </p:nvSpPr>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B. Dressed-stone masonry: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Also known as “ashlar masonry”.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In this type of masonry, the stones are carefully cut to rectangular dimensions, making “stone bricks”. Such masonry requires skilled masons, and much time and labor.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Ashlar masonry is approximately 30% mortar and 70% stone. There are four different types of ashlar masonry, depending on how much dressing is done and how the stones are put together. </a:t>
            </a:r>
          </a:p>
        </p:txBody>
      </p:sp>
      <p:sp>
        <p:nvSpPr>
          <p:cNvPr id="4" name="Date Placeholder 3">
            <a:extLst>
              <a:ext uri="{FF2B5EF4-FFF2-40B4-BE49-F238E27FC236}">
                <a16:creationId xmlns:a16="http://schemas.microsoft.com/office/drawing/2014/main" id="{C8E0B17B-F3F5-454F-8A5F-B5C168A14C08}"/>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CDB93C35-6D9F-483E-851C-274E56D537DC}"/>
              </a:ext>
            </a:extLst>
          </p:cNvPr>
          <p:cNvSpPr>
            <a:spLocks noGrp="1"/>
          </p:cNvSpPr>
          <p:nvPr>
            <p:ph type="sldNum" sz="quarter" idx="12"/>
          </p:nvPr>
        </p:nvSpPr>
        <p:spPr/>
        <p:txBody>
          <a:bodyPr/>
          <a:lstStyle/>
          <a:p>
            <a:fld id="{E03BB2A6-D4B1-49FF-A111-169BC5B46362}" type="slidenum">
              <a:rPr lang="en-US" smtClean="0"/>
              <a:t>36</a:t>
            </a:fld>
            <a:endParaRPr lang="en-US"/>
          </a:p>
        </p:txBody>
      </p:sp>
    </p:spTree>
    <p:extLst>
      <p:ext uri="{BB962C8B-B14F-4D97-AF65-F5344CB8AC3E}">
        <p14:creationId xmlns:p14="http://schemas.microsoft.com/office/powerpoint/2010/main" val="27947502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8DD24-AB24-4D41-8C9A-2B4456784DE3}"/>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B. Dressed-stone masonry: …</a:t>
            </a:r>
          </a:p>
        </p:txBody>
      </p:sp>
      <p:sp>
        <p:nvSpPr>
          <p:cNvPr id="3" name="Content Placeholder 2">
            <a:extLst>
              <a:ext uri="{FF2B5EF4-FFF2-40B4-BE49-F238E27FC236}">
                <a16:creationId xmlns:a16="http://schemas.microsoft.com/office/drawing/2014/main" id="{8DA63BED-AFA8-412D-975F-D60DD98999A1}"/>
              </a:ext>
            </a:extLst>
          </p:cNvPr>
          <p:cNvSpPr>
            <a:spLocks noGrp="1"/>
          </p:cNvSpPr>
          <p:nvPr>
            <p:ph idx="1"/>
          </p:nvPr>
        </p:nvSpPr>
        <p:spPr/>
        <p:txBody>
          <a:bodyPr>
            <a:normAutofit fontScale="92500" lnSpcReduction="20000"/>
          </a:bodyPr>
          <a:lstStyle/>
          <a:p>
            <a:pPr marL="0" indent="0" algn="just">
              <a:buNone/>
            </a:pPr>
            <a:r>
              <a:rPr lang="en-US" dirty="0">
                <a:latin typeface="Times New Roman" panose="02020603050405020304" pitchFamily="18" charset="0"/>
                <a:cs typeface="Times New Roman" panose="02020603050405020304" pitchFamily="18" charset="0"/>
              </a:rPr>
              <a:t>These are:</a:t>
            </a:r>
          </a:p>
          <a:p>
            <a:pPr marL="0" indent="0" algn="just">
              <a:buNone/>
            </a:pPr>
            <a:r>
              <a:rPr lang="en-US" dirty="0">
                <a:latin typeface="Times New Roman" panose="02020603050405020304" pitchFamily="18" charset="0"/>
                <a:cs typeface="Times New Roman" panose="02020603050405020304" pitchFamily="18" charset="0"/>
              </a:rPr>
              <a:t>Rough stone masonry, Hammer-dressed ashlar masonry, Broken range masonry &amp; Range masonry.</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These are listed according to the increasing amounts of stone dressing and stone arrangement required for each method.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For example, rough stone masonry consists of natural stones which are shaped only slightly along their bed faces, or not shaped at all.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As in rubble masonry, regular stones are not seen here in rough stone masonry because of the irregularly shaped stones.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Where as in range masonry; the accurately squared stones are laid in courses, and each course is uniformly thick throughout its length.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However, the courses are not all necessarily all the same thickness</a:t>
            </a:r>
          </a:p>
        </p:txBody>
      </p:sp>
      <p:sp>
        <p:nvSpPr>
          <p:cNvPr id="4" name="Date Placeholder 3">
            <a:extLst>
              <a:ext uri="{FF2B5EF4-FFF2-40B4-BE49-F238E27FC236}">
                <a16:creationId xmlns:a16="http://schemas.microsoft.com/office/drawing/2014/main" id="{20FECB72-3656-4098-8720-1996DE8A82F2}"/>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C26B9B95-BFA1-4BFC-87F6-13BC40CF3CA3}"/>
              </a:ext>
            </a:extLst>
          </p:cNvPr>
          <p:cNvSpPr>
            <a:spLocks noGrp="1"/>
          </p:cNvSpPr>
          <p:nvPr>
            <p:ph type="sldNum" sz="quarter" idx="12"/>
          </p:nvPr>
        </p:nvSpPr>
        <p:spPr/>
        <p:txBody>
          <a:bodyPr/>
          <a:lstStyle/>
          <a:p>
            <a:fld id="{E03BB2A6-D4B1-49FF-A111-169BC5B46362}" type="slidenum">
              <a:rPr lang="en-US" smtClean="0"/>
              <a:t>37</a:t>
            </a:fld>
            <a:endParaRPr lang="en-US"/>
          </a:p>
        </p:txBody>
      </p:sp>
    </p:spTree>
    <p:extLst>
      <p:ext uri="{BB962C8B-B14F-4D97-AF65-F5344CB8AC3E}">
        <p14:creationId xmlns:p14="http://schemas.microsoft.com/office/powerpoint/2010/main" val="4014885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83A34-3EEB-4580-9E47-69E5D714DDD3}"/>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4.3.1. Stone Masonry …</a:t>
            </a:r>
            <a:endParaRPr lang="en-US" sz="3600" dirty="0"/>
          </a:p>
        </p:txBody>
      </p:sp>
      <p:sp>
        <p:nvSpPr>
          <p:cNvPr id="3" name="Content Placeholder 2">
            <a:extLst>
              <a:ext uri="{FF2B5EF4-FFF2-40B4-BE49-F238E27FC236}">
                <a16:creationId xmlns:a16="http://schemas.microsoft.com/office/drawing/2014/main" id="{5D1797A1-92E8-47D1-972B-9E28170A28F8}"/>
              </a:ext>
            </a:extLst>
          </p:cNvPr>
          <p:cNvSpPr>
            <a:spLocks noGrp="1"/>
          </p:cNvSpPr>
          <p:nvPr>
            <p:ph idx="1"/>
          </p:nvPr>
        </p:nvSpPr>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II. Thickness of stone wall</a:t>
            </a:r>
          </a:p>
          <a:p>
            <a:pPr lvl="1" algn="just">
              <a:buFont typeface="Wingdings" panose="05000000000000000000" pitchFamily="2" charset="2"/>
              <a:buChar char="q"/>
            </a:pPr>
            <a:r>
              <a:rPr lang="en-US" sz="2800" dirty="0">
                <a:latin typeface="Times New Roman" panose="02020603050405020304" pitchFamily="18" charset="0"/>
                <a:cs typeface="Times New Roman" panose="02020603050405020304" pitchFamily="18" charset="0"/>
              </a:rPr>
              <a:t>The thickness of the wall depends to a large extent on the material and masonry technique (i.e., either rubble or dressed stone masonry). </a:t>
            </a:r>
          </a:p>
          <a:p>
            <a:pPr lvl="1" algn="just">
              <a:buFont typeface="Wingdings" panose="05000000000000000000" pitchFamily="2" charset="2"/>
              <a:buChar char="q"/>
            </a:pPr>
            <a:r>
              <a:rPr lang="en-US" sz="2800" dirty="0">
                <a:latin typeface="Times New Roman" panose="02020603050405020304" pitchFamily="18" charset="0"/>
                <a:cs typeface="Times New Roman" panose="02020603050405020304" pitchFamily="18" charset="0"/>
              </a:rPr>
              <a:t>When using easily worked material the thickness may be less. </a:t>
            </a:r>
          </a:p>
          <a:p>
            <a:pPr lvl="1" algn="just">
              <a:buFont typeface="Wingdings" panose="05000000000000000000" pitchFamily="2" charset="2"/>
              <a:buChar char="q"/>
            </a:pPr>
            <a:r>
              <a:rPr lang="en-US" sz="2800" dirty="0">
                <a:latin typeface="Times New Roman" panose="02020603050405020304" pitchFamily="18" charset="0"/>
                <a:cs typeface="Times New Roman" panose="02020603050405020304" pitchFamily="18" charset="0"/>
              </a:rPr>
              <a:t>Local masons can usually build walls in stone masonry to 30-50 cm thick.</a:t>
            </a:r>
          </a:p>
          <a:p>
            <a:pPr lvl="1" algn="just">
              <a:buFont typeface="Wingdings" panose="05000000000000000000" pitchFamily="2" charset="2"/>
              <a:buChar char="q"/>
            </a:pPr>
            <a:r>
              <a:rPr lang="en-US" sz="2800" dirty="0">
                <a:latin typeface="Times New Roman" panose="02020603050405020304" pitchFamily="18" charset="0"/>
                <a:cs typeface="Times New Roman" panose="02020603050405020304" pitchFamily="18" charset="0"/>
              </a:rPr>
              <a:t> In any case, if the height of the wall is 3 m or more, a wall thickness of 45-50 cm is quite common.</a:t>
            </a:r>
          </a:p>
        </p:txBody>
      </p:sp>
      <p:sp>
        <p:nvSpPr>
          <p:cNvPr id="4" name="Date Placeholder 3">
            <a:extLst>
              <a:ext uri="{FF2B5EF4-FFF2-40B4-BE49-F238E27FC236}">
                <a16:creationId xmlns:a16="http://schemas.microsoft.com/office/drawing/2014/main" id="{22239B28-46D1-45E5-9CE1-BC3EEE2A8632}"/>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C9854765-AE6A-4956-AAD4-7A6C61AD2BAF}"/>
              </a:ext>
            </a:extLst>
          </p:cNvPr>
          <p:cNvSpPr>
            <a:spLocks noGrp="1"/>
          </p:cNvSpPr>
          <p:nvPr>
            <p:ph type="sldNum" sz="quarter" idx="12"/>
          </p:nvPr>
        </p:nvSpPr>
        <p:spPr/>
        <p:txBody>
          <a:bodyPr/>
          <a:lstStyle/>
          <a:p>
            <a:fld id="{E03BB2A6-D4B1-49FF-A111-169BC5B46362}" type="slidenum">
              <a:rPr lang="en-US" smtClean="0"/>
              <a:t>38</a:t>
            </a:fld>
            <a:endParaRPr lang="en-US"/>
          </a:p>
        </p:txBody>
      </p:sp>
    </p:spTree>
    <p:extLst>
      <p:ext uri="{BB962C8B-B14F-4D97-AF65-F5344CB8AC3E}">
        <p14:creationId xmlns:p14="http://schemas.microsoft.com/office/powerpoint/2010/main" val="42834165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9DA26-845F-4646-8B11-C19007B7752E}"/>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4.3.1. Stone Masonry …</a:t>
            </a:r>
            <a:endParaRPr lang="en-US" sz="3600" dirty="0"/>
          </a:p>
        </p:txBody>
      </p:sp>
      <p:sp>
        <p:nvSpPr>
          <p:cNvPr id="3" name="Content Placeholder 2">
            <a:extLst>
              <a:ext uri="{FF2B5EF4-FFF2-40B4-BE49-F238E27FC236}">
                <a16:creationId xmlns:a16="http://schemas.microsoft.com/office/drawing/2014/main" id="{DF0194B5-53DF-4041-B663-0DFFC925AD49}"/>
              </a:ext>
            </a:extLst>
          </p:cNvPr>
          <p:cNvSpPr>
            <a:spLocks noGrp="1"/>
          </p:cNvSpPr>
          <p:nvPr>
            <p:ph idx="1"/>
          </p:nvPr>
        </p:nvSpPr>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III. Stone preferences</a:t>
            </a:r>
          </a:p>
          <a:p>
            <a:pPr lvl="1">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Basalt stone is used mainly for walls which are exposed to moisture, for example foundation walls, lining (casing in) of wells, pit latrines, septic tanks, soak away pits, cesspools, etc. </a:t>
            </a:r>
          </a:p>
          <a:p>
            <a:pPr lvl="1">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While the more easily worked </a:t>
            </a:r>
            <a:r>
              <a:rPr lang="en-US" sz="2800" dirty="0" err="1">
                <a:latin typeface="Times New Roman" panose="02020603050405020304" pitchFamily="18" charset="0"/>
                <a:cs typeface="Times New Roman" panose="02020603050405020304" pitchFamily="18" charset="0"/>
              </a:rPr>
              <a:t>trachete</a:t>
            </a:r>
            <a:r>
              <a:rPr lang="en-US" sz="2800" dirty="0">
                <a:latin typeface="Times New Roman" panose="02020603050405020304" pitchFamily="18" charset="0"/>
                <a:cs typeface="Times New Roman" panose="02020603050405020304" pitchFamily="18" charset="0"/>
              </a:rPr>
              <a:t> stone is employed for all kinds of walls above ground, level (i.e., elevation walls). </a:t>
            </a:r>
          </a:p>
          <a:p>
            <a:pPr lvl="1">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Other types of stones suitable for wall masonry are sand stone, granite, lime stones, slate. Stones should have faces for construction. </a:t>
            </a:r>
          </a:p>
        </p:txBody>
      </p:sp>
      <p:sp>
        <p:nvSpPr>
          <p:cNvPr id="4" name="Date Placeholder 3">
            <a:extLst>
              <a:ext uri="{FF2B5EF4-FFF2-40B4-BE49-F238E27FC236}">
                <a16:creationId xmlns:a16="http://schemas.microsoft.com/office/drawing/2014/main" id="{E81850F5-E765-40E5-B86C-F107EB4C4F04}"/>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3403F8A1-78FD-40E4-A553-16FA9AB9639B}"/>
              </a:ext>
            </a:extLst>
          </p:cNvPr>
          <p:cNvSpPr>
            <a:spLocks noGrp="1"/>
          </p:cNvSpPr>
          <p:nvPr>
            <p:ph type="sldNum" sz="quarter" idx="12"/>
          </p:nvPr>
        </p:nvSpPr>
        <p:spPr/>
        <p:txBody>
          <a:bodyPr/>
          <a:lstStyle/>
          <a:p>
            <a:fld id="{E03BB2A6-D4B1-49FF-A111-169BC5B46362}" type="slidenum">
              <a:rPr lang="en-US" smtClean="0"/>
              <a:t>39</a:t>
            </a:fld>
            <a:endParaRPr lang="en-US"/>
          </a:p>
        </p:txBody>
      </p:sp>
    </p:spTree>
    <p:extLst>
      <p:ext uri="{BB962C8B-B14F-4D97-AF65-F5344CB8AC3E}">
        <p14:creationId xmlns:p14="http://schemas.microsoft.com/office/powerpoint/2010/main" val="726796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 Masonry hand tools</a:t>
            </a:r>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4.2.1 Laying Tools</a:t>
            </a:r>
          </a:p>
          <a:p>
            <a:pPr marL="0" indent="0" algn="just">
              <a:buNone/>
            </a:pPr>
            <a:r>
              <a:rPr lang="en-US" b="1" dirty="0">
                <a:solidFill>
                  <a:srgbClr val="FF0000"/>
                </a:solidFill>
                <a:latin typeface="Times New Roman" panose="02020603050405020304" pitchFamily="18" charset="0"/>
                <a:cs typeface="Times New Roman" panose="02020603050405020304" pitchFamily="18" charset="0"/>
              </a:rPr>
              <a:t>The trowel:</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Of the tools that a block layer uses, the brick trowel is by far the most important one, for it is almost continuously needed during the building construction.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Its main function is to pick up the mortar and to spread to an even thickness in preparation for laying the blocks or bricks.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And it is also needed for trimming of bricks or blocks and for any work where mortar or concrete is worked up.</a:t>
            </a:r>
          </a:p>
        </p:txBody>
      </p:sp>
      <p:sp>
        <p:nvSpPr>
          <p:cNvPr id="4" name="Date Placeholder 3">
            <a:extLst>
              <a:ext uri="{FF2B5EF4-FFF2-40B4-BE49-F238E27FC236}">
                <a16:creationId xmlns:a16="http://schemas.microsoft.com/office/drawing/2014/main" id="{05C79F51-2BAE-4E68-A5A8-F6414E9813AF}"/>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61C9A853-8CD3-477D-AE8D-602B623762A9}"/>
              </a:ext>
            </a:extLst>
          </p:cNvPr>
          <p:cNvSpPr>
            <a:spLocks noGrp="1"/>
          </p:cNvSpPr>
          <p:nvPr>
            <p:ph type="sldNum" sz="quarter" idx="12"/>
          </p:nvPr>
        </p:nvSpPr>
        <p:spPr/>
        <p:txBody>
          <a:bodyPr/>
          <a:lstStyle/>
          <a:p>
            <a:fld id="{E03BB2A6-D4B1-49FF-A111-169BC5B46362}" type="slidenum">
              <a:rPr lang="en-US" smtClean="0"/>
              <a:t>4</a:t>
            </a:fld>
            <a:endParaRPr lang="en-US"/>
          </a:p>
        </p:txBody>
      </p:sp>
    </p:spTree>
    <p:extLst>
      <p:ext uri="{BB962C8B-B14F-4D97-AF65-F5344CB8AC3E}">
        <p14:creationId xmlns:p14="http://schemas.microsoft.com/office/powerpoint/2010/main" val="21343881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84357-E486-460F-906B-B5819DD1D391}"/>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4.3.1. Stone Masonry …</a:t>
            </a:r>
            <a:endParaRPr lang="en-US" sz="3600" dirty="0"/>
          </a:p>
        </p:txBody>
      </p:sp>
      <p:sp>
        <p:nvSpPr>
          <p:cNvPr id="3" name="Content Placeholder 2">
            <a:extLst>
              <a:ext uri="{FF2B5EF4-FFF2-40B4-BE49-F238E27FC236}">
                <a16:creationId xmlns:a16="http://schemas.microsoft.com/office/drawing/2014/main" id="{CAA99AD7-825D-48AA-AF90-9DE2EDDC8AC4}"/>
              </a:ext>
            </a:extLst>
          </p:cNvPr>
          <p:cNvSpPr>
            <a:spLocks noGrp="1"/>
          </p:cNvSpPr>
          <p:nvPr>
            <p:ph idx="1"/>
          </p:nvPr>
        </p:nvSpPr>
        <p:spPr>
          <a:xfrm>
            <a:off x="838200" y="1549179"/>
            <a:ext cx="10515600" cy="4351338"/>
          </a:xfrm>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Stones at the middle of the wall should have three faces:</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side face to be seen straight</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bottom face to rest leveled on the other stone and the top face to be convenient for the course</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Corner stones (quoins), which give strength to the wall, must have four faces</a:t>
            </a:r>
          </a:p>
          <a:p>
            <a:pPr marL="457200" lvl="1" indent="0" algn="just">
              <a:buNone/>
            </a:pPr>
            <a:endParaRPr lang="en-US"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Amorphous stones can be in between to fill gaps.</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Wall should be filled properly without vacancy.</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Stones for construction must properly over-lap i.e., the half body of one stone on the half body of another stone (see at coursed rubble and coursed ashlar bonds).</a:t>
            </a:r>
          </a:p>
          <a:p>
            <a:pPr marL="0" indent="0">
              <a:buNone/>
            </a:pPr>
            <a:endParaRPr lang="en-US" dirty="0"/>
          </a:p>
        </p:txBody>
      </p:sp>
      <p:sp>
        <p:nvSpPr>
          <p:cNvPr id="4" name="Date Placeholder 3">
            <a:extLst>
              <a:ext uri="{FF2B5EF4-FFF2-40B4-BE49-F238E27FC236}">
                <a16:creationId xmlns:a16="http://schemas.microsoft.com/office/drawing/2014/main" id="{A5F090C3-0E1F-45A3-AD59-7959F2C38870}"/>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F5CF9CFA-C8BB-407E-B544-AD7F4336FB22}"/>
              </a:ext>
            </a:extLst>
          </p:cNvPr>
          <p:cNvSpPr>
            <a:spLocks noGrp="1"/>
          </p:cNvSpPr>
          <p:nvPr>
            <p:ph type="sldNum" sz="quarter" idx="12"/>
          </p:nvPr>
        </p:nvSpPr>
        <p:spPr/>
        <p:txBody>
          <a:bodyPr/>
          <a:lstStyle/>
          <a:p>
            <a:fld id="{E03BB2A6-D4B1-49FF-A111-169BC5B46362}" type="slidenum">
              <a:rPr lang="en-US" smtClean="0"/>
              <a:t>40</a:t>
            </a:fld>
            <a:endParaRPr lang="en-US"/>
          </a:p>
        </p:txBody>
      </p:sp>
    </p:spTree>
    <p:extLst>
      <p:ext uri="{BB962C8B-B14F-4D97-AF65-F5344CB8AC3E}">
        <p14:creationId xmlns:p14="http://schemas.microsoft.com/office/powerpoint/2010/main" val="37126125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E061D-5A01-4AB6-8BB5-F97CC42E3BCB}"/>
              </a:ext>
            </a:extLst>
          </p:cNvPr>
          <p:cNvSpPr>
            <a:spLocks noGrp="1"/>
          </p:cNvSpPr>
          <p:nvPr>
            <p:ph type="title"/>
          </p:nvPr>
        </p:nvSpPr>
        <p:spPr>
          <a:xfrm>
            <a:off x="838200" y="365125"/>
            <a:ext cx="10515600" cy="986003"/>
          </a:xfrm>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4.3.2. Brick masonry</a:t>
            </a:r>
          </a:p>
        </p:txBody>
      </p:sp>
      <p:sp>
        <p:nvSpPr>
          <p:cNvPr id="3" name="Content Placeholder 2">
            <a:extLst>
              <a:ext uri="{FF2B5EF4-FFF2-40B4-BE49-F238E27FC236}">
                <a16:creationId xmlns:a16="http://schemas.microsoft.com/office/drawing/2014/main" id="{4F62AA70-4899-4112-96F9-DDE6DE63E2CB}"/>
              </a:ext>
            </a:extLst>
          </p:cNvPr>
          <p:cNvSpPr>
            <a:spLocks noGrp="1"/>
          </p:cNvSpPr>
          <p:nvPr>
            <p:ph idx="1"/>
          </p:nvPr>
        </p:nvSpPr>
        <p:spPr>
          <a:xfrm>
            <a:off x="838200" y="1351128"/>
            <a:ext cx="10515600" cy="5141747"/>
          </a:xfrm>
        </p:spPr>
        <p:txBody>
          <a:bodyPr>
            <a:normAutofit fontScale="92500" lnSpcReduction="10000"/>
          </a:body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Bricks are usually locally manufactured, and are of various shapes and quality.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exact dimensions of local bricks should be obtained for making the estimated requirements.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total volume of brick masonry is approximately 25% mortar and 75% brick.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actual size of standard modular brick is 19 cm x 9 cm x 9 cm and its nominal size is 20 cm x 10 cm x 10 cm.</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Actual thickness of wall with 1 cm mortar joint are 9 cm for ½ brick, 19 cm for 1 brick, 29 cm for 1 ½ brick, 39 cm for 2 bricks and so on.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But the thickness of wall is taken as multiple of 10 as given in the above table irrespective of the actual thickness for estimating number of bricks required for a given volume or area of wall.</a:t>
            </a:r>
          </a:p>
        </p:txBody>
      </p:sp>
      <p:sp>
        <p:nvSpPr>
          <p:cNvPr id="4" name="Date Placeholder 3">
            <a:extLst>
              <a:ext uri="{FF2B5EF4-FFF2-40B4-BE49-F238E27FC236}">
                <a16:creationId xmlns:a16="http://schemas.microsoft.com/office/drawing/2014/main" id="{677F7B83-B971-423A-A87E-FDDE852EA39B}"/>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343B7195-E18B-4FC8-9B50-52A334C1B996}"/>
              </a:ext>
            </a:extLst>
          </p:cNvPr>
          <p:cNvSpPr>
            <a:spLocks noGrp="1"/>
          </p:cNvSpPr>
          <p:nvPr>
            <p:ph type="sldNum" sz="quarter" idx="12"/>
          </p:nvPr>
        </p:nvSpPr>
        <p:spPr/>
        <p:txBody>
          <a:bodyPr/>
          <a:lstStyle/>
          <a:p>
            <a:fld id="{E03BB2A6-D4B1-49FF-A111-169BC5B46362}" type="slidenum">
              <a:rPr lang="en-US" smtClean="0"/>
              <a:t>41</a:t>
            </a:fld>
            <a:endParaRPr lang="en-US"/>
          </a:p>
        </p:txBody>
      </p:sp>
    </p:spTree>
    <p:extLst>
      <p:ext uri="{BB962C8B-B14F-4D97-AF65-F5344CB8AC3E}">
        <p14:creationId xmlns:p14="http://schemas.microsoft.com/office/powerpoint/2010/main" val="5103857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90AE6-F1F5-4C40-9406-C0CF1129051F}"/>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4.3.2. Brick masonry …</a:t>
            </a:r>
            <a:endParaRPr lang="en-US" sz="3600" dirty="0"/>
          </a:p>
        </p:txBody>
      </p:sp>
      <p:sp>
        <p:nvSpPr>
          <p:cNvPr id="3" name="Content Placeholder 2">
            <a:extLst>
              <a:ext uri="{FF2B5EF4-FFF2-40B4-BE49-F238E27FC236}">
                <a16:creationId xmlns:a16="http://schemas.microsoft.com/office/drawing/2014/main" id="{2AC2D767-CCC3-4765-AD0C-9F0672CDAC58}"/>
              </a:ext>
            </a:extLst>
          </p:cNvPr>
          <p:cNvSpPr>
            <a:spLocks noGrp="1"/>
          </p:cNvSpPr>
          <p:nvPr>
            <p:ph idx="1"/>
          </p:nvPr>
        </p:nvSpPr>
        <p:spPr/>
        <p:txBody>
          <a:bodyPr>
            <a:normAutofit lnSpcReduction="10000"/>
          </a:body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When the thickness of a wall is said to be ½ brick, it means that the wall is made of a single brick. As for example, the length of the modular brick is 20 cm; half of its length is 10 cm.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Therefore a thickness of ½ brick wall means half the length of full brick (or the width of a single brick).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Similarly, when the thickness of a wall said to be 1 brick, is that two bricks are laid side by side each 10 cm wide that make up 20 cm wide wall (10 cm + 10 cm = 20 cm), which is equal to the length of one full brick.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actual size of traditional brick is 22.9 cm x 11.2 cm x 7 cm and its nominal size is 22.9 cm x 11.4 cm x 7.6 cm.</a:t>
            </a:r>
          </a:p>
        </p:txBody>
      </p:sp>
      <p:sp>
        <p:nvSpPr>
          <p:cNvPr id="4" name="Date Placeholder 3">
            <a:extLst>
              <a:ext uri="{FF2B5EF4-FFF2-40B4-BE49-F238E27FC236}">
                <a16:creationId xmlns:a16="http://schemas.microsoft.com/office/drawing/2014/main" id="{527FFE62-A6BC-45B5-A1E2-59609C6E67A9}"/>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BBEC6185-E6BE-48A1-B4F2-848E17FEFC49}"/>
              </a:ext>
            </a:extLst>
          </p:cNvPr>
          <p:cNvSpPr>
            <a:spLocks noGrp="1"/>
          </p:cNvSpPr>
          <p:nvPr>
            <p:ph type="sldNum" sz="quarter" idx="12"/>
          </p:nvPr>
        </p:nvSpPr>
        <p:spPr/>
        <p:txBody>
          <a:bodyPr/>
          <a:lstStyle/>
          <a:p>
            <a:fld id="{E03BB2A6-D4B1-49FF-A111-169BC5B46362}" type="slidenum">
              <a:rPr lang="en-US" smtClean="0"/>
              <a:t>42</a:t>
            </a:fld>
            <a:endParaRPr lang="en-US"/>
          </a:p>
        </p:txBody>
      </p:sp>
    </p:spTree>
    <p:extLst>
      <p:ext uri="{BB962C8B-B14F-4D97-AF65-F5344CB8AC3E}">
        <p14:creationId xmlns:p14="http://schemas.microsoft.com/office/powerpoint/2010/main" val="10270290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45ED5-A0EF-489B-AAE7-36B6CCF50C4A}"/>
              </a:ext>
            </a:extLst>
          </p:cNvPr>
          <p:cNvSpPr>
            <a:spLocks noGrp="1"/>
          </p:cNvSpPr>
          <p:nvPr>
            <p:ph type="title"/>
          </p:nvPr>
        </p:nvSpPr>
        <p:spPr>
          <a:xfrm>
            <a:off x="838200" y="365125"/>
            <a:ext cx="10515600" cy="917765"/>
          </a:xfrm>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4.3.2. Brick masonry …</a:t>
            </a:r>
            <a:endParaRPr lang="en-US" sz="3600" dirty="0"/>
          </a:p>
        </p:txBody>
      </p:sp>
      <p:sp>
        <p:nvSpPr>
          <p:cNvPr id="3" name="Content Placeholder 2">
            <a:extLst>
              <a:ext uri="{FF2B5EF4-FFF2-40B4-BE49-F238E27FC236}">
                <a16:creationId xmlns:a16="http://schemas.microsoft.com/office/drawing/2014/main" id="{3BB38038-4287-43BB-A1FB-DCCDE47F0D90}"/>
              </a:ext>
            </a:extLst>
          </p:cNvPr>
          <p:cNvSpPr>
            <a:spLocks noGrp="1"/>
          </p:cNvSpPr>
          <p:nvPr>
            <p:ph idx="1"/>
          </p:nvPr>
        </p:nvSpPr>
        <p:spPr>
          <a:xfrm>
            <a:off x="838200" y="1433015"/>
            <a:ext cx="10515600" cy="4899546"/>
          </a:xfrm>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I) Thickness of brick wall</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In general for one story residential building one brick, (i.e., 20 cm if with a modular brick and if traditional brick is used, the thickness in 22.9) thick wall is sufficient.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If for example the brick size in your locality is 22.9 cm x 11.4 cm x 7.6 cm, and if you decide to build a wall of one brick thick, it means that the thickness of your wall is 22.9 cm, which means two bricks each 11.4 cm wide are laid side by side with 0.1 cm apart.</a:t>
            </a:r>
          </a:p>
          <a:p>
            <a:pPr lvl="2"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Walls longer than for meter length (span) should be thicker than one brick.</a:t>
            </a:r>
          </a:p>
          <a:p>
            <a:pPr lvl="2"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Partition walls may be half brick thick (i.e., single brick either of 10 cm, or 11.4 cm wide or depending on the brick size locally available.</a:t>
            </a:r>
          </a:p>
          <a:p>
            <a:pPr lvl="2"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Minimum thickness of stone masonry wall may be 30 cm.</a:t>
            </a:r>
          </a:p>
        </p:txBody>
      </p:sp>
      <p:sp>
        <p:nvSpPr>
          <p:cNvPr id="4" name="Date Placeholder 3">
            <a:extLst>
              <a:ext uri="{FF2B5EF4-FFF2-40B4-BE49-F238E27FC236}">
                <a16:creationId xmlns:a16="http://schemas.microsoft.com/office/drawing/2014/main" id="{661D6C04-7AD3-4915-9BD4-E4F7F00C7766}"/>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4617021C-ABB3-4872-A305-771ECA916C74}"/>
              </a:ext>
            </a:extLst>
          </p:cNvPr>
          <p:cNvSpPr>
            <a:spLocks noGrp="1"/>
          </p:cNvSpPr>
          <p:nvPr>
            <p:ph type="sldNum" sz="quarter" idx="12"/>
          </p:nvPr>
        </p:nvSpPr>
        <p:spPr/>
        <p:txBody>
          <a:bodyPr/>
          <a:lstStyle/>
          <a:p>
            <a:fld id="{E03BB2A6-D4B1-49FF-A111-169BC5B46362}" type="slidenum">
              <a:rPr lang="en-US" smtClean="0"/>
              <a:t>43</a:t>
            </a:fld>
            <a:endParaRPr lang="en-US"/>
          </a:p>
        </p:txBody>
      </p:sp>
    </p:spTree>
    <p:extLst>
      <p:ext uri="{BB962C8B-B14F-4D97-AF65-F5344CB8AC3E}">
        <p14:creationId xmlns:p14="http://schemas.microsoft.com/office/powerpoint/2010/main" val="11708170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70408-CC07-4771-A840-7A980A537ED0}"/>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4.3.2. Brick masonry …</a:t>
            </a:r>
            <a:endParaRPr lang="en-US" sz="3600" dirty="0"/>
          </a:p>
        </p:txBody>
      </p:sp>
      <p:sp>
        <p:nvSpPr>
          <p:cNvPr id="3" name="Content Placeholder 2">
            <a:extLst>
              <a:ext uri="{FF2B5EF4-FFF2-40B4-BE49-F238E27FC236}">
                <a16:creationId xmlns:a16="http://schemas.microsoft.com/office/drawing/2014/main" id="{D0272AFA-84EE-415C-B44A-90C65250110E}"/>
              </a:ext>
            </a:extLst>
          </p:cNvPr>
          <p:cNvSpPr>
            <a:spLocks noGrp="1"/>
          </p:cNvSpPr>
          <p:nvPr>
            <p:ph idx="1"/>
          </p:nvPr>
        </p:nvSpPr>
        <p:spPr/>
        <p:txBody>
          <a:bodyPr>
            <a:normAutofit fontScale="92500" lnSpcReduction="1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II) Technical terms used in brick work</a:t>
            </a:r>
          </a:p>
          <a:p>
            <a:pPr marL="0" indent="0">
              <a:buNone/>
            </a:pPr>
            <a:r>
              <a:rPr lang="en-US" dirty="0">
                <a:solidFill>
                  <a:srgbClr val="FF0000"/>
                </a:solidFill>
                <a:latin typeface="Times New Roman" panose="02020603050405020304" pitchFamily="18" charset="0"/>
                <a:cs typeface="Times New Roman" panose="02020603050405020304" pitchFamily="18" charset="0"/>
              </a:rPr>
              <a:t>Course: </a:t>
            </a:r>
          </a:p>
          <a:p>
            <a:pPr marL="457200" lvl="1" indent="0">
              <a:buNone/>
            </a:pPr>
            <a:r>
              <a:rPr lang="en-US" dirty="0">
                <a:latin typeface="Times New Roman" panose="02020603050405020304" pitchFamily="18" charset="0"/>
                <a:cs typeface="Times New Roman" panose="02020603050405020304" pitchFamily="18" charset="0"/>
              </a:rPr>
              <a:t>This is the term applied to each layer or row of bricks (blocks), with the bed joint included fig.3.6, next page. The thickness of each course is one brick plus one joint of mortar.</a:t>
            </a:r>
          </a:p>
          <a:p>
            <a:pPr marL="0" indent="0">
              <a:buNone/>
            </a:pPr>
            <a:r>
              <a:rPr lang="en-US" dirty="0">
                <a:solidFill>
                  <a:srgbClr val="FF0000"/>
                </a:solidFill>
                <a:latin typeface="Times New Roman" panose="02020603050405020304" pitchFamily="18" charset="0"/>
                <a:cs typeface="Times New Roman" panose="02020603050405020304" pitchFamily="18" charset="0"/>
              </a:rPr>
              <a:t>Quoin: </a:t>
            </a:r>
          </a:p>
          <a:p>
            <a:pPr marL="457200" lvl="1" indent="0">
              <a:buNone/>
            </a:pPr>
            <a:r>
              <a:rPr lang="en-US" dirty="0">
                <a:latin typeface="Times New Roman" panose="02020603050405020304" pitchFamily="18" charset="0"/>
                <a:cs typeface="Times New Roman" panose="02020603050405020304" pitchFamily="18" charset="0"/>
              </a:rPr>
              <a:t>The quoin is outside corner of a wall or the external angle on the face side of the wall (fig 3.6).</a:t>
            </a:r>
          </a:p>
          <a:p>
            <a:pPr marL="0" indent="0">
              <a:buNone/>
            </a:pPr>
            <a:r>
              <a:rPr lang="en-US" dirty="0">
                <a:solidFill>
                  <a:srgbClr val="FF0000"/>
                </a:solidFill>
                <a:latin typeface="Times New Roman" panose="02020603050405020304" pitchFamily="18" charset="0"/>
                <a:cs typeface="Times New Roman" panose="02020603050405020304" pitchFamily="18" charset="0"/>
              </a:rPr>
              <a:t>Joint: </a:t>
            </a:r>
          </a:p>
          <a:p>
            <a:pPr marL="457200" lvl="1" indent="0">
              <a:buNone/>
            </a:pPr>
            <a:r>
              <a:rPr lang="en-US" dirty="0">
                <a:latin typeface="Times New Roman" panose="02020603050405020304" pitchFamily="18" charset="0"/>
                <a:cs typeface="Times New Roman" panose="02020603050405020304" pitchFamily="18" charset="0"/>
              </a:rPr>
              <a:t>The horizontal joints between the bricks are bed joints and the vertical joints are called cross joint. Bed is the under surface of a brick (block) or the mortar on which</a:t>
            </a:r>
          </a:p>
          <a:p>
            <a:pPr marL="457200" lvl="1" indent="0">
              <a:buNone/>
            </a:pPr>
            <a:r>
              <a:rPr lang="en-US" dirty="0">
                <a:latin typeface="Times New Roman" panose="02020603050405020304" pitchFamily="18" charset="0"/>
                <a:cs typeface="Times New Roman" panose="02020603050405020304" pitchFamily="18" charset="0"/>
              </a:rPr>
              <a:t>the brick is laid.</a:t>
            </a:r>
          </a:p>
        </p:txBody>
      </p:sp>
      <p:sp>
        <p:nvSpPr>
          <p:cNvPr id="4" name="Date Placeholder 3">
            <a:extLst>
              <a:ext uri="{FF2B5EF4-FFF2-40B4-BE49-F238E27FC236}">
                <a16:creationId xmlns:a16="http://schemas.microsoft.com/office/drawing/2014/main" id="{4CE292B5-C22B-48DA-B9E3-1E2480F07D9C}"/>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A7EB11E6-4884-4D00-B377-F06F0285CC8E}"/>
              </a:ext>
            </a:extLst>
          </p:cNvPr>
          <p:cNvSpPr>
            <a:spLocks noGrp="1"/>
          </p:cNvSpPr>
          <p:nvPr>
            <p:ph type="sldNum" sz="quarter" idx="12"/>
          </p:nvPr>
        </p:nvSpPr>
        <p:spPr/>
        <p:txBody>
          <a:bodyPr/>
          <a:lstStyle/>
          <a:p>
            <a:fld id="{E03BB2A6-D4B1-49FF-A111-169BC5B46362}" type="slidenum">
              <a:rPr lang="en-US" smtClean="0"/>
              <a:t>44</a:t>
            </a:fld>
            <a:endParaRPr lang="en-US"/>
          </a:p>
        </p:txBody>
      </p:sp>
    </p:spTree>
    <p:extLst>
      <p:ext uri="{BB962C8B-B14F-4D97-AF65-F5344CB8AC3E}">
        <p14:creationId xmlns:p14="http://schemas.microsoft.com/office/powerpoint/2010/main" val="21865545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85D70-83E5-4986-BD74-E41E4CB438A3}"/>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4.3.2. Brick masonry …</a:t>
            </a:r>
          </a:p>
        </p:txBody>
      </p:sp>
      <p:sp>
        <p:nvSpPr>
          <p:cNvPr id="3" name="Content Placeholder 2">
            <a:extLst>
              <a:ext uri="{FF2B5EF4-FFF2-40B4-BE49-F238E27FC236}">
                <a16:creationId xmlns:a16="http://schemas.microsoft.com/office/drawing/2014/main" id="{5C7C289A-E06B-4235-9726-B7A5B0AB7F81}"/>
              </a:ext>
            </a:extLst>
          </p:cNvPr>
          <p:cNvSpPr>
            <a:spLocks noGrp="1"/>
          </p:cNvSpPr>
          <p:nvPr>
            <p:ph idx="1"/>
          </p:nvPr>
        </p:nvSpPr>
        <p:spPr/>
        <p:txBody>
          <a:bodyPr>
            <a:normAutofit fontScale="85000" lnSpcReduction="2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II) Technical terms used in brick work …</a:t>
            </a:r>
            <a:endParaRPr lang="en-US" dirty="0">
              <a:latin typeface="Times New Roman" panose="02020603050405020304" pitchFamily="18" charset="0"/>
              <a:cs typeface="Times New Roman" panose="02020603050405020304" pitchFamily="18" charset="0"/>
            </a:endParaRPr>
          </a:p>
          <a:p>
            <a:pPr marL="0" indent="0">
              <a:buNone/>
            </a:pPr>
            <a:r>
              <a:rPr lang="en-US" dirty="0">
                <a:solidFill>
                  <a:srgbClr val="FF0000"/>
                </a:solidFill>
                <a:latin typeface="Times New Roman" panose="02020603050405020304" pitchFamily="18" charset="0"/>
                <a:cs typeface="Times New Roman" panose="02020603050405020304" pitchFamily="18" charset="0"/>
              </a:rPr>
              <a:t>Stretcher: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if the bigger face of a brick is exposed i.e., when a brick is laid showing its long side i.e., 22.9 cm, the brick is called a stretcher.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is the way most bricks are laid in rural building, and we say that the brick is laid edge wise.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If a brick is laid flat wise, so it is actually showing the top face, it is also called a stretcher.</a:t>
            </a:r>
          </a:p>
          <a:p>
            <a:pPr marL="0" indent="0">
              <a:buNone/>
            </a:pPr>
            <a:r>
              <a:rPr lang="en-US" dirty="0">
                <a:solidFill>
                  <a:srgbClr val="FF0000"/>
                </a:solidFill>
                <a:latin typeface="Times New Roman" panose="02020603050405020304" pitchFamily="18" charset="0"/>
                <a:cs typeface="Times New Roman" panose="02020603050405020304" pitchFamily="18" charset="0"/>
              </a:rPr>
              <a:t>Header:</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 brick is known as header when it is placed in a wall so that its smallest face (i.e., 11.4 cm) is exposed.</a:t>
            </a:r>
          </a:p>
          <a:p>
            <a:pPr marL="0" indent="0">
              <a:buNone/>
            </a:pPr>
            <a:r>
              <a:rPr lang="en-US" dirty="0">
                <a:solidFill>
                  <a:srgbClr val="FF0000"/>
                </a:solidFill>
                <a:latin typeface="Times New Roman" panose="02020603050405020304" pitchFamily="18" charset="0"/>
                <a:cs typeface="Times New Roman" panose="02020603050405020304" pitchFamily="18" charset="0"/>
              </a:rPr>
              <a:t>Bats: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are pieces of bricks, and are generally known as ½ or ¾ bats, according to their fraction of a whole brick.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cut is made along the width, not along the length. A special brick (block) gauge may be used for marking off the different sizes.</a:t>
            </a:r>
          </a:p>
        </p:txBody>
      </p:sp>
      <p:sp>
        <p:nvSpPr>
          <p:cNvPr id="4" name="Date Placeholder 3">
            <a:extLst>
              <a:ext uri="{FF2B5EF4-FFF2-40B4-BE49-F238E27FC236}">
                <a16:creationId xmlns:a16="http://schemas.microsoft.com/office/drawing/2014/main" id="{ECC39DAA-9257-41D8-952D-BD6059291224}"/>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4FF15F21-BD9F-470B-9715-31A57719950B}"/>
              </a:ext>
            </a:extLst>
          </p:cNvPr>
          <p:cNvSpPr>
            <a:spLocks noGrp="1"/>
          </p:cNvSpPr>
          <p:nvPr>
            <p:ph type="sldNum" sz="quarter" idx="12"/>
          </p:nvPr>
        </p:nvSpPr>
        <p:spPr/>
        <p:txBody>
          <a:bodyPr/>
          <a:lstStyle/>
          <a:p>
            <a:fld id="{E03BB2A6-D4B1-49FF-A111-169BC5B46362}" type="slidenum">
              <a:rPr lang="en-US" smtClean="0"/>
              <a:t>45</a:t>
            </a:fld>
            <a:endParaRPr lang="en-US"/>
          </a:p>
        </p:txBody>
      </p:sp>
    </p:spTree>
    <p:extLst>
      <p:ext uri="{BB962C8B-B14F-4D97-AF65-F5344CB8AC3E}">
        <p14:creationId xmlns:p14="http://schemas.microsoft.com/office/powerpoint/2010/main" val="26062507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ABEFD-4FDE-4879-9087-E09B28B7F6DA}"/>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4.3.2. Brick masonry …</a:t>
            </a:r>
            <a:endParaRPr lang="en-US" sz="3600" dirty="0"/>
          </a:p>
        </p:txBody>
      </p:sp>
      <p:sp>
        <p:nvSpPr>
          <p:cNvPr id="3" name="Content Placeholder 2">
            <a:extLst>
              <a:ext uri="{FF2B5EF4-FFF2-40B4-BE49-F238E27FC236}">
                <a16:creationId xmlns:a16="http://schemas.microsoft.com/office/drawing/2014/main" id="{35D44784-E249-4514-94FF-4986261B5F9E}"/>
              </a:ext>
            </a:extLst>
          </p:cNvPr>
          <p:cNvSpPr>
            <a:spLocks noGrp="1"/>
          </p:cNvSpPr>
          <p:nvPr>
            <p:ph idx="1"/>
          </p:nvPr>
        </p:nvSpPr>
        <p:spPr/>
        <p:txBody>
          <a:bodyPr>
            <a:normAutofit fontScale="92500" lnSpcReduction="2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II) Technical terms used in brick work …</a:t>
            </a:r>
            <a:endParaRPr lang="en-US" dirty="0">
              <a:latin typeface="Times New Roman" panose="02020603050405020304" pitchFamily="18" charset="0"/>
              <a:cs typeface="Times New Roman" panose="02020603050405020304" pitchFamily="18" charset="0"/>
            </a:endParaRPr>
          </a:p>
          <a:p>
            <a:pPr marL="0" indent="0">
              <a:buNone/>
            </a:pPr>
            <a:r>
              <a:rPr lang="en-US" dirty="0">
                <a:solidFill>
                  <a:srgbClr val="FF0000"/>
                </a:solidFill>
                <a:latin typeface="Times New Roman" panose="02020603050405020304" pitchFamily="18" charset="0"/>
                <a:cs typeface="Times New Roman" panose="02020603050405020304" pitchFamily="18" charset="0"/>
              </a:rPr>
              <a:t>Queen closers: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Is half the width but the same length and thickness of an ordinary (whole) brick.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cut is made along the length not along the width.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They are placed next to the quoin header to obtain the lap.</a:t>
            </a:r>
          </a:p>
          <a:p>
            <a:pPr marL="0" indent="0">
              <a:buNone/>
            </a:pPr>
            <a:r>
              <a:rPr lang="en-US" dirty="0">
                <a:solidFill>
                  <a:srgbClr val="FF0000"/>
                </a:solidFill>
                <a:latin typeface="Times New Roman" panose="02020603050405020304" pitchFamily="18" charset="0"/>
                <a:cs typeface="Times New Roman" panose="02020603050405020304" pitchFamily="18" charset="0"/>
              </a:rPr>
              <a:t>King closers: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are bricks which are cut obliquely so that one end is half the width.</a:t>
            </a:r>
          </a:p>
          <a:p>
            <a:pPr marL="0" indent="0">
              <a:buNone/>
            </a:pPr>
            <a:r>
              <a:rPr lang="en-US" dirty="0">
                <a:solidFill>
                  <a:srgbClr val="FF0000"/>
                </a:solidFill>
                <a:latin typeface="Times New Roman" panose="02020603050405020304" pitchFamily="18" charset="0"/>
                <a:cs typeface="Times New Roman" panose="02020603050405020304" pitchFamily="18" charset="0"/>
              </a:rPr>
              <a:t>Angle brick: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this is the brick, which actually forms the corner in each course.</a:t>
            </a:r>
          </a:p>
          <a:p>
            <a:pPr marL="0" indent="0">
              <a:buNone/>
            </a:pPr>
            <a:r>
              <a:rPr lang="en-US" dirty="0">
                <a:solidFill>
                  <a:srgbClr val="FF0000"/>
                </a:solidFill>
                <a:latin typeface="Times New Roman" panose="02020603050405020304" pitchFamily="18" charset="0"/>
                <a:cs typeface="Times New Roman" panose="02020603050405020304" pitchFamily="18" charset="0"/>
              </a:rPr>
              <a:t>Toothed end: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form produced at the end of a wall by recessing every other course by half brick (block) in order that the wall may be extended later using the same bond.</a:t>
            </a:r>
          </a:p>
        </p:txBody>
      </p:sp>
      <p:sp>
        <p:nvSpPr>
          <p:cNvPr id="4" name="Date Placeholder 3">
            <a:extLst>
              <a:ext uri="{FF2B5EF4-FFF2-40B4-BE49-F238E27FC236}">
                <a16:creationId xmlns:a16="http://schemas.microsoft.com/office/drawing/2014/main" id="{03348438-25F2-4BE5-BAB8-DF8E8FB6FA14}"/>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EF396A1B-7FF8-423F-8A11-8E5AE37D4DC6}"/>
              </a:ext>
            </a:extLst>
          </p:cNvPr>
          <p:cNvSpPr>
            <a:spLocks noGrp="1"/>
          </p:cNvSpPr>
          <p:nvPr>
            <p:ph type="sldNum" sz="quarter" idx="12"/>
          </p:nvPr>
        </p:nvSpPr>
        <p:spPr/>
        <p:txBody>
          <a:bodyPr/>
          <a:lstStyle/>
          <a:p>
            <a:fld id="{E03BB2A6-D4B1-49FF-A111-169BC5B46362}" type="slidenum">
              <a:rPr lang="en-US" smtClean="0"/>
              <a:t>46</a:t>
            </a:fld>
            <a:endParaRPr lang="en-US"/>
          </a:p>
        </p:txBody>
      </p:sp>
    </p:spTree>
    <p:extLst>
      <p:ext uri="{BB962C8B-B14F-4D97-AF65-F5344CB8AC3E}">
        <p14:creationId xmlns:p14="http://schemas.microsoft.com/office/powerpoint/2010/main" val="10791854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363F9-6DC5-4C94-9497-01C6FACFBB27}"/>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4.3.2. Brick masonry …</a:t>
            </a:r>
            <a:endParaRPr lang="en-US" sz="3600" dirty="0"/>
          </a:p>
        </p:txBody>
      </p:sp>
      <p:sp>
        <p:nvSpPr>
          <p:cNvPr id="3" name="Content Placeholder 2">
            <a:extLst>
              <a:ext uri="{FF2B5EF4-FFF2-40B4-BE49-F238E27FC236}">
                <a16:creationId xmlns:a16="http://schemas.microsoft.com/office/drawing/2014/main" id="{9E8BD876-AAF9-49CE-8DB1-80DDC4D24FBC}"/>
              </a:ext>
            </a:extLst>
          </p:cNvPr>
          <p:cNvSpPr>
            <a:spLocks noGrp="1"/>
          </p:cNvSpPr>
          <p:nvPr>
            <p:ph idx="1"/>
          </p:nvPr>
        </p:nvSpPr>
        <p:spPr/>
        <p:txBody>
          <a:bodyPr>
            <a:normAutofit fontScale="77500" lnSpcReduction="2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II) Technical terms used in brick work …</a:t>
            </a:r>
            <a:endParaRPr lang="en-US" dirty="0">
              <a:latin typeface="Times New Roman" panose="02020603050405020304" pitchFamily="18" charset="0"/>
              <a:cs typeface="Times New Roman" panose="02020603050405020304" pitchFamily="18" charset="0"/>
            </a:endParaRPr>
          </a:p>
          <a:p>
            <a:pPr marL="0" indent="0">
              <a:buNone/>
            </a:pPr>
            <a:r>
              <a:rPr lang="en-US" dirty="0">
                <a:solidFill>
                  <a:srgbClr val="FF0000"/>
                </a:solidFill>
                <a:latin typeface="Times New Roman" panose="02020603050405020304" pitchFamily="18" charset="0"/>
                <a:cs typeface="Times New Roman" panose="02020603050405020304" pitchFamily="18" charset="0"/>
              </a:rPr>
              <a:t>Racking back: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as and alternative to </a:t>
            </a:r>
            <a:r>
              <a:rPr lang="en-US" dirty="0" err="1">
                <a:latin typeface="Times New Roman" panose="02020603050405020304" pitchFamily="18" charset="0"/>
                <a:cs typeface="Times New Roman" panose="02020603050405020304" pitchFamily="18" charset="0"/>
              </a:rPr>
              <a:t>toothing</a:t>
            </a:r>
            <a:r>
              <a:rPr lang="en-US" dirty="0">
                <a:latin typeface="Times New Roman" panose="02020603050405020304" pitchFamily="18" charset="0"/>
                <a:cs typeface="Times New Roman" panose="02020603050405020304" pitchFamily="18" charset="0"/>
              </a:rPr>
              <a:t>; the end of a wall may be set back half a block (brick) at each course.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is also done so that the wall may be extended using the same bond.</a:t>
            </a:r>
          </a:p>
          <a:p>
            <a:pPr marL="0" indent="0">
              <a:buNone/>
            </a:pPr>
            <a:r>
              <a:rPr lang="en-US" dirty="0">
                <a:solidFill>
                  <a:srgbClr val="FF0000"/>
                </a:solidFill>
                <a:latin typeface="Times New Roman" panose="02020603050405020304" pitchFamily="18" charset="0"/>
                <a:cs typeface="Times New Roman" panose="02020603050405020304" pitchFamily="18" charset="0"/>
              </a:rPr>
              <a:t>Foundation: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base, usually concrete (or stone, block, brick), on which the building rests. It is usually set below ground level, and is the only part of the building in direct contact with ground.</a:t>
            </a:r>
          </a:p>
          <a:p>
            <a:pPr marL="0" indent="0">
              <a:buNone/>
            </a:pPr>
            <a:r>
              <a:rPr lang="en-US" dirty="0">
                <a:solidFill>
                  <a:srgbClr val="FF0000"/>
                </a:solidFill>
                <a:latin typeface="Times New Roman" panose="02020603050405020304" pitchFamily="18" charset="0"/>
                <a:cs typeface="Times New Roman" panose="02020603050405020304" pitchFamily="18" charset="0"/>
              </a:rPr>
              <a:t>Footings: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courses laid directly on top of the foundation</a:t>
            </a:r>
          </a:p>
          <a:p>
            <a:pPr marL="0" indent="0">
              <a:buNone/>
            </a:pPr>
            <a:r>
              <a:rPr lang="en-US" dirty="0">
                <a:solidFill>
                  <a:srgbClr val="FF0000"/>
                </a:solidFill>
                <a:latin typeface="Times New Roman" panose="02020603050405020304" pitchFamily="18" charset="0"/>
                <a:cs typeface="Times New Roman" panose="02020603050405020304" pitchFamily="18" charset="0"/>
              </a:rPr>
              <a:t>Plinth course: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edge wise course laid on top of footing</a:t>
            </a:r>
          </a:p>
          <a:p>
            <a:pPr marL="0" indent="0">
              <a:buNone/>
            </a:pPr>
            <a:r>
              <a:rPr lang="en-US" dirty="0">
                <a:solidFill>
                  <a:srgbClr val="FF0000"/>
                </a:solidFill>
                <a:latin typeface="Times New Roman" panose="02020603050405020304" pitchFamily="18" charset="0"/>
                <a:cs typeface="Times New Roman" panose="02020603050405020304" pitchFamily="18" charset="0"/>
              </a:rPr>
              <a:t>Rising wall:</a:t>
            </a:r>
            <a:r>
              <a:rPr lang="en-US" dirty="0">
                <a:latin typeface="Times New Roman" panose="02020603050405020304" pitchFamily="18" charset="0"/>
                <a:cs typeface="Times New Roman" panose="02020603050405020304" pitchFamily="18" charset="0"/>
              </a:rPr>
              <a:t>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edge wise course which build up the rest of the wall</a:t>
            </a:r>
          </a:p>
        </p:txBody>
      </p:sp>
      <p:sp>
        <p:nvSpPr>
          <p:cNvPr id="4" name="Date Placeholder 3">
            <a:extLst>
              <a:ext uri="{FF2B5EF4-FFF2-40B4-BE49-F238E27FC236}">
                <a16:creationId xmlns:a16="http://schemas.microsoft.com/office/drawing/2014/main" id="{61964A67-835A-45B6-836D-DBA4C1D7FC60}"/>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C2018D6F-22C1-4C2B-BCA9-F4F17676DC59}"/>
              </a:ext>
            </a:extLst>
          </p:cNvPr>
          <p:cNvSpPr>
            <a:spLocks noGrp="1"/>
          </p:cNvSpPr>
          <p:nvPr>
            <p:ph type="sldNum" sz="quarter" idx="12"/>
          </p:nvPr>
        </p:nvSpPr>
        <p:spPr/>
        <p:txBody>
          <a:bodyPr/>
          <a:lstStyle/>
          <a:p>
            <a:fld id="{E03BB2A6-D4B1-49FF-A111-169BC5B46362}" type="slidenum">
              <a:rPr lang="en-US" smtClean="0"/>
              <a:t>47</a:t>
            </a:fld>
            <a:endParaRPr lang="en-US"/>
          </a:p>
        </p:txBody>
      </p:sp>
    </p:spTree>
    <p:extLst>
      <p:ext uri="{BB962C8B-B14F-4D97-AF65-F5344CB8AC3E}">
        <p14:creationId xmlns:p14="http://schemas.microsoft.com/office/powerpoint/2010/main" val="316801077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1001F-49EC-491D-8033-63AF1A5E2DB4}"/>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4.3.2. Brick masonry …</a:t>
            </a:r>
            <a:endParaRPr lang="en-US" sz="3600" dirty="0"/>
          </a:p>
        </p:txBody>
      </p:sp>
      <p:sp>
        <p:nvSpPr>
          <p:cNvPr id="3" name="Content Placeholder 2">
            <a:extLst>
              <a:ext uri="{FF2B5EF4-FFF2-40B4-BE49-F238E27FC236}">
                <a16:creationId xmlns:a16="http://schemas.microsoft.com/office/drawing/2014/main" id="{AD24B864-21D4-491A-9638-906DF242A2D7}"/>
              </a:ext>
            </a:extLst>
          </p:cNvPr>
          <p:cNvSpPr>
            <a:spLocks noGrp="1"/>
          </p:cNvSpPr>
          <p:nvPr>
            <p:ph idx="1"/>
          </p:nvPr>
        </p:nvSpPr>
        <p:spPr/>
        <p:txBody>
          <a:bodyPr>
            <a:normAutofit fontScale="925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III) Bond</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It is a system of laying bricks (blocks), one upon another, so that the pressure of the weigh is equalized.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practice of brick laying (block laying) requires a complete understanding of the correct arrangement of the bricks (blocks) forming a wall.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This correct arrangement of bricks regardless of the methods is known as bonding.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bricks are placed so that they overlap each other and care must be taken to ensure that as for as possible no vertical joint is immediately above another vertical joint in the course below.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simplest form of bonding is that where all the bricks (blocks) are laid down as stretchers, each brick overlapping the one below by half its length. This form of bonding is only suitable where a two-brick thickness of the wall is sufficient.</a:t>
            </a:r>
          </a:p>
        </p:txBody>
      </p:sp>
      <p:sp>
        <p:nvSpPr>
          <p:cNvPr id="4" name="Date Placeholder 3">
            <a:extLst>
              <a:ext uri="{FF2B5EF4-FFF2-40B4-BE49-F238E27FC236}">
                <a16:creationId xmlns:a16="http://schemas.microsoft.com/office/drawing/2014/main" id="{EA583443-0370-4500-9010-6B34190E02B8}"/>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51C88891-64A1-451C-83B5-0F97D86FC71F}"/>
              </a:ext>
            </a:extLst>
          </p:cNvPr>
          <p:cNvSpPr>
            <a:spLocks noGrp="1"/>
          </p:cNvSpPr>
          <p:nvPr>
            <p:ph type="sldNum" sz="quarter" idx="12"/>
          </p:nvPr>
        </p:nvSpPr>
        <p:spPr/>
        <p:txBody>
          <a:bodyPr/>
          <a:lstStyle/>
          <a:p>
            <a:fld id="{E03BB2A6-D4B1-49FF-A111-169BC5B46362}" type="slidenum">
              <a:rPr lang="en-US" smtClean="0"/>
              <a:t>48</a:t>
            </a:fld>
            <a:endParaRPr lang="en-US"/>
          </a:p>
        </p:txBody>
      </p:sp>
    </p:spTree>
    <p:extLst>
      <p:ext uri="{BB962C8B-B14F-4D97-AF65-F5344CB8AC3E}">
        <p14:creationId xmlns:p14="http://schemas.microsoft.com/office/powerpoint/2010/main" val="17749224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B2205-0648-4F63-A054-52C882799A4C}"/>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III) Bond …</a:t>
            </a:r>
            <a:endParaRPr lang="en-US" sz="3600" dirty="0"/>
          </a:p>
        </p:txBody>
      </p:sp>
      <p:sp>
        <p:nvSpPr>
          <p:cNvPr id="3" name="Content Placeholder 2">
            <a:extLst>
              <a:ext uri="{FF2B5EF4-FFF2-40B4-BE49-F238E27FC236}">
                <a16:creationId xmlns:a16="http://schemas.microsoft.com/office/drawing/2014/main" id="{02015918-0ACA-47B2-8399-A75125D345E1}"/>
              </a:ext>
            </a:extLst>
          </p:cNvPr>
          <p:cNvSpPr>
            <a:spLocks noGrp="1"/>
          </p:cNvSpPr>
          <p:nvPr>
            <p:ph idx="1"/>
          </p:nvPr>
        </p:nvSpPr>
        <p:spPr>
          <a:xfrm>
            <a:off x="838200" y="1690688"/>
            <a:ext cx="10515600" cy="4351338"/>
          </a:xfrm>
        </p:spPr>
        <p:txBody>
          <a:bodyPr>
            <a:normAutofit fontScale="92500" lnSpcReduction="2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Methods of bonding</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In brick (block) construction, there are a number of recognized methods of bonding: English bond, Flemish bond, stretcher bond, header bond, English garden wall bond, and Flemish garden bond.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While the chief bonds used in house construction are English, Flemish and garden-wall bond.</a:t>
            </a:r>
          </a:p>
          <a:p>
            <a:pPr marL="914400" lvl="2" indent="0">
              <a:buNone/>
            </a:pPr>
            <a:r>
              <a:rPr lang="en-US" sz="2800" dirty="0">
                <a:solidFill>
                  <a:srgbClr val="FF0000"/>
                </a:solidFill>
                <a:latin typeface="Times New Roman" panose="02020603050405020304" pitchFamily="18" charset="0"/>
                <a:cs typeface="Times New Roman" panose="02020603050405020304" pitchFamily="18" charset="0"/>
              </a:rPr>
              <a:t>Stretcher bond: </a:t>
            </a:r>
          </a:p>
          <a:p>
            <a:pPr lvl="3">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the bricks in all courses are as stretchers, i.e., the brick is laid with its length laying along the length of the wall. </a:t>
            </a:r>
          </a:p>
          <a:p>
            <a:pPr lvl="3">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It is suitable for use in small houses or as a partition walls and half – timbered work.</a:t>
            </a:r>
          </a:p>
          <a:p>
            <a:pPr marL="914400" lvl="2" indent="0">
              <a:buNone/>
            </a:pPr>
            <a:r>
              <a:rPr lang="en-US" sz="2800" dirty="0">
                <a:solidFill>
                  <a:srgbClr val="FF0000"/>
                </a:solidFill>
                <a:latin typeface="Times New Roman" panose="02020603050405020304" pitchFamily="18" charset="0"/>
                <a:cs typeface="Times New Roman" panose="02020603050405020304" pitchFamily="18" charset="0"/>
              </a:rPr>
              <a:t>Header bond: </a:t>
            </a:r>
          </a:p>
          <a:p>
            <a:pPr lvl="3">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is the usually used for footings, cornices and for rounding curves (arcs). A header is a brick with its width running in to the all.</a:t>
            </a:r>
          </a:p>
        </p:txBody>
      </p:sp>
      <p:sp>
        <p:nvSpPr>
          <p:cNvPr id="4" name="Date Placeholder 3">
            <a:extLst>
              <a:ext uri="{FF2B5EF4-FFF2-40B4-BE49-F238E27FC236}">
                <a16:creationId xmlns:a16="http://schemas.microsoft.com/office/drawing/2014/main" id="{961BB351-32DE-44D9-BB59-863B998E85F2}"/>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9109F628-887A-4D03-8723-3D85B87017DB}"/>
              </a:ext>
            </a:extLst>
          </p:cNvPr>
          <p:cNvSpPr>
            <a:spLocks noGrp="1"/>
          </p:cNvSpPr>
          <p:nvPr>
            <p:ph type="sldNum" sz="quarter" idx="12"/>
          </p:nvPr>
        </p:nvSpPr>
        <p:spPr/>
        <p:txBody>
          <a:bodyPr/>
          <a:lstStyle/>
          <a:p>
            <a:fld id="{E03BB2A6-D4B1-49FF-A111-169BC5B46362}" type="slidenum">
              <a:rPr lang="en-US" smtClean="0"/>
              <a:t>49</a:t>
            </a:fld>
            <a:endParaRPr lang="en-US"/>
          </a:p>
        </p:txBody>
      </p:sp>
    </p:spTree>
    <p:extLst>
      <p:ext uri="{BB962C8B-B14F-4D97-AF65-F5344CB8AC3E}">
        <p14:creationId xmlns:p14="http://schemas.microsoft.com/office/powerpoint/2010/main" val="3245183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fontScale="90000"/>
          </a:bodyPr>
          <a:lstStyle/>
          <a:p>
            <a:r>
              <a:rPr lang="en-US" sz="3600" b="1" dirty="0">
                <a:solidFill>
                  <a:srgbClr val="FF0000"/>
                </a:solidFill>
                <a:latin typeface="Times New Roman" panose="02020603050405020304" pitchFamily="18" charset="0"/>
                <a:cs typeface="Times New Roman" panose="02020603050405020304" pitchFamily="18" charset="0"/>
              </a:rPr>
              <a:t>4.2.1. Laying Tools …</a:t>
            </a:r>
            <a:br>
              <a:rPr lang="en-US" sz="3600" b="1" dirty="0">
                <a:solidFill>
                  <a:srgbClr val="FF0000"/>
                </a:solidFill>
                <a:latin typeface="Times New Roman" panose="02020603050405020304" pitchFamily="18" charset="0"/>
                <a:cs typeface="Times New Roman" panose="02020603050405020304" pitchFamily="18" charset="0"/>
              </a:rPr>
            </a:br>
            <a:br>
              <a:rPr lang="en-US" sz="3600" b="1" dirty="0">
                <a:solidFill>
                  <a:srgbClr val="FF0000"/>
                </a:solidFill>
                <a:latin typeface="Times New Roman" panose="02020603050405020304" pitchFamily="18" charset="0"/>
                <a:cs typeface="Times New Roman" panose="02020603050405020304" pitchFamily="18" charset="0"/>
              </a:rPr>
            </a:br>
            <a:r>
              <a:rPr lang="en-US" sz="3600" b="1" dirty="0">
                <a:solidFill>
                  <a:srgbClr val="FF0000"/>
                </a:solidFill>
                <a:latin typeface="Times New Roman" panose="02020603050405020304" pitchFamily="18" charset="0"/>
                <a:cs typeface="Times New Roman" panose="02020603050405020304" pitchFamily="18" charset="0"/>
              </a:rPr>
              <a:t>The trowel:</a:t>
            </a:r>
          </a:p>
        </p:txBody>
      </p:sp>
      <p:sp>
        <p:nvSpPr>
          <p:cNvPr id="6" name="Content Placeholder 5">
            <a:extLst>
              <a:ext uri="{FF2B5EF4-FFF2-40B4-BE49-F238E27FC236}">
                <a16:creationId xmlns:a16="http://schemas.microsoft.com/office/drawing/2014/main" id="{68D493F0-AFEB-429F-A91E-A0AD67F95F77}"/>
              </a:ext>
            </a:extLst>
          </p:cNvPr>
          <p:cNvSpPr>
            <a:spLocks noGrp="1"/>
          </p:cNvSpPr>
          <p:nvPr>
            <p:ph idx="1"/>
          </p:nvPr>
        </p:nvSpPr>
        <p:spPr/>
        <p:txBody>
          <a:bodyPr>
            <a:normAutofit/>
          </a:body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long narrow – bladed trowel is very popular and it is most frequently used for laying blocks and troweling floor screeds.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trowel consists of a wooden handle connected by a ferrule to the shank which joins the steel blade.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size of the blade ranges from 23 to 36 cm in length, while the width varies from 9 – 13 cm.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extended axle line of the handle  should line up with the tip of the blade in order to provide the best handle. When you buy a trowel, make sure that the blade is of good quality steel.</a:t>
            </a:r>
          </a:p>
        </p:txBody>
      </p:sp>
      <p:sp>
        <p:nvSpPr>
          <p:cNvPr id="3" name="Date Placeholder 2">
            <a:extLst>
              <a:ext uri="{FF2B5EF4-FFF2-40B4-BE49-F238E27FC236}">
                <a16:creationId xmlns:a16="http://schemas.microsoft.com/office/drawing/2014/main" id="{848FDEEF-BDC6-4B4B-9F3D-E8B2666D9310}"/>
              </a:ext>
            </a:extLst>
          </p:cNvPr>
          <p:cNvSpPr>
            <a:spLocks noGrp="1"/>
          </p:cNvSpPr>
          <p:nvPr>
            <p:ph type="dt" sz="half" idx="10"/>
          </p:nvPr>
        </p:nvSpPr>
        <p:spPr/>
        <p:txBody>
          <a:bodyPr/>
          <a:lstStyle/>
          <a:p>
            <a:r>
              <a:rPr lang="en-US"/>
              <a:t>4/28/2020</a:t>
            </a:r>
          </a:p>
        </p:txBody>
      </p:sp>
      <p:sp>
        <p:nvSpPr>
          <p:cNvPr id="4" name="Slide Number Placeholder 3">
            <a:extLst>
              <a:ext uri="{FF2B5EF4-FFF2-40B4-BE49-F238E27FC236}">
                <a16:creationId xmlns:a16="http://schemas.microsoft.com/office/drawing/2014/main" id="{4B761DEA-A0AC-42EC-9338-B2DBD145EE18}"/>
              </a:ext>
            </a:extLst>
          </p:cNvPr>
          <p:cNvSpPr>
            <a:spLocks noGrp="1"/>
          </p:cNvSpPr>
          <p:nvPr>
            <p:ph type="sldNum" sz="quarter" idx="12"/>
          </p:nvPr>
        </p:nvSpPr>
        <p:spPr/>
        <p:txBody>
          <a:bodyPr/>
          <a:lstStyle/>
          <a:p>
            <a:fld id="{E03BB2A6-D4B1-49FF-A111-169BC5B46362}" type="slidenum">
              <a:rPr lang="en-US" smtClean="0"/>
              <a:t>5</a:t>
            </a:fld>
            <a:endParaRPr lang="en-US"/>
          </a:p>
        </p:txBody>
      </p:sp>
    </p:spTree>
    <p:extLst>
      <p:ext uri="{BB962C8B-B14F-4D97-AF65-F5344CB8AC3E}">
        <p14:creationId xmlns:p14="http://schemas.microsoft.com/office/powerpoint/2010/main" val="28569054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8F98B-1BE9-4ABF-B188-7CBC4252995A}"/>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III) Bond …</a:t>
            </a:r>
            <a:endParaRPr lang="en-US" sz="3600" dirty="0"/>
          </a:p>
        </p:txBody>
      </p:sp>
      <p:sp>
        <p:nvSpPr>
          <p:cNvPr id="3" name="Content Placeholder 2">
            <a:extLst>
              <a:ext uri="{FF2B5EF4-FFF2-40B4-BE49-F238E27FC236}">
                <a16:creationId xmlns:a16="http://schemas.microsoft.com/office/drawing/2014/main" id="{555764F2-9214-43F5-884C-BC1333E2DE97}"/>
              </a:ext>
            </a:extLst>
          </p:cNvPr>
          <p:cNvSpPr>
            <a:spLocks noGrp="1"/>
          </p:cNvSpPr>
          <p:nvPr>
            <p:ph idx="1"/>
          </p:nvPr>
        </p:nvSpPr>
        <p:spPr>
          <a:xfrm>
            <a:off x="838200" y="1690688"/>
            <a:ext cx="10515600" cy="4351338"/>
          </a:xfrm>
        </p:spPr>
        <p:txBody>
          <a:bodyPr>
            <a:normAutofit fontScale="92500" lnSpcReduction="10000"/>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English bond: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this bond consists of alternative courses of headers and stretchers.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center of any stretcher is in line with the center of the header in the courses above and below.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Headers are laid above and below the middle of each stretcher, and to always to form these particular vertical joints on the wall face in their correct order a smaller brick, called a quoin closer, is inserted next to the quoin header, so as to start the regular strongest of all bonds, because there are no straight joints, except the width of about 3/8 of an inch, the vertical joints intersect.</a:t>
            </a:r>
          </a:p>
          <a:p>
            <a:pPr marL="0" indent="0">
              <a:buNone/>
            </a:pPr>
            <a:r>
              <a:rPr lang="en-US" dirty="0">
                <a:solidFill>
                  <a:srgbClr val="FF0000"/>
                </a:solidFill>
                <a:latin typeface="Times New Roman" panose="02020603050405020304" pitchFamily="18" charset="0"/>
                <a:cs typeface="Times New Roman" panose="02020603050405020304" pitchFamily="18" charset="0"/>
              </a:rPr>
              <a:t>Flemish bond: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this bond consists of alternative headers and stretchers in the same course.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center of any stretcher is in line with the center of the header in the course above and below.</a:t>
            </a:r>
          </a:p>
        </p:txBody>
      </p:sp>
      <p:sp>
        <p:nvSpPr>
          <p:cNvPr id="4" name="Date Placeholder 3">
            <a:extLst>
              <a:ext uri="{FF2B5EF4-FFF2-40B4-BE49-F238E27FC236}">
                <a16:creationId xmlns:a16="http://schemas.microsoft.com/office/drawing/2014/main" id="{4ED6D751-F0B2-493C-9A1C-AC6E458A075E}"/>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CC5F9AA5-837F-413A-A3BE-A0B69E6A87B8}"/>
              </a:ext>
            </a:extLst>
          </p:cNvPr>
          <p:cNvSpPr>
            <a:spLocks noGrp="1"/>
          </p:cNvSpPr>
          <p:nvPr>
            <p:ph type="sldNum" sz="quarter" idx="12"/>
          </p:nvPr>
        </p:nvSpPr>
        <p:spPr/>
        <p:txBody>
          <a:bodyPr/>
          <a:lstStyle/>
          <a:p>
            <a:fld id="{E03BB2A6-D4B1-49FF-A111-169BC5B46362}" type="slidenum">
              <a:rPr lang="en-US" smtClean="0"/>
              <a:t>50</a:t>
            </a:fld>
            <a:endParaRPr lang="en-US"/>
          </a:p>
        </p:txBody>
      </p:sp>
    </p:spTree>
    <p:extLst>
      <p:ext uri="{BB962C8B-B14F-4D97-AF65-F5344CB8AC3E}">
        <p14:creationId xmlns:p14="http://schemas.microsoft.com/office/powerpoint/2010/main" val="21015839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82430-71AC-4AD4-A3CC-F6B1514B5E29}"/>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4.3.2. Brick masonry …</a:t>
            </a:r>
          </a:p>
        </p:txBody>
      </p:sp>
      <p:sp>
        <p:nvSpPr>
          <p:cNvPr id="3" name="Content Placeholder 2">
            <a:extLst>
              <a:ext uri="{FF2B5EF4-FFF2-40B4-BE49-F238E27FC236}">
                <a16:creationId xmlns:a16="http://schemas.microsoft.com/office/drawing/2014/main" id="{0412EB73-B3C9-43BF-BE28-5EE926F95759}"/>
              </a:ext>
            </a:extLst>
          </p:cNvPr>
          <p:cNvSpPr>
            <a:spLocks noGrp="1"/>
          </p:cNvSpPr>
          <p:nvPr>
            <p:ph idx="1"/>
          </p:nvPr>
        </p:nvSpPr>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Brick laying procedure</a:t>
            </a:r>
          </a:p>
          <a:p>
            <a:pPr marL="0" indent="0">
              <a:buNone/>
            </a:pPr>
            <a:r>
              <a:rPr lang="en-US" dirty="0">
                <a:solidFill>
                  <a:srgbClr val="FF0000"/>
                </a:solidFill>
                <a:latin typeface="Times New Roman" panose="02020603050405020304" pitchFamily="18" charset="0"/>
                <a:cs typeface="Times New Roman" panose="02020603050405020304" pitchFamily="18" charset="0"/>
              </a:rPr>
              <a:t>Quoins</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When external walls are constructed the corners or quoins are built first, to a height of 91 cm, extending the base of the corner along the wall which is then racked back as the construction proceeds.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walling between the courses is completed later, course by course. The corners, so great care must be taken to build them properly, determine the accuracy of the wall.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 quoin is constructed in the following manner: Bricks are sometimes not correctly shaped, so the first brick or angle brick must be chosen carefully so that all its faces are square to each other.</a:t>
            </a:r>
          </a:p>
        </p:txBody>
      </p:sp>
      <p:sp>
        <p:nvSpPr>
          <p:cNvPr id="4" name="Date Placeholder 3">
            <a:extLst>
              <a:ext uri="{FF2B5EF4-FFF2-40B4-BE49-F238E27FC236}">
                <a16:creationId xmlns:a16="http://schemas.microsoft.com/office/drawing/2014/main" id="{355284B3-F23D-40D1-9FB5-8B5186A39433}"/>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38312787-32E5-4AE1-A572-9ABF9BEB0BAE}"/>
              </a:ext>
            </a:extLst>
          </p:cNvPr>
          <p:cNvSpPr>
            <a:spLocks noGrp="1"/>
          </p:cNvSpPr>
          <p:nvPr>
            <p:ph type="sldNum" sz="quarter" idx="12"/>
          </p:nvPr>
        </p:nvSpPr>
        <p:spPr/>
        <p:txBody>
          <a:bodyPr/>
          <a:lstStyle/>
          <a:p>
            <a:fld id="{E03BB2A6-D4B1-49FF-A111-169BC5B46362}" type="slidenum">
              <a:rPr lang="en-US" smtClean="0"/>
              <a:t>51</a:t>
            </a:fld>
            <a:endParaRPr lang="en-US"/>
          </a:p>
        </p:txBody>
      </p:sp>
    </p:spTree>
    <p:extLst>
      <p:ext uri="{BB962C8B-B14F-4D97-AF65-F5344CB8AC3E}">
        <p14:creationId xmlns:p14="http://schemas.microsoft.com/office/powerpoint/2010/main" val="76920466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AF689-0428-4D2E-B00E-20942A29C061}"/>
              </a:ext>
            </a:extLst>
          </p:cNvPr>
          <p:cNvSpPr>
            <a:spLocks noGrp="1"/>
          </p:cNvSpPr>
          <p:nvPr>
            <p:ph type="title"/>
          </p:nvPr>
        </p:nvSpPr>
        <p:spPr>
          <a:xfrm>
            <a:off x="838200" y="109945"/>
            <a:ext cx="10515600" cy="804456"/>
          </a:xfrm>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4.3.2. Brick masonry …</a:t>
            </a:r>
            <a:endParaRPr lang="en-US" sz="3600" dirty="0"/>
          </a:p>
        </p:txBody>
      </p:sp>
      <p:sp>
        <p:nvSpPr>
          <p:cNvPr id="3" name="Content Placeholder 2">
            <a:extLst>
              <a:ext uri="{FF2B5EF4-FFF2-40B4-BE49-F238E27FC236}">
                <a16:creationId xmlns:a16="http://schemas.microsoft.com/office/drawing/2014/main" id="{389972AD-0F5A-4EC6-8EED-3F93A64C0D17}"/>
              </a:ext>
            </a:extLst>
          </p:cNvPr>
          <p:cNvSpPr>
            <a:spLocks noGrp="1"/>
          </p:cNvSpPr>
          <p:nvPr>
            <p:ph idx="1"/>
          </p:nvPr>
        </p:nvSpPr>
        <p:spPr>
          <a:xfrm>
            <a:off x="838200" y="914401"/>
            <a:ext cx="10515600" cy="5262562"/>
          </a:xfrm>
        </p:spPr>
        <p:txBody>
          <a:bodyPr>
            <a:normAutofit fontScale="92500" lnSpcReduction="1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Brick laying procedure</a:t>
            </a:r>
          </a:p>
          <a:p>
            <a:pPr marL="0" indent="0">
              <a:buNone/>
            </a:pPr>
            <a:r>
              <a:rPr lang="en-US" dirty="0">
                <a:solidFill>
                  <a:srgbClr val="FF0000"/>
                </a:solidFill>
                <a:latin typeface="Times New Roman" panose="02020603050405020304" pitchFamily="18" charset="0"/>
                <a:cs typeface="Times New Roman" panose="02020603050405020304" pitchFamily="18" charset="0"/>
              </a:rPr>
              <a:t>Quoins</a:t>
            </a: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As you lay the brick, stand close to the foundation with your head vertically over the brick.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After this, the brick has to be accurately leveled and plumbed.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Use the straight edge with gauge mark to ensure that the brick is laid at the correct height.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Hold the straight edge of the brick should correspond to the edge mark.</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Now you have to make certain that the header face and the stretcher face are truly vertical. To do this hold the spirit level against one face about 5 cm from the corner, keeping it in this position while with your other hand you move the brick until the bubble in the tube is </a:t>
            </a:r>
            <a:r>
              <a:rPr lang="en-US" dirty="0" err="1">
                <a:latin typeface="Times New Roman" panose="02020603050405020304" pitchFamily="18" charset="0"/>
                <a:cs typeface="Times New Roman" panose="02020603050405020304" pitchFamily="18" charset="0"/>
              </a:rPr>
              <a:t>centered.This</a:t>
            </a:r>
            <a:r>
              <a:rPr lang="en-US" dirty="0">
                <a:latin typeface="Times New Roman" panose="02020603050405020304" pitchFamily="18" charset="0"/>
                <a:cs typeface="Times New Roman" panose="02020603050405020304" pitchFamily="18" charset="0"/>
              </a:rPr>
              <a:t> operation must be repeated with other face of the brick.</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Now lay several bricks in each direction between the corners. If the length between the two corners is too long, lay two blocks at an intermediate distances to start the first course of filing the wall between the corners.</a:t>
            </a:r>
          </a:p>
        </p:txBody>
      </p:sp>
      <p:sp>
        <p:nvSpPr>
          <p:cNvPr id="4" name="Date Placeholder 3">
            <a:extLst>
              <a:ext uri="{FF2B5EF4-FFF2-40B4-BE49-F238E27FC236}">
                <a16:creationId xmlns:a16="http://schemas.microsoft.com/office/drawing/2014/main" id="{7FF310E0-53FE-490C-9EB9-AE9514E65BA3}"/>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10E74859-7EBC-488D-BC8A-B43D1E78F590}"/>
              </a:ext>
            </a:extLst>
          </p:cNvPr>
          <p:cNvSpPr>
            <a:spLocks noGrp="1"/>
          </p:cNvSpPr>
          <p:nvPr>
            <p:ph type="sldNum" sz="quarter" idx="12"/>
          </p:nvPr>
        </p:nvSpPr>
        <p:spPr/>
        <p:txBody>
          <a:bodyPr/>
          <a:lstStyle/>
          <a:p>
            <a:fld id="{E03BB2A6-D4B1-49FF-A111-169BC5B46362}" type="slidenum">
              <a:rPr lang="en-US" smtClean="0"/>
              <a:t>52</a:t>
            </a:fld>
            <a:endParaRPr lang="en-US"/>
          </a:p>
        </p:txBody>
      </p:sp>
    </p:spTree>
    <p:extLst>
      <p:ext uri="{BB962C8B-B14F-4D97-AF65-F5344CB8AC3E}">
        <p14:creationId xmlns:p14="http://schemas.microsoft.com/office/powerpoint/2010/main" val="255387352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D2868-9DDD-4CD6-A41E-914B5CF9C5F0}"/>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4.3.2. Brick masonry …</a:t>
            </a:r>
            <a:endParaRPr lang="en-US" sz="3600" dirty="0"/>
          </a:p>
        </p:txBody>
      </p:sp>
      <p:sp>
        <p:nvSpPr>
          <p:cNvPr id="3" name="Content Placeholder 2">
            <a:extLst>
              <a:ext uri="{FF2B5EF4-FFF2-40B4-BE49-F238E27FC236}">
                <a16:creationId xmlns:a16="http://schemas.microsoft.com/office/drawing/2014/main" id="{3F535066-4E34-49AC-8A56-8D433B9D361C}"/>
              </a:ext>
            </a:extLst>
          </p:cNvPr>
          <p:cNvSpPr>
            <a:spLocks noGrp="1"/>
          </p:cNvSpPr>
          <p:nvPr>
            <p:ph idx="1"/>
          </p:nvPr>
        </p:nvSpPr>
        <p:spPr/>
        <p:txBody>
          <a:bodyPr>
            <a:normAutofit lnSpcReduction="1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Brick laying procedure …</a:t>
            </a:r>
            <a:endParaRPr lang="en-US" dirty="0">
              <a:latin typeface="Times New Roman" panose="02020603050405020304" pitchFamily="18" charset="0"/>
              <a:cs typeface="Times New Roman" panose="02020603050405020304" pitchFamily="18" charset="0"/>
            </a:endParaRPr>
          </a:p>
          <a:p>
            <a:pPr marL="0" indent="0">
              <a:buNone/>
            </a:pPr>
            <a:r>
              <a:rPr lang="en-US" dirty="0">
                <a:solidFill>
                  <a:srgbClr val="FF0000"/>
                </a:solidFill>
                <a:latin typeface="Times New Roman" panose="02020603050405020304" pitchFamily="18" charset="0"/>
                <a:cs typeface="Times New Roman" panose="02020603050405020304" pitchFamily="18" charset="0"/>
              </a:rPr>
              <a:t>The first bricks</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These are the bricks of the course to fill the gap between the courses. After you wetted the brick and the area where it is supposed to be set, spread the mortar. Set the brick immediately onto the mortar bed and press it down firmly and evenly.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height is checked by comparing the height of the brick with the gauge marks on the straight edge. Next, plumb the block (brick) with the spirit level along the stretcher face and the header face.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Lay the second brick at a distance of four building units and one joint away from the first brick. Hold the straight edge against the stretcher faces of the two bricks to make sure that they are in line.</a:t>
            </a:r>
          </a:p>
        </p:txBody>
      </p:sp>
      <p:sp>
        <p:nvSpPr>
          <p:cNvPr id="4" name="Date Placeholder 3">
            <a:extLst>
              <a:ext uri="{FF2B5EF4-FFF2-40B4-BE49-F238E27FC236}">
                <a16:creationId xmlns:a16="http://schemas.microsoft.com/office/drawing/2014/main" id="{BFB97325-0A24-4497-8D30-10F6E17D3670}"/>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57F2D555-F6AD-4262-B221-F79ED47EE992}"/>
              </a:ext>
            </a:extLst>
          </p:cNvPr>
          <p:cNvSpPr>
            <a:spLocks noGrp="1"/>
          </p:cNvSpPr>
          <p:nvPr>
            <p:ph type="sldNum" sz="quarter" idx="12"/>
          </p:nvPr>
        </p:nvSpPr>
        <p:spPr/>
        <p:txBody>
          <a:bodyPr/>
          <a:lstStyle/>
          <a:p>
            <a:fld id="{E03BB2A6-D4B1-49FF-A111-169BC5B46362}" type="slidenum">
              <a:rPr lang="en-US" smtClean="0"/>
              <a:t>53</a:t>
            </a:fld>
            <a:endParaRPr lang="en-US"/>
          </a:p>
        </p:txBody>
      </p:sp>
    </p:spTree>
    <p:extLst>
      <p:ext uri="{BB962C8B-B14F-4D97-AF65-F5344CB8AC3E}">
        <p14:creationId xmlns:p14="http://schemas.microsoft.com/office/powerpoint/2010/main" val="347530401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8DD24-AB24-4D41-8C9A-2B4456784DE3}"/>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4.3.2. Brick masonry …</a:t>
            </a:r>
            <a:endParaRPr lang="en-US" sz="3600" dirty="0"/>
          </a:p>
        </p:txBody>
      </p:sp>
      <p:sp>
        <p:nvSpPr>
          <p:cNvPr id="3" name="Content Placeholder 2">
            <a:extLst>
              <a:ext uri="{FF2B5EF4-FFF2-40B4-BE49-F238E27FC236}">
                <a16:creationId xmlns:a16="http://schemas.microsoft.com/office/drawing/2014/main" id="{8DA63BED-AFA8-412D-975F-D60DD98999A1}"/>
              </a:ext>
            </a:extLst>
          </p:cNvPr>
          <p:cNvSpPr>
            <a:spLocks noGrp="1"/>
          </p:cNvSpPr>
          <p:nvPr>
            <p:ph idx="1"/>
          </p:nvPr>
        </p:nvSpPr>
        <p:spPr/>
        <p:txBody>
          <a:bodyPr>
            <a:normAutofit fontScale="92500" lnSpcReduction="1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Brick laying procedure …</a:t>
            </a:r>
            <a:endParaRPr lang="en-US" dirty="0">
              <a:latin typeface="Times New Roman" panose="02020603050405020304" pitchFamily="18" charset="0"/>
              <a:cs typeface="Times New Roman" panose="02020603050405020304" pitchFamily="18" charset="0"/>
            </a:endParaRPr>
          </a:p>
          <a:p>
            <a:pPr marL="0" indent="0">
              <a:buNone/>
            </a:pPr>
            <a:r>
              <a:rPr lang="en-US" dirty="0">
                <a:solidFill>
                  <a:srgbClr val="FF0000"/>
                </a:solidFill>
                <a:latin typeface="Times New Roman" panose="02020603050405020304" pitchFamily="18" charset="0"/>
                <a:cs typeface="Times New Roman" panose="02020603050405020304" pitchFamily="18" charset="0"/>
              </a:rPr>
              <a:t>The first course</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Because the first two bricks are in line and at the same height, you can complete the curse with out using the spirit level, only using the straight edge. Starting from either brick (but still working only on one side of the wall) more bricks are inserted between the first two bricks.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Their height is adjusted by placing the straight edge on top surfaces of all the bricks touch the straight edge equally, along their whole length.</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Line out the course by holding the straight edge against the stretcher faces and moving the bricks until they touch it along their full length.</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next step is to fill the remaining open gaps between the bricks with mortar, thus forming the cross joints. This is done by closing the back of the gap with the aid of a small wooden float while care fully pushing the mortar down in the joint with trowel.</a:t>
            </a:r>
          </a:p>
        </p:txBody>
      </p:sp>
      <p:sp>
        <p:nvSpPr>
          <p:cNvPr id="4" name="Date Placeholder 3">
            <a:extLst>
              <a:ext uri="{FF2B5EF4-FFF2-40B4-BE49-F238E27FC236}">
                <a16:creationId xmlns:a16="http://schemas.microsoft.com/office/drawing/2014/main" id="{931A0172-E77C-4957-86C5-ED3C5319262D}"/>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7F45ABFF-1D09-4A20-83EE-7C0276C8D77C}"/>
              </a:ext>
            </a:extLst>
          </p:cNvPr>
          <p:cNvSpPr>
            <a:spLocks noGrp="1"/>
          </p:cNvSpPr>
          <p:nvPr>
            <p:ph type="sldNum" sz="quarter" idx="12"/>
          </p:nvPr>
        </p:nvSpPr>
        <p:spPr/>
        <p:txBody>
          <a:bodyPr/>
          <a:lstStyle/>
          <a:p>
            <a:fld id="{E03BB2A6-D4B1-49FF-A111-169BC5B46362}" type="slidenum">
              <a:rPr lang="en-US" smtClean="0"/>
              <a:t>54</a:t>
            </a:fld>
            <a:endParaRPr lang="en-US"/>
          </a:p>
        </p:txBody>
      </p:sp>
    </p:spTree>
    <p:extLst>
      <p:ext uri="{BB962C8B-B14F-4D97-AF65-F5344CB8AC3E}">
        <p14:creationId xmlns:p14="http://schemas.microsoft.com/office/powerpoint/2010/main" val="425632060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83A34-3EEB-4580-9E47-69E5D714DDD3}"/>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4.3.2. Brick masonry …</a:t>
            </a:r>
            <a:endParaRPr lang="en-US" sz="3600" dirty="0"/>
          </a:p>
        </p:txBody>
      </p:sp>
      <p:sp>
        <p:nvSpPr>
          <p:cNvPr id="3" name="Content Placeholder 2">
            <a:extLst>
              <a:ext uri="{FF2B5EF4-FFF2-40B4-BE49-F238E27FC236}">
                <a16:creationId xmlns:a16="http://schemas.microsoft.com/office/drawing/2014/main" id="{5D1797A1-92E8-47D1-972B-9E28170A28F8}"/>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Brick laying procedure …</a:t>
            </a:r>
            <a:endParaRPr lang="en-US" dirty="0">
              <a:latin typeface="Times New Roman" panose="02020603050405020304" pitchFamily="18" charset="0"/>
              <a:cs typeface="Times New Roman" panose="02020603050405020304" pitchFamily="18" charset="0"/>
            </a:endParaRPr>
          </a:p>
          <a:p>
            <a:pPr marL="0" indent="0">
              <a:buNone/>
            </a:pPr>
            <a:r>
              <a:rPr lang="en-US" dirty="0">
                <a:solidFill>
                  <a:srgbClr val="FF0000"/>
                </a:solidFill>
                <a:latin typeface="Times New Roman" panose="02020603050405020304" pitchFamily="18" charset="0"/>
                <a:cs typeface="Times New Roman" panose="02020603050405020304" pitchFamily="18" charset="0"/>
              </a:rPr>
              <a:t>The second course</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Lay the first brick of the second course with its center exactly above the first cross joint so that it overlaps both brick below equally.</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first brick of the second course is always a full brick laid above the first cross joint between two stretchers. This is known as the 1 – 2 rule.</a:t>
            </a:r>
          </a:p>
        </p:txBody>
      </p:sp>
      <p:sp>
        <p:nvSpPr>
          <p:cNvPr id="4" name="Date Placeholder 3">
            <a:extLst>
              <a:ext uri="{FF2B5EF4-FFF2-40B4-BE49-F238E27FC236}">
                <a16:creationId xmlns:a16="http://schemas.microsoft.com/office/drawing/2014/main" id="{9EFD9BBA-4724-4F9B-B0B7-6B2CA13409E8}"/>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67B4B297-0145-4839-B23F-A381B45723B8}"/>
              </a:ext>
            </a:extLst>
          </p:cNvPr>
          <p:cNvSpPr>
            <a:spLocks noGrp="1"/>
          </p:cNvSpPr>
          <p:nvPr>
            <p:ph type="sldNum" sz="quarter" idx="12"/>
          </p:nvPr>
        </p:nvSpPr>
        <p:spPr/>
        <p:txBody>
          <a:bodyPr/>
          <a:lstStyle/>
          <a:p>
            <a:fld id="{E03BB2A6-D4B1-49FF-A111-169BC5B46362}" type="slidenum">
              <a:rPr lang="en-US" smtClean="0"/>
              <a:t>55</a:t>
            </a:fld>
            <a:endParaRPr lang="en-US"/>
          </a:p>
        </p:txBody>
      </p:sp>
    </p:spTree>
    <p:extLst>
      <p:ext uri="{BB962C8B-B14F-4D97-AF65-F5344CB8AC3E}">
        <p14:creationId xmlns:p14="http://schemas.microsoft.com/office/powerpoint/2010/main" val="260995794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0194B5-53DF-4041-B663-0DFFC925AD49}"/>
              </a:ext>
            </a:extLst>
          </p:cNvPr>
          <p:cNvSpPr>
            <a:spLocks noGrp="1"/>
          </p:cNvSpPr>
          <p:nvPr>
            <p:ph idx="1"/>
          </p:nvPr>
        </p:nvSpPr>
        <p:spPr>
          <a:xfrm>
            <a:off x="742507" y="1123876"/>
            <a:ext cx="10515600" cy="4351338"/>
          </a:xfrm>
        </p:spPr>
        <p:txBody>
          <a:bodyPr/>
          <a:lstStyle/>
          <a:p>
            <a:pPr marL="0" indent="0">
              <a:buNone/>
            </a:pPr>
            <a:endParaRPr lang="en-US" dirty="0"/>
          </a:p>
          <a:p>
            <a:pPr marL="0" indent="0">
              <a:buNone/>
            </a:pPr>
            <a:endParaRPr lang="en-US" dirty="0"/>
          </a:p>
          <a:p>
            <a:pPr marL="0" indent="0" algn="ctr">
              <a:buNone/>
            </a:pPr>
            <a:r>
              <a:rPr lang="en-US" sz="4000" dirty="0">
                <a:solidFill>
                  <a:srgbClr val="FF0000"/>
                </a:solidFill>
                <a:latin typeface="Times New Roman" panose="02020603050405020304" pitchFamily="18" charset="0"/>
                <a:cs typeface="Times New Roman" panose="02020603050405020304" pitchFamily="18" charset="0"/>
              </a:rPr>
              <a:t>End of this sub-portion </a:t>
            </a:r>
          </a:p>
          <a:p>
            <a:pPr marL="0" indent="0" algn="ctr">
              <a:buNone/>
            </a:pPr>
            <a:endParaRPr lang="en-US" sz="4000" dirty="0">
              <a:solidFill>
                <a:srgbClr val="FF0000"/>
              </a:solidFill>
              <a:latin typeface="Times New Roman" panose="02020603050405020304" pitchFamily="18" charset="0"/>
              <a:cs typeface="Times New Roman" panose="02020603050405020304" pitchFamily="18" charset="0"/>
            </a:endParaRPr>
          </a:p>
          <a:p>
            <a:pPr marL="0" indent="0" algn="ctr">
              <a:buNone/>
            </a:pPr>
            <a:r>
              <a:rPr lang="en-US" sz="4000" dirty="0">
                <a:solidFill>
                  <a:srgbClr val="92D050"/>
                </a:solidFill>
                <a:latin typeface="Times New Roman" panose="02020603050405020304" pitchFamily="18" charset="0"/>
                <a:cs typeface="Times New Roman" panose="02020603050405020304" pitchFamily="18" charset="0"/>
              </a:rPr>
              <a:t>Next </a:t>
            </a:r>
          </a:p>
          <a:p>
            <a:pPr marL="0" indent="0" algn="ctr">
              <a:buNone/>
            </a:pPr>
            <a:r>
              <a:rPr lang="en-US" sz="4000" dirty="0">
                <a:solidFill>
                  <a:srgbClr val="FF0000"/>
                </a:solidFill>
                <a:latin typeface="Times New Roman" panose="02020603050405020304" pitchFamily="18" charset="0"/>
                <a:cs typeface="Times New Roman" panose="02020603050405020304" pitchFamily="18" charset="0"/>
              </a:rPr>
              <a:t>Binding materials: mortar and concrete</a:t>
            </a:r>
          </a:p>
        </p:txBody>
      </p:sp>
      <p:sp>
        <p:nvSpPr>
          <p:cNvPr id="2" name="Date Placeholder 1">
            <a:extLst>
              <a:ext uri="{FF2B5EF4-FFF2-40B4-BE49-F238E27FC236}">
                <a16:creationId xmlns:a16="http://schemas.microsoft.com/office/drawing/2014/main" id="{EF5A791C-099F-4BF6-BDE7-302D795A322D}"/>
              </a:ext>
            </a:extLst>
          </p:cNvPr>
          <p:cNvSpPr>
            <a:spLocks noGrp="1"/>
          </p:cNvSpPr>
          <p:nvPr>
            <p:ph type="dt" sz="half" idx="10"/>
          </p:nvPr>
        </p:nvSpPr>
        <p:spPr/>
        <p:txBody>
          <a:bodyPr/>
          <a:lstStyle/>
          <a:p>
            <a:r>
              <a:rPr lang="en-US"/>
              <a:t>4/28/2020</a:t>
            </a:r>
          </a:p>
        </p:txBody>
      </p:sp>
      <p:sp>
        <p:nvSpPr>
          <p:cNvPr id="4" name="Slide Number Placeholder 3">
            <a:extLst>
              <a:ext uri="{FF2B5EF4-FFF2-40B4-BE49-F238E27FC236}">
                <a16:creationId xmlns:a16="http://schemas.microsoft.com/office/drawing/2014/main" id="{B8D8D882-B31E-4824-B7A8-ECC0981C7620}"/>
              </a:ext>
            </a:extLst>
          </p:cNvPr>
          <p:cNvSpPr>
            <a:spLocks noGrp="1"/>
          </p:cNvSpPr>
          <p:nvPr>
            <p:ph type="sldNum" sz="quarter" idx="12"/>
          </p:nvPr>
        </p:nvSpPr>
        <p:spPr/>
        <p:txBody>
          <a:bodyPr/>
          <a:lstStyle/>
          <a:p>
            <a:fld id="{E03BB2A6-D4B1-49FF-A111-169BC5B46362}" type="slidenum">
              <a:rPr lang="en-US" smtClean="0"/>
              <a:t>56</a:t>
            </a:fld>
            <a:endParaRPr lang="en-US"/>
          </a:p>
        </p:txBody>
      </p:sp>
    </p:spTree>
    <p:extLst>
      <p:ext uri="{BB962C8B-B14F-4D97-AF65-F5344CB8AC3E}">
        <p14:creationId xmlns:p14="http://schemas.microsoft.com/office/powerpoint/2010/main" val="24328429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84357-E486-460F-906B-B5819DD1D391}"/>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4.4. Binding materials: mortar and concrete</a:t>
            </a:r>
          </a:p>
        </p:txBody>
      </p:sp>
      <p:sp>
        <p:nvSpPr>
          <p:cNvPr id="3" name="Content Placeholder 2">
            <a:extLst>
              <a:ext uri="{FF2B5EF4-FFF2-40B4-BE49-F238E27FC236}">
                <a16:creationId xmlns:a16="http://schemas.microsoft.com/office/drawing/2014/main" id="{CAA99AD7-825D-48AA-AF90-9DE2EDDC8AC4}"/>
              </a:ext>
            </a:extLst>
          </p:cNvPr>
          <p:cNvSpPr>
            <a:spLocks noGrp="1"/>
          </p:cNvSpPr>
          <p:nvPr>
            <p:ph idx="1"/>
          </p:nvPr>
        </p:nvSpPr>
        <p:spPr>
          <a:xfrm>
            <a:off x="838199" y="1825625"/>
            <a:ext cx="10655595" cy="4351338"/>
          </a:xfrm>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4.4.1 Binding Materials</a:t>
            </a:r>
          </a:p>
          <a:p>
            <a:pPr marL="514350" indent="-514350">
              <a:buAutoNum type="arabicParenR"/>
            </a:pPr>
            <a:r>
              <a:rPr lang="en-US" dirty="0">
                <a:solidFill>
                  <a:srgbClr val="FF0000"/>
                </a:solidFill>
                <a:latin typeface="Times New Roman" panose="02020603050405020304" pitchFamily="18" charset="0"/>
                <a:cs typeface="Times New Roman" panose="02020603050405020304" pitchFamily="18" charset="0"/>
              </a:rPr>
              <a:t>Lime: </a:t>
            </a:r>
          </a:p>
          <a:p>
            <a:pPr marL="457200" lvl="1" indent="0">
              <a:buNone/>
            </a:pPr>
            <a:r>
              <a:rPr lang="en-US" dirty="0">
                <a:latin typeface="Times New Roman" panose="02020603050405020304" pitchFamily="18" charset="0"/>
                <a:cs typeface="Times New Roman" panose="02020603050405020304" pitchFamily="18" charset="0"/>
              </a:rPr>
              <a:t>is a very fine white powder, used in mixes for mortar, plaster and render. It is made from lime stone or chalk which is burnt in a kiln and becomes quicklime. One cubic meter space occupies 900 kilo grams of lime (i.e., lime = 700 kgs/m3).</a:t>
            </a:r>
          </a:p>
          <a:p>
            <a:pPr marL="0" indent="0">
              <a:buNone/>
            </a:pPr>
            <a:r>
              <a:rPr lang="en-US" dirty="0">
                <a:solidFill>
                  <a:srgbClr val="FF0000"/>
                </a:solidFill>
                <a:latin typeface="Times New Roman" panose="02020603050405020304" pitchFamily="18" charset="0"/>
                <a:cs typeface="Times New Roman" panose="02020603050405020304" pitchFamily="18" charset="0"/>
              </a:rPr>
              <a:t>2) Portland cement: </a:t>
            </a:r>
          </a:p>
          <a:p>
            <a:pPr marL="457200" lvl="1" indent="0">
              <a:buNone/>
            </a:pPr>
            <a:r>
              <a:rPr lang="en-US" dirty="0">
                <a:latin typeface="Times New Roman" panose="02020603050405020304" pitchFamily="18" charset="0"/>
                <a:cs typeface="Times New Roman" panose="02020603050405020304" pitchFamily="18" charset="0"/>
              </a:rPr>
              <a:t>is a fine grey power. Among the various kinds of cements, it is the most commonly used as an adhesive; gluing together sand, stone and brick. It is made of a mixture of chalk or lime stone and clay.</a:t>
            </a:r>
          </a:p>
        </p:txBody>
      </p:sp>
      <p:sp>
        <p:nvSpPr>
          <p:cNvPr id="4" name="Date Placeholder 3">
            <a:extLst>
              <a:ext uri="{FF2B5EF4-FFF2-40B4-BE49-F238E27FC236}">
                <a16:creationId xmlns:a16="http://schemas.microsoft.com/office/drawing/2014/main" id="{0A17C551-8B7F-4B9F-B04E-0E9ADF335856}"/>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480F0A79-8E3D-4BFC-9E3D-65733F6755D5}"/>
              </a:ext>
            </a:extLst>
          </p:cNvPr>
          <p:cNvSpPr>
            <a:spLocks noGrp="1"/>
          </p:cNvSpPr>
          <p:nvPr>
            <p:ph type="sldNum" sz="quarter" idx="12"/>
          </p:nvPr>
        </p:nvSpPr>
        <p:spPr/>
        <p:txBody>
          <a:bodyPr/>
          <a:lstStyle/>
          <a:p>
            <a:fld id="{E03BB2A6-D4B1-49FF-A111-169BC5B46362}" type="slidenum">
              <a:rPr lang="en-US" smtClean="0"/>
              <a:t>57</a:t>
            </a:fld>
            <a:endParaRPr lang="en-US"/>
          </a:p>
        </p:txBody>
      </p:sp>
    </p:spTree>
    <p:extLst>
      <p:ext uri="{BB962C8B-B14F-4D97-AF65-F5344CB8AC3E}">
        <p14:creationId xmlns:p14="http://schemas.microsoft.com/office/powerpoint/2010/main" val="5293323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E061D-5A01-4AB6-8BB5-F97CC42E3BCB}"/>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4.4.1 Binding Materials …</a:t>
            </a:r>
          </a:p>
        </p:txBody>
      </p:sp>
      <p:sp>
        <p:nvSpPr>
          <p:cNvPr id="3" name="Content Placeholder 2">
            <a:extLst>
              <a:ext uri="{FF2B5EF4-FFF2-40B4-BE49-F238E27FC236}">
                <a16:creationId xmlns:a16="http://schemas.microsoft.com/office/drawing/2014/main" id="{4F62AA70-4899-4112-96F9-DDE6DE63E2CB}"/>
              </a:ext>
            </a:extLst>
          </p:cNvPr>
          <p:cNvSpPr>
            <a:spLocks noGrp="1"/>
          </p:cNvSpPr>
          <p:nvPr>
            <p:ph idx="1"/>
          </p:nvPr>
        </p:nvSpPr>
        <p:spPr/>
        <p:txBody>
          <a:bodyPr>
            <a:normAutofit fontScale="92500" lnSpcReduction="2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Storage of cement:</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When storing cement at the project site, it should be stacked in a closely-packed pile, not more than 10 bags.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Close packing reduces air circulation between the bags, which is good.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pile of cement should be raised on a plat form above the floor.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storage room should have as little air circulation as possible. Aged cement will form lumps.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All lumps should be screened out of the cement, and no lumps should be used which cannot be easily crumbled by the finger.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If the cement is old (i.e., field stored for more than 6 months), it must be used by increasing the amount in the mix by ½ - 1 parts (depending upon how lumpy it is).</a:t>
            </a:r>
          </a:p>
        </p:txBody>
      </p:sp>
      <p:sp>
        <p:nvSpPr>
          <p:cNvPr id="4" name="Date Placeholder 3">
            <a:extLst>
              <a:ext uri="{FF2B5EF4-FFF2-40B4-BE49-F238E27FC236}">
                <a16:creationId xmlns:a16="http://schemas.microsoft.com/office/drawing/2014/main" id="{7D493E51-5506-4EDC-A0B9-BD37EDCF6F23}"/>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A4BA85F1-6D1C-4C58-AEEF-CAF43C2A4A28}"/>
              </a:ext>
            </a:extLst>
          </p:cNvPr>
          <p:cNvSpPr>
            <a:spLocks noGrp="1"/>
          </p:cNvSpPr>
          <p:nvPr>
            <p:ph type="sldNum" sz="quarter" idx="12"/>
          </p:nvPr>
        </p:nvSpPr>
        <p:spPr/>
        <p:txBody>
          <a:bodyPr/>
          <a:lstStyle/>
          <a:p>
            <a:fld id="{E03BB2A6-D4B1-49FF-A111-169BC5B46362}" type="slidenum">
              <a:rPr lang="en-US" smtClean="0"/>
              <a:t>58</a:t>
            </a:fld>
            <a:endParaRPr lang="en-US"/>
          </a:p>
        </p:txBody>
      </p:sp>
    </p:spTree>
    <p:extLst>
      <p:ext uri="{BB962C8B-B14F-4D97-AF65-F5344CB8AC3E}">
        <p14:creationId xmlns:p14="http://schemas.microsoft.com/office/powerpoint/2010/main" val="315960809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90AE6-F1F5-4C40-9406-C0CF1129051F}"/>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4.4.1 Binding Materials …</a:t>
            </a:r>
          </a:p>
        </p:txBody>
      </p:sp>
      <p:sp>
        <p:nvSpPr>
          <p:cNvPr id="3" name="Content Placeholder 2">
            <a:extLst>
              <a:ext uri="{FF2B5EF4-FFF2-40B4-BE49-F238E27FC236}">
                <a16:creationId xmlns:a16="http://schemas.microsoft.com/office/drawing/2014/main" id="{2AC2D767-CCC3-4765-AD0C-9F0672CDAC58}"/>
              </a:ext>
            </a:extLst>
          </p:cNvPr>
          <p:cNvSpPr>
            <a:spLocks noGrp="1"/>
          </p:cNvSpPr>
          <p:nvPr>
            <p:ph idx="1"/>
          </p:nvPr>
        </p:nvSpPr>
        <p:spPr/>
        <p:txBody>
          <a:bodyPr>
            <a:normAutofit lnSpcReduction="10000"/>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Water:</a:t>
            </a:r>
          </a:p>
          <a:p>
            <a:pPr marL="457200" lvl="1" indent="0">
              <a:buNone/>
            </a:pPr>
            <a:r>
              <a:rPr lang="en-US" dirty="0">
                <a:latin typeface="Times New Roman" panose="02020603050405020304" pitchFamily="18" charset="0"/>
                <a:cs typeface="Times New Roman" panose="02020603050405020304" pitchFamily="18" charset="0"/>
              </a:rPr>
              <a:t>Water in the cement mix serves for two purposes. First, to take part in the hydration (i.e., chemical reaction (i.e., between cement and water) reaction of the cement, and secondly, to make the mix fluid and plastic enough so that it can be easily worked and placed.</a:t>
            </a:r>
          </a:p>
          <a:p>
            <a:pPr marL="0" indent="0">
              <a:buNone/>
            </a:pPr>
            <a:r>
              <a:rPr lang="en-US" dirty="0">
                <a:solidFill>
                  <a:srgbClr val="FF0000"/>
                </a:solidFill>
                <a:latin typeface="Times New Roman" panose="02020603050405020304" pitchFamily="18" charset="0"/>
                <a:cs typeface="Times New Roman" panose="02020603050405020304" pitchFamily="18" charset="0"/>
              </a:rPr>
              <a:t>Water quantity:</a:t>
            </a:r>
          </a:p>
          <a:p>
            <a:pPr marL="457200" lvl="1" indent="0">
              <a:buNone/>
            </a:pPr>
            <a:r>
              <a:rPr lang="en-US" dirty="0">
                <a:latin typeface="Times New Roman" panose="02020603050405020304" pitchFamily="18" charset="0"/>
                <a:cs typeface="Times New Roman" panose="02020603050405020304" pitchFamily="18" charset="0"/>
              </a:rPr>
              <a:t>Water is necessary for the hydration of the cement, but too much water added during mixing results in a weaker mortar or concrete. Therefore, no more water should be added than necessary to make the mix easily workable. The ideal quantities of water depend upon the amount of cement in the mix. The approximate amount of water needed in the mix (i.e., mortar or concrete mix) is ¾ parts water per one part of cement (1: ¾; cement: water) by volume.</a:t>
            </a:r>
          </a:p>
        </p:txBody>
      </p:sp>
      <p:sp>
        <p:nvSpPr>
          <p:cNvPr id="4" name="Date Placeholder 3">
            <a:extLst>
              <a:ext uri="{FF2B5EF4-FFF2-40B4-BE49-F238E27FC236}">
                <a16:creationId xmlns:a16="http://schemas.microsoft.com/office/drawing/2014/main" id="{682D0886-E16A-487E-B955-5DEB581DC8B4}"/>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07F41706-C32C-4C72-A94E-4F5172A67FFD}"/>
              </a:ext>
            </a:extLst>
          </p:cNvPr>
          <p:cNvSpPr>
            <a:spLocks noGrp="1"/>
          </p:cNvSpPr>
          <p:nvPr>
            <p:ph type="sldNum" sz="quarter" idx="12"/>
          </p:nvPr>
        </p:nvSpPr>
        <p:spPr/>
        <p:txBody>
          <a:bodyPr/>
          <a:lstStyle/>
          <a:p>
            <a:fld id="{E03BB2A6-D4B1-49FF-A111-169BC5B46362}" type="slidenum">
              <a:rPr lang="en-US" smtClean="0"/>
              <a:t>59</a:t>
            </a:fld>
            <a:endParaRPr lang="en-US"/>
          </a:p>
        </p:txBody>
      </p:sp>
    </p:spTree>
    <p:extLst>
      <p:ext uri="{BB962C8B-B14F-4D97-AF65-F5344CB8AC3E}">
        <p14:creationId xmlns:p14="http://schemas.microsoft.com/office/powerpoint/2010/main" val="1905614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a:xfrm>
            <a:off x="923261" y="18255"/>
            <a:ext cx="10515600" cy="1055633"/>
          </a:xfrm>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4.2.2. Straightening Tools</a:t>
            </a:r>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a:xfrm>
            <a:off x="838200" y="1073888"/>
            <a:ext cx="10515600" cy="5103075"/>
          </a:xfrm>
        </p:spPr>
        <p:txBody>
          <a:bodyPr>
            <a:normAutofit/>
          </a:bodyPr>
          <a:lstStyle/>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These are spirit level, plumb bob, mason line, and straight edge.</a:t>
            </a:r>
          </a:p>
          <a:p>
            <a:pPr marL="0" indent="0" algn="just">
              <a:buNone/>
            </a:pPr>
            <a:r>
              <a:rPr lang="en-US" b="1" dirty="0">
                <a:solidFill>
                  <a:srgbClr val="FF0000"/>
                </a:solidFill>
                <a:latin typeface="Times New Roman" panose="02020603050405020304" pitchFamily="18" charset="0"/>
                <a:cs typeface="Times New Roman" panose="02020603050405020304" pitchFamily="18" charset="0"/>
              </a:rPr>
              <a:t>1) Spirit level:</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These are wooden or metal straight edge specially fitted with plastic tubes containing spirit and a bubble of air.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These tubes are set into the right edge so that when it is placed across two points which are level to each other, the air bubble will be exactly in the center of the tube.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This position is clearly marked with lines inside the tube (figures 1.2 &amp; 1.3). In similar way, a tube is set in the straight edge to read with level held vertically, which enables you to plumb members over short distances.</a:t>
            </a:r>
          </a:p>
        </p:txBody>
      </p:sp>
      <p:sp>
        <p:nvSpPr>
          <p:cNvPr id="4" name="Date Placeholder 3">
            <a:extLst>
              <a:ext uri="{FF2B5EF4-FFF2-40B4-BE49-F238E27FC236}">
                <a16:creationId xmlns:a16="http://schemas.microsoft.com/office/drawing/2014/main" id="{C4748650-B7A3-452B-929F-1D7FDF78FAC1}"/>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436D13B7-B6CA-421E-B46E-C2B726937090}"/>
              </a:ext>
            </a:extLst>
          </p:cNvPr>
          <p:cNvSpPr>
            <a:spLocks noGrp="1"/>
          </p:cNvSpPr>
          <p:nvPr>
            <p:ph type="sldNum" sz="quarter" idx="12"/>
          </p:nvPr>
        </p:nvSpPr>
        <p:spPr/>
        <p:txBody>
          <a:bodyPr/>
          <a:lstStyle/>
          <a:p>
            <a:fld id="{E03BB2A6-D4B1-49FF-A111-169BC5B46362}" type="slidenum">
              <a:rPr lang="en-US" smtClean="0"/>
              <a:t>6</a:t>
            </a:fld>
            <a:endParaRPr lang="en-US"/>
          </a:p>
        </p:txBody>
      </p:sp>
    </p:spTree>
    <p:extLst>
      <p:ext uri="{BB962C8B-B14F-4D97-AF65-F5344CB8AC3E}">
        <p14:creationId xmlns:p14="http://schemas.microsoft.com/office/powerpoint/2010/main" val="120810548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B38038-4287-43BB-A1FB-DCCDE47F0D90}"/>
              </a:ext>
            </a:extLst>
          </p:cNvPr>
          <p:cNvSpPr>
            <a:spLocks noGrp="1"/>
          </p:cNvSpPr>
          <p:nvPr>
            <p:ph idx="1"/>
          </p:nvPr>
        </p:nvSpPr>
        <p:spPr>
          <a:xfrm>
            <a:off x="838200" y="1347537"/>
            <a:ext cx="10515600" cy="4829426"/>
          </a:xfrm>
        </p:spPr>
        <p:txBody>
          <a:bodyPr>
            <a:normAutofit/>
          </a:bodyPr>
          <a:lstStyle/>
          <a:p>
            <a:pPr marL="0" indent="0">
              <a:buNone/>
            </a:pPr>
            <a:r>
              <a:rPr lang="en-US" sz="3000" b="1" dirty="0">
                <a:solidFill>
                  <a:srgbClr val="FF0000"/>
                </a:solidFill>
                <a:latin typeface="Times New Roman" panose="02020603050405020304" pitchFamily="18" charset="0"/>
                <a:cs typeface="Times New Roman" panose="02020603050405020304" pitchFamily="18" charset="0"/>
              </a:rPr>
              <a:t>4.4.2 Mortar</a:t>
            </a:r>
          </a:p>
          <a:p>
            <a:pPr marL="0" indent="0">
              <a:buNone/>
            </a:pPr>
            <a:r>
              <a:rPr lang="en-US" dirty="0">
                <a:latin typeface="Times New Roman" panose="02020603050405020304" pitchFamily="18" charset="0"/>
                <a:cs typeface="Times New Roman" panose="02020603050405020304" pitchFamily="18" charset="0"/>
              </a:rPr>
              <a:t>Mortar is a mixture of:</a:t>
            </a:r>
          </a:p>
          <a:p>
            <a:pPr marL="457200" lvl="1" indent="0">
              <a:buNone/>
            </a:pPr>
            <a:r>
              <a:rPr lang="en-US" dirty="0">
                <a:latin typeface="Times New Roman" panose="02020603050405020304" pitchFamily="18" charset="0"/>
                <a:cs typeface="Times New Roman" panose="02020603050405020304" pitchFamily="18" charset="0"/>
              </a:rPr>
              <a:t>1. Cement and sand (known as cement mortar)</a:t>
            </a:r>
          </a:p>
          <a:p>
            <a:pPr marL="457200" lvl="1" indent="0">
              <a:buNone/>
            </a:pPr>
            <a:r>
              <a:rPr lang="en-US" dirty="0">
                <a:latin typeface="Times New Roman" panose="02020603050405020304" pitchFamily="18" charset="0"/>
                <a:cs typeface="Times New Roman" panose="02020603050405020304" pitchFamily="18" charset="0"/>
              </a:rPr>
              <a:t>2. Earth and sand (known as mud mortar)</a:t>
            </a:r>
          </a:p>
          <a:p>
            <a:pPr marL="457200" lvl="1" indent="0">
              <a:buNone/>
            </a:pPr>
            <a:r>
              <a:rPr lang="en-US" dirty="0">
                <a:latin typeface="Times New Roman" panose="02020603050405020304" pitchFamily="18" charset="0"/>
                <a:cs typeface="Times New Roman" panose="02020603050405020304" pitchFamily="18" charset="0"/>
              </a:rPr>
              <a:t>3. Lime and sand (known as lime mortar)</a:t>
            </a:r>
          </a:p>
          <a:p>
            <a:pPr marL="457200" lvl="1" indent="0">
              <a:buNone/>
            </a:pPr>
            <a:r>
              <a:rPr lang="en-US" dirty="0">
                <a:latin typeface="Times New Roman" panose="02020603050405020304" pitchFamily="18" charset="0"/>
                <a:cs typeface="Times New Roman" panose="02020603050405020304" pitchFamily="18" charset="0"/>
              </a:rPr>
              <a:t>4. Cement and lime (known as cement lime mortar)</a:t>
            </a:r>
          </a:p>
          <a:p>
            <a:pPr marL="457200" lvl="1" indent="0">
              <a:buNone/>
            </a:pPr>
            <a:r>
              <a:rPr lang="en-US" dirty="0">
                <a:latin typeface="Times New Roman" panose="02020603050405020304" pitchFamily="18" charset="0"/>
                <a:cs typeface="Times New Roman" panose="02020603050405020304" pitchFamily="18" charset="0"/>
              </a:rPr>
              <a:t>5. Cement, sand and lime (known as compo mortar)</a:t>
            </a:r>
          </a:p>
          <a:p>
            <a:pPr marL="0" indent="0">
              <a:buNone/>
            </a:pPr>
            <a:r>
              <a:rPr lang="en-US" dirty="0">
                <a:latin typeface="Times New Roman" panose="02020603050405020304" pitchFamily="18" charset="0"/>
                <a:cs typeface="Times New Roman" panose="02020603050405020304" pitchFamily="18" charset="0"/>
              </a:rPr>
              <a:t>The first two types of mortar has been discussed in next slide, the fact that these products are commonly used in Ethiopia, giving special emphasis to “cement mortar”.</a:t>
            </a:r>
          </a:p>
        </p:txBody>
      </p:sp>
      <p:sp>
        <p:nvSpPr>
          <p:cNvPr id="4" name="Date Placeholder 3">
            <a:extLst>
              <a:ext uri="{FF2B5EF4-FFF2-40B4-BE49-F238E27FC236}">
                <a16:creationId xmlns:a16="http://schemas.microsoft.com/office/drawing/2014/main" id="{95AB8729-4F5A-42E3-BC08-6FBB5F71F566}"/>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1A8E2DA3-2720-4EA3-B369-17497D47D056}"/>
              </a:ext>
            </a:extLst>
          </p:cNvPr>
          <p:cNvSpPr>
            <a:spLocks noGrp="1"/>
          </p:cNvSpPr>
          <p:nvPr>
            <p:ph type="sldNum" sz="quarter" idx="12"/>
          </p:nvPr>
        </p:nvSpPr>
        <p:spPr/>
        <p:txBody>
          <a:bodyPr/>
          <a:lstStyle/>
          <a:p>
            <a:fld id="{E03BB2A6-D4B1-49FF-A111-169BC5B46362}" type="slidenum">
              <a:rPr lang="en-US" smtClean="0"/>
              <a:t>60</a:t>
            </a:fld>
            <a:endParaRPr lang="en-US"/>
          </a:p>
        </p:txBody>
      </p:sp>
    </p:spTree>
    <p:extLst>
      <p:ext uri="{BB962C8B-B14F-4D97-AF65-F5344CB8AC3E}">
        <p14:creationId xmlns:p14="http://schemas.microsoft.com/office/powerpoint/2010/main" val="196462028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272AFA-84EE-415C-B44A-90C65250110E}"/>
              </a:ext>
            </a:extLst>
          </p:cNvPr>
          <p:cNvSpPr>
            <a:spLocks noGrp="1"/>
          </p:cNvSpPr>
          <p:nvPr>
            <p:ph idx="1"/>
          </p:nvPr>
        </p:nvSpPr>
        <p:spPr>
          <a:xfrm>
            <a:off x="838200" y="1515979"/>
            <a:ext cx="10515600" cy="4660984"/>
          </a:xfrm>
        </p:spPr>
        <p:txBody>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I. Cement mortar</a:t>
            </a:r>
          </a:p>
          <a:p>
            <a:pPr marL="0" indent="0">
              <a:buNone/>
            </a:pPr>
            <a:r>
              <a:rPr lang="en-US" dirty="0">
                <a:latin typeface="Times New Roman" panose="02020603050405020304" pitchFamily="18" charset="0"/>
                <a:cs typeface="Times New Roman" panose="02020603050405020304" pitchFamily="18" charset="0"/>
              </a:rPr>
              <a:t>This sets quickly and develops great strength. It is used in proportions (mix ratio) of cement and sand. Widely used mixes are:</a:t>
            </a:r>
          </a:p>
          <a:p>
            <a:pPr marL="457200" lvl="1" indent="0">
              <a:buNone/>
            </a:pPr>
            <a:r>
              <a:rPr lang="en-US" dirty="0">
                <a:latin typeface="Times New Roman" panose="02020603050405020304" pitchFamily="18" charset="0"/>
                <a:cs typeface="Times New Roman" panose="02020603050405020304" pitchFamily="18" charset="0"/>
              </a:rPr>
              <a:t>- 1:4 (cement: sand), for most purposes</a:t>
            </a:r>
          </a:p>
          <a:p>
            <a:pPr marL="457200" lvl="1" indent="0">
              <a:buNone/>
            </a:pPr>
            <a:r>
              <a:rPr lang="en-US" dirty="0">
                <a:latin typeface="Times New Roman" panose="02020603050405020304" pitchFamily="18" charset="0"/>
                <a:cs typeface="Times New Roman" panose="02020603050405020304" pitchFamily="18" charset="0"/>
              </a:rPr>
              <a:t>- 1:3 (cement: sand), for plaster and finishing floor</a:t>
            </a:r>
          </a:p>
          <a:p>
            <a:pPr marL="457200" lvl="1" indent="0">
              <a:buNone/>
            </a:pPr>
            <a:r>
              <a:rPr lang="en-US" dirty="0">
                <a:latin typeface="Times New Roman" panose="02020603050405020304" pitchFamily="18" charset="0"/>
                <a:cs typeface="Times New Roman" panose="02020603050405020304" pitchFamily="18" charset="0"/>
              </a:rPr>
              <a:t>- 1:5 (cement: sand), for wall plaster</a:t>
            </a:r>
          </a:p>
          <a:p>
            <a:pPr marL="457200" lvl="1" indent="0">
              <a:buNone/>
            </a:pPr>
            <a:r>
              <a:rPr lang="en-US" dirty="0">
                <a:latin typeface="Times New Roman" panose="02020603050405020304" pitchFamily="18" charset="0"/>
                <a:cs typeface="Times New Roman" panose="02020603050405020304" pitchFamily="18" charset="0"/>
              </a:rPr>
              <a:t>- 1:2 (cement: sand), for 3rd coat plaster</a:t>
            </a:r>
          </a:p>
        </p:txBody>
      </p:sp>
      <p:sp>
        <p:nvSpPr>
          <p:cNvPr id="4" name="Date Placeholder 3">
            <a:extLst>
              <a:ext uri="{FF2B5EF4-FFF2-40B4-BE49-F238E27FC236}">
                <a16:creationId xmlns:a16="http://schemas.microsoft.com/office/drawing/2014/main" id="{353DEE0B-DD0B-46CD-8E16-F0FB7DA6A4D1}"/>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B16D2876-8F67-4DD2-8D57-E6654395E9BF}"/>
              </a:ext>
            </a:extLst>
          </p:cNvPr>
          <p:cNvSpPr>
            <a:spLocks noGrp="1"/>
          </p:cNvSpPr>
          <p:nvPr>
            <p:ph type="sldNum" sz="quarter" idx="12"/>
          </p:nvPr>
        </p:nvSpPr>
        <p:spPr/>
        <p:txBody>
          <a:bodyPr/>
          <a:lstStyle/>
          <a:p>
            <a:fld id="{E03BB2A6-D4B1-49FF-A111-169BC5B46362}" type="slidenum">
              <a:rPr lang="en-US" smtClean="0"/>
              <a:t>61</a:t>
            </a:fld>
            <a:endParaRPr lang="en-US"/>
          </a:p>
        </p:txBody>
      </p:sp>
    </p:spTree>
    <p:extLst>
      <p:ext uri="{BB962C8B-B14F-4D97-AF65-F5344CB8AC3E}">
        <p14:creationId xmlns:p14="http://schemas.microsoft.com/office/powerpoint/2010/main" val="39216944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7C289A-E06B-4235-9726-B7A5B0AB7F81}"/>
              </a:ext>
            </a:extLst>
          </p:cNvPr>
          <p:cNvSpPr>
            <a:spLocks noGrp="1"/>
          </p:cNvSpPr>
          <p:nvPr>
            <p:ph idx="1"/>
          </p:nvPr>
        </p:nvSpPr>
        <p:spPr>
          <a:xfrm>
            <a:off x="838200" y="1612232"/>
            <a:ext cx="10515600" cy="4564731"/>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Mixing mortar</a:t>
            </a:r>
          </a:p>
          <a:p>
            <a:pPr marL="457200" lvl="1" indent="0">
              <a:buNone/>
            </a:pPr>
            <a:r>
              <a:rPr lang="en-US" dirty="0">
                <a:latin typeface="Times New Roman" panose="02020603050405020304" pitchFamily="18" charset="0"/>
                <a:cs typeface="Times New Roman" panose="02020603050405020304" pitchFamily="18" charset="0"/>
              </a:rPr>
              <a:t>Mixing is one of the most important stages in the process of making mortar because the workability and strength of mortar depend so much on the way it is mixed and on the amount of water added to the mix.</a:t>
            </a:r>
          </a:p>
          <a:p>
            <a:pPr marL="0" indent="0">
              <a:buNone/>
            </a:pPr>
            <a:r>
              <a:rPr lang="en-US" dirty="0">
                <a:latin typeface="Times New Roman" panose="02020603050405020304" pitchFamily="18" charset="0"/>
                <a:cs typeface="Times New Roman" panose="02020603050405020304" pitchFamily="18" charset="0"/>
              </a:rPr>
              <a:t>The procedure for mixing the ingredients of mortar (or concrete);</a:t>
            </a:r>
          </a:p>
          <a:p>
            <a:pPr marL="514350" indent="-514350">
              <a:buAutoNum type="arabicPeriod"/>
            </a:pPr>
            <a:r>
              <a:rPr lang="en-US" dirty="0">
                <a:solidFill>
                  <a:srgbClr val="FF0000"/>
                </a:solidFill>
                <a:latin typeface="Times New Roman" panose="02020603050405020304" pitchFamily="18" charset="0"/>
                <a:cs typeface="Times New Roman" panose="02020603050405020304" pitchFamily="18" charset="0"/>
              </a:rPr>
              <a:t>Three times dry: </a:t>
            </a:r>
          </a:p>
          <a:p>
            <a:pPr marL="457200" lvl="1" indent="0">
              <a:buNone/>
            </a:pPr>
            <a:r>
              <a:rPr lang="en-US" dirty="0">
                <a:latin typeface="Times New Roman" panose="02020603050405020304" pitchFamily="18" charset="0"/>
                <a:cs typeface="Times New Roman" panose="02020603050405020304" pitchFamily="18" charset="0"/>
              </a:rPr>
              <a:t>The sand and cement is measured on one end of the mixing plat form. With two men facing each other across the pile and working their shovels together, turn the whole heap over once to form a pile at the other end of the plat form. This turning must be repeated twice and result is a so-called “dry mix”</a:t>
            </a:r>
          </a:p>
        </p:txBody>
      </p:sp>
      <p:sp>
        <p:nvSpPr>
          <p:cNvPr id="4" name="Date Placeholder 3">
            <a:extLst>
              <a:ext uri="{FF2B5EF4-FFF2-40B4-BE49-F238E27FC236}">
                <a16:creationId xmlns:a16="http://schemas.microsoft.com/office/drawing/2014/main" id="{AC582281-F205-411C-AD92-80096D812295}"/>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A941742E-00C6-4E4F-B2BF-381FBBF01648}"/>
              </a:ext>
            </a:extLst>
          </p:cNvPr>
          <p:cNvSpPr>
            <a:spLocks noGrp="1"/>
          </p:cNvSpPr>
          <p:nvPr>
            <p:ph type="sldNum" sz="quarter" idx="12"/>
          </p:nvPr>
        </p:nvSpPr>
        <p:spPr/>
        <p:txBody>
          <a:bodyPr/>
          <a:lstStyle/>
          <a:p>
            <a:fld id="{E03BB2A6-D4B1-49FF-A111-169BC5B46362}" type="slidenum">
              <a:rPr lang="en-US" smtClean="0"/>
              <a:t>62</a:t>
            </a:fld>
            <a:endParaRPr lang="en-US"/>
          </a:p>
        </p:txBody>
      </p:sp>
    </p:spTree>
    <p:extLst>
      <p:ext uri="{BB962C8B-B14F-4D97-AF65-F5344CB8AC3E}">
        <p14:creationId xmlns:p14="http://schemas.microsoft.com/office/powerpoint/2010/main" val="126353589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D44784-E249-4514-94FF-4986261B5F9E}"/>
              </a:ext>
            </a:extLst>
          </p:cNvPr>
          <p:cNvSpPr>
            <a:spLocks noGrp="1"/>
          </p:cNvSpPr>
          <p:nvPr>
            <p:ph idx="1"/>
          </p:nvPr>
        </p:nvSpPr>
        <p:spPr>
          <a:xfrm>
            <a:off x="838200" y="1540042"/>
            <a:ext cx="10515600" cy="4636921"/>
          </a:xfrm>
        </p:spPr>
        <p:txBody>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Mixing mortar …</a:t>
            </a:r>
            <a:endParaRPr lang="en-US" dirty="0">
              <a:latin typeface="Times New Roman" panose="02020603050405020304" pitchFamily="18" charset="0"/>
              <a:cs typeface="Times New Roman" panose="02020603050405020304" pitchFamily="18" charset="0"/>
            </a:endParaRPr>
          </a:p>
          <a:p>
            <a:pPr marL="0" indent="0">
              <a:buNone/>
            </a:pPr>
            <a:r>
              <a:rPr lang="en-US" dirty="0">
                <a:solidFill>
                  <a:srgbClr val="FF0000"/>
                </a:solidFill>
                <a:latin typeface="Times New Roman" panose="02020603050405020304" pitchFamily="18" charset="0"/>
                <a:cs typeface="Times New Roman" panose="02020603050405020304" pitchFamily="18" charset="0"/>
              </a:rPr>
              <a:t>2. Three times wet: </a:t>
            </a:r>
          </a:p>
          <a:p>
            <a:pPr marL="457200" lvl="1" indent="0">
              <a:buNone/>
            </a:pPr>
            <a:r>
              <a:rPr lang="en-US" dirty="0">
                <a:latin typeface="Times New Roman" panose="02020603050405020304" pitchFamily="18" charset="0"/>
                <a:cs typeface="Times New Roman" panose="02020603050405020304" pitchFamily="18" charset="0"/>
              </a:rPr>
              <a:t>from the heap of dry mix into a crater or pool, with the sides drawn out towards the edges of the mixing plat form. There should be no mixture left in the center of pool.</a:t>
            </a:r>
          </a:p>
        </p:txBody>
      </p:sp>
      <p:sp>
        <p:nvSpPr>
          <p:cNvPr id="4" name="Date Placeholder 3">
            <a:extLst>
              <a:ext uri="{FF2B5EF4-FFF2-40B4-BE49-F238E27FC236}">
                <a16:creationId xmlns:a16="http://schemas.microsoft.com/office/drawing/2014/main" id="{F2A5C6E0-8F21-475D-A0BC-4F099F09F569}"/>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1A6C4554-4CE9-4B84-98BB-3CC2E4887303}"/>
              </a:ext>
            </a:extLst>
          </p:cNvPr>
          <p:cNvSpPr>
            <a:spLocks noGrp="1"/>
          </p:cNvSpPr>
          <p:nvPr>
            <p:ph type="sldNum" sz="quarter" idx="12"/>
          </p:nvPr>
        </p:nvSpPr>
        <p:spPr/>
        <p:txBody>
          <a:bodyPr/>
          <a:lstStyle/>
          <a:p>
            <a:fld id="{E03BB2A6-D4B1-49FF-A111-169BC5B46362}" type="slidenum">
              <a:rPr lang="en-US" smtClean="0"/>
              <a:t>63</a:t>
            </a:fld>
            <a:endParaRPr lang="en-US"/>
          </a:p>
        </p:txBody>
      </p:sp>
    </p:spTree>
    <p:extLst>
      <p:ext uri="{BB962C8B-B14F-4D97-AF65-F5344CB8AC3E}">
        <p14:creationId xmlns:p14="http://schemas.microsoft.com/office/powerpoint/2010/main" val="120372540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8BD876-AAF9-49CE-8DB1-80DDC4D24FBC}"/>
              </a:ext>
            </a:extLst>
          </p:cNvPr>
          <p:cNvSpPr>
            <a:spLocks noGrp="1"/>
          </p:cNvSpPr>
          <p:nvPr>
            <p:ph idx="1"/>
          </p:nvPr>
        </p:nvSpPr>
        <p:spPr>
          <a:xfrm>
            <a:off x="838200" y="1479884"/>
            <a:ext cx="10515600" cy="4697079"/>
          </a:xfrm>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II. Mud mortar</a:t>
            </a:r>
          </a:p>
          <a:p>
            <a:pPr marL="457200" lvl="1" indent="0" algn="just">
              <a:buNone/>
            </a:pPr>
            <a:r>
              <a:rPr lang="en-US" dirty="0">
                <a:latin typeface="Times New Roman" panose="02020603050405020304" pitchFamily="18" charset="0"/>
                <a:cs typeface="Times New Roman" panose="02020603050405020304" pitchFamily="18" charset="0"/>
              </a:rPr>
              <a:t>Mud mortar is earth and sand mixed in proportion of 1:2 or even earth only if sieved. It is commonly used in Ethiopia particularly for plastering wooden houses and also for bedding and plastering stone masonry buildings. However, it is not commonly used in making such dried bricks (blocks). Had mud mortar been used to make mud bricks (i.e., sun dried bricks), the amount of trees being cut in Ethiopia each year would have been saved greatly.</a:t>
            </a:r>
          </a:p>
        </p:txBody>
      </p:sp>
      <p:sp>
        <p:nvSpPr>
          <p:cNvPr id="4" name="Date Placeholder 3">
            <a:extLst>
              <a:ext uri="{FF2B5EF4-FFF2-40B4-BE49-F238E27FC236}">
                <a16:creationId xmlns:a16="http://schemas.microsoft.com/office/drawing/2014/main" id="{20F3C7CB-59E6-47AE-91B4-FE94A5822161}"/>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C5E5501C-40AC-4B07-B5E2-4F9D2291B112}"/>
              </a:ext>
            </a:extLst>
          </p:cNvPr>
          <p:cNvSpPr>
            <a:spLocks noGrp="1"/>
          </p:cNvSpPr>
          <p:nvPr>
            <p:ph type="sldNum" sz="quarter" idx="12"/>
          </p:nvPr>
        </p:nvSpPr>
        <p:spPr/>
        <p:txBody>
          <a:bodyPr/>
          <a:lstStyle/>
          <a:p>
            <a:fld id="{E03BB2A6-D4B1-49FF-A111-169BC5B46362}" type="slidenum">
              <a:rPr lang="en-US" smtClean="0"/>
              <a:t>64</a:t>
            </a:fld>
            <a:endParaRPr lang="en-US"/>
          </a:p>
        </p:txBody>
      </p:sp>
    </p:spTree>
    <p:extLst>
      <p:ext uri="{BB962C8B-B14F-4D97-AF65-F5344CB8AC3E}">
        <p14:creationId xmlns:p14="http://schemas.microsoft.com/office/powerpoint/2010/main" val="344946847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24B864-21D4-491A-9638-906DF242A2D7}"/>
              </a:ext>
            </a:extLst>
          </p:cNvPr>
          <p:cNvSpPr>
            <a:spLocks noGrp="1"/>
          </p:cNvSpPr>
          <p:nvPr>
            <p:ph idx="1"/>
          </p:nvPr>
        </p:nvSpPr>
        <p:spPr>
          <a:xfrm>
            <a:off x="838200" y="1431758"/>
            <a:ext cx="10515600" cy="4745205"/>
          </a:xfrm>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II. Mud mortar …</a:t>
            </a:r>
            <a:endParaRPr lang="en-US" dirty="0">
              <a:latin typeface="Times New Roman" panose="02020603050405020304" pitchFamily="18" charset="0"/>
              <a:cs typeface="Times New Roman" panose="02020603050405020304" pitchFamily="18" charset="0"/>
            </a:endParaRPr>
          </a:p>
          <a:p>
            <a:pPr marL="0" indent="0" algn="just">
              <a:buNone/>
            </a:pPr>
            <a:r>
              <a:rPr lang="en-US" dirty="0">
                <a:solidFill>
                  <a:srgbClr val="FF0000"/>
                </a:solidFill>
                <a:latin typeface="Times New Roman" panose="02020603050405020304" pitchFamily="18" charset="0"/>
                <a:cs typeface="Times New Roman" panose="02020603050405020304" pitchFamily="18" charset="0"/>
              </a:rPr>
              <a:t>Advantages of mud mortar</a:t>
            </a:r>
          </a:p>
          <a:p>
            <a:pPr marL="457200" lvl="1" indent="0" algn="just">
              <a:buNone/>
            </a:pPr>
            <a:r>
              <a:rPr lang="en-US" dirty="0">
                <a:latin typeface="Times New Roman" panose="02020603050405020304" pitchFamily="18" charset="0"/>
                <a:cs typeface="Times New Roman" panose="02020603050405020304" pitchFamily="18" charset="0"/>
              </a:rPr>
              <a:t>Mud mortar may have environmental and economical advantages. The environmental advantage is that mud bricks can be made from mud that can substitute the application of timber and there by minimizing deforestation rate. The economical advantages are of many types of which some are:</a:t>
            </a:r>
          </a:p>
          <a:p>
            <a:pPr marL="914400" lvl="2" indent="0" algn="just">
              <a:buNone/>
            </a:pPr>
            <a:r>
              <a:rPr lang="en-US" dirty="0">
                <a:latin typeface="Times New Roman" panose="02020603050405020304" pitchFamily="18" charset="0"/>
                <a:cs typeface="Times New Roman" panose="02020603050405020304" pitchFamily="18" charset="0"/>
              </a:rPr>
              <a:t>- It is easily obtainable</a:t>
            </a:r>
          </a:p>
          <a:p>
            <a:pPr marL="914400" lvl="2" indent="0" algn="just">
              <a:buNone/>
            </a:pPr>
            <a:r>
              <a:rPr lang="en-US" dirty="0">
                <a:latin typeface="Times New Roman" panose="02020603050405020304" pitchFamily="18" charset="0"/>
                <a:cs typeface="Times New Roman" panose="02020603050405020304" pitchFamily="18" charset="0"/>
              </a:rPr>
              <a:t>- It can be prepared easily</a:t>
            </a:r>
          </a:p>
          <a:p>
            <a:pPr marL="914400" lvl="2" indent="0" algn="just">
              <a:buNone/>
            </a:pPr>
            <a:r>
              <a:rPr lang="en-US" dirty="0">
                <a:latin typeface="Times New Roman" panose="02020603050405020304" pitchFamily="18" charset="0"/>
                <a:cs typeface="Times New Roman" panose="02020603050405020304" pitchFamily="18" charset="0"/>
              </a:rPr>
              <a:t>- It is cheap and less laborious</a:t>
            </a:r>
          </a:p>
          <a:p>
            <a:pPr marL="914400" lvl="2" indent="0" algn="just">
              <a:buNone/>
            </a:pPr>
            <a:r>
              <a:rPr lang="en-US" dirty="0">
                <a:latin typeface="Times New Roman" panose="02020603050405020304" pitchFamily="18" charset="0"/>
                <a:cs typeface="Times New Roman" panose="02020603050405020304" pitchFamily="18" charset="0"/>
              </a:rPr>
              <a:t>- It can be used for plastering and bedding walls of stones and bricks, etc.</a:t>
            </a:r>
          </a:p>
        </p:txBody>
      </p:sp>
      <p:sp>
        <p:nvSpPr>
          <p:cNvPr id="4" name="Date Placeholder 3">
            <a:extLst>
              <a:ext uri="{FF2B5EF4-FFF2-40B4-BE49-F238E27FC236}">
                <a16:creationId xmlns:a16="http://schemas.microsoft.com/office/drawing/2014/main" id="{650011C9-5EF9-41E3-BBCF-5D126CAC33AF}"/>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D9FC2F7E-452B-49B6-BA67-40802CF8646F}"/>
              </a:ext>
            </a:extLst>
          </p:cNvPr>
          <p:cNvSpPr>
            <a:spLocks noGrp="1"/>
          </p:cNvSpPr>
          <p:nvPr>
            <p:ph type="sldNum" sz="quarter" idx="12"/>
          </p:nvPr>
        </p:nvSpPr>
        <p:spPr/>
        <p:txBody>
          <a:bodyPr/>
          <a:lstStyle/>
          <a:p>
            <a:fld id="{E03BB2A6-D4B1-49FF-A111-169BC5B46362}" type="slidenum">
              <a:rPr lang="en-US" smtClean="0"/>
              <a:t>65</a:t>
            </a:fld>
            <a:endParaRPr lang="en-US"/>
          </a:p>
        </p:txBody>
      </p:sp>
    </p:spTree>
    <p:extLst>
      <p:ext uri="{BB962C8B-B14F-4D97-AF65-F5344CB8AC3E}">
        <p14:creationId xmlns:p14="http://schemas.microsoft.com/office/powerpoint/2010/main" val="238277257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015918-0ACA-47B2-8399-A75125D345E1}"/>
              </a:ext>
            </a:extLst>
          </p:cNvPr>
          <p:cNvSpPr>
            <a:spLocks noGrp="1"/>
          </p:cNvSpPr>
          <p:nvPr>
            <p:ph idx="1"/>
          </p:nvPr>
        </p:nvSpPr>
        <p:spPr>
          <a:xfrm>
            <a:off x="838200" y="1203158"/>
            <a:ext cx="10515600" cy="4973805"/>
          </a:xfrm>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4.4.3 Concrete</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Concrete is a mixture of cement, sand and aggregates (such as gravel or crushed stone) in various proportions. It is used for pouring slabs of floor or tanks. Slabs of tanks are meant slabs that cover pits of latrine; spring, well, septic tanks, manholes, etc.</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Aggregate is small pieces of stone mixed with cement and sand to form concrete. Course aggregates may be gravel, crushed stone or crushed brick. Fine aggregate is sand. Gravel is usually found along rivers and streams, small pebbles and stones, worn fairly smooth and rounded by the action of water.</a:t>
            </a:r>
          </a:p>
        </p:txBody>
      </p:sp>
      <p:sp>
        <p:nvSpPr>
          <p:cNvPr id="4" name="Date Placeholder 3">
            <a:extLst>
              <a:ext uri="{FF2B5EF4-FFF2-40B4-BE49-F238E27FC236}">
                <a16:creationId xmlns:a16="http://schemas.microsoft.com/office/drawing/2014/main" id="{48187FD0-7B2D-4A53-B85D-CFA9DF4363C0}"/>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1194EA8F-1A15-4EE0-8047-FC2EC8F4C71C}"/>
              </a:ext>
            </a:extLst>
          </p:cNvPr>
          <p:cNvSpPr>
            <a:spLocks noGrp="1"/>
          </p:cNvSpPr>
          <p:nvPr>
            <p:ph type="sldNum" sz="quarter" idx="12"/>
          </p:nvPr>
        </p:nvSpPr>
        <p:spPr/>
        <p:txBody>
          <a:bodyPr/>
          <a:lstStyle/>
          <a:p>
            <a:fld id="{E03BB2A6-D4B1-49FF-A111-169BC5B46362}" type="slidenum">
              <a:rPr lang="en-US" smtClean="0"/>
              <a:t>66</a:t>
            </a:fld>
            <a:endParaRPr lang="en-US"/>
          </a:p>
        </p:txBody>
      </p:sp>
    </p:spTree>
    <p:extLst>
      <p:ext uri="{BB962C8B-B14F-4D97-AF65-F5344CB8AC3E}">
        <p14:creationId xmlns:p14="http://schemas.microsoft.com/office/powerpoint/2010/main" val="326090939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5764F2-9214-43F5-884C-BC1333E2DE97}"/>
              </a:ext>
            </a:extLst>
          </p:cNvPr>
          <p:cNvSpPr>
            <a:spLocks noGrp="1"/>
          </p:cNvSpPr>
          <p:nvPr>
            <p:ph idx="1"/>
          </p:nvPr>
        </p:nvSpPr>
        <p:spPr>
          <a:xfrm>
            <a:off x="838200" y="1155032"/>
            <a:ext cx="10515600" cy="5021931"/>
          </a:xfrm>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4.4.3 Concrete …</a:t>
            </a:r>
          </a:p>
          <a:p>
            <a:pPr marL="0" indent="0">
              <a:buNone/>
            </a:pPr>
            <a:r>
              <a:rPr lang="en-US" dirty="0">
                <a:solidFill>
                  <a:srgbClr val="FF0000"/>
                </a:solidFill>
                <a:latin typeface="Times New Roman" panose="02020603050405020304" pitchFamily="18" charset="0"/>
                <a:cs typeface="Times New Roman" panose="02020603050405020304" pitchFamily="18" charset="0"/>
              </a:rPr>
              <a:t>Water:</a:t>
            </a:r>
          </a:p>
          <a:p>
            <a:pPr marL="457200" lvl="1" indent="0">
              <a:buNone/>
            </a:pPr>
            <a:r>
              <a:rPr lang="en-US" dirty="0">
                <a:latin typeface="Times New Roman" panose="02020603050405020304" pitchFamily="18" charset="0"/>
                <a:cs typeface="Times New Roman" panose="02020603050405020304" pitchFamily="18" charset="0"/>
              </a:rPr>
              <a:t>The amount of water for ordinary concrete mix should be to 5 % by weight of total aggregate (course and fine) plus 30% by weight of cement. </a:t>
            </a:r>
          </a:p>
          <a:p>
            <a:pPr marL="0" indent="0">
              <a:buNone/>
            </a:pPr>
            <a:r>
              <a:rPr lang="en-US" dirty="0">
                <a:solidFill>
                  <a:srgbClr val="FF0000"/>
                </a:solidFill>
                <a:latin typeface="Times New Roman" panose="02020603050405020304" pitchFamily="18" charset="0"/>
                <a:cs typeface="Times New Roman" panose="02020603050405020304" pitchFamily="18" charset="0"/>
              </a:rPr>
              <a:t>Volume of concrete </a:t>
            </a:r>
          </a:p>
          <a:p>
            <a:pPr marL="457200" lvl="1" indent="0">
              <a:buNone/>
            </a:pPr>
            <a:r>
              <a:rPr lang="en-US" dirty="0">
                <a:latin typeface="Times New Roman" panose="02020603050405020304" pitchFamily="18" charset="0"/>
                <a:cs typeface="Times New Roman" panose="02020603050405020304" pitchFamily="18" charset="0"/>
              </a:rPr>
              <a:t>The total volume of concrete mix is not less than the total volume of aggregate. Typically, air voids must first be filled by the mortar. Excess mortar is then added to the volume of the concrete.</a:t>
            </a:r>
          </a:p>
          <a:p>
            <a:pPr marL="457200" lvl="1" indent="0">
              <a:buNone/>
            </a:pPr>
            <a:r>
              <a:rPr lang="en-US" dirty="0">
                <a:latin typeface="Times New Roman" panose="02020603050405020304" pitchFamily="18" charset="0"/>
                <a:cs typeface="Times New Roman" panose="02020603050405020304" pitchFamily="18" charset="0"/>
              </a:rPr>
              <a:t>In practice for estimating purposes, the reduction in volume (i.e., the wastage in volume) of finished concrete over the sum total volume of ingredient materials is taken as 50% to 55%. Simply saying, you have to add 50% - 55% for wastage to the exact volume you found after you estimate the amount required.</a:t>
            </a:r>
          </a:p>
        </p:txBody>
      </p:sp>
      <p:sp>
        <p:nvSpPr>
          <p:cNvPr id="4" name="Date Placeholder 3">
            <a:extLst>
              <a:ext uri="{FF2B5EF4-FFF2-40B4-BE49-F238E27FC236}">
                <a16:creationId xmlns:a16="http://schemas.microsoft.com/office/drawing/2014/main" id="{973DD012-0206-41DF-B89F-EEC98F31602A}"/>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03562343-DB32-4065-A271-E625576EE141}"/>
              </a:ext>
            </a:extLst>
          </p:cNvPr>
          <p:cNvSpPr>
            <a:spLocks noGrp="1"/>
          </p:cNvSpPr>
          <p:nvPr>
            <p:ph type="sldNum" sz="quarter" idx="12"/>
          </p:nvPr>
        </p:nvSpPr>
        <p:spPr/>
        <p:txBody>
          <a:bodyPr/>
          <a:lstStyle/>
          <a:p>
            <a:fld id="{E03BB2A6-D4B1-49FF-A111-169BC5B46362}" type="slidenum">
              <a:rPr lang="en-US" smtClean="0"/>
              <a:t>67</a:t>
            </a:fld>
            <a:endParaRPr lang="en-US"/>
          </a:p>
        </p:txBody>
      </p:sp>
    </p:spTree>
    <p:extLst>
      <p:ext uri="{BB962C8B-B14F-4D97-AF65-F5344CB8AC3E}">
        <p14:creationId xmlns:p14="http://schemas.microsoft.com/office/powerpoint/2010/main" val="656565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12EB73-B3C9-43BF-BE28-5EE926F95759}"/>
              </a:ext>
            </a:extLst>
          </p:cNvPr>
          <p:cNvSpPr>
            <a:spLocks noGrp="1"/>
          </p:cNvSpPr>
          <p:nvPr>
            <p:ph idx="1"/>
          </p:nvPr>
        </p:nvSpPr>
        <p:spPr>
          <a:xfrm>
            <a:off x="838200" y="830179"/>
            <a:ext cx="10515600" cy="5346784"/>
          </a:xfrm>
        </p:spPr>
        <p:txBody>
          <a:bodyPr>
            <a:normAutofit fontScale="92500" lnSpcReduction="20000"/>
          </a:bodyPr>
          <a:lstStyle/>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For example, according to your estimation you have found that 100 m3 of concrete is required. Then to this you have to add to it 50% - 55% for wastage. If add 52% for wastage, volume of concrete will be 152%.</a:t>
            </a:r>
          </a:p>
          <a:p>
            <a:pPr marL="0" indent="0">
              <a:buNone/>
            </a:pPr>
            <a:r>
              <a:rPr lang="en-US" dirty="0">
                <a:latin typeface="Times New Roman" panose="02020603050405020304" pitchFamily="18" charset="0"/>
                <a:cs typeface="Times New Roman" panose="02020603050405020304" pitchFamily="18" charset="0"/>
              </a:rPr>
              <a:t>Let us take for example the 1:2:4 mix proportion and see how cement = 21 m3, sand = 42 m3 and aggregate = 84 m3. The exact amount required is 100 m3. However, we have to add a certain amount of wastage to the 100 m3. So,</a:t>
            </a:r>
          </a:p>
          <a:p>
            <a:pPr marL="457200" lvl="1" indent="0">
              <a:buNone/>
            </a:pPr>
            <a:r>
              <a:rPr lang="en-US" dirty="0">
                <a:latin typeface="Times New Roman" panose="02020603050405020304" pitchFamily="18" charset="0"/>
                <a:cs typeface="Times New Roman" panose="02020603050405020304" pitchFamily="18" charset="0"/>
              </a:rPr>
              <a:t>- Actual concrete = 100m3</a:t>
            </a:r>
          </a:p>
          <a:p>
            <a:pPr lvl="1">
              <a:buFontTx/>
              <a:buChar char="-"/>
            </a:pPr>
            <a:r>
              <a:rPr lang="en-US" dirty="0">
                <a:latin typeface="Times New Roman" panose="02020603050405020304" pitchFamily="18" charset="0"/>
                <a:cs typeface="Times New Roman" panose="02020603050405020304" pitchFamily="18" charset="0"/>
              </a:rPr>
              <a:t>Dry concrete = 21 + 42 + 84 = 147</a:t>
            </a:r>
          </a:p>
          <a:p>
            <a:pPr lvl="1">
              <a:buFontTx/>
              <a:buChar char="-"/>
            </a:pPr>
            <a:r>
              <a:rPr lang="en-US" dirty="0">
                <a:latin typeface="Times New Roman" panose="02020603050405020304" pitchFamily="18" charset="0"/>
                <a:cs typeface="Times New Roman" panose="02020603050405020304" pitchFamily="18" charset="0"/>
              </a:rPr>
              <a:t>The percentage added to the 100 m3 is 47%</a:t>
            </a:r>
          </a:p>
          <a:p>
            <a:pPr lvl="1">
              <a:buFontTx/>
              <a:buChar char="-"/>
            </a:pPr>
            <a:r>
              <a:rPr lang="en-US" dirty="0">
                <a:latin typeface="Times New Roman" panose="02020603050405020304" pitchFamily="18" charset="0"/>
                <a:cs typeface="Times New Roman" panose="02020603050405020304" pitchFamily="18" charset="0"/>
              </a:rPr>
              <a:t>Dry concrete = 100 m3 + [100 m3 x 47/100] = 147 m3;</a:t>
            </a:r>
          </a:p>
          <a:p>
            <a:pPr lvl="1">
              <a:buFontTx/>
              <a:buChar char="-"/>
            </a:pPr>
            <a:r>
              <a:rPr lang="en-US" dirty="0">
                <a:latin typeface="Times New Roman" panose="02020603050405020304" pitchFamily="18" charset="0"/>
                <a:cs typeface="Times New Roman" panose="02020603050405020304" pitchFamily="18" charset="0"/>
              </a:rPr>
              <a:t>which means you have to prepare 147m3 concrete. Out of</a:t>
            </a:r>
          </a:p>
          <a:p>
            <a:pPr lvl="1">
              <a:buFontTx/>
              <a:buChar char="-"/>
            </a:pPr>
            <a:r>
              <a:rPr lang="en-US" dirty="0">
                <a:latin typeface="Times New Roman" panose="02020603050405020304" pitchFamily="18" charset="0"/>
                <a:cs typeface="Times New Roman" panose="02020603050405020304" pitchFamily="18" charset="0"/>
              </a:rPr>
              <a:t>this 100 m3 will be properly used and the rest 47m3 will be</a:t>
            </a:r>
          </a:p>
          <a:p>
            <a:pPr lvl="1">
              <a:buFontTx/>
              <a:buChar char="-"/>
            </a:pPr>
            <a:r>
              <a:rPr lang="en-US" dirty="0">
                <a:latin typeface="Times New Roman" panose="02020603050405020304" pitchFamily="18" charset="0"/>
                <a:cs typeface="Times New Roman" panose="02020603050405020304" pitchFamily="18" charset="0"/>
              </a:rPr>
              <a:t>wasted during working activities. Then,</a:t>
            </a:r>
          </a:p>
          <a:p>
            <a:pPr lvl="1">
              <a:buFontTx/>
              <a:buChar char="-"/>
            </a:pPr>
            <a:r>
              <a:rPr lang="en-US" dirty="0">
                <a:latin typeface="Times New Roman" panose="02020603050405020304" pitchFamily="18" charset="0"/>
                <a:cs typeface="Times New Roman" panose="02020603050405020304" pitchFamily="18" charset="0"/>
              </a:rPr>
              <a:t>Cement = 1/7 x 147 m3 = 21m3</a:t>
            </a:r>
          </a:p>
          <a:p>
            <a:pPr lvl="1">
              <a:buFontTx/>
              <a:buChar char="-"/>
            </a:pPr>
            <a:r>
              <a:rPr lang="en-US" dirty="0">
                <a:latin typeface="Times New Roman" panose="02020603050405020304" pitchFamily="18" charset="0"/>
                <a:cs typeface="Times New Roman" panose="02020603050405020304" pitchFamily="18" charset="0"/>
              </a:rPr>
              <a:t>Sand = 2/7 x 147 m3 OR cement x 2 = 42 m3</a:t>
            </a:r>
          </a:p>
          <a:p>
            <a:pPr lvl="1">
              <a:buFontTx/>
              <a:buChar char="-"/>
            </a:pPr>
            <a:r>
              <a:rPr lang="en-US" dirty="0">
                <a:latin typeface="Times New Roman" panose="02020603050405020304" pitchFamily="18" charset="0"/>
                <a:cs typeface="Times New Roman" panose="02020603050405020304" pitchFamily="18" charset="0"/>
              </a:rPr>
              <a:t>Aggregate = 4/7 x 147 m3 OR cement x 4 = 84 m3</a:t>
            </a:r>
          </a:p>
        </p:txBody>
      </p:sp>
      <p:sp>
        <p:nvSpPr>
          <p:cNvPr id="4" name="Date Placeholder 3">
            <a:extLst>
              <a:ext uri="{FF2B5EF4-FFF2-40B4-BE49-F238E27FC236}">
                <a16:creationId xmlns:a16="http://schemas.microsoft.com/office/drawing/2014/main" id="{79DECA92-DBCA-48EA-9DBA-D04A078B0831}"/>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0007B101-32F1-4F58-97BB-4AF43FD32F2D}"/>
              </a:ext>
            </a:extLst>
          </p:cNvPr>
          <p:cNvSpPr>
            <a:spLocks noGrp="1"/>
          </p:cNvSpPr>
          <p:nvPr>
            <p:ph type="sldNum" sz="quarter" idx="12"/>
          </p:nvPr>
        </p:nvSpPr>
        <p:spPr/>
        <p:txBody>
          <a:bodyPr/>
          <a:lstStyle/>
          <a:p>
            <a:fld id="{E03BB2A6-D4B1-49FF-A111-169BC5B46362}" type="slidenum">
              <a:rPr lang="en-US" smtClean="0"/>
              <a:t>68</a:t>
            </a:fld>
            <a:endParaRPr lang="en-US"/>
          </a:p>
        </p:txBody>
      </p:sp>
    </p:spTree>
    <p:extLst>
      <p:ext uri="{BB962C8B-B14F-4D97-AF65-F5344CB8AC3E}">
        <p14:creationId xmlns:p14="http://schemas.microsoft.com/office/powerpoint/2010/main" val="348210724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9972AD-0F5A-4EC6-8EED-3F93A64C0D17}"/>
              </a:ext>
            </a:extLst>
          </p:cNvPr>
          <p:cNvSpPr>
            <a:spLocks noGrp="1"/>
          </p:cNvSpPr>
          <p:nvPr>
            <p:ph idx="1"/>
          </p:nvPr>
        </p:nvSpPr>
        <p:spPr>
          <a:xfrm>
            <a:off x="838200" y="1046747"/>
            <a:ext cx="10515600" cy="5130216"/>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Reinforced concrete</a:t>
            </a:r>
          </a:p>
          <a:p>
            <a:pPr marL="457200" lvl="1" indent="0">
              <a:buNone/>
            </a:pPr>
            <a:r>
              <a:rPr lang="en-US" dirty="0">
                <a:latin typeface="Times New Roman" panose="02020603050405020304" pitchFamily="18" charset="0"/>
                <a:cs typeface="Times New Roman" panose="02020603050405020304" pitchFamily="18" charset="0"/>
              </a:rPr>
              <a:t>Reinforced concrete is a concrete work with reinforcing steel rods or bars imbedded in it for additional strength and support. Wire screening or steel wire netting can also be used. Reinforcement of concrete is only needed for slabs which are large in area. A reinforced slab can be thinner than a non reinforced slab.</a:t>
            </a:r>
          </a:p>
          <a:p>
            <a:pPr marL="0" indent="0">
              <a:buNone/>
            </a:pPr>
            <a:r>
              <a:rPr lang="en-US" dirty="0">
                <a:solidFill>
                  <a:srgbClr val="FF0000"/>
                </a:solidFill>
                <a:latin typeface="Times New Roman" panose="02020603050405020304" pitchFamily="18" charset="0"/>
                <a:cs typeface="Times New Roman" panose="02020603050405020304" pitchFamily="18" charset="0"/>
              </a:rPr>
              <a:t>Types of reinforcement steel</a:t>
            </a:r>
          </a:p>
          <a:p>
            <a:pPr marL="457200" lvl="1" indent="0">
              <a:buNone/>
            </a:pPr>
            <a:r>
              <a:rPr lang="en-US" dirty="0">
                <a:latin typeface="Times New Roman" panose="02020603050405020304" pitchFamily="18" charset="0"/>
                <a:cs typeface="Times New Roman" panose="02020603050405020304" pitchFamily="18" charset="0"/>
              </a:rPr>
              <a:t>There are various types of reinforcement steel, depending on the function, shape and dimensions of the reinforced concrete member as well as on the required strength.</a:t>
            </a:r>
          </a:p>
        </p:txBody>
      </p:sp>
      <p:sp>
        <p:nvSpPr>
          <p:cNvPr id="4" name="Date Placeholder 3">
            <a:extLst>
              <a:ext uri="{FF2B5EF4-FFF2-40B4-BE49-F238E27FC236}">
                <a16:creationId xmlns:a16="http://schemas.microsoft.com/office/drawing/2014/main" id="{9FBD463D-78CF-4196-B7F0-5340384FB2A2}"/>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EC4948A3-91C7-4046-8DE1-66214F9C0DFB}"/>
              </a:ext>
            </a:extLst>
          </p:cNvPr>
          <p:cNvSpPr>
            <a:spLocks noGrp="1"/>
          </p:cNvSpPr>
          <p:nvPr>
            <p:ph type="sldNum" sz="quarter" idx="12"/>
          </p:nvPr>
        </p:nvSpPr>
        <p:spPr/>
        <p:txBody>
          <a:bodyPr/>
          <a:lstStyle/>
          <a:p>
            <a:fld id="{E03BB2A6-D4B1-49FF-A111-169BC5B46362}" type="slidenum">
              <a:rPr lang="en-US" smtClean="0"/>
              <a:t>69</a:t>
            </a:fld>
            <a:endParaRPr lang="en-US"/>
          </a:p>
        </p:txBody>
      </p:sp>
    </p:spTree>
    <p:extLst>
      <p:ext uri="{BB962C8B-B14F-4D97-AF65-F5344CB8AC3E}">
        <p14:creationId xmlns:p14="http://schemas.microsoft.com/office/powerpoint/2010/main" val="488421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4.2.2. Straightening Tools …</a:t>
            </a:r>
            <a:endParaRPr lang="en-US" sz="3600" dirty="0"/>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1) Spirit level:</a:t>
            </a:r>
            <a:endParaRPr lang="en-US" dirty="0"/>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To level a longer horizontal distance you cannot use a straight edge with a level. Instead you have to use a water level, which will be explained later.</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To level a vertical distance, which is longer than your straight edge, you can use your plumb bob.</a:t>
            </a:r>
          </a:p>
        </p:txBody>
      </p:sp>
      <p:sp>
        <p:nvSpPr>
          <p:cNvPr id="4" name="Date Placeholder 3">
            <a:extLst>
              <a:ext uri="{FF2B5EF4-FFF2-40B4-BE49-F238E27FC236}">
                <a16:creationId xmlns:a16="http://schemas.microsoft.com/office/drawing/2014/main" id="{520BD283-59B2-4E47-8DDE-857394B5A8A6}"/>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729EDD68-6F1E-4B04-9F05-81AFD2739D9A}"/>
              </a:ext>
            </a:extLst>
          </p:cNvPr>
          <p:cNvSpPr>
            <a:spLocks noGrp="1"/>
          </p:cNvSpPr>
          <p:nvPr>
            <p:ph type="sldNum" sz="quarter" idx="12"/>
          </p:nvPr>
        </p:nvSpPr>
        <p:spPr/>
        <p:txBody>
          <a:bodyPr/>
          <a:lstStyle/>
          <a:p>
            <a:fld id="{E03BB2A6-D4B1-49FF-A111-169BC5B46362}" type="slidenum">
              <a:rPr lang="en-US" smtClean="0"/>
              <a:t>7</a:t>
            </a:fld>
            <a:endParaRPr lang="en-US"/>
          </a:p>
        </p:txBody>
      </p:sp>
    </p:spTree>
    <p:extLst>
      <p:ext uri="{BB962C8B-B14F-4D97-AF65-F5344CB8AC3E}">
        <p14:creationId xmlns:p14="http://schemas.microsoft.com/office/powerpoint/2010/main" val="194053970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535066-4E34-49AC-8A56-8D433B9D361C}"/>
              </a:ext>
            </a:extLst>
          </p:cNvPr>
          <p:cNvSpPr>
            <a:spLocks noGrp="1"/>
          </p:cNvSpPr>
          <p:nvPr>
            <p:ph idx="1"/>
          </p:nvPr>
        </p:nvSpPr>
        <p:spPr>
          <a:xfrm>
            <a:off x="838200" y="1167063"/>
            <a:ext cx="10515600" cy="5009900"/>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Formwork for slabs</a:t>
            </a:r>
          </a:p>
          <a:p>
            <a:pPr marL="457200" lvl="1" indent="0">
              <a:buNone/>
            </a:pPr>
            <a:r>
              <a:rPr lang="en-US" dirty="0">
                <a:latin typeface="Times New Roman" panose="02020603050405020304" pitchFamily="18" charset="0"/>
                <a:cs typeface="Times New Roman" panose="02020603050405020304" pitchFamily="18" charset="0"/>
              </a:rPr>
              <a:t>This is the wooden structure which holds and supports the concrete pieces while they are being cast. Concrete (mortar) structures may be structured in any shape for which it is possible to build forms. Formwork means a work of preparing a mold to form the shape of your structure.</a:t>
            </a:r>
          </a:p>
          <a:p>
            <a:pPr marL="0" indent="0">
              <a:buNone/>
            </a:pPr>
            <a:r>
              <a:rPr lang="en-US" dirty="0">
                <a:latin typeface="Times New Roman" panose="02020603050405020304" pitchFamily="18" charset="0"/>
                <a:cs typeface="Times New Roman" panose="02020603050405020304" pitchFamily="18" charset="0"/>
              </a:rPr>
              <a:t>Forms for concrete (mortar) are fabricated from lumber, plywood, steel, aluminum and other materials such as bricks, or excavating on the ground according to the shape, dimension and thickness of the structure. Here construction of wooden (lumber) forms is dealt. To form means to cast a shape of a structure rectangular, square or circular.</a:t>
            </a:r>
          </a:p>
        </p:txBody>
      </p:sp>
      <p:sp>
        <p:nvSpPr>
          <p:cNvPr id="4" name="Date Placeholder 3">
            <a:extLst>
              <a:ext uri="{FF2B5EF4-FFF2-40B4-BE49-F238E27FC236}">
                <a16:creationId xmlns:a16="http://schemas.microsoft.com/office/drawing/2014/main" id="{AA78985C-DB04-4CFF-AB7E-40CC768F6F9D}"/>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22C1E1B7-FD84-47D0-BD57-FD4EF7901A5B}"/>
              </a:ext>
            </a:extLst>
          </p:cNvPr>
          <p:cNvSpPr>
            <a:spLocks noGrp="1"/>
          </p:cNvSpPr>
          <p:nvPr>
            <p:ph type="sldNum" sz="quarter" idx="12"/>
          </p:nvPr>
        </p:nvSpPr>
        <p:spPr/>
        <p:txBody>
          <a:bodyPr/>
          <a:lstStyle/>
          <a:p>
            <a:fld id="{E03BB2A6-D4B1-49FF-A111-169BC5B46362}" type="slidenum">
              <a:rPr lang="en-US" smtClean="0"/>
              <a:t>70</a:t>
            </a:fld>
            <a:endParaRPr lang="en-US"/>
          </a:p>
        </p:txBody>
      </p:sp>
    </p:spTree>
    <p:extLst>
      <p:ext uri="{BB962C8B-B14F-4D97-AF65-F5344CB8AC3E}">
        <p14:creationId xmlns:p14="http://schemas.microsoft.com/office/powerpoint/2010/main" val="102763199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A63BED-AFA8-412D-975F-D60DD98999A1}"/>
              </a:ext>
            </a:extLst>
          </p:cNvPr>
          <p:cNvSpPr>
            <a:spLocks noGrp="1"/>
          </p:cNvSpPr>
          <p:nvPr>
            <p:ph idx="1"/>
          </p:nvPr>
        </p:nvSpPr>
        <p:spPr>
          <a:xfrm>
            <a:off x="838200" y="878305"/>
            <a:ext cx="10515600" cy="5298658"/>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General hints for formwork</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use good, straight – grained wood (lumber)</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Make a sketch of the formwork before you start to make it.</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Design the formwork so it can be easily removed form the piece after curing</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 Use enough supports and braces to make the formwork rigid and strong.</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Be aware that the wood swells when it is in contact with the concrete.</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If the concrete will not be plastered later, plane the formwork members smooth where they are in contact with the concrete</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Do not over nail the structure, and fix the nails so that they can be taken out easily</a:t>
            </a:r>
          </a:p>
        </p:txBody>
      </p:sp>
      <p:sp>
        <p:nvSpPr>
          <p:cNvPr id="4" name="Date Placeholder 3">
            <a:extLst>
              <a:ext uri="{FF2B5EF4-FFF2-40B4-BE49-F238E27FC236}">
                <a16:creationId xmlns:a16="http://schemas.microsoft.com/office/drawing/2014/main" id="{A68F1376-9E64-454F-8B25-61B1DC9EB21A}"/>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E50BA088-5F18-4258-95C1-3BBB91988C53}"/>
              </a:ext>
            </a:extLst>
          </p:cNvPr>
          <p:cNvSpPr>
            <a:spLocks noGrp="1"/>
          </p:cNvSpPr>
          <p:nvPr>
            <p:ph type="sldNum" sz="quarter" idx="12"/>
          </p:nvPr>
        </p:nvSpPr>
        <p:spPr/>
        <p:txBody>
          <a:bodyPr/>
          <a:lstStyle/>
          <a:p>
            <a:fld id="{E03BB2A6-D4B1-49FF-A111-169BC5B46362}" type="slidenum">
              <a:rPr lang="en-US" smtClean="0"/>
              <a:t>71</a:t>
            </a:fld>
            <a:endParaRPr lang="en-US"/>
          </a:p>
        </p:txBody>
      </p:sp>
    </p:spTree>
    <p:extLst>
      <p:ext uri="{BB962C8B-B14F-4D97-AF65-F5344CB8AC3E}">
        <p14:creationId xmlns:p14="http://schemas.microsoft.com/office/powerpoint/2010/main" val="168753420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1797A1-92E8-47D1-972B-9E28170A28F8}"/>
              </a:ext>
            </a:extLst>
          </p:cNvPr>
          <p:cNvSpPr>
            <a:spLocks noGrp="1"/>
          </p:cNvSpPr>
          <p:nvPr>
            <p:ph idx="1"/>
          </p:nvPr>
        </p:nvSpPr>
        <p:spPr>
          <a:xfrm>
            <a:off x="838200" y="866274"/>
            <a:ext cx="10515600" cy="5310689"/>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General hints for formwork …</a:t>
            </a:r>
            <a:endParaRPr lang="en-US"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Oil the form lightly where it is in contact with concrete or if oil is not present, line the form with a paper or with banana leaves etc.</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 Put the form on the ground in a level spot, and put paper underneath if (old cement bags)</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Remove the form work only when the concrete has hardened (cured)</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Be careful not to damage the edges and corners of the concrete piece when you remove the formwork</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Clean off the formwork with a steel brush and take out all nails when you finish.</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Now prepare a formwork as illustrated in the figures above. If a lumber is not available to make the formwork, you can make it with aligning bricks, or dig a pit on the ground 1 m x 1 m x 0.06m.--&gt; inside dimensions</a:t>
            </a:r>
          </a:p>
        </p:txBody>
      </p:sp>
      <p:sp>
        <p:nvSpPr>
          <p:cNvPr id="4" name="Date Placeholder 3">
            <a:extLst>
              <a:ext uri="{FF2B5EF4-FFF2-40B4-BE49-F238E27FC236}">
                <a16:creationId xmlns:a16="http://schemas.microsoft.com/office/drawing/2014/main" id="{60D3DF4F-A6BD-49A9-B52A-455C05AA21A7}"/>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C7AF54FC-EAA8-43D8-BD14-0F36EF6F6FDA}"/>
              </a:ext>
            </a:extLst>
          </p:cNvPr>
          <p:cNvSpPr>
            <a:spLocks noGrp="1"/>
          </p:cNvSpPr>
          <p:nvPr>
            <p:ph type="sldNum" sz="quarter" idx="12"/>
          </p:nvPr>
        </p:nvSpPr>
        <p:spPr/>
        <p:txBody>
          <a:bodyPr/>
          <a:lstStyle/>
          <a:p>
            <a:fld id="{E03BB2A6-D4B1-49FF-A111-169BC5B46362}" type="slidenum">
              <a:rPr lang="en-US" smtClean="0"/>
              <a:t>72</a:t>
            </a:fld>
            <a:endParaRPr lang="en-US"/>
          </a:p>
        </p:txBody>
      </p:sp>
    </p:spTree>
    <p:extLst>
      <p:ext uri="{BB962C8B-B14F-4D97-AF65-F5344CB8AC3E}">
        <p14:creationId xmlns:p14="http://schemas.microsoft.com/office/powerpoint/2010/main" val="251348475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0194B5-53DF-4041-B663-0DFFC925AD49}"/>
              </a:ext>
            </a:extLst>
          </p:cNvPr>
          <p:cNvSpPr>
            <a:spLocks noGrp="1"/>
          </p:cNvSpPr>
          <p:nvPr>
            <p:ph idx="1"/>
          </p:nvPr>
        </p:nvSpPr>
        <p:spPr>
          <a:xfrm>
            <a:off x="838200" y="541421"/>
            <a:ext cx="10515600" cy="5635542"/>
          </a:xfrm>
        </p:spPr>
        <p:txBody>
          <a:bodyPr>
            <a:normAutofit/>
          </a:bodyPr>
          <a:lstStyle/>
          <a:p>
            <a:pPr marL="0" indent="0" algn="just">
              <a:buNone/>
            </a:pPr>
            <a:r>
              <a:rPr lang="en-US" dirty="0">
                <a:solidFill>
                  <a:srgbClr val="FF0000"/>
                </a:solidFill>
                <a:latin typeface="Times New Roman" panose="02020603050405020304" pitchFamily="18" charset="0"/>
                <a:cs typeface="Times New Roman" panose="02020603050405020304" pitchFamily="18" charset="0"/>
              </a:rPr>
              <a:t>General hints for formwork …</a:t>
            </a:r>
            <a:endParaRPr lang="en-US"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Next make a measuring box and measure the ingredients according to the proportions given, and</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 Mix them with water by turning in the same manner as explained in the mixing procedures for mortar</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Tie the bars at each point of crossing with a binding wire or string, about 8 -10 cm (20 gm) long binding wire for each tie is sufficient.</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Before placing the bars on the formwork (mold) first place at least 1.5 cm (better if 3cm) thick (height) concrete in the formwork</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This is done to prevent crossing (rusting) of the bars</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 Following, place the bars over the already placed concrete layer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Next place the hole of the mold according to your specified size. This will be treated later in the construction of latrines. Cut the bars passing through the hole.</a:t>
            </a:r>
          </a:p>
        </p:txBody>
      </p:sp>
      <p:sp>
        <p:nvSpPr>
          <p:cNvPr id="4" name="Date Placeholder 3">
            <a:extLst>
              <a:ext uri="{FF2B5EF4-FFF2-40B4-BE49-F238E27FC236}">
                <a16:creationId xmlns:a16="http://schemas.microsoft.com/office/drawing/2014/main" id="{8D06A9B0-F642-4580-A171-E3BF9B2339E5}"/>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8A8F433D-AB3E-41CC-897E-7481C9A16282}"/>
              </a:ext>
            </a:extLst>
          </p:cNvPr>
          <p:cNvSpPr>
            <a:spLocks noGrp="1"/>
          </p:cNvSpPr>
          <p:nvPr>
            <p:ph type="sldNum" sz="quarter" idx="12"/>
          </p:nvPr>
        </p:nvSpPr>
        <p:spPr/>
        <p:txBody>
          <a:bodyPr/>
          <a:lstStyle/>
          <a:p>
            <a:fld id="{E03BB2A6-D4B1-49FF-A111-169BC5B46362}" type="slidenum">
              <a:rPr lang="en-US" smtClean="0"/>
              <a:t>73</a:t>
            </a:fld>
            <a:endParaRPr lang="en-US"/>
          </a:p>
        </p:txBody>
      </p:sp>
    </p:spTree>
    <p:extLst>
      <p:ext uri="{BB962C8B-B14F-4D97-AF65-F5344CB8AC3E}">
        <p14:creationId xmlns:p14="http://schemas.microsoft.com/office/powerpoint/2010/main" val="46867266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A99AD7-825D-48AA-AF90-9DE2EDDC8AC4}"/>
              </a:ext>
            </a:extLst>
          </p:cNvPr>
          <p:cNvSpPr>
            <a:spLocks noGrp="1"/>
          </p:cNvSpPr>
          <p:nvPr>
            <p:ph idx="1"/>
          </p:nvPr>
        </p:nvSpPr>
        <p:spPr>
          <a:xfrm>
            <a:off x="838200" y="914400"/>
            <a:ext cx="10515600" cy="5262563"/>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General hints for formwork </a:t>
            </a:r>
            <a:endParaRPr lang="en-US"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Later, place the remaining concrete piece by piece over the bars and spread it evenly by using a trowel. Then rammer (compact) the concrete with a strong trowel or other materials until bubbles of water are seen at the top of the concrete</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After ½ to 1 hour, remove the hole mold carefully</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Everyday for 7 days pour water on the concrete and recover to make sure it reaches full strength. This is called curing.</a:t>
            </a:r>
          </a:p>
          <a:p>
            <a:pPr marL="0" indent="0" algn="just">
              <a:buNone/>
            </a:pPr>
            <a:r>
              <a:rPr lang="en-US" dirty="0">
                <a:latin typeface="Times New Roman" panose="02020603050405020304" pitchFamily="18" charset="0"/>
                <a:cs typeface="Times New Roman" panose="02020603050405020304" pitchFamily="18" charset="0"/>
              </a:rPr>
              <a:t>NB: </a:t>
            </a:r>
          </a:p>
          <a:p>
            <a:pPr marL="457200" lvl="1" indent="0" algn="just">
              <a:buNone/>
            </a:pPr>
            <a:r>
              <a:rPr lang="en-US" dirty="0">
                <a:latin typeface="Times New Roman" panose="02020603050405020304" pitchFamily="18" charset="0"/>
                <a:cs typeface="Times New Roman" panose="02020603050405020304" pitchFamily="18" charset="0"/>
              </a:rPr>
              <a:t>The bars should never touch the inner edges and corners of the formwork (mold). This is because it will removed easily. In the example so far discussed length of the bars we should cut were 1m long. However, instead of cutting 1m long, it is advisable to cut them to a length of 96 cm to 97 cm.</a:t>
            </a:r>
          </a:p>
        </p:txBody>
      </p:sp>
      <p:sp>
        <p:nvSpPr>
          <p:cNvPr id="4" name="Date Placeholder 3">
            <a:extLst>
              <a:ext uri="{FF2B5EF4-FFF2-40B4-BE49-F238E27FC236}">
                <a16:creationId xmlns:a16="http://schemas.microsoft.com/office/drawing/2014/main" id="{F0264F85-64DC-4A9D-9FCC-9A51E770A10A}"/>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33F306F3-7EE9-453A-B36D-A4E1B5E52110}"/>
              </a:ext>
            </a:extLst>
          </p:cNvPr>
          <p:cNvSpPr>
            <a:spLocks noGrp="1"/>
          </p:cNvSpPr>
          <p:nvPr>
            <p:ph type="sldNum" sz="quarter" idx="12"/>
          </p:nvPr>
        </p:nvSpPr>
        <p:spPr/>
        <p:txBody>
          <a:bodyPr/>
          <a:lstStyle/>
          <a:p>
            <a:fld id="{E03BB2A6-D4B1-49FF-A111-169BC5B46362}" type="slidenum">
              <a:rPr lang="en-US" smtClean="0"/>
              <a:t>74</a:t>
            </a:fld>
            <a:endParaRPr lang="en-US"/>
          </a:p>
        </p:txBody>
      </p:sp>
    </p:spTree>
    <p:extLst>
      <p:ext uri="{BB962C8B-B14F-4D97-AF65-F5344CB8AC3E}">
        <p14:creationId xmlns:p14="http://schemas.microsoft.com/office/powerpoint/2010/main" val="154313540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9972AD-0F5A-4EC6-8EED-3F93A64C0D17}"/>
              </a:ext>
            </a:extLst>
          </p:cNvPr>
          <p:cNvSpPr>
            <a:spLocks noGrp="1"/>
          </p:cNvSpPr>
          <p:nvPr>
            <p:ph idx="1"/>
          </p:nvPr>
        </p:nvSpPr>
        <p:spPr/>
        <p:txBody>
          <a:bodyPr/>
          <a:lstStyle/>
          <a:p>
            <a:pPr marL="0" indent="0" algn="ctr">
              <a:buNone/>
            </a:pPr>
            <a:endParaRPr lang="en-US" dirty="0">
              <a:latin typeface="Times New Roman" panose="02020603050405020304" pitchFamily="18" charset="0"/>
              <a:cs typeface="Times New Roman" panose="02020603050405020304" pitchFamily="18" charset="0"/>
            </a:endParaRPr>
          </a:p>
          <a:p>
            <a:pPr marL="0" indent="0" algn="ctr">
              <a:buNone/>
            </a:pPr>
            <a:endParaRPr lang="en-US" dirty="0">
              <a:latin typeface="Times New Roman" panose="02020603050405020304" pitchFamily="18" charset="0"/>
              <a:cs typeface="Times New Roman" panose="02020603050405020304" pitchFamily="18" charset="0"/>
            </a:endParaRPr>
          </a:p>
          <a:p>
            <a:pPr marL="0" indent="0" algn="ctr">
              <a:buNone/>
            </a:pPr>
            <a:r>
              <a:rPr lang="en-US" dirty="0">
                <a:latin typeface="Times New Roman" panose="02020603050405020304" pitchFamily="18" charset="0"/>
                <a:cs typeface="Times New Roman" panose="02020603050405020304" pitchFamily="18" charset="0"/>
              </a:rPr>
              <a:t>For More Calculations on Mortar and concrete, please read the </a:t>
            </a:r>
          </a:p>
          <a:p>
            <a:pPr marL="0" indent="0" algn="ctr">
              <a:buNone/>
            </a:pPr>
            <a:r>
              <a:rPr lang="en-US" dirty="0">
                <a:latin typeface="Times New Roman" panose="02020603050405020304" pitchFamily="18" charset="0"/>
                <a:cs typeface="Times New Roman" panose="02020603050405020304" pitchFamily="18" charset="0"/>
              </a:rPr>
              <a:t>Sanitary Construction II Lecture notes prepared by </a:t>
            </a:r>
            <a:r>
              <a:rPr lang="en-US" dirty="0" err="1">
                <a:latin typeface="Times New Roman" panose="02020603050405020304" pitchFamily="18" charset="0"/>
                <a:cs typeface="Times New Roman" panose="02020603050405020304" pitchFamily="18" charset="0"/>
              </a:rPr>
              <a:t>Esayas</a:t>
            </a:r>
            <a:r>
              <a:rPr lang="en-US" dirty="0">
                <a:latin typeface="Times New Roman" panose="02020603050405020304" pitchFamily="18" charset="0"/>
                <a:cs typeface="Times New Roman" panose="02020603050405020304" pitchFamily="18" charset="0"/>
              </a:rPr>
              <a:t> Alemayehu And Tadesse Kassie, </a:t>
            </a:r>
            <a:r>
              <a:rPr lang="en-US" dirty="0" err="1">
                <a:latin typeface="Times New Roman" panose="02020603050405020304" pitchFamily="18" charset="0"/>
                <a:cs typeface="Times New Roman" panose="02020603050405020304" pitchFamily="18" charset="0"/>
              </a:rPr>
              <a:t>Jimma</a:t>
            </a:r>
            <a:r>
              <a:rPr lang="en-US" dirty="0">
                <a:latin typeface="Times New Roman" panose="02020603050405020304" pitchFamily="18" charset="0"/>
                <a:cs typeface="Times New Roman" panose="02020603050405020304" pitchFamily="18" charset="0"/>
              </a:rPr>
              <a:t> University.</a:t>
            </a:r>
          </a:p>
        </p:txBody>
      </p:sp>
      <p:sp>
        <p:nvSpPr>
          <p:cNvPr id="4" name="Date Placeholder 3">
            <a:extLst>
              <a:ext uri="{FF2B5EF4-FFF2-40B4-BE49-F238E27FC236}">
                <a16:creationId xmlns:a16="http://schemas.microsoft.com/office/drawing/2014/main" id="{52115717-114B-4F1E-B9D9-D7E361B62604}"/>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6C4E6CD0-4007-49A8-B175-714742863D09}"/>
              </a:ext>
            </a:extLst>
          </p:cNvPr>
          <p:cNvSpPr>
            <a:spLocks noGrp="1"/>
          </p:cNvSpPr>
          <p:nvPr>
            <p:ph type="sldNum" sz="quarter" idx="12"/>
          </p:nvPr>
        </p:nvSpPr>
        <p:spPr/>
        <p:txBody>
          <a:bodyPr/>
          <a:lstStyle/>
          <a:p>
            <a:fld id="{E03BB2A6-D4B1-49FF-A111-169BC5B46362}" type="slidenum">
              <a:rPr lang="en-US" smtClean="0"/>
              <a:t>75</a:t>
            </a:fld>
            <a:endParaRPr lang="en-US"/>
          </a:p>
        </p:txBody>
      </p:sp>
    </p:spTree>
    <p:extLst>
      <p:ext uri="{BB962C8B-B14F-4D97-AF65-F5344CB8AC3E}">
        <p14:creationId xmlns:p14="http://schemas.microsoft.com/office/powerpoint/2010/main" val="245613997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a:xfrm>
            <a:off x="838200" y="144379"/>
            <a:ext cx="10515600" cy="782053"/>
          </a:xfrm>
        </p:spPr>
        <p:txBody>
          <a:bodyPr>
            <a:normAutofit/>
          </a:bodyPr>
          <a:lstStyle/>
          <a:p>
            <a:r>
              <a:rPr lang="en-US" sz="3600" b="1" dirty="0">
                <a:latin typeface="Times New Roman" panose="02020603050405020304" pitchFamily="18" charset="0"/>
                <a:cs typeface="Times New Roman" panose="02020603050405020304" pitchFamily="18" charset="0"/>
              </a:rPr>
              <a:t>Review Questions 1</a:t>
            </a:r>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a:xfrm>
            <a:off x="838200" y="1034716"/>
            <a:ext cx="11061032" cy="5142247"/>
          </a:xfrm>
        </p:spPr>
        <p:txBody>
          <a:bodyPr>
            <a:normAutofit/>
          </a:bodyPr>
          <a:lstStyle/>
          <a:p>
            <a:pPr marL="0" indent="0">
              <a:buNone/>
            </a:pPr>
            <a:r>
              <a:rPr lang="en-US" b="1" dirty="0">
                <a:latin typeface="Times New Roman" panose="02020603050405020304" pitchFamily="18" charset="0"/>
                <a:cs typeface="Times New Roman" panose="02020603050405020304" pitchFamily="18" charset="0"/>
              </a:rPr>
              <a:t>Discuss and describe the following with your own words.</a:t>
            </a:r>
          </a:p>
          <a:p>
            <a:pPr marL="457200" lvl="1" indent="0">
              <a:buNone/>
            </a:pPr>
            <a:r>
              <a:rPr lang="en-US" dirty="0">
                <a:latin typeface="Times New Roman" panose="02020603050405020304" pitchFamily="18" charset="0"/>
                <a:cs typeface="Times New Roman" panose="02020603050405020304" pitchFamily="18" charset="0"/>
              </a:rPr>
              <a:t>1. What are the main groups of masonry hand tools?</a:t>
            </a:r>
          </a:p>
          <a:p>
            <a:pPr marL="457200" lvl="1" indent="0">
              <a:buNone/>
            </a:pPr>
            <a:r>
              <a:rPr lang="en-US" dirty="0">
                <a:latin typeface="Times New Roman" panose="02020603050405020304" pitchFamily="18" charset="0"/>
                <a:cs typeface="Times New Roman" panose="02020603050405020304" pitchFamily="18" charset="0"/>
              </a:rPr>
              <a:t>2. Describe the subgroups of tools in each of the groups?</a:t>
            </a:r>
          </a:p>
          <a:p>
            <a:pPr marL="457200" lvl="1" indent="0">
              <a:buNone/>
            </a:pPr>
            <a:r>
              <a:rPr lang="en-US" dirty="0">
                <a:latin typeface="Times New Roman" panose="02020603050405020304" pitchFamily="18" charset="0"/>
                <a:cs typeface="Times New Roman" panose="02020603050405020304" pitchFamily="18" charset="0"/>
              </a:rPr>
              <a:t>3. Observe and differentiate different masonry hand tools you know</a:t>
            </a:r>
          </a:p>
          <a:p>
            <a:pPr marL="457200" lvl="1" indent="0">
              <a:buNone/>
            </a:pPr>
            <a:r>
              <a:rPr lang="en-US" dirty="0">
                <a:latin typeface="Times New Roman" panose="02020603050405020304" pitchFamily="18" charset="0"/>
                <a:cs typeface="Times New Roman" panose="02020603050405020304" pitchFamily="18" charset="0"/>
              </a:rPr>
              <a:t>4. Which type of masonry is best suited for rural settings?</a:t>
            </a:r>
          </a:p>
          <a:p>
            <a:pPr marL="457200" lvl="1" indent="0">
              <a:buNone/>
            </a:pPr>
            <a:r>
              <a:rPr lang="en-US" dirty="0">
                <a:latin typeface="Times New Roman" panose="02020603050405020304" pitchFamily="18" charset="0"/>
                <a:cs typeface="Times New Roman" panose="02020603050405020304" pitchFamily="18" charset="0"/>
              </a:rPr>
              <a:t>5. What are different types of brick bond? Show by sketching them.</a:t>
            </a:r>
          </a:p>
          <a:p>
            <a:pPr marL="457200" lvl="1" indent="0">
              <a:buNone/>
            </a:pPr>
            <a:r>
              <a:rPr lang="en-US" dirty="0">
                <a:latin typeface="Times New Roman" panose="02020603050405020304" pitchFamily="18" charset="0"/>
                <a:cs typeface="Times New Roman" panose="02020603050405020304" pitchFamily="18" charset="0"/>
              </a:rPr>
              <a:t>6. Define the following words: king and queen closure, quoin, foundation</a:t>
            </a: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09453FFD-4110-44CE-9BC5-AC4E03D3D489}"/>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41A5786B-03E0-415E-B80C-F30E83B7106D}"/>
              </a:ext>
            </a:extLst>
          </p:cNvPr>
          <p:cNvSpPr>
            <a:spLocks noGrp="1"/>
          </p:cNvSpPr>
          <p:nvPr>
            <p:ph type="sldNum" sz="quarter" idx="12"/>
          </p:nvPr>
        </p:nvSpPr>
        <p:spPr/>
        <p:txBody>
          <a:bodyPr/>
          <a:lstStyle/>
          <a:p>
            <a:fld id="{E03BB2A6-D4B1-49FF-A111-169BC5B46362}" type="slidenum">
              <a:rPr lang="en-US" smtClean="0"/>
              <a:t>76</a:t>
            </a:fld>
            <a:endParaRPr lang="en-US"/>
          </a:p>
        </p:txBody>
      </p:sp>
    </p:spTree>
    <p:extLst>
      <p:ext uri="{BB962C8B-B14F-4D97-AF65-F5344CB8AC3E}">
        <p14:creationId xmlns:p14="http://schemas.microsoft.com/office/powerpoint/2010/main" val="422482958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AD5B4-D585-420E-AEE4-19637A38BE78}"/>
              </a:ext>
            </a:extLst>
          </p:cNvPr>
          <p:cNvSpPr>
            <a:spLocks noGrp="1"/>
          </p:cNvSpPr>
          <p:nvPr>
            <p:ph type="title"/>
          </p:nvPr>
        </p:nvSpPr>
        <p:spPr/>
        <p:txBody>
          <a:bodyPr>
            <a:normAutofit/>
          </a:bodyPr>
          <a:lstStyle/>
          <a:p>
            <a:r>
              <a:rPr lang="en-US" sz="3600" b="1" dirty="0">
                <a:latin typeface="Times New Roman" panose="02020603050405020304" pitchFamily="18" charset="0"/>
                <a:cs typeface="Times New Roman" panose="02020603050405020304" pitchFamily="18" charset="0"/>
              </a:rPr>
              <a:t>Review Questions 2</a:t>
            </a:r>
            <a:endParaRPr lang="en-US" sz="3600" dirty="0"/>
          </a:p>
        </p:txBody>
      </p:sp>
      <p:sp>
        <p:nvSpPr>
          <p:cNvPr id="3" name="Content Placeholder 2">
            <a:extLst>
              <a:ext uri="{FF2B5EF4-FFF2-40B4-BE49-F238E27FC236}">
                <a16:creationId xmlns:a16="http://schemas.microsoft.com/office/drawing/2014/main" id="{D92C9354-6B91-486B-BE9F-E90A49B34C39}"/>
              </a:ext>
            </a:extLst>
          </p:cNvPr>
          <p:cNvSpPr>
            <a:spLocks noGrp="1"/>
          </p:cNvSpPr>
          <p:nvPr>
            <p:ph idx="1"/>
          </p:nvPr>
        </p:nvSpPr>
        <p:spPr>
          <a:xfrm>
            <a:off x="838200" y="1825625"/>
            <a:ext cx="10515600" cy="4351338"/>
          </a:xfrm>
        </p:spPr>
        <p:txBody>
          <a:bodyPr>
            <a:normAutofit fontScale="92500" lnSpcReduction="20000"/>
          </a:bodyPr>
          <a:lstStyle/>
          <a:p>
            <a:pPr marL="514350" indent="-514350" algn="just">
              <a:buFont typeface="+mj-lt"/>
              <a:buAutoNum type="arabicPeriod"/>
            </a:pPr>
            <a:r>
              <a:rPr lang="en-US" dirty="0">
                <a:latin typeface="Times New Roman" panose="02020603050405020304" pitchFamily="18" charset="0"/>
                <a:cs typeface="Times New Roman" panose="02020603050405020304" pitchFamily="18" charset="0"/>
              </a:rPr>
              <a:t>In a brick masonry work, 3 meter cube of mortar is required for bedding the bricks. The mortar mix is 1:5. Then determine:</a:t>
            </a:r>
          </a:p>
          <a:p>
            <a:pPr marL="914400" lvl="2" indent="0" algn="just">
              <a:buNone/>
            </a:pPr>
            <a:r>
              <a:rPr lang="en-US" sz="2200" dirty="0">
                <a:latin typeface="Times New Roman" panose="02020603050405020304" pitchFamily="18" charset="0"/>
                <a:cs typeface="Times New Roman" panose="02020603050405020304" pitchFamily="18" charset="0"/>
              </a:rPr>
              <a:t>a. Percentage increment for wastage</a:t>
            </a:r>
          </a:p>
          <a:p>
            <a:pPr marL="914400" lvl="2" indent="0" algn="just">
              <a:buNone/>
            </a:pPr>
            <a:r>
              <a:rPr lang="en-US" sz="2200" dirty="0">
                <a:latin typeface="Times New Roman" panose="02020603050405020304" pitchFamily="18" charset="0"/>
                <a:cs typeface="Times New Roman" panose="02020603050405020304" pitchFamily="18" charset="0"/>
              </a:rPr>
              <a:t>b. The actual volume (m3) of mortar required</a:t>
            </a:r>
          </a:p>
          <a:p>
            <a:pPr marL="914400" lvl="2" indent="0" algn="just">
              <a:buNone/>
            </a:pPr>
            <a:r>
              <a:rPr lang="en-US" sz="2200" dirty="0">
                <a:latin typeface="Times New Roman" panose="02020603050405020304" pitchFamily="18" charset="0"/>
                <a:cs typeface="Times New Roman" panose="02020603050405020304" pitchFamily="18" charset="0"/>
              </a:rPr>
              <a:t>c. Volume of cement (m3)</a:t>
            </a:r>
          </a:p>
          <a:p>
            <a:pPr marL="914400" lvl="2" indent="0" algn="just">
              <a:buNone/>
            </a:pPr>
            <a:r>
              <a:rPr lang="en-US" sz="2200" dirty="0">
                <a:latin typeface="Times New Roman" panose="02020603050405020304" pitchFamily="18" charset="0"/>
                <a:cs typeface="Times New Roman" panose="02020603050405020304" pitchFamily="18" charset="0"/>
              </a:rPr>
              <a:t>d. Volume of sand (m3)</a:t>
            </a:r>
          </a:p>
          <a:p>
            <a:pPr marL="914400" lvl="2" indent="0" algn="just">
              <a:buNone/>
            </a:pPr>
            <a:r>
              <a:rPr lang="en-US" sz="2200" dirty="0">
                <a:latin typeface="Times New Roman" panose="02020603050405020304" pitchFamily="18" charset="0"/>
                <a:cs typeface="Times New Roman" panose="02020603050405020304" pitchFamily="18" charset="0"/>
              </a:rPr>
              <a:t>e. Liters of water to make the mix</a:t>
            </a:r>
          </a:p>
          <a:p>
            <a:pPr marL="514350" indent="-514350" algn="just">
              <a:buFont typeface="+mj-lt"/>
              <a:buAutoNum type="arabicPeriod"/>
            </a:pPr>
            <a:r>
              <a:rPr lang="en-US" dirty="0">
                <a:latin typeface="Times New Roman" panose="02020603050405020304" pitchFamily="18" charset="0"/>
                <a:cs typeface="Times New Roman" panose="02020603050405020304" pitchFamily="18" charset="0"/>
              </a:rPr>
              <a:t>A wall of spring is to be plastered with cement mortar. A 1:8 mix ratio is used to make the mortar. The exact quantity of mortar required was estimated to be 2.5 meter cube. therefore, determine:</a:t>
            </a:r>
          </a:p>
          <a:p>
            <a:pPr marL="914400" lvl="2" indent="0" algn="just">
              <a:buNone/>
            </a:pPr>
            <a:r>
              <a:rPr lang="en-US" sz="2200" dirty="0">
                <a:latin typeface="Times New Roman" panose="02020603050405020304" pitchFamily="18" charset="0"/>
                <a:cs typeface="Times New Roman" panose="02020603050405020304" pitchFamily="18" charset="0"/>
              </a:rPr>
              <a:t>a. Percentage increment for wastage</a:t>
            </a:r>
          </a:p>
          <a:p>
            <a:pPr marL="914400" lvl="2" indent="0" algn="just">
              <a:buNone/>
            </a:pPr>
            <a:r>
              <a:rPr lang="en-US" sz="2200" dirty="0">
                <a:latin typeface="Times New Roman" panose="02020603050405020304" pitchFamily="18" charset="0"/>
                <a:cs typeface="Times New Roman" panose="02020603050405020304" pitchFamily="18" charset="0"/>
              </a:rPr>
              <a:t>b. The actual volume of mortar required</a:t>
            </a:r>
          </a:p>
          <a:p>
            <a:pPr marL="914400" lvl="2" indent="0" algn="just">
              <a:buNone/>
            </a:pPr>
            <a:r>
              <a:rPr lang="en-US" sz="2200" dirty="0">
                <a:latin typeface="Times New Roman" panose="02020603050405020304" pitchFamily="18" charset="0"/>
                <a:cs typeface="Times New Roman" panose="02020603050405020304" pitchFamily="18" charset="0"/>
              </a:rPr>
              <a:t>c. Volumes of sand and cement</a:t>
            </a:r>
          </a:p>
          <a:p>
            <a:pPr marL="914400" lvl="2" indent="0" algn="just">
              <a:buNone/>
            </a:pPr>
            <a:r>
              <a:rPr lang="en-US" sz="2200" dirty="0">
                <a:latin typeface="Times New Roman" panose="02020603050405020304" pitchFamily="18" charset="0"/>
                <a:cs typeface="Times New Roman" panose="02020603050405020304" pitchFamily="18" charset="0"/>
              </a:rPr>
              <a:t>d. Liters of water to mix the cement and sand</a:t>
            </a:r>
            <a:endParaRPr lang="en-US"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8DC86365-0B2F-4676-896D-D77F1FF0202F}"/>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D88044C2-0E75-43CE-823B-628AF34DBC34}"/>
              </a:ext>
            </a:extLst>
          </p:cNvPr>
          <p:cNvSpPr>
            <a:spLocks noGrp="1"/>
          </p:cNvSpPr>
          <p:nvPr>
            <p:ph type="sldNum" sz="quarter" idx="12"/>
          </p:nvPr>
        </p:nvSpPr>
        <p:spPr/>
        <p:txBody>
          <a:bodyPr/>
          <a:lstStyle/>
          <a:p>
            <a:fld id="{E03BB2A6-D4B1-49FF-A111-169BC5B46362}" type="slidenum">
              <a:rPr lang="en-US" smtClean="0"/>
              <a:t>77</a:t>
            </a:fld>
            <a:endParaRPr lang="en-US"/>
          </a:p>
        </p:txBody>
      </p:sp>
    </p:spTree>
    <p:extLst>
      <p:ext uri="{BB962C8B-B14F-4D97-AF65-F5344CB8AC3E}">
        <p14:creationId xmlns:p14="http://schemas.microsoft.com/office/powerpoint/2010/main" val="414440230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49DB5-4D69-4F9A-96F2-A15D12FCD096}"/>
              </a:ext>
            </a:extLst>
          </p:cNvPr>
          <p:cNvSpPr>
            <a:spLocks noGrp="1"/>
          </p:cNvSpPr>
          <p:nvPr>
            <p:ph type="title"/>
          </p:nvPr>
        </p:nvSpPr>
        <p:spPr/>
        <p:txBody>
          <a:bodyPr>
            <a:normAutofit/>
          </a:bodyPr>
          <a:lstStyle/>
          <a:p>
            <a:r>
              <a:rPr lang="en-US" sz="3600" b="1" dirty="0">
                <a:latin typeface="Times New Roman" panose="02020603050405020304" pitchFamily="18" charset="0"/>
                <a:cs typeface="Times New Roman" panose="02020603050405020304" pitchFamily="18" charset="0"/>
              </a:rPr>
              <a:t>Review Questions 2 …</a:t>
            </a:r>
            <a:endParaRPr lang="en-US" sz="3600" dirty="0"/>
          </a:p>
        </p:txBody>
      </p:sp>
      <p:sp>
        <p:nvSpPr>
          <p:cNvPr id="3" name="Content Placeholder 2">
            <a:extLst>
              <a:ext uri="{FF2B5EF4-FFF2-40B4-BE49-F238E27FC236}">
                <a16:creationId xmlns:a16="http://schemas.microsoft.com/office/drawing/2014/main" id="{D53FBBEF-C7A4-4D8F-8512-7660F0FEA8BE}"/>
              </a:ext>
            </a:extLst>
          </p:cNvPr>
          <p:cNvSpPr>
            <a:spLocks noGrp="1"/>
          </p:cNvSpPr>
          <p:nvPr>
            <p:ph idx="1"/>
          </p:nvPr>
        </p:nvSpPr>
        <p:spPr/>
        <p:txBody>
          <a:bodyPr/>
          <a:lstStyle/>
          <a:p>
            <a:pPr marL="0" indent="0" algn="just">
              <a:buNone/>
            </a:pPr>
            <a:r>
              <a:rPr lang="en-US" dirty="0">
                <a:latin typeface="Times New Roman" panose="02020603050405020304" pitchFamily="18" charset="0"/>
                <a:cs typeface="Times New Roman" panose="02020603050405020304" pitchFamily="18" charset="0"/>
              </a:rPr>
              <a:t>3. A floor is to be finished (smoothed) with a layer of mortar. The mix ratio used is 1:10. It was found that 0.5 meter cube of mortar is sufficient for the work. So, determine:</a:t>
            </a:r>
          </a:p>
          <a:p>
            <a:pPr marL="914400" lvl="2" indent="0">
              <a:buNone/>
            </a:pPr>
            <a:r>
              <a:rPr lang="en-US" sz="2400" dirty="0">
                <a:latin typeface="Times New Roman" panose="02020603050405020304" pitchFamily="18" charset="0"/>
                <a:cs typeface="Times New Roman" panose="02020603050405020304" pitchFamily="18" charset="0"/>
              </a:rPr>
              <a:t>a. Percent increment for wastage</a:t>
            </a:r>
          </a:p>
          <a:p>
            <a:pPr marL="914400" lvl="2" indent="0">
              <a:buNone/>
            </a:pPr>
            <a:r>
              <a:rPr lang="en-US" sz="2400" dirty="0">
                <a:latin typeface="Times New Roman" panose="02020603050405020304" pitchFamily="18" charset="0"/>
                <a:cs typeface="Times New Roman" panose="02020603050405020304" pitchFamily="18" charset="0"/>
              </a:rPr>
              <a:t>b. Volumes of cement and sand</a:t>
            </a:r>
          </a:p>
          <a:p>
            <a:pPr marL="0" indent="0">
              <a:buNone/>
            </a:pPr>
            <a:endParaRPr lang="en-US" dirty="0"/>
          </a:p>
        </p:txBody>
      </p:sp>
      <p:sp>
        <p:nvSpPr>
          <p:cNvPr id="4" name="Date Placeholder 3">
            <a:extLst>
              <a:ext uri="{FF2B5EF4-FFF2-40B4-BE49-F238E27FC236}">
                <a16:creationId xmlns:a16="http://schemas.microsoft.com/office/drawing/2014/main" id="{77460360-37B2-4803-85E3-4C588F386272}"/>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07F408AD-80E2-4B49-84F2-015EAF75D960}"/>
              </a:ext>
            </a:extLst>
          </p:cNvPr>
          <p:cNvSpPr>
            <a:spLocks noGrp="1"/>
          </p:cNvSpPr>
          <p:nvPr>
            <p:ph type="sldNum" sz="quarter" idx="12"/>
          </p:nvPr>
        </p:nvSpPr>
        <p:spPr/>
        <p:txBody>
          <a:bodyPr/>
          <a:lstStyle/>
          <a:p>
            <a:fld id="{E03BB2A6-D4B1-49FF-A111-169BC5B46362}" type="slidenum">
              <a:rPr lang="en-US" smtClean="0"/>
              <a:t>78</a:t>
            </a:fld>
            <a:endParaRPr lang="en-US"/>
          </a:p>
        </p:txBody>
      </p:sp>
    </p:spTree>
    <p:extLst>
      <p:ext uri="{BB962C8B-B14F-4D97-AF65-F5344CB8AC3E}">
        <p14:creationId xmlns:p14="http://schemas.microsoft.com/office/powerpoint/2010/main" val="3679126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4.2.2. Straightening Tools …</a:t>
            </a:r>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2) Plumb bob:</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tool consists of a solid brass or metal cylinder with a pointed end, which is attached to a suspended line so that its tip is always pointing vertically down.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main use of the plumb bob is as a more accurate replacement for vertical spirit level and also to transfer down vertically in marking.</a:t>
            </a:r>
          </a:p>
        </p:txBody>
      </p:sp>
      <p:sp>
        <p:nvSpPr>
          <p:cNvPr id="4" name="Date Placeholder 3">
            <a:extLst>
              <a:ext uri="{FF2B5EF4-FFF2-40B4-BE49-F238E27FC236}">
                <a16:creationId xmlns:a16="http://schemas.microsoft.com/office/drawing/2014/main" id="{6FD7E38D-DDCF-4077-B063-5570CB338A66}"/>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FBF779C3-7F96-486B-8252-1BD5A31F3DCE}"/>
              </a:ext>
            </a:extLst>
          </p:cNvPr>
          <p:cNvSpPr>
            <a:spLocks noGrp="1"/>
          </p:cNvSpPr>
          <p:nvPr>
            <p:ph type="sldNum" sz="quarter" idx="12"/>
          </p:nvPr>
        </p:nvSpPr>
        <p:spPr/>
        <p:txBody>
          <a:bodyPr/>
          <a:lstStyle/>
          <a:p>
            <a:fld id="{E03BB2A6-D4B1-49FF-A111-169BC5B46362}" type="slidenum">
              <a:rPr lang="en-US" smtClean="0"/>
              <a:t>8</a:t>
            </a:fld>
            <a:endParaRPr lang="en-US"/>
          </a:p>
        </p:txBody>
      </p:sp>
    </p:spTree>
    <p:extLst>
      <p:ext uri="{BB962C8B-B14F-4D97-AF65-F5344CB8AC3E}">
        <p14:creationId xmlns:p14="http://schemas.microsoft.com/office/powerpoint/2010/main" val="1443673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67A0-C114-42B2-B88E-BFAB5424149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4.2.2. Straightening Tools …</a:t>
            </a:r>
          </a:p>
        </p:txBody>
      </p:sp>
      <p:sp>
        <p:nvSpPr>
          <p:cNvPr id="3" name="Content Placeholder 2">
            <a:extLst>
              <a:ext uri="{FF2B5EF4-FFF2-40B4-BE49-F238E27FC236}">
                <a16:creationId xmlns:a16="http://schemas.microsoft.com/office/drawing/2014/main" id="{9A38CD1D-B93F-44F9-82DD-3332040752D8}"/>
              </a:ext>
            </a:extLst>
          </p:cNvPr>
          <p:cNvSpPr>
            <a:spLocks noGrp="1"/>
          </p:cNvSpPr>
          <p:nvPr>
            <p:ph idx="1"/>
          </p:nvPr>
        </p:nvSpPr>
        <p:spPr/>
        <p:txBody>
          <a:bodyPr>
            <a:normAutofit fontScale="62500" lnSpcReduction="20000"/>
          </a:bodyPr>
          <a:lstStyle/>
          <a:p>
            <a:pPr marL="0" indent="0">
              <a:buNone/>
            </a:pPr>
            <a:r>
              <a:rPr lang="en-US" sz="4500" b="1" dirty="0">
                <a:solidFill>
                  <a:srgbClr val="FF0000"/>
                </a:solidFill>
                <a:latin typeface="Times New Roman" panose="02020603050405020304" pitchFamily="18" charset="0"/>
                <a:cs typeface="Times New Roman" panose="02020603050405020304" pitchFamily="18" charset="0"/>
              </a:rPr>
              <a:t>3) Mason line:</a:t>
            </a:r>
          </a:p>
          <a:p>
            <a:pPr lvl="1" algn="just">
              <a:buFont typeface="Wingdings" panose="05000000000000000000" pitchFamily="2" charset="2"/>
              <a:buChar char="Ø"/>
            </a:pPr>
            <a:r>
              <a:rPr lang="en-US" sz="4400" dirty="0">
                <a:latin typeface="Times New Roman" panose="02020603050405020304" pitchFamily="18" charset="0"/>
                <a:cs typeface="Times New Roman" panose="02020603050405020304" pitchFamily="18" charset="0"/>
              </a:rPr>
              <a:t>When building up walls between two quoins we employ the mason line, which is approximately 30 meters ling, to ensure that the course are straight and at the correct height.</a:t>
            </a:r>
          </a:p>
          <a:p>
            <a:pPr lvl="1" algn="just">
              <a:buFont typeface="Wingdings" panose="05000000000000000000" pitchFamily="2" charset="2"/>
              <a:buChar char="Ø"/>
            </a:pPr>
            <a:r>
              <a:rPr lang="en-US" sz="4400" dirty="0">
                <a:latin typeface="Times New Roman" panose="02020603050405020304" pitchFamily="18" charset="0"/>
                <a:cs typeface="Times New Roman" panose="02020603050405020304" pitchFamily="18" charset="0"/>
              </a:rPr>
              <a:t>The line is tightened between two nails driven into the bed joints. Mason lines are also used for setting out buildings, lining out frames for doors and windows and many other purposes where a straight line is needed for a guide over longer distances. </a:t>
            </a:r>
          </a:p>
          <a:p>
            <a:pPr lvl="1" algn="just">
              <a:buFont typeface="Wingdings" panose="05000000000000000000" pitchFamily="2" charset="2"/>
              <a:buChar char="Ø"/>
            </a:pPr>
            <a:r>
              <a:rPr lang="en-US" sz="4400" dirty="0">
                <a:latin typeface="Times New Roman" panose="02020603050405020304" pitchFamily="18" charset="0"/>
                <a:cs typeface="Times New Roman" panose="02020603050405020304" pitchFamily="18" charset="0"/>
              </a:rPr>
              <a:t>Instead of nails, so called line bobbins may be used. The line is stretched between opposite quoins, passed through the saw cut of each bobbin and wrapped around the projecting screws. </a:t>
            </a:r>
          </a:p>
          <a:p>
            <a:pPr lvl="1" algn="just">
              <a:buFont typeface="Wingdings" panose="05000000000000000000" pitchFamily="2" charset="2"/>
              <a:buChar char="Ø"/>
            </a:pPr>
            <a:r>
              <a:rPr lang="en-US" sz="4400" dirty="0">
                <a:latin typeface="Times New Roman" panose="02020603050405020304" pitchFamily="18" charset="0"/>
                <a:cs typeface="Times New Roman" panose="02020603050405020304" pitchFamily="18" charset="0"/>
              </a:rPr>
              <a:t>Line bobbins are preferred to nails, as they are easily adjusted to the required level and no holes needed to be made in the bed joints.</a:t>
            </a:r>
          </a:p>
        </p:txBody>
      </p:sp>
      <p:sp>
        <p:nvSpPr>
          <p:cNvPr id="4" name="Date Placeholder 3">
            <a:extLst>
              <a:ext uri="{FF2B5EF4-FFF2-40B4-BE49-F238E27FC236}">
                <a16:creationId xmlns:a16="http://schemas.microsoft.com/office/drawing/2014/main" id="{4BA779B5-5DA3-4F1B-9A2D-CDCC3FC3DA23}"/>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14311067-421D-44CC-BBC4-1FD3598AFF31}"/>
              </a:ext>
            </a:extLst>
          </p:cNvPr>
          <p:cNvSpPr>
            <a:spLocks noGrp="1"/>
          </p:cNvSpPr>
          <p:nvPr>
            <p:ph type="sldNum" sz="quarter" idx="12"/>
          </p:nvPr>
        </p:nvSpPr>
        <p:spPr/>
        <p:txBody>
          <a:bodyPr/>
          <a:lstStyle/>
          <a:p>
            <a:fld id="{E03BB2A6-D4B1-49FF-A111-169BC5B46362}" type="slidenum">
              <a:rPr lang="en-US" smtClean="0"/>
              <a:t>9</a:t>
            </a:fld>
            <a:endParaRPr lang="en-US"/>
          </a:p>
        </p:txBody>
      </p:sp>
    </p:spTree>
    <p:extLst>
      <p:ext uri="{BB962C8B-B14F-4D97-AF65-F5344CB8AC3E}">
        <p14:creationId xmlns:p14="http://schemas.microsoft.com/office/powerpoint/2010/main" val="1609200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937</TotalTime>
  <Words>8394</Words>
  <Application>Microsoft Office PowerPoint</Application>
  <PresentationFormat>Widescreen</PresentationFormat>
  <Paragraphs>637</Paragraphs>
  <Slides>78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78</vt:i4>
      </vt:variant>
    </vt:vector>
  </HeadingPairs>
  <TitlesOfParts>
    <vt:vector size="84" baseType="lpstr">
      <vt:lpstr>Arial</vt:lpstr>
      <vt:lpstr>Calibri</vt:lpstr>
      <vt:lpstr>Calibri Light</vt:lpstr>
      <vt:lpstr>Times New Roman</vt:lpstr>
      <vt:lpstr>Wingdings</vt:lpstr>
      <vt:lpstr>Office Theme</vt:lpstr>
      <vt:lpstr>Lecture 4.  Masonry Work</vt:lpstr>
      <vt:lpstr>In this Lecture:</vt:lpstr>
      <vt:lpstr>4.1. Introduction about masonry </vt:lpstr>
      <vt:lpstr>4.2. Masonry hand tools</vt:lpstr>
      <vt:lpstr>4.2.1. Laying Tools …  The trowel:</vt:lpstr>
      <vt:lpstr>4.2.2. Straightening Tools</vt:lpstr>
      <vt:lpstr>4.2.2. Straightening Tools …</vt:lpstr>
      <vt:lpstr>4.2.2. Straightening Tools …</vt:lpstr>
      <vt:lpstr>4.2.2. Straightening Tools …</vt:lpstr>
      <vt:lpstr>4.2.2. Straightening Tools …</vt:lpstr>
      <vt:lpstr>4.2.2. Straightening Tools …</vt:lpstr>
      <vt:lpstr>4.2.3. Measuring and Marking Tools</vt:lpstr>
      <vt:lpstr>4.2.3. Measuring and Marking Tools …</vt:lpstr>
      <vt:lpstr>4.2.3. Measuring and Marking Tools …</vt:lpstr>
      <vt:lpstr>4.2.3. Measuring and Marking Tools …</vt:lpstr>
      <vt:lpstr>4.2.3. Measuring and Marking Tools …</vt:lpstr>
      <vt:lpstr>4.2.4. Cutting Tools</vt:lpstr>
      <vt:lpstr>4.2.4. Cutting Tools …</vt:lpstr>
      <vt:lpstr>4.2.5. Finishing Tools</vt:lpstr>
      <vt:lpstr>4.2.5. Finishing Tools …</vt:lpstr>
      <vt:lpstr>4.2.6. Site Tools</vt:lpstr>
      <vt:lpstr>4.2.6. Site Tools …</vt:lpstr>
      <vt:lpstr>4.2.6. Site Tools …</vt:lpstr>
      <vt:lpstr>4.2.6. Site Tools …</vt:lpstr>
      <vt:lpstr>4.2.7. Site Equipment</vt:lpstr>
      <vt:lpstr>4.2.7. Site Equipment …</vt:lpstr>
      <vt:lpstr>4.2.7. Site Equipment …</vt:lpstr>
      <vt:lpstr>4.2.7. Site Equipment …</vt:lpstr>
      <vt:lpstr>4.2.7. Site Equipment …</vt:lpstr>
      <vt:lpstr>4.2.7. Site Equipment …</vt:lpstr>
      <vt:lpstr>4.2.8.Tools for measuring and Mitering Angles</vt:lpstr>
      <vt:lpstr>4.2.8.Tools for measuring and Mitering Angles …</vt:lpstr>
      <vt:lpstr>PowerPoint Presentation</vt:lpstr>
      <vt:lpstr>4.3. Types of Masonry work</vt:lpstr>
      <vt:lpstr>4.3.1. Stone Masonry …</vt:lpstr>
      <vt:lpstr>I. Types of stone masonry… </vt:lpstr>
      <vt:lpstr>B. Dressed-stone masonry: …</vt:lpstr>
      <vt:lpstr>4.3.1. Stone Masonry …</vt:lpstr>
      <vt:lpstr>4.3.1. Stone Masonry …</vt:lpstr>
      <vt:lpstr>4.3.1. Stone Masonry …</vt:lpstr>
      <vt:lpstr>4.3.2. Brick masonry</vt:lpstr>
      <vt:lpstr>4.3.2. Brick masonry …</vt:lpstr>
      <vt:lpstr>4.3.2. Brick masonry …</vt:lpstr>
      <vt:lpstr>4.3.2. Brick masonry …</vt:lpstr>
      <vt:lpstr>4.3.2. Brick masonry …</vt:lpstr>
      <vt:lpstr>4.3.2. Brick masonry …</vt:lpstr>
      <vt:lpstr>4.3.2. Brick masonry …</vt:lpstr>
      <vt:lpstr>4.3.2. Brick masonry …</vt:lpstr>
      <vt:lpstr>III) Bond …</vt:lpstr>
      <vt:lpstr>III) Bond …</vt:lpstr>
      <vt:lpstr>4.3.2. Brick masonry …</vt:lpstr>
      <vt:lpstr>4.3.2. Brick masonry …</vt:lpstr>
      <vt:lpstr>4.3.2. Brick masonry …</vt:lpstr>
      <vt:lpstr>4.3.2. Brick masonry …</vt:lpstr>
      <vt:lpstr>4.3.2. Brick masonry …</vt:lpstr>
      <vt:lpstr>PowerPoint Presentation</vt:lpstr>
      <vt:lpstr>4.4. Binding materials: mortar and concrete</vt:lpstr>
      <vt:lpstr>4.4.1 Binding Materials …</vt:lpstr>
      <vt:lpstr>4.4.1 Binding Materials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Review Questions 1</vt:lpstr>
      <vt:lpstr>Review Questions 2</vt:lpstr>
      <vt:lpstr>Review Questions 2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4.  Masonry Work</dc:title>
  <dc:creator>user</dc:creator>
  <cp:lastModifiedBy>user</cp:lastModifiedBy>
  <cp:revision>119</cp:revision>
  <dcterms:created xsi:type="dcterms:W3CDTF">2020-04-27T13:54:33Z</dcterms:created>
  <dcterms:modified xsi:type="dcterms:W3CDTF">2020-04-28T05:52:08Z</dcterms:modified>
</cp:coreProperties>
</file>