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5.xml" ContentType="application/vnd.openxmlformats-officedocument.theme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  <p:sldMasterId id="2147483723" r:id="rId2"/>
    <p:sldMasterId id="2147483747" r:id="rId3"/>
    <p:sldMasterId id="2147483759" r:id="rId4"/>
    <p:sldMasterId id="2147483774" r:id="rId5"/>
    <p:sldMasterId id="2147483861" r:id="rId6"/>
  </p:sldMasterIdLst>
  <p:notesMasterIdLst>
    <p:notesMasterId r:id="rId39"/>
  </p:notesMasterIdLst>
  <p:handoutMasterIdLst>
    <p:handoutMasterId r:id="rId40"/>
  </p:handoutMasterIdLst>
  <p:sldIdLst>
    <p:sldId id="308" r:id="rId7"/>
    <p:sldId id="310" r:id="rId8"/>
    <p:sldId id="258" r:id="rId9"/>
    <p:sldId id="268" r:id="rId10"/>
    <p:sldId id="269" r:id="rId11"/>
    <p:sldId id="270" r:id="rId12"/>
    <p:sldId id="273" r:id="rId13"/>
    <p:sldId id="274" r:id="rId14"/>
    <p:sldId id="275" r:id="rId15"/>
    <p:sldId id="276" r:id="rId16"/>
    <p:sldId id="277" r:id="rId17"/>
    <p:sldId id="278" r:id="rId18"/>
    <p:sldId id="282" r:id="rId19"/>
    <p:sldId id="284" r:id="rId20"/>
    <p:sldId id="285" r:id="rId21"/>
    <p:sldId id="314" r:id="rId22"/>
    <p:sldId id="289" r:id="rId23"/>
    <p:sldId id="291" r:id="rId24"/>
    <p:sldId id="305" r:id="rId25"/>
    <p:sldId id="290" r:id="rId26"/>
    <p:sldId id="292" r:id="rId27"/>
    <p:sldId id="293" r:id="rId28"/>
    <p:sldId id="294" r:id="rId29"/>
    <p:sldId id="295" r:id="rId30"/>
    <p:sldId id="296" r:id="rId31"/>
    <p:sldId id="297" r:id="rId32"/>
    <p:sldId id="299" r:id="rId33"/>
    <p:sldId id="300" r:id="rId34"/>
    <p:sldId id="301" r:id="rId35"/>
    <p:sldId id="302" r:id="rId36"/>
    <p:sldId id="304" r:id="rId37"/>
    <p:sldId id="312" r:id="rId3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2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3568EF1-9721-402A-85AC-DEEF7171CC30}" type="datetimeFigureOut">
              <a:rPr lang="en-US" smtClean="0"/>
              <a:t>3/11/2020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A8C76B7-2146-4558-8EE6-4EA6DAFADB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5916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4240282-C33D-47E4-AF81-DA5815AD5A25}" type="datetimeFigureOut">
              <a:rPr lang="en-US" smtClean="0"/>
              <a:pPr/>
              <a:t>3/11/2020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4047BAE-C9FE-457F-A6A5-69FC719977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020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34E19F4-45F6-4009-82BD-FC23A8CA81A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6160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D1C611-00F3-4E04-A8D9-FABA88DD1FD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2265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AAB97C-C718-4FED-B33B-B229635F615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754894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85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52427C-6DC1-48C0-87F9-EAB88FBDBC7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821042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715CDA-8741-4F33-977E-65118C71345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4028363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5F841D-E170-40DE-A7D4-C30FED09E6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17241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EDDAE3-9187-42CF-A2A7-7C4E8A42000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smtClean="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32701989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04EA334-ED6A-4133-8C17-4703EEF98C70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1773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7A295C-C434-4F79-9923-293D8718166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880975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C4073F-35D2-43A0-A21C-15124349053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370731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6A951E-70B1-4B3B-8DC3-581B267BC00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534298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5264CB-C261-440A-A420-EF31B2D7AF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916498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69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D19EE2-3E6F-4AFB-95CA-14B8C28AC77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721805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72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FDA866B-CBD6-414B-B430-688560CB79B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6134286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64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A29C74-35E6-4A05-992C-D297FB4C940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2416216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05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1B6C0B-1AC2-4992-BBA1-3E898879A60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63305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4FDE6E-9E22-466C-B041-4FC26CA7A35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9580922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4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A57BBD-78CA-4EB5-A802-7B0F0EEFF3C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0903999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8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D2973B2-2A09-422B-B6ED-65D744784CD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5775395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5A836D-04E5-4EDC-8499-C57E1515D58D}" type="slidenum">
              <a:rPr lang="en-US" alt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 altLang="en-US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94165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E63DDFD-6BD1-4EC3-AC63-D6381D9C8AC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475266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B2B626-AC19-4B9F-91D4-021B0F397D2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3599752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8AB971-8054-4309-905E-9F565307881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430319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6F2C4A-4822-4D58-90F7-9AF9700EB6E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471854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84F1677-1876-4C4D-9BBD-6A0F36C06AF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142911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5D957F4-27EE-401E-B7E4-5A0C1C553E0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470779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44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B08E03-DA9F-459F-B7CF-0D30BA7725E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543021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/>
          </a:p>
        </p:txBody>
      </p:sp>
      <p:pic>
        <p:nvPicPr>
          <p:cNvPr id="5" name="Picture 3" descr="A:\minispir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/>
          </a:p>
        </p:txBody>
      </p:sp>
      <p:pic>
        <p:nvPicPr>
          <p:cNvPr id="7" name="Picture 5" descr="A:\minispir.GIF"/>
          <p:cNvPicPr>
            <a:picLocks noChangeAspect="1" noChangeArrowheads="1"/>
          </p:cNvPicPr>
          <p:nvPr/>
        </p:nvPicPr>
        <p:blipFill>
          <a:blip r:embed="rId3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DC4075C-B708-4B49-B6D1-224A473A17A8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03862E-278D-41B4-8760-61FFD599C5A0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38702B-42E0-41C9-96F3-2DD567C462BB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clip art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16EA01-353E-462E-A627-B89FA824B7E7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66800" y="1752600"/>
            <a:ext cx="76200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F9992E-B13E-4D5A-B95B-B39D5E4D54B8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1DE0C5-5B57-4C1F-BC9A-44E800C491B3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4C8D396-F92E-4475-AA7A-70A8A558B2A0}" type="datetime1">
              <a:rPr lang="en-US" smtClean="0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IN" smtClean="0"/>
              <a:t>BY: Dereje G (BSc,MPH)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FE933A7-B133-48DC-A186-5777F6E4D751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F30CDF0-21EA-4015-99E6-85FDED0484CF}" type="datetime1">
              <a:rPr lang="en-US" smtClean="0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IN" smtClean="0"/>
              <a:t>BY: Dereje G (BSc,MPH)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4C6BBAD-C259-479B-8F0A-9023C7AEED2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C951F68-32E1-4C50-B4FD-45649D5EACD7}" type="datetime1">
              <a:rPr lang="en-US" smtClean="0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IN" smtClean="0"/>
              <a:t>BY: Dereje G (BSc,MPH)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B93CCF3-7736-41BC-9567-F2E0F744E5DC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29A8338-6CEA-4A1F-BF5E-BEDBA0188333}" type="datetime1">
              <a:rPr lang="en-US" smtClean="0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IN" smtClean="0"/>
              <a:t>BY: Dereje G (BSc,MPH)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19B69A3-CA01-42C3-822C-39281AD8DE4D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0DF7B9A-E362-46B4-9906-6B52067CB793}" type="datetime1">
              <a:rPr lang="en-US" smtClean="0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IN" smtClean="0"/>
              <a:t>BY: Dereje G (BSc,MPH)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76BB7AF-A141-45D2-8B27-94E24B8F9130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57E516-58E2-429A-8168-E626E7F56C62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E5FD382-EFFE-467D-A568-3795DF694C1E}" type="datetime1">
              <a:rPr lang="en-US" smtClean="0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IN" smtClean="0"/>
              <a:t>BY: Dereje G (BSc,MPH)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1217F89-18BC-4A28-8F7A-4072CB7CED8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D0BC559-58C9-48D8-9F12-C1DB5E9ADDBC}" type="datetime1">
              <a:rPr lang="en-US" smtClean="0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IN" smtClean="0"/>
              <a:t>BY: Dereje G (BSc,MPH)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8E6539B-09CE-4AD4-87D9-194E4C33AC2F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8A2EE98-B8F7-4036-9A8A-709D8BBCDD74}" type="datetime1">
              <a:rPr lang="en-US" smtClean="0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IN" smtClean="0"/>
              <a:t>BY: Dereje G (BSc,MPH)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01F737E-D852-4216-A3C3-49FEFF521584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7DDE39B-7201-4C32-B5B7-B0757701AE31}" type="datetime1">
              <a:rPr lang="en-US" smtClean="0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IN" smtClean="0"/>
              <a:t>BY: Dereje G (BSc,MPH)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6F4F6A9-796C-4B59-89E4-58D146EC4E5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5D66A0B-6858-4804-89A0-E7DA8645C781}" type="datetime1">
              <a:rPr lang="en-US" smtClean="0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IN" smtClean="0"/>
              <a:t>BY: Dereje G (BSc,MPH)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80CC98B-4C5D-483A-A870-22E15CBFD95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4702335-7EB2-47CD-8044-3CCE316EC863}" type="datetime1">
              <a:rPr lang="en-US" smtClean="0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IN" smtClean="0"/>
              <a:t>BY: Dereje G (BSc,MPH)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5D27E25-ECC3-4665-A27B-0E228DADF18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175" y="0"/>
            <a:ext cx="9147175" cy="6867525"/>
            <a:chOff x="-2" y="0"/>
            <a:chExt cx="5762" cy="4326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-2" y="0"/>
              <a:ext cx="5712" cy="4326"/>
              <a:chOff x="-2" y="0"/>
              <a:chExt cx="5712" cy="4326"/>
            </a:xfrm>
          </p:grpSpPr>
          <p:sp>
            <p:nvSpPr>
              <p:cNvPr id="8" name="Rectangle 4"/>
              <p:cNvSpPr>
                <a:spLocks noChangeArrowheads="1"/>
              </p:cNvSpPr>
              <p:nvPr/>
            </p:nvSpPr>
            <p:spPr bwMode="auto">
              <a:xfrm>
                <a:off x="-2" y="0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Rectangle 5"/>
              <p:cNvSpPr>
                <a:spLocks noChangeArrowheads="1"/>
              </p:cNvSpPr>
              <p:nvPr/>
            </p:nvSpPr>
            <p:spPr bwMode="auto">
              <a:xfrm>
                <a:off x="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Rectangle 6"/>
              <p:cNvSpPr>
                <a:spLocks noChangeArrowheads="1"/>
              </p:cNvSpPr>
              <p:nvPr/>
            </p:nvSpPr>
            <p:spPr bwMode="auto">
              <a:xfrm>
                <a:off x="1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7"/>
              <p:cNvSpPr>
                <a:spLocks noChangeArrowheads="1"/>
              </p:cNvSpPr>
              <p:nvPr/>
            </p:nvSpPr>
            <p:spPr bwMode="auto">
              <a:xfrm>
                <a:off x="2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3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9"/>
              <p:cNvSpPr>
                <a:spLocks noChangeArrowheads="1"/>
              </p:cNvSpPr>
              <p:nvPr/>
            </p:nvSpPr>
            <p:spPr bwMode="auto">
              <a:xfrm>
                <a:off x="4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Rectangle 10"/>
              <p:cNvSpPr>
                <a:spLocks noChangeArrowheads="1"/>
              </p:cNvSpPr>
              <p:nvPr/>
            </p:nvSpPr>
            <p:spPr bwMode="auto">
              <a:xfrm>
                <a:off x="5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Rectangle 11"/>
              <p:cNvSpPr>
                <a:spLocks noChangeArrowheads="1"/>
              </p:cNvSpPr>
              <p:nvPr/>
            </p:nvSpPr>
            <p:spPr bwMode="auto">
              <a:xfrm>
                <a:off x="6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Rectangle 12"/>
              <p:cNvSpPr>
                <a:spLocks noChangeArrowheads="1"/>
              </p:cNvSpPr>
              <p:nvPr/>
            </p:nvSpPr>
            <p:spPr bwMode="auto">
              <a:xfrm>
                <a:off x="7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Rectangle 13"/>
              <p:cNvSpPr>
                <a:spLocks noChangeArrowheads="1"/>
              </p:cNvSpPr>
              <p:nvPr/>
            </p:nvSpPr>
            <p:spPr bwMode="auto">
              <a:xfrm>
                <a:off x="8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Rectangle 14"/>
              <p:cNvSpPr>
                <a:spLocks noChangeArrowheads="1"/>
              </p:cNvSpPr>
              <p:nvPr/>
            </p:nvSpPr>
            <p:spPr bwMode="auto">
              <a:xfrm>
                <a:off x="9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Rectangle 15"/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Rectangle 16"/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Rectangle 17"/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Rectangle 18"/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Rectangle 19"/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Rectangle 20"/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Rectangle 21"/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Rectangle 22"/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Rectangle 23"/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Rectangle 24"/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Rectangle 25"/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Rectangle 26"/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Rectangle 27"/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Rectangle 28"/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Rectangle 29"/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Rectangle 30"/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Rectangle 31"/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Rectangle 32"/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Rectangle 33"/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Rectangle 34"/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Rectangle 35"/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Rectangle 36"/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Rectangle 37"/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Rectangle 38"/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Rectangle 39"/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Rectangle 40"/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Rectangle 41"/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Rectangle 42"/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Rectangle 43"/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Rectangle 44"/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Rectangle 45"/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Rectangle 46"/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Rectangle 47"/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Rectangle 48"/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Rectangle 49"/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Rectangle 50"/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Rectangle 51"/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Rectangle 52"/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Rectangle 53"/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Rectangle 54"/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Rectangle 55"/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Rectangle 56"/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Rectangle 57"/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Rectangle 58"/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Rectangle 59"/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Rectangle 60"/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Rectangle 61"/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Rectangle 62"/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Rectangle 63"/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48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Rectangle 64"/>
            <p:cNvSpPr>
              <a:spLocks noChangeArrowheads="1"/>
            </p:cNvSpPr>
            <p:nvPr/>
          </p:nvSpPr>
          <p:spPr bwMode="auto">
            <a:xfrm>
              <a:off x="429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65"/>
            <p:cNvSpPr>
              <a:spLocks noChangeArrowheads="1"/>
            </p:cNvSpPr>
            <p:nvPr/>
          </p:nvSpPr>
          <p:spPr bwMode="auto">
            <a:xfrm>
              <a:off x="0" y="0"/>
              <a:ext cx="5760" cy="321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8" name="Rectangle 66"/>
          <p:cNvSpPr>
            <a:spLocks noChangeArrowheads="1"/>
          </p:cNvSpPr>
          <p:nvPr/>
        </p:nvSpPr>
        <p:spPr bwMode="auto">
          <a:xfrm>
            <a:off x="3505200" y="2590800"/>
            <a:ext cx="4892675" cy="76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kumimoji="1" lang="en-US" altLang="en-US">
              <a:latin typeface="Helvetica" charset="0"/>
            </a:endParaRPr>
          </a:p>
        </p:txBody>
      </p:sp>
      <p:sp>
        <p:nvSpPr>
          <p:cNvPr id="11331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779463" y="1447800"/>
            <a:ext cx="7678737" cy="108108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11332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021138" y="2860675"/>
            <a:ext cx="4437062" cy="31146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DC4075C-B708-4B49-B6D1-224A473A17A8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57E516-58E2-429A-8168-E626E7F56C62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9E00B4-913D-4511-9098-BEFC5474AE58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2813" y="1905000"/>
            <a:ext cx="39782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3488" y="1905000"/>
            <a:ext cx="3979862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5881AB-112F-4E1F-BCEC-60805733AD18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9E00B4-913D-4511-9098-BEFC5474AE58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5CE7F9-C324-4F1D-899A-D72388AAD81E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8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9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7FCA5F-A8FE-455F-BCE0-6F10090616C8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A71187-1EBD-4463-8BAA-E6FE2507F436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5047FE-0C2F-4EE9-81B3-4C4FD50B849F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CC8D5E-5A3F-47AD-8E58-C5C10EAD0297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03862E-278D-41B4-8760-61FFD599C5A0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4525" y="533400"/>
            <a:ext cx="2039938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71538" y="533400"/>
            <a:ext cx="5970587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38702B-42E0-41C9-96F3-2DD567C462BB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pic>
        <p:nvPicPr>
          <p:cNvPr id="5" name="Picture 3" descr="A:\minispir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pic>
        <p:nvPicPr>
          <p:cNvPr id="7" name="Picture 5" descr="A:\minispir.GIF"/>
          <p:cNvPicPr>
            <a:picLocks noChangeAspect="1" noChangeArrowheads="1"/>
          </p:cNvPicPr>
          <p:nvPr/>
        </p:nvPicPr>
        <p:blipFill>
          <a:blip r:embed="rId3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D32986-570B-4F7B-AEE5-6BF42AD5C9B7}" type="datetime1">
              <a:rPr lang="en-US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BY: Dereje G (BSc, MPH)</a:t>
            </a:r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64A00-BD3A-4AB7-B5E4-BA16E0A1DB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95488-92D4-44B9-9AA4-2A92EB228189}" type="datetime1">
              <a:rPr lang="en-US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BY: Dereje G (BSc, MPH)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E725F-0427-4E73-ADBA-9B6367A17E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09470-8C69-4E82-B773-A4C89F6DD516}" type="datetime1">
              <a:rPr lang="en-US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BY: Dereje G (BSc, MPH)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111483-2253-4A88-820E-33BCEAF926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5881AB-112F-4E1F-BCEC-60805733AD18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9F6519-90D7-4C86-9C80-4FC62B59F03E}" type="datetime1">
              <a:rPr lang="en-US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BY: Dereje G (BSc, MPH)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106A0-CF8A-4082-8D92-6E29CAE091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654A5-6BD7-4108-9000-D15F085FDB5B}" type="datetime1">
              <a:rPr lang="en-US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BY: Dereje G (BSc, MPH)</a:t>
            </a: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8DCEC-1838-4EFC-968C-B02D050F5F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E1209-01A2-482B-9DE7-17D7C5F8D244}" type="datetime1">
              <a:rPr lang="en-US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BY: Dereje G (BSc, MPH)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49687-02EF-4171-A041-6F7A04E5CC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A996A-5F0A-4A76-8455-8A46B48C9E75}" type="datetime1">
              <a:rPr lang="en-US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BY: Dereje G (BSc, MPH)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0F7D1-FD8E-4256-9093-C167417850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31DBF-B7F9-4025-AE9C-450E4B8B8A2D}" type="datetime1">
              <a:rPr lang="en-US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BY: Dereje G (BSc, MPH)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823C0-0663-41A0-87FC-DF686750FF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0C7D2-12AA-4CDC-84CD-21AC48B90C31}" type="datetime1">
              <a:rPr lang="en-US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BY: Dereje G (BSc, MPH)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B9E30-6F9D-4156-BADC-04A66B0ED5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0D161-D55D-42DA-A318-16D1E37FB3DF}" type="datetime1">
              <a:rPr lang="en-US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BY: Dereje G (BSc, MPH)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6F621-A43B-46DB-928F-88583017B3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A4F119-9EF2-4D65-ABBA-A2A1094DCBFF}" type="datetime1">
              <a:rPr lang="en-US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BY: Dereje G (BSc, MPH)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08C34-5465-4A12-91D3-6284643FC4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clip art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8A48A-576A-49E0-A896-5D401576ABB3}" type="datetime1">
              <a:rPr lang="en-US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BY: Dereje G (BSc, MPH)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AA8C7-9DC4-40D1-ABF8-7213AECEFE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/>
  </p:transition>
  <p:hf hdr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066800" y="1752600"/>
            <a:ext cx="76200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C07A5-E3F2-485E-8553-6C993D1F0FEC}" type="datetime1">
              <a:rPr lang="en-US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BY: Dereje G (BSc, MPH)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56136C-7C20-4246-98CE-79E34B12FA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cover/>
  </p:transition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5CE7F9-C324-4F1D-899A-D72388AAD81E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76DE7-D3BB-449D-A60D-A712C7283339}" type="datetime1">
              <a:rPr lang="en-US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BY: Dereje G (BSc, MPH)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C3CE4-4DC5-4142-939C-82B8B3D1F9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429134B-C617-481A-8BF2-E56214DAFCF1}" type="datetime1">
              <a:rPr lang="en-US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IN"/>
              <a:t>By: Dereje G (Bsc,MPH)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09C831E-A0F3-4D7C-8867-F2A081C4964B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8B84DC2-9F1B-4091-9B16-9ADEC5804108}" type="datetime1">
              <a:rPr lang="en-US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IN"/>
              <a:t>By: Dereje G (Bsc,MPH)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F7EE53C-CB82-49FA-A1F2-4E6301D9541A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05FEE9F-E22D-43AF-8000-E43B8852153D}" type="datetime1">
              <a:rPr lang="en-US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IN"/>
              <a:t>By: Dereje G (Bsc,MPH)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37D933D-0E4D-4F9C-A005-7EC9295E639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93E64F3-5930-4438-AC14-7A52F8432D37}" type="datetime1">
              <a:rPr lang="en-US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IN"/>
              <a:t>By: Dereje G (Bsc,MPH)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52E45F0-FE63-4909-943E-EDC6889941B0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45750CF-42DC-4363-A969-EA530A471FCC}" type="datetime1">
              <a:rPr lang="en-US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IN"/>
              <a:t>By: Dereje G (Bsc,MPH)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AD27884-BF15-4BCB-9FB3-452F0F3F7020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B3A23AF-A0BB-499A-95AD-858A033A3C09}" type="datetime1">
              <a:rPr lang="en-US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IN"/>
              <a:t>By: Dereje G (Bsc,MPH)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734EEB6-3002-457D-A1A8-E9F0F6CDB01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600F9E8-C0DC-485E-8B73-BEEB01119147}" type="datetime1">
              <a:rPr lang="en-US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IN"/>
              <a:t>By: Dereje G (Bsc,MPH)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0126536-0831-47E0-AB08-06A3CC0692C5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3415AD2-45D4-433A-BCD4-1C3F0DD89B34}" type="datetime1">
              <a:rPr lang="en-US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IN"/>
              <a:t>By: Dereje G (Bsc,MPH)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504903A-334C-4940-9910-523D72785A7C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2BCE76B-4248-418C-95A3-6B2D364CAA17}" type="datetime1">
              <a:rPr lang="en-US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IN"/>
              <a:t>By: Dereje G (Bsc,MPH)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68A8E2F-611F-4877-B90F-EAC83E355CB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7FCA5F-A8FE-455F-BCE0-6F10090616C8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B6EC7F9-8D72-47BE-9207-41F8CE1865DF}" type="datetime1">
              <a:rPr lang="en-US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IN"/>
              <a:t>By: Dereje G (Bsc,MPH)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A131F52-6B73-4D91-9CC4-A13B768AF188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8247614-12CE-47D4-B7E5-18F0E96F7E58}" type="datetime1">
              <a:rPr lang="en-US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IN"/>
              <a:t>By: Dereje G (Bsc,MPH)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44F9266F-C3BD-4D84-B3F6-EABE95CAFC85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fld id="{2CD32986-570B-4F7B-AEE5-6BF42AD5C9B7}" type="datetime1">
              <a:rPr lang="en-US" smtClean="0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BY: Dereje G (BSc, MPH)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>
              <a:defRPr/>
            </a:pPr>
            <a:fld id="{B3F64A00-BD3A-4AB7-B5E4-BA16E0A1DB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812462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795488-92D4-44B9-9AA4-2A92EB228189}" type="datetime1">
              <a:rPr lang="en-US" smtClean="0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BY: Dereje G (BSc, MPH)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0E725F-0427-4E73-ADBA-9B6367A17EC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37679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509470-8C69-4E82-B773-A4C89F6DD516}" type="datetime1">
              <a:rPr lang="en-US" smtClean="0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BY: Dereje G (BSc, MPH)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111483-2253-4A88-820E-33BCEAF9267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14687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D9F6519-90D7-4C86-9C80-4FC62B59F03E}" type="datetime1">
              <a:rPr lang="en-US" smtClean="0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BY: Dereje G (BSc, MPH)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2106A0-CF8A-4082-8D92-6E29CAE0916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49471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E2654A5-6BD7-4108-9000-D15F085FDB5B}" type="datetime1">
              <a:rPr lang="en-US" smtClean="0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BY: Dereje G (BSc, MPH)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8DCEC-1838-4EFC-968C-B02D050F5F4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99263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1E1209-01A2-482B-9DE7-17D7C5F8D244}" type="datetime1">
              <a:rPr lang="en-US" smtClean="0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BY: Dereje G (BSc, MPH)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149687-02EF-4171-A041-6F7A04E5CCC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21169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1A996A-5F0A-4A76-8455-8A46B48C9E75}" type="datetime1">
              <a:rPr lang="en-US" smtClean="0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BY: Dereje G (BSc, MPH)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00F7D1-FD8E-4256-9093-C1674178505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60242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C31DBF-B7F9-4025-AE9C-450E4B8B8A2D}" type="datetime1">
              <a:rPr lang="en-US" smtClean="0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BY: Dereje G (BSc, MPH)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>
              <a:defRPr/>
            </a:pPr>
            <a:fld id="{868823C0-0663-41A0-87FC-DF686750FF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92857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A71187-1EBD-4463-8BAA-E6FE2507F436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fld id="{8E50C7D2-12AA-4CDC-84CD-21AC48B90C31}" type="datetime1">
              <a:rPr lang="en-US" smtClean="0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BY: Dereje G (BSc, MPH)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pPr>
              <a:defRPr/>
            </a:pPr>
            <a:fld id="{FE7B9E30-6F9D-4156-BADC-04A66B0ED5A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55470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10D161-D55D-42DA-A318-16D1E37FB3DF}" type="datetime1">
              <a:rPr lang="en-US" smtClean="0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BY: Dereje G (BSc, MPH)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26F621-A43B-46DB-928F-88583017B35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519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A4F119-9EF2-4D65-ABBA-A2A1094DCBFF}" type="datetime1">
              <a:rPr lang="en-US" smtClean="0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BY: Dereje G (BSc, MPH)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808C34-5465-4A12-91D3-6284643FC47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89967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5047FE-0C2F-4EE9-81B3-4C4FD50B849F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CC8D5E-5A3F-47AD-8E58-C5C10EAD0297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9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slideLayout" Target="../slideLayouts/slideLayout50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9.xml"/><Relationship Id="rId3" Type="http://schemas.openxmlformats.org/officeDocument/2006/relationships/slideLayout" Target="../slideLayouts/slideLayout64.xml"/><Relationship Id="rId7" Type="http://schemas.openxmlformats.org/officeDocument/2006/relationships/slideLayout" Target="../slideLayouts/slideLayout68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3.xml"/><Relationship Id="rId1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7.xml"/><Relationship Id="rId11" Type="http://schemas.openxmlformats.org/officeDocument/2006/relationships/slideLayout" Target="../slideLayouts/slideLayout72.xml"/><Relationship Id="rId5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71.xml"/><Relationship Id="rId4" Type="http://schemas.openxmlformats.org/officeDocument/2006/relationships/slideLayout" Target="../slideLayouts/slideLayout65.xml"/><Relationship Id="rId9" Type="http://schemas.openxmlformats.org/officeDocument/2006/relationships/slideLayout" Target="../slideLayouts/slideLayout7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ltGray">
      <p:bgPr>
        <a:solidFill>
          <a:srgbClr val="906D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27" name="Line 3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28" name="Picture 4" descr="A:\minispir.GIF"/>
          <p:cNvPicPr>
            <a:picLocks noChangeAspect="1" noChangeArrowheads="1"/>
          </p:cNvPicPr>
          <p:nvPr/>
        </p:nvPicPr>
        <p:blipFill>
          <a:blip r:embed="rId16" cstate="print"/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A:\minispir.GIF"/>
          <p:cNvPicPr>
            <a:picLocks noChangeAspect="1" noChangeArrowheads="1"/>
          </p:cNvPicPr>
          <p:nvPr/>
        </p:nvPicPr>
        <p:blipFill>
          <a:blip r:embed="rId16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fld id="{BE465D75-B1D1-469E-9575-5A2F5C74B08D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</p:sldLayoutIdLst>
  <p:transition spd="slow">
    <p:cover/>
  </p:transition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Times New Roman"/>
                <a:cs typeface="+mn-cs"/>
              </a:defRPr>
            </a:lvl1pPr>
          </a:lstStyle>
          <a:p>
            <a:pPr>
              <a:defRPr/>
            </a:pPr>
            <a:fld id="{5A2E241A-D1C8-4683-B794-AE9E04F268FE}" type="datetime1">
              <a:rPr lang="en-US" smtClean="0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en-IN" smtClean="0"/>
              <a:t>BY: Dereje G (BSc,MPH)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Times New Roman"/>
                <a:cs typeface="+mn-cs"/>
              </a:defRPr>
            </a:lvl1pPr>
          </a:lstStyle>
          <a:p>
            <a:pPr>
              <a:defRPr/>
            </a:pPr>
            <a:fld id="{7BD8E57B-F5FB-4C9C-BF64-1B59B7B22778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7175" cy="6867525"/>
            <a:chOff x="0" y="0"/>
            <a:chExt cx="5762" cy="4326"/>
          </a:xfrm>
        </p:grpSpPr>
        <p:sp>
          <p:nvSpPr>
            <p:cNvPr id="10243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44" name="Rectangle 4"/>
            <p:cNvSpPr>
              <a:spLocks noChangeArrowheads="1"/>
            </p:cNvSpPr>
            <p:nvPr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45" name="Rectangle 5"/>
            <p:cNvSpPr>
              <a:spLocks noChangeArrowheads="1"/>
            </p:cNvSpPr>
            <p:nvPr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46" name="Rectangle 6"/>
            <p:cNvSpPr>
              <a:spLocks noChangeArrowheads="1"/>
            </p:cNvSpPr>
            <p:nvPr/>
          </p:nvSpPr>
          <p:spPr bwMode="hidden">
            <a:xfrm>
              <a:off x="2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47" name="Rectangle 7"/>
            <p:cNvSpPr>
              <a:spLocks noChangeArrowheads="1"/>
            </p:cNvSpPr>
            <p:nvPr/>
          </p:nvSpPr>
          <p:spPr bwMode="hidden">
            <a:xfrm>
              <a:off x="3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48" name="Rectangle 8"/>
            <p:cNvSpPr>
              <a:spLocks noChangeArrowheads="1"/>
            </p:cNvSpPr>
            <p:nvPr/>
          </p:nvSpPr>
          <p:spPr bwMode="hidden">
            <a:xfrm>
              <a:off x="4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49" name="Rectangle 9"/>
            <p:cNvSpPr>
              <a:spLocks noChangeArrowheads="1"/>
            </p:cNvSpPr>
            <p:nvPr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50" name="Rectangle 10"/>
            <p:cNvSpPr>
              <a:spLocks noChangeArrowheads="1"/>
            </p:cNvSpPr>
            <p:nvPr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51" name="Rectangle 11"/>
            <p:cNvSpPr>
              <a:spLocks noChangeArrowheads="1"/>
            </p:cNvSpPr>
            <p:nvPr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52" name="Rectangle 12"/>
            <p:cNvSpPr>
              <a:spLocks noChangeArrowheads="1"/>
            </p:cNvSpPr>
            <p:nvPr/>
          </p:nvSpPr>
          <p:spPr bwMode="hidden">
            <a:xfrm>
              <a:off x="8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53" name="Rectangle 13"/>
            <p:cNvSpPr>
              <a:spLocks noChangeArrowheads="1"/>
            </p:cNvSpPr>
            <p:nvPr/>
          </p:nvSpPr>
          <p:spPr bwMode="hidden">
            <a:xfrm>
              <a:off x="9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54" name="Rectangle 14"/>
            <p:cNvSpPr>
              <a:spLocks noChangeArrowheads="1"/>
            </p:cNvSpPr>
            <p:nvPr/>
          </p:nvSpPr>
          <p:spPr bwMode="hidden">
            <a:xfrm>
              <a:off x="10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55" name="Rectangle 15"/>
            <p:cNvSpPr>
              <a:spLocks noChangeArrowheads="1"/>
            </p:cNvSpPr>
            <p:nvPr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56" name="Rectangle 16"/>
            <p:cNvSpPr>
              <a:spLocks noChangeArrowheads="1"/>
            </p:cNvSpPr>
            <p:nvPr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57" name="Rectangle 17"/>
            <p:cNvSpPr>
              <a:spLocks noChangeArrowheads="1"/>
            </p:cNvSpPr>
            <p:nvPr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58" name="Rectangle 18"/>
            <p:cNvSpPr>
              <a:spLocks noChangeArrowheads="1"/>
            </p:cNvSpPr>
            <p:nvPr/>
          </p:nvSpPr>
          <p:spPr bwMode="hidden">
            <a:xfrm>
              <a:off x="14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59" name="Rectangle 19"/>
            <p:cNvSpPr>
              <a:spLocks noChangeArrowheads="1"/>
            </p:cNvSpPr>
            <p:nvPr/>
          </p:nvSpPr>
          <p:spPr bwMode="hidden">
            <a:xfrm>
              <a:off x="15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60" name="Rectangle 20"/>
            <p:cNvSpPr>
              <a:spLocks noChangeArrowheads="1"/>
            </p:cNvSpPr>
            <p:nvPr/>
          </p:nvSpPr>
          <p:spPr bwMode="hidden">
            <a:xfrm>
              <a:off x="16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61" name="Rectangle 21"/>
            <p:cNvSpPr>
              <a:spLocks noChangeArrowheads="1"/>
            </p:cNvSpPr>
            <p:nvPr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62" name="Rectangle 22"/>
            <p:cNvSpPr>
              <a:spLocks noChangeArrowheads="1"/>
            </p:cNvSpPr>
            <p:nvPr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63" name="Rectangle 23"/>
            <p:cNvSpPr>
              <a:spLocks noChangeArrowheads="1"/>
            </p:cNvSpPr>
            <p:nvPr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64" name="Rectangle 24"/>
            <p:cNvSpPr>
              <a:spLocks noChangeArrowheads="1"/>
            </p:cNvSpPr>
            <p:nvPr/>
          </p:nvSpPr>
          <p:spPr bwMode="hidden">
            <a:xfrm>
              <a:off x="20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65" name="Rectangle 25"/>
            <p:cNvSpPr>
              <a:spLocks noChangeArrowheads="1"/>
            </p:cNvSpPr>
            <p:nvPr/>
          </p:nvSpPr>
          <p:spPr bwMode="hidden">
            <a:xfrm>
              <a:off x="21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66" name="Rectangle 26"/>
            <p:cNvSpPr>
              <a:spLocks noChangeArrowheads="1"/>
            </p:cNvSpPr>
            <p:nvPr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67" name="Rectangle 27"/>
            <p:cNvSpPr>
              <a:spLocks noChangeArrowheads="1"/>
            </p:cNvSpPr>
            <p:nvPr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68" name="Rectangle 28"/>
            <p:cNvSpPr>
              <a:spLocks noChangeArrowheads="1"/>
            </p:cNvSpPr>
            <p:nvPr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69" name="Rectangle 29"/>
            <p:cNvSpPr>
              <a:spLocks noChangeArrowheads="1"/>
            </p:cNvSpPr>
            <p:nvPr/>
          </p:nvSpPr>
          <p:spPr bwMode="hidden">
            <a:xfrm>
              <a:off x="24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70" name="Rectangle 30"/>
            <p:cNvSpPr>
              <a:spLocks noChangeArrowheads="1"/>
            </p:cNvSpPr>
            <p:nvPr/>
          </p:nvSpPr>
          <p:spPr bwMode="hidden">
            <a:xfrm>
              <a:off x="25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71" name="Rectangle 31"/>
            <p:cNvSpPr>
              <a:spLocks noChangeArrowheads="1"/>
            </p:cNvSpPr>
            <p:nvPr/>
          </p:nvSpPr>
          <p:spPr bwMode="hidden">
            <a:xfrm>
              <a:off x="26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72" name="Rectangle 32"/>
            <p:cNvSpPr>
              <a:spLocks noChangeArrowheads="1"/>
            </p:cNvSpPr>
            <p:nvPr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73" name="Rectangle 33"/>
            <p:cNvSpPr>
              <a:spLocks noChangeArrowheads="1"/>
            </p:cNvSpPr>
            <p:nvPr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74" name="Rectangle 34"/>
            <p:cNvSpPr>
              <a:spLocks noChangeArrowheads="1"/>
            </p:cNvSpPr>
            <p:nvPr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75" name="Rectangle 35"/>
            <p:cNvSpPr>
              <a:spLocks noChangeArrowheads="1"/>
            </p:cNvSpPr>
            <p:nvPr/>
          </p:nvSpPr>
          <p:spPr bwMode="hidden">
            <a:xfrm>
              <a:off x="30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76" name="Rectangle 36"/>
            <p:cNvSpPr>
              <a:spLocks noChangeArrowheads="1"/>
            </p:cNvSpPr>
            <p:nvPr/>
          </p:nvSpPr>
          <p:spPr bwMode="hidden">
            <a:xfrm>
              <a:off x="31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77" name="Rectangle 37"/>
            <p:cNvSpPr>
              <a:spLocks noChangeArrowheads="1"/>
            </p:cNvSpPr>
            <p:nvPr/>
          </p:nvSpPr>
          <p:spPr bwMode="hidden">
            <a:xfrm>
              <a:off x="32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78" name="Rectangle 38"/>
            <p:cNvSpPr>
              <a:spLocks noChangeArrowheads="1"/>
            </p:cNvSpPr>
            <p:nvPr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79" name="Rectangle 39"/>
            <p:cNvSpPr>
              <a:spLocks noChangeArrowheads="1"/>
            </p:cNvSpPr>
            <p:nvPr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0" name="Rectangle 40"/>
            <p:cNvSpPr>
              <a:spLocks noChangeArrowheads="1"/>
            </p:cNvSpPr>
            <p:nvPr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1" name="Rectangle 41"/>
            <p:cNvSpPr>
              <a:spLocks noChangeArrowheads="1"/>
            </p:cNvSpPr>
            <p:nvPr/>
          </p:nvSpPr>
          <p:spPr bwMode="hidden">
            <a:xfrm>
              <a:off x="364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2" name="Rectangle 42"/>
            <p:cNvSpPr>
              <a:spLocks noChangeArrowheads="1"/>
            </p:cNvSpPr>
            <p:nvPr/>
          </p:nvSpPr>
          <p:spPr bwMode="hidden">
            <a:xfrm>
              <a:off x="374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3" name="Rectangle 43"/>
            <p:cNvSpPr>
              <a:spLocks noChangeArrowheads="1"/>
            </p:cNvSpPr>
            <p:nvPr/>
          </p:nvSpPr>
          <p:spPr bwMode="hidden">
            <a:xfrm>
              <a:off x="384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4" name="Rectangle 44"/>
            <p:cNvSpPr>
              <a:spLocks noChangeArrowheads="1"/>
            </p:cNvSpPr>
            <p:nvPr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5" name="Rectangle 45"/>
            <p:cNvSpPr>
              <a:spLocks noChangeArrowheads="1"/>
            </p:cNvSpPr>
            <p:nvPr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6" name="Rectangle 46"/>
            <p:cNvSpPr>
              <a:spLocks noChangeArrowheads="1"/>
            </p:cNvSpPr>
            <p:nvPr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7" name="Rectangle 47"/>
            <p:cNvSpPr>
              <a:spLocks noChangeArrowheads="1"/>
            </p:cNvSpPr>
            <p:nvPr/>
          </p:nvSpPr>
          <p:spPr bwMode="hidden">
            <a:xfrm>
              <a:off x="422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8" name="Rectangle 48"/>
            <p:cNvSpPr>
              <a:spLocks noChangeArrowheads="1"/>
            </p:cNvSpPr>
            <p:nvPr/>
          </p:nvSpPr>
          <p:spPr bwMode="hidden">
            <a:xfrm>
              <a:off x="432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89" name="Rectangle 49"/>
            <p:cNvSpPr>
              <a:spLocks noChangeArrowheads="1"/>
            </p:cNvSpPr>
            <p:nvPr/>
          </p:nvSpPr>
          <p:spPr bwMode="hidden">
            <a:xfrm>
              <a:off x="441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0" name="Rectangle 50"/>
            <p:cNvSpPr>
              <a:spLocks noChangeArrowheads="1"/>
            </p:cNvSpPr>
            <p:nvPr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1" name="Rectangle 51"/>
            <p:cNvSpPr>
              <a:spLocks noChangeArrowheads="1"/>
            </p:cNvSpPr>
            <p:nvPr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2" name="Rectangle 52"/>
            <p:cNvSpPr>
              <a:spLocks noChangeArrowheads="1"/>
            </p:cNvSpPr>
            <p:nvPr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3" name="Rectangle 53"/>
            <p:cNvSpPr>
              <a:spLocks noChangeArrowheads="1"/>
            </p:cNvSpPr>
            <p:nvPr/>
          </p:nvSpPr>
          <p:spPr bwMode="hidden">
            <a:xfrm>
              <a:off x="480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4" name="Rectangle 54"/>
            <p:cNvSpPr>
              <a:spLocks noChangeArrowheads="1"/>
            </p:cNvSpPr>
            <p:nvPr/>
          </p:nvSpPr>
          <p:spPr bwMode="hidden">
            <a:xfrm>
              <a:off x="489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5" name="Rectangle 55"/>
            <p:cNvSpPr>
              <a:spLocks noChangeArrowheads="1"/>
            </p:cNvSpPr>
            <p:nvPr/>
          </p:nvSpPr>
          <p:spPr bwMode="hidden">
            <a:xfrm>
              <a:off x="499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6" name="Rectangle 56"/>
            <p:cNvSpPr>
              <a:spLocks noChangeArrowheads="1"/>
            </p:cNvSpPr>
            <p:nvPr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7" name="Rectangle 57"/>
            <p:cNvSpPr>
              <a:spLocks noChangeArrowheads="1"/>
            </p:cNvSpPr>
            <p:nvPr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8" name="Rectangle 58"/>
            <p:cNvSpPr>
              <a:spLocks noChangeArrowheads="1"/>
            </p:cNvSpPr>
            <p:nvPr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99" name="Rectangle 59"/>
            <p:cNvSpPr>
              <a:spLocks noChangeArrowheads="1"/>
            </p:cNvSpPr>
            <p:nvPr/>
          </p:nvSpPr>
          <p:spPr bwMode="hidden">
            <a:xfrm>
              <a:off x="5376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0" name="Rectangle 60"/>
            <p:cNvSpPr>
              <a:spLocks noChangeArrowheads="1"/>
            </p:cNvSpPr>
            <p:nvPr/>
          </p:nvSpPr>
          <p:spPr bwMode="hidden">
            <a:xfrm>
              <a:off x="5472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1" name="Rectangle 61"/>
            <p:cNvSpPr>
              <a:spLocks noChangeArrowheads="1"/>
            </p:cNvSpPr>
            <p:nvPr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2" name="Rectangle 62"/>
            <p:cNvSpPr>
              <a:spLocks noChangeArrowheads="1"/>
            </p:cNvSpPr>
            <p:nvPr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3" name="Rectangle 63"/>
            <p:cNvSpPr>
              <a:spLocks noChangeArrowheads="1"/>
            </p:cNvSpPr>
            <p:nvPr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04" name="Rectangle 64"/>
            <p:cNvSpPr>
              <a:spLocks noChangeArrowheads="1"/>
            </p:cNvSpPr>
            <p:nvPr/>
          </p:nvSpPr>
          <p:spPr bwMode="blackGray">
            <a:xfrm>
              <a:off x="0" y="1081"/>
              <a:ext cx="4378" cy="47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5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871538" y="533400"/>
            <a:ext cx="8162925" cy="109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6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1905000"/>
            <a:ext cx="8110537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307" name="Rectangle 6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25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fld id="{BE465D75-B1D1-469E-9575-5A2F5C74B08D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10308" name="Rectangle 6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90925" y="62865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10309" name="Rectangle 6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9925" y="6286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ransition spd="slow">
    <p:cover/>
  </p:transition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ltGray">
      <p:bgPr>
        <a:solidFill>
          <a:srgbClr val="906D5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kumimoji="1" lang="en-US"/>
          </a:p>
        </p:txBody>
      </p:sp>
      <p:sp>
        <p:nvSpPr>
          <p:cNvPr id="1027" name="Line 3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8" name="Picture 4" descr="A:\minispir.GIF"/>
          <p:cNvPicPr>
            <a:picLocks noChangeAspect="1" noChangeArrowheads="1"/>
          </p:cNvPicPr>
          <p:nvPr/>
        </p:nvPicPr>
        <p:blipFill>
          <a:blip r:embed="rId16" cstate="print"/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A:\minispir.GIF"/>
          <p:cNvPicPr>
            <a:picLocks noChangeAspect="1" noChangeArrowheads="1"/>
          </p:cNvPicPr>
          <p:nvPr/>
        </p:nvPicPr>
        <p:blipFill>
          <a:blip r:embed="rId16" cstate="print"/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08D8E41-76CB-41B1-AD0C-726BFB3AF570}" type="datetime1">
              <a:rPr lang="en-US"/>
              <a:pPr>
                <a:defRPr/>
              </a:pPr>
              <a:t>3/11/2020</a:t>
            </a:fld>
            <a:endParaRPr lang="en-US" dirty="0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BY: Dereje G (BSc, MPH)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C786DD7-64F1-4D66-BC0A-EACB81FB31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  <p:sldLayoutId id="2147483773" r:id="rId14"/>
  </p:sldLayoutIdLst>
  <p:transition spd="slow">
    <p:cover/>
  </p:transition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Times New Roman"/>
                <a:cs typeface="+mn-cs"/>
              </a:defRPr>
            </a:lvl1pPr>
          </a:lstStyle>
          <a:p>
            <a:pPr>
              <a:defRPr/>
            </a:pPr>
            <a:fld id="{2C8FD035-7EC6-4FD4-B6C4-2DA708EE37EA}" type="datetime1">
              <a:rPr lang="en-US"/>
              <a:pPr>
                <a:defRPr/>
              </a:pPr>
              <a:t>3/11/2020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Times New Roman"/>
                <a:cs typeface="+mn-cs"/>
              </a:defRPr>
            </a:lvl1pPr>
          </a:lstStyle>
          <a:p>
            <a:pPr>
              <a:defRPr/>
            </a:pPr>
            <a:r>
              <a:rPr lang="en-IN"/>
              <a:t>By: Dereje G (Bsc,MPH)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Times New Roman"/>
                <a:cs typeface="+mn-cs"/>
              </a:defRPr>
            </a:lvl1pPr>
          </a:lstStyle>
          <a:p>
            <a:pPr>
              <a:defRPr/>
            </a:pPr>
            <a:fld id="{EDDA45D5-FADB-4420-A32E-B45DF308E9FD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BE465D75-B1D1-469E-9575-5A2F5C74B08D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7BB9FE77-1E0F-4C66-9CA3-0475EE22CD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94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ransition spd="slow">
    <p:cover/>
  </p:transition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green.net/authors/LarryCV2002%5b1%5d.htm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8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0" y="3429000"/>
            <a:ext cx="9144000" cy="2133600"/>
          </a:xfrm>
          <a:solidFill>
            <a:srgbClr val="C00000"/>
          </a:solidFill>
        </p:spPr>
        <p:txBody>
          <a:bodyPr>
            <a:normAutofit/>
          </a:bodyPr>
          <a:lstStyle/>
          <a:p>
            <a:pPr algn="l" eaLnBrk="1" hangingPunct="1"/>
            <a:r>
              <a:rPr lang="en-US" sz="4800" b="1" dirty="0" smtClean="0">
                <a:solidFill>
                  <a:srgbClr val="00B050"/>
                </a:solidFill>
                <a:latin typeface="Garamond" pitchFamily="18" charset="0"/>
              </a:rPr>
              <a:t>Planning. Implementation and Evaluation of Health Education and promotion program</a:t>
            </a:r>
          </a:p>
        </p:txBody>
      </p:sp>
      <p:sp>
        <p:nvSpPr>
          <p:cNvPr id="1536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9144000" cy="762000"/>
          </a:xfrm>
          <a:solidFill>
            <a:srgbClr val="00B050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solidFill>
                  <a:srgbClr val="002060"/>
                </a:solidFill>
                <a:cs typeface="Times New Roman" pitchFamily="18" charset="0"/>
              </a:rPr>
              <a:t>By: Dereje Geleta ( BSc, MPH) 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0" y="5562600"/>
            <a:ext cx="9144000" cy="15240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eaLnBrk="0" hangingPunct="0">
              <a:defRPr/>
            </a:pPr>
            <a:r>
              <a:rPr lang="en-US" sz="3600" b="1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  <a:ea typeface="+mj-ea"/>
                <a:cs typeface="+mj-cs"/>
              </a:rPr>
              <a:t> </a:t>
            </a:r>
            <a:endParaRPr lang="en-US" sz="3600" b="1" kern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536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33800" y="304800"/>
            <a:ext cx="2514600" cy="2460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71563" y="1071563"/>
          <a:ext cx="7500987" cy="4214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54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0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81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89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72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581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5725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5816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Andalus" pitchFamily="2" charset="-78"/>
                          <a:cs typeface="Andalus" pitchFamily="2" charset="-78"/>
                        </a:rPr>
                        <a:t>S/N</a:t>
                      </a:r>
                      <a:endParaRPr lang="en-US" sz="2000" dirty="0">
                        <a:solidFill>
                          <a:srgbClr val="0070C0"/>
                        </a:solidFill>
                        <a:latin typeface="Andalus" pitchFamily="2" charset="-78"/>
                        <a:cs typeface="Andalus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Andalus" pitchFamily="2" charset="-78"/>
                          <a:cs typeface="Andalus" pitchFamily="2" charset="-78"/>
                        </a:rPr>
                        <a:t>Problems </a:t>
                      </a:r>
                      <a:endParaRPr lang="en-US" sz="2000" dirty="0">
                        <a:solidFill>
                          <a:srgbClr val="0070C0"/>
                        </a:solidFill>
                        <a:latin typeface="Andalus" pitchFamily="2" charset="-78"/>
                        <a:cs typeface="Andalus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Andalus" pitchFamily="2" charset="-78"/>
                          <a:cs typeface="Andalus" pitchFamily="2" charset="-78"/>
                        </a:rPr>
                        <a:t>M</a:t>
                      </a:r>
                      <a:endParaRPr lang="en-US" sz="2000" dirty="0">
                        <a:solidFill>
                          <a:srgbClr val="0070C0"/>
                        </a:solidFill>
                        <a:latin typeface="Andalus" pitchFamily="2" charset="-78"/>
                        <a:cs typeface="Andalus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Andalus" pitchFamily="2" charset="-78"/>
                          <a:cs typeface="Andalus" pitchFamily="2" charset="-78"/>
                        </a:rPr>
                        <a:t>S</a:t>
                      </a:r>
                      <a:endParaRPr lang="en-US" sz="2000" dirty="0">
                        <a:solidFill>
                          <a:srgbClr val="0070C0"/>
                        </a:solidFill>
                        <a:latin typeface="Andalus" pitchFamily="2" charset="-78"/>
                        <a:cs typeface="Andalus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Andalus" pitchFamily="2" charset="-78"/>
                          <a:cs typeface="Andalus" pitchFamily="2" charset="-78"/>
                        </a:rPr>
                        <a:t>F</a:t>
                      </a:r>
                      <a:endParaRPr lang="en-US" sz="2000" dirty="0">
                        <a:solidFill>
                          <a:srgbClr val="0070C0"/>
                        </a:solidFill>
                        <a:latin typeface="Andalus" pitchFamily="2" charset="-78"/>
                        <a:cs typeface="Andalus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Andalus" pitchFamily="2" charset="-78"/>
                          <a:cs typeface="Andalus" pitchFamily="2" charset="-78"/>
                        </a:rPr>
                        <a:t>G</a:t>
                      </a:r>
                      <a:endParaRPr lang="en-US" sz="2000" dirty="0">
                        <a:solidFill>
                          <a:srgbClr val="0070C0"/>
                        </a:solidFill>
                        <a:latin typeface="Andalus" pitchFamily="2" charset="-78"/>
                        <a:cs typeface="Andalus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Andalus" pitchFamily="2" charset="-78"/>
                          <a:cs typeface="Andalus" pitchFamily="2" charset="-78"/>
                        </a:rPr>
                        <a:t>C</a:t>
                      </a:r>
                      <a:endParaRPr lang="en-US" sz="2000" dirty="0">
                        <a:solidFill>
                          <a:srgbClr val="0070C0"/>
                        </a:solidFill>
                        <a:latin typeface="Andalus" pitchFamily="2" charset="-78"/>
                        <a:cs typeface="Andalus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Andalus" pitchFamily="2" charset="-78"/>
                          <a:cs typeface="Andalus" pitchFamily="2" charset="-78"/>
                        </a:rPr>
                        <a:t>Total </a:t>
                      </a:r>
                      <a:endParaRPr lang="en-US" sz="2000" dirty="0">
                        <a:solidFill>
                          <a:srgbClr val="0070C0"/>
                        </a:solidFill>
                        <a:latin typeface="Andalus" pitchFamily="2" charset="-78"/>
                        <a:cs typeface="Andalus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rgbClr val="0070C0"/>
                          </a:solidFill>
                          <a:latin typeface="Andalus" pitchFamily="2" charset="-78"/>
                          <a:cs typeface="Andalus" pitchFamily="2" charset="-78"/>
                        </a:rPr>
                        <a:t>Rank </a:t>
                      </a:r>
                      <a:endParaRPr lang="en-US" sz="2000" dirty="0">
                        <a:solidFill>
                          <a:srgbClr val="0070C0"/>
                        </a:solidFill>
                        <a:latin typeface="Andalus" pitchFamily="2" charset="-78"/>
                        <a:cs typeface="Andalus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2383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Malaria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383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2383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HIV/AIDS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2383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2383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2383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2383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163DA-1888-4228-B6BB-4B646B7F856F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2622" name="TextBox 4"/>
          <p:cNvSpPr txBox="1">
            <a:spLocks noChangeArrowheads="1"/>
          </p:cNvSpPr>
          <p:nvPr/>
        </p:nvSpPr>
        <p:spPr bwMode="auto">
          <a:xfrm>
            <a:off x="1357312" y="500063"/>
            <a:ext cx="64912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latin typeface="Andalus" pitchFamily="2" charset="-78"/>
                <a:cs typeface="Andalus" pitchFamily="2" charset="-78"/>
              </a:rPr>
              <a:t>Example of problem prioritization </a:t>
            </a:r>
          </a:p>
        </p:txBody>
      </p:sp>
      <p:sp>
        <p:nvSpPr>
          <p:cNvPr id="22623" name="TextBox 5"/>
          <p:cNvSpPr txBox="1">
            <a:spLocks noChangeArrowheads="1"/>
          </p:cNvSpPr>
          <p:nvPr/>
        </p:nvSpPr>
        <p:spPr bwMode="auto">
          <a:xfrm>
            <a:off x="1214438" y="5857875"/>
            <a:ext cx="45005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Andalus" pitchFamily="2" charset="-78"/>
                <a:cs typeface="Andalus" pitchFamily="2" charset="-78"/>
              </a:rPr>
              <a:t>Score each out of five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Step III:  Setting objectives</a:t>
            </a:r>
            <a:r>
              <a:rPr lang="en-US" sz="2400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</a:br>
            <a:endParaRPr lang="en-US" sz="2400" dirty="0" smtClean="0">
              <a:solidFill>
                <a:schemeClr val="tx2">
                  <a:satMod val="130000"/>
                </a:schemeClr>
              </a:solidFill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799"/>
            <a:ext cx="8534399" cy="4297363"/>
          </a:xfrm>
        </p:spPr>
        <p:txBody>
          <a:bodyPr rtlCol="0">
            <a:normAutofit fontScale="92500" lnSpcReduction="20000"/>
          </a:bodyPr>
          <a:lstStyle/>
          <a:p>
            <a:pPr marL="365760" indent="-283464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100" dirty="0" smtClean="0">
                <a:latin typeface="Andalus" pitchFamily="2" charset="-78"/>
                <a:cs typeface="Andalus" pitchFamily="2" charset="-78"/>
              </a:rPr>
              <a:t>Once the problems </a:t>
            </a:r>
            <a:r>
              <a:rPr lang="en-US" sz="31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have been prioritized</a:t>
            </a:r>
            <a:r>
              <a:rPr lang="en-US" sz="3100" dirty="0" smtClean="0">
                <a:latin typeface="Andalus" pitchFamily="2" charset="-78"/>
                <a:cs typeface="Andalus" pitchFamily="2" charset="-78"/>
              </a:rPr>
              <a:t>, the next step is </a:t>
            </a:r>
            <a:r>
              <a:rPr lang="en-US" sz="3100" dirty="0" smtClean="0">
                <a:solidFill>
                  <a:srgbClr val="00B0F0"/>
                </a:solidFill>
                <a:latin typeface="Andalus" pitchFamily="2" charset="-78"/>
                <a:cs typeface="Andalus" pitchFamily="2" charset="-78"/>
              </a:rPr>
              <a:t>to set objective</a:t>
            </a:r>
            <a:r>
              <a:rPr lang="en-US" sz="3100" dirty="0" smtClean="0">
                <a:latin typeface="Andalus" pitchFamily="2" charset="-78"/>
                <a:cs typeface="Andalus" pitchFamily="2" charset="-78"/>
              </a:rPr>
              <a:t>.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100" dirty="0" smtClean="0">
                <a:latin typeface="Andalus" pitchFamily="2" charset="-78"/>
                <a:cs typeface="Andalus" pitchFamily="2" charset="-78"/>
              </a:rPr>
              <a:t>It is </a:t>
            </a:r>
            <a:r>
              <a:rPr lang="en-US" sz="3100" b="1" u="sng" dirty="0" smtClean="0">
                <a:latin typeface="Andalus" pitchFamily="2" charset="-78"/>
                <a:cs typeface="Andalus" pitchFamily="2" charset="-78"/>
              </a:rPr>
              <a:t>impossible to evaluate </a:t>
            </a:r>
            <a:r>
              <a:rPr lang="en-US" sz="3100" dirty="0" smtClean="0">
                <a:latin typeface="Andalus" pitchFamily="2" charset="-78"/>
                <a:cs typeface="Andalus" pitchFamily="2" charset="-78"/>
              </a:rPr>
              <a:t>a course of action or a program efficiently without a </a:t>
            </a:r>
            <a:r>
              <a:rPr lang="en-US" sz="31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clearly stated objective</a:t>
            </a:r>
            <a:r>
              <a:rPr lang="en-US" sz="3100" dirty="0" smtClean="0">
                <a:latin typeface="Andalus" pitchFamily="2" charset="-78"/>
                <a:cs typeface="Andalus" pitchFamily="2" charset="-78"/>
              </a:rPr>
              <a:t>. </a:t>
            </a:r>
          </a:p>
          <a:p>
            <a:pPr marL="365760" indent="-283464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100" dirty="0" smtClean="0">
              <a:latin typeface="Andalus" pitchFamily="2" charset="-78"/>
              <a:cs typeface="Andalus" pitchFamily="2" charset="-78"/>
            </a:endParaRPr>
          </a:p>
          <a:p>
            <a:pPr marL="365760" indent="-283464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100" dirty="0" smtClean="0">
                <a:latin typeface="Andalus" pitchFamily="2" charset="-78"/>
                <a:cs typeface="Andalus" pitchFamily="2" charset="-78"/>
              </a:rPr>
              <a:t>A program objective is a series of statement that must answer:</a:t>
            </a:r>
          </a:p>
          <a:p>
            <a:pPr marL="886968" lvl="2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What do we want to achieve?  </a:t>
            </a:r>
          </a:p>
          <a:p>
            <a:pPr marL="886968" lvl="2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Where?   </a:t>
            </a:r>
          </a:p>
          <a:p>
            <a:pPr marL="886968" lvl="2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Who is the target group?  </a:t>
            </a:r>
          </a:p>
          <a:p>
            <a:pPr marL="886968" lvl="2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When do we want to achieve? </a:t>
            </a:r>
          </a:p>
          <a:p>
            <a:pPr marL="886968" lvl="2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Extent of achievement? </a:t>
            </a: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49859-95C9-40A0-BCC7-921D4C41FC88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7215188" y="4143375"/>
          <a:ext cx="1700212" cy="251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" name="Clip" r:id="rId4" imgW="3025440" imgH="3252600" progId="">
                  <p:embed/>
                </p:oleObj>
              </mc:Choice>
              <mc:Fallback>
                <p:oleObj name="Clip" r:id="rId4" imgW="3025440" imgH="325260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5188" y="4143375"/>
                        <a:ext cx="1700212" cy="2519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8420100" cy="1325562"/>
          </a:xfrm>
        </p:spPr>
        <p:txBody>
          <a:bodyPr/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For example, </a:t>
            </a:r>
            <a:r>
              <a:rPr lang="en-US" sz="2400" b="1" i="1" dirty="0" smtClean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to increase immunization coverage </a:t>
            </a:r>
            <a:r>
              <a:rPr lang="en-US" sz="2400" b="1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from 60% to 90%</a:t>
            </a:r>
            <a:r>
              <a:rPr lang="en-US" sz="2400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en-US" sz="2400" b="1" i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among under 5 children  </a:t>
            </a:r>
            <a:r>
              <a:rPr lang="en-US" sz="2400" b="1" i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in</a:t>
            </a:r>
            <a:r>
              <a:rPr lang="en-US" sz="2400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en-US" sz="2400" b="1" i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Hawassa City </a:t>
            </a:r>
            <a:r>
              <a:rPr lang="en-US" sz="2400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by 2020 </a:t>
            </a:r>
            <a:endParaRPr lang="en-US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61468-DE21-4BE8-B8E7-AA032A75239A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428728" y="2428868"/>
            <a:ext cx="1500198" cy="3929090"/>
          </a:xfrm>
          <a:prstGeom prst="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US" sz="2800" b="1" dirty="0">
                <a:latin typeface="Andalus" pitchFamily="2" charset="-78"/>
                <a:cs typeface="Andalus" pitchFamily="2" charset="-78"/>
              </a:rPr>
              <a:t>What </a:t>
            </a:r>
          </a:p>
          <a:p>
            <a:pPr algn="just">
              <a:defRPr/>
            </a:pPr>
            <a:endParaRPr lang="en-US" sz="2800" dirty="0">
              <a:latin typeface="Andalus" pitchFamily="2" charset="-78"/>
              <a:cs typeface="Andalus" pitchFamily="2" charset="-78"/>
            </a:endParaRPr>
          </a:p>
          <a:p>
            <a:pPr algn="just">
              <a:defRPr/>
            </a:pPr>
            <a:r>
              <a:rPr lang="en-US" sz="2800" b="1" dirty="0">
                <a:latin typeface="Andalus" pitchFamily="2" charset="-78"/>
                <a:cs typeface="Andalus" pitchFamily="2" charset="-78"/>
              </a:rPr>
              <a:t>Where</a:t>
            </a:r>
          </a:p>
          <a:p>
            <a:pPr algn="just">
              <a:defRPr/>
            </a:pPr>
            <a:endParaRPr lang="en-US" sz="2800" dirty="0">
              <a:latin typeface="Andalus" pitchFamily="2" charset="-78"/>
              <a:cs typeface="Andalus" pitchFamily="2" charset="-78"/>
            </a:endParaRPr>
          </a:p>
          <a:p>
            <a:pPr algn="just">
              <a:defRPr/>
            </a:pPr>
            <a:r>
              <a:rPr lang="en-US" sz="2800" dirty="0">
                <a:latin typeface="Andalus" pitchFamily="2" charset="-78"/>
                <a:cs typeface="Andalus" pitchFamily="2" charset="-78"/>
              </a:rPr>
              <a:t>Who </a:t>
            </a:r>
          </a:p>
          <a:p>
            <a:pPr algn="just">
              <a:defRPr/>
            </a:pPr>
            <a:endParaRPr lang="en-US" sz="2800" dirty="0">
              <a:latin typeface="Andalus" pitchFamily="2" charset="-78"/>
              <a:cs typeface="Andalus" pitchFamily="2" charset="-78"/>
            </a:endParaRPr>
          </a:p>
          <a:p>
            <a:pPr algn="just">
              <a:defRPr/>
            </a:pPr>
            <a:r>
              <a:rPr lang="en-US" sz="2800" b="1" dirty="0">
                <a:latin typeface="Andalus" pitchFamily="2" charset="-78"/>
                <a:cs typeface="Andalus" pitchFamily="2" charset="-78"/>
              </a:rPr>
              <a:t>When </a:t>
            </a:r>
            <a:endParaRPr lang="en-US" sz="2800" dirty="0">
              <a:latin typeface="Andalus" pitchFamily="2" charset="-78"/>
              <a:cs typeface="Andalus" pitchFamily="2" charset="-78"/>
            </a:endParaRPr>
          </a:p>
          <a:p>
            <a:pPr algn="just">
              <a:defRPr/>
            </a:pPr>
            <a:endParaRPr lang="en-US" sz="2800" b="1" dirty="0">
              <a:latin typeface="Andalus" pitchFamily="2" charset="-78"/>
              <a:cs typeface="Andalus" pitchFamily="2" charset="-78"/>
            </a:endParaRPr>
          </a:p>
          <a:p>
            <a:pPr algn="just">
              <a:defRPr/>
            </a:pPr>
            <a:r>
              <a:rPr lang="en-US" sz="2800" b="1" dirty="0">
                <a:latin typeface="Andalus" pitchFamily="2" charset="-78"/>
                <a:cs typeface="Andalus" pitchFamily="2" charset="-78"/>
              </a:rPr>
              <a:t>Exten</a:t>
            </a:r>
            <a:r>
              <a:rPr lang="en-US" sz="2800" dirty="0">
                <a:latin typeface="Andalus" pitchFamily="2" charset="-78"/>
                <a:cs typeface="Andalus" pitchFamily="2" charset="-78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4429124" y="3143248"/>
            <a:ext cx="3857652" cy="571504"/>
          </a:xfrm>
          <a:prstGeom prst="rect">
            <a:avLst/>
          </a:prstGeom>
          <a:solidFill>
            <a:srgbClr val="C0000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US" sz="2000" b="1" i="1" dirty="0">
                <a:latin typeface="Andalus" pitchFamily="2" charset="-78"/>
                <a:cs typeface="Andalus" pitchFamily="2" charset="-78"/>
              </a:rPr>
              <a:t>In </a:t>
            </a:r>
            <a:r>
              <a:rPr lang="en-US" sz="2000" b="1" i="1" dirty="0" smtClean="0">
                <a:latin typeface="Andalus" pitchFamily="2" charset="-78"/>
                <a:cs typeface="Andalus" pitchFamily="2" charset="-78"/>
              </a:rPr>
              <a:t>Hawassa City</a:t>
            </a:r>
            <a:endParaRPr lang="en-US" sz="2000" b="1" i="1" dirty="0">
              <a:latin typeface="Andalus" pitchFamily="2" charset="-78"/>
              <a:cs typeface="Andalus" pitchFamily="2" charset="-78"/>
            </a:endParaRPr>
          </a:p>
          <a:p>
            <a:pPr algn="just">
              <a:defRPr/>
            </a:pPr>
            <a:endParaRPr lang="en-US" sz="2000" b="1" i="1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429124" y="2357430"/>
            <a:ext cx="3857652" cy="571504"/>
          </a:xfrm>
          <a:prstGeom prst="rect">
            <a:avLst/>
          </a:prstGeom>
          <a:solidFill>
            <a:schemeClr val="accent6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en-US" sz="2000" b="1" i="1" dirty="0">
              <a:latin typeface="Andalus" pitchFamily="2" charset="-78"/>
              <a:cs typeface="Andalus" pitchFamily="2" charset="-78"/>
            </a:endParaRPr>
          </a:p>
          <a:p>
            <a:pPr algn="just">
              <a:defRPr/>
            </a:pPr>
            <a:r>
              <a:rPr lang="en-US" sz="2000" b="1" i="1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Increase immunization coverage</a:t>
            </a:r>
          </a:p>
          <a:p>
            <a:pPr algn="just">
              <a:defRPr/>
            </a:pPr>
            <a:r>
              <a:rPr lang="en-US" sz="2000" b="1" i="1" dirty="0">
                <a:latin typeface="Andalus" pitchFamily="2" charset="-78"/>
                <a:cs typeface="Andalus" pitchFamily="2" charset="-78"/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4429124" y="3857628"/>
            <a:ext cx="3857652" cy="571504"/>
          </a:xfrm>
          <a:prstGeom prst="rect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en-US" sz="2000" b="1" i="1" dirty="0">
              <a:latin typeface="Andalus" pitchFamily="2" charset="-78"/>
              <a:cs typeface="Andalus" pitchFamily="2" charset="-78"/>
            </a:endParaRPr>
          </a:p>
          <a:p>
            <a:pPr algn="just">
              <a:defRPr/>
            </a:pPr>
            <a:r>
              <a:rPr lang="en-US" sz="2000" b="1" i="1" dirty="0">
                <a:latin typeface="Andalus" pitchFamily="2" charset="-78"/>
                <a:cs typeface="Andalus" pitchFamily="2" charset="-78"/>
              </a:rPr>
              <a:t>Among under 5 year children</a:t>
            </a:r>
          </a:p>
          <a:p>
            <a:pPr algn="just">
              <a:defRPr/>
            </a:pPr>
            <a:r>
              <a:rPr lang="en-US" sz="2000" b="1" i="1" dirty="0">
                <a:latin typeface="Andalus" pitchFamily="2" charset="-78"/>
                <a:cs typeface="Andalus" pitchFamily="2" charset="-78"/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448148" y="4643446"/>
            <a:ext cx="3857652" cy="571504"/>
          </a:xfrm>
          <a:prstGeom prst="rect">
            <a:avLst/>
          </a:prstGeom>
          <a:solidFill>
            <a:schemeClr val="tx2"/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US" sz="2000" b="1" i="1" dirty="0">
                <a:latin typeface="Andalus" pitchFamily="2" charset="-78"/>
                <a:cs typeface="Andalus" pitchFamily="2" charset="-78"/>
              </a:rPr>
              <a:t> </a:t>
            </a:r>
          </a:p>
          <a:p>
            <a:pPr algn="just">
              <a:defRPr/>
            </a:pPr>
            <a:r>
              <a:rPr lang="en-US" sz="2000" b="1" i="1" dirty="0">
                <a:latin typeface="Andalus" pitchFamily="2" charset="-78"/>
                <a:cs typeface="Andalus" pitchFamily="2" charset="-78"/>
              </a:rPr>
              <a:t>By </a:t>
            </a:r>
            <a:r>
              <a:rPr lang="en-US" sz="2000" b="1" i="1" dirty="0" smtClean="0">
                <a:latin typeface="Andalus" pitchFamily="2" charset="-78"/>
                <a:cs typeface="Andalus" pitchFamily="2" charset="-78"/>
              </a:rPr>
              <a:t>2020</a:t>
            </a:r>
          </a:p>
          <a:p>
            <a:pPr algn="just">
              <a:defRPr/>
            </a:pPr>
            <a:r>
              <a:rPr lang="en-US" sz="2000" b="1" i="1" dirty="0" smtClean="0">
                <a:latin typeface="Andalus" pitchFamily="2" charset="-78"/>
                <a:cs typeface="Andalus" pitchFamily="2" charset="-78"/>
              </a:rPr>
              <a:t> </a:t>
            </a:r>
            <a:endParaRPr lang="en-US" sz="2000" b="1" i="1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29124" y="5572140"/>
            <a:ext cx="3857652" cy="571504"/>
          </a:xfrm>
          <a:prstGeom prst="rect">
            <a:avLst/>
          </a:prstGeom>
          <a:solidFill>
            <a:schemeClr val="accent6">
              <a:lumMod val="5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US" sz="2000" b="1" i="1" dirty="0">
                <a:latin typeface="Andalus" pitchFamily="2" charset="-78"/>
                <a:cs typeface="Andalus" pitchFamily="2" charset="-78"/>
              </a:rPr>
              <a:t>From 60% to 90%</a:t>
            </a:r>
          </a:p>
        </p:txBody>
      </p:sp>
      <p:sp>
        <p:nvSpPr>
          <p:cNvPr id="12" name="Right Arrow 11"/>
          <p:cNvSpPr/>
          <p:nvPr/>
        </p:nvSpPr>
        <p:spPr>
          <a:xfrm>
            <a:off x="2928926" y="2500306"/>
            <a:ext cx="1500198" cy="357190"/>
          </a:xfrm>
          <a:prstGeom prst="rightArrow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2928926" y="3214686"/>
            <a:ext cx="1500198" cy="357190"/>
          </a:xfrm>
          <a:prstGeom prst="rightArrow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2928926" y="3929066"/>
            <a:ext cx="1500198" cy="357190"/>
          </a:xfrm>
          <a:prstGeom prst="rightArrow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2928926" y="4714884"/>
            <a:ext cx="1500198" cy="357190"/>
          </a:xfrm>
          <a:prstGeom prst="rightArrow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2928926" y="5715016"/>
            <a:ext cx="1500198" cy="357190"/>
          </a:xfrm>
          <a:prstGeom prst="rightArrow">
            <a:avLst/>
          </a:prstGeom>
          <a:solidFill>
            <a:srgbClr val="7030A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Objective …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686799" cy="46482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Arial" charset="0"/>
              <a:buNone/>
            </a:pPr>
            <a:r>
              <a:rPr lang="en-US" sz="3500" b="1" dirty="0" smtClean="0">
                <a:solidFill>
                  <a:srgbClr val="00B0F0"/>
                </a:solidFill>
                <a:latin typeface="Andalus" pitchFamily="2" charset="-78"/>
                <a:cs typeface="Andalus" pitchFamily="2" charset="-78"/>
              </a:rPr>
              <a:t>A specific objective should be </a:t>
            </a:r>
            <a:r>
              <a:rPr lang="en-US" sz="3500" b="1" dirty="0" smtClean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SMART</a:t>
            </a:r>
          </a:p>
          <a:p>
            <a:pPr eaLnBrk="1" hangingPunct="1">
              <a:buFont typeface="Arial" charset="0"/>
              <a:buNone/>
            </a:pPr>
            <a:endParaRPr lang="en-US" sz="3500" b="1" dirty="0" smtClean="0">
              <a:solidFill>
                <a:srgbClr val="FF0000"/>
              </a:solidFill>
              <a:latin typeface="Andalus" pitchFamily="2" charset="-78"/>
              <a:cs typeface="Andalus" pitchFamily="2" charset="-78"/>
            </a:endParaRPr>
          </a:p>
          <a:p>
            <a:pPr algn="just" eaLnBrk="1" hangingPunct="1"/>
            <a:r>
              <a:rPr lang="en-US" sz="3000" dirty="0" smtClean="0">
                <a:latin typeface="Andalus" pitchFamily="2" charset="-78"/>
                <a:cs typeface="Andalus" pitchFamily="2" charset="-78"/>
              </a:rPr>
              <a:t> </a:t>
            </a:r>
            <a:r>
              <a:rPr lang="en-US" sz="3000" b="1" dirty="0" smtClean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S </a:t>
            </a:r>
            <a:r>
              <a:rPr lang="en-US" sz="3000" dirty="0" smtClean="0">
                <a:latin typeface="Andalus" pitchFamily="2" charset="-78"/>
                <a:cs typeface="Andalus" pitchFamily="2" charset="-78"/>
              </a:rPr>
              <a:t>-Specific, simple- relates to a specific event, activity or impact</a:t>
            </a:r>
          </a:p>
          <a:p>
            <a:pPr algn="just" eaLnBrk="1" hangingPunct="1"/>
            <a:r>
              <a:rPr lang="en-US" sz="3000" b="1" dirty="0" smtClean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M</a:t>
            </a:r>
            <a:r>
              <a:rPr lang="en-US" sz="3000" dirty="0" smtClean="0">
                <a:latin typeface="Andalus" pitchFamily="2" charset="-78"/>
                <a:cs typeface="Andalus" pitchFamily="2" charset="-78"/>
              </a:rPr>
              <a:t> -Measurable- has </a:t>
            </a:r>
            <a:r>
              <a:rPr lang="en-US" sz="3000" u="sng" dirty="0" smtClean="0">
                <a:solidFill>
                  <a:srgbClr val="00B0F0"/>
                </a:solidFill>
                <a:latin typeface="Andalus" pitchFamily="2" charset="-78"/>
                <a:cs typeface="Andalus" pitchFamily="2" charset="-78"/>
              </a:rPr>
              <a:t>an indicator </a:t>
            </a:r>
            <a:r>
              <a:rPr lang="en-US" sz="3000" dirty="0" smtClean="0">
                <a:latin typeface="Andalus" pitchFamily="2" charset="-78"/>
                <a:cs typeface="Andalus" pitchFamily="2" charset="-78"/>
              </a:rPr>
              <a:t>which is measurable</a:t>
            </a:r>
          </a:p>
          <a:p>
            <a:pPr algn="just" eaLnBrk="1" hangingPunct="1"/>
            <a:r>
              <a:rPr lang="en-US" sz="3000" b="1" dirty="0" smtClean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A</a:t>
            </a:r>
            <a:r>
              <a:rPr lang="en-US" sz="3000" dirty="0" smtClean="0">
                <a:latin typeface="Andalus" pitchFamily="2" charset="-78"/>
                <a:cs typeface="Andalus" pitchFamily="2" charset="-78"/>
              </a:rPr>
              <a:t>  - achievable- can be accomplished. bearing in mind the strengths, Weaknesses, opportunities &amp; threats.</a:t>
            </a:r>
          </a:p>
          <a:p>
            <a:pPr algn="just" eaLnBrk="1" hangingPunct="1"/>
            <a:r>
              <a:rPr lang="en-US" sz="3000" b="1" dirty="0" smtClean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R</a:t>
            </a:r>
            <a:r>
              <a:rPr lang="en-US" sz="3000" dirty="0" smtClean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en-US" sz="3000" dirty="0" smtClean="0">
                <a:latin typeface="Andalus" pitchFamily="2" charset="-78"/>
                <a:cs typeface="Andalus" pitchFamily="2" charset="-78"/>
              </a:rPr>
              <a:t> -Realistic/relevant – can reduce or solve a problem relevant of the   community </a:t>
            </a:r>
          </a:p>
          <a:p>
            <a:pPr algn="just" eaLnBrk="1" hangingPunct="1"/>
            <a:r>
              <a:rPr lang="en-US" sz="3000" b="1" dirty="0" smtClean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T</a:t>
            </a:r>
            <a:r>
              <a:rPr lang="en-US" sz="3000" dirty="0" smtClean="0">
                <a:latin typeface="Andalus" pitchFamily="2" charset="-78"/>
                <a:cs typeface="Andalus" pitchFamily="2" charset="-78"/>
              </a:rPr>
              <a:t> - Time bound – can be accomplished in a specified period of time.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99C8F-AF79-40A2-BFCF-61ED88FE4322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Step IV. Develop plan of work</a:t>
            </a:r>
            <a:r>
              <a:rPr lang="en-US" sz="2400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</a:br>
            <a:endParaRPr lang="en-US" sz="2400" dirty="0" smtClean="0">
              <a:solidFill>
                <a:schemeClr val="tx2">
                  <a:satMod val="130000"/>
                </a:schemeClr>
              </a:solidFill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534399" cy="4144963"/>
          </a:xfrm>
        </p:spPr>
        <p:txBody>
          <a:bodyPr>
            <a:normAutofit/>
          </a:bodyPr>
          <a:lstStyle/>
          <a:p>
            <a:pPr algn="just" eaLnBrk="1" hangingPunct="1"/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algn="just" eaLnBrk="1" hangingPunct="1"/>
            <a:r>
              <a:rPr lang="en-US" sz="3200" dirty="0" smtClean="0">
                <a:latin typeface="Andalus" pitchFamily="2" charset="-78"/>
                <a:cs typeface="Andalus" pitchFamily="2" charset="-78"/>
              </a:rPr>
              <a:t>A plan of work is a </a:t>
            </a:r>
            <a:r>
              <a:rPr lang="en-US" sz="3200" u="sng" dirty="0" smtClean="0">
                <a:solidFill>
                  <a:srgbClr val="00B0F0"/>
                </a:solidFill>
                <a:latin typeface="Andalus" pitchFamily="2" charset="-78"/>
                <a:cs typeface="Andalus" pitchFamily="2" charset="-78"/>
              </a:rPr>
              <a:t>detailed schedule of activities </a:t>
            </a: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to be done in a given period of time. </a:t>
            </a:r>
          </a:p>
          <a:p>
            <a:pPr algn="just" eaLnBrk="1" hangingPunct="1"/>
            <a:endParaRPr lang="en-US" sz="3200" dirty="0" smtClean="0">
              <a:latin typeface="Andalus" pitchFamily="2" charset="-78"/>
              <a:cs typeface="Andalus" pitchFamily="2" charset="-78"/>
            </a:endParaRPr>
          </a:p>
          <a:p>
            <a:pPr algn="just" eaLnBrk="1" hangingPunct="1"/>
            <a:r>
              <a:rPr lang="en-US" sz="3200" dirty="0" smtClean="0">
                <a:latin typeface="Andalus" pitchFamily="2" charset="-78"/>
                <a:cs typeface="Andalus" pitchFamily="2" charset="-78"/>
              </a:rPr>
              <a:t>It should specify the </a:t>
            </a:r>
            <a:r>
              <a:rPr lang="en-US" sz="3200" b="1" u="sng" dirty="0" smtClean="0">
                <a:latin typeface="Andalus" pitchFamily="2" charset="-78"/>
                <a:cs typeface="Andalus" pitchFamily="2" charset="-78"/>
              </a:rPr>
              <a:t>role of different persons </a:t>
            </a: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involved, </a:t>
            </a:r>
            <a:r>
              <a:rPr lang="en-US" sz="3200" b="1" u="sng" dirty="0" smtClean="0">
                <a:latin typeface="Andalus" pitchFamily="2" charset="-78"/>
                <a:cs typeface="Andalus" pitchFamily="2" charset="-78"/>
              </a:rPr>
              <a:t>the time </a:t>
            </a: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in which the particular activities have to be carried out, and the </a:t>
            </a:r>
            <a:r>
              <a:rPr lang="en-US" sz="3200" b="1" u="sng" dirty="0" smtClean="0">
                <a:latin typeface="Andalus" pitchFamily="2" charset="-78"/>
                <a:cs typeface="Andalus" pitchFamily="2" charset="-78"/>
              </a:rPr>
              <a:t>different methods </a:t>
            </a: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to be used.</a:t>
            </a:r>
          </a:p>
          <a:p>
            <a:pPr eaLnBrk="1" hangingPunct="1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4C380-51BA-474D-9B0E-A2A6F0EB024E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</a:rPr>
              <a:t>Work plan…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228600" y="2057400"/>
            <a:ext cx="8534399" cy="4068763"/>
          </a:xfrm>
        </p:spPr>
        <p:txBody>
          <a:bodyPr>
            <a:normAutofit fontScale="92500"/>
          </a:bodyPr>
          <a:lstStyle/>
          <a:p>
            <a:pPr algn="just" eaLnBrk="1" hangingPunct="1">
              <a:buFont typeface="Arial" charset="0"/>
              <a:buNone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In short, an action plan </a:t>
            </a:r>
            <a:r>
              <a:rPr lang="en-US" sz="2800" u="sng" dirty="0" smtClean="0">
                <a:solidFill>
                  <a:srgbClr val="00B0F0"/>
                </a:solidFill>
                <a:latin typeface="Andalus" pitchFamily="2" charset="-78"/>
                <a:cs typeface="Andalus" pitchFamily="2" charset="-78"/>
              </a:rPr>
              <a:t>should answer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the following questions.</a:t>
            </a:r>
          </a:p>
          <a:p>
            <a:pPr eaLnBrk="1" hangingPunct="1"/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/>
            <a:r>
              <a:rPr lang="en-US" sz="3200" dirty="0" smtClean="0">
                <a:latin typeface="Andalus" pitchFamily="2" charset="-78"/>
                <a:cs typeface="Andalus" pitchFamily="2" charset="-78"/>
              </a:rPr>
              <a:t>When should it </a:t>
            </a:r>
            <a:r>
              <a:rPr lang="en-US" sz="3200" u="sng" dirty="0" smtClean="0">
                <a:solidFill>
                  <a:srgbClr val="00B0F0"/>
                </a:solidFill>
                <a:latin typeface="Andalus" pitchFamily="2" charset="-78"/>
                <a:cs typeface="Andalus" pitchFamily="2" charset="-78"/>
              </a:rPr>
              <a:t>start</a:t>
            </a: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 and when should it be </a:t>
            </a:r>
            <a:r>
              <a:rPr lang="en-US" sz="3200" u="sng" dirty="0" smtClean="0">
                <a:solidFill>
                  <a:srgbClr val="00B0F0"/>
                </a:solidFill>
                <a:latin typeface="Andalus" pitchFamily="2" charset="-78"/>
                <a:cs typeface="Andalus" pitchFamily="2" charset="-78"/>
              </a:rPr>
              <a:t>completed</a:t>
            </a: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?</a:t>
            </a:r>
          </a:p>
          <a:p>
            <a:pPr eaLnBrk="1" hangingPunct="1"/>
            <a:r>
              <a:rPr lang="en-US" sz="3200" dirty="0" smtClean="0">
                <a:latin typeface="Andalus" pitchFamily="2" charset="-78"/>
                <a:cs typeface="Andalus" pitchFamily="2" charset="-78"/>
              </a:rPr>
              <a:t>Who </a:t>
            </a:r>
            <a:r>
              <a:rPr lang="en-US" sz="3200" u="sng" dirty="0" smtClean="0">
                <a:solidFill>
                  <a:srgbClr val="00B0F0"/>
                </a:solidFill>
                <a:latin typeface="Andalus" pitchFamily="2" charset="-78"/>
                <a:cs typeface="Andalus" pitchFamily="2" charset="-78"/>
              </a:rPr>
              <a:t>does it</a:t>
            </a: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?</a:t>
            </a:r>
          </a:p>
          <a:p>
            <a:pPr eaLnBrk="1" hangingPunct="1"/>
            <a:r>
              <a:rPr lang="en-US" sz="3200" dirty="0" smtClean="0">
                <a:latin typeface="Andalus" pitchFamily="2" charset="-78"/>
                <a:cs typeface="Andalus" pitchFamily="2" charset="-78"/>
              </a:rPr>
              <a:t>Who is </a:t>
            </a:r>
            <a:r>
              <a:rPr lang="en-US" sz="3200" u="sng" dirty="0" smtClean="0">
                <a:solidFill>
                  <a:srgbClr val="00B0F0"/>
                </a:solidFill>
                <a:latin typeface="Andalus" pitchFamily="2" charset="-78"/>
                <a:cs typeface="Andalus" pitchFamily="2" charset="-78"/>
              </a:rPr>
              <a:t>responsible</a:t>
            </a: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 for seeing it is actually carried out?</a:t>
            </a:r>
          </a:p>
          <a:p>
            <a:pPr eaLnBrk="1" hangingPunct="1"/>
            <a:r>
              <a:rPr lang="en-US" sz="3200" dirty="0" smtClean="0">
                <a:latin typeface="Andalus" pitchFamily="2" charset="-78"/>
                <a:cs typeface="Andalus" pitchFamily="2" charset="-78"/>
              </a:rPr>
              <a:t>What </a:t>
            </a:r>
            <a:r>
              <a:rPr lang="en-US" sz="3200" u="sng" dirty="0" smtClean="0">
                <a:solidFill>
                  <a:srgbClr val="00B0F0"/>
                </a:solidFill>
                <a:latin typeface="Andalus" pitchFamily="2" charset="-78"/>
                <a:cs typeface="Andalus" pitchFamily="2" charset="-78"/>
              </a:rPr>
              <a:t>materials and resources </a:t>
            </a: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are needed?</a:t>
            </a:r>
          </a:p>
          <a:p>
            <a:pPr algn="just" eaLnBrk="1" hangingPunct="1">
              <a:buFont typeface="Arial" charset="0"/>
              <a:buNone/>
            </a:pPr>
            <a:endParaRPr lang="en-US" sz="2400" dirty="0" smtClean="0">
              <a:latin typeface="Andalus" pitchFamily="2" charset="-78"/>
              <a:cs typeface="Andalus" pitchFamily="2" charset="-78"/>
            </a:endParaRPr>
          </a:p>
          <a:p>
            <a:pPr algn="just" eaLnBrk="1" hangingPunct="1"/>
            <a:endParaRPr lang="en-US" sz="2400" dirty="0" smtClean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8ECE9-AADA-48EE-BF78-74F8A2314EE4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0887154"/>
              </p:ext>
            </p:extLst>
          </p:nvPr>
        </p:nvGraphicFramePr>
        <p:xfrm>
          <a:off x="304800" y="1752600"/>
          <a:ext cx="8382000" cy="431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s/n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Activity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manpower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place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Budget 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Monitor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Evaluation</a:t>
                      </a:r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Assessment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baseline="0" dirty="0" smtClean="0"/>
                        <a:t> week of sept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3researcher</a:t>
                      </a:r>
                    </a:p>
                    <a:p>
                      <a:r>
                        <a:rPr lang="en-US" dirty="0" smtClean="0"/>
                        <a:t>1</a:t>
                      </a:r>
                      <a:r>
                        <a:rPr lang="en-US" baseline="0" dirty="0" smtClean="0"/>
                        <a:t> mentor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Woreda  “X”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200000</a:t>
                      </a:r>
                      <a:r>
                        <a:rPr lang="en-US" baseline="0" dirty="0" smtClean="0"/>
                        <a:t> ETB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TBA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quarterly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training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r>
                        <a:rPr lang="en-US" baseline="30000" dirty="0" smtClean="0"/>
                        <a:t>rd</a:t>
                      </a:r>
                      <a:r>
                        <a:rPr lang="en-US" baseline="0" dirty="0" smtClean="0"/>
                        <a:t> week of Feb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 MPH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Hawassa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500,0000 ETB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TBA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Daily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Polio</a:t>
                      </a:r>
                      <a:r>
                        <a:rPr lang="en-US" baseline="0" dirty="0" smtClean="0"/>
                        <a:t> vaccination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n-US" baseline="30000" dirty="0" smtClean="0"/>
                        <a:t>nd</a:t>
                      </a:r>
                      <a:r>
                        <a:rPr lang="en-US" dirty="0" smtClean="0"/>
                        <a:t> week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 lab,2 nurse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“Y” woreda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300,000 ETB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daily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weekly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7E516-58E2-429A-8168-E626E7F56C62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9FE77-1E0F-4C66-9CA3-0475EE22CD6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80101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Planning Models used in Health Education </a:t>
            </a:r>
            <a:r>
              <a:rPr lang="en-US" sz="24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/>
            </a:r>
            <a:br>
              <a:rPr lang="en-US" sz="24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</a:br>
            <a:endParaRPr lang="en-US" sz="2400" b="1" dirty="0" smtClean="0">
              <a:solidFill>
                <a:schemeClr val="tx2">
                  <a:satMod val="130000"/>
                </a:schemeClr>
              </a:solidFill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152400" y="1905000"/>
            <a:ext cx="8686799" cy="4221163"/>
          </a:xfrm>
        </p:spPr>
        <p:txBody>
          <a:bodyPr>
            <a:normAutofit fontScale="92500" lnSpcReduction="20000"/>
          </a:bodyPr>
          <a:lstStyle/>
          <a:p>
            <a:pPr algn="just" eaLnBrk="1" hangingPunct="1"/>
            <a:endParaRPr lang="en-US" sz="2600" dirty="0" smtClean="0">
              <a:latin typeface="Andalus" pitchFamily="2" charset="-78"/>
              <a:cs typeface="Andalus" pitchFamily="2" charset="-78"/>
            </a:endParaRPr>
          </a:p>
          <a:p>
            <a:pPr algn="just" eaLnBrk="1" hangingPunct="1"/>
            <a:r>
              <a:rPr lang="en-US" sz="3000" dirty="0" smtClean="0">
                <a:latin typeface="Andalus" pitchFamily="2" charset="-78"/>
                <a:cs typeface="Andalus" pitchFamily="2" charset="-78"/>
              </a:rPr>
              <a:t>There are many planning model in health education and promotion.  </a:t>
            </a:r>
          </a:p>
          <a:p>
            <a:pPr algn="just" eaLnBrk="1" hangingPunct="1">
              <a:buFont typeface="Arial" charset="0"/>
              <a:buNone/>
            </a:pPr>
            <a:endParaRPr lang="en-US" sz="3000" dirty="0" smtClean="0">
              <a:latin typeface="Andalus" pitchFamily="2" charset="-78"/>
              <a:cs typeface="Andalus" pitchFamily="2" charset="-78"/>
            </a:endParaRPr>
          </a:p>
          <a:p>
            <a:pPr algn="just" eaLnBrk="1" hangingPunct="1"/>
            <a:r>
              <a:rPr lang="en-US" sz="3000" dirty="0" smtClean="0">
                <a:latin typeface="Andalus" pitchFamily="2" charset="-78"/>
                <a:cs typeface="Andalus" pitchFamily="2" charset="-78"/>
              </a:rPr>
              <a:t>Among these models, the </a:t>
            </a:r>
            <a:r>
              <a:rPr lang="en-US" sz="3600" b="1" u="sng" dirty="0" smtClean="0">
                <a:solidFill>
                  <a:srgbClr val="002060"/>
                </a:solidFill>
                <a:latin typeface="Andalus" pitchFamily="2" charset="-78"/>
                <a:cs typeface="Andalus" pitchFamily="2" charset="-78"/>
              </a:rPr>
              <a:t>Precede-Proceed</a:t>
            </a:r>
            <a:r>
              <a:rPr lang="en-US" sz="3000" dirty="0" smtClean="0">
                <a:latin typeface="Andalus" pitchFamily="2" charset="-78"/>
                <a:cs typeface="Andalus" pitchFamily="2" charset="-78"/>
              </a:rPr>
              <a:t> model is the well known and most frequently used model to </a:t>
            </a:r>
            <a:r>
              <a:rPr lang="en-US" sz="30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plan, implement and evaluate</a:t>
            </a:r>
            <a:r>
              <a:rPr lang="en-US" sz="3000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en-US" sz="3000" dirty="0" smtClean="0">
                <a:latin typeface="Andalus" pitchFamily="2" charset="-78"/>
                <a:cs typeface="Andalus" pitchFamily="2" charset="-78"/>
              </a:rPr>
              <a:t>health education and promotion programs.</a:t>
            </a:r>
          </a:p>
          <a:p>
            <a:pPr algn="just" eaLnBrk="1" hangingPunct="1"/>
            <a:endParaRPr lang="en-US" sz="3000" dirty="0" smtClean="0">
              <a:latin typeface="Andalus" pitchFamily="2" charset="-78"/>
              <a:cs typeface="Andalus" pitchFamily="2" charset="-78"/>
            </a:endParaRPr>
          </a:p>
          <a:p>
            <a:pPr algn="just" eaLnBrk="1" hangingPunct="1"/>
            <a:r>
              <a:rPr lang="en-US" sz="3000" dirty="0" smtClean="0">
                <a:solidFill>
                  <a:srgbClr val="002060"/>
                </a:solidFill>
                <a:latin typeface="Andalus" pitchFamily="2" charset="-78"/>
                <a:cs typeface="Andalus" pitchFamily="2" charset="-78"/>
                <a:hlinkClick r:id="rId3"/>
              </a:rPr>
              <a:t>Developed by Lawrence W. Green </a:t>
            </a:r>
            <a:r>
              <a:rPr lang="en-US" sz="3000" dirty="0" smtClean="0">
                <a:latin typeface="Andalus" pitchFamily="2" charset="-78"/>
                <a:cs typeface="Andalus" pitchFamily="2" charset="-78"/>
              </a:rPr>
              <a:t>and his colleagues in 1980</a:t>
            </a:r>
          </a:p>
          <a:p>
            <a:pPr algn="just" eaLnBrk="1" hangingPunct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4DCA7-8850-4E00-857B-3B7655751762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7724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The PRECEDE/PROCEED Framework</a:t>
            </a:r>
            <a:b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</a:b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Lawrence W. Green &amp; Marshall W. </a:t>
            </a:r>
            <a:r>
              <a:rPr lang="en-US" sz="3200" b="1" dirty="0" err="1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Kreuter</a:t>
            </a:r>
            <a:endParaRPr lang="en-US" sz="3200" dirty="0" smtClean="0">
              <a:solidFill>
                <a:schemeClr val="tx2">
                  <a:satMod val="130000"/>
                </a:schemeClr>
              </a:solidFill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09600" y="2025478"/>
            <a:ext cx="3810000" cy="4114800"/>
          </a:xfrm>
          <a:solidFill>
            <a:srgbClr val="00B050"/>
          </a:solidFill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000" b="1" i="1" dirty="0" smtClean="0">
              <a:latin typeface="Andalus" pitchFamily="2" charset="-78"/>
              <a:cs typeface="Andalus" pitchFamily="2" charset="-78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b="1" i="1" dirty="0" smtClean="0">
                <a:latin typeface="Andalus" pitchFamily="2" charset="-78"/>
                <a:cs typeface="Andalus" pitchFamily="2" charset="-78"/>
              </a:rPr>
              <a:t>PRECEDE</a:t>
            </a:r>
            <a:endParaRPr lang="en-US" sz="2800" i="1" dirty="0" smtClean="0">
              <a:latin typeface="Andalus" pitchFamily="2" charset="-78"/>
              <a:cs typeface="Andalus" pitchFamily="2" charset="-78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b="1" dirty="0" smtClean="0">
                <a:latin typeface="Andalus" pitchFamily="2" charset="-78"/>
                <a:cs typeface="Andalus" pitchFamily="2" charset="-78"/>
              </a:rPr>
              <a:t>P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 = Predisposing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b="1" dirty="0" smtClean="0">
                <a:latin typeface="Andalus" pitchFamily="2" charset="-78"/>
                <a:cs typeface="Andalus" pitchFamily="2" charset="-78"/>
              </a:rPr>
              <a:t>R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 = Reinforcing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b="1" dirty="0" smtClean="0">
                <a:latin typeface="Andalus" pitchFamily="2" charset="-78"/>
                <a:cs typeface="Andalus" pitchFamily="2" charset="-78"/>
              </a:rPr>
              <a:t>E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 = Enabling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b="1" dirty="0" smtClean="0">
                <a:latin typeface="Andalus" pitchFamily="2" charset="-78"/>
                <a:cs typeface="Andalus" pitchFamily="2" charset="-78"/>
              </a:rPr>
              <a:t>C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 = Causes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b="1" dirty="0" smtClean="0">
                <a:latin typeface="Andalus" pitchFamily="2" charset="-78"/>
                <a:cs typeface="Andalus" pitchFamily="2" charset="-78"/>
              </a:rPr>
              <a:t>E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 = Educational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b="1" dirty="0" smtClean="0">
                <a:latin typeface="Andalus" pitchFamily="2" charset="-78"/>
                <a:cs typeface="Andalus" pitchFamily="2" charset="-78"/>
              </a:rPr>
              <a:t>D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= Diagnosis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b="1" dirty="0" smtClean="0">
                <a:latin typeface="Andalus" pitchFamily="2" charset="-78"/>
                <a:cs typeface="Andalus" pitchFamily="2" charset="-78"/>
              </a:rPr>
              <a:t>E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 = Evaluation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000" i="1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en-US" sz="2400" i="1" dirty="0" smtClean="0"/>
          </a:p>
        </p:txBody>
      </p:sp>
      <p:sp>
        <p:nvSpPr>
          <p:cNvPr id="4096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03912" y="2025478"/>
            <a:ext cx="3810000" cy="411480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  <a:defRPr/>
            </a:pPr>
            <a:endParaRPr lang="en-US" sz="2000" b="1" i="1" dirty="0" smtClean="0">
              <a:latin typeface="Andalus" pitchFamily="2" charset="-78"/>
              <a:cs typeface="Andalus" pitchFamily="2" charset="-78"/>
            </a:endParaRPr>
          </a:p>
          <a:p>
            <a:pPr eaLnBrk="1" hangingPunct="1">
              <a:buFontTx/>
              <a:buNone/>
              <a:defRPr/>
            </a:pPr>
            <a:r>
              <a:rPr lang="en-US" sz="2800" b="1" i="1" dirty="0" smtClean="0">
                <a:latin typeface="Andalus" pitchFamily="2" charset="-78"/>
                <a:cs typeface="Andalus" pitchFamily="2" charset="-78"/>
              </a:rPr>
              <a:t>PROCEED</a:t>
            </a:r>
            <a:endParaRPr lang="en-US" sz="2800" i="1" u="sng" dirty="0" smtClean="0">
              <a:latin typeface="Andalus" pitchFamily="2" charset="-78"/>
              <a:cs typeface="Andalus" pitchFamily="2" charset="-78"/>
            </a:endParaRPr>
          </a:p>
          <a:p>
            <a:pPr eaLnBrk="1" hangingPunct="1">
              <a:buFontTx/>
              <a:buNone/>
              <a:defRPr/>
            </a:pPr>
            <a:r>
              <a:rPr lang="en-US" sz="2800" b="1" dirty="0" smtClean="0">
                <a:latin typeface="Andalus" pitchFamily="2" charset="-78"/>
                <a:cs typeface="Andalus" pitchFamily="2" charset="-78"/>
              </a:rPr>
              <a:t>P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= Policy</a:t>
            </a:r>
          </a:p>
          <a:p>
            <a:pPr eaLnBrk="1" hangingPunct="1">
              <a:buFontTx/>
              <a:buNone/>
              <a:defRPr/>
            </a:pPr>
            <a:r>
              <a:rPr lang="en-US" sz="2800" b="1" dirty="0" smtClean="0">
                <a:latin typeface="Andalus" pitchFamily="2" charset="-78"/>
                <a:cs typeface="Andalus" pitchFamily="2" charset="-78"/>
              </a:rPr>
              <a:t>R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= Regulatory</a:t>
            </a:r>
          </a:p>
          <a:p>
            <a:pPr eaLnBrk="1" hangingPunct="1">
              <a:buFontTx/>
              <a:buNone/>
              <a:defRPr/>
            </a:pPr>
            <a:r>
              <a:rPr lang="en-US" sz="2800" b="1" dirty="0" smtClean="0">
                <a:latin typeface="Andalus" pitchFamily="2" charset="-78"/>
                <a:cs typeface="Andalus" pitchFamily="2" charset="-78"/>
              </a:rPr>
              <a:t>O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= Organizational</a:t>
            </a:r>
          </a:p>
          <a:p>
            <a:pPr eaLnBrk="1" hangingPunct="1">
              <a:buFontTx/>
              <a:buNone/>
              <a:defRPr/>
            </a:pPr>
            <a:r>
              <a:rPr lang="en-US" sz="2800" b="1" dirty="0" smtClean="0">
                <a:latin typeface="Andalus" pitchFamily="2" charset="-78"/>
                <a:cs typeface="Andalus" pitchFamily="2" charset="-78"/>
              </a:rPr>
              <a:t>C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= Constructs</a:t>
            </a:r>
          </a:p>
          <a:p>
            <a:pPr eaLnBrk="1" hangingPunct="1">
              <a:buFontTx/>
              <a:buNone/>
              <a:defRPr/>
            </a:pPr>
            <a:r>
              <a:rPr lang="en-US" sz="2800" b="1" dirty="0" smtClean="0">
                <a:latin typeface="Andalus" pitchFamily="2" charset="-78"/>
                <a:cs typeface="Andalus" pitchFamily="2" charset="-78"/>
              </a:rPr>
              <a:t>E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= Educational</a:t>
            </a:r>
          </a:p>
          <a:p>
            <a:pPr eaLnBrk="1" hangingPunct="1">
              <a:buFontTx/>
              <a:buNone/>
              <a:defRPr/>
            </a:pPr>
            <a:r>
              <a:rPr lang="en-US" sz="2800" b="1" dirty="0" smtClean="0">
                <a:latin typeface="Andalus" pitchFamily="2" charset="-78"/>
                <a:cs typeface="Andalus" pitchFamily="2" charset="-78"/>
              </a:rPr>
              <a:t>E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=Environmental</a:t>
            </a:r>
          </a:p>
          <a:p>
            <a:pPr eaLnBrk="1" hangingPunct="1">
              <a:buFontTx/>
              <a:buNone/>
              <a:defRPr/>
            </a:pPr>
            <a:r>
              <a:rPr lang="en-US" sz="2800" b="1" dirty="0" smtClean="0">
                <a:latin typeface="Andalus" pitchFamily="2" charset="-78"/>
                <a:cs typeface="Andalus" pitchFamily="2" charset="-78"/>
              </a:rPr>
              <a:t>D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= Development</a:t>
            </a:r>
            <a:endParaRPr lang="en-US" sz="2800" i="1" u="sng" dirty="0" smtClean="0">
              <a:latin typeface="Andalus" pitchFamily="2" charset="-78"/>
              <a:cs typeface="Andalus" pitchFamily="2" charset="-78"/>
            </a:endParaRPr>
          </a:p>
          <a:p>
            <a:pPr algn="ctr" eaLnBrk="1" hangingPunct="1">
              <a:buFontTx/>
              <a:buNone/>
              <a:defRPr/>
            </a:pPr>
            <a:endParaRPr lang="en-US" sz="2800" i="1" dirty="0" smtClean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ACD49-98A4-49DF-8460-C4766E71109C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7465D2-CA50-47E5-89AD-88D93B43ADDF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752600"/>
            <a:ext cx="7670800" cy="4373563"/>
          </a:xfrm>
        </p:spPr>
        <p:txBody>
          <a:bodyPr/>
          <a:lstStyle/>
          <a:p>
            <a:pPr>
              <a:buNone/>
            </a:pPr>
            <a:endParaRPr lang="en-US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endParaRPr lang="en-US" dirty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Note: The two fundamental propositions which are emphasized by </a:t>
            </a:r>
            <a:r>
              <a:rPr lang="en-US" sz="28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PRECEDE-PROCEED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model are: </a:t>
            </a:r>
          </a:p>
          <a:p>
            <a:pPr>
              <a:buNone/>
            </a:pP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pPr lvl="0">
              <a:buNone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I. Health and health related risks are caused by multiple factors</a:t>
            </a:r>
          </a:p>
          <a:p>
            <a:pPr lvl="0">
              <a:buNone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II. Efforts to effect behavioral, environmental and social change must be multidimensional</a:t>
            </a: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. </a:t>
            </a: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03B60-18EB-42A7-B407-36B89D9E4BC8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9FE77-1E0F-4C66-9CA3-0475EE22CD6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Learning objectives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305800" cy="4114800"/>
          </a:xfrm>
        </p:spPr>
        <p:txBody>
          <a:bodyPr/>
          <a:lstStyle/>
          <a:p>
            <a:r>
              <a:rPr lang="en-US" b="1" dirty="0" smtClean="0"/>
              <a:t>After successful completion this of session students will  be able to: </a:t>
            </a:r>
          </a:p>
          <a:p>
            <a:pPr>
              <a:buNone/>
            </a:pPr>
            <a:endParaRPr lang="en-US" dirty="0" smtClean="0"/>
          </a:p>
          <a:p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- Describe Planning</a:t>
            </a:r>
          </a:p>
          <a:p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-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Describe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steps of planning in HEP</a:t>
            </a:r>
          </a:p>
          <a:p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- Describe Precede-proceed model</a:t>
            </a:r>
          </a:p>
          <a:p>
            <a:pPr marL="0" indent="0">
              <a:buNone/>
            </a:pP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90C52-251C-4FD8-A949-7F1D7FBA045B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57313" y="219075"/>
            <a:ext cx="6715125" cy="771525"/>
          </a:xfrm>
          <a:solidFill>
            <a:srgbClr val="92D050"/>
          </a:solidFill>
        </p:spPr>
        <p:txBody>
          <a:bodyPr/>
          <a:lstStyle/>
          <a:p>
            <a:pPr>
              <a:defRPr/>
            </a:pPr>
            <a:r>
              <a:rPr lang="en-US" sz="2000" b="1" dirty="0" smtClean="0">
                <a:solidFill>
                  <a:srgbClr val="7030A0"/>
                </a:solidFill>
              </a:rPr>
              <a:t>                         </a:t>
            </a:r>
            <a:r>
              <a:rPr lang="en-US" sz="2400" b="1" dirty="0" smtClean="0">
                <a:solidFill>
                  <a:srgbClr val="FF0000"/>
                </a:solidFill>
              </a:rPr>
              <a:t>PRECEDE-PROCEED MODEL Diagram </a:t>
            </a: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60" name="Date Placeholder 5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331737-DD0D-4ACF-9BED-8CF2AEA66796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2" name="Footer Placeholder 6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61" name="Slide Number Placeholder 6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7531100" y="1169988"/>
            <a:ext cx="1109663" cy="3284537"/>
            <a:chOff x="4904" y="535"/>
            <a:chExt cx="699" cy="2069"/>
          </a:xfrm>
          <a:solidFill>
            <a:schemeClr val="bg2">
              <a:lumMod val="75000"/>
            </a:schemeClr>
          </a:solidFill>
        </p:grpSpPr>
        <p:sp>
          <p:nvSpPr>
            <p:cNvPr id="48194" name="Text Box 5"/>
            <p:cNvSpPr txBox="1">
              <a:spLocks noChangeArrowheads="1"/>
            </p:cNvSpPr>
            <p:nvPr/>
          </p:nvSpPr>
          <p:spPr bwMode="auto">
            <a:xfrm>
              <a:off x="4944" y="2003"/>
              <a:ext cx="624" cy="60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 sz="1400" b="1"/>
            </a:p>
            <a:p>
              <a:r>
                <a:rPr lang="en-US" sz="1400" b="1">
                  <a:latin typeface="Andalus" pitchFamily="2" charset="-78"/>
                  <a:cs typeface="Andalus" pitchFamily="2" charset="-78"/>
                </a:rPr>
                <a:t>Quality of life</a:t>
              </a:r>
            </a:p>
            <a:p>
              <a:endParaRPr lang="en-US" sz="1400" b="1"/>
            </a:p>
          </p:txBody>
        </p:sp>
        <p:sp>
          <p:nvSpPr>
            <p:cNvPr id="4102" name="Text Box 6"/>
            <p:cNvSpPr txBox="1">
              <a:spLocks noChangeArrowheads="1"/>
            </p:cNvSpPr>
            <p:nvPr/>
          </p:nvSpPr>
          <p:spPr bwMode="auto">
            <a:xfrm>
              <a:off x="4904" y="535"/>
              <a:ext cx="699" cy="71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dirty="0">
                  <a:latin typeface="Andalus" pitchFamily="2" charset="-78"/>
                  <a:cs typeface="Andalus" pitchFamily="2" charset="-78"/>
                </a:rPr>
                <a:t> </a:t>
              </a:r>
              <a:r>
                <a:rPr lang="en-US" sz="1600" dirty="0">
                  <a:latin typeface="Andalus" pitchFamily="2" charset="-78"/>
                  <a:cs typeface="Andalus" pitchFamily="2" charset="-78"/>
                </a:rPr>
                <a:t>Phase 1</a:t>
              </a:r>
            </a:p>
            <a:p>
              <a:pPr>
                <a:defRPr/>
              </a:pPr>
              <a:r>
                <a:rPr lang="en-US" sz="1600" dirty="0">
                  <a:latin typeface="Andalus" pitchFamily="2" charset="-78"/>
                  <a:cs typeface="Andalus" pitchFamily="2" charset="-78"/>
                </a:rPr>
                <a:t>   Social</a:t>
              </a:r>
            </a:p>
            <a:p>
              <a:pPr>
                <a:defRPr/>
              </a:pPr>
              <a:r>
                <a:rPr lang="en-US" dirty="0">
                  <a:latin typeface="Andalus" pitchFamily="2" charset="-78"/>
                  <a:cs typeface="Andalus" pitchFamily="2" charset="-78"/>
                </a:rPr>
                <a:t>Diagnosis</a:t>
              </a:r>
            </a:p>
            <a:p>
              <a:pPr>
                <a:defRPr/>
              </a:pPr>
              <a:r>
                <a:rPr lang="en-US" dirty="0">
                  <a:latin typeface="Andalus" pitchFamily="2" charset="-78"/>
                  <a:cs typeface="Andalus" pitchFamily="2" charset="-78"/>
                </a:rPr>
                <a:t> </a:t>
              </a: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5994400" y="1169988"/>
            <a:ext cx="1600200" cy="3113087"/>
            <a:chOff x="3936" y="535"/>
            <a:chExt cx="1008" cy="1961"/>
          </a:xfrm>
        </p:grpSpPr>
        <p:sp>
          <p:nvSpPr>
            <p:cNvPr id="48190" name="Rectangle 8"/>
            <p:cNvSpPr>
              <a:spLocks noChangeArrowheads="1"/>
            </p:cNvSpPr>
            <p:nvPr/>
          </p:nvSpPr>
          <p:spPr bwMode="auto">
            <a:xfrm>
              <a:off x="4032" y="2160"/>
              <a:ext cx="576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91" name="Text Box 9"/>
            <p:cNvSpPr txBox="1">
              <a:spLocks noChangeArrowheads="1"/>
            </p:cNvSpPr>
            <p:nvPr/>
          </p:nvSpPr>
          <p:spPr bwMode="auto">
            <a:xfrm>
              <a:off x="4121" y="2235"/>
              <a:ext cx="4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>
                  <a:latin typeface="Andalus" pitchFamily="2" charset="-78"/>
                  <a:cs typeface="Andalus" pitchFamily="2" charset="-78"/>
                </a:rPr>
                <a:t>Health</a:t>
              </a:r>
              <a:endParaRPr lang="en-US" sz="1400">
                <a:latin typeface="Andalus" pitchFamily="2" charset="-78"/>
                <a:cs typeface="Andalus" pitchFamily="2" charset="-78"/>
              </a:endParaRPr>
            </a:p>
          </p:txBody>
        </p:sp>
        <p:sp>
          <p:nvSpPr>
            <p:cNvPr id="48192" name="Line 10"/>
            <p:cNvSpPr>
              <a:spLocks noChangeShapeType="1"/>
            </p:cNvSpPr>
            <p:nvPr/>
          </p:nvSpPr>
          <p:spPr bwMode="auto">
            <a:xfrm>
              <a:off x="4608" y="235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93" name="Text Box 11"/>
            <p:cNvSpPr txBox="1">
              <a:spLocks noChangeArrowheads="1"/>
            </p:cNvSpPr>
            <p:nvPr/>
          </p:nvSpPr>
          <p:spPr bwMode="auto">
            <a:xfrm>
              <a:off x="3936" y="535"/>
              <a:ext cx="961" cy="717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Andalus" pitchFamily="2" charset="-78"/>
                  <a:cs typeface="Andalus" pitchFamily="2" charset="-78"/>
                </a:rPr>
                <a:t>     </a:t>
              </a:r>
              <a:r>
                <a:rPr lang="en-US" sz="1600">
                  <a:latin typeface="Andalus" pitchFamily="2" charset="-78"/>
                  <a:cs typeface="Andalus" pitchFamily="2" charset="-78"/>
                </a:rPr>
                <a:t>Phase 2</a:t>
              </a:r>
            </a:p>
            <a:p>
              <a:r>
                <a:rPr lang="en-US" sz="1600">
                  <a:latin typeface="Andalus" pitchFamily="2" charset="-78"/>
                  <a:cs typeface="Andalus" pitchFamily="2" charset="-78"/>
                </a:rPr>
                <a:t>Epidemiological</a:t>
              </a:r>
            </a:p>
            <a:p>
              <a:r>
                <a:rPr lang="en-US" sz="1600">
                  <a:latin typeface="Andalus" pitchFamily="2" charset="-78"/>
                  <a:cs typeface="Andalus" pitchFamily="2" charset="-78"/>
                </a:rPr>
                <a:t>   Diagnosis </a:t>
              </a:r>
            </a:p>
            <a:p>
              <a:endParaRPr lang="en-US" sz="2000">
                <a:latin typeface="Andalus" pitchFamily="2" charset="-78"/>
                <a:cs typeface="Andalus" pitchFamily="2" charset="-78"/>
              </a:endParaRP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857250" y="1143000"/>
            <a:ext cx="2317750" cy="3902075"/>
            <a:chOff x="652" y="518"/>
            <a:chExt cx="1460" cy="2458"/>
          </a:xfrm>
        </p:grpSpPr>
        <p:sp>
          <p:nvSpPr>
            <p:cNvPr id="48178" name="Rectangle 13"/>
            <p:cNvSpPr>
              <a:spLocks noChangeArrowheads="1"/>
            </p:cNvSpPr>
            <p:nvPr/>
          </p:nvSpPr>
          <p:spPr bwMode="auto">
            <a:xfrm>
              <a:off x="1008" y="2400"/>
              <a:ext cx="624" cy="4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79" name="Rectangle 14"/>
            <p:cNvSpPr>
              <a:spLocks noChangeArrowheads="1"/>
            </p:cNvSpPr>
            <p:nvPr/>
          </p:nvSpPr>
          <p:spPr bwMode="auto">
            <a:xfrm>
              <a:off x="1008" y="1776"/>
              <a:ext cx="624" cy="4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0" name="Text Box 15"/>
            <p:cNvSpPr txBox="1">
              <a:spLocks noChangeArrowheads="1"/>
            </p:cNvSpPr>
            <p:nvPr/>
          </p:nvSpPr>
          <p:spPr bwMode="auto">
            <a:xfrm>
              <a:off x="1056" y="1786"/>
              <a:ext cx="57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/>
                <a:t> </a:t>
              </a:r>
              <a:r>
                <a:rPr lang="en-US" sz="1400" b="1">
                  <a:latin typeface="Andalus" pitchFamily="2" charset="-78"/>
                  <a:cs typeface="Andalus" pitchFamily="2" charset="-78"/>
                </a:rPr>
                <a:t> Health</a:t>
              </a:r>
            </a:p>
            <a:p>
              <a:r>
                <a:rPr lang="en-US" sz="1400" b="1">
                  <a:latin typeface="Andalus" pitchFamily="2" charset="-78"/>
                  <a:cs typeface="Andalus" pitchFamily="2" charset="-78"/>
                </a:rPr>
                <a:t>education</a:t>
              </a:r>
            </a:p>
          </p:txBody>
        </p:sp>
        <p:sp>
          <p:nvSpPr>
            <p:cNvPr id="48181" name="Text Box 16"/>
            <p:cNvSpPr txBox="1">
              <a:spLocks noChangeArrowheads="1"/>
            </p:cNvSpPr>
            <p:nvPr/>
          </p:nvSpPr>
          <p:spPr bwMode="auto">
            <a:xfrm>
              <a:off x="987" y="2352"/>
              <a:ext cx="711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 b="1">
                  <a:latin typeface="Andalus" pitchFamily="2" charset="-78"/>
                  <a:cs typeface="Andalus" pitchFamily="2" charset="-78"/>
                </a:rPr>
                <a:t>Policy</a:t>
              </a:r>
            </a:p>
            <a:p>
              <a:pPr algn="ctr"/>
              <a:r>
                <a:rPr lang="en-US" sz="1400" b="1">
                  <a:latin typeface="Andalus" pitchFamily="2" charset="-78"/>
                  <a:cs typeface="Andalus" pitchFamily="2" charset="-78"/>
                </a:rPr>
                <a:t>regulation</a:t>
              </a:r>
            </a:p>
            <a:p>
              <a:pPr algn="ctr"/>
              <a:r>
                <a:rPr lang="en-US" sz="1400" b="1">
                  <a:latin typeface="Andalus" pitchFamily="2" charset="-78"/>
                  <a:cs typeface="Andalus" pitchFamily="2" charset="-78"/>
                </a:rPr>
                <a:t>organizatio</a:t>
              </a:r>
              <a:r>
                <a:rPr lang="en-US" sz="1400" b="1"/>
                <a:t>n</a:t>
              </a:r>
            </a:p>
          </p:txBody>
        </p:sp>
        <p:sp>
          <p:nvSpPr>
            <p:cNvPr id="48182" name="Rectangle 17"/>
            <p:cNvSpPr>
              <a:spLocks noChangeArrowheads="1"/>
            </p:cNvSpPr>
            <p:nvPr/>
          </p:nvSpPr>
          <p:spPr bwMode="auto">
            <a:xfrm>
              <a:off x="936" y="1392"/>
              <a:ext cx="720" cy="15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3" name="Text Box 18"/>
            <p:cNvSpPr txBox="1">
              <a:spLocks noChangeArrowheads="1"/>
            </p:cNvSpPr>
            <p:nvPr/>
          </p:nvSpPr>
          <p:spPr bwMode="auto">
            <a:xfrm>
              <a:off x="1052" y="1389"/>
              <a:ext cx="511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b="1">
                  <a:latin typeface="Andalus" pitchFamily="2" charset="-78"/>
                  <a:cs typeface="Andalus" pitchFamily="2" charset="-78"/>
                </a:rPr>
                <a:t>Public</a:t>
              </a:r>
            </a:p>
            <a:p>
              <a:pPr algn="ctr">
                <a:lnSpc>
                  <a:spcPct val="80000"/>
                </a:lnSpc>
              </a:pPr>
              <a:r>
                <a:rPr lang="en-US" b="1">
                  <a:latin typeface="Andalus" pitchFamily="2" charset="-78"/>
                  <a:cs typeface="Andalus" pitchFamily="2" charset="-78"/>
                </a:rPr>
                <a:t>Health</a:t>
              </a:r>
            </a:p>
          </p:txBody>
        </p:sp>
        <p:sp>
          <p:nvSpPr>
            <p:cNvPr id="48184" name="Line 19"/>
            <p:cNvSpPr>
              <a:spLocks noChangeShapeType="1"/>
            </p:cNvSpPr>
            <p:nvPr/>
          </p:nvSpPr>
          <p:spPr bwMode="auto">
            <a:xfrm flipV="1">
              <a:off x="1296" y="2208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5" name="Line 20"/>
            <p:cNvSpPr>
              <a:spLocks noChangeShapeType="1"/>
            </p:cNvSpPr>
            <p:nvPr/>
          </p:nvSpPr>
          <p:spPr bwMode="auto">
            <a:xfrm>
              <a:off x="1680" y="206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6" name="Line 21"/>
            <p:cNvSpPr>
              <a:spLocks noChangeShapeType="1"/>
            </p:cNvSpPr>
            <p:nvPr/>
          </p:nvSpPr>
          <p:spPr bwMode="auto">
            <a:xfrm>
              <a:off x="1680" y="2688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7" name="Line 22"/>
            <p:cNvSpPr>
              <a:spLocks noChangeShapeType="1"/>
            </p:cNvSpPr>
            <p:nvPr/>
          </p:nvSpPr>
          <p:spPr bwMode="auto">
            <a:xfrm>
              <a:off x="1680" y="2112"/>
              <a:ext cx="384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8" name="Line 23"/>
            <p:cNvSpPr>
              <a:spLocks noChangeShapeType="1"/>
            </p:cNvSpPr>
            <p:nvPr/>
          </p:nvSpPr>
          <p:spPr bwMode="auto">
            <a:xfrm flipV="1">
              <a:off x="1680" y="1536"/>
              <a:ext cx="384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89" name="Text Box 24"/>
            <p:cNvSpPr txBox="1">
              <a:spLocks noChangeArrowheads="1"/>
            </p:cNvSpPr>
            <p:nvPr/>
          </p:nvSpPr>
          <p:spPr bwMode="auto">
            <a:xfrm>
              <a:off x="652" y="518"/>
              <a:ext cx="995" cy="834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600" dirty="0" smtClean="0">
                  <a:latin typeface="Andalus" pitchFamily="2" charset="-78"/>
                  <a:cs typeface="Andalus" pitchFamily="2" charset="-78"/>
                </a:rPr>
                <a:t>Phase 5</a:t>
              </a:r>
            </a:p>
            <a:p>
              <a:r>
                <a:rPr lang="en-US" sz="1600" dirty="0" smtClean="0">
                  <a:latin typeface="Andalus" pitchFamily="2" charset="-78"/>
                  <a:cs typeface="Andalus" pitchFamily="2" charset="-78"/>
                </a:rPr>
                <a:t>Administrative </a:t>
              </a:r>
              <a:r>
                <a:rPr lang="en-US" sz="1600" dirty="0">
                  <a:latin typeface="Andalus" pitchFamily="2" charset="-78"/>
                  <a:cs typeface="Andalus" pitchFamily="2" charset="-78"/>
                </a:rPr>
                <a:t>&amp; Policy Diagnosis</a:t>
              </a:r>
            </a:p>
            <a:p>
              <a:r>
                <a:rPr lang="en-US" sz="1600" dirty="0">
                  <a:latin typeface="Andalus" pitchFamily="2" charset="-78"/>
                  <a:cs typeface="Andalus" pitchFamily="2" charset="-78"/>
                </a:rPr>
                <a:t> </a:t>
              </a:r>
            </a:p>
          </p:txBody>
        </p:sp>
      </p:grpSp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942975" y="5210175"/>
            <a:ext cx="1520825" cy="5842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dirty="0">
                <a:latin typeface="Andalus" pitchFamily="2" charset="-78"/>
                <a:cs typeface="Andalus" pitchFamily="2" charset="-78"/>
              </a:rPr>
              <a:t>Phase 6</a:t>
            </a:r>
          </a:p>
          <a:p>
            <a:pPr algn="ctr">
              <a:defRPr/>
            </a:pPr>
            <a:r>
              <a:rPr lang="en-US" sz="1600" dirty="0">
                <a:latin typeface="Andalus" pitchFamily="2" charset="-78"/>
                <a:cs typeface="Andalus" pitchFamily="2" charset="-78"/>
              </a:rPr>
              <a:t>Implementation</a:t>
            </a:r>
            <a:endParaRPr lang="en-US" sz="1400" dirty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2622550" y="5210175"/>
            <a:ext cx="1727200" cy="584200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dirty="0">
                <a:latin typeface="Andalus" pitchFamily="2" charset="-78"/>
                <a:cs typeface="Andalus" pitchFamily="2" charset="-78"/>
              </a:rPr>
              <a:t>Phase 7</a:t>
            </a:r>
          </a:p>
          <a:p>
            <a:pPr algn="ctr">
              <a:defRPr/>
            </a:pPr>
            <a:r>
              <a:rPr lang="en-US" sz="1600" dirty="0">
                <a:latin typeface="Andalus" pitchFamily="2" charset="-78"/>
                <a:cs typeface="Andalus" pitchFamily="2" charset="-78"/>
              </a:rPr>
              <a:t>Process evaluation</a:t>
            </a:r>
          </a:p>
        </p:txBody>
      </p:sp>
      <p:sp>
        <p:nvSpPr>
          <p:cNvPr id="4136" name="Text Box 40"/>
          <p:cNvSpPr txBox="1">
            <a:spLocks noChangeArrowheads="1"/>
          </p:cNvSpPr>
          <p:nvPr/>
        </p:nvSpPr>
        <p:spPr bwMode="auto">
          <a:xfrm>
            <a:off x="4664075" y="5210175"/>
            <a:ext cx="1698625" cy="58420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600" dirty="0">
                <a:latin typeface="Andalus" pitchFamily="2" charset="-78"/>
                <a:cs typeface="Andalus" pitchFamily="2" charset="-78"/>
              </a:rPr>
              <a:t>Phase 8</a:t>
            </a:r>
          </a:p>
          <a:p>
            <a:pPr algn="ctr">
              <a:defRPr/>
            </a:pPr>
            <a:r>
              <a:rPr lang="en-US" sz="1600" dirty="0">
                <a:latin typeface="Andalus" pitchFamily="2" charset="-78"/>
                <a:cs typeface="Andalus" pitchFamily="2" charset="-78"/>
              </a:rPr>
              <a:t>Impact evaluation</a:t>
            </a:r>
          </a:p>
        </p:txBody>
      </p:sp>
      <p:sp>
        <p:nvSpPr>
          <p:cNvPr id="4137" name="Text Box 41"/>
          <p:cNvSpPr txBox="1">
            <a:spLocks noChangeArrowheads="1"/>
          </p:cNvSpPr>
          <p:nvPr/>
        </p:nvSpPr>
        <p:spPr bwMode="auto">
          <a:xfrm>
            <a:off x="6648450" y="5210175"/>
            <a:ext cx="1884363" cy="584200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Andalus" pitchFamily="2" charset="-78"/>
                <a:cs typeface="Andalus" pitchFamily="2" charset="-78"/>
              </a:rPr>
              <a:t>Phase 9</a:t>
            </a:r>
          </a:p>
          <a:p>
            <a:pPr algn="ctr"/>
            <a:r>
              <a:rPr lang="en-US" sz="1600" dirty="0">
                <a:latin typeface="Andalus" pitchFamily="2" charset="-78"/>
                <a:cs typeface="Andalus" pitchFamily="2" charset="-78"/>
              </a:rPr>
              <a:t>Outcome evaluation</a:t>
            </a:r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2795588" y="1169988"/>
            <a:ext cx="1827212" cy="4027487"/>
            <a:chOff x="1921" y="535"/>
            <a:chExt cx="1151" cy="2537"/>
          </a:xfrm>
        </p:grpSpPr>
        <p:sp>
          <p:nvSpPr>
            <p:cNvPr id="48165" name="Line 43"/>
            <p:cNvSpPr>
              <a:spLocks noChangeShapeType="1"/>
            </p:cNvSpPr>
            <p:nvPr/>
          </p:nvSpPr>
          <p:spPr bwMode="auto">
            <a:xfrm flipV="1">
              <a:off x="2688" y="2112"/>
              <a:ext cx="384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1921" y="535"/>
              <a:ext cx="1151" cy="2537"/>
              <a:chOff x="1921" y="535"/>
              <a:chExt cx="1151" cy="2537"/>
            </a:xfrm>
          </p:grpSpPr>
          <p:sp>
            <p:nvSpPr>
              <p:cNvPr id="48167" name="Rectangle 45"/>
              <p:cNvSpPr>
                <a:spLocks noChangeArrowheads="1"/>
              </p:cNvSpPr>
              <p:nvPr/>
            </p:nvSpPr>
            <p:spPr bwMode="auto">
              <a:xfrm>
                <a:off x="2085" y="2640"/>
                <a:ext cx="624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68" name="Rectangle 46"/>
              <p:cNvSpPr>
                <a:spLocks noChangeArrowheads="1"/>
              </p:cNvSpPr>
              <p:nvPr/>
            </p:nvSpPr>
            <p:spPr bwMode="auto">
              <a:xfrm>
                <a:off x="2085" y="1968"/>
                <a:ext cx="624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69" name="Rectangle 47"/>
              <p:cNvSpPr>
                <a:spLocks noChangeArrowheads="1"/>
              </p:cNvSpPr>
              <p:nvPr/>
            </p:nvSpPr>
            <p:spPr bwMode="auto">
              <a:xfrm>
                <a:off x="2095" y="1418"/>
                <a:ext cx="624" cy="27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70" name="Text Box 48"/>
              <p:cNvSpPr txBox="1">
                <a:spLocks noChangeArrowheads="1"/>
              </p:cNvSpPr>
              <p:nvPr/>
            </p:nvSpPr>
            <p:spPr bwMode="auto">
              <a:xfrm>
                <a:off x="2037" y="1344"/>
                <a:ext cx="702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US" sz="1400" b="1">
                  <a:latin typeface="Andalus" pitchFamily="2" charset="-78"/>
                  <a:cs typeface="Andalus" pitchFamily="2" charset="-78"/>
                </a:endParaRPr>
              </a:p>
              <a:p>
                <a:r>
                  <a:rPr lang="en-US" sz="1400" b="1">
                    <a:latin typeface="Andalus" pitchFamily="2" charset="-78"/>
                    <a:cs typeface="Andalus" pitchFamily="2" charset="-78"/>
                  </a:rPr>
                  <a:t>Predisposing</a:t>
                </a:r>
              </a:p>
            </p:txBody>
          </p:sp>
          <p:sp>
            <p:nvSpPr>
              <p:cNvPr id="48171" name="Text Box 49"/>
              <p:cNvSpPr txBox="1">
                <a:spLocks noChangeArrowheads="1"/>
              </p:cNvSpPr>
              <p:nvPr/>
            </p:nvSpPr>
            <p:spPr bwMode="auto">
              <a:xfrm>
                <a:off x="2085" y="2064"/>
                <a:ext cx="656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 b="1">
                    <a:latin typeface="Andalus" pitchFamily="2" charset="-78"/>
                    <a:cs typeface="Andalus" pitchFamily="2" charset="-78"/>
                  </a:rPr>
                  <a:t>Reinforcing</a:t>
                </a:r>
              </a:p>
            </p:txBody>
          </p:sp>
          <p:sp>
            <p:nvSpPr>
              <p:cNvPr id="48172" name="Text Box 50"/>
              <p:cNvSpPr txBox="1">
                <a:spLocks noChangeArrowheads="1"/>
              </p:cNvSpPr>
              <p:nvPr/>
            </p:nvSpPr>
            <p:spPr bwMode="auto">
              <a:xfrm>
                <a:off x="2141" y="2736"/>
                <a:ext cx="524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400" b="1">
                    <a:latin typeface="Andalus" pitchFamily="2" charset="-78"/>
                    <a:cs typeface="Andalus" pitchFamily="2" charset="-78"/>
                  </a:rPr>
                  <a:t>Enabling</a:t>
                </a:r>
              </a:p>
            </p:txBody>
          </p:sp>
          <p:sp>
            <p:nvSpPr>
              <p:cNvPr id="48173" name="Line 51"/>
              <p:cNvSpPr>
                <a:spLocks noChangeShapeType="1"/>
              </p:cNvSpPr>
              <p:nvPr/>
            </p:nvSpPr>
            <p:spPr bwMode="auto">
              <a:xfrm flipV="1">
                <a:off x="2400" y="2400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74" name="Line 53"/>
              <p:cNvSpPr>
                <a:spLocks noChangeShapeType="1"/>
              </p:cNvSpPr>
              <p:nvPr/>
            </p:nvSpPr>
            <p:spPr bwMode="auto">
              <a:xfrm>
                <a:off x="2736" y="2064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75" name="Line 54"/>
              <p:cNvSpPr>
                <a:spLocks noChangeShapeType="1"/>
              </p:cNvSpPr>
              <p:nvPr/>
            </p:nvSpPr>
            <p:spPr bwMode="auto">
              <a:xfrm>
                <a:off x="2736" y="1584"/>
                <a:ext cx="336" cy="43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1" name="Text Box 55"/>
              <p:cNvSpPr txBox="1">
                <a:spLocks noChangeArrowheads="1"/>
              </p:cNvSpPr>
              <p:nvPr/>
            </p:nvSpPr>
            <p:spPr bwMode="auto">
              <a:xfrm>
                <a:off x="1921" y="535"/>
                <a:ext cx="852" cy="679"/>
              </a:xfrm>
              <a:prstGeom prst="rect">
                <a:avLst/>
              </a:prstGeom>
              <a:solidFill>
                <a:srgbClr val="92D050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US" sz="1600" dirty="0">
                    <a:latin typeface="Andalus" pitchFamily="2" charset="-78"/>
                    <a:cs typeface="Andalus" pitchFamily="2" charset="-78"/>
                  </a:rPr>
                  <a:t>Phase 4</a:t>
                </a:r>
              </a:p>
              <a:p>
                <a:pPr algn="ctr">
                  <a:defRPr/>
                </a:pPr>
                <a:r>
                  <a:rPr lang="en-US" sz="1600" dirty="0">
                    <a:latin typeface="Andalus" pitchFamily="2" charset="-78"/>
                    <a:cs typeface="Andalus" pitchFamily="2" charset="-78"/>
                  </a:rPr>
                  <a:t>Educational &amp;</a:t>
                </a:r>
              </a:p>
              <a:p>
                <a:pPr algn="ctr">
                  <a:defRPr/>
                </a:pPr>
                <a:r>
                  <a:rPr lang="en-US" sz="1600" dirty="0">
                    <a:latin typeface="Andalus" pitchFamily="2" charset="-78"/>
                    <a:cs typeface="Andalus" pitchFamily="2" charset="-78"/>
                  </a:rPr>
                  <a:t>Ecological</a:t>
                </a:r>
              </a:p>
              <a:p>
                <a:pPr algn="ctr">
                  <a:defRPr/>
                </a:pPr>
                <a:r>
                  <a:rPr lang="en-US" sz="1600" dirty="0">
                    <a:latin typeface="Andalus" pitchFamily="2" charset="-78"/>
                    <a:cs typeface="Andalus" pitchFamily="2" charset="-78"/>
                  </a:rPr>
                  <a:t>Diagnosis </a:t>
                </a:r>
              </a:p>
            </p:txBody>
          </p:sp>
          <p:sp>
            <p:nvSpPr>
              <p:cNvPr id="48177" name="Line 56"/>
              <p:cNvSpPr>
                <a:spLocks noChangeShapeType="1"/>
              </p:cNvSpPr>
              <p:nvPr/>
            </p:nvSpPr>
            <p:spPr bwMode="auto">
              <a:xfrm>
                <a:off x="2736" y="2688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7" name="Group 57"/>
          <p:cNvGrpSpPr>
            <a:grpSpLocks/>
          </p:cNvGrpSpPr>
          <p:nvPr/>
        </p:nvGrpSpPr>
        <p:grpSpPr bwMode="auto">
          <a:xfrm>
            <a:off x="4546600" y="1209675"/>
            <a:ext cx="3048000" cy="3646488"/>
            <a:chOff x="3024" y="560"/>
            <a:chExt cx="1920" cy="2297"/>
          </a:xfrm>
        </p:grpSpPr>
        <p:sp>
          <p:nvSpPr>
            <p:cNvPr id="48155" name="Rectangle 58"/>
            <p:cNvSpPr>
              <a:spLocks noChangeArrowheads="1"/>
            </p:cNvSpPr>
            <p:nvPr/>
          </p:nvSpPr>
          <p:spPr bwMode="auto">
            <a:xfrm>
              <a:off x="3072" y="1872"/>
              <a:ext cx="624" cy="43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6" name="Text Box 59"/>
            <p:cNvSpPr txBox="1">
              <a:spLocks noChangeArrowheads="1"/>
            </p:cNvSpPr>
            <p:nvPr/>
          </p:nvSpPr>
          <p:spPr bwMode="auto">
            <a:xfrm>
              <a:off x="3120" y="1993"/>
              <a:ext cx="528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>
                  <a:latin typeface="Andalus" pitchFamily="2" charset="-78"/>
                  <a:cs typeface="Andalus" pitchFamily="2" charset="-78"/>
                </a:rPr>
                <a:t>Behavior</a:t>
              </a:r>
            </a:p>
          </p:txBody>
        </p:sp>
        <p:sp>
          <p:nvSpPr>
            <p:cNvPr id="48157" name="Rectangle 60"/>
            <p:cNvSpPr>
              <a:spLocks noChangeArrowheads="1"/>
            </p:cNvSpPr>
            <p:nvPr/>
          </p:nvSpPr>
          <p:spPr bwMode="auto">
            <a:xfrm>
              <a:off x="3072" y="2521"/>
              <a:ext cx="624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58" name="Text Box 61"/>
            <p:cNvSpPr txBox="1">
              <a:spLocks noChangeArrowheads="1"/>
            </p:cNvSpPr>
            <p:nvPr/>
          </p:nvSpPr>
          <p:spPr bwMode="auto">
            <a:xfrm>
              <a:off x="3024" y="2569"/>
              <a:ext cx="717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>
                  <a:latin typeface="Andalus" pitchFamily="2" charset="-78"/>
                  <a:cs typeface="Andalus" pitchFamily="2" charset="-78"/>
                </a:rPr>
                <a:t>Environment</a:t>
              </a:r>
            </a:p>
          </p:txBody>
        </p:sp>
        <p:sp>
          <p:nvSpPr>
            <p:cNvPr id="4158" name="Text Box 62"/>
            <p:cNvSpPr txBox="1">
              <a:spLocks noChangeArrowheads="1"/>
            </p:cNvSpPr>
            <p:nvPr/>
          </p:nvSpPr>
          <p:spPr bwMode="auto">
            <a:xfrm>
              <a:off x="3024" y="560"/>
              <a:ext cx="899" cy="679"/>
            </a:xfrm>
            <a:prstGeom prst="rect">
              <a:avLst/>
            </a:prstGeom>
            <a:solidFill>
              <a:srgbClr val="00B0F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dirty="0"/>
                <a:t>   </a:t>
              </a:r>
              <a:r>
                <a:rPr lang="en-US" sz="1600" dirty="0">
                  <a:latin typeface="Andalus" pitchFamily="2" charset="-78"/>
                  <a:cs typeface="Andalus" pitchFamily="2" charset="-78"/>
                </a:rPr>
                <a:t>Phase 3</a:t>
              </a:r>
            </a:p>
            <a:p>
              <a:pPr>
                <a:defRPr/>
              </a:pPr>
              <a:r>
                <a:rPr lang="en-US" sz="1600" dirty="0">
                  <a:latin typeface="Andalus" pitchFamily="2" charset="-78"/>
                  <a:cs typeface="Andalus" pitchFamily="2" charset="-78"/>
                </a:rPr>
                <a:t>Behavioral &amp;</a:t>
              </a:r>
            </a:p>
            <a:p>
              <a:pPr>
                <a:defRPr/>
              </a:pPr>
              <a:r>
                <a:rPr lang="en-US" sz="1600" dirty="0">
                  <a:latin typeface="Andalus" pitchFamily="2" charset="-78"/>
                  <a:cs typeface="Andalus" pitchFamily="2" charset="-78"/>
                </a:rPr>
                <a:t>Environmental</a:t>
              </a:r>
            </a:p>
            <a:p>
              <a:pPr>
                <a:defRPr/>
              </a:pPr>
              <a:r>
                <a:rPr lang="en-US" sz="1600" dirty="0">
                  <a:latin typeface="Andalus" pitchFamily="2" charset="-78"/>
                  <a:cs typeface="Andalus" pitchFamily="2" charset="-78"/>
                </a:rPr>
                <a:t>Diagnosis </a:t>
              </a:r>
            </a:p>
          </p:txBody>
        </p:sp>
        <p:sp>
          <p:nvSpPr>
            <p:cNvPr id="48160" name="Line 63"/>
            <p:cNvSpPr>
              <a:spLocks noChangeShapeType="1"/>
            </p:cNvSpPr>
            <p:nvPr/>
          </p:nvSpPr>
          <p:spPr bwMode="auto">
            <a:xfrm>
              <a:off x="3360" y="2329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1" name="Line 64"/>
            <p:cNvSpPr>
              <a:spLocks noChangeShapeType="1"/>
            </p:cNvSpPr>
            <p:nvPr/>
          </p:nvSpPr>
          <p:spPr bwMode="auto">
            <a:xfrm>
              <a:off x="3696" y="2064"/>
              <a:ext cx="33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2" name="Line 65"/>
            <p:cNvSpPr>
              <a:spLocks noChangeShapeType="1"/>
            </p:cNvSpPr>
            <p:nvPr/>
          </p:nvSpPr>
          <p:spPr bwMode="auto">
            <a:xfrm flipV="1">
              <a:off x="3696" y="2352"/>
              <a:ext cx="33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3" name="Line 66"/>
            <p:cNvSpPr>
              <a:spLocks noChangeShapeType="1"/>
            </p:cNvSpPr>
            <p:nvPr/>
          </p:nvSpPr>
          <p:spPr bwMode="auto">
            <a:xfrm>
              <a:off x="3696" y="1872"/>
              <a:ext cx="1248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164" name="Line 67"/>
            <p:cNvSpPr>
              <a:spLocks noChangeShapeType="1"/>
            </p:cNvSpPr>
            <p:nvPr/>
          </p:nvSpPr>
          <p:spPr bwMode="auto">
            <a:xfrm flipV="1">
              <a:off x="3696" y="2448"/>
              <a:ext cx="1248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8140" name="Text Box 68"/>
          <p:cNvSpPr txBox="1">
            <a:spLocks noChangeArrowheads="1"/>
          </p:cNvSpPr>
          <p:nvPr/>
        </p:nvSpPr>
        <p:spPr bwMode="auto">
          <a:xfrm>
            <a:off x="212725" y="6400800"/>
            <a:ext cx="7078663" cy="3698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/>
              <a:t>                  </a:t>
            </a:r>
            <a:r>
              <a:rPr lang="en-US">
                <a:latin typeface="Andalus" pitchFamily="2" charset="-78"/>
                <a:cs typeface="Andalus" pitchFamily="2" charset="-78"/>
              </a:rPr>
              <a:t>Green &amp; Kreutzer, Health Promotion Planning, 3rd ed., 1999.</a:t>
            </a:r>
            <a:endParaRPr lang="en-US" b="1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72" name="Down Arrow 71"/>
          <p:cNvSpPr/>
          <p:nvPr/>
        </p:nvSpPr>
        <p:spPr>
          <a:xfrm>
            <a:off x="7929586" y="2285992"/>
            <a:ext cx="285752" cy="1143008"/>
          </a:xfrm>
          <a:prstGeom prst="downArrow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3" name="Down Arrow 72"/>
          <p:cNvSpPr/>
          <p:nvPr/>
        </p:nvSpPr>
        <p:spPr>
          <a:xfrm>
            <a:off x="6500826" y="2285992"/>
            <a:ext cx="285752" cy="1071570"/>
          </a:xfrm>
          <a:prstGeom prst="downArrow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4" name="Down Arrow 73"/>
          <p:cNvSpPr/>
          <p:nvPr/>
        </p:nvSpPr>
        <p:spPr>
          <a:xfrm>
            <a:off x="5072066" y="2285992"/>
            <a:ext cx="285752" cy="857256"/>
          </a:xfrm>
          <a:prstGeom prst="downArrow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5" name="Down Arrow 74"/>
          <p:cNvSpPr/>
          <p:nvPr/>
        </p:nvSpPr>
        <p:spPr>
          <a:xfrm>
            <a:off x="3286116" y="2214554"/>
            <a:ext cx="285752" cy="357190"/>
          </a:xfrm>
          <a:prstGeom prst="downArrow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6" name="Curved Right Arrow 75"/>
          <p:cNvSpPr/>
          <p:nvPr/>
        </p:nvSpPr>
        <p:spPr>
          <a:xfrm>
            <a:off x="428625" y="2071688"/>
            <a:ext cx="428625" cy="1643062"/>
          </a:xfrm>
          <a:prstGeom prst="curv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Line 51"/>
          <p:cNvSpPr>
            <a:spLocks noChangeShapeType="1"/>
          </p:cNvSpPr>
          <p:nvPr/>
        </p:nvSpPr>
        <p:spPr bwMode="auto">
          <a:xfrm flipV="1">
            <a:off x="3500438" y="3000375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PRECEDE has five phases-PLANNING PHASE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 rot="21199004">
            <a:off x="1135856" y="1870703"/>
            <a:ext cx="7515417" cy="4244528"/>
          </a:xfrm>
          <a:solidFill>
            <a:srgbClr val="00B050"/>
          </a:solidFill>
        </p:spPr>
        <p:txBody>
          <a:bodyPr rtlCol="0">
            <a:normAutofit fontScale="92500"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Phase 1: Social diagnosis</a:t>
            </a: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Phase 2: Epidemiological diagnosis</a:t>
            </a: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Phase 3: Behavioral and environmental diagnosis</a:t>
            </a: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Phase 4: Educational and organizational diagnosis</a:t>
            </a: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Phase 5: Administrative and policy diagnosis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D574D-C236-46CA-A9F1-7841C98FA680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Phase 1 – Social Diagnosis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buFont typeface="Arial" charset="0"/>
              <a:buNone/>
            </a:pPr>
            <a:endParaRPr lang="en-US" sz="24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/>
            <a:endParaRPr lang="en-US" sz="20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/>
            <a:endParaRPr lang="en-US" sz="20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/>
            <a:endParaRPr lang="en-US" sz="20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/>
            <a:endParaRPr lang="en-US" sz="20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/>
            <a:endParaRPr lang="en-US" sz="20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/>
            <a:endParaRPr lang="en-US" sz="20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/>
            <a:r>
              <a:rPr lang="en-US" sz="24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Phase 1: 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seeks to subjectively define the Quality of life (</a:t>
            </a:r>
            <a:r>
              <a:rPr lang="en-US" sz="2400" u="sng" dirty="0" smtClean="0">
                <a:solidFill>
                  <a:srgbClr val="00B0F0"/>
                </a:solidFill>
                <a:latin typeface="Andalus" pitchFamily="2" charset="-78"/>
                <a:cs typeface="Andalus" pitchFamily="2" charset="-78"/>
              </a:rPr>
              <a:t>problems &amp; priorities) 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of priority  individuals </a:t>
            </a:r>
            <a:r>
              <a:rPr lang="en-US" sz="2400" smtClean="0">
                <a:latin typeface="Andalus" pitchFamily="2" charset="-78"/>
                <a:cs typeface="Andalus" pitchFamily="2" charset="-78"/>
              </a:rPr>
              <a:t>or population needs 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&amp; aspirations</a:t>
            </a:r>
            <a:r>
              <a:rPr lang="en-US" sz="2400" dirty="0" smtClean="0">
                <a:solidFill>
                  <a:schemeClr val="folHlink"/>
                </a:solidFill>
                <a:latin typeface="Andalus" pitchFamily="2" charset="-78"/>
                <a:cs typeface="Andalus" pitchFamily="2" charset="-78"/>
              </a:rPr>
              <a:t> </a:t>
            </a:r>
          </a:p>
          <a:p>
            <a:pPr eaLnBrk="1" hangingPunct="1"/>
            <a:r>
              <a:rPr lang="en-US" sz="2400" dirty="0" smtClean="0">
                <a:latin typeface="Andalus" pitchFamily="2" charset="-78"/>
                <a:cs typeface="Andalus" pitchFamily="2" charset="-78"/>
              </a:rPr>
              <a:t>Identify </a:t>
            </a:r>
            <a:r>
              <a:rPr lang="en-US" sz="2400" u="sng" dirty="0" smtClean="0">
                <a:solidFill>
                  <a:srgbClr val="00B0F0"/>
                </a:solidFill>
                <a:latin typeface="Andalus" pitchFamily="2" charset="-78"/>
                <a:cs typeface="Andalus" pitchFamily="2" charset="-78"/>
              </a:rPr>
              <a:t>social problems 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that </a:t>
            </a:r>
            <a:r>
              <a:rPr lang="en-US" sz="24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impact quality of life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,</a:t>
            </a:r>
          </a:p>
          <a:p>
            <a:pPr eaLnBrk="1" hangingPunct="1"/>
            <a:r>
              <a:rPr lang="en-US" sz="2400" b="1" i="1" dirty="0" smtClean="0">
                <a:latin typeface="Andalus" pitchFamily="2" charset="-78"/>
                <a:cs typeface="Andalus" pitchFamily="2" charset="-78"/>
              </a:rPr>
              <a:t>Identify health issues from </a:t>
            </a:r>
            <a:r>
              <a:rPr lang="en-US" sz="2400" b="1" i="1" u="sng" dirty="0" smtClean="0">
                <a:solidFill>
                  <a:srgbClr val="00B0F0"/>
                </a:solidFill>
                <a:latin typeface="Andalus" pitchFamily="2" charset="-78"/>
                <a:cs typeface="Andalus" pitchFamily="2" charset="-78"/>
              </a:rPr>
              <a:t>people point of view</a:t>
            </a:r>
          </a:p>
          <a:p>
            <a:pPr eaLnBrk="1" hangingPunct="1"/>
            <a:endParaRPr lang="en-US" sz="2400" dirty="0" smtClean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D8DD9-514C-4104-8002-58DA18DE3EDF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667001" y="1829008"/>
            <a:ext cx="2743201" cy="2173679"/>
            <a:chOff x="4685" y="457"/>
            <a:chExt cx="1728" cy="2300"/>
          </a:xfrm>
        </p:grpSpPr>
        <p:sp>
          <p:nvSpPr>
            <p:cNvPr id="37894" name="Rectangle 4"/>
            <p:cNvSpPr>
              <a:spLocks noChangeArrowheads="1"/>
            </p:cNvSpPr>
            <p:nvPr/>
          </p:nvSpPr>
          <p:spPr bwMode="auto">
            <a:xfrm>
              <a:off x="4944" y="2160"/>
              <a:ext cx="624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4685" y="1747"/>
              <a:ext cx="1728" cy="1010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dirty="0">
                  <a:solidFill>
                    <a:schemeClr val="accent2"/>
                  </a:solidFill>
                  <a:latin typeface="+mn-lt"/>
                  <a:cs typeface="+mn-cs"/>
                </a:rPr>
                <a:t> </a:t>
              </a:r>
              <a:endParaRPr lang="en-US" sz="1600" dirty="0">
                <a:latin typeface="+mn-lt"/>
                <a:cs typeface="+mn-cs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latin typeface="Andalus" pitchFamily="2" charset="-78"/>
                  <a:cs typeface="Andalus" pitchFamily="2" charset="-78"/>
                </a:rPr>
                <a:t>Quality of  Life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+mn-cs"/>
              </a:endParaRP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4733" y="457"/>
              <a:ext cx="1680" cy="852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latin typeface="Andalus" pitchFamily="2" charset="-78"/>
                  <a:cs typeface="Andalus" pitchFamily="2" charset="-78"/>
                </a:rPr>
                <a:t> </a:t>
              </a:r>
              <a:r>
                <a:rPr lang="en-US" dirty="0" smtClean="0">
                  <a:latin typeface="Andalus" pitchFamily="2" charset="-78"/>
                  <a:cs typeface="Andalus" pitchFamily="2" charset="-78"/>
                </a:rPr>
                <a:t>        </a:t>
              </a:r>
              <a:r>
                <a:rPr lang="en-US" sz="2400" dirty="0" smtClean="0">
                  <a:latin typeface="Andalus" pitchFamily="2" charset="-78"/>
                  <a:cs typeface="Andalus" pitchFamily="2" charset="-78"/>
                </a:rPr>
                <a:t>Phase </a:t>
              </a:r>
              <a:r>
                <a:rPr lang="en-US" sz="2400" dirty="0">
                  <a:latin typeface="Andalus" pitchFamily="2" charset="-78"/>
                  <a:cs typeface="Andalus" pitchFamily="2" charset="-78"/>
                </a:rPr>
                <a:t>1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latin typeface="Andalus" pitchFamily="2" charset="-78"/>
                  <a:cs typeface="Andalus" pitchFamily="2" charset="-78"/>
                </a:rPr>
                <a:t>   Social diagnosis </a:t>
              </a:r>
            </a:p>
          </p:txBody>
        </p:sp>
      </p:grpSp>
      <p:sp>
        <p:nvSpPr>
          <p:cNvPr id="8" name="Down Arrow 7"/>
          <p:cNvSpPr/>
          <p:nvPr/>
        </p:nvSpPr>
        <p:spPr>
          <a:xfrm>
            <a:off x="3657600" y="2743200"/>
            <a:ext cx="428625" cy="428625"/>
          </a:xfrm>
          <a:prstGeom prst="downArrow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5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2296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Phase 2 – Epidemiological Diagnosis </a:t>
            </a:r>
          </a:p>
        </p:txBody>
      </p:sp>
      <p:sp>
        <p:nvSpPr>
          <p:cNvPr id="38915" name="Rectangle 7"/>
          <p:cNvSpPr>
            <a:spLocks noGrp="1" noChangeArrowheads="1"/>
          </p:cNvSpPr>
          <p:nvPr>
            <p:ph idx="1"/>
          </p:nvPr>
        </p:nvSpPr>
        <p:spPr>
          <a:xfrm>
            <a:off x="685800" y="1317197"/>
            <a:ext cx="7620000" cy="49530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Wingdings" pitchFamily="2" charset="2"/>
              <a:buChar char="Ø"/>
            </a:pPr>
            <a:endParaRPr lang="en-US" sz="24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>
              <a:buFont typeface="Wingdings 2" pitchFamily="18" charset="2"/>
              <a:buNone/>
            </a:pPr>
            <a:endParaRPr lang="en-US" sz="24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>
              <a:buFont typeface="Wingdings 2" pitchFamily="18" charset="2"/>
              <a:buNone/>
            </a:pPr>
            <a:endParaRPr lang="en-US" sz="24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>
              <a:buFont typeface="Wingdings" pitchFamily="2" charset="2"/>
              <a:buChar char="Ø"/>
            </a:pPr>
            <a:endParaRPr lang="en-US" sz="24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>
              <a:buFont typeface="Wingdings 2" pitchFamily="18" charset="2"/>
              <a:buNone/>
            </a:pPr>
            <a:endParaRPr lang="en-US" sz="24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>
              <a:buFont typeface="Wingdings 2" pitchFamily="18" charset="2"/>
              <a:buNone/>
            </a:pPr>
            <a:endParaRPr lang="en-US" sz="24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>
              <a:buFont typeface="Wingdings 2" pitchFamily="18" charset="2"/>
              <a:buNone/>
            </a:pPr>
            <a:endParaRPr lang="en-US" sz="2400" dirty="0" smtClean="0"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Determine 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Health 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issues associated with the quality of life. 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e.g.  </a:t>
            </a:r>
            <a:r>
              <a:rPr lang="en-US" sz="2400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Morbidity, Mortality, Risk factors, Disability, Incidence, prevalence of disease</a:t>
            </a:r>
          </a:p>
          <a:p>
            <a:pPr eaLnBrk="1" hangingPunct="1"/>
            <a:r>
              <a:rPr lang="en-US" sz="2400" dirty="0" smtClean="0">
                <a:latin typeface="Andalus" pitchFamily="2" charset="-78"/>
                <a:cs typeface="Andalus" pitchFamily="2" charset="-78"/>
              </a:rPr>
              <a:t>Objective data is gathered, usually from secondary data sources / Epidemiological data</a:t>
            </a:r>
            <a:r>
              <a:rPr lang="en-US" dirty="0" smtClean="0"/>
              <a:t> </a:t>
            </a:r>
          </a:p>
          <a:p>
            <a:pPr algn="just" eaLnBrk="1" hangingPunct="1"/>
            <a:r>
              <a:rPr lang="en-US" sz="2000" b="1" i="1" u="sng" dirty="0" smtClean="0">
                <a:solidFill>
                  <a:srgbClr val="00B0F0"/>
                </a:solidFill>
                <a:latin typeface="Andalus" pitchFamily="2" charset="-78"/>
                <a:cs typeface="Andalus" pitchFamily="2" charset="-78"/>
              </a:rPr>
              <a:t>Creating priorities </a:t>
            </a:r>
            <a:r>
              <a:rPr lang="en-US" sz="2000" dirty="0" smtClean="0">
                <a:latin typeface="Andalus" pitchFamily="2" charset="-78"/>
                <a:cs typeface="Andalus" pitchFamily="2" charset="-78"/>
              </a:rPr>
              <a:t>among the </a:t>
            </a:r>
            <a:r>
              <a:rPr lang="en-US" sz="2000" b="1" i="1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problem or list of problem  </a:t>
            </a:r>
          </a:p>
          <a:p>
            <a:pPr algn="just" eaLnBrk="1" hangingPunct="1">
              <a:buFont typeface="Wingdings" pitchFamily="2" charset="2"/>
              <a:buChar char="Ø"/>
            </a:pPr>
            <a:endParaRPr lang="en-US" sz="2400" dirty="0" smtClean="0"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buFont typeface="Wingdings" pitchFamily="2" charset="2"/>
              <a:buChar char="Ø"/>
            </a:pPr>
            <a:endParaRPr lang="en-US" sz="2400" dirty="0" smtClean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1EF6D-CC05-4B66-A0CF-9239F13F2CC0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590800" y="1752818"/>
            <a:ext cx="4419600" cy="2155442"/>
            <a:chOff x="3888" y="315"/>
            <a:chExt cx="2496" cy="3116"/>
          </a:xfrm>
        </p:grpSpPr>
        <p:sp>
          <p:nvSpPr>
            <p:cNvPr id="38918" name="Text Box 9"/>
            <p:cNvSpPr txBox="1">
              <a:spLocks noChangeArrowheads="1"/>
            </p:cNvSpPr>
            <p:nvPr/>
          </p:nvSpPr>
          <p:spPr bwMode="auto">
            <a:xfrm>
              <a:off x="3888" y="2408"/>
              <a:ext cx="2496" cy="102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0000"/>
                  </a:solidFill>
                  <a:latin typeface="Andalus" pitchFamily="2" charset="-78"/>
                  <a:cs typeface="Andalus" pitchFamily="2" charset="-78"/>
                </a:rPr>
                <a:t>To identify health    problems</a:t>
              </a:r>
            </a:p>
            <a:p>
              <a:r>
                <a:rPr lang="en-US" sz="1600" b="1" dirty="0">
                  <a:solidFill>
                    <a:schemeClr val="tx2"/>
                  </a:solidFill>
                  <a:latin typeface="Andalus" pitchFamily="2" charset="-78"/>
                  <a:cs typeface="Andalus" pitchFamily="2" charset="-78"/>
                </a:rPr>
                <a:t> </a:t>
              </a:r>
              <a:endParaRPr lang="en-US" sz="1600" b="1" dirty="0">
                <a:latin typeface="Andalus" pitchFamily="2" charset="-78"/>
                <a:cs typeface="Andalus" pitchFamily="2" charset="-78"/>
              </a:endParaRPr>
            </a:p>
          </p:txBody>
        </p:sp>
        <p:sp>
          <p:nvSpPr>
            <p:cNvPr id="8" name="Text Box 11"/>
            <p:cNvSpPr txBox="1">
              <a:spLocks noChangeArrowheads="1"/>
            </p:cNvSpPr>
            <p:nvPr/>
          </p:nvSpPr>
          <p:spPr bwMode="auto">
            <a:xfrm>
              <a:off x="3936" y="315"/>
              <a:ext cx="2400" cy="1201"/>
            </a:xfrm>
            <a:prstGeom prst="rect">
              <a:avLst/>
            </a:prstGeom>
            <a:solidFill>
              <a:srgbClr val="00B05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latin typeface="Andalus" pitchFamily="2" charset="-78"/>
                  <a:cs typeface="Andalus" pitchFamily="2" charset="-78"/>
                </a:rPr>
                <a:t>     </a:t>
              </a:r>
              <a:r>
                <a:rPr lang="en-US" sz="2400" dirty="0">
                  <a:solidFill>
                    <a:schemeClr val="folHlink"/>
                  </a:solidFill>
                  <a:latin typeface="Andalus" pitchFamily="2" charset="-78"/>
                  <a:cs typeface="Andalus" pitchFamily="2" charset="-78"/>
                </a:rPr>
                <a:t>Phase 2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 smtClean="0">
                  <a:solidFill>
                    <a:schemeClr val="folHlink"/>
                  </a:solidFill>
                  <a:latin typeface="Andalus" pitchFamily="2" charset="-78"/>
                  <a:cs typeface="Andalus" pitchFamily="2" charset="-78"/>
                </a:rPr>
                <a:t>Epidemiological  </a:t>
              </a:r>
              <a:r>
                <a:rPr lang="en-US" sz="2400" dirty="0">
                  <a:solidFill>
                    <a:schemeClr val="folHlink"/>
                  </a:solidFill>
                  <a:latin typeface="Andalus" pitchFamily="2" charset="-78"/>
                  <a:cs typeface="Andalus" pitchFamily="2" charset="-78"/>
                </a:rPr>
                <a:t>Diagnosis </a:t>
              </a:r>
            </a:p>
          </p:txBody>
        </p:sp>
      </p:grpSp>
      <p:sp>
        <p:nvSpPr>
          <p:cNvPr id="9" name="Down Arrow 8"/>
          <p:cNvSpPr/>
          <p:nvPr/>
        </p:nvSpPr>
        <p:spPr>
          <a:xfrm>
            <a:off x="4191000" y="2667000"/>
            <a:ext cx="609600" cy="500063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Phase 3: Behavioral and Environmental Diagnosis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752600"/>
            <a:ext cx="8382000" cy="4419600"/>
          </a:xfrm>
        </p:spPr>
        <p:txBody>
          <a:bodyPr>
            <a:normAutofit fontScale="92500"/>
          </a:bodyPr>
          <a:lstStyle/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algn="just" eaLnBrk="1" hangingPunct="1">
              <a:buFont typeface="Wingdings 2" pitchFamily="18" charset="2"/>
              <a:buNone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buFont typeface="Wingdings 2" pitchFamily="18" charset="2"/>
              <a:buNone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buFont typeface="Wingdings 2" pitchFamily="18" charset="2"/>
              <a:buNone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algn="just" eaLnBrk="1" hangingPunct="1"/>
            <a:r>
              <a:rPr lang="en-US" sz="2800" dirty="0" smtClean="0">
                <a:latin typeface="Andalus" pitchFamily="2" charset="-78"/>
                <a:cs typeface="Andalus" pitchFamily="2" charset="-78"/>
              </a:rPr>
              <a:t>In phase 3, indentify behavioral and non-behavioral causes (environmental factors) which seem to be linked to health problems identified  in Phase 2 and put them separately.</a:t>
            </a:r>
          </a:p>
          <a:p>
            <a:pPr algn="just" eaLnBrk="1" hangingPunct="1"/>
            <a:endParaRPr lang="en-US" sz="2800" dirty="0" smtClean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06182-0A17-43B8-8A2F-48BB07F9AF57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752600" y="1512353"/>
            <a:ext cx="6096000" cy="954627"/>
          </a:xfrm>
          <a:prstGeom prst="rect">
            <a:avLst/>
          </a:prstGeom>
          <a:solidFill>
            <a:schemeClr val="bg2">
              <a:lumMod val="5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latin typeface="Andalus" pitchFamily="2" charset="-78"/>
                <a:cs typeface="Andalus" pitchFamily="2" charset="-78"/>
              </a:rPr>
              <a:t>Phase 3: Behavioral and non-behavioral diagnosis </a:t>
            </a:r>
          </a:p>
        </p:txBody>
      </p:sp>
      <p:sp>
        <p:nvSpPr>
          <p:cNvPr id="5" name="Rectangle 4"/>
          <p:cNvSpPr/>
          <p:nvPr/>
        </p:nvSpPr>
        <p:spPr>
          <a:xfrm>
            <a:off x="1447800" y="2971800"/>
            <a:ext cx="6400800" cy="1524000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dirty="0">
                <a:latin typeface="Andalus" pitchFamily="2" charset="-78"/>
                <a:cs typeface="Andalus" pitchFamily="2" charset="-78"/>
              </a:rPr>
              <a:t>To identify 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2400" dirty="0">
                <a:latin typeface="Andalus" pitchFamily="2" charset="-78"/>
                <a:cs typeface="Andalus" pitchFamily="2" charset="-78"/>
              </a:rPr>
              <a:t>Behavioral and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2400" dirty="0">
                <a:latin typeface="Andalus" pitchFamily="2" charset="-78"/>
                <a:cs typeface="Andalus" pitchFamily="2" charset="-78"/>
              </a:rPr>
              <a:t> Non-behavioral cause for the health problem  </a:t>
            </a:r>
          </a:p>
        </p:txBody>
      </p:sp>
      <p:sp>
        <p:nvSpPr>
          <p:cNvPr id="6" name="Down Arrow 5"/>
          <p:cNvSpPr/>
          <p:nvPr/>
        </p:nvSpPr>
        <p:spPr>
          <a:xfrm>
            <a:off x="3733800" y="2514600"/>
            <a:ext cx="500062" cy="42862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Phase 4: Educational &amp; Organizational Diagnosis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en-US" sz="2400" dirty="0" smtClean="0">
                <a:latin typeface="Andalus" pitchFamily="2" charset="-78"/>
                <a:cs typeface="Andalus" pitchFamily="2" charset="-78"/>
              </a:rPr>
              <a:t>Identifies </a:t>
            </a:r>
            <a:r>
              <a:rPr lang="en-US" sz="2400" b="1" u="sng" dirty="0" smtClean="0">
                <a:solidFill>
                  <a:srgbClr val="00B0F0"/>
                </a:solidFill>
                <a:latin typeface="Andalus" pitchFamily="2" charset="-78"/>
                <a:cs typeface="Andalus" pitchFamily="2" charset="-78"/>
              </a:rPr>
              <a:t>causal factors 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that </a:t>
            </a:r>
            <a:r>
              <a:rPr lang="en-US" sz="2400" u="sng" dirty="0" smtClean="0">
                <a:solidFill>
                  <a:srgbClr val="00B0F0"/>
                </a:solidFill>
                <a:latin typeface="Andalus" pitchFamily="2" charset="-78"/>
                <a:cs typeface="Andalus" pitchFamily="2" charset="-78"/>
              </a:rPr>
              <a:t>must be changed 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to </a:t>
            </a:r>
            <a:r>
              <a:rPr lang="en-US" sz="2400" u="sng" dirty="0" smtClean="0">
                <a:solidFill>
                  <a:srgbClr val="00B0F0"/>
                </a:solidFill>
                <a:latin typeface="Andalus" pitchFamily="2" charset="-78"/>
                <a:cs typeface="Andalus" pitchFamily="2" charset="-78"/>
              </a:rPr>
              <a:t>initiate and sustain 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the process of behavioral and environmental change identified in Phase 3. </a:t>
            </a:r>
          </a:p>
          <a:p>
            <a:pPr algn="just" eaLnBrk="1" hangingPunct="1"/>
            <a:endParaRPr lang="en-US" sz="2400" dirty="0" smtClean="0">
              <a:latin typeface="Andalus" pitchFamily="2" charset="-78"/>
              <a:cs typeface="Andalus" pitchFamily="2" charset="-78"/>
            </a:endParaRPr>
          </a:p>
          <a:p>
            <a:pPr algn="just" eaLnBrk="1" hangingPunct="1"/>
            <a:endParaRPr lang="en-US" sz="2400" dirty="0" smtClean="0">
              <a:latin typeface="Andalus" pitchFamily="2" charset="-78"/>
              <a:cs typeface="Andalus" pitchFamily="2" charset="-78"/>
            </a:endParaRPr>
          </a:p>
          <a:p>
            <a:pPr algn="just" eaLnBrk="1" hangingPunct="1"/>
            <a:endParaRPr lang="en-US" sz="2400" dirty="0" smtClean="0"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buFont typeface="Wingdings 2" pitchFamily="18" charset="2"/>
              <a:buNone/>
            </a:pP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Identify cause of behaviors     </a:t>
            </a:r>
          </a:p>
          <a:p>
            <a:pPr algn="just" eaLnBrk="1" hangingPunct="1"/>
            <a:endParaRPr lang="en-US" sz="2400" dirty="0" smtClean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307B6-7A4E-40E0-A4EF-D7DE304A8EFE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600200" y="3048000"/>
            <a:ext cx="3786214" cy="714380"/>
          </a:xfrm>
          <a:prstGeom prst="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800" b="1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Educational Diagnosis</a:t>
            </a:r>
            <a:endParaRPr lang="en-US" sz="2800" dirty="0">
              <a:solidFill>
                <a:schemeClr val="tx1"/>
              </a:solidFill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15008" y="3000372"/>
            <a:ext cx="3071834" cy="714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Organizational Diagnosis</a:t>
            </a:r>
            <a:endParaRPr lang="en-US" dirty="0">
              <a:solidFill>
                <a:schemeClr val="tx1"/>
              </a:solidFill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47800" y="4876800"/>
            <a:ext cx="3786214" cy="1628796"/>
          </a:xfrm>
          <a:prstGeom prst="rect">
            <a:avLst/>
          </a:prstGeom>
          <a:solidFill>
            <a:srgbClr val="00B050"/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US" b="1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1</a:t>
            </a:r>
            <a:r>
              <a:rPr lang="en-US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. </a:t>
            </a:r>
            <a:r>
              <a:rPr lang="en-US" b="1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Predisposing factors </a:t>
            </a:r>
            <a:r>
              <a:rPr lang="en-US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(knowledge, attitude, beliefs etc. )</a:t>
            </a:r>
          </a:p>
          <a:p>
            <a:pPr algn="just">
              <a:defRPr/>
            </a:pPr>
            <a:r>
              <a:rPr lang="en-US" b="1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2. Enabling factors  </a:t>
            </a:r>
            <a:r>
              <a:rPr lang="en-US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(money, </a:t>
            </a:r>
            <a:r>
              <a:rPr lang="en-US" dirty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resource</a:t>
            </a:r>
            <a:r>
              <a:rPr lang="en-US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, time, accessibility, availability  etc.)</a:t>
            </a:r>
          </a:p>
          <a:p>
            <a:pPr algn="just">
              <a:defRPr/>
            </a:pPr>
            <a:r>
              <a:rPr lang="en-US" b="1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3. Reinforcing factors</a:t>
            </a:r>
            <a:r>
              <a:rPr lang="en-US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 (peer pressure )</a:t>
            </a:r>
          </a:p>
          <a:p>
            <a:pPr>
              <a:defRPr/>
            </a:pPr>
            <a:endParaRPr lang="en-US" b="1" dirty="0">
              <a:solidFill>
                <a:schemeClr val="tx1"/>
              </a:solidFill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3276600" y="3810000"/>
            <a:ext cx="500066" cy="781048"/>
          </a:xfrm>
          <a:prstGeom prst="downArrow">
            <a:avLst/>
          </a:prstGeom>
          <a:solidFill>
            <a:schemeClr val="accent2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38800" y="4800600"/>
            <a:ext cx="3357586" cy="15526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US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Review the organizational objectives and focus  on areas that facilitate changes </a:t>
            </a:r>
          </a:p>
        </p:txBody>
      </p:sp>
      <p:sp>
        <p:nvSpPr>
          <p:cNvPr id="9" name="Down Arrow 8"/>
          <p:cNvSpPr/>
          <p:nvPr/>
        </p:nvSpPr>
        <p:spPr>
          <a:xfrm>
            <a:off x="7086600" y="3733800"/>
            <a:ext cx="500066" cy="1000132"/>
          </a:xfrm>
          <a:prstGeom prst="downArrow">
            <a:avLst/>
          </a:prstGeom>
          <a:solidFill>
            <a:schemeClr val="accent2">
              <a:lumMod val="75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Phase 5: Administrative and Policy Diagnosis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35480"/>
            <a:ext cx="8077200" cy="4476967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</a:pPr>
            <a:endParaRPr lang="en-US" sz="24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Focuses on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administrative and organizational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concerns which must be addressed </a:t>
            </a:r>
            <a:r>
              <a:rPr lang="en-US" sz="2800" u="sng" dirty="0" smtClean="0">
                <a:solidFill>
                  <a:srgbClr val="00B0F0"/>
                </a:solidFill>
                <a:latin typeface="Andalus" pitchFamily="2" charset="-78"/>
                <a:cs typeface="Andalus" pitchFamily="2" charset="-78"/>
              </a:rPr>
              <a:t>prior to program implementation</a:t>
            </a:r>
          </a:p>
          <a:p>
            <a:pPr algn="just" eaLnBrk="1" hangingPunct="1">
              <a:lnSpc>
                <a:spcPct val="90000"/>
              </a:lnSpc>
              <a:buNone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Includes assessment of </a:t>
            </a:r>
            <a:r>
              <a:rPr lang="en-US" sz="2800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resources, </a:t>
            </a:r>
            <a:r>
              <a:rPr lang="en-US" sz="2800" u="sng" dirty="0" smtClean="0">
                <a:solidFill>
                  <a:srgbClr val="00B0F0"/>
                </a:solidFill>
                <a:latin typeface="Andalus" pitchFamily="2" charset="-78"/>
                <a:cs typeface="Andalus" pitchFamily="2" charset="-78"/>
              </a:rPr>
              <a:t>budget development and allocation</a:t>
            </a:r>
            <a:r>
              <a:rPr lang="en-US" sz="2800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, development of implementation timetable, </a:t>
            </a:r>
            <a:r>
              <a:rPr lang="en-US" sz="2800" u="sng" dirty="0" smtClean="0">
                <a:solidFill>
                  <a:srgbClr val="00B0F0"/>
                </a:solidFill>
                <a:latin typeface="Andalus" pitchFamily="2" charset="-78"/>
                <a:cs typeface="Andalus" pitchFamily="2" charset="-78"/>
              </a:rPr>
              <a:t>organization and coordination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with others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Analysis of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policies, resources and circumstances prevailing organizational situations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 that could hinder or facilitate the development of the health program Policy Diagnosis</a:t>
            </a:r>
          </a:p>
          <a:p>
            <a:pPr algn="just" eaLnBrk="1" hangingPunct="1">
              <a:lnSpc>
                <a:spcPct val="90000"/>
              </a:lnSpc>
            </a:pPr>
            <a:endParaRPr lang="en-US" sz="2400" dirty="0" smtClean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F18F1-FAD4-473D-8DD0-54100FF3092C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357313" y="1928813"/>
            <a:ext cx="7286625" cy="1785937"/>
          </a:xfrm>
          <a:solidFill>
            <a:srgbClr val="00B050"/>
          </a:solidFill>
        </p:spPr>
        <p:txBody>
          <a:bodyPr rtlCol="0"/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en-US" sz="2800" b="1" i="1" dirty="0" smtClean="0">
                <a:solidFill>
                  <a:schemeClr val="folHlink"/>
                </a:solidFill>
                <a:latin typeface="Andalus" pitchFamily="2" charset="-78"/>
                <a:cs typeface="Andalus" pitchFamily="2" charset="-78"/>
              </a:rPr>
              <a:t>PRECEDE- phase  ends with a</a:t>
            </a:r>
            <a:r>
              <a:rPr lang="en-US" sz="28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 Comprehensive Intervention plan which is ready for implementation  and PROCEED begins 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8602-BAC6-41BF-982E-37F14F9187EB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44035" name="Picture 4" descr="MCj0234089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88" y="3857625"/>
            <a:ext cx="4132262" cy="263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143000" y="304800"/>
            <a:ext cx="7499350" cy="11430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Andalus" pitchFamily="2" charset="-78"/>
                <a:ea typeface="+mj-ea"/>
                <a:cs typeface="Andalus" pitchFamily="2" charset="-78"/>
              </a:rPr>
              <a:t>Design a Comprehensive Intervention plan </a:t>
            </a:r>
          </a:p>
        </p:txBody>
      </p:sp>
      <p:sp>
        <p:nvSpPr>
          <p:cNvPr id="5" name="Down Arrow 4"/>
          <p:cNvSpPr/>
          <p:nvPr/>
        </p:nvSpPr>
        <p:spPr>
          <a:xfrm>
            <a:off x="7072330" y="3929066"/>
            <a:ext cx="1785950" cy="2428892"/>
          </a:xfrm>
          <a:prstGeom prst="downArrow">
            <a:avLst/>
          </a:prstGeom>
          <a:solidFill>
            <a:srgbClr val="92D050"/>
          </a:solidFill>
          <a:scene3d>
            <a:camera prst="orthographicFront">
              <a:rot lat="0" lon="21299999" rev="0"/>
            </a:camera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b="1" i="1" dirty="0">
                <a:solidFill>
                  <a:schemeClr val="folHlink"/>
                </a:solidFill>
                <a:latin typeface="Andalus" pitchFamily="2" charset="-78"/>
                <a:cs typeface="Andalus" pitchFamily="2" charset="-78"/>
              </a:rPr>
              <a:t> P</a:t>
            </a:r>
          </a:p>
          <a:p>
            <a:pPr>
              <a:defRPr/>
            </a:pPr>
            <a:r>
              <a:rPr lang="en-US" b="1" i="1" dirty="0">
                <a:solidFill>
                  <a:schemeClr val="folHlink"/>
                </a:solidFill>
                <a:latin typeface="Andalus" pitchFamily="2" charset="-78"/>
                <a:cs typeface="Andalus" pitchFamily="2" charset="-78"/>
              </a:rPr>
              <a:t> R</a:t>
            </a:r>
          </a:p>
          <a:p>
            <a:pPr>
              <a:defRPr/>
            </a:pPr>
            <a:r>
              <a:rPr lang="en-US" b="1" i="1" dirty="0">
                <a:solidFill>
                  <a:schemeClr val="folHlink"/>
                </a:solidFill>
                <a:latin typeface="Andalus" pitchFamily="2" charset="-78"/>
                <a:cs typeface="Andalus" pitchFamily="2" charset="-78"/>
              </a:rPr>
              <a:t> O</a:t>
            </a:r>
          </a:p>
          <a:p>
            <a:pPr>
              <a:defRPr/>
            </a:pPr>
            <a:r>
              <a:rPr lang="en-US" b="1" i="1" dirty="0">
                <a:solidFill>
                  <a:schemeClr val="folHlink"/>
                </a:solidFill>
                <a:latin typeface="Andalus" pitchFamily="2" charset="-78"/>
                <a:cs typeface="Andalus" pitchFamily="2" charset="-78"/>
              </a:rPr>
              <a:t> C</a:t>
            </a:r>
          </a:p>
          <a:p>
            <a:pPr>
              <a:defRPr/>
            </a:pPr>
            <a:r>
              <a:rPr lang="en-US" b="1" i="1" dirty="0">
                <a:solidFill>
                  <a:schemeClr val="folHlink"/>
                </a:solidFill>
                <a:latin typeface="Andalus" pitchFamily="2" charset="-78"/>
                <a:cs typeface="Andalus" pitchFamily="2" charset="-78"/>
              </a:rPr>
              <a:t> E</a:t>
            </a:r>
          </a:p>
          <a:p>
            <a:pPr>
              <a:defRPr/>
            </a:pPr>
            <a:r>
              <a:rPr lang="en-US" b="1" i="1" dirty="0">
                <a:solidFill>
                  <a:schemeClr val="folHlink"/>
                </a:solidFill>
                <a:latin typeface="Andalus" pitchFamily="2" charset="-78"/>
                <a:cs typeface="Andalus" pitchFamily="2" charset="-78"/>
              </a:rPr>
              <a:t> E</a:t>
            </a:r>
          </a:p>
          <a:p>
            <a:pPr>
              <a:defRPr/>
            </a:pPr>
            <a:r>
              <a:rPr lang="en-US" b="1" i="1" dirty="0">
                <a:solidFill>
                  <a:schemeClr val="folHlink"/>
                </a:solidFill>
                <a:latin typeface="Andalus" pitchFamily="2" charset="-78"/>
                <a:cs typeface="Andalus" pitchFamily="2" charset="-78"/>
              </a:rPr>
              <a:t> D</a:t>
            </a:r>
            <a:endParaRPr lang="en-US" i="1" u="sng" dirty="0">
              <a:solidFill>
                <a:schemeClr val="folHlink"/>
              </a:solidFill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6" name="Curved Down Arrow 5"/>
          <p:cNvSpPr/>
          <p:nvPr/>
        </p:nvSpPr>
        <p:spPr>
          <a:xfrm rot="2490968">
            <a:off x="7249575" y="3159200"/>
            <a:ext cx="857256" cy="428628"/>
          </a:xfrm>
          <a:prstGeom prst="curvedDownArrow">
            <a:avLst/>
          </a:prstGeom>
          <a:solidFill>
            <a:schemeClr val="accent3">
              <a:lumMod val="50000"/>
            </a:schemeClr>
          </a:solidFill>
          <a:scene3d>
            <a:camera prst="isometricOffAxis1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1563" y="6000750"/>
            <a:ext cx="1357312" cy="5715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latin typeface="Andalus" pitchFamily="2" charset="-78"/>
                <a:cs typeface="Andalus" pitchFamily="2" charset="-78"/>
              </a:rPr>
              <a:t>Ready made plan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PROCEED has four phases: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Phase 6: Implementation</a:t>
            </a:r>
          </a:p>
          <a:p>
            <a:pPr eaLnBrk="1" hangingPunct="1">
              <a:buFont typeface="Arial" charset="0"/>
              <a:buNone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>
              <a:buFont typeface="Arial" charset="0"/>
              <a:buNone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Phase 7: Process evaluation</a:t>
            </a:r>
          </a:p>
          <a:p>
            <a:pPr eaLnBrk="1" hangingPunct="1">
              <a:buFont typeface="Arial" charset="0"/>
              <a:buNone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>
              <a:buFont typeface="Arial" charset="0"/>
              <a:buNone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Phase 8: Impact evaluation</a:t>
            </a:r>
          </a:p>
          <a:p>
            <a:pPr eaLnBrk="1" hangingPunct="1">
              <a:buFont typeface="Arial" charset="0"/>
              <a:buNone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>
              <a:buFont typeface="Arial" charset="0"/>
              <a:buNone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Phase 9: Outcome evaluation</a:t>
            </a:r>
          </a:p>
          <a:p>
            <a:pPr eaLnBrk="1" hangingPunct="1">
              <a:buFont typeface="Wingdings" pitchFamily="2" charset="2"/>
              <a:buNone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49E29-D219-45A2-8FF6-81F0B48B5DB0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4438" y="35718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Phase 6: Implementation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buNone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/>
            <a:r>
              <a:rPr lang="en-US" sz="2800" dirty="0" smtClean="0">
                <a:latin typeface="Andalus" pitchFamily="2" charset="-78"/>
                <a:cs typeface="Andalus" pitchFamily="2" charset="-78"/>
              </a:rPr>
              <a:t>Beginning of PROCEED</a:t>
            </a:r>
          </a:p>
          <a:p>
            <a:pPr eaLnBrk="1" hangingPunct="1"/>
            <a:r>
              <a:rPr lang="en-US" sz="2800" dirty="0" smtClean="0">
                <a:latin typeface="Andalus" pitchFamily="2" charset="-78"/>
                <a:cs typeface="Andalus" pitchFamily="2" charset="-78"/>
              </a:rPr>
              <a:t>The act of converting program objectives into actions through policy changes, regulation and organization.</a:t>
            </a:r>
          </a:p>
          <a:p>
            <a:pPr eaLnBrk="1" hangingPunct="1"/>
            <a:r>
              <a:rPr lang="en-US" sz="2800" dirty="0" smtClean="0">
                <a:latin typeface="Andalus" pitchFamily="2" charset="-78"/>
                <a:cs typeface="Andalus" pitchFamily="2" charset="-78"/>
              </a:rPr>
              <a:t>It is translating the goals, objectives and methods into a community based health education programs.</a:t>
            </a:r>
          </a:p>
          <a:p>
            <a:pPr algn="just" eaLnBrk="1" hangingPunct="1"/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algn="just" eaLnBrk="1" hangingPunct="1"/>
            <a:endParaRPr lang="en-US" sz="2800" dirty="0" smtClean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FFCF6-D81E-4E08-B6BC-F0F2AD1B5AFB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BY: </a:t>
            </a:r>
            <a:r>
              <a:rPr lang="en-US" dirty="0" err="1" smtClean="0"/>
              <a:t>Dereje</a:t>
            </a:r>
            <a:r>
              <a:rPr lang="en-US" dirty="0" smtClean="0"/>
              <a:t> G (</a:t>
            </a:r>
            <a:r>
              <a:rPr lang="en-US" dirty="0" err="1" smtClean="0"/>
              <a:t>BSc,MPH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in Health Education and promotion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686799" cy="4648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US" sz="3800" u="sng" dirty="0">
              <a:solidFill>
                <a:srgbClr val="00B050"/>
              </a:solidFill>
            </a:endParaRPr>
          </a:p>
          <a:p>
            <a:pPr algn="just"/>
            <a:r>
              <a:rPr lang="en-US" sz="4400" u="sng" dirty="0" smtClean="0">
                <a:solidFill>
                  <a:srgbClr val="00B050"/>
                </a:solidFill>
              </a:rPr>
              <a:t>Planning-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is an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anticipatory decision making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about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what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 needs to be done,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how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it has to be done, and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with what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resources. </a:t>
            </a:r>
          </a:p>
          <a:p>
            <a:pPr marL="0" indent="0" algn="just">
              <a:buNone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algn="just"/>
            <a:r>
              <a:rPr lang="en-US" sz="2800" dirty="0" smtClean="0">
                <a:latin typeface="Andalus" pitchFamily="2" charset="-78"/>
                <a:cs typeface="Andalus" pitchFamily="2" charset="-78"/>
              </a:rPr>
              <a:t>It is central to health education and health promotion process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614CA-4F04-4D66-BB2F-421E466C0720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9FE77-1E0F-4C66-9CA3-0475EE22CD6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Phases 7 , 8, &amp; 9 - Evaluation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eaLnBrk="1" hangingPunct="1">
              <a:buFont typeface="Wingdings" pitchFamily="2" charset="2"/>
              <a:buChar char="ü"/>
            </a:pPr>
            <a:r>
              <a:rPr lang="en-US" sz="2400" b="1" dirty="0" smtClean="0">
                <a:latin typeface="Andalus" pitchFamily="2" charset="-78"/>
                <a:cs typeface="Andalus" pitchFamily="2" charset="-78"/>
              </a:rPr>
              <a:t>Phase 7: Process evaluation 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- measurements of implementation process to control, assure, or improve the quality of the program</a:t>
            </a:r>
          </a:p>
          <a:p>
            <a:pPr algn="just" eaLnBrk="1" hangingPunct="1">
              <a:buFont typeface="Wingdings 2" pitchFamily="18" charset="2"/>
              <a:buNone/>
            </a:pPr>
            <a:endParaRPr lang="en-US" sz="2400" dirty="0" smtClean="0"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buFont typeface="Wingdings" pitchFamily="2" charset="2"/>
              <a:buChar char="ü"/>
            </a:pPr>
            <a:r>
              <a:rPr lang="en-US" sz="2400" b="1" dirty="0" smtClean="0">
                <a:latin typeface="Andalus" pitchFamily="2" charset="-78"/>
                <a:cs typeface="Andalus" pitchFamily="2" charset="-78"/>
              </a:rPr>
              <a:t>Phase 8: Impact evaluation 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- immediate observable effects of program (changes in Knowledge, attitude, beliefs, practice etc.)</a:t>
            </a:r>
          </a:p>
          <a:p>
            <a:pPr algn="just" eaLnBrk="1" hangingPunct="1">
              <a:buFont typeface="Wingdings 2" pitchFamily="18" charset="2"/>
              <a:buNone/>
            </a:pPr>
            <a:endParaRPr lang="en-US" sz="2400" dirty="0" smtClean="0"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buFont typeface="Wingdings" pitchFamily="2" charset="2"/>
              <a:buChar char="ü"/>
            </a:pPr>
            <a:r>
              <a:rPr lang="en-US" sz="2400" b="1" dirty="0" smtClean="0">
                <a:latin typeface="Andalus" pitchFamily="2" charset="-78"/>
                <a:cs typeface="Andalus" pitchFamily="2" charset="-78"/>
              </a:rPr>
              <a:t>Phase 9: Outcome evaluation 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-long-term effects of the program such as reduction in mortality, morbidity, prevalence of disease, improved health status, life expectancy  </a:t>
            </a:r>
            <a:endParaRPr lang="en-US" sz="2800" dirty="0" smtClean="0"/>
          </a:p>
          <a:p>
            <a:pPr eaLnBrk="1" hangingPunct="1"/>
            <a:endParaRPr lang="en-US" sz="28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99192-8CCE-48FF-80B9-6A4A7B6C4310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WordArt 2"/>
          <p:cNvSpPr>
            <a:spLocks noChangeArrowheads="1" noChangeShapeType="1" noTextEdit="1"/>
          </p:cNvSpPr>
          <p:nvPr/>
        </p:nvSpPr>
        <p:spPr bwMode="auto">
          <a:xfrm>
            <a:off x="2209800" y="2133600"/>
            <a:ext cx="5410200" cy="3581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 cap="sq">
                  <a:noFill/>
                  <a:round/>
                  <a:headEnd type="none" w="sm" len="sm"/>
                  <a:tailEnd type="none" w="sm" len="sm"/>
                </a:ln>
                <a:solidFill>
                  <a:srgbClr val="000066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Comic Sans MS"/>
              </a:rPr>
              <a:t>Plan your work.</a:t>
            </a:r>
          </a:p>
          <a:p>
            <a:pPr algn="ctr"/>
            <a:r>
              <a:rPr lang="en-US" sz="3600" b="1" kern="10" dirty="0">
                <a:ln w="9525" cap="sq">
                  <a:noFill/>
                  <a:round/>
                  <a:headEnd type="none" w="sm" len="sm"/>
                  <a:tailEnd type="none" w="sm" len="sm"/>
                </a:ln>
                <a:solidFill>
                  <a:srgbClr val="000066"/>
                </a:solidFill>
                <a:effectLst>
                  <a:outerShdw dist="45791" dir="2021404" algn="ctr" rotWithShape="0">
                    <a:srgbClr val="C0C0C0"/>
                  </a:outerShdw>
                </a:effectLst>
                <a:latin typeface="Comic Sans MS"/>
              </a:rPr>
              <a:t>Work your plan.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D1443-165D-402A-A6A1-2801C8C048F5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build="allAtOnce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             </a:t>
            </a:r>
            <a:r>
              <a:rPr lang="en-US" b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 End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90600" y="1935163"/>
            <a:ext cx="7696200" cy="4160837"/>
          </a:xfrm>
          <a:gradFill>
            <a:gsLst>
              <a:gs pos="0">
                <a:srgbClr val="DCEBF5"/>
              </a:gs>
              <a:gs pos="8000">
                <a:srgbClr val="83A7C3"/>
              </a:gs>
              <a:gs pos="13000">
                <a:srgbClr val="768FB9"/>
              </a:gs>
              <a:gs pos="21001">
                <a:srgbClr val="83A7C3"/>
              </a:gs>
              <a:gs pos="52000">
                <a:srgbClr val="FFFFFF"/>
              </a:gs>
              <a:gs pos="56000">
                <a:srgbClr val="9C6563"/>
              </a:gs>
              <a:gs pos="58000">
                <a:srgbClr val="80302D"/>
              </a:gs>
              <a:gs pos="71001">
                <a:srgbClr val="C0524E"/>
              </a:gs>
              <a:gs pos="94000">
                <a:srgbClr val="EBDAD4"/>
              </a:gs>
              <a:gs pos="100000">
                <a:srgbClr val="55261C"/>
              </a:gs>
            </a:gsLst>
            <a:lin ang="5400000" scaled="0"/>
          </a:gradFill>
        </p:spPr>
        <p:txBody>
          <a:bodyPr/>
          <a:lstStyle/>
          <a:p>
            <a:pPr>
              <a:buFont typeface="Wingdings 2" pitchFamily="18" charset="2"/>
              <a:buNone/>
              <a:defRPr/>
            </a:pPr>
            <a:r>
              <a:rPr lang="en-US" sz="2400" dirty="0" smtClean="0">
                <a:solidFill>
                  <a:srgbClr val="FFFF00"/>
                </a:solidFill>
                <a:latin typeface="Garamond" pitchFamily="18" charset="0"/>
              </a:rPr>
              <a:t>           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2400" b="1" dirty="0" smtClean="0">
                <a:solidFill>
                  <a:srgbClr val="FFFF00"/>
                </a:solidFill>
                <a:latin typeface="Garamond" pitchFamily="18" charset="0"/>
                <a:cs typeface="Times New Roman" pitchFamily="18" charset="0"/>
              </a:rPr>
              <a:t>                  </a:t>
            </a:r>
          </a:p>
          <a:p>
            <a:pPr>
              <a:buFont typeface="Wingdings 2" pitchFamily="18" charset="2"/>
              <a:buNone/>
              <a:defRPr/>
            </a:pPr>
            <a:endParaRPr lang="en-US" sz="2400" b="1" dirty="0" smtClean="0">
              <a:solidFill>
                <a:srgbClr val="FFFF00"/>
              </a:solidFill>
              <a:latin typeface="Garamond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en-US" sz="2400" b="1" dirty="0" smtClean="0">
                <a:solidFill>
                  <a:srgbClr val="FFFF00"/>
                </a:solidFill>
                <a:latin typeface="Garamond" pitchFamily="18" charset="0"/>
                <a:cs typeface="Times New Roman" pitchFamily="18" charset="0"/>
              </a:rPr>
              <a:t>                  </a:t>
            </a:r>
            <a:r>
              <a:rPr lang="en-US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THANK YOU !!</a:t>
            </a: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142602-AA3D-4216-9B05-3FE0B587E978}" type="datetime1">
              <a:rPr lang="en-US"/>
              <a:pPr>
                <a:defRPr/>
              </a:pPr>
              <a:t>3/11/2020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BY: Dereje G (BSc, MPH)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8EE170-FC46-4A46-BD6E-6DF54F5FE8CF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en-US" dirty="0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2E3B6-AD8C-4CD5-9AEA-0666EE8C0017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BY: </a:t>
            </a:r>
            <a:r>
              <a:rPr lang="en-US" dirty="0" err="1" smtClean="0"/>
              <a:t>Dereje</a:t>
            </a:r>
            <a:r>
              <a:rPr lang="en-US" dirty="0" smtClean="0"/>
              <a:t> G (</a:t>
            </a:r>
            <a:r>
              <a:rPr lang="en-US" dirty="0" err="1" smtClean="0"/>
              <a:t>BSc,MPH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0243" name="Oval 15"/>
          <p:cNvSpPr>
            <a:spLocks noChangeArrowheads="1"/>
          </p:cNvSpPr>
          <p:nvPr/>
        </p:nvSpPr>
        <p:spPr bwMode="auto">
          <a:xfrm>
            <a:off x="1143000" y="1600200"/>
            <a:ext cx="6019800" cy="48006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4340" name="Line 14"/>
          <p:cNvSpPr>
            <a:spLocks noChangeShapeType="1"/>
          </p:cNvSpPr>
          <p:nvPr/>
        </p:nvSpPr>
        <p:spPr bwMode="auto">
          <a:xfrm flipV="1">
            <a:off x="2667000" y="1752600"/>
            <a:ext cx="1066800" cy="3810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1" name="Line 13"/>
          <p:cNvSpPr>
            <a:spLocks noChangeShapeType="1"/>
          </p:cNvSpPr>
          <p:nvPr/>
        </p:nvSpPr>
        <p:spPr bwMode="auto">
          <a:xfrm>
            <a:off x="5181600" y="1905000"/>
            <a:ext cx="1143000" cy="7620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2" name="Line 12"/>
          <p:cNvSpPr>
            <a:spLocks noChangeShapeType="1"/>
          </p:cNvSpPr>
          <p:nvPr/>
        </p:nvSpPr>
        <p:spPr bwMode="auto">
          <a:xfrm>
            <a:off x="6781800" y="2971800"/>
            <a:ext cx="228600" cy="9906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3" name="Line 11"/>
          <p:cNvSpPr>
            <a:spLocks noChangeShapeType="1"/>
          </p:cNvSpPr>
          <p:nvPr/>
        </p:nvSpPr>
        <p:spPr bwMode="auto">
          <a:xfrm flipH="1">
            <a:off x="5714998" y="4800600"/>
            <a:ext cx="1066801" cy="10668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4" name="Line 10"/>
          <p:cNvSpPr>
            <a:spLocks noChangeShapeType="1"/>
          </p:cNvSpPr>
          <p:nvPr/>
        </p:nvSpPr>
        <p:spPr bwMode="auto">
          <a:xfrm flipH="1" flipV="1">
            <a:off x="1600200" y="4419599"/>
            <a:ext cx="354331" cy="914399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5" name="Line 9"/>
          <p:cNvSpPr>
            <a:spLocks noChangeShapeType="1"/>
          </p:cNvSpPr>
          <p:nvPr/>
        </p:nvSpPr>
        <p:spPr bwMode="auto">
          <a:xfrm flipV="1">
            <a:off x="1371600" y="2590800"/>
            <a:ext cx="457200" cy="12192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6" name="Line 8"/>
          <p:cNvSpPr>
            <a:spLocks noChangeShapeType="1"/>
          </p:cNvSpPr>
          <p:nvPr/>
        </p:nvSpPr>
        <p:spPr bwMode="auto">
          <a:xfrm flipH="1" flipV="1">
            <a:off x="2438400" y="5562600"/>
            <a:ext cx="2286000" cy="6096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51" name="Text Box 7"/>
          <p:cNvSpPr txBox="1">
            <a:spLocks noChangeArrowheads="1"/>
          </p:cNvSpPr>
          <p:nvPr/>
        </p:nvSpPr>
        <p:spPr bwMode="auto">
          <a:xfrm>
            <a:off x="6400800" y="2286000"/>
            <a:ext cx="2209800" cy="619125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 b="1" dirty="0">
                <a:cs typeface="Times New Roman" charset="0"/>
              </a:rPr>
              <a:t>Identify problems and prioritize (II)</a:t>
            </a:r>
          </a:p>
        </p:txBody>
      </p:sp>
      <p:sp>
        <p:nvSpPr>
          <p:cNvPr id="10252" name="Text Box 6"/>
          <p:cNvSpPr txBox="1">
            <a:spLocks noChangeArrowheads="1"/>
          </p:cNvSpPr>
          <p:nvPr/>
        </p:nvSpPr>
        <p:spPr bwMode="auto">
          <a:xfrm>
            <a:off x="3733800" y="1371600"/>
            <a:ext cx="2133600" cy="457200"/>
          </a:xfrm>
          <a:prstGeom prst="rect">
            <a:avLst/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400" b="1" dirty="0" smtClean="0">
                <a:cs typeface="Times New Roman" charset="0"/>
              </a:rPr>
              <a:t>Situational </a:t>
            </a:r>
            <a:r>
              <a:rPr lang="en-US" sz="1400" b="1" dirty="0">
                <a:cs typeface="Times New Roman" charset="0"/>
              </a:rPr>
              <a:t>analysis (I</a:t>
            </a:r>
            <a:r>
              <a:rPr lang="en-US" sz="1100" b="1" dirty="0" smtClean="0">
                <a:cs typeface="Times New Roman" charset="0"/>
              </a:rPr>
              <a:t>)</a:t>
            </a:r>
            <a:endParaRPr lang="en-US" b="1" dirty="0">
              <a:cs typeface="Times New Roman" charset="0"/>
            </a:endParaRPr>
          </a:p>
        </p:txBody>
      </p:sp>
      <p:sp>
        <p:nvSpPr>
          <p:cNvPr id="10253" name="Text Box 5"/>
          <p:cNvSpPr txBox="1">
            <a:spLocks noChangeArrowheads="1"/>
          </p:cNvSpPr>
          <p:nvPr/>
        </p:nvSpPr>
        <p:spPr bwMode="auto">
          <a:xfrm>
            <a:off x="6629400" y="4038600"/>
            <a:ext cx="1828800" cy="685800"/>
          </a:xfrm>
          <a:prstGeom prst="rect">
            <a:avLst/>
          </a:prstGeom>
          <a:solidFill>
            <a:srgbClr val="00B0F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 b="1" dirty="0">
                <a:cs typeface="Times New Roman" charset="0"/>
              </a:rPr>
              <a:t>Setting objectives (III) </a:t>
            </a:r>
            <a:r>
              <a:rPr lang="en-US" sz="1600" dirty="0">
                <a:cs typeface="Times New Roman" charset="0"/>
              </a:rPr>
              <a:t>               </a:t>
            </a:r>
          </a:p>
        </p:txBody>
      </p:sp>
      <p:sp>
        <p:nvSpPr>
          <p:cNvPr id="10254" name="Text Box 4"/>
          <p:cNvSpPr txBox="1">
            <a:spLocks noChangeArrowheads="1"/>
          </p:cNvSpPr>
          <p:nvPr/>
        </p:nvSpPr>
        <p:spPr bwMode="auto">
          <a:xfrm>
            <a:off x="5029200" y="5943600"/>
            <a:ext cx="2362200" cy="609600"/>
          </a:xfrm>
          <a:prstGeom prst="rect">
            <a:avLst/>
          </a:prstGeom>
          <a:solidFill>
            <a:schemeClr val="accent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 b="1" dirty="0" smtClean="0">
                <a:cs typeface="Times New Roman" charset="0"/>
              </a:rPr>
              <a:t>Develop plan of work (IV)</a:t>
            </a:r>
            <a:endParaRPr lang="en-US" sz="1600" b="1" dirty="0">
              <a:cs typeface="Times New Roman" charset="0"/>
            </a:endParaRPr>
          </a:p>
        </p:txBody>
      </p:sp>
      <p:sp>
        <p:nvSpPr>
          <p:cNvPr id="10255" name="Text Box 3"/>
          <p:cNvSpPr txBox="1">
            <a:spLocks noChangeArrowheads="1"/>
          </p:cNvSpPr>
          <p:nvPr/>
        </p:nvSpPr>
        <p:spPr bwMode="auto">
          <a:xfrm>
            <a:off x="152400" y="5410200"/>
            <a:ext cx="2209800" cy="457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 b="1" dirty="0">
                <a:cs typeface="Times New Roman" charset="0"/>
              </a:rPr>
              <a:t>Implementation (V)</a:t>
            </a:r>
          </a:p>
          <a:p>
            <a:pPr eaLnBrk="0" hangingPunct="0"/>
            <a:endParaRPr lang="en-US" dirty="0">
              <a:cs typeface="Times New Roman" charset="0"/>
            </a:endParaRPr>
          </a:p>
        </p:txBody>
      </p:sp>
      <p:sp>
        <p:nvSpPr>
          <p:cNvPr id="10256" name="Text Box 2"/>
          <p:cNvSpPr txBox="1">
            <a:spLocks noChangeArrowheads="1"/>
          </p:cNvSpPr>
          <p:nvPr/>
        </p:nvSpPr>
        <p:spPr bwMode="auto">
          <a:xfrm>
            <a:off x="152400" y="3886200"/>
            <a:ext cx="1752600" cy="457200"/>
          </a:xfrm>
          <a:prstGeom prst="rect">
            <a:avLst/>
          </a:prstGeom>
          <a:solidFill>
            <a:srgbClr val="00B0F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 b="1" dirty="0">
                <a:cs typeface="Times New Roman" charset="0"/>
              </a:rPr>
              <a:t>Evaluation (VI)  </a:t>
            </a:r>
          </a:p>
        </p:txBody>
      </p:sp>
      <p:sp>
        <p:nvSpPr>
          <p:cNvPr id="10257" name="Text Box 1"/>
          <p:cNvSpPr txBox="1">
            <a:spLocks noChangeArrowheads="1"/>
          </p:cNvSpPr>
          <p:nvPr/>
        </p:nvSpPr>
        <p:spPr bwMode="auto">
          <a:xfrm>
            <a:off x="228600" y="2057400"/>
            <a:ext cx="2362200" cy="4572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600" b="1" dirty="0">
                <a:cs typeface="Times New Roman" charset="0"/>
              </a:rPr>
              <a:t>Reconsideration (VII)</a:t>
            </a:r>
          </a:p>
          <a:p>
            <a:pPr eaLnBrk="0" hangingPunct="0"/>
            <a:endParaRPr lang="en-US" dirty="0">
              <a:cs typeface="Times New Roman" charset="0"/>
            </a:endParaRPr>
          </a:p>
        </p:txBody>
      </p:sp>
      <p:sp>
        <p:nvSpPr>
          <p:cNvPr id="14354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55" name="Rectangle 24"/>
          <p:cNvSpPr>
            <a:spLocks noChangeArrowheads="1"/>
          </p:cNvSpPr>
          <p:nvPr/>
        </p:nvSpPr>
        <p:spPr bwMode="auto">
          <a:xfrm>
            <a:off x="152400" y="-30897"/>
            <a:ext cx="8505739" cy="1415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eaLnBrk="0" hangingPunct="0"/>
            <a:r>
              <a:rPr lang="en-US" sz="1200" dirty="0">
                <a:cs typeface="Times New Roman" charset="0"/>
              </a:rPr>
              <a:t>      </a:t>
            </a:r>
            <a:r>
              <a:rPr lang="en-US" sz="3200" b="1" dirty="0" smtClean="0">
                <a:latin typeface="Andalus" pitchFamily="2" charset="-78"/>
                <a:ea typeface="Times New Roman" charset="0"/>
                <a:cs typeface="Andalus" pitchFamily="2" charset="-78"/>
              </a:rPr>
              <a:t>Steps </a:t>
            </a:r>
            <a:r>
              <a:rPr lang="en-US" sz="3200" b="1" dirty="0">
                <a:latin typeface="Andalus" pitchFamily="2" charset="-78"/>
                <a:ea typeface="Times New Roman" charset="0"/>
                <a:cs typeface="Andalus" pitchFamily="2" charset="-78"/>
              </a:rPr>
              <a:t>of planning </a:t>
            </a:r>
            <a:r>
              <a:rPr lang="en-US" sz="3200" b="1" dirty="0" smtClean="0">
                <a:latin typeface="Andalus" pitchFamily="2" charset="-78"/>
                <a:ea typeface="Times New Roman" charset="0"/>
                <a:cs typeface="Andalus" pitchFamily="2" charset="-78"/>
              </a:rPr>
              <a:t>Health </a:t>
            </a:r>
            <a:r>
              <a:rPr lang="en-US" sz="3200" b="1" dirty="0">
                <a:latin typeface="Andalus" pitchFamily="2" charset="-78"/>
                <a:ea typeface="Times New Roman" charset="0"/>
                <a:cs typeface="Andalus" pitchFamily="2" charset="-78"/>
              </a:rPr>
              <a:t>education </a:t>
            </a:r>
            <a:r>
              <a:rPr lang="en-US" sz="3200" b="1" dirty="0" smtClean="0">
                <a:latin typeface="Andalus" pitchFamily="2" charset="-78"/>
                <a:ea typeface="Times New Roman" charset="0"/>
                <a:cs typeface="Andalus" pitchFamily="2" charset="-78"/>
              </a:rPr>
              <a:t>and Promotion intervention</a:t>
            </a:r>
            <a:r>
              <a:rPr lang="en-US" sz="3200" b="1" dirty="0">
                <a:latin typeface="Andalus" pitchFamily="2" charset="-78"/>
                <a:ea typeface="Times New Roman" charset="0"/>
                <a:cs typeface="Andalus" pitchFamily="2" charset="-78"/>
              </a:rPr>
              <a:t>.</a:t>
            </a:r>
            <a:endParaRPr lang="en-US" sz="3200" b="1" dirty="0">
              <a:latin typeface="Andalus" pitchFamily="2" charset="-78"/>
              <a:cs typeface="Andalus" pitchFamily="2" charset="-78"/>
            </a:endParaRPr>
          </a:p>
          <a:p>
            <a:pPr eaLnBrk="0" hangingPunct="0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1" grpId="0" animBg="1"/>
      <p:bldP spid="10252" grpId="0" build="p" animBg="1"/>
      <p:bldP spid="10253" grpId="0" animBg="1"/>
      <p:bldP spid="10254" grpId="0" animBg="1"/>
      <p:bldP spid="10255" grpId="0" animBg="1"/>
      <p:bldP spid="10256" grpId="0" animBg="1"/>
      <p:bldP spid="1025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Step I. situational analysis</a:t>
            </a:r>
            <a:r>
              <a:rPr lang="en-US" sz="2800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/>
            </a:r>
            <a:br>
              <a:rPr lang="en-US" sz="2800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</a:br>
            <a:endParaRPr lang="en-US" sz="2800" dirty="0" smtClean="0">
              <a:solidFill>
                <a:schemeClr val="tx2">
                  <a:satMod val="130000"/>
                </a:schemeClr>
              </a:solidFill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buNone/>
            </a:pPr>
            <a:endParaRPr lang="en-US" sz="2400" dirty="0" smtClean="0"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The local situation is the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bench mark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from where people should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start the process of program planning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. </a:t>
            </a:r>
          </a:p>
          <a:p>
            <a:pPr algn="just" eaLnBrk="1" hangingPunct="1">
              <a:buFont typeface="Wingdings" pitchFamily="2" charset="2"/>
              <a:buChar char="Ø"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After assembling the </a:t>
            </a:r>
            <a:r>
              <a:rPr lang="en-US" sz="2800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f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acts pertaining to local situations, </a:t>
            </a:r>
            <a:r>
              <a:rPr lang="en-US" sz="2800" u="sng" dirty="0" smtClean="0">
                <a:latin typeface="Andalus" pitchFamily="2" charset="-78"/>
                <a:cs typeface="Andalus" pitchFamily="2" charset="-78"/>
              </a:rPr>
              <a:t>it is important to analyze these facts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in such away that they will be useful to individuals or planners.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77EF2-5862-44B9-946F-834AC6E8171B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>Information for situational analysis 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8001000" cy="4186238"/>
          </a:xfrm>
        </p:spPr>
        <p:txBody>
          <a:bodyPr>
            <a:normAutofit/>
          </a:bodyPr>
          <a:lstStyle/>
          <a:p>
            <a:pPr algn="just" eaLnBrk="1" hangingPunct="1">
              <a:buFont typeface="Arial" charset="0"/>
              <a:buNone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The information  collected may include:</a:t>
            </a:r>
          </a:p>
          <a:p>
            <a:pPr algn="just" eaLnBrk="1" hangingPunct="1">
              <a:buFont typeface="Arial" charset="0"/>
              <a:buNone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buFont typeface="Wingdings" pitchFamily="2" charset="2"/>
              <a:buChar char="Ø"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Community and its topography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Demographic and socio-economic characteristics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Communication network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Cultural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practices and their impact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on health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Health beliefs and practices  </a:t>
            </a:r>
          </a:p>
          <a:p>
            <a:pPr algn="just" eaLnBrk="1" hangingPunct="1"/>
            <a:endParaRPr lang="en-US" sz="2400" dirty="0" smtClean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6783-3DF0-42BC-8750-741C3166F466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Step II. identify problems and prioritize</a:t>
            </a:r>
            <a:endParaRPr lang="en-US" sz="4000" dirty="0" smtClean="0">
              <a:solidFill>
                <a:schemeClr val="tx2">
                  <a:satMod val="130000"/>
                </a:schemeClr>
              </a:solidFill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endParaRPr lang="en-US" sz="2400" b="1" dirty="0" smtClean="0">
              <a:solidFill>
                <a:srgbClr val="00B050"/>
              </a:solidFill>
              <a:latin typeface="Andalus" pitchFamily="2" charset="-78"/>
              <a:cs typeface="Andalus" pitchFamily="2" charset="-78"/>
            </a:endParaRPr>
          </a:p>
          <a:p>
            <a:pPr marL="0" indent="0" algn="just" eaLnBrk="1" hangingPunct="1">
              <a:buNone/>
            </a:pP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A </a:t>
            </a:r>
            <a:r>
              <a:rPr lang="en-US" sz="3200" u="sng" dirty="0" smtClean="0">
                <a:latin typeface="Andalus" pitchFamily="2" charset="-78"/>
                <a:cs typeface="Andalus" pitchFamily="2" charset="-78"/>
              </a:rPr>
              <a:t>number of problems </a:t>
            </a: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are emerged out of needs assessment/situational Analysis. </a:t>
            </a:r>
          </a:p>
          <a:p>
            <a:pPr algn="just" eaLnBrk="1" hangingPunct="1">
              <a:buFont typeface="Arial" charset="0"/>
              <a:buNone/>
            </a:pPr>
            <a:endParaRPr lang="en-US" sz="3200" dirty="0" smtClean="0">
              <a:latin typeface="Andalus" pitchFamily="2" charset="-78"/>
              <a:cs typeface="Andalus" pitchFamily="2" charset="-78"/>
            </a:endParaRPr>
          </a:p>
          <a:p>
            <a:pPr marL="0" indent="0" algn="just" eaLnBrk="1" hangingPunct="1">
              <a:buNone/>
            </a:pP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Since it is </a:t>
            </a:r>
            <a:r>
              <a:rPr lang="en-US" sz="3200" b="1" u="sng" dirty="0" smtClean="0">
                <a:latin typeface="Andalus" pitchFamily="2" charset="-78"/>
                <a:cs typeface="Andalus" pitchFamily="2" charset="-78"/>
              </a:rPr>
              <a:t>not possible or feasible </a:t>
            </a: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to deal with all the problems at once, we will have to prioritize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8254D-6E03-494C-9FF2-C80ABA4DBD76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/>
            </a:r>
            <a:br>
              <a:rPr lang="en-US" sz="24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</a:br>
            <a:r>
              <a:rPr lang="en-US" sz="49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Criteria to prioritize</a:t>
            </a:r>
            <a:r>
              <a:rPr lang="en-US" sz="2400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/>
            </a:r>
            <a:br>
              <a:rPr lang="en-US" sz="2400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</a:br>
            <a:endParaRPr lang="en-US" sz="2400" dirty="0" smtClean="0">
              <a:solidFill>
                <a:schemeClr val="tx2">
                  <a:satMod val="130000"/>
                </a:schemeClr>
              </a:solidFill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935480"/>
            <a:ext cx="7848600" cy="4389120"/>
          </a:xfrm>
        </p:spPr>
        <p:txBody>
          <a:bodyPr rtlCol="0">
            <a:normAutofit lnSpcReduction="10000"/>
          </a:bodyPr>
          <a:lstStyle/>
          <a:p>
            <a:pPr marL="457200" indent="-457200" eaLnBrk="1" fontAlgn="auto" hangingPunct="1">
              <a:spcAft>
                <a:spcPts val="0"/>
              </a:spcAft>
              <a:buNone/>
              <a:defRPr/>
            </a:pPr>
            <a:r>
              <a:rPr lang="en-US" sz="2400" b="1" i="1" dirty="0" smtClean="0">
                <a:latin typeface="Andalus" pitchFamily="2" charset="-78"/>
                <a:cs typeface="Andalus" pitchFamily="2" charset="-78"/>
              </a:rPr>
              <a:t>1. </a:t>
            </a:r>
            <a:r>
              <a:rPr lang="en-US" sz="2800" b="1" i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Magnitude of the problem</a:t>
            </a:r>
            <a:r>
              <a:rPr lang="en-US" sz="2800" b="1" i="1" dirty="0" smtClean="0">
                <a:latin typeface="Andalus" pitchFamily="2" charset="-78"/>
                <a:cs typeface="Andalus" pitchFamily="2" charset="-78"/>
              </a:rPr>
              <a:t>-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How wide spread the problem is?</a:t>
            </a:r>
          </a:p>
          <a:p>
            <a:pPr marL="457200" indent="-4572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2</a:t>
            </a:r>
            <a:r>
              <a:rPr lang="en-US" sz="2800" b="1" i="1" dirty="0" smtClean="0">
                <a:latin typeface="Andalus" pitchFamily="2" charset="-78"/>
                <a:cs typeface="Andalus" pitchFamily="2" charset="-78"/>
              </a:rPr>
              <a:t>. </a:t>
            </a:r>
            <a:r>
              <a:rPr lang="en-US" sz="2800" b="1" i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Severity of the problem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– fatality, consequence, disability</a:t>
            </a: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i="1" dirty="0" smtClean="0">
                <a:latin typeface="Andalus" pitchFamily="2" charset="-78"/>
                <a:cs typeface="Andalus" pitchFamily="2" charset="-78"/>
              </a:rPr>
              <a:t>3. </a:t>
            </a:r>
            <a:r>
              <a:rPr lang="en-US" sz="2800" b="1" i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Feasibility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– in terms of time, resources, etc. </a:t>
            </a: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i="1" dirty="0" smtClean="0">
                <a:latin typeface="Andalus" pitchFamily="2" charset="-78"/>
                <a:cs typeface="Andalus" pitchFamily="2" charset="-78"/>
              </a:rPr>
              <a:t>4. </a:t>
            </a:r>
            <a:r>
              <a:rPr lang="en-US" sz="2800" b="1" i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Government concern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–Priority policy </a:t>
            </a: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i="1" dirty="0" smtClean="0">
                <a:latin typeface="Andalus" pitchFamily="2" charset="-78"/>
                <a:cs typeface="Andalus" pitchFamily="2" charset="-78"/>
              </a:rPr>
              <a:t>5. </a:t>
            </a:r>
            <a:r>
              <a:rPr lang="en-US" sz="2800" b="1" i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Community concern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– Felt need of the community   </a:t>
            </a:r>
          </a:p>
          <a:p>
            <a:pPr marL="365760" indent="-283464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3100" dirty="0" smtClean="0"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0AF76-85D4-4FEE-9A6A-5F677C5547CB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/>
            </a:r>
            <a:br>
              <a:rPr lang="en-US" sz="2800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</a:br>
            <a:r>
              <a:rPr lang="en-US" sz="4000" b="1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>Additional criteria                                       </a:t>
            </a:r>
            <a:r>
              <a:rPr lang="en-US" sz="2800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  <a:t/>
            </a:r>
            <a:br>
              <a:rPr lang="en-US" sz="2800" dirty="0" smtClean="0">
                <a:solidFill>
                  <a:schemeClr val="tx2">
                    <a:satMod val="130000"/>
                  </a:schemeClr>
                </a:solidFill>
                <a:latin typeface="Andalus" pitchFamily="2" charset="-78"/>
                <a:cs typeface="Andalus" pitchFamily="2" charset="-78"/>
              </a:rPr>
            </a:br>
            <a:endParaRPr lang="en-US" sz="2800" dirty="0" smtClean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1001" y="2209800"/>
            <a:ext cx="7899400" cy="3916363"/>
          </a:xfrm>
        </p:spPr>
        <p:txBody>
          <a:bodyPr/>
          <a:lstStyle/>
          <a:p>
            <a:pPr eaLnBrk="1" hangingPunct="1">
              <a:buNone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/>
            <a:r>
              <a:rPr lang="en-US" sz="3600" dirty="0" smtClean="0">
                <a:latin typeface="Andalus" pitchFamily="2" charset="-78"/>
                <a:cs typeface="Andalus" pitchFamily="2" charset="-78"/>
              </a:rPr>
              <a:t>Immediate necessity</a:t>
            </a:r>
          </a:p>
          <a:p>
            <a:pPr eaLnBrk="1" hangingPunct="1"/>
            <a:r>
              <a:rPr lang="en-US" sz="3600" dirty="0" smtClean="0">
                <a:latin typeface="Andalus" pitchFamily="2" charset="-78"/>
                <a:cs typeface="Andalus" pitchFamily="2" charset="-78"/>
              </a:rPr>
              <a:t>Number of people benefiting</a:t>
            </a:r>
          </a:p>
          <a:p>
            <a:pPr eaLnBrk="1" hangingPunct="1"/>
            <a:r>
              <a:rPr lang="en-US" sz="3600" dirty="0" smtClean="0">
                <a:latin typeface="Andalus" pitchFamily="2" charset="-78"/>
                <a:cs typeface="Andalus" pitchFamily="2" charset="-78"/>
              </a:rPr>
              <a:t>Sustainability</a:t>
            </a:r>
          </a:p>
          <a:p>
            <a:pPr eaLnBrk="1" hangingPunct="1"/>
            <a:r>
              <a:rPr lang="en-US" sz="3600" dirty="0" smtClean="0">
                <a:latin typeface="Andalus" pitchFamily="2" charset="-78"/>
                <a:cs typeface="Andalus" pitchFamily="2" charset="-78"/>
              </a:rPr>
              <a:t>Local leadership available for the task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742AC-9D40-4F62-B9F0-10CCF6E6E1AA}" type="datetime1">
              <a:rPr lang="en-US" smtClean="0"/>
              <a:pPr/>
              <a:t>3/11/2020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27851-609C-4EF0-80E0-C9FF4B11C64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efinert 1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Bold Stripes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old Stripes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ld Stripes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ld Stripes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efinert 1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2.2. Human and abaehaviour II</Template>
  <TotalTime>4935</TotalTime>
  <Words>1814</Words>
  <Application>Microsoft Office PowerPoint</Application>
  <PresentationFormat>On-screen Show (4:3)</PresentationFormat>
  <Paragraphs>472</Paragraphs>
  <Slides>32</Slides>
  <Notes>27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6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9" baseType="lpstr">
      <vt:lpstr>Andalus</vt:lpstr>
      <vt:lpstr>Arial</vt:lpstr>
      <vt:lpstr>Calibri</vt:lpstr>
      <vt:lpstr>Calibri Light</vt:lpstr>
      <vt:lpstr>Comic Sans MS</vt:lpstr>
      <vt:lpstr>Garamond</vt:lpstr>
      <vt:lpstr>Helvetica</vt:lpstr>
      <vt:lpstr>Times New Roman</vt:lpstr>
      <vt:lpstr>Wingdings</vt:lpstr>
      <vt:lpstr>Wingdings 2</vt:lpstr>
      <vt:lpstr>Notebook</vt:lpstr>
      <vt:lpstr>Office Theme</vt:lpstr>
      <vt:lpstr>Bold Stripes</vt:lpstr>
      <vt:lpstr>1_Notebook</vt:lpstr>
      <vt:lpstr>1_Office Theme</vt:lpstr>
      <vt:lpstr>Metropolitan</vt:lpstr>
      <vt:lpstr>Clip</vt:lpstr>
      <vt:lpstr>Planning. Implementation and Evaluation of Health Education and promotion program</vt:lpstr>
      <vt:lpstr>Learning objectives</vt:lpstr>
      <vt:lpstr>Planning in Health Education and promotion </vt:lpstr>
      <vt:lpstr>    </vt:lpstr>
      <vt:lpstr>Step I. situational analysis </vt:lpstr>
      <vt:lpstr>Information for situational analysis </vt:lpstr>
      <vt:lpstr>Step II. identify problems and prioritize</vt:lpstr>
      <vt:lpstr> Criteria to prioritize </vt:lpstr>
      <vt:lpstr> Additional criteria                                        </vt:lpstr>
      <vt:lpstr>PowerPoint Presentation</vt:lpstr>
      <vt:lpstr>Step III:  Setting objectives </vt:lpstr>
      <vt:lpstr>For example, to increase immunization coverage from 60% to 90% among under 5 children  in Hawassa City by 2020 </vt:lpstr>
      <vt:lpstr>Objective …</vt:lpstr>
      <vt:lpstr>Step IV. Develop plan of work </vt:lpstr>
      <vt:lpstr>Work plan…</vt:lpstr>
      <vt:lpstr>Example</vt:lpstr>
      <vt:lpstr>Planning Models used in Health Education  </vt:lpstr>
      <vt:lpstr>The PRECEDE/PROCEED Framework Lawrence W. Green &amp; Marshall W. Kreuter</vt:lpstr>
      <vt:lpstr>Cont …</vt:lpstr>
      <vt:lpstr>                         PRECEDE-PROCEED MODEL Diagram </vt:lpstr>
      <vt:lpstr>PRECEDE has five phases-PLANNING PHASE</vt:lpstr>
      <vt:lpstr>Phase 1 – Social Diagnosis </vt:lpstr>
      <vt:lpstr>Phase 2 – Epidemiological Diagnosis </vt:lpstr>
      <vt:lpstr>Phase 3: Behavioral and Environmental Diagnosis</vt:lpstr>
      <vt:lpstr>Phase 4: Educational &amp; Organizational Diagnosis</vt:lpstr>
      <vt:lpstr>Phase 5: Administrative and Policy Diagnosis</vt:lpstr>
      <vt:lpstr>PRECEDE- phase  ends with a Comprehensive Intervention plan which is ready for implementation  and PROCEED begins </vt:lpstr>
      <vt:lpstr>PROCEED has four phases:</vt:lpstr>
      <vt:lpstr>Phase 6: Implementation</vt:lpstr>
      <vt:lpstr>Phases 7 , 8, &amp; 9 - Evaluation</vt:lpstr>
      <vt:lpstr>PowerPoint Presentation</vt:lpstr>
      <vt:lpstr>              The End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Diagnosis</dc:title>
  <dc:creator>www</dc:creator>
  <cp:lastModifiedBy>Dereje_G</cp:lastModifiedBy>
  <cp:revision>126</cp:revision>
  <cp:lastPrinted>2019-01-22T08:55:14Z</cp:lastPrinted>
  <dcterms:created xsi:type="dcterms:W3CDTF">2015-04-27T05:35:54Z</dcterms:created>
  <dcterms:modified xsi:type="dcterms:W3CDTF">2020-03-11T17:22:33Z</dcterms:modified>
</cp:coreProperties>
</file>