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284" r:id="rId3"/>
    <p:sldId id="338" r:id="rId4"/>
    <p:sldId id="260" r:id="rId5"/>
    <p:sldId id="262" r:id="rId6"/>
    <p:sldId id="285" r:id="rId7"/>
    <p:sldId id="261" r:id="rId8"/>
    <p:sldId id="257" r:id="rId9"/>
    <p:sldId id="258" r:id="rId10"/>
    <p:sldId id="283" r:id="rId11"/>
    <p:sldId id="259" r:id="rId12"/>
    <p:sldId id="289" r:id="rId13"/>
    <p:sldId id="286" r:id="rId14"/>
    <p:sldId id="287" r:id="rId15"/>
    <p:sldId id="288" r:id="rId16"/>
    <p:sldId id="267" r:id="rId17"/>
    <p:sldId id="268" r:id="rId18"/>
    <p:sldId id="270" r:id="rId19"/>
    <p:sldId id="290" r:id="rId20"/>
    <p:sldId id="269" r:id="rId21"/>
    <p:sldId id="271" r:id="rId22"/>
    <p:sldId id="291" r:id="rId23"/>
    <p:sldId id="292" r:id="rId24"/>
    <p:sldId id="293" r:id="rId25"/>
    <p:sldId id="273" r:id="rId26"/>
    <p:sldId id="294" r:id="rId27"/>
    <p:sldId id="274" r:id="rId28"/>
    <p:sldId id="275" r:id="rId29"/>
    <p:sldId id="276" r:id="rId30"/>
    <p:sldId id="376" r:id="rId31"/>
    <p:sldId id="277" r:id="rId32"/>
    <p:sldId id="278" r:id="rId33"/>
    <p:sldId id="295" r:id="rId34"/>
    <p:sldId id="279" r:id="rId35"/>
    <p:sldId id="280" r:id="rId36"/>
    <p:sldId id="281" r:id="rId37"/>
    <p:sldId id="296" r:id="rId38"/>
    <p:sldId id="297" r:id="rId39"/>
    <p:sldId id="381" r:id="rId40"/>
    <p:sldId id="382" r:id="rId41"/>
    <p:sldId id="378" r:id="rId42"/>
    <p:sldId id="379" r:id="rId43"/>
    <p:sldId id="383" r:id="rId44"/>
    <p:sldId id="298" r:id="rId45"/>
    <p:sldId id="377" r:id="rId46"/>
    <p:sldId id="300" r:id="rId47"/>
    <p:sldId id="302" r:id="rId48"/>
    <p:sldId id="303" r:id="rId49"/>
    <p:sldId id="304" r:id="rId50"/>
    <p:sldId id="305" r:id="rId51"/>
    <p:sldId id="307" r:id="rId52"/>
    <p:sldId id="308" r:id="rId53"/>
    <p:sldId id="309" r:id="rId54"/>
    <p:sldId id="343" r:id="rId55"/>
    <p:sldId id="310" r:id="rId56"/>
    <p:sldId id="344" r:id="rId57"/>
    <p:sldId id="345" r:id="rId58"/>
    <p:sldId id="346" r:id="rId59"/>
    <p:sldId id="312" r:id="rId60"/>
    <p:sldId id="385" r:id="rId61"/>
    <p:sldId id="313" r:id="rId62"/>
    <p:sldId id="347" r:id="rId63"/>
    <p:sldId id="386" r:id="rId64"/>
    <p:sldId id="348" r:id="rId65"/>
    <p:sldId id="389" r:id="rId66"/>
    <p:sldId id="390" r:id="rId67"/>
    <p:sldId id="388" r:id="rId68"/>
    <p:sldId id="391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8AE6E-6FC4-4689-A2EF-0935F122D8D4}" type="datetimeFigureOut">
              <a:rPr lang="en-US" smtClean="0"/>
              <a:pPr/>
              <a:t>29-Dec-19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0EDC6-88F4-443F-8293-CF53496E25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0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8F4F-69A4-47DB-9871-74BBA63EA6E2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2885D-11B4-41A7-9B6D-A7FD02C6E04E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B22D-E80D-40D6-B32A-0A89D2E3B615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D73DC-1A76-41A5-9A5E-819534DD6DAE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83D0E-6831-415B-88E1-1197F18AD905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2A71-2996-4662-ADB1-E13583741D6F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1A9C-98C0-4661-B29C-2910E05D34E7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3CCC-49FD-4E57-B334-0F60223C0E5C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A3C2-34E6-4BEB-9971-A13CAFD1E6F5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CC38-660F-424B-A866-6C116B5E1CB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54B01-E958-42A9-BC31-5BD416EBDA10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12044-9280-4647-BD86-2B89E1B33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ill Sans MT" pitchFamily="34" charset="0"/>
              </a:rPr>
              <a:t>Resource management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ill Sans M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/>
          <a:lstStyle/>
          <a:p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D3AE-7AB4-48A9-B655-30661B709DD3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3500" dirty="0">
                <a:latin typeface="Gill Sans MT" pitchFamily="34" charset="0"/>
              </a:rPr>
              <a:t>The health workforce density in Ethiopia has increased from </a:t>
            </a:r>
            <a:r>
              <a:rPr lang="en-US" sz="35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0.84 to 1.3 per </a:t>
            </a:r>
            <a:r>
              <a:rPr lang="en-US" sz="35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1000 population </a:t>
            </a:r>
            <a:r>
              <a:rPr lang="en-US" sz="35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between 2008 and 2013</a:t>
            </a:r>
            <a:r>
              <a:rPr lang="en-US" sz="3500" dirty="0">
                <a:latin typeface="Gill Sans MT" pitchFamily="34" charset="0"/>
              </a:rPr>
              <a:t>, indicative of an improvement in supply and </a:t>
            </a:r>
            <a:r>
              <a:rPr lang="en-US" sz="3500" dirty="0" smtClean="0">
                <a:latin typeface="Gill Sans MT" pitchFamily="34" charset="0"/>
              </a:rPr>
              <a:t>availability </a:t>
            </a:r>
            <a:r>
              <a:rPr lang="en-US" sz="3500" dirty="0">
                <a:latin typeface="Gill Sans MT" pitchFamily="34" charset="0"/>
              </a:rPr>
              <a:t>of health workers. </a:t>
            </a:r>
            <a:endParaRPr lang="en-US" sz="3500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500" dirty="0" smtClean="0">
              <a:latin typeface="Gill Sans MT" pitchFamily="34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3500" dirty="0" smtClean="0">
                <a:latin typeface="Gill Sans MT" pitchFamily="34" charset="0"/>
              </a:rPr>
              <a:t>However</a:t>
            </a:r>
            <a:r>
              <a:rPr lang="en-US" sz="3500" dirty="0">
                <a:latin typeface="Gill Sans MT" pitchFamily="34" charset="0"/>
              </a:rPr>
              <a:t>, the doctor, </a:t>
            </a:r>
            <a:r>
              <a:rPr lang="en-US" sz="3500" dirty="0" smtClean="0">
                <a:latin typeface="Gill Sans MT" pitchFamily="34" charset="0"/>
              </a:rPr>
              <a:t>public health </a:t>
            </a:r>
            <a:r>
              <a:rPr lang="en-US" sz="3500" dirty="0">
                <a:latin typeface="Gill Sans MT" pitchFamily="34" charset="0"/>
              </a:rPr>
              <a:t>officer, nurse and midwife to </a:t>
            </a:r>
            <a:r>
              <a:rPr lang="en-US" sz="3500" dirty="0" smtClean="0">
                <a:latin typeface="Gill Sans MT" pitchFamily="34" charset="0"/>
              </a:rPr>
              <a:t>population ratio </a:t>
            </a:r>
            <a:r>
              <a:rPr lang="en-US" sz="3500" dirty="0">
                <a:latin typeface="Gill Sans MT" pitchFamily="34" charset="0"/>
              </a:rPr>
              <a:t>is </a:t>
            </a:r>
            <a:r>
              <a:rPr lang="en-US" sz="3500" b="1" dirty="0">
                <a:solidFill>
                  <a:srgbClr val="0070C0"/>
                </a:solidFill>
                <a:latin typeface="Gill Sans MT" pitchFamily="34" charset="0"/>
              </a:rPr>
              <a:t>0.7 per 1000 population</a:t>
            </a:r>
            <a:r>
              <a:rPr lang="en-US" sz="3500" dirty="0">
                <a:latin typeface="Gill Sans MT" pitchFamily="34" charset="0"/>
              </a:rPr>
              <a:t>, far behind the minimum threshold of </a:t>
            </a:r>
            <a:r>
              <a:rPr lang="en-US" sz="35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2.3 doctor, </a:t>
            </a:r>
            <a:r>
              <a:rPr lang="en-US" sz="3500" b="1" dirty="0" smtClean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nurse and </a:t>
            </a:r>
            <a:r>
              <a:rPr lang="en-US" sz="3500" b="1" dirty="0">
                <a:solidFill>
                  <a:schemeClr val="accent6">
                    <a:lumMod val="75000"/>
                  </a:schemeClr>
                </a:solidFill>
                <a:latin typeface="Gill Sans MT" pitchFamily="34" charset="0"/>
              </a:rPr>
              <a:t>midwife to 1000 population </a:t>
            </a:r>
            <a:r>
              <a:rPr lang="en-US" sz="3500" dirty="0">
                <a:latin typeface="Gill Sans MT" pitchFamily="34" charset="0"/>
              </a:rPr>
              <a:t>ratio required to ensure high coverage with </a:t>
            </a:r>
            <a:r>
              <a:rPr lang="en-US" sz="3500" dirty="0" smtClean="0">
                <a:latin typeface="Gill Sans MT" pitchFamily="34" charset="0"/>
              </a:rPr>
              <a:t>essential health </a:t>
            </a:r>
            <a:r>
              <a:rPr lang="en-US" sz="3500" dirty="0">
                <a:latin typeface="Gill Sans MT" pitchFamily="34" charset="0"/>
              </a:rPr>
              <a:t>interventions </a:t>
            </a:r>
            <a:br>
              <a:rPr lang="en-US" sz="3500" dirty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2C17-CEAD-4183-94DF-9112D5EC0399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Human resources department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is the organizational component responsible for staffing and labor relation activities, programs and policies</a:t>
            </a:r>
          </a:p>
          <a:p>
            <a:pPr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All managers have some degree of responsibility for staffing activities like:</a:t>
            </a:r>
          </a:p>
          <a:p>
            <a:pPr lvl="1"/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Selection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Performance appraisal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A707-A791-4F52-A746-A6D8ECB4AB1C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endParaRPr lang="en-US" sz="3000" dirty="0" smtClean="0">
              <a:solidFill>
                <a:srgbClr val="0000FF"/>
              </a:solidFill>
              <a:latin typeface="Gill Sans MT" pitchFamily="34" charset="0"/>
              <a:cs typeface="Andalus" pitchFamily="18" charset="-78"/>
            </a:endParaRP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Promotion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Training and development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Discipline and corrective counseling</a:t>
            </a:r>
          </a:p>
          <a:p>
            <a:pPr lvl="1"/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Compensation of their employees</a:t>
            </a:r>
          </a:p>
          <a:p>
            <a:pPr>
              <a:buFont typeface="Courier New" pitchFamily="49" charset="0"/>
              <a:buChar char="o"/>
            </a:pPr>
            <a:endParaRPr lang="en-US" sz="3000" dirty="0" smtClean="0">
              <a:solidFill>
                <a:srgbClr val="0000FF"/>
              </a:solidFill>
              <a:latin typeface="Gill Sans MT" pitchFamily="34" charset="0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23300-EAB8-44C1-AAFC-D89369330D38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ongolian Baiti" pitchFamily="66" charset="0"/>
                <a:cs typeface="Mongolian Baiti" pitchFamily="66" charset="0"/>
              </a:rPr>
              <a:t>Functions of HRM</a:t>
            </a:r>
            <a:endParaRPr lang="en-US" dirty="0">
              <a:latin typeface="Mongolian Baiti" pitchFamily="66" charset="0"/>
              <a:cs typeface="Mongolian Baiti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>
                <a:latin typeface="Gill Sans MT" pitchFamily="34" charset="0"/>
              </a:rPr>
              <a:t>HR planning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the process by which managers ensure that they have the right number and kinds of capable people in the right places and at the right times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Through HR planning, organizations avoid sudden people </a:t>
            </a:r>
            <a:r>
              <a:rPr lang="en-US" u="sng" dirty="0" smtClean="0">
                <a:latin typeface="Gill Sans MT" pitchFamily="34" charset="0"/>
              </a:rPr>
              <a:t>shortages and surpluses</a:t>
            </a: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535D-62F2-407C-AA8A-3E4E97BAEB04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HR planning entails </a:t>
            </a:r>
            <a:r>
              <a:rPr lang="en-US" b="1" dirty="0" smtClean="0">
                <a:latin typeface="Gill Sans MT" pitchFamily="34" charset="0"/>
              </a:rPr>
              <a:t>assessing current human resources and meeting future HR needs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An important part of a current assessment is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job analysis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Job analysis </a:t>
            </a:r>
            <a:r>
              <a:rPr lang="en-US" dirty="0" smtClean="0">
                <a:latin typeface="Gill Sans MT" pitchFamily="34" charset="0"/>
              </a:rPr>
              <a:t>is an assessment that defines a job and the behaviors necessary to perform it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FD4D-DF74-4966-BC50-06760D862A50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006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600" dirty="0" smtClean="0">
                <a:latin typeface="Gill Sans MT" pitchFamily="34" charset="0"/>
              </a:rPr>
              <a:t>It has two components:</a:t>
            </a:r>
            <a:endParaRPr lang="en-US" sz="3400" b="1" dirty="0" smtClean="0">
              <a:latin typeface="Gill Sans MT" pitchFamily="34" charset="0"/>
            </a:endParaRPr>
          </a:p>
          <a:p>
            <a:pPr lvl="1"/>
            <a:endParaRPr lang="en-US" sz="3000" b="1" dirty="0" smtClean="0">
              <a:latin typeface="Gill Sans MT" pitchFamily="34" charset="0"/>
            </a:endParaRPr>
          </a:p>
          <a:p>
            <a:pPr lvl="1"/>
            <a:r>
              <a:rPr lang="en-US" sz="3000" b="1" dirty="0" smtClean="0">
                <a:latin typeface="Gill Sans MT" pitchFamily="34" charset="0"/>
              </a:rPr>
              <a:t>Job description </a:t>
            </a:r>
            <a:r>
              <a:rPr lang="en-US" sz="3000" dirty="0" smtClean="0">
                <a:latin typeface="Gill Sans MT" pitchFamily="34" charset="0"/>
              </a:rPr>
              <a:t>is a written statement describing a job content, environment, and conditions of employment</a:t>
            </a:r>
          </a:p>
          <a:p>
            <a:pPr lvl="1"/>
            <a:endParaRPr lang="en-US" sz="3000" b="1" dirty="0" smtClean="0">
              <a:latin typeface="Gill Sans MT" pitchFamily="34" charset="0"/>
            </a:endParaRPr>
          </a:p>
          <a:p>
            <a:pPr lvl="1" algn="just"/>
            <a:r>
              <a:rPr lang="en-US" sz="3000" b="1" dirty="0" smtClean="0">
                <a:latin typeface="Gill Sans MT" pitchFamily="34" charset="0"/>
              </a:rPr>
              <a:t>Job specification </a:t>
            </a:r>
            <a:r>
              <a:rPr lang="en-US" sz="3000" dirty="0" smtClean="0">
                <a:latin typeface="Gill Sans MT" pitchFamily="34" charset="0"/>
              </a:rPr>
              <a:t>states the minimum qualifications that a person must possess to successfully perform a given job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898C-B07F-4917-B8DC-0C672B76697C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990600"/>
          </a:xfrm>
          <a:ln w="19050">
            <a:solidFill>
              <a:schemeClr val="tx1"/>
            </a:solidFill>
          </a:ln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000" b="1" dirty="0" smtClean="0">
                <a:solidFill>
                  <a:srgbClr val="0000FF"/>
                </a:solidFill>
                <a:latin typeface="Gill Sans MT" pitchFamily="34" charset="0"/>
              </a:rPr>
              <a:t>Job Analysis</a:t>
            </a:r>
            <a:r>
              <a:rPr lang="en-US" sz="3000" dirty="0" smtClean="0">
                <a:latin typeface="Gill Sans MT" pitchFamily="34" charset="0"/>
              </a:rPr>
              <a:t/>
            </a:r>
            <a:br>
              <a:rPr lang="en-US" sz="3000" dirty="0" smtClean="0">
                <a:latin typeface="Gill Sans MT" pitchFamily="34" charset="0"/>
              </a:rPr>
            </a:br>
            <a:r>
              <a:rPr lang="en-US" sz="3000" dirty="0" smtClean="0">
                <a:latin typeface="Gill Sans MT" pitchFamily="34" charset="0"/>
              </a:rPr>
              <a:t>Process of Obtaining all information pertinent Job Facts</a:t>
            </a:r>
            <a:endParaRPr lang="en-US" dirty="0" smtClean="0">
              <a:latin typeface="Gill Sans MT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267200" cy="4724400"/>
          </a:xfrm>
          <a:ln w="19050">
            <a:solidFill>
              <a:schemeClr val="tx1"/>
            </a:solidFill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rtlCol="0">
            <a:normAutofit lnSpcReduction="10000"/>
          </a:bodyPr>
          <a:lstStyle/>
          <a:p>
            <a:pPr algn="ctr" eaLnBrk="1" fontAlgn="auto" hangingPunct="1">
              <a:lnSpc>
                <a:spcPct val="11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latin typeface="Gill Sans MT" pitchFamily="34" charset="0"/>
              </a:rPr>
              <a:t>Job Description</a:t>
            </a:r>
          </a:p>
          <a:p>
            <a:pPr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A proper definition &amp; design</a:t>
            </a:r>
          </a:p>
          <a:p>
            <a:pPr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of work. A statement containing</a:t>
            </a:r>
            <a:r>
              <a:rPr lang="en-US" dirty="0" smtClean="0">
                <a:latin typeface="Gill Sans MT" pitchFamily="34" charset="0"/>
              </a:rPr>
              <a:t>:</a:t>
            </a:r>
          </a:p>
          <a:p>
            <a:pPr algn="r"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000" dirty="0" smtClean="0">
              <a:latin typeface="Gill Sans MT" pitchFamily="34" charset="0"/>
            </a:endParaRPr>
          </a:p>
          <a:p>
            <a:pPr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Job Title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Location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Job Summary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Duties &amp; Responsibilities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Materials, Tools &amp; Equipment used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Forms &amp; reports handled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Supervision given / received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Working conditions</a:t>
            </a:r>
          </a:p>
          <a:p>
            <a:pPr eaLnBrk="1" fontAlgn="auto" hangingPunct="1">
              <a:lnSpc>
                <a:spcPct val="7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Hazards  &amp; Safety precautions</a:t>
            </a:r>
          </a:p>
          <a:p>
            <a:pPr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000" dirty="0" smtClean="0"/>
          </a:p>
          <a:p>
            <a:pPr eaLnBrk="1" fontAlgn="auto" hangingPunct="1">
              <a:lnSpc>
                <a:spcPct val="65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dirty="0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191000" cy="4724400"/>
          </a:xfrm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latin typeface="Gill Sans MT" pitchFamily="34" charset="0"/>
              </a:rPr>
              <a:t>Job Specification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A statement of human qualifications necessary to     do the job containing</a:t>
            </a:r>
            <a:r>
              <a:rPr lang="en-US" dirty="0" smtClean="0">
                <a:latin typeface="Gill Sans MT" pitchFamily="34" charset="0"/>
              </a:rPr>
              <a:t>:</a:t>
            </a:r>
          </a:p>
          <a:p>
            <a:pPr algn="r" eaLnBrk="1" fontAlgn="auto" hangingPunct="1">
              <a:lnSpc>
                <a:spcPct val="7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400" dirty="0" smtClean="0">
              <a:latin typeface="Gill Sans MT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Education &amp; Qualifications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Experience &amp; Training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Knowledge &amp; Skills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Communication skills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Physical requirements - Height, Weight, Age</a:t>
            </a:r>
          </a:p>
          <a:p>
            <a:pPr eaLnBrk="1" fontAlgn="auto" hangingPunct="1">
              <a:lnSpc>
                <a:spcPct val="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400" dirty="0" smtClean="0">
              <a:latin typeface="Gill Sans MT" pitchFamily="34" charset="0"/>
            </a:endParaRP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Personality requirements -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dirty="0" smtClean="0">
                <a:latin typeface="Gill Sans MT" pitchFamily="34" charset="0"/>
              </a:rPr>
              <a:t>     Appearance, </a:t>
            </a:r>
            <a:r>
              <a:rPr lang="en-US" sz="2400" dirty="0" err="1" smtClean="0">
                <a:latin typeface="Gill Sans MT" pitchFamily="34" charset="0"/>
              </a:rPr>
              <a:t>Judgement</a:t>
            </a:r>
            <a:r>
              <a:rPr lang="en-US" sz="2400" dirty="0" smtClean="0">
                <a:latin typeface="Gill Sans MT" pitchFamily="34" charset="0"/>
              </a:rPr>
              <a:t>, Initiative, Emotional stability</a:t>
            </a:r>
            <a:endParaRPr lang="en-US" sz="3200" dirty="0" smtClean="0">
              <a:latin typeface="Gill Sans MT" pitchFamily="34" charset="0"/>
            </a:endParaRPr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>
            <a:off x="2667000" y="1676400"/>
            <a:ext cx="4038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>
            <a:off x="2667000" y="1676400"/>
            <a:ext cx="0" cy="304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6705600" y="1676400"/>
            <a:ext cx="0" cy="304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>
            <a:off x="4572000" y="1447800"/>
            <a:ext cx="0" cy="228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685800" y="3200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648200" y="3200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E1A-D980-42A6-B6F2-224C720890E5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181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content and format of job descriptions &amp; specifications  vary among organizations</a:t>
            </a: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general practice is to include:</a:t>
            </a: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Job title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– standard title of the person. E.g. Head Nurse, Senior Nurse, Midwife Nurse, etc…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Job code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e.g. PS/ADM1 (professional science /administration 1)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51DB0-C3C6-47EF-A4E7-E116867EFC8B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1CFE-ED32-469E-85E1-20B2790B0945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3340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  <a:defRPr/>
            </a:pPr>
            <a:r>
              <a:rPr lang="en-US" sz="2800" b="1" dirty="0" smtClean="0">
                <a:latin typeface="Gill Sans MT" pitchFamily="34" charset="0"/>
                <a:cs typeface="Andalus" pitchFamily="18" charset="-78"/>
              </a:rPr>
              <a:t>Job summary </a:t>
            </a:r>
            <a:r>
              <a:rPr lang="en-US" sz="2800" dirty="0" smtClean="0">
                <a:latin typeface="Gill Sans MT" pitchFamily="34" charset="0"/>
                <a:cs typeface="Andalus" pitchFamily="18" charset="-78"/>
              </a:rPr>
              <a:t>– a statement of the core duties and responsibilities of the employee</a:t>
            </a:r>
          </a:p>
          <a:p>
            <a:pPr>
              <a:buFont typeface="Courier New" pitchFamily="49" charset="0"/>
              <a:buChar char="o"/>
              <a:defRPr/>
            </a:pPr>
            <a:endParaRPr lang="en-US" sz="3000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General </a:t>
            </a:r>
            <a:r>
              <a:rPr lang="en-US" sz="3000" b="1" dirty="0">
                <a:latin typeface="Gill Sans MT" pitchFamily="34" charset="0"/>
                <a:cs typeface="Andalus" pitchFamily="18" charset="-78"/>
              </a:rPr>
              <a:t>duties </a:t>
            </a:r>
            <a:r>
              <a:rPr lang="en-US" sz="3000" dirty="0">
                <a:latin typeface="Gill Sans MT" pitchFamily="34" charset="0"/>
                <a:cs typeface="Andalus" pitchFamily="18" charset="-78"/>
              </a:rPr>
              <a:t>and responsibilities (5-9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)</a:t>
            </a:r>
          </a:p>
          <a:p>
            <a:pPr>
              <a:buFont typeface="Courier New" pitchFamily="49" charset="0"/>
              <a:buChar char="o"/>
              <a:defRPr/>
            </a:pPr>
            <a:endParaRPr lang="en-US" sz="3000" dirty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sz="3000" b="1" dirty="0">
                <a:latin typeface="Gill Sans MT" pitchFamily="34" charset="0"/>
                <a:cs typeface="Andalus" pitchFamily="18" charset="-78"/>
              </a:rPr>
              <a:t>Supervision</a:t>
            </a:r>
            <a:r>
              <a:rPr lang="en-US" sz="3000" dirty="0">
                <a:latin typeface="Gill Sans MT" pitchFamily="34" charset="0"/>
                <a:cs typeface="Andalus" pitchFamily="18" charset="-78"/>
              </a:rPr>
              <a:t> given or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received</a:t>
            </a:r>
          </a:p>
          <a:p>
            <a:pPr>
              <a:buFont typeface="Courier New" pitchFamily="49" charset="0"/>
              <a:buChar char="o"/>
              <a:defRPr/>
            </a:pPr>
            <a:endParaRPr lang="en-US" sz="3000" dirty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sz="3000" b="1" dirty="0">
                <a:latin typeface="Gill Sans MT" pitchFamily="34" charset="0"/>
                <a:cs typeface="Andalus" pitchFamily="18" charset="-78"/>
              </a:rPr>
              <a:t>Special working </a:t>
            </a:r>
            <a:r>
              <a:rPr lang="en-US" sz="3000" dirty="0">
                <a:latin typeface="Gill Sans MT" pitchFamily="34" charset="0"/>
                <a:cs typeface="Andalus" pitchFamily="18" charset="-78"/>
              </a:rPr>
              <a:t>conditions (including equipment or systems used)</a:t>
            </a:r>
          </a:p>
          <a:p>
            <a:pPr>
              <a:buFont typeface="Courier New" pitchFamily="49" charset="0"/>
              <a:buChar char="o"/>
              <a:defRPr/>
            </a:pPr>
            <a:endParaRPr lang="en-US" sz="3000" b="1" dirty="0" smtClean="0">
              <a:latin typeface="Gill Sans MT" pitchFamily="34" charset="0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4C5C-9B4E-4323-A6B8-96425884022C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  <a:defRPr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Qualifications-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 a statement of qualifications should include the minimum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education, training, experience, and demonstrated skills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 required.</a:t>
            </a: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Review and appraisa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9BF6-8711-432D-8BF5-A31E5B11A201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At the end of this session you will be able to: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Define HRM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Describe functions of HRM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Describe functions of drug management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9CB91-80BD-4739-A90C-7B20E3695683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334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Job descriptions for each job should </a:t>
            </a:r>
            <a:r>
              <a:rPr lang="en-US" dirty="0" smtClean="0">
                <a:solidFill>
                  <a:srgbClr val="FF3399"/>
                </a:solidFill>
                <a:latin typeface="Gill Sans MT" pitchFamily="34" charset="0"/>
                <a:cs typeface="Andalus" pitchFamily="18" charset="-78"/>
              </a:rPr>
              <a:t>be updated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whenever </a:t>
            </a:r>
            <a:r>
              <a:rPr lang="en-US" dirty="0" smtClean="0">
                <a:solidFill>
                  <a:srgbClr val="FF3399"/>
                </a:solidFill>
                <a:latin typeface="Gill Sans MT" pitchFamily="34" charset="0"/>
                <a:cs typeface="Andalus" pitchFamily="18" charset="-78"/>
              </a:rPr>
              <a:t>job content, performance requirements, or qualifications change</a:t>
            </a: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This basic document is used for other </a:t>
            </a:r>
            <a:r>
              <a:rPr lang="en-US" b="1" dirty="0" smtClean="0">
                <a:solidFill>
                  <a:srgbClr val="FF6699"/>
                </a:solidFill>
                <a:latin typeface="Gill Sans MT" pitchFamily="34" charset="0"/>
                <a:cs typeface="Andalus" pitchFamily="18" charset="-78"/>
              </a:rPr>
              <a:t>HRM functions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(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recruitment, selection, training, performance appraisal, career counseling, and compensation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) and </a:t>
            </a:r>
            <a:r>
              <a:rPr lang="pt-BR" dirty="0" smtClean="0">
                <a:latin typeface="Gill Sans MT" pitchFamily="34" charset="0"/>
                <a:cs typeface="Andalus" pitchFamily="18" charset="-78"/>
              </a:rPr>
              <a:t>a fundamental document in </a:t>
            </a:r>
            <a:r>
              <a:rPr lang="pt-BR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legal disputes</a:t>
            </a:r>
            <a:endParaRPr lang="en-US" dirty="0">
              <a:solidFill>
                <a:srgbClr val="0000FF"/>
              </a:solidFill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569CF-36D4-421F-868B-B07AB7F6CC4F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C794-E692-4AF5-9ABE-7FEC9742DCCE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2. Recruitment &amp; </a:t>
            </a:r>
            <a:r>
              <a:rPr lang="en-US" b="1" dirty="0" err="1" smtClean="0">
                <a:latin typeface="Gill Sans MT" pitchFamily="34" charset="0"/>
                <a:cs typeface="Andalus" pitchFamily="18" charset="-78"/>
              </a:rPr>
              <a:t>decruitment</a:t>
            </a:r>
            <a:endParaRPr lang="en-US" b="1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</a:rPr>
              <a:t>Recruitment is, locating, identifying, and attracting capable applicants</a:t>
            </a: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It involves </a:t>
            </a:r>
            <a:r>
              <a:rPr lang="en-US" dirty="0" smtClean="0">
                <a:solidFill>
                  <a:srgbClr val="0070C0"/>
                </a:solidFill>
                <a:latin typeface="Gill Sans MT" pitchFamily="34" charset="0"/>
                <a:cs typeface="Andalus" pitchFamily="18" charset="-78"/>
              </a:rPr>
              <a:t>searching for and attracting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prospective employees, either from outside or within</a:t>
            </a: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If recruitment is effective, the organization will have applicants for the vacancies</a:t>
            </a: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91612-FB5B-4FB4-8065-D8F37A041A66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Recruitment </a:t>
            </a:r>
            <a:r>
              <a:rPr lang="en-US" dirty="0" smtClean="0">
                <a:latin typeface="Gill Sans MT" pitchFamily="34" charset="0"/>
              </a:rPr>
              <a:t>sources include newspaper, internet, employee referrals, training institutions</a:t>
            </a:r>
          </a:p>
          <a:p>
            <a:pPr>
              <a:buFont typeface="Wingdings" pitchFamily="2" charset="2"/>
              <a:buChar char="§"/>
            </a:pPr>
            <a:endParaRPr lang="en-US" b="1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latin typeface="Gill Sans MT" pitchFamily="34" charset="0"/>
              </a:rPr>
              <a:t>Decruitment</a:t>
            </a:r>
            <a:r>
              <a:rPr lang="en-US" dirty="0" smtClean="0">
                <a:latin typeface="Gill Sans MT" pitchFamily="34" charset="0"/>
              </a:rPr>
              <a:t> is when an organization reduces its workforce if HR planning shows a surplus of employees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latin typeface="Gill Sans MT" pitchFamily="34" charset="0"/>
              </a:rPr>
              <a:t>Decruitment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options include firing, layoffs, transfers, attrition, early retirements etc…</a:t>
            </a: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3. Selection 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a process of screening job applicants to determine who is </a:t>
            </a:r>
            <a:r>
              <a:rPr lang="en-US" b="1" dirty="0" smtClean="0">
                <a:latin typeface="Gill Sans MT" pitchFamily="34" charset="0"/>
              </a:rPr>
              <a:t>best qualified </a:t>
            </a:r>
            <a:r>
              <a:rPr lang="en-US" dirty="0" smtClean="0">
                <a:latin typeface="Gill Sans MT" pitchFamily="34" charset="0"/>
              </a:rPr>
              <a:t>for the job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essence of selection procedure is to determine, whether a given applicant is </a:t>
            </a:r>
            <a:r>
              <a:rPr lang="en-US" dirty="0" smtClean="0">
                <a:solidFill>
                  <a:srgbClr val="0070C0"/>
                </a:solidFill>
                <a:latin typeface="Gill Sans MT" pitchFamily="34" charset="0"/>
                <a:cs typeface="Andalus" pitchFamily="18" charset="-78"/>
              </a:rPr>
              <a:t>suitable for the job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in terms of training, experience and aptitude.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0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should be done carefully since hiring errors can have significant implications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Selection involves predicting which applicants will be successful if hired</a:t>
            </a: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latin typeface="Gill Sans MT" pitchFamily="34" charset="0"/>
              </a:rPr>
              <a:t>Rejectiob</a:t>
            </a:r>
            <a:r>
              <a:rPr lang="en-US" b="1" dirty="0" smtClean="0">
                <a:latin typeface="Gill Sans MT" pitchFamily="34" charset="0"/>
              </a:rPr>
              <a:t>/acceptance errors </a:t>
            </a:r>
            <a:r>
              <a:rPr lang="en-US" dirty="0" smtClean="0">
                <a:latin typeface="Gill Sans MT" pitchFamily="34" charset="0"/>
              </a:rPr>
              <a:t>may occur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Selection tools include</a:t>
            </a:r>
            <a:r>
              <a:rPr lang="en-US" dirty="0" smtClean="0">
                <a:latin typeface="Gill Sans MT" pitchFamily="34" charset="0"/>
              </a:rPr>
              <a:t>: application formats, interviews, written tests, performance-simulation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tests, background investigations, physical examinations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33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4000" b="1" dirty="0" smtClean="0">
                <a:latin typeface="Gill Sans MT" pitchFamily="34" charset="0"/>
                <a:cs typeface="Andalus" pitchFamily="18" charset="-78"/>
              </a:rPr>
              <a:t>4. Induction &amp; orientation</a:t>
            </a:r>
          </a:p>
          <a:p>
            <a:endParaRPr lang="en-US" sz="40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</a:pPr>
            <a:r>
              <a:rPr lang="en-US" sz="3900" dirty="0" smtClean="0">
                <a:latin typeface="Gill Sans MT" pitchFamily="34" charset="0"/>
                <a:cs typeface="Andalus" pitchFamily="18" charset="-78"/>
              </a:rPr>
              <a:t>Induction activities are typically carried out by the human resources department and include:</a:t>
            </a:r>
          </a:p>
          <a:p>
            <a:pPr lvl="1"/>
            <a:endParaRPr lang="en-US" sz="3900" dirty="0" smtClean="0">
              <a:latin typeface="Gill Sans MT" pitchFamily="34" charset="0"/>
              <a:cs typeface="Andalus" pitchFamily="18" charset="-78"/>
            </a:endParaRPr>
          </a:p>
          <a:p>
            <a:pPr lvl="1"/>
            <a:r>
              <a:rPr lang="en-US" sz="3900" dirty="0" smtClean="0">
                <a:latin typeface="Gill Sans MT" pitchFamily="34" charset="0"/>
                <a:cs typeface="Andalus" pitchFamily="18" charset="-78"/>
              </a:rPr>
              <a:t>Enrolling new employees in benefit plans,</a:t>
            </a:r>
          </a:p>
          <a:p>
            <a:pPr lvl="1"/>
            <a:r>
              <a:rPr lang="en-US" sz="3900" dirty="0" smtClean="0">
                <a:latin typeface="Gill Sans MT" pitchFamily="34" charset="0"/>
                <a:cs typeface="Andalus" pitchFamily="18" charset="-78"/>
              </a:rPr>
              <a:t>Issuing identification card/badge and</a:t>
            </a:r>
          </a:p>
          <a:p>
            <a:pPr lvl="1"/>
            <a:r>
              <a:rPr lang="en-US" sz="3900" dirty="0" smtClean="0">
                <a:latin typeface="Gill Sans MT" pitchFamily="34" charset="0"/>
                <a:cs typeface="Andalus" pitchFamily="18" charset="-78"/>
              </a:rPr>
              <a:t>Creating a database for the individual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900" b="1" dirty="0" smtClean="0">
              <a:solidFill>
                <a:srgbClr val="0000FF"/>
              </a:solidFill>
              <a:latin typeface="Gill Sans MT" pitchFamily="34" charset="0"/>
            </a:endParaRPr>
          </a:p>
          <a:p>
            <a:pPr marL="342900" lvl="1" indent="-342900">
              <a:buFont typeface="Courier New" pitchFamily="49" charset="0"/>
              <a:buChar char="o"/>
            </a:pPr>
            <a:r>
              <a:rPr lang="en-US" sz="3900" b="1" dirty="0" smtClean="0">
                <a:solidFill>
                  <a:srgbClr val="0000FF"/>
                </a:solidFill>
                <a:latin typeface="Gill Sans MT" pitchFamily="34" charset="0"/>
              </a:rPr>
              <a:t>Orientation: </a:t>
            </a:r>
            <a:r>
              <a:rPr lang="en-US" sz="3900" dirty="0" smtClean="0">
                <a:latin typeface="Gill Sans MT" pitchFamily="34" charset="0"/>
              </a:rPr>
              <a:t>A set of activities designed to familiarize new employees with their jobs, coworkers, and key aspects of the organization.</a:t>
            </a:r>
          </a:p>
          <a:p>
            <a:endParaRPr lang="en-US" sz="4000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158F-BE21-43D7-B9C3-02F807091FEF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Gill Sans MT" pitchFamily="34" charset="0"/>
              </a:rPr>
              <a:t>Work unit orientation </a:t>
            </a:r>
            <a:r>
              <a:rPr lang="en-US" dirty="0" smtClean="0">
                <a:latin typeface="Gill Sans MT" pitchFamily="34" charset="0"/>
              </a:rPr>
              <a:t>familiarizes the employee with the goals of the work unit, clarifies how his or her job contributes to the unit’s goals, and includes an introduction to his/her coworkers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i="1" dirty="0" smtClean="0">
                <a:latin typeface="Gill Sans MT" pitchFamily="34" charset="0"/>
              </a:rPr>
              <a:t>Organization orientation </a:t>
            </a:r>
            <a:r>
              <a:rPr lang="en-US" dirty="0" smtClean="0">
                <a:latin typeface="Gill Sans MT" pitchFamily="34" charset="0"/>
              </a:rPr>
              <a:t>informs the new employee about the organization’s goals, history, philosophy, procedures and rules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Cont …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6553200" cy="54864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sz="3500" dirty="0" smtClean="0">
                <a:latin typeface="Gill Sans MT" pitchFamily="34" charset="0"/>
              </a:rPr>
              <a:t>The orientation program includes: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 Informing employees about the </a:t>
            </a:r>
            <a:r>
              <a:rPr lang="en-US" sz="3000" b="1" dirty="0" smtClean="0">
                <a:latin typeface="Gill Sans MT" pitchFamily="34" charset="0"/>
              </a:rPr>
              <a:t>mission, vision and values </a:t>
            </a:r>
            <a:r>
              <a:rPr lang="en-US" sz="3000" dirty="0" smtClean="0">
                <a:latin typeface="Gill Sans MT" pitchFamily="34" charset="0"/>
              </a:rPr>
              <a:t>of the organization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 Information about the </a:t>
            </a:r>
            <a:r>
              <a:rPr lang="en-US" sz="3000" b="1" dirty="0" smtClean="0">
                <a:latin typeface="Gill Sans MT" pitchFamily="34" charset="0"/>
              </a:rPr>
              <a:t>physical facility </a:t>
            </a:r>
            <a:r>
              <a:rPr lang="en-US" sz="3000" dirty="0" smtClean="0">
                <a:latin typeface="Gill Sans MT" pitchFamily="34" charset="0"/>
              </a:rPr>
              <a:t>and organizational structure</a:t>
            </a:r>
          </a:p>
          <a:p>
            <a:pPr lvl="1"/>
            <a:r>
              <a:rPr lang="en-US" sz="3000" dirty="0" smtClean="0">
                <a:latin typeface="Gill Sans MT" pitchFamily="34" charset="0"/>
              </a:rPr>
              <a:t>Introducing with colleagues</a:t>
            </a:r>
            <a:endParaRPr lang="en-US" dirty="0" smtClean="0">
              <a:latin typeface="Gill Sans MT" pitchFamily="34" charset="0"/>
            </a:endParaRPr>
          </a:p>
        </p:txBody>
      </p:sp>
      <p:pic>
        <p:nvPicPr>
          <p:cNvPr id="4" name="Picture 3" descr="bd0558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276600"/>
            <a:ext cx="3048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6D12-505C-438D-804F-54225CEAFAE1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Cont …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839200" cy="5410200"/>
          </a:xfrm>
        </p:spPr>
        <p:txBody>
          <a:bodyPr/>
          <a:lstStyle/>
          <a:p>
            <a:pPr eaLnBrk="1" hangingPunct="1"/>
            <a:endParaRPr lang="en-US" sz="3000" dirty="0" smtClean="0"/>
          </a:p>
          <a:p>
            <a:pPr lvl="1" eaLnBrk="1" hangingPunct="1"/>
            <a:r>
              <a:rPr lang="en-US" sz="3000" dirty="0" smtClean="0">
                <a:latin typeface="Gill Sans MT" pitchFamily="34" charset="0"/>
              </a:rPr>
              <a:t>Universal precautions, fire </a:t>
            </a:r>
            <a:r>
              <a:rPr lang="en-US" sz="3000" b="1" dirty="0" smtClean="0">
                <a:latin typeface="Gill Sans MT" pitchFamily="34" charset="0"/>
              </a:rPr>
              <a:t>&amp; safety programs</a:t>
            </a:r>
          </a:p>
          <a:p>
            <a:pPr lvl="1" eaLnBrk="1" hangingPunct="1"/>
            <a:r>
              <a:rPr lang="en-US" sz="3000" dirty="0" smtClean="0">
                <a:latin typeface="Gill Sans MT" pitchFamily="34" charset="0"/>
              </a:rPr>
              <a:t>Employee </a:t>
            </a:r>
            <a:r>
              <a:rPr lang="en-US" sz="3000" b="1" dirty="0" smtClean="0">
                <a:latin typeface="Gill Sans MT" pitchFamily="34" charset="0"/>
              </a:rPr>
              <a:t>health service </a:t>
            </a:r>
            <a:r>
              <a:rPr lang="en-US" sz="3000" dirty="0" smtClean="0">
                <a:latin typeface="Gill Sans MT" pitchFamily="34" charset="0"/>
              </a:rPr>
              <a:t>and other HRD services</a:t>
            </a:r>
          </a:p>
          <a:p>
            <a:pPr lvl="1" eaLnBrk="1" hangingPunct="1"/>
            <a:r>
              <a:rPr lang="en-US" sz="3000" dirty="0" smtClean="0">
                <a:latin typeface="Gill Sans MT" pitchFamily="34" charset="0"/>
              </a:rPr>
              <a:t>Explanation of </a:t>
            </a:r>
            <a:r>
              <a:rPr lang="en-US" sz="3000" b="1" dirty="0" smtClean="0">
                <a:latin typeface="Gill Sans MT" pitchFamily="34" charset="0"/>
              </a:rPr>
              <a:t>organizational policies </a:t>
            </a:r>
            <a:r>
              <a:rPr lang="en-US" sz="3000" dirty="0" smtClean="0">
                <a:latin typeface="Gill Sans MT" pitchFamily="34" charset="0"/>
              </a:rPr>
              <a:t>and benefits</a:t>
            </a:r>
          </a:p>
          <a:p>
            <a:pPr lvl="1" eaLnBrk="1" hangingPunct="1"/>
            <a:r>
              <a:rPr lang="en-US" sz="3000" dirty="0" smtClean="0">
                <a:latin typeface="Gill Sans MT" pitchFamily="34" charset="0"/>
              </a:rPr>
              <a:t>Orientation on </a:t>
            </a:r>
            <a:r>
              <a:rPr lang="en-US" sz="3000" b="1" dirty="0" smtClean="0">
                <a:latin typeface="Gill Sans MT" pitchFamily="34" charset="0"/>
              </a:rPr>
              <a:t>department specific </a:t>
            </a:r>
            <a:r>
              <a:rPr lang="en-US" sz="3000" dirty="0" smtClean="0">
                <a:latin typeface="Gill Sans MT" pitchFamily="34" charset="0"/>
              </a:rPr>
              <a:t>work methods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A1496C-4D10-45D1-8EDA-82578133A9F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72BC-FA96-47FF-98C5-014CE11B3784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486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600" b="1" dirty="0" smtClean="0">
                <a:latin typeface="Gill Sans MT" pitchFamily="34" charset="0"/>
              </a:rPr>
              <a:t>Importance of orientation</a:t>
            </a:r>
            <a:br>
              <a:rPr lang="en-US" sz="3600" b="1" dirty="0" smtClean="0">
                <a:latin typeface="Gill Sans MT" pitchFamily="34" charset="0"/>
              </a:rPr>
            </a:br>
            <a:endParaRPr lang="en-US" sz="36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600" dirty="0" smtClean="0">
                <a:latin typeface="Gill Sans MT" pitchFamily="34" charset="0"/>
                <a:cs typeface="Andalus" pitchFamily="18" charset="-78"/>
              </a:rPr>
              <a:t>Builds employees’ sense of identification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sz="36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600" dirty="0" smtClean="0">
                <a:latin typeface="Gill Sans MT" pitchFamily="34" charset="0"/>
                <a:cs typeface="Andalus" pitchFamily="18" charset="-78"/>
              </a:rPr>
              <a:t>Helps them gain acceptance by fellow workers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sz="36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600" dirty="0" smtClean="0">
                <a:latin typeface="Gill Sans MT" pitchFamily="34" charset="0"/>
                <a:cs typeface="Andalus" pitchFamily="18" charset="-78"/>
              </a:rPr>
              <a:t>Gives them a clear understanding of what they need to know</a:t>
            </a:r>
          </a:p>
          <a:p>
            <a:pPr eaLnBrk="1" hangingPunct="1">
              <a:buNone/>
            </a:pPr>
            <a:endParaRPr lang="en-US" sz="36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600" dirty="0" smtClean="0">
                <a:latin typeface="Gill Sans MT" pitchFamily="34" charset="0"/>
                <a:cs typeface="Andalus" pitchFamily="18" charset="-78"/>
              </a:rPr>
              <a:t>Familiarize new employees with the entire organization as well as their own work area and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B11D7-3DBA-45D8-BA64-B4BCFF4AA6BA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8A33D-2624-4CE5-8337-34030EE8E153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What is human resource management?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Why HRM is important?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A Role play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sz="4400" b="1" dirty="0" smtClean="0">
                <a:latin typeface="Gabriola" pitchFamily="82" charset="0"/>
              </a:rPr>
              <a:t>Assume you are chief executive officer (CEO) of a NAGH and a new employee (ophthalmologist) has arrived the hospital. Show how you will orient him. </a:t>
            </a:r>
            <a:endParaRPr lang="en-US" sz="4400" b="1" dirty="0">
              <a:latin typeface="Gabriola" pitchFamily="8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ndalus" pitchFamily="18" charset="-78"/>
                <a:cs typeface="Andalus" pitchFamily="18" charset="-78"/>
              </a:rPr>
              <a:t>Cont …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/>
          <a:lstStyle/>
          <a:p>
            <a:pPr>
              <a:buNone/>
            </a:pP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5. Training</a:t>
            </a:r>
          </a:p>
          <a:p>
            <a:pPr lvl="1" eaLnBrk="1" hangingPunct="1"/>
            <a:endParaRPr lang="en-US" sz="3200" dirty="0" smtClean="0">
              <a:latin typeface="Gill Sans MT" pitchFamily="34" charset="0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Intentional efforts to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improve current and future performance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by helping employees acquire the skills, knowledge, and attitudes required of a competitive workforce.</a:t>
            </a:r>
          </a:p>
          <a:p>
            <a:pPr lvl="1" eaLnBrk="1" hangingPunct="1"/>
            <a:endParaRPr lang="en-US" sz="3200" dirty="0" smtClean="0"/>
          </a:p>
          <a:p>
            <a:pPr lvl="1" eaLnBrk="1" hangingPunct="1"/>
            <a:endParaRPr lang="en-US" sz="3200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26628" name="Picture 4" descr="BD0663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4381500"/>
            <a:ext cx="31400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365A-8100-4642-B8F7-8F1A71FAE4C7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Cont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24400"/>
          </a:xfrm>
        </p:spPr>
        <p:txBody>
          <a:bodyPr rtlCol="0">
            <a:norm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Its objective is to improve employee performance in a specific job</a:t>
            </a:r>
          </a:p>
          <a:p>
            <a:pPr>
              <a:buNone/>
              <a:defRPr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</a:rPr>
              <a:t>In many </a:t>
            </a:r>
            <a:r>
              <a:rPr lang="en-US" dirty="0" err="1" smtClean="0">
                <a:latin typeface="Gill Sans MT" pitchFamily="34" charset="0"/>
              </a:rPr>
              <a:t>org’s</a:t>
            </a:r>
            <a:r>
              <a:rPr lang="en-US" dirty="0" smtClean="0">
                <a:latin typeface="Gill Sans MT" pitchFamily="34" charset="0"/>
              </a:rPr>
              <a:t> employee </a:t>
            </a:r>
            <a:r>
              <a:rPr lang="en-US" b="1" dirty="0" smtClean="0">
                <a:latin typeface="Gill Sans MT" pitchFamily="34" charset="0"/>
              </a:rPr>
              <a:t>interpersonal (soft skill) trainings</a:t>
            </a:r>
            <a:r>
              <a:rPr lang="en-US" dirty="0" smtClean="0">
                <a:latin typeface="Gill Sans MT" pitchFamily="34" charset="0"/>
              </a:rPr>
              <a:t> such as communication, conflict resolution, team building, customer service etc. are necessary</a:t>
            </a:r>
          </a:p>
          <a:p>
            <a:pPr>
              <a:buFont typeface="Arial" pitchFamily="34" charset="0"/>
              <a:buChar char="–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009C-4617-4F08-8934-990CAF359435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Traditional training methods </a:t>
            </a:r>
            <a:r>
              <a:rPr lang="en-US" sz="3000" dirty="0" smtClean="0">
                <a:latin typeface="Gill Sans MT" pitchFamily="34" charset="0"/>
              </a:rPr>
              <a:t>include: on-the-job, job rotation, mentoring/coaching, manuals, lectures etc</a:t>
            </a:r>
          </a:p>
          <a:p>
            <a:pPr>
              <a:buFont typeface="Wingdings" pitchFamily="2" charset="2"/>
              <a:buChar char="§"/>
            </a:pPr>
            <a:endParaRPr lang="en-US" sz="30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000" b="1" dirty="0" smtClean="0">
                <a:latin typeface="Gill Sans MT" pitchFamily="34" charset="0"/>
              </a:rPr>
              <a:t>Technology-based training methods</a:t>
            </a:r>
            <a:r>
              <a:rPr lang="en-US" sz="3000" dirty="0" smtClean="0">
                <a:latin typeface="Gill Sans MT" pitchFamily="34" charset="0"/>
              </a:rPr>
              <a:t>:  DVD, audiotapes, Videoconferencing, teleconferencing, satellite TV</a:t>
            </a:r>
            <a:br>
              <a:rPr lang="en-US" sz="3000" dirty="0" smtClean="0">
                <a:latin typeface="Gill Sans MT" pitchFamily="34" charset="0"/>
              </a:rPr>
            </a:br>
            <a:endParaRPr lang="en-US" sz="30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cs typeface="Andalus" pitchFamily="18" charset="-78"/>
              </a:rPr>
              <a:t>Cont …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  <a:cs typeface="Andalus" pitchFamily="18" charset="-78"/>
              </a:rPr>
              <a:t>6. Performance Appraisal</a:t>
            </a: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/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A performance appraisal is a formal system of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review and evaluation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of individual or team performance. 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The performance appraisal is a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periodic event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to reflect and </a:t>
            </a:r>
            <a:r>
              <a:rPr lang="en-US" dirty="0" smtClean="0">
                <a:solidFill>
                  <a:srgbClr val="FF0066"/>
                </a:solidFill>
                <a:latin typeface="Gill Sans MT" pitchFamily="34" charset="0"/>
                <a:cs typeface="Andalus" pitchFamily="18" charset="-78"/>
              </a:rPr>
              <a:t>evaluate past performance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with the intent to identify </a:t>
            </a:r>
            <a:r>
              <a:rPr lang="en-US" dirty="0" smtClean="0">
                <a:solidFill>
                  <a:srgbClr val="FF0066"/>
                </a:solidFill>
                <a:latin typeface="Gill Sans MT" pitchFamily="34" charset="0"/>
                <a:cs typeface="Andalus" pitchFamily="18" charset="-78"/>
              </a:rPr>
              <a:t>strengths and weaknesses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of an employee’s performance and to </a:t>
            </a:r>
            <a:r>
              <a:rPr lang="en-US" dirty="0" smtClean="0">
                <a:solidFill>
                  <a:srgbClr val="FF0066"/>
                </a:solidFill>
                <a:latin typeface="Gill Sans MT" pitchFamily="34" charset="0"/>
                <a:cs typeface="Andalus" pitchFamily="18" charset="-78"/>
              </a:rPr>
              <a:t>identify developmental goals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A2BB05-D350-470A-81D9-960B2594ECD7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DAF0-4430-43CB-821D-C400C0861615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562600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sz="3000" b="1" dirty="0">
                <a:latin typeface="Gill Sans MT" pitchFamily="34" charset="0"/>
                <a:cs typeface="Andalus" pitchFamily="18" charset="-78"/>
              </a:rPr>
              <a:t>Importance </a:t>
            </a:r>
            <a:r>
              <a:rPr lang="en-US" sz="3000" b="1" dirty="0" smtClean="0">
                <a:latin typeface="Gill Sans MT" pitchFamily="34" charset="0"/>
                <a:cs typeface="Andalus" pitchFamily="18" charset="-78"/>
              </a:rPr>
              <a:t>of PA</a:t>
            </a:r>
            <a:r>
              <a:rPr lang="en-US" sz="3000" b="1" dirty="0">
                <a:latin typeface="Gill Sans MT" pitchFamily="34" charset="0"/>
              </a:rPr>
              <a:t/>
            </a:r>
            <a:br>
              <a:rPr lang="en-US" sz="3000" b="1" dirty="0">
                <a:latin typeface="Gill Sans MT" pitchFamily="34" charset="0"/>
              </a:rPr>
            </a:b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determine if individual work results are consistent with expectations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identify high, marginal and unsatisfactory performers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On the basis of their performance, interventions like </a:t>
            </a:r>
            <a:r>
              <a:rPr lang="en-US" sz="3000" u="sng" dirty="0" smtClean="0">
                <a:latin typeface="Gill Sans MT" pitchFamily="34" charset="0"/>
                <a:cs typeface="Andalus" pitchFamily="18" charset="-78"/>
              </a:rPr>
              <a:t>training, in-service education, jobs redesign etc or counseling, discipline or separation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may be provided.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C973B-1F9C-43BA-8280-89D0238E4228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0E2DC-148E-410D-A3A7-0346E1867345}" type="datetime1">
              <a:rPr lang="en-US" smtClean="0"/>
              <a:pPr/>
              <a:t>29-Dec-19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1">
              <a:defRPr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</a:t>
            </a:r>
            <a:r>
              <a:rPr lang="en-US" sz="3000" dirty="0">
                <a:latin typeface="Gill Sans MT" pitchFamily="34" charset="0"/>
                <a:cs typeface="Andalus" pitchFamily="18" charset="-78"/>
              </a:rPr>
              <a:t>provide information on compensation determination</a:t>
            </a:r>
          </a:p>
          <a:p>
            <a:pPr lvl="1">
              <a:defRPr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To </a:t>
            </a:r>
            <a:r>
              <a:rPr lang="en-US" sz="3000" dirty="0">
                <a:latin typeface="Gill Sans MT" pitchFamily="34" charset="0"/>
                <a:cs typeface="Andalus" pitchFamily="18" charset="-78"/>
              </a:rPr>
              <a:t>provide information for employee assistance and counseling. E.g. substance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use</a:t>
            </a:r>
          </a:p>
          <a:p>
            <a:pPr lvl="1">
              <a:buNone/>
              <a:defRPr/>
            </a:pPr>
            <a:endParaRPr lang="en-US" sz="3000" dirty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r>
              <a:rPr lang="en-US" sz="3000" dirty="0">
                <a:latin typeface="Gill Sans MT" pitchFamily="34" charset="0"/>
                <a:cs typeface="Andalus" pitchFamily="18" charset="-78"/>
              </a:rPr>
              <a:t>To provide feedback to both employee and supervisor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FA74-FF7E-4583-B2EF-F12EA1C50C5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7. Compensation and Benefits</a:t>
            </a: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about rewarding the </a:t>
            </a:r>
            <a:r>
              <a:rPr lang="en-US" b="1" dirty="0" smtClean="0">
                <a:latin typeface="Gill Sans MT" pitchFamily="34" charset="0"/>
              </a:rPr>
              <a:t>top performers </a:t>
            </a:r>
            <a:r>
              <a:rPr lang="en-US" dirty="0" smtClean="0">
                <a:latin typeface="Gill Sans MT" pitchFamily="34" charset="0"/>
              </a:rPr>
              <a:t>with a bonus or promoting them to another position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Most of effective workers </a:t>
            </a:r>
            <a:r>
              <a:rPr lang="en-US" b="1" u="sng" dirty="0" smtClean="0">
                <a:latin typeface="Gill Sans MT" pitchFamily="34" charset="0"/>
              </a:rPr>
              <a:t>expect</a:t>
            </a:r>
            <a:r>
              <a:rPr lang="en-US" dirty="0" smtClean="0">
                <a:latin typeface="Gill Sans MT" pitchFamily="34" charset="0"/>
              </a:rPr>
              <a:t> to receive appropriate compensation from their employer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Developing an </a:t>
            </a:r>
            <a:r>
              <a:rPr lang="en-US" b="1" dirty="0" smtClean="0">
                <a:latin typeface="Gill Sans MT" pitchFamily="34" charset="0"/>
              </a:rPr>
              <a:t>effective and appropriate compensation system </a:t>
            </a:r>
            <a:r>
              <a:rPr lang="en-US" dirty="0" smtClean="0">
                <a:latin typeface="Gill Sans MT" pitchFamily="34" charset="0"/>
              </a:rPr>
              <a:t>is an important part of the HRM process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Managers </a:t>
            </a:r>
            <a:r>
              <a:rPr lang="en-US" b="1" dirty="0" smtClean="0">
                <a:latin typeface="Gill Sans MT" pitchFamily="34" charset="0"/>
              </a:rPr>
              <a:t>must develop a compensation system</a:t>
            </a:r>
            <a:r>
              <a:rPr lang="en-US" dirty="0" smtClean="0">
                <a:latin typeface="Gill Sans MT" pitchFamily="34" charset="0"/>
              </a:rPr>
              <a:t> that reflects the changing nature of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work and the workplace in order to keep people motivated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Gill Sans MT" pitchFamily="34" charset="0"/>
              </a:rPr>
              <a:t>Compensations</a:t>
            </a:r>
            <a:r>
              <a:rPr lang="en-US" dirty="0" smtClean="0">
                <a:latin typeface="Gill Sans MT" pitchFamily="34" charset="0"/>
              </a:rPr>
              <a:t> can be wage and salary add-ons, incentive payments, promotions, surfing lessons, tickets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b="1" dirty="0" smtClean="0">
                <a:latin typeface="Gill Sans MT" pitchFamily="34" charset="0"/>
              </a:rPr>
              <a:t>Drug management </a:t>
            </a:r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Calibri" pitchFamily="34" charset="0"/>
                <a:cs typeface="Times New Roman" pitchFamily="18" charset="0"/>
              </a:rPr>
              <a:t>Human Resource Management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dirty="0" smtClean="0">
                <a:latin typeface="Gill Sans MT" pitchFamily="34" charset="0"/>
                <a:ea typeface="Calibri" pitchFamily="34" charset="0"/>
                <a:cs typeface="Times New Roman" pitchFamily="18" charset="0"/>
              </a:rPr>
              <a:t>Human resource management is the integrated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ea typeface="Calibri" pitchFamily="34" charset="0"/>
                <a:cs typeface="Times New Roman" pitchFamily="18" charset="0"/>
              </a:rPr>
              <a:t>use of system, policies and management practices</a:t>
            </a:r>
            <a:r>
              <a:rPr lang="en-US" dirty="0" smtClean="0">
                <a:latin typeface="Gill Sans MT" pitchFamily="34" charset="0"/>
                <a:ea typeface="Calibri" pitchFamily="34" charset="0"/>
                <a:cs typeface="Times New Roman" pitchFamily="18" charset="0"/>
              </a:rPr>
              <a:t> to support the organization to meet its desired goal through  recruitment, maintaining and development of employees.” </a:t>
            </a:r>
          </a:p>
          <a:p>
            <a:pPr algn="r">
              <a:buNone/>
            </a:pPr>
            <a:r>
              <a:rPr lang="en-US" i="1" dirty="0" smtClean="0">
                <a:solidFill>
                  <a:srgbClr val="0070C0"/>
                </a:solidFill>
                <a:latin typeface="Gill Sans MT" pitchFamily="34" charset="0"/>
                <a:ea typeface="Calibri" pitchFamily="34" charset="0"/>
                <a:cs typeface="Times New Roman" pitchFamily="18" charset="0"/>
              </a:rPr>
              <a:t>Management Sciences for Health</a:t>
            </a:r>
            <a:endParaRPr lang="en-US" dirty="0" smtClean="0">
              <a:latin typeface="Gill Sans MT" pitchFamily="34" charset="0"/>
              <a:ea typeface="Calibri" pitchFamily="34" charset="0"/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Involves having the right number of the right people in the right place at the right time</a:t>
            </a:r>
            <a:b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</a:br>
            <a:endParaRPr lang="en-US" dirty="0" smtClean="0">
              <a:solidFill>
                <a:srgbClr val="C00000"/>
              </a:solidFill>
              <a:latin typeface="Gill Sans MT" pitchFamily="34" charset="0"/>
              <a:ea typeface="Calibri" pitchFamily="34" charset="0"/>
              <a:cs typeface="Times New Roman" pitchFamily="18" charset="0"/>
            </a:endParaRPr>
          </a:p>
          <a:p>
            <a:pPr eaLnBrk="1" hangingPunct="1"/>
            <a:endParaRPr lang="en-US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BDC8-411C-465E-B1A9-D2FFAE204668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Brainstorming 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What is drug?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What is essential drug?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Why do we concerned about drug management?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 smtClean="0">
                <a:latin typeface="Gill Sans MT" pitchFamily="34" charset="0"/>
              </a:rPr>
              <a:t>Drug management </a:t>
            </a:r>
            <a:endParaRPr lang="en-US" b="1" dirty="0"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Drug can be defined as: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chemical substance that affects the processes of the body or mind; 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Any chemical compound used on or administered to humans or animals as an aid in the </a:t>
            </a:r>
            <a:r>
              <a:rPr lang="en-US" u="sng" dirty="0" smtClean="0">
                <a:latin typeface="Gill Sans MT" pitchFamily="34" charset="0"/>
              </a:rPr>
              <a:t>diagnosis, treatment or prevention of disease,</a:t>
            </a:r>
            <a:r>
              <a:rPr lang="en-US" dirty="0" smtClean="0">
                <a:latin typeface="Gill Sans MT" pitchFamily="34" charset="0"/>
              </a:rPr>
              <a:t> or other abnormal condition, for the relief of pain or suffering, or to control or improve any physiologic or pathologic state;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substance used recreationally for its effects on the central nervous system. </a:t>
            </a:r>
          </a:p>
          <a:p>
            <a:pPr>
              <a:buNone/>
            </a:pPr>
            <a:endParaRPr lang="en-US" b="1" dirty="0" smtClean="0">
              <a:latin typeface="Gill Sans MT" pitchFamily="34" charset="0"/>
            </a:endParaRPr>
          </a:p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WHO</a:t>
            </a:r>
            <a:r>
              <a:rPr lang="en-US" dirty="0" smtClean="0">
                <a:latin typeface="Gill Sans MT" pitchFamily="34" charset="0"/>
              </a:rPr>
              <a:t> defines </a:t>
            </a:r>
            <a:r>
              <a:rPr lang="en-US" u="sng" dirty="0" smtClean="0">
                <a:latin typeface="Gill Sans MT" pitchFamily="34" charset="0"/>
              </a:rPr>
              <a:t>essential drugs </a:t>
            </a:r>
            <a:r>
              <a:rPr lang="en-US" dirty="0" smtClean="0">
                <a:latin typeface="Gill Sans MT" pitchFamily="34" charset="0"/>
              </a:rPr>
              <a:t>as:</a:t>
            </a:r>
          </a:p>
          <a:p>
            <a:pPr lvl="1"/>
            <a:endParaRPr lang="en-US" sz="3200" dirty="0" smtClean="0">
              <a:latin typeface="Gill Sans MT" pitchFamily="34" charset="0"/>
            </a:endParaRPr>
          </a:p>
          <a:p>
            <a:pPr lvl="1"/>
            <a:r>
              <a:rPr lang="en-US" sz="3200" dirty="0" smtClean="0">
                <a:latin typeface="Gill Sans MT" pitchFamily="34" charset="0"/>
              </a:rPr>
              <a:t>Drugs that are indispensable and necessary to satisfy the health care needs of the majority of the population</a:t>
            </a:r>
          </a:p>
          <a:p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181600"/>
          </a:xfrm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These drugs should therefore be available and accessible at </a:t>
            </a:r>
            <a:r>
              <a:rPr lang="en-US" u="sng" dirty="0" smtClean="0">
                <a:latin typeface="Gill Sans MT" pitchFamily="34" charset="0"/>
              </a:rPr>
              <a:t>all times, in the appropriate dosage forms and at prices affordable to all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Most leading causes of morbidity and mortality can be treated, prevented or at least alleviated with cost-effective essential drugs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Drugs are of particular importance because they can </a:t>
            </a:r>
            <a:r>
              <a:rPr lang="en-US" b="1" dirty="0" smtClean="0">
                <a:latin typeface="Gill Sans MT" pitchFamily="34" charset="0"/>
              </a:rPr>
              <a:t>save lives and improve health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latin typeface="Mongolian Baiti" pitchFamily="66" charset="0"/>
                <a:cs typeface="Mongolian Baiti" pitchFamily="66" charset="0"/>
              </a:rPr>
              <a:t>Cont …</a:t>
            </a:r>
            <a:endParaRPr lang="en-US" dirty="0">
              <a:latin typeface="Mongolian Baiti" pitchFamily="66" charset="0"/>
              <a:cs typeface="Mongolian Baiti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They promote trust and participation in health services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Drugs are powerful so must be used with skill, knowledge, and accuracy, otherwise they are dangerous.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486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Gabriola" pitchFamily="82" charset="0"/>
              </a:rPr>
              <a:t>Drug management cycle  (four basic functions) </a:t>
            </a:r>
          </a:p>
          <a:p>
            <a:pPr>
              <a:buNone/>
            </a:pPr>
            <a:endParaRPr lang="en-US" b="1" dirty="0">
              <a:latin typeface="Gabriola" pitchFamily="8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UcPeriod"/>
            </a:pPr>
            <a:r>
              <a:rPr lang="en-US" b="1" dirty="0" smtClean="0">
                <a:latin typeface="Gill Sans MT" pitchFamily="34" charset="0"/>
              </a:rPr>
              <a:t>Selection </a:t>
            </a:r>
          </a:p>
          <a:p>
            <a:pPr marL="514350" indent="-514350">
              <a:buNone/>
            </a:pPr>
            <a:endParaRPr lang="en-US" dirty="0" smtClean="0">
              <a:latin typeface="Gill Sans MT" pitchFamily="34" charset="0"/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Involves reviewing the prevalent health problems, identifying treatments of choice, choosing individual drugs and dosage forms, and deciding which drugs will be available at each level of health care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Proper selection will lead to </a:t>
            </a:r>
            <a:r>
              <a:rPr lang="en-US" b="1" dirty="0" smtClean="0">
                <a:latin typeface="Gill Sans MT" pitchFamily="34" charset="0"/>
              </a:rPr>
              <a:t>better supply, more rational use, and lower costs</a:t>
            </a: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process of selecting essential drugs begins with defining a </a:t>
            </a:r>
            <a:r>
              <a:rPr lang="en-US" u="sng" dirty="0" smtClean="0">
                <a:latin typeface="Gill Sans MT" pitchFamily="34" charset="0"/>
              </a:rPr>
              <a:t>list of common diseases </a:t>
            </a:r>
            <a:r>
              <a:rPr lang="en-US" dirty="0" smtClean="0">
                <a:latin typeface="Gill Sans MT" pitchFamily="34" charset="0"/>
              </a:rPr>
              <a:t>for each level of health care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Essential drugs should be selected on the basis of: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Relevance to the pattern of prevalent diseases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Proven efficacy and safety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Adequate scientific data and evidence of performance in a variety of settings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Adequate quality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Favorable cost-benefit ratio</a:t>
            </a:r>
          </a:p>
          <a:p>
            <a:pPr lvl="1">
              <a:buNone/>
            </a:pPr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Desirable pharmacokinetic properties and possibilities for local manufacture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Availability as single compounds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B. Procurement</a:t>
            </a:r>
            <a:r>
              <a:rPr lang="en-US" dirty="0" smtClean="0">
                <a:latin typeface="Gill Sans MT" pitchFamily="34" charset="0"/>
              </a:rPr>
              <a:t/>
            </a:r>
            <a:br>
              <a:rPr lang="en-US" dirty="0" smtClean="0">
                <a:latin typeface="Gill Sans MT" pitchFamily="34" charset="0"/>
              </a:rPr>
            </a:b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is about: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quantifying drug requirements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selecting procurement methods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managing tenders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establishing contract terms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assuring drug quality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ensuring adherence to contract terms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Cont …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102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Human Resource Management is </a:t>
            </a:r>
            <a:r>
              <a:rPr lang="en-US" sz="3000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planning, organizing, directing and controlling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, </a:t>
            </a:r>
            <a:r>
              <a:rPr lang="en-US" sz="3000" dirty="0" smtClean="0">
                <a:solidFill>
                  <a:srgbClr val="FF3399"/>
                </a:solidFill>
                <a:latin typeface="Gill Sans MT" pitchFamily="34" charset="0"/>
                <a:cs typeface="Andalus" pitchFamily="18" charset="-78"/>
              </a:rPr>
              <a:t>development, compensation, integration, maintenance and separation 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of human resources to the end that individual, organizational, and social objectives are accomplished.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It is a function of management, concerned with </a:t>
            </a:r>
            <a:r>
              <a:rPr lang="en-US" sz="3000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hiring, motivating and maintaining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 people in an organization</a:t>
            </a:r>
          </a:p>
          <a:p>
            <a:pPr eaLnBrk="1" hangingPunct="1">
              <a:buNone/>
            </a:pPr>
            <a:endParaRPr lang="en-US" sz="3000" dirty="0" smtClean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HRM is </a:t>
            </a:r>
            <a:r>
              <a:rPr lang="en-US" sz="3000" dirty="0" smtClean="0">
                <a:solidFill>
                  <a:srgbClr val="FF3399"/>
                </a:solidFill>
                <a:latin typeface="Gill Sans MT" pitchFamily="34" charset="0"/>
                <a:cs typeface="Andalus" pitchFamily="18" charset="-78"/>
              </a:rPr>
              <a:t>concerned with the people dimension</a:t>
            </a:r>
            <a:r>
              <a:rPr lang="en-US" sz="3000" dirty="0" smtClean="0">
                <a:latin typeface="Gill Sans MT" pitchFamily="34" charset="0"/>
                <a:cs typeface="Andalus" pitchFamily="18" charset="-78"/>
              </a:rPr>
              <a:t> in management.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4EE41-58AD-4BE8-994C-39D52708F654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An effective procurement process ensures: </a:t>
            </a:r>
          </a:p>
          <a:p>
            <a:pPr lvl="1"/>
            <a:endParaRPr lang="en-US" sz="3200" dirty="0" smtClean="0">
              <a:latin typeface="Gill Sans MT" pitchFamily="34" charset="0"/>
            </a:endParaRPr>
          </a:p>
          <a:p>
            <a:pPr lvl="1"/>
            <a:r>
              <a:rPr lang="en-US" sz="3200" dirty="0" smtClean="0">
                <a:latin typeface="Gill Sans MT" pitchFamily="34" charset="0"/>
              </a:rPr>
              <a:t>the availability of the right drugs in the right quantities &amp; reasonable prices </a:t>
            </a:r>
          </a:p>
          <a:p>
            <a:pPr lvl="1"/>
            <a:endParaRPr lang="en-US" sz="3200" dirty="0" smtClean="0">
              <a:latin typeface="Gill Sans MT" pitchFamily="34" charset="0"/>
            </a:endParaRPr>
          </a:p>
          <a:p>
            <a:pPr lvl="1"/>
            <a:r>
              <a:rPr lang="en-US" sz="3200" dirty="0" smtClean="0">
                <a:latin typeface="Gill Sans MT" pitchFamily="34" charset="0"/>
              </a:rPr>
              <a:t>standards of quality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Steps of procurement: </a:t>
            </a:r>
          </a:p>
          <a:p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Reviewing drug selections,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Determine quantities needed,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Reconcile needs and find,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Choose procurement method,</a:t>
            </a:r>
          </a:p>
          <a:p>
            <a:pPr lvl="1"/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>
                <a:latin typeface="Gill Sans MT" pitchFamily="34" charset="0"/>
              </a:rPr>
              <a:t>Locate and select suppliers,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Specify contract terms,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Monitor order status,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Receive and check drugs, &amp;</a:t>
            </a:r>
          </a:p>
          <a:p>
            <a:pPr lvl="1"/>
            <a:endParaRPr lang="en-US" dirty="0" smtClean="0">
              <a:latin typeface="Gill Sans MT" pitchFamily="34" charset="0"/>
            </a:endParaRPr>
          </a:p>
          <a:p>
            <a:pPr lvl="1"/>
            <a:r>
              <a:rPr lang="en-US" dirty="0" smtClean="0">
                <a:latin typeface="Gill Sans MT" pitchFamily="34" charset="0"/>
              </a:rPr>
              <a:t>Make payment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latin typeface="Gill Sans MT" pitchFamily="34" charset="0"/>
              </a:rPr>
              <a:t>C. Distribution</a:t>
            </a:r>
            <a:r>
              <a:rPr lang="en-US" sz="3500" dirty="0" smtClean="0">
                <a:latin typeface="Gill Sans MT" pitchFamily="34" charset="0"/>
              </a:rPr>
              <a:t/>
            </a:r>
            <a:br>
              <a:rPr lang="en-US" sz="3500" dirty="0" smtClean="0">
                <a:latin typeface="Gill Sans MT" pitchFamily="34" charset="0"/>
              </a:rPr>
            </a:br>
            <a:endParaRPr lang="en-US" sz="3500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latin typeface="Gill Sans MT" pitchFamily="34" charset="0"/>
              </a:rPr>
              <a:t>This includes stock control, store management, and delivery to drug depots and health facilities</a:t>
            </a:r>
          </a:p>
          <a:p>
            <a:pPr>
              <a:buFont typeface="Wingdings" pitchFamily="2" charset="2"/>
              <a:buChar char="§"/>
            </a:pPr>
            <a:endParaRPr lang="en-US" sz="3500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53</a:t>
            </a:fld>
            <a:endParaRPr lang="en-US"/>
          </a:p>
        </p:txBody>
      </p:sp>
      <p:pic>
        <p:nvPicPr>
          <p:cNvPr id="7" name="Picture 2" descr="C:\Users\User\Desktop\2011 files\pics\medicines-displayed-pharmacy-260nw-5939382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886200"/>
            <a:ext cx="36576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Effective drug distribution relies on good system design and good management</a:t>
            </a:r>
            <a:endParaRPr lang="en-US" dirty="0" smtClean="0"/>
          </a:p>
          <a:p>
            <a:pPr>
              <a:buNone/>
            </a:pPr>
            <a:endParaRPr lang="en-US" sz="33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300" b="1" dirty="0" smtClean="0">
                <a:solidFill>
                  <a:srgbClr val="FF0000"/>
                </a:solidFill>
              </a:rPr>
              <a:t>A well-designed and well-managed distribution system should:</a:t>
            </a:r>
            <a:br>
              <a:rPr lang="en-US" sz="3300" b="1" dirty="0" smtClean="0">
                <a:solidFill>
                  <a:srgbClr val="FF0000"/>
                </a:solidFill>
              </a:rPr>
            </a:br>
            <a:endParaRPr lang="en-US" sz="3300" b="1" dirty="0" smtClean="0">
              <a:solidFill>
                <a:srgbClr val="FF0000"/>
              </a:solidFill>
            </a:endParaRPr>
          </a:p>
          <a:p>
            <a:pPr lvl="1"/>
            <a:r>
              <a:rPr lang="en-US" sz="3300" dirty="0" smtClean="0">
                <a:latin typeface="Gill Sans MT" pitchFamily="34" charset="0"/>
              </a:rPr>
              <a:t>Maintain a constant supply of drugs;</a:t>
            </a:r>
          </a:p>
          <a:p>
            <a:pPr lvl="1"/>
            <a:r>
              <a:rPr lang="en-US" sz="3300" dirty="0" smtClean="0">
                <a:latin typeface="Gill Sans MT" pitchFamily="34" charset="0"/>
              </a:rPr>
              <a:t>Keep drugs in good condition throughout the distribution process;</a:t>
            </a:r>
          </a:p>
          <a:p>
            <a:pPr lvl="1"/>
            <a:r>
              <a:rPr lang="en-US" sz="3200" dirty="0" smtClean="0">
                <a:latin typeface="Gill Sans MT" pitchFamily="34" charset="0"/>
              </a:rPr>
              <a:t>Reduce theft and fraud;</a:t>
            </a:r>
          </a:p>
          <a:p>
            <a:pPr lvl="1"/>
            <a:endParaRPr lang="en-US" sz="3200" dirty="0" smtClean="0">
              <a:latin typeface="Gill Sans MT" pitchFamily="34" charset="0"/>
            </a:endParaRPr>
          </a:p>
          <a:p>
            <a:pPr lvl="1"/>
            <a:r>
              <a:rPr lang="en-US" sz="3200" dirty="0" smtClean="0">
                <a:latin typeface="Gill Sans MT" pitchFamily="34" charset="0"/>
              </a:rPr>
              <a:t>Provide information for forecasting drug needs</a:t>
            </a:r>
            <a:endParaRPr lang="en-US" sz="3300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sz="3300" dirty="0" smtClean="0">
              <a:latin typeface="Gill Sans MT" pitchFamily="34" charset="0"/>
            </a:endParaRPr>
          </a:p>
          <a:p>
            <a:pPr lvl="1"/>
            <a:r>
              <a:rPr lang="en-US" sz="3300" dirty="0" smtClean="0">
                <a:latin typeface="Gill Sans MT" pitchFamily="34" charset="0"/>
              </a:rPr>
              <a:t>Minimize drug losses due to spoilage and expiry;</a:t>
            </a:r>
          </a:p>
          <a:p>
            <a:pPr lvl="1"/>
            <a:r>
              <a:rPr lang="en-US" sz="3300" dirty="0" smtClean="0">
                <a:latin typeface="Gill Sans MT" pitchFamily="34" charset="0"/>
              </a:rPr>
              <a:t>Maintain accurate inventory records;</a:t>
            </a:r>
          </a:p>
          <a:p>
            <a:pPr lvl="1"/>
            <a:r>
              <a:rPr lang="en-US" sz="3600" dirty="0" smtClean="0">
                <a:latin typeface="Gill Sans MT" pitchFamily="34" charset="0"/>
              </a:rPr>
              <a:t>Rationalize drug storage points;</a:t>
            </a:r>
          </a:p>
          <a:p>
            <a:pPr lvl="1"/>
            <a:endParaRPr lang="en-US" sz="3600" dirty="0" smtClean="0">
              <a:latin typeface="Gill Sans MT" pitchFamily="34" charset="0"/>
            </a:endParaRPr>
          </a:p>
          <a:p>
            <a:pPr lvl="1"/>
            <a:r>
              <a:rPr lang="en-US" sz="3600" dirty="0" smtClean="0">
                <a:latin typeface="Gill Sans MT" pitchFamily="34" charset="0"/>
              </a:rPr>
              <a:t>Use available transportation resources as efficiently as possible;</a:t>
            </a:r>
          </a:p>
          <a:p>
            <a:pPr lvl="1"/>
            <a:endParaRPr lang="en-US" sz="3600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Rational prescribing</a:t>
            </a:r>
            <a:r>
              <a:rPr lang="en-US" dirty="0" smtClean="0">
                <a:latin typeface="Gill Sans MT" pitchFamily="34" charset="0"/>
              </a:rPr>
              <a:t>: Prescriptions should be written after a diagnosis or a health problem has been identified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The prescription must then contain all the necessary information clearly written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E.g. </a:t>
            </a:r>
            <a:r>
              <a:rPr lang="en-US" dirty="0" err="1" smtClean="0">
                <a:latin typeface="Gill Sans MT" pitchFamily="34" charset="0"/>
              </a:rPr>
              <a:t>Paracetamol</a:t>
            </a:r>
            <a:r>
              <a:rPr lang="en-US" dirty="0" smtClean="0">
                <a:latin typeface="Gill Sans MT" pitchFamily="34" charset="0"/>
              </a:rPr>
              <a:t> 500 mg ii tabs </a:t>
            </a:r>
            <a:r>
              <a:rPr lang="en-US" dirty="0" err="1" smtClean="0">
                <a:latin typeface="Gill Sans MT" pitchFamily="34" charset="0"/>
              </a:rPr>
              <a:t>tid</a:t>
            </a:r>
            <a:r>
              <a:rPr lang="en-US" dirty="0" smtClean="0">
                <a:latin typeface="Gill Sans MT" pitchFamily="34" charset="0"/>
              </a:rPr>
              <a:t> ??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Amoxicillin .5 gm </a:t>
            </a:r>
            <a:r>
              <a:rPr lang="en-US" dirty="0" err="1" smtClean="0">
                <a:latin typeface="Gill Sans MT" pitchFamily="34" charset="0"/>
              </a:rPr>
              <a:t>i</a:t>
            </a:r>
            <a:r>
              <a:rPr lang="en-US" dirty="0" smtClean="0">
                <a:latin typeface="Gill Sans MT" pitchFamily="34" charset="0"/>
              </a:rPr>
              <a:t> cap </a:t>
            </a:r>
            <a:r>
              <a:rPr lang="en-US" dirty="0" err="1" smtClean="0">
                <a:latin typeface="Gill Sans MT" pitchFamily="34" charset="0"/>
              </a:rPr>
              <a:t>tid</a:t>
            </a:r>
            <a:r>
              <a:rPr lang="en-US" dirty="0" smtClean="0">
                <a:latin typeface="Gill Sans MT" pitchFamily="34" charset="0"/>
              </a:rPr>
              <a:t> x 7 days??  </a:t>
            </a:r>
          </a:p>
          <a:p>
            <a:pPr>
              <a:buFont typeface="Wingdings" pitchFamily="2" charset="2"/>
              <a:buChar char="§"/>
            </a:pP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24-Jul-18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9834-3C56-47C9-B08D-0771EA8A6467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Content of the prescription</a:t>
            </a:r>
            <a:r>
              <a:rPr lang="en-US" dirty="0" smtClean="0">
                <a:latin typeface="Gill Sans MT" pitchFamily="34" charset="0"/>
              </a:rPr>
              <a:t>: Name of the patient and age (especially if a child), date, generic name and dosage form, dose etc..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Appropriate abbreviation use</a:t>
            </a:r>
            <a:r>
              <a:rPr lang="en-US" dirty="0" smtClean="0">
                <a:latin typeface="Gill Sans MT" pitchFamily="34" charset="0"/>
              </a:rPr>
              <a:t>: E.g. </a:t>
            </a:r>
            <a:r>
              <a:rPr lang="en-US" b="1" dirty="0" err="1" smtClean="0">
                <a:latin typeface="Gill Sans MT" pitchFamily="34" charset="0"/>
              </a:rPr>
              <a:t>od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= once a day, </a:t>
            </a:r>
            <a:r>
              <a:rPr lang="en-US" b="1" dirty="0" err="1" smtClean="0">
                <a:latin typeface="Gill Sans MT" pitchFamily="34" charset="0"/>
              </a:rPr>
              <a:t>prn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= when necessary, </a:t>
            </a:r>
            <a:r>
              <a:rPr lang="en-US" b="1" dirty="0" err="1" smtClean="0">
                <a:latin typeface="Gill Sans MT" pitchFamily="34" charset="0"/>
              </a:rPr>
              <a:t>qid</a:t>
            </a:r>
            <a:r>
              <a:rPr lang="en-US" b="1" dirty="0" smtClean="0">
                <a:latin typeface="Gill Sans MT" pitchFamily="34" charset="0"/>
              </a:rPr>
              <a:t> (</a:t>
            </a:r>
            <a:r>
              <a:rPr lang="en-US" b="1" dirty="0" err="1" smtClean="0">
                <a:latin typeface="Gill Sans MT" pitchFamily="34" charset="0"/>
              </a:rPr>
              <a:t>qds</a:t>
            </a:r>
            <a:r>
              <a:rPr lang="en-US" b="1" dirty="0" smtClean="0">
                <a:latin typeface="Gill Sans MT" pitchFamily="34" charset="0"/>
              </a:rPr>
              <a:t>) </a:t>
            </a:r>
            <a:r>
              <a:rPr lang="en-US" dirty="0" smtClean="0">
                <a:latin typeface="Gill Sans MT" pitchFamily="34" charset="0"/>
              </a:rPr>
              <a:t>= four times daily, </a:t>
            </a:r>
            <a:r>
              <a:rPr lang="en-US" b="1" dirty="0" smtClean="0">
                <a:latin typeface="Gill Sans MT" pitchFamily="34" charset="0"/>
              </a:rPr>
              <a:t>Rx </a:t>
            </a:r>
            <a:r>
              <a:rPr lang="en-US" dirty="0" smtClean="0">
                <a:latin typeface="Gill Sans MT" pitchFamily="34" charset="0"/>
              </a:rPr>
              <a:t>= treatment, </a:t>
            </a:r>
            <a:r>
              <a:rPr lang="en-US" b="1" dirty="0" smtClean="0">
                <a:latin typeface="Gill Sans MT" pitchFamily="34" charset="0"/>
              </a:rPr>
              <a:t>sc </a:t>
            </a:r>
            <a:r>
              <a:rPr lang="en-US" dirty="0" smtClean="0">
                <a:latin typeface="Gill Sans MT" pitchFamily="34" charset="0"/>
              </a:rPr>
              <a:t>= subcutaneous </a:t>
            </a:r>
            <a:r>
              <a:rPr lang="en-US" b="1" dirty="0" smtClean="0">
                <a:latin typeface="Gill Sans MT" pitchFamily="34" charset="0"/>
              </a:rPr>
              <a:t>stat </a:t>
            </a:r>
            <a:r>
              <a:rPr lang="en-US" dirty="0" smtClean="0">
                <a:latin typeface="Gill Sans MT" pitchFamily="34" charset="0"/>
              </a:rPr>
              <a:t>= at once, </a:t>
            </a:r>
            <a:r>
              <a:rPr lang="en-US" b="1" dirty="0" smtClean="0">
                <a:latin typeface="Gill Sans MT" pitchFamily="34" charset="0"/>
              </a:rPr>
              <a:t>supp </a:t>
            </a:r>
            <a:r>
              <a:rPr lang="en-US" dirty="0" smtClean="0">
                <a:latin typeface="Gill Sans MT" pitchFamily="34" charset="0"/>
              </a:rPr>
              <a:t>= suppository, </a:t>
            </a:r>
            <a:r>
              <a:rPr lang="en-US" b="1" dirty="0" smtClean="0">
                <a:latin typeface="Gill Sans MT" pitchFamily="34" charset="0"/>
              </a:rPr>
              <a:t>tbsp </a:t>
            </a:r>
            <a:r>
              <a:rPr lang="en-US" dirty="0" smtClean="0">
                <a:latin typeface="Gill Sans MT" pitchFamily="34" charset="0"/>
              </a:rPr>
              <a:t>= tablespoonful (=10 ml) </a:t>
            </a:r>
            <a:r>
              <a:rPr lang="en-US" b="1" dirty="0" err="1" smtClean="0">
                <a:latin typeface="Gill Sans MT" pitchFamily="34" charset="0"/>
              </a:rPr>
              <a:t>tid</a:t>
            </a:r>
            <a:r>
              <a:rPr lang="en-US" b="1" dirty="0" smtClean="0">
                <a:latin typeface="Gill Sans MT" pitchFamily="34" charset="0"/>
              </a:rPr>
              <a:t>/</a:t>
            </a:r>
            <a:r>
              <a:rPr lang="en-US" b="1" dirty="0" err="1" smtClean="0">
                <a:latin typeface="Gill Sans MT" pitchFamily="34" charset="0"/>
              </a:rPr>
              <a:t>tds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= thrice daily </a:t>
            </a:r>
            <a:r>
              <a:rPr lang="en-US" b="1" dirty="0" smtClean="0">
                <a:latin typeface="Gill Sans MT" pitchFamily="34" charset="0"/>
              </a:rPr>
              <a:t>tsp </a:t>
            </a:r>
            <a:r>
              <a:rPr lang="en-US" dirty="0" smtClean="0">
                <a:latin typeface="Gill Sans MT" pitchFamily="34" charset="0"/>
              </a:rPr>
              <a:t>= teaspoonful (= 5 ml)</a:t>
            </a: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24-Jul-18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9834-3C56-47C9-B08D-0771EA8A6467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Packaging of drugs for patients: </a:t>
            </a:r>
          </a:p>
          <a:p>
            <a:pPr lvl="1" algn="just"/>
            <a:endParaRPr lang="en-US" dirty="0" smtClean="0">
              <a:latin typeface="Gill Sans MT" pitchFamily="34" charset="0"/>
            </a:endParaRPr>
          </a:p>
          <a:p>
            <a:pPr lvl="1" algn="just"/>
            <a:r>
              <a:rPr lang="en-US" sz="3200" dirty="0" smtClean="0">
                <a:latin typeface="Gill Sans MT" pitchFamily="34" charset="0"/>
              </a:rPr>
              <a:t>All drugs should be put in suitable and appropriately </a:t>
            </a:r>
            <a:r>
              <a:rPr lang="en-US" sz="3200" dirty="0" err="1" smtClean="0">
                <a:latin typeface="Gill Sans MT" pitchFamily="34" charset="0"/>
              </a:rPr>
              <a:t>labelled</a:t>
            </a:r>
            <a:r>
              <a:rPr lang="en-US" sz="3200" dirty="0" smtClean="0">
                <a:latin typeface="Gill Sans MT" pitchFamily="34" charset="0"/>
              </a:rPr>
              <a:t> containers to ensure correct use and maintain potency and quality during the period of use</a:t>
            </a:r>
            <a:br>
              <a:rPr lang="en-US" sz="3200" dirty="0" smtClean="0">
                <a:latin typeface="Gill Sans MT" pitchFamily="34" charset="0"/>
              </a:rPr>
            </a:br>
            <a:endParaRPr lang="en-US" sz="3200" dirty="0" smtClean="0">
              <a:latin typeface="Gill Sans MT" pitchFamily="34" charset="0"/>
            </a:endParaRPr>
          </a:p>
          <a:p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24-Jul-18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9834-3C56-47C9-B08D-0771EA8A6467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Gill Sans MT" pitchFamily="34" charset="0"/>
              </a:rPr>
              <a:t>D. Use</a:t>
            </a: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It includes rational use of drugs and provision of necessary information to the patients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Rational use of drugs</a:t>
            </a:r>
            <a:r>
              <a:rPr lang="en-US" b="1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requires that patients receive medications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appropriate</a:t>
            </a:r>
            <a:r>
              <a:rPr lang="en-US" dirty="0" smtClean="0">
                <a:latin typeface="Gill Sans MT" pitchFamily="34" charset="0"/>
              </a:rPr>
              <a:t> to their clinical needs, in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doses</a:t>
            </a:r>
            <a:r>
              <a:rPr lang="en-US" dirty="0" smtClean="0">
                <a:latin typeface="Gill Sans MT" pitchFamily="34" charset="0"/>
              </a:rPr>
              <a:t> that meet their individual requirements, for an adequate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period</a:t>
            </a:r>
            <a:r>
              <a:rPr lang="en-US" dirty="0" smtClean="0">
                <a:latin typeface="Gill Sans MT" pitchFamily="34" charset="0"/>
              </a:rPr>
              <a:t> of time, and at the lowest </a:t>
            </a: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cost</a:t>
            </a:r>
            <a:r>
              <a:rPr lang="en-US" dirty="0" smtClean="0">
                <a:latin typeface="Gill Sans MT" pitchFamily="34" charset="0"/>
              </a:rPr>
              <a:t> to them and their community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A major HRM challenge for managers is ensuring that their company has a </a:t>
            </a:r>
            <a:r>
              <a:rPr lang="en-US" b="1" dirty="0" smtClean="0">
                <a:latin typeface="Gill Sans MT" pitchFamily="34" charset="0"/>
              </a:rPr>
              <a:t>high-quality</a:t>
            </a:r>
            <a:r>
              <a:rPr lang="en-US" dirty="0" smtClean="0">
                <a:latin typeface="Gill Sans MT" pitchFamily="34" charset="0"/>
              </a:rPr>
              <a:t> workforce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Getting and keeping competent and talented employees is critical to the </a:t>
            </a:r>
            <a:r>
              <a:rPr lang="en-US" b="1" dirty="0" smtClean="0">
                <a:latin typeface="Gill Sans MT" pitchFamily="34" charset="0"/>
              </a:rPr>
              <a:t>success</a:t>
            </a:r>
            <a:r>
              <a:rPr lang="en-US" dirty="0" smtClean="0">
                <a:latin typeface="Gill Sans MT" pitchFamily="34" charset="0"/>
              </a:rPr>
              <a:t> of</a:t>
            </a:r>
            <a:br>
              <a:rPr lang="en-US" dirty="0" smtClean="0">
                <a:latin typeface="Gill Sans MT" pitchFamily="34" charset="0"/>
              </a:rPr>
            </a:br>
            <a:r>
              <a:rPr lang="en-US" dirty="0" smtClean="0">
                <a:latin typeface="Gill Sans MT" pitchFamily="34" charset="0"/>
              </a:rPr>
              <a:t>every organization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If an organization doesn’t take its HRM responsibilities seriously, </a:t>
            </a:r>
            <a:r>
              <a:rPr lang="en-US" b="1" dirty="0" smtClean="0">
                <a:latin typeface="Gill Sans MT" pitchFamily="34" charset="0"/>
              </a:rPr>
              <a:t>performance</a:t>
            </a:r>
            <a:r>
              <a:rPr lang="en-US" dirty="0" smtClean="0">
                <a:latin typeface="Gill Sans MT" pitchFamily="34" charset="0"/>
              </a:rPr>
              <a:t> may suffer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145D-F0AD-4642-95AE-0A8294AD79FE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Prescriptions should promote the rational use of drugs.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Rational use of drugs requires: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dose,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dosage form,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route of administration, 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frequency of administration,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duration of treatment,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Appropriate information to the patient, 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Adequate follow up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Irrational drug use occurs with poly-pharmacy, with the use of wrong ineffective drugs, or with under use or incorrect use of effective drugs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Gill Sans MT" pitchFamily="34" charset="0"/>
              </a:rPr>
              <a:t>Prescriber's knowledge and experience, dispensing process, the patient or community, and the health system </a:t>
            </a:r>
            <a:r>
              <a:rPr lang="en-US" dirty="0" smtClean="0">
                <a:latin typeface="Gill Sans MT" pitchFamily="34" charset="0"/>
              </a:rPr>
              <a:t>are factors that influence rational drug use</a:t>
            </a:r>
            <a:br>
              <a:rPr lang="en-US" dirty="0" smtClean="0">
                <a:latin typeface="Gill Sans MT" pitchFamily="34" charset="0"/>
              </a:rPr>
            </a:b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</a:rPr>
              <a:t>Information to the patient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24-Jul-18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9834-3C56-47C9-B08D-0771EA8A6467}" type="slidenum">
              <a:rPr lang="en-US" smtClean="0"/>
              <a:pPr/>
              <a:t>62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52600"/>
            <a:ext cx="80772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The health worker should be able to give the patient additional information to re-enforce the right instructions on the label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</a:rPr>
              <a:t>This should be in a language that is familiar to the patient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How often to take the drug,</a:t>
            </a:r>
          </a:p>
          <a:p>
            <a:pPr lvl="1"/>
            <a:r>
              <a:rPr lang="en-US" dirty="0" smtClean="0">
                <a:latin typeface="Gill Sans MT" pitchFamily="34" charset="0"/>
              </a:rPr>
              <a:t>When to take the drug (e.g. before or after the meals)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>
                <a:latin typeface="Gill Sans MT" pitchFamily="34" charset="0"/>
              </a:rPr>
              <a:t>How to take the drug (e.g. with water, chewing or swallowing),</a:t>
            </a:r>
          </a:p>
          <a:p>
            <a:pPr lvl="1"/>
            <a:r>
              <a:rPr lang="en-US" sz="3200" dirty="0" smtClean="0">
                <a:latin typeface="Gill Sans MT" pitchFamily="34" charset="0"/>
              </a:rPr>
              <a:t>How to store the drug (e.g. avoid heat, light and dampness),</a:t>
            </a:r>
          </a:p>
          <a:p>
            <a:pPr lvl="1"/>
            <a:r>
              <a:rPr lang="en-US" sz="3200" dirty="0" smtClean="0">
                <a:latin typeface="Gill Sans MT" pitchFamily="34" charset="0"/>
              </a:rPr>
              <a:t>Do not share drugs with other persons,</a:t>
            </a:r>
          </a:p>
          <a:p>
            <a:pPr lvl="1"/>
            <a:r>
              <a:rPr lang="en-US" sz="3200" dirty="0" smtClean="0">
                <a:latin typeface="Gill Sans MT" pitchFamily="34" charset="0"/>
              </a:rPr>
              <a:t>Keep drugs out of the reach of children</a:t>
            </a:r>
            <a:br>
              <a:rPr lang="en-US" sz="3200" dirty="0" smtClean="0">
                <a:latin typeface="Gill Sans MT" pitchFamily="34" charset="0"/>
              </a:rPr>
            </a:br>
            <a:endParaRPr lang="en-US" sz="3200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24-Jul-18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79834-3C56-47C9-B08D-0771EA8A6467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HRM</a:t>
            </a:r>
          </a:p>
          <a:p>
            <a:r>
              <a:rPr lang="en-US" dirty="0" smtClean="0">
                <a:latin typeface="Gill Sans MT" pitchFamily="34" charset="0"/>
              </a:rPr>
              <a:t>Drug mgt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assignment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management in health care organizations</a:t>
            </a:r>
          </a:p>
          <a:p>
            <a:r>
              <a:rPr lang="en-US" dirty="0" smtClean="0"/>
              <a:t>Health management information system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SB Robbins, M Coulter. Management 11</a:t>
            </a:r>
            <a:r>
              <a:rPr lang="en-US" i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edition. 2012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HSM lecture note</a:t>
            </a:r>
          </a:p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WHO African Region. Management of drugs at health center level. 2004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dirty="0" smtClean="0">
                <a:solidFill>
                  <a:srgbClr val="7030A0"/>
                </a:solidFill>
                <a:latin typeface="AWLUnicode" pitchFamily="2" charset="0"/>
              </a:rPr>
              <a:t>Thank you!!</a:t>
            </a:r>
            <a:endParaRPr lang="en-US" sz="6000" dirty="0">
              <a:solidFill>
                <a:srgbClr val="7030A0"/>
              </a:solidFill>
              <a:latin typeface="AWLUnicode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3A24-B848-44CC-879F-6C07B84A96E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Cont …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Human capital is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essential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 to any organization’s long-term performance success</a:t>
            </a: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Organizations perform better when they treat their employees better</a:t>
            </a:r>
          </a:p>
          <a:p>
            <a:pPr>
              <a:lnSpc>
                <a:spcPct val="110000"/>
              </a:lnSpc>
              <a:buNone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Human resource management (HRM) views people as </a:t>
            </a:r>
            <a:r>
              <a:rPr lang="en-US" dirty="0" smtClean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organizational assets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and internal customers</a:t>
            </a:r>
          </a:p>
          <a:p>
            <a:pPr algn="just" eaLnBrk="1" hangingPunct="1">
              <a:buClr>
                <a:schemeClr val="tx2"/>
              </a:buClr>
              <a:buSzPct val="70000"/>
              <a:buFont typeface="Arial" charset="0"/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9D28-C378-47AF-8155-02D62AA043E8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cs typeface="Andalus" pitchFamily="18" charset="-78"/>
              </a:rPr>
              <a:t>Cont …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86400"/>
          </a:xfrm>
        </p:spPr>
        <p:txBody>
          <a:bodyPr/>
          <a:lstStyle/>
          <a:p>
            <a:pPr>
              <a:buFont typeface="Courier New" pitchFamily="49" charset="0"/>
              <a:buChar char="o"/>
              <a:defRPr/>
            </a:pPr>
            <a:r>
              <a:rPr lang="en-US" dirty="0">
                <a:latin typeface="Gill Sans MT" pitchFamily="34" charset="0"/>
                <a:cs typeface="Andalus" pitchFamily="18" charset="-78"/>
              </a:rPr>
              <a:t>Ethiopia has major HRH management challenges including </a:t>
            </a:r>
            <a:r>
              <a:rPr lang="en-US" dirty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shortage, urban/rural and regional disparities, poor motivation, retention and performance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. </a:t>
            </a:r>
          </a:p>
          <a:p>
            <a:pPr>
              <a:buFont typeface="Courier New" pitchFamily="49" charset="0"/>
              <a:buChar char="o"/>
              <a:defRPr/>
            </a:pPr>
            <a:endParaRPr lang="en-US" dirty="0">
              <a:latin typeface="Gill Sans MT" pitchFamily="34" charset="0"/>
              <a:cs typeface="Andalus" pitchFamily="18" charset="-78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HRM is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sub optimal as modern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concepts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and practices are lacking and HR functions are generally limited to </a:t>
            </a:r>
            <a:r>
              <a:rPr lang="en-US" dirty="0">
                <a:solidFill>
                  <a:srgbClr val="C00000"/>
                </a:solidFill>
                <a:latin typeface="Gill Sans MT" pitchFamily="34" charset="0"/>
                <a:cs typeface="Andalus" pitchFamily="18" charset="-78"/>
              </a:rPr>
              <a:t>traditional personnel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administration </a:t>
            </a:r>
            <a:r>
              <a:rPr lang="en-US" dirty="0" smtClean="0">
                <a:latin typeface="Gill Sans MT" pitchFamily="34" charset="0"/>
                <a:cs typeface="Andalus" pitchFamily="18" charset="-78"/>
              </a:rPr>
              <a:t>tasks</a:t>
            </a:r>
            <a:endParaRPr lang="en-US" dirty="0">
              <a:latin typeface="Gill Sans MT" pitchFamily="34" charset="0"/>
              <a:cs typeface="Andalus" pitchFamily="18" charset="-78"/>
            </a:endParaRPr>
          </a:p>
          <a:p>
            <a:pPr eaLnBrk="1" hangingPunct="1">
              <a:buFont typeface="Courier New" pitchFamily="49" charset="0"/>
              <a:buChar char="o"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45D5-853F-47EB-AA07-88C4BEDC60DA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Andalus" pitchFamily="18" charset="-78"/>
              </a:rPr>
              <a:t>Cont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334000"/>
          </a:xfrm>
        </p:spPr>
        <p:txBody>
          <a:bodyPr rtlCol="0">
            <a:normAutofit lnSpcReduction="10000"/>
          </a:bodyPr>
          <a:lstStyle/>
          <a:p>
            <a:pPr>
              <a:buFont typeface="Courier New" pitchFamily="49" charset="0"/>
              <a:buChar char="o"/>
              <a:defRPr/>
            </a:pPr>
            <a:r>
              <a:rPr lang="en-US" dirty="0">
                <a:latin typeface="Gill Sans MT" pitchFamily="34" charset="0"/>
                <a:cs typeface="Andalus" pitchFamily="18" charset="-78"/>
              </a:rPr>
              <a:t>Due to limited efforts to modernize HR functions, there is </a:t>
            </a:r>
            <a:r>
              <a:rPr lang="en-US" dirty="0">
                <a:solidFill>
                  <a:srgbClr val="0000FF"/>
                </a:solidFill>
                <a:latin typeface="Gill Sans MT" pitchFamily="34" charset="0"/>
                <a:cs typeface="Andalus" pitchFamily="18" charset="-78"/>
              </a:rPr>
              <a:t>limited investment into HRM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capacity development as evidenced by</a:t>
            </a:r>
          </a:p>
          <a:p>
            <a:pPr lvl="1">
              <a:defRPr/>
            </a:pPr>
            <a:endParaRPr lang="en-US" dirty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Limited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technical skills and experience of existing HR staff in HRM and leadership, </a:t>
            </a: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endParaRPr lang="en-US" dirty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Inadequate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HR structure and staffing at all levels, </a:t>
            </a:r>
            <a:endParaRPr lang="en-US" dirty="0" smtClean="0">
              <a:latin typeface="Gill Sans MT" pitchFamily="34" charset="0"/>
              <a:cs typeface="Andalus" pitchFamily="18" charset="-78"/>
            </a:endParaRPr>
          </a:p>
          <a:p>
            <a:pPr lvl="1">
              <a:buNone/>
              <a:defRPr/>
            </a:pPr>
            <a:endParaRPr lang="en-US" dirty="0">
              <a:latin typeface="Gill Sans MT" pitchFamily="34" charset="0"/>
              <a:cs typeface="Andalus" pitchFamily="18" charset="-78"/>
            </a:endParaRPr>
          </a:p>
          <a:p>
            <a:pPr lvl="1">
              <a:defRPr/>
            </a:pPr>
            <a:r>
              <a:rPr lang="en-US" dirty="0" smtClean="0">
                <a:latin typeface="Gill Sans MT" pitchFamily="34" charset="0"/>
                <a:cs typeface="Andalus" pitchFamily="18" charset="-78"/>
              </a:rPr>
              <a:t>Limited </a:t>
            </a:r>
            <a:r>
              <a:rPr lang="en-US" dirty="0">
                <a:latin typeface="Gill Sans MT" pitchFamily="34" charset="0"/>
                <a:cs typeface="Andalus" pitchFamily="18" charset="-78"/>
              </a:rPr>
              <a:t>capacity and practices in strategic and operational HR planning and budgeting</a:t>
            </a:r>
          </a:p>
          <a:p>
            <a:pPr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dirty="0" smtClean="0">
              <a:latin typeface="Gill Sans MT" pitchFamily="34" charset="0"/>
              <a:cs typeface="Andalus" pitchFamily="18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9FEE-6378-4013-82AA-E4FE2E60A3D3}" type="datetime1">
              <a:rPr lang="en-US" smtClean="0"/>
              <a:pPr/>
              <a:t>29-Dec-19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2044-9280-4647-BD86-2B89E1B33D5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2604</Words>
  <Application>Microsoft Office PowerPoint</Application>
  <PresentationFormat>On-screen Show (4:3)</PresentationFormat>
  <Paragraphs>547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Resource management</vt:lpstr>
      <vt:lpstr>Session objectives</vt:lpstr>
      <vt:lpstr>Brainstorming </vt:lpstr>
      <vt:lpstr>Human Resource Management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Functions of HRM</vt:lpstr>
      <vt:lpstr>Cont …</vt:lpstr>
      <vt:lpstr>Cont …</vt:lpstr>
      <vt:lpstr>Job Analysis Process of Obtaining all information pertinent Job Facts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PowerPoint Presentation</vt:lpstr>
      <vt:lpstr>Brainstorming </vt:lpstr>
      <vt:lpstr>Drug management 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Cont …</vt:lpstr>
      <vt:lpstr>Summary </vt:lpstr>
      <vt:lpstr>Reading assignment </vt:lpstr>
      <vt:lpstr>References 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Sisay Dejene</dc:creator>
  <cp:lastModifiedBy>God is gud ol z tym!</cp:lastModifiedBy>
  <cp:revision>173</cp:revision>
  <dcterms:created xsi:type="dcterms:W3CDTF">2018-03-07T00:24:52Z</dcterms:created>
  <dcterms:modified xsi:type="dcterms:W3CDTF">2019-12-29T19:00:43Z</dcterms:modified>
</cp:coreProperties>
</file>