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6" r:id="rId3"/>
    <p:sldId id="317" r:id="rId4"/>
    <p:sldId id="258" r:id="rId5"/>
    <p:sldId id="259" r:id="rId6"/>
    <p:sldId id="288" r:id="rId7"/>
    <p:sldId id="289" r:id="rId8"/>
    <p:sldId id="290" r:id="rId9"/>
    <p:sldId id="320" r:id="rId10"/>
    <p:sldId id="260" r:id="rId11"/>
    <p:sldId id="262" r:id="rId12"/>
    <p:sldId id="263" r:id="rId13"/>
    <p:sldId id="264" r:id="rId14"/>
    <p:sldId id="321" r:id="rId15"/>
    <p:sldId id="291" r:id="rId16"/>
    <p:sldId id="296" r:id="rId17"/>
    <p:sldId id="292" r:id="rId18"/>
    <p:sldId id="293" r:id="rId19"/>
    <p:sldId id="294" r:id="rId20"/>
    <p:sldId id="295" r:id="rId21"/>
    <p:sldId id="272" r:id="rId22"/>
    <p:sldId id="273" r:id="rId23"/>
    <p:sldId id="274" r:id="rId24"/>
    <p:sldId id="275" r:id="rId25"/>
    <p:sldId id="312" r:id="rId26"/>
    <p:sldId id="276" r:id="rId27"/>
    <p:sldId id="277" r:id="rId28"/>
    <p:sldId id="278" r:id="rId29"/>
    <p:sldId id="299"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58" r:id="rId66"/>
    <p:sldId id="357" r:id="rId67"/>
    <p:sldId id="31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B4E981-4532-48F2-B2F8-5C68A354D623}" type="datetimeFigureOut">
              <a:rPr lang="en-US" smtClean="0"/>
              <a:pPr/>
              <a:t>09-Dec-19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B091C-48D6-4A4A-8BBF-7D12DCAEFA8E}" type="slidenum">
              <a:rPr lang="en-US" smtClean="0"/>
              <a:pPr/>
              <a:t>‹#›</a:t>
            </a:fld>
            <a:endParaRPr lang="en-US"/>
          </a:p>
        </p:txBody>
      </p:sp>
    </p:spTree>
    <p:extLst>
      <p:ext uri="{BB962C8B-B14F-4D97-AF65-F5344CB8AC3E}">
        <p14:creationId xmlns:p14="http://schemas.microsoft.com/office/powerpoint/2010/main" val="331800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38915"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54A71192-A8A5-496B-B0F3-51D3D297D3D7}" type="slidenum">
              <a:rPr lang="en-US" altLang="en-US" sz="2400">
                <a:latin typeface="Times New Roman" pitchFamily="18" charset="0"/>
              </a:rPr>
              <a:pPr/>
              <a:t>24</a:t>
            </a:fld>
            <a:endParaRPr lang="en-US" altLang="en-US" sz="2400">
              <a:latin typeface="Times New Roman" pitchFamily="18" charset="0"/>
            </a:endParaRPr>
          </a:p>
        </p:txBody>
      </p:sp>
      <p:sp>
        <p:nvSpPr>
          <p:cNvPr id="39939" name="Rectangle 2"/>
          <p:cNvSpPr>
            <a:spLocks noGrp="1" noRot="1" noChangeAspect="1" noChangeArrowheads="1" noTextEdit="1"/>
          </p:cNvSpPr>
          <p:nvPr>
            <p:ph type="sldImg"/>
          </p:nvPr>
        </p:nvSpPr>
        <p:spPr bwMode="auto">
          <a:xfrm>
            <a:off x="1150938" y="692150"/>
            <a:ext cx="4556125" cy="3416300"/>
          </a:xfrm>
          <a:prstGeom prst="rect">
            <a:avLst/>
          </a:prstGeom>
          <a:noFill/>
          <a:ln>
            <a:miter lim="800000"/>
            <a:headEnd/>
            <a:tailEnd/>
          </a:ln>
        </p:spPr>
      </p:sp>
      <p:sp>
        <p:nvSpPr>
          <p:cNvPr id="3994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1E0BB9-4F95-4DC8-BAB2-E5894E7D4170}" type="datetime1">
              <a:rPr lang="en-US" smtClean="0"/>
              <a:pPr/>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5150B-B06A-4DF2-B9DF-0B1C1BC02020}" type="datetime1">
              <a:rPr lang="en-US" smtClean="0"/>
              <a:pPr/>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42046-2EC6-4234-BAA6-C681AE52EAB1}" type="datetime1">
              <a:rPr lang="en-US" smtClean="0"/>
              <a:pPr/>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60281-DD0B-4BF7-A094-AFC23271E14B}" type="datetime1">
              <a:rPr lang="en-US" smtClean="0"/>
              <a:pPr/>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8F567-36A6-4C17-A538-FBE60DC55811}" type="datetime1">
              <a:rPr lang="en-US" smtClean="0"/>
              <a:pPr/>
              <a:t>09-Dec-19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5B707D-B284-4CD8-8151-57378CE5582D}" type="datetime1">
              <a:rPr lang="en-US" smtClean="0"/>
              <a:pPr/>
              <a:t>09-Dec-19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C6AE9-0762-498E-B87C-E130AEEED1E2}" type="datetime1">
              <a:rPr lang="en-US" smtClean="0"/>
              <a:pPr/>
              <a:t>09-Dec-19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1DE589-6A23-4A93-85BB-ADF193BBD995}" type="datetime1">
              <a:rPr lang="en-US" smtClean="0"/>
              <a:pPr/>
              <a:t>09-Dec-19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11EDC-6732-468D-AA2D-AD35B6B11692}" type="datetime1">
              <a:rPr lang="en-US" smtClean="0"/>
              <a:pPr/>
              <a:t>09-Dec-19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0BF3-E9AD-4ACC-A4CA-D9C3232D39E5}" type="datetime1">
              <a:rPr lang="en-US" smtClean="0"/>
              <a:pPr/>
              <a:t>09-Dec-19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41973-1DF0-4BBE-805E-07600902F369}" type="datetime1">
              <a:rPr lang="en-US" smtClean="0"/>
              <a:pPr/>
              <a:t>09-Dec-19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9AA10-5815-4C66-9560-C26103F98F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031F4-4623-42AD-9E7B-B131932FAF29}" type="datetime1">
              <a:rPr lang="en-US" smtClean="0"/>
              <a:pPr/>
              <a:t>09-Dec-19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9AA10-5815-4C66-9560-C26103F98F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ill Sans MT" pitchFamily="34" charset="0"/>
              </a:rPr>
              <a:t>Communication</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ill Sans MT" pitchFamily="34" charset="0"/>
            </a:endParaRPr>
          </a:p>
        </p:txBody>
      </p:sp>
      <p:sp>
        <p:nvSpPr>
          <p:cNvPr id="3" name="Subtitle 2"/>
          <p:cNvSpPr>
            <a:spLocks noGrp="1"/>
          </p:cNvSpPr>
          <p:nvPr>
            <p:ph type="subTitle" idx="1"/>
          </p:nvPr>
        </p:nvSpPr>
        <p:spPr>
          <a:xfrm>
            <a:off x="1371600" y="4876800"/>
            <a:ext cx="6400800" cy="762000"/>
          </a:xfrm>
        </p:spPr>
        <p:txBody>
          <a:bodyPr/>
          <a:lstStyle/>
          <a:p>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pPr eaLnBrk="1" hangingPunct="1"/>
            <a:r>
              <a:rPr lang="en-US" altLang="en-US" dirty="0" smtClean="0"/>
              <a:t>Cont …</a:t>
            </a:r>
          </a:p>
        </p:txBody>
      </p:sp>
      <p:sp>
        <p:nvSpPr>
          <p:cNvPr id="3" name="Content Placeholder 2"/>
          <p:cNvSpPr>
            <a:spLocks noGrp="1"/>
          </p:cNvSpPr>
          <p:nvPr>
            <p:ph idx="1"/>
          </p:nvPr>
        </p:nvSpPr>
        <p:spPr>
          <a:xfrm>
            <a:off x="228600" y="1371600"/>
            <a:ext cx="8686800" cy="4953000"/>
          </a:xfrm>
        </p:spPr>
        <p:txBody>
          <a:bodyPr>
            <a:normAutofit/>
          </a:bodyPr>
          <a:lstStyle/>
          <a:p>
            <a:pPr marL="0" indent="0" eaLnBrk="1" hangingPunct="1">
              <a:buFont typeface="Wingdings" pitchFamily="2" charset="2"/>
              <a:buNone/>
              <a:defRPr/>
            </a:pPr>
            <a:r>
              <a:rPr lang="en-US" dirty="0" smtClean="0">
                <a:latin typeface="Gill Sans MT" pitchFamily="34" charset="0"/>
              </a:rPr>
              <a:t>When managers communicate, 4 things may be accomplished:</a:t>
            </a:r>
          </a:p>
          <a:p>
            <a:pPr marL="0" indent="0" eaLnBrk="1" hangingPunct="1">
              <a:buFont typeface="Wingdings" pitchFamily="2" charset="2"/>
              <a:buNone/>
              <a:defRPr/>
            </a:pPr>
            <a:endParaRPr lang="en-US" dirty="0" smtClean="0">
              <a:latin typeface="Gill Sans MT" pitchFamily="34" charset="0"/>
            </a:endParaRPr>
          </a:p>
          <a:p>
            <a:pPr lvl="1">
              <a:defRPr/>
            </a:pPr>
            <a:r>
              <a:rPr lang="en-US" sz="3200" dirty="0" smtClean="0">
                <a:latin typeface="Gill Sans MT" pitchFamily="34" charset="0"/>
              </a:rPr>
              <a:t>Information is transmitted </a:t>
            </a:r>
          </a:p>
          <a:p>
            <a:pPr lvl="1">
              <a:defRPr/>
            </a:pPr>
            <a:r>
              <a:rPr lang="en-US" sz="3200" dirty="0" smtClean="0">
                <a:latin typeface="Gill Sans MT" pitchFamily="34" charset="0"/>
              </a:rPr>
              <a:t>Some one is motivated, </a:t>
            </a:r>
          </a:p>
          <a:p>
            <a:pPr lvl="1">
              <a:defRPr/>
            </a:pPr>
            <a:r>
              <a:rPr lang="en-US" sz="3200" dirty="0" smtClean="0">
                <a:latin typeface="Gill Sans MT" pitchFamily="34" charset="0"/>
              </a:rPr>
              <a:t>Some thing controlled or </a:t>
            </a:r>
          </a:p>
          <a:p>
            <a:pPr lvl="1">
              <a:defRPr/>
            </a:pPr>
            <a:r>
              <a:rPr lang="en-US" sz="3200" dirty="0" smtClean="0">
                <a:latin typeface="Gill Sans MT" pitchFamily="34" charset="0"/>
              </a:rPr>
              <a:t>Emotions or feeling are expressed.</a:t>
            </a:r>
          </a:p>
          <a:p>
            <a:pPr eaLnBrk="1" hangingPunct="1">
              <a:defRPr/>
            </a:pPr>
            <a:endParaRPr lang="en-US" dirty="0" smtClean="0"/>
          </a:p>
        </p:txBody>
      </p:sp>
      <p:sp>
        <p:nvSpPr>
          <p:cNvPr id="8196" name="Slide Number Placeholder 1"/>
          <p:cNvSpPr>
            <a:spLocks noGrp="1"/>
          </p:cNvSpPr>
          <p:nvPr>
            <p:ph type="sldNum" sz="quarter" idx="12"/>
          </p:nvPr>
        </p:nvSpPr>
        <p:spPr>
          <a:noFill/>
          <a:ln>
            <a:miter lim="800000"/>
            <a:headEnd/>
            <a:tailEnd/>
          </a:ln>
        </p:spPr>
        <p:txBody>
          <a:bodyPr/>
          <a:lstStyle/>
          <a:p>
            <a:fld id="{659004A3-5A7D-49CB-A6B5-A141337AFFEB}" type="slidenum">
              <a:rPr lang="en-US" altLang="en-US" smtClean="0"/>
              <a:pPr/>
              <a:t>10</a:t>
            </a:fld>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944562"/>
          </a:xfrm>
        </p:spPr>
        <p:txBody>
          <a:bodyPr/>
          <a:lstStyle/>
          <a:p>
            <a:pPr eaLnBrk="1" hangingPunct="1"/>
            <a:r>
              <a:rPr lang="en-US" altLang="en-US" dirty="0" smtClean="0"/>
              <a:t>Cont …</a:t>
            </a:r>
          </a:p>
        </p:txBody>
      </p:sp>
      <p:sp>
        <p:nvSpPr>
          <p:cNvPr id="3" name="Content Placeholder 2"/>
          <p:cNvSpPr>
            <a:spLocks noGrp="1"/>
          </p:cNvSpPr>
          <p:nvPr>
            <p:ph idx="1"/>
          </p:nvPr>
        </p:nvSpPr>
        <p:spPr>
          <a:xfrm>
            <a:off x="152400" y="1417638"/>
            <a:ext cx="8839200" cy="4983162"/>
          </a:xfrm>
        </p:spPr>
        <p:txBody>
          <a:bodyPr>
            <a:normAutofit lnSpcReduction="10000"/>
          </a:bodyPr>
          <a:lstStyle/>
          <a:p>
            <a:pPr eaLnBrk="1" hangingPunct="1">
              <a:defRPr/>
            </a:pPr>
            <a:r>
              <a:rPr lang="en-US" sz="2800" dirty="0" smtClean="0">
                <a:latin typeface="Gill Sans MT" pitchFamily="34" charset="0"/>
              </a:rPr>
              <a:t>In highly reliable organizations, like: </a:t>
            </a:r>
          </a:p>
          <a:p>
            <a:pPr lvl="2" eaLnBrk="1" hangingPunct="1">
              <a:defRPr/>
            </a:pPr>
            <a:r>
              <a:rPr lang="en-US" sz="2800" dirty="0" smtClean="0">
                <a:latin typeface="Gill Sans MT" pitchFamily="34" charset="0"/>
              </a:rPr>
              <a:t>Healthcare</a:t>
            </a:r>
          </a:p>
          <a:p>
            <a:pPr lvl="2" eaLnBrk="1" hangingPunct="1">
              <a:defRPr/>
            </a:pPr>
            <a:r>
              <a:rPr lang="en-US" sz="2800" dirty="0" smtClean="0">
                <a:latin typeface="Gill Sans MT" pitchFamily="34" charset="0"/>
              </a:rPr>
              <a:t> Aviation and </a:t>
            </a:r>
          </a:p>
          <a:p>
            <a:pPr lvl="2" eaLnBrk="1" hangingPunct="1">
              <a:defRPr/>
            </a:pPr>
            <a:r>
              <a:rPr lang="en-US" sz="2800" dirty="0" smtClean="0">
                <a:latin typeface="Gill Sans MT" pitchFamily="34" charset="0"/>
              </a:rPr>
              <a:t>Nuclear station communication can be a </a:t>
            </a:r>
            <a:r>
              <a:rPr lang="en-US" sz="2800" b="1" dirty="0" smtClean="0">
                <a:solidFill>
                  <a:srgbClr val="0070C0"/>
                </a:solidFill>
                <a:latin typeface="Gill Sans MT" pitchFamily="34" charset="0"/>
              </a:rPr>
              <a:t>matter of life and death. </a:t>
            </a:r>
          </a:p>
          <a:p>
            <a:pPr marL="671512" lvl="2" indent="0" eaLnBrk="1" hangingPunct="1">
              <a:buFont typeface="Wingdings" pitchFamily="2" charset="2"/>
              <a:buNone/>
              <a:defRPr/>
            </a:pPr>
            <a:endParaRPr lang="en-US" sz="2800" dirty="0" smtClean="0">
              <a:latin typeface="Gill Sans MT" pitchFamily="34" charset="0"/>
            </a:endParaRPr>
          </a:p>
          <a:p>
            <a:pPr eaLnBrk="1" hangingPunct="1">
              <a:defRPr/>
            </a:pPr>
            <a:r>
              <a:rPr lang="en-US" sz="2800" dirty="0" smtClean="0">
                <a:latin typeface="Gill Sans MT" pitchFamily="34" charset="0"/>
              </a:rPr>
              <a:t>A recent study in NASA revealed that deficient interpersonal communication was a causal factor in approximately 70%–80% of aviation accidents over a 20-year period</a:t>
            </a:r>
            <a:endParaRPr lang="en-US" dirty="0" smtClean="0">
              <a:latin typeface="Gill Sans MT" pitchFamily="34" charset="0"/>
            </a:endParaRPr>
          </a:p>
          <a:p>
            <a:pPr marL="671512" lvl="2" indent="0" algn="r" eaLnBrk="1" hangingPunct="1">
              <a:buFont typeface="Wingdings" pitchFamily="2" charset="2"/>
              <a:buNone/>
              <a:defRPr/>
            </a:pPr>
            <a:r>
              <a:rPr lang="en-US" dirty="0" smtClean="0">
                <a:solidFill>
                  <a:srgbClr val="0070C0"/>
                </a:solidFill>
                <a:latin typeface="Gill Sans MT" pitchFamily="34" charset="0"/>
              </a:rPr>
              <a:t>Baron, R. (2004)</a:t>
            </a:r>
          </a:p>
        </p:txBody>
      </p:sp>
      <p:sp>
        <p:nvSpPr>
          <p:cNvPr id="10244" name="Slide Number Placeholder 1"/>
          <p:cNvSpPr>
            <a:spLocks noGrp="1"/>
          </p:cNvSpPr>
          <p:nvPr>
            <p:ph type="sldNum" sz="quarter" idx="12"/>
          </p:nvPr>
        </p:nvSpPr>
        <p:spPr>
          <a:noFill/>
          <a:ln>
            <a:miter lim="800000"/>
            <a:headEnd/>
            <a:tailEnd/>
          </a:ln>
        </p:spPr>
        <p:txBody>
          <a:bodyPr/>
          <a:lstStyle/>
          <a:p>
            <a:fld id="{6D1008FC-A22A-4171-A861-92D6FCCCA24B}" type="slidenum">
              <a:rPr lang="en-US" altLang="en-US" smtClean="0"/>
              <a:pPr/>
              <a:t>11</a:t>
            </a:fld>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762000"/>
          </a:xfrm>
        </p:spPr>
        <p:txBody>
          <a:bodyPr>
            <a:normAutofit/>
          </a:bodyPr>
          <a:lstStyle/>
          <a:p>
            <a:r>
              <a:rPr lang="en-US" dirty="0" smtClean="0"/>
              <a:t>Cont …</a:t>
            </a:r>
          </a:p>
        </p:txBody>
      </p:sp>
      <p:sp>
        <p:nvSpPr>
          <p:cNvPr id="3" name="Content Placeholder 2"/>
          <p:cNvSpPr>
            <a:spLocks noGrp="1"/>
          </p:cNvSpPr>
          <p:nvPr>
            <p:ph idx="1"/>
          </p:nvPr>
        </p:nvSpPr>
        <p:spPr>
          <a:xfrm>
            <a:off x="152400" y="838200"/>
            <a:ext cx="8839200" cy="5562600"/>
          </a:xfrm>
        </p:spPr>
        <p:txBody>
          <a:bodyPr>
            <a:noAutofit/>
          </a:bodyPr>
          <a:lstStyle/>
          <a:p>
            <a:pPr>
              <a:defRPr/>
            </a:pPr>
            <a:r>
              <a:rPr lang="en-US" sz="2800" dirty="0" smtClean="0">
                <a:latin typeface="Gill Sans MT" pitchFamily="34" charset="0"/>
              </a:rPr>
              <a:t>In healthcare, communication failure can result in tragic outcomes.</a:t>
            </a:r>
          </a:p>
          <a:p>
            <a:pPr>
              <a:defRPr/>
            </a:pPr>
            <a:r>
              <a:rPr lang="en-US" sz="2800" dirty="0" smtClean="0">
                <a:latin typeface="Gill Sans MT" pitchFamily="34" charset="0"/>
              </a:rPr>
              <a:t>First report by Institute of Medicine (IOM) - “To Err is Human”. </a:t>
            </a:r>
          </a:p>
          <a:p>
            <a:pPr lvl="1">
              <a:defRPr/>
            </a:pPr>
            <a:r>
              <a:rPr lang="en-US" dirty="0">
                <a:latin typeface="Gill Sans MT" pitchFamily="34" charset="0"/>
              </a:rPr>
              <a:t>H</a:t>
            </a:r>
            <a:r>
              <a:rPr lang="en-US" dirty="0" smtClean="0">
                <a:latin typeface="Gill Sans MT" pitchFamily="34" charset="0"/>
              </a:rPr>
              <a:t>arm to patients while seeking treatment.  </a:t>
            </a:r>
          </a:p>
          <a:p>
            <a:pPr>
              <a:defRPr/>
            </a:pPr>
            <a:endParaRPr lang="en-US" sz="2800" dirty="0" smtClean="0">
              <a:latin typeface="Gill Sans MT" pitchFamily="34" charset="0"/>
            </a:endParaRPr>
          </a:p>
          <a:p>
            <a:pPr>
              <a:defRPr/>
            </a:pPr>
            <a:r>
              <a:rPr lang="en-US" sz="2800" dirty="0" smtClean="0">
                <a:latin typeface="Gill Sans MT" pitchFamily="34" charset="0"/>
              </a:rPr>
              <a:t>Sentinel event reports.</a:t>
            </a:r>
          </a:p>
          <a:p>
            <a:pPr lvl="2">
              <a:defRPr/>
            </a:pPr>
            <a:r>
              <a:rPr lang="en-US" sz="2800" dirty="0" smtClean="0">
                <a:latin typeface="Gill Sans MT" pitchFamily="34" charset="0"/>
              </a:rPr>
              <a:t>Wrong patient, wrong site surgery</a:t>
            </a:r>
          </a:p>
          <a:p>
            <a:pPr lvl="2">
              <a:defRPr/>
            </a:pPr>
            <a:r>
              <a:rPr lang="en-US" sz="2800" dirty="0" smtClean="0">
                <a:latin typeface="Gill Sans MT" pitchFamily="34" charset="0"/>
              </a:rPr>
              <a:t>Wrong medication/wrong patient- due to look alike/sound alike</a:t>
            </a:r>
          </a:p>
          <a:p>
            <a:pPr marL="0" indent="0" algn="r">
              <a:buFont typeface="Wingdings" pitchFamily="2" charset="2"/>
              <a:buNone/>
              <a:defRPr/>
            </a:pPr>
            <a:r>
              <a:rPr lang="en-US" sz="2800" dirty="0" smtClean="0">
                <a:latin typeface="Gill Sans MT" pitchFamily="34" charset="0"/>
              </a:rPr>
              <a:t>       </a:t>
            </a:r>
            <a:r>
              <a:rPr lang="en-US" sz="2800" dirty="0" smtClean="0">
                <a:solidFill>
                  <a:srgbClr val="0070C0"/>
                </a:solidFill>
                <a:latin typeface="Gill Sans MT" pitchFamily="34" charset="0"/>
              </a:rPr>
              <a:t>[IOM-I-report , 1999], [Sentinel event report, TJC- 2013]</a:t>
            </a:r>
            <a:endParaRPr lang="en-US" sz="2800" dirty="0">
              <a:solidFill>
                <a:srgbClr val="0070C0"/>
              </a:solidFill>
              <a:latin typeface="Gill Sans MT" pitchFamily="34" charset="0"/>
            </a:endParaRPr>
          </a:p>
        </p:txBody>
      </p:sp>
      <p:sp>
        <p:nvSpPr>
          <p:cNvPr id="11268" name="Slide Number Placeholder 3"/>
          <p:cNvSpPr>
            <a:spLocks noGrp="1"/>
          </p:cNvSpPr>
          <p:nvPr>
            <p:ph type="sldNum" sz="quarter" idx="12"/>
          </p:nvPr>
        </p:nvSpPr>
        <p:spPr>
          <a:noFill/>
          <a:ln>
            <a:miter lim="800000"/>
            <a:headEnd/>
            <a:tailEnd/>
          </a:ln>
        </p:spPr>
        <p:txBody>
          <a:bodyPr/>
          <a:lstStyle/>
          <a:p>
            <a:fld id="{E21E2957-A386-44EA-B6F0-C2A0AE772E1E}" type="slidenum">
              <a:rPr lang="en-US" altLang="en-US" smtClean="0"/>
              <a:pPr/>
              <a:t>12</a:t>
            </a:fld>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7813"/>
            <a:ext cx="8229600" cy="865187"/>
          </a:xfrm>
        </p:spPr>
        <p:txBody>
          <a:bodyPr/>
          <a:lstStyle/>
          <a:p>
            <a:pPr eaLnBrk="1" hangingPunct="1"/>
            <a:r>
              <a:rPr lang="en-US" altLang="en-US" dirty="0" smtClean="0"/>
              <a:t>Cont …</a:t>
            </a:r>
          </a:p>
        </p:txBody>
      </p:sp>
      <p:sp>
        <p:nvSpPr>
          <p:cNvPr id="12291" name="Content Placeholder 2"/>
          <p:cNvSpPr>
            <a:spLocks noGrp="1"/>
          </p:cNvSpPr>
          <p:nvPr>
            <p:ph idx="1"/>
          </p:nvPr>
        </p:nvSpPr>
        <p:spPr>
          <a:xfrm>
            <a:off x="304800" y="1295400"/>
            <a:ext cx="8382000" cy="5257800"/>
          </a:xfrm>
        </p:spPr>
        <p:txBody>
          <a:bodyPr>
            <a:normAutofit/>
          </a:bodyPr>
          <a:lstStyle/>
          <a:p>
            <a:pPr marL="514350" indent="-514350">
              <a:buNone/>
            </a:pPr>
            <a:r>
              <a:rPr lang="en-US" altLang="en-US" sz="2800" b="1" dirty="0" smtClean="0">
                <a:latin typeface="Gill Sans MT" pitchFamily="34" charset="0"/>
              </a:rPr>
              <a:t>Purposes of communication </a:t>
            </a:r>
            <a:endParaRPr lang="en-US" altLang="en-US" sz="2800" b="1" dirty="0" smtClean="0">
              <a:latin typeface="Gill Sans MT" pitchFamily="34" charset="0"/>
              <a:cs typeface="Tahoma" pitchFamily="34" charset="0"/>
            </a:endParaRPr>
          </a:p>
          <a:p>
            <a:pPr marL="914400" lvl="1" indent="-514350" eaLnBrk="1" hangingPunct="1">
              <a:buFont typeface="Garamond" pitchFamily="18" charset="0"/>
              <a:buAutoNum type="arabicPeriod"/>
            </a:pPr>
            <a:r>
              <a:rPr lang="en-US" altLang="en-US" dirty="0" smtClean="0">
                <a:latin typeface="Gill Sans MT" pitchFamily="34" charset="0"/>
                <a:cs typeface="Tahoma" pitchFamily="34" charset="0"/>
              </a:rPr>
              <a:t>To </a:t>
            </a:r>
            <a:r>
              <a:rPr lang="en-US" altLang="en-US" dirty="0" smtClean="0">
                <a:solidFill>
                  <a:srgbClr val="004DE6"/>
                </a:solidFill>
                <a:latin typeface="Gill Sans MT" pitchFamily="34" charset="0"/>
                <a:cs typeface="Tahoma" pitchFamily="34" charset="0"/>
              </a:rPr>
              <a:t>promote</a:t>
            </a:r>
            <a:r>
              <a:rPr lang="en-US" altLang="en-US" dirty="0" smtClean="0">
                <a:latin typeface="Gill Sans MT" pitchFamily="34" charset="0"/>
                <a:cs typeface="Tahoma" pitchFamily="34" charset="0"/>
              </a:rPr>
              <a:t> - Making known the needs and requirements. </a:t>
            </a:r>
          </a:p>
          <a:p>
            <a:pPr marL="914400" lvl="1" indent="-514350" eaLnBrk="1" hangingPunct="1">
              <a:buFont typeface="Garamond" pitchFamily="18" charset="0"/>
              <a:buAutoNum type="arabicPeriod"/>
            </a:pPr>
            <a:r>
              <a:rPr lang="en-US" altLang="en-US" dirty="0" smtClean="0">
                <a:latin typeface="Gill Sans MT" pitchFamily="34" charset="0"/>
                <a:cs typeface="Tahoma" pitchFamily="34" charset="0"/>
              </a:rPr>
              <a:t>To </a:t>
            </a:r>
            <a:r>
              <a:rPr lang="en-US" altLang="en-US" dirty="0" smtClean="0">
                <a:solidFill>
                  <a:srgbClr val="004DE6"/>
                </a:solidFill>
                <a:latin typeface="Gill Sans MT" pitchFamily="34" charset="0"/>
                <a:cs typeface="Tahoma" pitchFamily="34" charset="0"/>
              </a:rPr>
              <a:t>inform</a:t>
            </a:r>
            <a:r>
              <a:rPr lang="en-US" altLang="en-US" dirty="0" smtClean="0">
                <a:latin typeface="Gill Sans MT" pitchFamily="34" charset="0"/>
                <a:cs typeface="Tahoma" pitchFamily="34" charset="0"/>
              </a:rPr>
              <a:t> - Exchanging information, ideas, attitudes and beliefs.</a:t>
            </a:r>
          </a:p>
          <a:p>
            <a:pPr marL="914400" lvl="1" indent="-514350" eaLnBrk="1" hangingPunct="1">
              <a:buFont typeface="Garamond" pitchFamily="18" charset="0"/>
              <a:buAutoNum type="arabicPeriod"/>
            </a:pPr>
            <a:r>
              <a:rPr lang="en-US" altLang="en-US" dirty="0" smtClean="0">
                <a:latin typeface="Gill Sans MT" pitchFamily="34" charset="0"/>
                <a:cs typeface="Tahoma" pitchFamily="34" charset="0"/>
              </a:rPr>
              <a:t>To </a:t>
            </a:r>
            <a:r>
              <a:rPr lang="en-US" altLang="en-US" dirty="0" smtClean="0">
                <a:solidFill>
                  <a:srgbClr val="004DE6"/>
                </a:solidFill>
                <a:latin typeface="Gill Sans MT" pitchFamily="34" charset="0"/>
                <a:cs typeface="Tahoma" pitchFamily="34" charset="0"/>
              </a:rPr>
              <a:t>make decisions</a:t>
            </a:r>
          </a:p>
          <a:p>
            <a:pPr marL="914400" lvl="1" indent="-514350" eaLnBrk="1" hangingPunct="1">
              <a:buFont typeface="Garamond" pitchFamily="18" charset="0"/>
              <a:buAutoNum type="arabicPeriod"/>
            </a:pPr>
            <a:r>
              <a:rPr lang="en-US" altLang="en-US" dirty="0" smtClean="0">
                <a:latin typeface="Gill Sans MT" pitchFamily="34" charset="0"/>
                <a:cs typeface="Tahoma" pitchFamily="34" charset="0"/>
              </a:rPr>
              <a:t>To </a:t>
            </a:r>
            <a:r>
              <a:rPr lang="en-US" altLang="en-US" dirty="0" smtClean="0">
                <a:solidFill>
                  <a:srgbClr val="004DE6"/>
                </a:solidFill>
                <a:latin typeface="Gill Sans MT" pitchFamily="34" charset="0"/>
                <a:cs typeface="Tahoma" pitchFamily="34" charset="0"/>
              </a:rPr>
              <a:t>resolve conflicts</a:t>
            </a:r>
            <a:r>
              <a:rPr lang="en-US" altLang="en-US" dirty="0" smtClean="0">
                <a:latin typeface="Gill Sans MT" pitchFamily="34" charset="0"/>
                <a:cs typeface="Tahoma" pitchFamily="34" charset="0"/>
              </a:rPr>
              <a:t>/ problems</a:t>
            </a:r>
          </a:p>
          <a:p>
            <a:pPr marL="914400" lvl="1" indent="-514350" eaLnBrk="1" hangingPunct="1">
              <a:buFont typeface="Garamond" pitchFamily="18" charset="0"/>
              <a:buAutoNum type="arabicPeriod"/>
            </a:pPr>
            <a:r>
              <a:rPr lang="en-US" altLang="en-US" dirty="0" smtClean="0">
                <a:latin typeface="Gill Sans MT" pitchFamily="34" charset="0"/>
                <a:cs typeface="Tahoma" pitchFamily="34" charset="0"/>
              </a:rPr>
              <a:t>To </a:t>
            </a:r>
            <a:r>
              <a:rPr lang="en-US" altLang="en-US" dirty="0" smtClean="0">
                <a:solidFill>
                  <a:srgbClr val="004DE6"/>
                </a:solidFill>
                <a:latin typeface="Gill Sans MT" pitchFamily="34" charset="0"/>
                <a:cs typeface="Tahoma" pitchFamily="34" charset="0"/>
              </a:rPr>
              <a:t>meet social and physical needs-</a:t>
            </a:r>
            <a:r>
              <a:rPr lang="en-US" altLang="en-US" dirty="0" smtClean="0">
                <a:latin typeface="Gill Sans MT" pitchFamily="34" charset="0"/>
                <a:cs typeface="Tahoma" pitchFamily="34" charset="0"/>
              </a:rPr>
              <a:t>Establishing</a:t>
            </a:r>
            <a:r>
              <a:rPr lang="en-US" altLang="en-US" dirty="0" smtClean="0">
                <a:solidFill>
                  <a:srgbClr val="004DE6"/>
                </a:solidFill>
                <a:latin typeface="Gill Sans MT" pitchFamily="34" charset="0"/>
                <a:cs typeface="Tahoma" pitchFamily="34" charset="0"/>
              </a:rPr>
              <a:t> </a:t>
            </a:r>
            <a:r>
              <a:rPr lang="en-US" altLang="en-US" dirty="0" smtClean="0">
                <a:latin typeface="Gill Sans MT" pitchFamily="34" charset="0"/>
                <a:cs typeface="Tahoma" pitchFamily="34" charset="0"/>
              </a:rPr>
              <a:t>and maintaining relations.</a:t>
            </a:r>
          </a:p>
          <a:p>
            <a:pPr marL="914400" lvl="1" indent="-514350" eaLnBrk="1" hangingPunct="1">
              <a:buFont typeface="Garamond" pitchFamily="18" charset="0"/>
              <a:buAutoNum type="arabicPeriod"/>
            </a:pPr>
            <a:r>
              <a:rPr lang="en-US" altLang="en-US" dirty="0" smtClean="0">
                <a:latin typeface="Gill Sans MT" pitchFamily="34" charset="0"/>
                <a:cs typeface="Tahoma" pitchFamily="34" charset="0"/>
              </a:rPr>
              <a:t>To </a:t>
            </a:r>
            <a:r>
              <a:rPr lang="en-US" altLang="en-US" dirty="0" smtClean="0">
                <a:solidFill>
                  <a:srgbClr val="004DE6"/>
                </a:solidFill>
                <a:latin typeface="Gill Sans MT" pitchFamily="34" charset="0"/>
                <a:cs typeface="Tahoma" pitchFamily="34" charset="0"/>
              </a:rPr>
              <a:t>persuade</a:t>
            </a:r>
            <a:r>
              <a:rPr lang="en-US" altLang="en-US" dirty="0" smtClean="0">
                <a:latin typeface="Gill Sans MT" pitchFamily="34" charset="0"/>
                <a:cs typeface="Tahoma" pitchFamily="34" charset="0"/>
              </a:rPr>
              <a:t> for action/ motivate</a:t>
            </a:r>
          </a:p>
          <a:p>
            <a:pPr eaLnBrk="1" hangingPunct="1"/>
            <a:endParaRPr lang="en-US" altLang="en-US" dirty="0" smtClean="0"/>
          </a:p>
        </p:txBody>
      </p:sp>
      <p:sp>
        <p:nvSpPr>
          <p:cNvPr id="12292" name="Slide Number Placeholder 1"/>
          <p:cNvSpPr>
            <a:spLocks noGrp="1"/>
          </p:cNvSpPr>
          <p:nvPr>
            <p:ph type="sldNum" sz="quarter" idx="12"/>
          </p:nvPr>
        </p:nvSpPr>
        <p:spPr>
          <a:noFill/>
          <a:ln>
            <a:miter lim="800000"/>
            <a:headEnd/>
            <a:tailEnd/>
          </a:ln>
        </p:spPr>
        <p:txBody>
          <a:bodyPr/>
          <a:lstStyle/>
          <a:p>
            <a:fld id="{DAC1921E-FCE6-41CE-BB77-572F75438CD0}" type="slidenum">
              <a:rPr lang="en-US" altLang="en-US" smtClean="0"/>
              <a:pPr/>
              <a:t>13</a:t>
            </a:fld>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3600" b="1" dirty="0" smtClean="0">
                <a:solidFill>
                  <a:srgbClr val="0070C0"/>
                </a:solidFill>
                <a:latin typeface="Gill Sans MT" pitchFamily="34" charset="0"/>
              </a:rPr>
              <a:t/>
            </a:r>
            <a:br>
              <a:rPr lang="en-US" sz="3600" b="1" dirty="0" smtClean="0">
                <a:solidFill>
                  <a:srgbClr val="0070C0"/>
                </a:solidFill>
                <a:latin typeface="Gill Sans MT" pitchFamily="34" charset="0"/>
              </a:rPr>
            </a:br>
            <a:r>
              <a:rPr lang="en-US" sz="3600" b="1" dirty="0" smtClean="0">
                <a:solidFill>
                  <a:srgbClr val="0070C0"/>
                </a:solidFill>
                <a:latin typeface="Gill Sans MT" pitchFamily="34" charset="0"/>
              </a:rPr>
              <a:t>Basic elements/processes of communication</a:t>
            </a:r>
            <a:br>
              <a:rPr lang="en-US" sz="3600" b="1" dirty="0" smtClean="0">
                <a:solidFill>
                  <a:srgbClr val="0070C0"/>
                </a:solidFill>
                <a:latin typeface="Gill Sans MT" pitchFamily="34" charset="0"/>
              </a:rPr>
            </a:br>
            <a:endParaRPr lang="en-US" sz="3600" dirty="0"/>
          </a:p>
        </p:txBody>
      </p:sp>
      <p:sp>
        <p:nvSpPr>
          <p:cNvPr id="4" name="Slide Number Placeholder 3"/>
          <p:cNvSpPr>
            <a:spLocks noGrp="1"/>
          </p:cNvSpPr>
          <p:nvPr>
            <p:ph type="sldNum" sz="quarter" idx="12"/>
          </p:nvPr>
        </p:nvSpPr>
        <p:spPr/>
        <p:txBody>
          <a:bodyPr/>
          <a:lstStyle/>
          <a:p>
            <a:fld id="{DBE9AA10-5815-4C66-9560-C26103F98F8D}" type="slidenum">
              <a:rPr lang="en-US" smtClean="0"/>
              <a:pPr/>
              <a:t>14</a:t>
            </a:fld>
            <a:endParaRPr lang="en-US"/>
          </a:p>
        </p:txBody>
      </p:sp>
      <p:pic>
        <p:nvPicPr>
          <p:cNvPr id="5" name="Content Placeholder 3"/>
          <p:cNvPicPr>
            <a:picLocks noGrp="1" noChangeAspect="1"/>
          </p:cNvPicPr>
          <p:nvPr>
            <p:ph idx="1"/>
          </p:nvPr>
        </p:nvPicPr>
        <p:blipFill>
          <a:blip r:embed="rId2" cstate="print"/>
          <a:srcRect/>
          <a:stretch>
            <a:fillRect/>
          </a:stretch>
        </p:blipFill>
        <p:spPr>
          <a:xfrm>
            <a:off x="228600" y="1447800"/>
            <a:ext cx="8534400" cy="4876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Cont …</a:t>
            </a:r>
            <a:endParaRPr lang="en-US" dirty="0"/>
          </a:p>
        </p:txBody>
      </p:sp>
      <p:sp>
        <p:nvSpPr>
          <p:cNvPr id="3" name="Content Placeholder 2"/>
          <p:cNvSpPr>
            <a:spLocks noGrp="1"/>
          </p:cNvSpPr>
          <p:nvPr>
            <p:ph idx="1"/>
          </p:nvPr>
        </p:nvSpPr>
        <p:spPr>
          <a:xfrm>
            <a:off x="152400" y="1295400"/>
            <a:ext cx="8839200" cy="5181600"/>
          </a:xfrm>
        </p:spPr>
        <p:txBody>
          <a:bodyPr>
            <a:normAutofit/>
          </a:bodyPr>
          <a:lstStyle/>
          <a:p>
            <a:pPr>
              <a:buNone/>
            </a:pPr>
            <a:endParaRPr lang="en-US" b="1" dirty="0" smtClean="0">
              <a:solidFill>
                <a:srgbClr val="0070C0"/>
              </a:solidFill>
              <a:latin typeface="Gill Sans MT" pitchFamily="34" charset="0"/>
            </a:endParaRPr>
          </a:p>
          <a:p>
            <a:pPr marL="514350" indent="-514350">
              <a:buAutoNum type="arabicPeriod"/>
            </a:pPr>
            <a:r>
              <a:rPr lang="en-US" b="1" dirty="0" smtClean="0">
                <a:latin typeface="Gill Sans MT" pitchFamily="34" charset="0"/>
              </a:rPr>
              <a:t>Sending the message</a:t>
            </a:r>
          </a:p>
          <a:p>
            <a:pPr marL="514350" indent="-514350">
              <a:buFont typeface="Courier New" pitchFamily="49" charset="0"/>
              <a:buChar char="o"/>
            </a:pPr>
            <a:endParaRPr lang="en-US" dirty="0" smtClean="0">
              <a:latin typeface="Gill Sans MT" pitchFamily="34" charset="0"/>
            </a:endParaRPr>
          </a:p>
          <a:p>
            <a:pPr marL="514350" indent="-514350">
              <a:buFont typeface="Courier New" pitchFamily="49" charset="0"/>
              <a:buChar char="o"/>
            </a:pPr>
            <a:r>
              <a:rPr lang="en-US" dirty="0" smtClean="0">
                <a:latin typeface="Gill Sans MT" pitchFamily="34" charset="0"/>
              </a:rPr>
              <a:t>Messages are the signals and symbols that we use to convey what we want to transmit</a:t>
            </a:r>
          </a:p>
          <a:p>
            <a:pPr marL="514350" indent="-514350">
              <a:buFont typeface="Courier New" pitchFamily="49" charset="0"/>
              <a:buChar char="o"/>
            </a:pPr>
            <a:endParaRPr lang="en-US" dirty="0" smtClean="0">
              <a:latin typeface="Gill Sans MT" pitchFamily="34" charset="0"/>
            </a:endParaRPr>
          </a:p>
          <a:p>
            <a:pPr marL="514350" indent="-514350">
              <a:buFont typeface="Courier New" pitchFamily="49" charset="0"/>
              <a:buChar char="o"/>
            </a:pPr>
            <a:r>
              <a:rPr lang="en-US" dirty="0" smtClean="0">
                <a:latin typeface="Gill Sans MT" pitchFamily="34" charset="0"/>
              </a:rPr>
              <a:t>The sender makes the </a:t>
            </a:r>
            <a:r>
              <a:rPr lang="en-US" b="1" dirty="0" smtClean="0">
                <a:solidFill>
                  <a:srgbClr val="7030A0"/>
                </a:solidFill>
                <a:latin typeface="Gill Sans MT" pitchFamily="34" charset="0"/>
              </a:rPr>
              <a:t>decision and encodes </a:t>
            </a:r>
            <a:r>
              <a:rPr lang="en-US" dirty="0" smtClean="0">
                <a:latin typeface="Gill Sans MT" pitchFamily="34" charset="0"/>
              </a:rPr>
              <a:t>the message before sending</a:t>
            </a:r>
          </a:p>
          <a:p>
            <a:pPr marL="514350" indent="-514350">
              <a:buFont typeface="Courier New" pitchFamily="49" charset="0"/>
              <a:buChar char="o"/>
            </a:pPr>
            <a:endParaRPr lang="en-US" dirty="0" smtClean="0">
              <a:latin typeface="Gill Sans MT"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u="sng" dirty="0" smtClean="0">
                <a:latin typeface="Gill Sans MT" pitchFamily="34" charset="0"/>
              </a:rPr>
              <a:t>Encoding</a:t>
            </a:r>
            <a:r>
              <a:rPr lang="en-US" dirty="0" smtClean="0">
                <a:latin typeface="Gill Sans MT" pitchFamily="34" charset="0"/>
              </a:rPr>
              <a:t> is the process in which the speaker attempts to translate his or her thoughts and perceptions into words</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The message can be visual (non-verbal, written), auditory, tactile (touch/bodily contact) etc</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BE9AA10-5815-4C66-9560-C26103F98F8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Cont …</a:t>
            </a:r>
            <a:endParaRPr lang="en-US" dirty="0"/>
          </a:p>
        </p:txBody>
      </p:sp>
      <p:sp>
        <p:nvSpPr>
          <p:cNvPr id="3" name="Content Placeholder 2"/>
          <p:cNvSpPr>
            <a:spLocks noGrp="1"/>
          </p:cNvSpPr>
          <p:nvPr>
            <p:ph idx="1"/>
          </p:nvPr>
        </p:nvSpPr>
        <p:spPr>
          <a:xfrm>
            <a:off x="152400" y="1143000"/>
            <a:ext cx="8839200" cy="5257800"/>
          </a:xfrm>
        </p:spPr>
        <p:txBody>
          <a:bodyPr>
            <a:normAutofit fontScale="92500"/>
          </a:bodyPr>
          <a:lstStyle/>
          <a:p>
            <a:pPr>
              <a:buNone/>
            </a:pPr>
            <a:r>
              <a:rPr lang="en-US" b="1" dirty="0" smtClean="0">
                <a:latin typeface="Gill Sans MT" pitchFamily="34" charset="0"/>
              </a:rPr>
              <a:t>2. The Channel </a:t>
            </a:r>
          </a:p>
          <a:p>
            <a:pPr>
              <a:buFont typeface="Wingdings" pitchFamily="2" charset="2"/>
              <a:buChar char="§"/>
            </a:pPr>
            <a:r>
              <a:rPr lang="en-US" dirty="0" smtClean="0">
                <a:latin typeface="Gill Sans MT" pitchFamily="34" charset="0"/>
              </a:rPr>
              <a:t>A means used to </a:t>
            </a:r>
            <a:r>
              <a:rPr lang="en-US" dirty="0" smtClean="0">
                <a:solidFill>
                  <a:srgbClr val="0070C0"/>
                </a:solidFill>
                <a:latin typeface="Gill Sans MT" pitchFamily="34" charset="0"/>
              </a:rPr>
              <a:t>deliver messages </a:t>
            </a:r>
            <a:r>
              <a:rPr lang="en-US" dirty="0" smtClean="0">
                <a:latin typeface="Gill Sans MT" pitchFamily="34" charset="0"/>
              </a:rPr>
              <a:t>and the related formats. </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Means used to communicate can include face to face, telephone, written, radio and video communication. </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Face to face communication is most often preferred for communication of more important matters</a:t>
            </a:r>
            <a:endParaRPr lang="en-US" dirty="0"/>
          </a:p>
        </p:txBody>
      </p:sp>
      <p:sp>
        <p:nvSpPr>
          <p:cNvPr id="4" name="Slide Number Placeholder 3"/>
          <p:cNvSpPr>
            <a:spLocks noGrp="1"/>
          </p:cNvSpPr>
          <p:nvPr>
            <p:ph type="sldNum" sz="quarter" idx="12"/>
          </p:nvPr>
        </p:nvSpPr>
        <p:spPr/>
        <p:txBody>
          <a:bodyPr/>
          <a:lstStyle/>
          <a:p>
            <a:fld id="{DBE9AA10-5815-4C66-9560-C26103F98F8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Cont …</a:t>
            </a:r>
            <a:endParaRPr lang="en-US" dirty="0"/>
          </a:p>
        </p:txBody>
      </p:sp>
      <p:sp>
        <p:nvSpPr>
          <p:cNvPr id="3" name="Content Placeholder 2"/>
          <p:cNvSpPr>
            <a:spLocks noGrp="1"/>
          </p:cNvSpPr>
          <p:nvPr>
            <p:ph idx="1"/>
          </p:nvPr>
        </p:nvSpPr>
        <p:spPr>
          <a:xfrm>
            <a:off x="152400" y="1219200"/>
            <a:ext cx="8839200" cy="5257800"/>
          </a:xfrm>
        </p:spPr>
        <p:txBody>
          <a:bodyPr>
            <a:normAutofit fontScale="92500" lnSpcReduction="20000"/>
          </a:bodyPr>
          <a:lstStyle/>
          <a:p>
            <a:pPr>
              <a:buNone/>
            </a:pPr>
            <a:r>
              <a:rPr lang="en-US" b="1" dirty="0" smtClean="0">
                <a:latin typeface="Gill Sans MT" pitchFamily="34" charset="0"/>
              </a:rPr>
              <a:t>3. Receiving the Message</a:t>
            </a:r>
          </a:p>
          <a:p>
            <a:pPr>
              <a:buFont typeface="Wingdings" pitchFamily="2" charset="2"/>
              <a:buChar char="§"/>
            </a:pPr>
            <a:r>
              <a:rPr lang="en-US" dirty="0" smtClean="0">
                <a:latin typeface="Gill Sans MT" pitchFamily="34" charset="0"/>
              </a:rPr>
              <a:t>For effective communication to take place, the message must be accurately </a:t>
            </a:r>
            <a:r>
              <a:rPr lang="en-US" b="1" dirty="0" smtClean="0">
                <a:solidFill>
                  <a:srgbClr val="0070C0"/>
                </a:solidFill>
                <a:latin typeface="Gill Sans MT" pitchFamily="34" charset="0"/>
              </a:rPr>
              <a:t>decoded</a:t>
            </a:r>
            <a:r>
              <a:rPr lang="en-US" dirty="0" smtClean="0">
                <a:latin typeface="Gill Sans MT" pitchFamily="34" charset="0"/>
              </a:rPr>
              <a:t> and reconstructed by the receiver</a:t>
            </a:r>
          </a:p>
          <a:p>
            <a:pPr>
              <a:buFont typeface="Wingdings" pitchFamily="2" charset="2"/>
              <a:buChar char="§"/>
            </a:pPr>
            <a:endParaRPr lang="en-US" dirty="0" smtClean="0"/>
          </a:p>
          <a:p>
            <a:pPr>
              <a:buFont typeface="Wingdings" pitchFamily="2" charset="2"/>
              <a:buChar char="§"/>
            </a:pPr>
            <a:r>
              <a:rPr lang="en-US" dirty="0" smtClean="0">
                <a:latin typeface="Gill Sans MT" pitchFamily="34" charset="0"/>
              </a:rPr>
              <a:t>Decoding is a process in which the </a:t>
            </a:r>
            <a:r>
              <a:rPr lang="en-US" b="1" dirty="0" smtClean="0">
                <a:solidFill>
                  <a:srgbClr val="7030A0"/>
                </a:solidFill>
                <a:latin typeface="Gill Sans MT" pitchFamily="34" charset="0"/>
              </a:rPr>
              <a:t>listener attempts to understand and interpret</a:t>
            </a:r>
            <a:r>
              <a:rPr lang="en-US" dirty="0" smtClean="0">
                <a:latin typeface="Gill Sans MT" pitchFamily="34" charset="0"/>
              </a:rPr>
              <a:t> what the speaker has encoded in his or her message.</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Even if the "encoding" is carried out very well; this in itself does not ensure that it will be "decoded" accurately</a:t>
            </a:r>
          </a:p>
          <a:p>
            <a:pPr>
              <a:buFont typeface="Courier New" pitchFamily="49" charset="0"/>
              <a:buChar char="o"/>
            </a:pPr>
            <a:endParaRPr lang="en-US" dirty="0" smtClean="0">
              <a:latin typeface="Gill Sans MT"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Cont …</a:t>
            </a:r>
            <a:endParaRPr lang="en-US" dirty="0"/>
          </a:p>
        </p:txBody>
      </p:sp>
      <p:sp>
        <p:nvSpPr>
          <p:cNvPr id="3" name="Content Placeholder 2"/>
          <p:cNvSpPr>
            <a:spLocks noGrp="1"/>
          </p:cNvSpPr>
          <p:nvPr>
            <p:ph idx="1"/>
          </p:nvPr>
        </p:nvSpPr>
        <p:spPr>
          <a:xfrm>
            <a:off x="152400" y="1219200"/>
            <a:ext cx="8839200" cy="5181600"/>
          </a:xfrm>
        </p:spPr>
        <p:txBody>
          <a:bodyPr>
            <a:normAutofit fontScale="92500" lnSpcReduction="10000"/>
          </a:bodyPr>
          <a:lstStyle/>
          <a:p>
            <a:pPr>
              <a:buNone/>
            </a:pPr>
            <a:r>
              <a:rPr lang="en-US" b="1" dirty="0" smtClean="0">
                <a:latin typeface="Gill Sans MT" pitchFamily="34" charset="0"/>
              </a:rPr>
              <a:t>4. Feedback </a:t>
            </a:r>
          </a:p>
          <a:p>
            <a:endParaRPr lang="en-US" dirty="0" smtClean="0">
              <a:latin typeface="Gill Sans MT" pitchFamily="34" charset="0"/>
            </a:endParaRPr>
          </a:p>
          <a:p>
            <a:pPr>
              <a:buFont typeface="Wingdings" pitchFamily="2" charset="2"/>
              <a:buChar char="§"/>
            </a:pPr>
            <a:r>
              <a:rPr lang="en-US" dirty="0" smtClean="0">
                <a:latin typeface="Gill Sans MT" pitchFamily="34" charset="0"/>
              </a:rPr>
              <a:t>Comprises both the verbal and non-verbal messages of receiver, and allows a sender to evaluate how the message has been understood and the response to it </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Actively listening to feedback is a key skill in effective communication</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Feedback from our own responses through a process known as ‘</a:t>
            </a:r>
            <a:r>
              <a:rPr lang="en-US" dirty="0" smtClean="0">
                <a:solidFill>
                  <a:srgbClr val="C00000"/>
                </a:solidFill>
                <a:latin typeface="Gill Sans MT" pitchFamily="34" charset="0"/>
              </a:rPr>
              <a:t>self-monitoring</a:t>
            </a:r>
            <a:r>
              <a:rPr lang="en-US" dirty="0" smtClean="0">
                <a:latin typeface="Gill Sans MT" pitchFamily="34" charset="0"/>
              </a:rPr>
              <a:t>’ </a:t>
            </a:r>
            <a:endParaRPr lang="en-US" b="1" dirty="0" smtClean="0">
              <a:solidFill>
                <a:srgbClr val="C00000"/>
              </a:solidFill>
              <a:latin typeface="Gill Sans MT"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a:buNone/>
            </a:pPr>
            <a:r>
              <a:rPr lang="en-US" dirty="0" smtClean="0">
                <a:latin typeface="Gill Sans MT" pitchFamily="34" charset="0"/>
              </a:rPr>
              <a:t>At the end of this session students will be able to:</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Define communication</a:t>
            </a:r>
          </a:p>
          <a:p>
            <a:pPr>
              <a:buFont typeface="Wingdings" pitchFamily="2" charset="2"/>
              <a:buChar char="§"/>
            </a:pPr>
            <a:r>
              <a:rPr lang="en-US" dirty="0" smtClean="0">
                <a:latin typeface="Gill Sans MT" pitchFamily="34" charset="0"/>
              </a:rPr>
              <a:t>Describe elements of communication</a:t>
            </a:r>
          </a:p>
        </p:txBody>
      </p:sp>
      <p:sp>
        <p:nvSpPr>
          <p:cNvPr id="4" name="Slide Number Placeholder 3"/>
          <p:cNvSpPr>
            <a:spLocks noGrp="1"/>
          </p:cNvSpPr>
          <p:nvPr>
            <p:ph type="sldNum" sz="quarter" idx="12"/>
          </p:nvPr>
        </p:nvSpPr>
        <p:spPr/>
        <p:txBody>
          <a:bodyPr/>
          <a:lstStyle/>
          <a:p>
            <a:fld id="{DBE9AA10-5815-4C66-9560-C26103F98F8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Cont …</a:t>
            </a:r>
            <a:endParaRPr lang="en-US" dirty="0"/>
          </a:p>
        </p:txBody>
      </p:sp>
      <p:sp>
        <p:nvSpPr>
          <p:cNvPr id="3" name="Content Placeholder 2"/>
          <p:cNvSpPr>
            <a:spLocks noGrp="1"/>
          </p:cNvSpPr>
          <p:nvPr>
            <p:ph idx="1"/>
          </p:nvPr>
        </p:nvSpPr>
        <p:spPr>
          <a:xfrm>
            <a:off x="152400" y="1143000"/>
            <a:ext cx="8839200" cy="5257800"/>
          </a:xfrm>
        </p:spPr>
        <p:txBody>
          <a:bodyPr/>
          <a:lstStyle/>
          <a:p>
            <a:pPr>
              <a:buFont typeface="Wingdings" pitchFamily="2" charset="2"/>
              <a:buChar char="§"/>
            </a:pPr>
            <a:r>
              <a:rPr lang="en-US" b="1" dirty="0" smtClean="0">
                <a:solidFill>
                  <a:srgbClr val="C00000"/>
                </a:solidFill>
                <a:latin typeface="Gill Sans MT" pitchFamily="34" charset="0"/>
              </a:rPr>
              <a:t>Self-monitoring</a:t>
            </a:r>
            <a:r>
              <a:rPr lang="en-US" dirty="0" smtClean="0">
                <a:latin typeface="Gill Sans MT" pitchFamily="34" charset="0"/>
              </a:rPr>
              <a:t> involves staying aware of what we are saying and doing in social encounters and how this is impacting on others</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Skilled communicators are high self-monitors, who continuously analyze and </a:t>
            </a:r>
            <a:r>
              <a:rPr lang="en-US" b="1" dirty="0" smtClean="0">
                <a:solidFill>
                  <a:srgbClr val="7030A0"/>
                </a:solidFill>
                <a:latin typeface="Gill Sans MT" pitchFamily="34" charset="0"/>
              </a:rPr>
              <a:t>regulate their own behavior</a:t>
            </a:r>
            <a:r>
              <a:rPr lang="en-US" dirty="0" smtClean="0">
                <a:latin typeface="Gill Sans MT" pitchFamily="34" charset="0"/>
              </a:rPr>
              <a:t> according to the way in which the other person is responding.</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fld id="{DBE9AA10-5815-4C66-9560-C26103F98F8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990600"/>
          </a:xfrm>
        </p:spPr>
        <p:txBody>
          <a:bodyPr>
            <a:normAutofit/>
          </a:bodyPr>
          <a:lstStyle/>
          <a:p>
            <a:r>
              <a:rPr lang="en-US" altLang="en-US" dirty="0" smtClean="0"/>
              <a:t>Cont …</a:t>
            </a:r>
          </a:p>
        </p:txBody>
      </p:sp>
      <p:sp>
        <p:nvSpPr>
          <p:cNvPr id="3" name="Content Placeholder 2"/>
          <p:cNvSpPr>
            <a:spLocks noGrp="1"/>
          </p:cNvSpPr>
          <p:nvPr>
            <p:ph idx="1"/>
          </p:nvPr>
        </p:nvSpPr>
        <p:spPr>
          <a:xfrm>
            <a:off x="304800" y="1219200"/>
            <a:ext cx="8534400" cy="5257800"/>
          </a:xfrm>
        </p:spPr>
        <p:txBody>
          <a:bodyPr>
            <a:normAutofit/>
          </a:bodyPr>
          <a:lstStyle/>
          <a:p>
            <a:pPr marL="0" indent="0">
              <a:buFont typeface="Wingdings" pitchFamily="2" charset="2"/>
              <a:buNone/>
              <a:defRPr/>
            </a:pPr>
            <a:r>
              <a:rPr lang="en-US" altLang="en-US" b="1" dirty="0" smtClean="0">
                <a:solidFill>
                  <a:schemeClr val="accent6">
                    <a:lumMod val="75000"/>
                  </a:schemeClr>
                </a:solidFill>
                <a:latin typeface="Gill Sans MT" pitchFamily="34" charset="0"/>
              </a:rPr>
              <a:t>Barriers of  communication </a:t>
            </a:r>
            <a:endParaRPr lang="en-US" b="1" dirty="0" smtClean="0">
              <a:solidFill>
                <a:schemeClr val="accent6">
                  <a:lumMod val="75000"/>
                </a:schemeClr>
              </a:solidFill>
              <a:latin typeface="Gill Sans MT" pitchFamily="34" charset="0"/>
            </a:endParaRPr>
          </a:p>
          <a:p>
            <a:pPr>
              <a:buFont typeface="Wingdings" pitchFamily="2" charset="2"/>
              <a:buChar char="§"/>
              <a:defRPr/>
            </a:pPr>
            <a:r>
              <a:rPr lang="en-US" b="1" dirty="0" smtClean="0">
                <a:solidFill>
                  <a:srgbClr val="0070C0"/>
                </a:solidFill>
                <a:latin typeface="Gill Sans MT" pitchFamily="34" charset="0"/>
              </a:rPr>
              <a:t>Filtering-</a:t>
            </a:r>
            <a:r>
              <a:rPr lang="en-US" dirty="0" smtClean="0">
                <a:latin typeface="Gill Sans MT" pitchFamily="34" charset="0"/>
              </a:rPr>
              <a:t> is the distortion or withholding of information to manage a person’s reactions (negative response to unwanted messages). </a:t>
            </a:r>
          </a:p>
          <a:p>
            <a:pPr>
              <a:buFont typeface="Wingdings" pitchFamily="2" charset="2"/>
              <a:buChar char="§"/>
              <a:defRPr/>
            </a:pPr>
            <a:endParaRPr lang="en-US" b="1" dirty="0" smtClean="0">
              <a:solidFill>
                <a:srgbClr val="0070C0"/>
              </a:solidFill>
              <a:latin typeface="Gill Sans MT" pitchFamily="34" charset="0"/>
            </a:endParaRPr>
          </a:p>
          <a:p>
            <a:pPr>
              <a:buFont typeface="Wingdings" pitchFamily="2" charset="2"/>
              <a:buChar char="§"/>
              <a:defRPr/>
            </a:pPr>
            <a:r>
              <a:rPr lang="en-US" b="1" dirty="0" smtClean="0">
                <a:solidFill>
                  <a:srgbClr val="0070C0"/>
                </a:solidFill>
                <a:latin typeface="Gill Sans MT" pitchFamily="34" charset="0"/>
              </a:rPr>
              <a:t>Selective perception-  </a:t>
            </a:r>
            <a:r>
              <a:rPr lang="en-US" dirty="0" smtClean="0">
                <a:latin typeface="Gill Sans MT" pitchFamily="34" charset="0"/>
              </a:rPr>
              <a:t>distortion on the part of the receiver (e.g. changing the message to fit preconceptions). </a:t>
            </a:r>
          </a:p>
          <a:p>
            <a:pPr>
              <a:buFont typeface="Wingdings" pitchFamily="2" charset="2"/>
              <a:buChar char="§"/>
              <a:defRPr/>
            </a:pPr>
            <a:r>
              <a:rPr lang="en-US" b="1" dirty="0" smtClean="0">
                <a:solidFill>
                  <a:srgbClr val="0070C0"/>
                </a:solidFill>
                <a:latin typeface="Gill Sans MT" pitchFamily="34" charset="0"/>
              </a:rPr>
              <a:t>Information overload</a:t>
            </a:r>
            <a:endParaRPr lang="en-US" b="1" dirty="0">
              <a:solidFill>
                <a:srgbClr val="0070C0"/>
              </a:solidFill>
              <a:latin typeface="Gill Sans MT" pitchFamily="34" charset="0"/>
            </a:endParaRPr>
          </a:p>
        </p:txBody>
      </p:sp>
      <p:sp>
        <p:nvSpPr>
          <p:cNvPr id="20484" name="Slide Number Placeholder 1"/>
          <p:cNvSpPr>
            <a:spLocks noGrp="1"/>
          </p:cNvSpPr>
          <p:nvPr>
            <p:ph type="sldNum" sz="quarter" idx="12"/>
          </p:nvPr>
        </p:nvSpPr>
        <p:spPr>
          <a:noFill/>
          <a:ln>
            <a:miter lim="800000"/>
            <a:headEnd/>
            <a:tailEnd/>
          </a:ln>
        </p:spPr>
        <p:txBody>
          <a:bodyPr/>
          <a:lstStyle/>
          <a:p>
            <a:fld id="{47DBF97E-32EC-4CE3-BEA3-65C158BF6A28}" type="slidenum">
              <a:rPr lang="en-US" altLang="en-US" smtClean="0"/>
              <a:pPr/>
              <a:t>21</a:t>
            </a:fld>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7813"/>
            <a:ext cx="8229600" cy="712787"/>
          </a:xfrm>
        </p:spPr>
        <p:txBody>
          <a:bodyPr>
            <a:normAutofit fontScale="90000"/>
          </a:bodyPr>
          <a:lstStyle/>
          <a:p>
            <a:r>
              <a:rPr lang="en-US" altLang="en-US" dirty="0" smtClean="0"/>
              <a:t>Cont …</a:t>
            </a:r>
          </a:p>
        </p:txBody>
      </p:sp>
      <p:sp>
        <p:nvSpPr>
          <p:cNvPr id="21507" name="Content Placeholder 2"/>
          <p:cNvSpPr>
            <a:spLocks noGrp="1"/>
          </p:cNvSpPr>
          <p:nvPr>
            <p:ph idx="1"/>
          </p:nvPr>
        </p:nvSpPr>
        <p:spPr>
          <a:xfrm>
            <a:off x="152400" y="1219200"/>
            <a:ext cx="8839200" cy="5181600"/>
          </a:xfrm>
        </p:spPr>
        <p:txBody>
          <a:bodyPr>
            <a:normAutofit fontScale="92500" lnSpcReduction="10000"/>
          </a:bodyPr>
          <a:lstStyle/>
          <a:p>
            <a:pPr>
              <a:buFont typeface="Wingdings" pitchFamily="2" charset="2"/>
              <a:buChar char="§"/>
            </a:pPr>
            <a:r>
              <a:rPr lang="en-US" altLang="en-US" b="1" dirty="0" smtClean="0">
                <a:solidFill>
                  <a:srgbClr val="0070C0"/>
                </a:solidFill>
                <a:latin typeface="Gill Sans MT" pitchFamily="34" charset="0"/>
              </a:rPr>
              <a:t>Emotional disconnect- </a:t>
            </a:r>
            <a:r>
              <a:rPr lang="en-US" altLang="en-US" dirty="0" smtClean="0">
                <a:latin typeface="Gill Sans MT" pitchFamily="34" charset="0"/>
              </a:rPr>
              <a:t>Either sender or receiver is in a bad mood.  </a:t>
            </a:r>
          </a:p>
          <a:p>
            <a:pPr>
              <a:buFont typeface="Wingdings" pitchFamily="2" charset="2"/>
              <a:buChar char="§"/>
            </a:pPr>
            <a:r>
              <a:rPr lang="en-US" altLang="en-US" b="1" dirty="0" smtClean="0">
                <a:solidFill>
                  <a:srgbClr val="0070C0"/>
                </a:solidFill>
                <a:latin typeface="Gill Sans MT" pitchFamily="34" charset="0"/>
              </a:rPr>
              <a:t>Semantics- </a:t>
            </a:r>
            <a:r>
              <a:rPr lang="en-US" altLang="en-US" dirty="0" smtClean="0">
                <a:latin typeface="Gill Sans MT" pitchFamily="34" charset="0"/>
              </a:rPr>
              <a:t>study the meaning of words. For example, companies often have their own </a:t>
            </a:r>
            <a:r>
              <a:rPr lang="en-US" altLang="en-US" b="1" dirty="0" smtClean="0">
                <a:latin typeface="Gill Sans MT" pitchFamily="34" charset="0"/>
              </a:rPr>
              <a:t>acronyms and buzzwords </a:t>
            </a:r>
            <a:r>
              <a:rPr lang="en-US" altLang="en-US" dirty="0" smtClean="0">
                <a:latin typeface="Gill Sans MT" pitchFamily="34" charset="0"/>
              </a:rPr>
              <a:t>(called business jargon) that are clear to them but impenetrable to outsiders.</a:t>
            </a:r>
          </a:p>
          <a:p>
            <a:pPr>
              <a:buFont typeface="Wingdings" pitchFamily="2" charset="2"/>
              <a:buChar char="§"/>
            </a:pPr>
            <a:endParaRPr lang="en-US" altLang="en-US" b="1" dirty="0" smtClean="0">
              <a:solidFill>
                <a:srgbClr val="0070C0"/>
              </a:solidFill>
              <a:latin typeface="Gill Sans MT" pitchFamily="34" charset="0"/>
            </a:endParaRPr>
          </a:p>
          <a:p>
            <a:pPr>
              <a:buFont typeface="Wingdings" pitchFamily="2" charset="2"/>
              <a:buChar char="§"/>
            </a:pPr>
            <a:r>
              <a:rPr lang="en-US" altLang="en-US" dirty="0" smtClean="0">
                <a:latin typeface="Gill Sans MT" pitchFamily="34" charset="0"/>
              </a:rPr>
              <a:t>Different words mean different things to different people. Age, education, and cultural background are all factors that influence how a person interprets words. </a:t>
            </a:r>
          </a:p>
        </p:txBody>
      </p:sp>
      <p:sp>
        <p:nvSpPr>
          <p:cNvPr id="21508" name="Slide Number Placeholder 1"/>
          <p:cNvSpPr>
            <a:spLocks noGrp="1"/>
          </p:cNvSpPr>
          <p:nvPr>
            <p:ph type="sldNum" sz="quarter" idx="12"/>
          </p:nvPr>
        </p:nvSpPr>
        <p:spPr>
          <a:noFill/>
          <a:ln>
            <a:miter lim="800000"/>
            <a:headEnd/>
            <a:tailEnd/>
          </a:ln>
        </p:spPr>
        <p:txBody>
          <a:bodyPr/>
          <a:lstStyle/>
          <a:p>
            <a:fld id="{9DC8FAB7-E018-4C33-BE08-06DB2E476B48}" type="slidenum">
              <a:rPr lang="en-US" altLang="en-US" smtClean="0"/>
              <a:pPr/>
              <a:t>22</a:t>
            </a:fld>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7813"/>
            <a:ext cx="8229600" cy="712787"/>
          </a:xfrm>
        </p:spPr>
        <p:txBody>
          <a:bodyPr>
            <a:normAutofit fontScale="90000"/>
          </a:bodyPr>
          <a:lstStyle/>
          <a:p>
            <a:r>
              <a:rPr lang="en-US" altLang="en-US" dirty="0" smtClean="0"/>
              <a:t>Cont …</a:t>
            </a:r>
          </a:p>
        </p:txBody>
      </p:sp>
      <p:sp>
        <p:nvSpPr>
          <p:cNvPr id="22531" name="Content Placeholder 2"/>
          <p:cNvSpPr>
            <a:spLocks noGrp="1"/>
          </p:cNvSpPr>
          <p:nvPr>
            <p:ph idx="1"/>
          </p:nvPr>
        </p:nvSpPr>
        <p:spPr>
          <a:xfrm>
            <a:off x="457200" y="1295400"/>
            <a:ext cx="8229600" cy="5181600"/>
          </a:xfrm>
        </p:spPr>
        <p:txBody>
          <a:bodyPr/>
          <a:lstStyle/>
          <a:p>
            <a:pPr>
              <a:buFont typeface="Wingdings" pitchFamily="2" charset="2"/>
              <a:buChar char="§"/>
            </a:pPr>
            <a:r>
              <a:rPr lang="en-US" altLang="en-US" dirty="0" smtClean="0">
                <a:latin typeface="Gill Sans MT" pitchFamily="34" charset="0"/>
              </a:rPr>
              <a:t>Nonverbal messages can also have different meanings. </a:t>
            </a:r>
          </a:p>
          <a:p>
            <a:pPr>
              <a:buFont typeface="Wingdings" pitchFamily="2" charset="2"/>
              <a:buChar char="§"/>
            </a:pPr>
            <a:endParaRPr lang="en-US" altLang="en-US" dirty="0" smtClean="0">
              <a:latin typeface="Gill Sans MT" pitchFamily="34" charset="0"/>
            </a:endParaRPr>
          </a:p>
          <a:p>
            <a:pPr>
              <a:buFont typeface="Wingdings" pitchFamily="2" charset="2"/>
              <a:buChar char="§"/>
            </a:pPr>
            <a:r>
              <a:rPr lang="en-US" altLang="en-US" dirty="0" smtClean="0">
                <a:latin typeface="Gill Sans MT" pitchFamily="34" charset="0"/>
              </a:rPr>
              <a:t>The “V”, The “OK” gesture, The “thumbs up” and “Hook ‘</a:t>
            </a:r>
            <a:r>
              <a:rPr lang="en-US" altLang="en-US" dirty="0" err="1" smtClean="0">
                <a:latin typeface="Gill Sans MT" pitchFamily="34" charset="0"/>
              </a:rPr>
              <a:t>em</a:t>
            </a:r>
            <a:r>
              <a:rPr lang="en-US" altLang="en-US" dirty="0" smtClean="0">
                <a:latin typeface="Gill Sans MT" pitchFamily="34" charset="0"/>
              </a:rPr>
              <a:t> horns.”</a:t>
            </a:r>
          </a:p>
        </p:txBody>
      </p:sp>
      <p:pic>
        <p:nvPicPr>
          <p:cNvPr id="22532" name="Picture 3"/>
          <p:cNvPicPr>
            <a:picLocks noChangeAspect="1"/>
          </p:cNvPicPr>
          <p:nvPr/>
        </p:nvPicPr>
        <p:blipFill>
          <a:blip r:embed="rId2" cstate="print"/>
          <a:srcRect/>
          <a:stretch>
            <a:fillRect/>
          </a:stretch>
        </p:blipFill>
        <p:spPr bwMode="auto">
          <a:xfrm>
            <a:off x="1035050" y="4189413"/>
            <a:ext cx="933450" cy="1123950"/>
          </a:xfrm>
          <a:prstGeom prst="rect">
            <a:avLst/>
          </a:prstGeom>
          <a:noFill/>
          <a:ln w="9525">
            <a:noFill/>
            <a:miter lim="800000"/>
            <a:headEnd/>
            <a:tailEnd/>
          </a:ln>
        </p:spPr>
      </p:pic>
      <p:pic>
        <p:nvPicPr>
          <p:cNvPr id="22533" name="Picture 4"/>
          <p:cNvPicPr>
            <a:picLocks noChangeAspect="1"/>
          </p:cNvPicPr>
          <p:nvPr/>
        </p:nvPicPr>
        <p:blipFill>
          <a:blip r:embed="rId3" cstate="print"/>
          <a:srcRect/>
          <a:stretch>
            <a:fillRect/>
          </a:stretch>
        </p:blipFill>
        <p:spPr bwMode="auto">
          <a:xfrm>
            <a:off x="2352675" y="4189413"/>
            <a:ext cx="1076325" cy="1143000"/>
          </a:xfrm>
          <a:prstGeom prst="rect">
            <a:avLst/>
          </a:prstGeom>
          <a:noFill/>
          <a:ln w="9525">
            <a:noFill/>
            <a:miter lim="800000"/>
            <a:headEnd/>
            <a:tailEnd/>
          </a:ln>
        </p:spPr>
      </p:pic>
      <p:pic>
        <p:nvPicPr>
          <p:cNvPr id="22534" name="Picture 5"/>
          <p:cNvPicPr>
            <a:picLocks noChangeAspect="1"/>
          </p:cNvPicPr>
          <p:nvPr/>
        </p:nvPicPr>
        <p:blipFill>
          <a:blip r:embed="rId4" cstate="print"/>
          <a:srcRect/>
          <a:stretch>
            <a:fillRect/>
          </a:stretch>
        </p:blipFill>
        <p:spPr bwMode="auto">
          <a:xfrm>
            <a:off x="3840163" y="4294188"/>
            <a:ext cx="1114425" cy="1038225"/>
          </a:xfrm>
          <a:prstGeom prst="rect">
            <a:avLst/>
          </a:prstGeom>
          <a:noFill/>
          <a:ln w="9525">
            <a:noFill/>
            <a:miter lim="800000"/>
            <a:headEnd/>
            <a:tailEnd/>
          </a:ln>
        </p:spPr>
      </p:pic>
      <p:pic>
        <p:nvPicPr>
          <p:cNvPr id="22535" name="Picture 6"/>
          <p:cNvPicPr>
            <a:picLocks noChangeAspect="1"/>
          </p:cNvPicPr>
          <p:nvPr/>
        </p:nvPicPr>
        <p:blipFill>
          <a:blip r:embed="rId5" cstate="print"/>
          <a:srcRect/>
          <a:stretch>
            <a:fillRect/>
          </a:stretch>
        </p:blipFill>
        <p:spPr bwMode="auto">
          <a:xfrm>
            <a:off x="5505450" y="4341813"/>
            <a:ext cx="1314450" cy="990600"/>
          </a:xfrm>
          <a:prstGeom prst="rect">
            <a:avLst/>
          </a:prstGeom>
          <a:noFill/>
          <a:ln w="9525">
            <a:noFill/>
            <a:miter lim="800000"/>
            <a:headEnd/>
            <a:tailEnd/>
          </a:ln>
        </p:spPr>
      </p:pic>
      <p:sp>
        <p:nvSpPr>
          <p:cNvPr id="22536" name="Slide Number Placeholder 1"/>
          <p:cNvSpPr>
            <a:spLocks noGrp="1"/>
          </p:cNvSpPr>
          <p:nvPr>
            <p:ph type="sldNum" sz="quarter" idx="12"/>
          </p:nvPr>
        </p:nvSpPr>
        <p:spPr>
          <a:noFill/>
          <a:ln>
            <a:miter lim="800000"/>
            <a:headEnd/>
            <a:tailEnd/>
          </a:ln>
        </p:spPr>
        <p:txBody>
          <a:bodyPr/>
          <a:lstStyle/>
          <a:p>
            <a:fld id="{B89C606E-41A2-4BB7-B320-B78B1FD7C049}" type="slidenum">
              <a:rPr lang="en-US" altLang="en-US" smtClean="0"/>
              <a:pPr/>
              <a:t>23</a:t>
            </a:fld>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altLang="en-US" sz="3200" b="1" dirty="0" smtClean="0"/>
              <a:t>Cont …</a:t>
            </a:r>
            <a:endParaRPr lang="en-US" altLang="en-US" sz="3600" b="1" dirty="0" smtClean="0">
              <a:latin typeface="Tahoma" pitchFamily="34" charset="0"/>
              <a:cs typeface="Tahoma" pitchFamily="34" charset="0"/>
            </a:endParaRPr>
          </a:p>
        </p:txBody>
      </p:sp>
      <p:sp>
        <p:nvSpPr>
          <p:cNvPr id="23555" name="Rectangle 3"/>
          <p:cNvSpPr>
            <a:spLocks noGrp="1" noChangeArrowheads="1"/>
          </p:cNvSpPr>
          <p:nvPr>
            <p:ph idx="1"/>
          </p:nvPr>
        </p:nvSpPr>
        <p:spPr>
          <a:xfrm>
            <a:off x="228600" y="914400"/>
            <a:ext cx="8915400" cy="5943600"/>
          </a:xfrm>
        </p:spPr>
        <p:txBody>
          <a:bodyPr/>
          <a:lstStyle/>
          <a:p>
            <a:pPr eaLnBrk="1" hangingPunct="1">
              <a:buFontTx/>
              <a:buNone/>
            </a:pPr>
            <a:r>
              <a:rPr lang="en-US" altLang="en-US" sz="2800" b="1" dirty="0" smtClean="0">
                <a:latin typeface="Gill Sans MT" pitchFamily="34" charset="0"/>
                <a:cs typeface="Tahoma" pitchFamily="34" charset="0"/>
              </a:rPr>
              <a:t>A breakdown can occur at any point resulting in: </a:t>
            </a:r>
          </a:p>
          <a:p>
            <a:pPr eaLnBrk="1" hangingPunct="1">
              <a:buFontTx/>
              <a:buNone/>
            </a:pPr>
            <a:endParaRPr lang="en-US" altLang="en-US" sz="2800" dirty="0" smtClean="0">
              <a:latin typeface="Gill Sans MT" pitchFamily="34" charset="0"/>
              <a:cs typeface="Tahoma" pitchFamily="34" charset="0"/>
            </a:endParaRPr>
          </a:p>
          <a:p>
            <a:pPr eaLnBrk="1" hangingPunct="1"/>
            <a:r>
              <a:rPr lang="en-US" altLang="en-US" sz="2800" dirty="0" smtClean="0">
                <a:latin typeface="Gill Sans MT" pitchFamily="34" charset="0"/>
                <a:cs typeface="Tahoma" pitchFamily="34" charset="0"/>
              </a:rPr>
              <a:t>Misunderstanding     	                  -  conflicting views	      </a:t>
            </a:r>
          </a:p>
          <a:p>
            <a:pPr eaLnBrk="1" hangingPunct="1"/>
            <a:r>
              <a:rPr lang="en-US" altLang="en-US" sz="2800" dirty="0" smtClean="0">
                <a:latin typeface="Gill Sans MT" pitchFamily="34" charset="0"/>
                <a:cs typeface="Tahoma" pitchFamily="34" charset="0"/>
              </a:rPr>
              <a:t>Lack of response     </a:t>
            </a:r>
            <a:r>
              <a:rPr lang="en-US" altLang="en-US" sz="2800" dirty="0" smtClean="0">
                <a:solidFill>
                  <a:schemeClr val="accent2"/>
                </a:solidFill>
                <a:latin typeface="Gill Sans MT" pitchFamily="34" charset="0"/>
                <a:cs typeface="Tahoma" pitchFamily="34" charset="0"/>
              </a:rPr>
              <a:t>can lead to</a:t>
            </a:r>
            <a:r>
              <a:rPr lang="en-US" altLang="en-US" sz="2800" dirty="0" smtClean="0">
                <a:latin typeface="Gill Sans MT" pitchFamily="34" charset="0"/>
                <a:cs typeface="Tahoma" pitchFamily="34" charset="0"/>
              </a:rPr>
              <a:t>       -  insecurity</a:t>
            </a:r>
          </a:p>
          <a:p>
            <a:pPr eaLnBrk="1" hangingPunct="1"/>
            <a:r>
              <a:rPr lang="en-US" altLang="en-US" sz="2800" dirty="0" smtClean="0">
                <a:latin typeface="Gill Sans MT" pitchFamily="34" charset="0"/>
                <a:cs typeface="Tahoma" pitchFamily="34" charset="0"/>
              </a:rPr>
              <a:t>Lack of motivation  	                   -  inability to make </a:t>
            </a:r>
          </a:p>
          <a:p>
            <a:pPr eaLnBrk="1" hangingPunct="1"/>
            <a:r>
              <a:rPr lang="en-US" altLang="en-US" sz="2800" dirty="0" smtClean="0">
                <a:latin typeface="Gill Sans MT" pitchFamily="34" charset="0"/>
                <a:cs typeface="Tahoma" pitchFamily="34" charset="0"/>
              </a:rPr>
              <a:t>Distortion of the message 	           effective decisions</a:t>
            </a:r>
          </a:p>
          <a:p>
            <a:pPr eaLnBrk="1" hangingPunct="1">
              <a:buFontTx/>
              <a:buNone/>
            </a:pPr>
            <a:r>
              <a:rPr lang="en-US" altLang="en-US" sz="2800" dirty="0" smtClean="0">
                <a:latin typeface="Gill Sans MT" pitchFamily="34" charset="0"/>
                <a:cs typeface="Tahoma" pitchFamily="34" charset="0"/>
              </a:rPr>
              <a:t>                                                  </a:t>
            </a:r>
          </a:p>
          <a:p>
            <a:pPr eaLnBrk="1" hangingPunct="1"/>
            <a:r>
              <a:rPr lang="en-US" altLang="en-US" sz="2800" dirty="0" smtClean="0">
                <a:latin typeface="Gill Sans MT" pitchFamily="34" charset="0"/>
                <a:cs typeface="Tahoma" pitchFamily="34" charset="0"/>
              </a:rPr>
              <a:t>Prevent the achievement of goals</a:t>
            </a:r>
          </a:p>
          <a:p>
            <a:pPr eaLnBrk="1" hangingPunct="1">
              <a:buFontTx/>
              <a:buNone/>
            </a:pPr>
            <a:r>
              <a:rPr lang="en-US" altLang="en-US" sz="2800" dirty="0" smtClean="0">
                <a:latin typeface="Gill Sans MT" pitchFamily="34" charset="0"/>
                <a:cs typeface="Tahoma" pitchFamily="34" charset="0"/>
              </a:rPr>
              <a:t>    - If not aware of them</a:t>
            </a:r>
          </a:p>
          <a:p>
            <a:pPr eaLnBrk="1" hangingPunct="1">
              <a:buFontTx/>
              <a:buNone/>
            </a:pPr>
            <a:r>
              <a:rPr lang="en-US" altLang="en-US" sz="2800" dirty="0" smtClean="0">
                <a:latin typeface="Gill Sans MT" pitchFamily="34" charset="0"/>
                <a:cs typeface="Tahoma" pitchFamily="34" charset="0"/>
              </a:rPr>
              <a:t>    - If not prepared for them</a:t>
            </a:r>
          </a:p>
        </p:txBody>
      </p:sp>
      <p:sp>
        <p:nvSpPr>
          <p:cNvPr id="23556" name="AutoShape 4"/>
          <p:cNvSpPr>
            <a:spLocks/>
          </p:cNvSpPr>
          <p:nvPr/>
        </p:nvSpPr>
        <p:spPr bwMode="auto">
          <a:xfrm>
            <a:off x="5334000" y="1676400"/>
            <a:ext cx="609600" cy="2895600"/>
          </a:xfrm>
          <a:prstGeom prst="rightBrace">
            <a:avLst>
              <a:gd name="adj1" fmla="val 32041"/>
              <a:gd name="adj2" fmla="val 50000"/>
            </a:avLst>
          </a:prstGeom>
          <a:noFill/>
          <a:ln w="9525">
            <a:solidFill>
              <a:srgbClr val="000000"/>
            </a:solidFill>
            <a:round/>
            <a:headEnd/>
            <a:tailEnd/>
          </a:ln>
        </p:spPr>
        <p:txBody>
          <a:bodyPr/>
          <a:lstStyle/>
          <a:p>
            <a:endParaRPr lang="en-US" altLang="en-US" sz="2400">
              <a:solidFill>
                <a:srgbClr val="99FFCC"/>
              </a:solidFill>
              <a:latin typeface="Times New Roman" pitchFamily="18" charset="0"/>
            </a:endParaRPr>
          </a:p>
        </p:txBody>
      </p:sp>
      <p:sp>
        <p:nvSpPr>
          <p:cNvPr id="23557" name="Slide Number Placeholder 1"/>
          <p:cNvSpPr>
            <a:spLocks noGrp="1"/>
          </p:cNvSpPr>
          <p:nvPr>
            <p:ph type="sldNum" sz="quarter" idx="12"/>
          </p:nvPr>
        </p:nvSpPr>
        <p:spPr>
          <a:noFill/>
          <a:ln>
            <a:miter lim="800000"/>
            <a:headEnd/>
            <a:tailEnd/>
          </a:ln>
        </p:spPr>
        <p:txBody>
          <a:bodyPr/>
          <a:lstStyle/>
          <a:p>
            <a:fld id="{92712873-7820-46EE-8C57-62207687486A}" type="slidenum">
              <a:rPr lang="en-US" altLang="en-US" smtClean="0"/>
              <a:pPr/>
              <a:t>24</a:t>
            </a:fld>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latin typeface="Arial Black" pitchFamily="34" charset="0"/>
            </a:endParaRPr>
          </a:p>
          <a:p>
            <a:endParaRPr lang="en-US" dirty="0" smtClean="0">
              <a:latin typeface="Arial Black" pitchFamily="34" charset="0"/>
            </a:endParaRPr>
          </a:p>
          <a:p>
            <a:endParaRPr lang="en-US" dirty="0" smtClean="0">
              <a:latin typeface="Arial Black" pitchFamily="34" charset="0"/>
            </a:endParaRPr>
          </a:p>
          <a:p>
            <a:pPr>
              <a:buFont typeface="Wingdings" pitchFamily="2" charset="2"/>
              <a:buChar char="v"/>
            </a:pPr>
            <a:r>
              <a:rPr lang="en-US" dirty="0" smtClean="0">
                <a:latin typeface="Arial Black" pitchFamily="34" charset="0"/>
              </a:rPr>
              <a:t>How can we overcome communication barriers?</a:t>
            </a:r>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7813"/>
            <a:ext cx="8534400" cy="560387"/>
          </a:xfrm>
        </p:spPr>
        <p:txBody>
          <a:bodyPr>
            <a:normAutofit fontScale="90000"/>
          </a:bodyPr>
          <a:lstStyle/>
          <a:p>
            <a:r>
              <a:rPr lang="en-US" altLang="en-US" sz="3200" b="1" dirty="0" smtClean="0"/>
              <a:t>Cont …</a:t>
            </a:r>
          </a:p>
        </p:txBody>
      </p:sp>
      <p:sp>
        <p:nvSpPr>
          <p:cNvPr id="24579" name="Content Placeholder 2"/>
          <p:cNvSpPr>
            <a:spLocks noGrp="1"/>
          </p:cNvSpPr>
          <p:nvPr>
            <p:ph idx="1"/>
          </p:nvPr>
        </p:nvSpPr>
        <p:spPr>
          <a:xfrm>
            <a:off x="152400" y="1066800"/>
            <a:ext cx="8839200" cy="5562600"/>
          </a:xfrm>
        </p:spPr>
        <p:txBody>
          <a:bodyPr/>
          <a:lstStyle/>
          <a:p>
            <a:pPr>
              <a:buNone/>
            </a:pPr>
            <a:r>
              <a:rPr lang="en-US" altLang="en-US" sz="3000" b="1" dirty="0" smtClean="0">
                <a:solidFill>
                  <a:schemeClr val="accent6">
                    <a:lumMod val="75000"/>
                  </a:schemeClr>
                </a:solidFill>
                <a:latin typeface="Gill Sans MT" pitchFamily="34" charset="0"/>
              </a:rPr>
              <a:t>How to overcome communication barriers </a:t>
            </a:r>
            <a:endParaRPr lang="en-US" altLang="en-US" sz="3000" dirty="0" smtClean="0">
              <a:solidFill>
                <a:schemeClr val="accent6">
                  <a:lumMod val="75000"/>
                </a:schemeClr>
              </a:solidFill>
              <a:latin typeface="Gill Sans MT" pitchFamily="34" charset="0"/>
            </a:endParaRPr>
          </a:p>
          <a:p>
            <a:pPr>
              <a:buFont typeface="Wingdings" pitchFamily="2" charset="2"/>
              <a:buChar char="Ø"/>
            </a:pPr>
            <a:r>
              <a:rPr lang="en-US" altLang="en-US" sz="3000" dirty="0" smtClean="0">
                <a:latin typeface="Gill Sans MT" pitchFamily="34" charset="0"/>
              </a:rPr>
              <a:t>Effective communication is clear, factual, and goal-oriented. It is also respectful.</a:t>
            </a:r>
          </a:p>
          <a:p>
            <a:pPr>
              <a:buFont typeface="Wingdings" pitchFamily="2" charset="2"/>
              <a:buChar char="Ø"/>
            </a:pPr>
            <a:endParaRPr lang="en-US" altLang="en-US" sz="3000" dirty="0" smtClean="0">
              <a:latin typeface="Gill Sans MT" pitchFamily="34" charset="0"/>
            </a:endParaRPr>
          </a:p>
          <a:p>
            <a:pPr>
              <a:buFont typeface="Wingdings" pitchFamily="2" charset="2"/>
              <a:buChar char="Ø"/>
            </a:pPr>
            <a:r>
              <a:rPr lang="en-US" altLang="en-US" sz="3000" dirty="0" smtClean="0">
                <a:latin typeface="Gill Sans MT" pitchFamily="34" charset="0"/>
              </a:rPr>
              <a:t>The Receiver can enhance the probability of effective communication by engaging in active listening, which involves </a:t>
            </a:r>
          </a:p>
          <a:p>
            <a:pPr lvl="2"/>
            <a:r>
              <a:rPr lang="en-US" altLang="en-US" sz="3000" dirty="0" smtClean="0">
                <a:latin typeface="Gill Sans MT" pitchFamily="34" charset="0"/>
              </a:rPr>
              <a:t>Giving one’s full attention to the sender and </a:t>
            </a:r>
          </a:p>
          <a:p>
            <a:pPr lvl="2"/>
            <a:r>
              <a:rPr lang="en-US" altLang="en-US" sz="3000" dirty="0" smtClean="0">
                <a:latin typeface="Gill Sans MT" pitchFamily="34" charset="0"/>
              </a:rPr>
              <a:t>Checking for understanding by repeating the essence of the message back to the sender</a:t>
            </a:r>
            <a:r>
              <a:rPr lang="en-US" altLang="en-US" sz="3000" dirty="0" smtClean="0"/>
              <a:t>.</a:t>
            </a:r>
          </a:p>
          <a:p>
            <a:endParaRPr lang="en-US" altLang="en-US" dirty="0" smtClean="0"/>
          </a:p>
        </p:txBody>
      </p:sp>
      <p:sp>
        <p:nvSpPr>
          <p:cNvPr id="24580" name="Slide Number Placeholder 1"/>
          <p:cNvSpPr>
            <a:spLocks noGrp="1"/>
          </p:cNvSpPr>
          <p:nvPr>
            <p:ph type="sldNum" sz="quarter" idx="12"/>
          </p:nvPr>
        </p:nvSpPr>
        <p:spPr>
          <a:noFill/>
          <a:ln>
            <a:miter lim="800000"/>
            <a:headEnd/>
            <a:tailEnd/>
          </a:ln>
        </p:spPr>
        <p:txBody>
          <a:bodyPr/>
          <a:lstStyle/>
          <a:p>
            <a:fld id="{CCE83D4B-F94C-40EF-8B49-028E2ADC2204}" type="slidenum">
              <a:rPr lang="en-US" altLang="en-US" smtClean="0"/>
              <a:pPr/>
              <a:t>26</a:t>
            </a:fld>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152401"/>
            <a:ext cx="8496300" cy="990600"/>
          </a:xfrm>
        </p:spPr>
        <p:txBody>
          <a:bodyPr>
            <a:normAutofit/>
          </a:bodyPr>
          <a:lstStyle/>
          <a:p>
            <a:r>
              <a:rPr lang="en-US" altLang="en-US" sz="4400" b="1" dirty="0" smtClean="0"/>
              <a:t>Cont …</a:t>
            </a:r>
            <a:endParaRPr lang="en-US" altLang="en-US" dirty="0" smtClean="0"/>
          </a:p>
        </p:txBody>
      </p:sp>
      <p:sp>
        <p:nvSpPr>
          <p:cNvPr id="3" name="Content Placeholder 2"/>
          <p:cNvSpPr>
            <a:spLocks noGrp="1"/>
          </p:cNvSpPr>
          <p:nvPr>
            <p:ph idx="1"/>
          </p:nvPr>
        </p:nvSpPr>
        <p:spPr>
          <a:xfrm>
            <a:off x="228600" y="1371600"/>
            <a:ext cx="8763000" cy="5029200"/>
          </a:xfrm>
        </p:spPr>
        <p:txBody>
          <a:bodyPr/>
          <a:lstStyle/>
          <a:p>
            <a:pPr marL="514350" indent="-514350" eaLnBrk="1" hangingPunct="1">
              <a:buFont typeface="Wingdings" pitchFamily="2" charset="2"/>
              <a:buChar char="Ø"/>
              <a:defRPr/>
            </a:pPr>
            <a:r>
              <a:rPr lang="en-US" dirty="0">
                <a:latin typeface="Gill Sans MT" pitchFamily="34" charset="0"/>
                <a:cs typeface="Tahoma" pitchFamily="34" charset="0"/>
              </a:rPr>
              <a:t>The sender must know his/her audience’s   </a:t>
            </a:r>
          </a:p>
          <a:p>
            <a:pPr marL="914400" lvl="1" indent="-228600">
              <a:buFont typeface="Arial" charset="0"/>
              <a:buChar char="•"/>
              <a:defRPr/>
            </a:pPr>
            <a:r>
              <a:rPr lang="en-US" sz="3200" dirty="0">
                <a:latin typeface="Gill Sans MT" pitchFamily="34" charset="0"/>
                <a:cs typeface="Tahoma" pitchFamily="34" charset="0"/>
              </a:rPr>
              <a:t>age and sex</a:t>
            </a:r>
          </a:p>
          <a:p>
            <a:pPr marL="914400" lvl="1" indent="-228600">
              <a:buFont typeface="Arial" charset="0"/>
              <a:buChar char="•"/>
              <a:defRPr/>
            </a:pPr>
            <a:r>
              <a:rPr lang="en-US" sz="3200" dirty="0">
                <a:latin typeface="Gill Sans MT" pitchFamily="34" charset="0"/>
                <a:cs typeface="Tahoma" pitchFamily="34" charset="0"/>
              </a:rPr>
              <a:t>social status</a:t>
            </a:r>
          </a:p>
          <a:p>
            <a:pPr marL="914400" lvl="1" indent="-228600">
              <a:buFont typeface="Arial" charset="0"/>
              <a:buChar char="•"/>
              <a:defRPr/>
            </a:pPr>
            <a:r>
              <a:rPr lang="en-US" sz="3200" dirty="0">
                <a:latin typeface="Gill Sans MT" pitchFamily="34" charset="0"/>
                <a:cs typeface="Tahoma" pitchFamily="34" charset="0"/>
              </a:rPr>
              <a:t>Education</a:t>
            </a:r>
          </a:p>
          <a:p>
            <a:pPr marL="914400" lvl="1" indent="-228600">
              <a:buFont typeface="Arial" charset="0"/>
              <a:buChar char="•"/>
              <a:defRPr/>
            </a:pPr>
            <a:r>
              <a:rPr lang="en-US" sz="3200" dirty="0">
                <a:latin typeface="Gill Sans MT" pitchFamily="34" charset="0"/>
                <a:cs typeface="Tahoma" pitchFamily="34" charset="0"/>
              </a:rPr>
              <a:t>job/work</a:t>
            </a:r>
          </a:p>
          <a:p>
            <a:pPr marL="914400" lvl="1" indent="-228600">
              <a:buFont typeface="Arial" charset="0"/>
              <a:buChar char="•"/>
              <a:defRPr/>
            </a:pPr>
            <a:r>
              <a:rPr lang="en-US" sz="3200" dirty="0">
                <a:latin typeface="Gill Sans MT" pitchFamily="34" charset="0"/>
                <a:cs typeface="Tahoma" pitchFamily="34" charset="0"/>
              </a:rPr>
              <a:t>interests/problems/needs</a:t>
            </a:r>
          </a:p>
          <a:p>
            <a:pPr marL="914400" lvl="1" indent="-228600">
              <a:buFont typeface="Arial" charset="0"/>
              <a:buChar char="•"/>
              <a:defRPr/>
            </a:pPr>
            <a:r>
              <a:rPr lang="en-US" sz="3200" dirty="0">
                <a:latin typeface="Gill Sans MT" pitchFamily="34" charset="0"/>
                <a:cs typeface="Tahoma" pitchFamily="34" charset="0"/>
              </a:rPr>
              <a:t>language</a:t>
            </a:r>
            <a:endParaRPr lang="en-US" sz="3200" dirty="0">
              <a:latin typeface="Gill Sans MT" pitchFamily="34" charset="0"/>
            </a:endParaRPr>
          </a:p>
          <a:p>
            <a:pPr>
              <a:defRPr/>
            </a:pPr>
            <a:endParaRPr lang="en-US" dirty="0"/>
          </a:p>
        </p:txBody>
      </p:sp>
      <p:sp>
        <p:nvSpPr>
          <p:cNvPr id="25604" name="Slide Number Placeholder 1"/>
          <p:cNvSpPr>
            <a:spLocks noGrp="1"/>
          </p:cNvSpPr>
          <p:nvPr>
            <p:ph type="sldNum" sz="quarter" idx="12"/>
          </p:nvPr>
        </p:nvSpPr>
        <p:spPr>
          <a:noFill/>
          <a:ln>
            <a:miter lim="800000"/>
            <a:headEnd/>
            <a:tailEnd/>
          </a:ln>
        </p:spPr>
        <p:txBody>
          <a:bodyPr/>
          <a:lstStyle/>
          <a:p>
            <a:fld id="{CC02BC71-D585-43AC-8F46-249EEBEE442D}" type="slidenum">
              <a:rPr lang="en-US" altLang="en-US" smtClean="0"/>
              <a:pPr/>
              <a:t>27</a:t>
            </a:fld>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7813"/>
            <a:ext cx="8229600" cy="712787"/>
          </a:xfrm>
        </p:spPr>
        <p:txBody>
          <a:bodyPr/>
          <a:lstStyle/>
          <a:p>
            <a:r>
              <a:rPr lang="en-US" altLang="en-US" sz="3200" b="1" dirty="0" smtClean="0"/>
              <a:t>Cont …</a:t>
            </a:r>
            <a:endParaRPr lang="en-US" altLang="en-US" sz="3200" dirty="0" smtClean="0"/>
          </a:p>
        </p:txBody>
      </p:sp>
      <p:sp>
        <p:nvSpPr>
          <p:cNvPr id="3" name="Content Placeholder 2"/>
          <p:cNvSpPr>
            <a:spLocks noGrp="1"/>
          </p:cNvSpPr>
          <p:nvPr>
            <p:ph idx="1"/>
          </p:nvPr>
        </p:nvSpPr>
        <p:spPr>
          <a:xfrm>
            <a:off x="76200" y="1295400"/>
            <a:ext cx="8991600" cy="5410200"/>
          </a:xfrm>
        </p:spPr>
        <p:txBody>
          <a:bodyPr>
            <a:normAutofit/>
          </a:bodyPr>
          <a:lstStyle/>
          <a:p>
            <a:pPr marL="609600" indent="-609600" eaLnBrk="1" hangingPunct="1">
              <a:lnSpc>
                <a:spcPct val="80000"/>
              </a:lnSpc>
              <a:buFont typeface="Wingdings" pitchFamily="2" charset="2"/>
              <a:buChar char="Ø"/>
              <a:defRPr/>
            </a:pPr>
            <a:r>
              <a:rPr lang="en-US" sz="3000" dirty="0" smtClean="0">
                <a:latin typeface="Gill Sans MT" pitchFamily="34" charset="0"/>
                <a:cs typeface="Tahoma" pitchFamily="34" charset="0"/>
              </a:rPr>
              <a:t>The </a:t>
            </a:r>
            <a:r>
              <a:rPr lang="en-US" sz="3000" dirty="0">
                <a:latin typeface="Gill Sans MT" pitchFamily="34" charset="0"/>
                <a:cs typeface="Tahoma" pitchFamily="34" charset="0"/>
              </a:rPr>
              <a:t>messages must be:</a:t>
            </a:r>
          </a:p>
          <a:p>
            <a:pPr marL="1390650" lvl="2" indent="-533400">
              <a:lnSpc>
                <a:spcPct val="80000"/>
              </a:lnSpc>
              <a:buFont typeface="Arial" charset="0"/>
              <a:buChar char="•"/>
              <a:defRPr/>
            </a:pPr>
            <a:r>
              <a:rPr lang="en-US" sz="3000" dirty="0">
                <a:latin typeface="Gill Sans MT" pitchFamily="34" charset="0"/>
                <a:cs typeface="Tahoma" pitchFamily="34" charset="0"/>
              </a:rPr>
              <a:t>timely 	</a:t>
            </a:r>
          </a:p>
          <a:p>
            <a:pPr marL="1390650" lvl="2" indent="-533400">
              <a:lnSpc>
                <a:spcPct val="80000"/>
              </a:lnSpc>
              <a:buFont typeface="Arial" charset="0"/>
              <a:buChar char="•"/>
              <a:defRPr/>
            </a:pPr>
            <a:r>
              <a:rPr lang="en-US" sz="3000" dirty="0">
                <a:latin typeface="Gill Sans MT" pitchFamily="34" charset="0"/>
                <a:cs typeface="Tahoma" pitchFamily="34" charset="0"/>
              </a:rPr>
              <a:t>meaningful/relevant</a:t>
            </a:r>
          </a:p>
          <a:p>
            <a:pPr marL="1390650" lvl="2" indent="-533400">
              <a:lnSpc>
                <a:spcPct val="80000"/>
              </a:lnSpc>
              <a:buFont typeface="Arial" charset="0"/>
              <a:buChar char="•"/>
              <a:defRPr/>
            </a:pPr>
            <a:r>
              <a:rPr lang="en-US" sz="3000" dirty="0">
                <a:latin typeface="Gill Sans MT" pitchFamily="34" charset="0"/>
                <a:cs typeface="Tahoma" pitchFamily="34" charset="0"/>
              </a:rPr>
              <a:t>applicable to the situation</a:t>
            </a:r>
            <a:r>
              <a:rPr lang="en-US" sz="3000" dirty="0" smtClean="0">
                <a:latin typeface="Gill Sans MT" pitchFamily="34" charset="0"/>
                <a:cs typeface="Tahoma" pitchFamily="34" charset="0"/>
              </a:rPr>
              <a:t>.</a:t>
            </a:r>
          </a:p>
          <a:p>
            <a:pPr marL="1390650" lvl="2" indent="-533400">
              <a:lnSpc>
                <a:spcPct val="80000"/>
              </a:lnSpc>
              <a:buNone/>
              <a:defRPr/>
            </a:pPr>
            <a:endParaRPr lang="en-US" sz="3000" dirty="0">
              <a:latin typeface="Gill Sans MT" pitchFamily="34" charset="0"/>
              <a:cs typeface="Tahoma" pitchFamily="34" charset="0"/>
            </a:endParaRPr>
          </a:p>
          <a:p>
            <a:pPr marL="609600" indent="-609600" eaLnBrk="1" hangingPunct="1">
              <a:lnSpc>
                <a:spcPct val="80000"/>
              </a:lnSpc>
              <a:buFont typeface="Wingdings" pitchFamily="2" charset="2"/>
              <a:buChar char="Ø"/>
              <a:defRPr/>
            </a:pPr>
            <a:r>
              <a:rPr lang="en-US" sz="3000" dirty="0" smtClean="0">
                <a:latin typeface="Gill Sans MT" pitchFamily="34" charset="0"/>
                <a:cs typeface="Tahoma" pitchFamily="34" charset="0"/>
              </a:rPr>
              <a:t>The audience/receiver </a:t>
            </a:r>
            <a:r>
              <a:rPr lang="en-US" sz="3000" dirty="0">
                <a:latin typeface="Gill Sans MT" pitchFamily="34" charset="0"/>
                <a:cs typeface="Tahoma" pitchFamily="34" charset="0"/>
              </a:rPr>
              <a:t>must remove their own barriers.</a:t>
            </a:r>
          </a:p>
          <a:p>
            <a:pPr marL="1390650" lvl="2" indent="-533400">
              <a:lnSpc>
                <a:spcPct val="80000"/>
              </a:lnSpc>
              <a:buFont typeface="Arial" charset="0"/>
              <a:buChar char="•"/>
              <a:defRPr/>
            </a:pPr>
            <a:r>
              <a:rPr lang="en-US" sz="3000" dirty="0">
                <a:latin typeface="Gill Sans MT" pitchFamily="34" charset="0"/>
                <a:cs typeface="Tahoma" pitchFamily="34" charset="0"/>
              </a:rPr>
              <a:t>The non-listener type – who refuse to listen</a:t>
            </a:r>
          </a:p>
          <a:p>
            <a:pPr marL="1390650" lvl="2" indent="-533400">
              <a:lnSpc>
                <a:spcPct val="80000"/>
              </a:lnSpc>
              <a:buFont typeface="Arial" charset="0"/>
              <a:buChar char="•"/>
              <a:defRPr/>
            </a:pPr>
            <a:r>
              <a:rPr lang="en-US" sz="3000" dirty="0">
                <a:latin typeface="Gill Sans MT" pitchFamily="34" charset="0"/>
                <a:cs typeface="Tahoma" pitchFamily="34" charset="0"/>
              </a:rPr>
              <a:t>The know-it-all type – who thinks he/she knows the answer to everything</a:t>
            </a:r>
            <a:r>
              <a:rPr lang="en-US" sz="3000" dirty="0" smtClean="0">
                <a:latin typeface="Gill Sans MT" pitchFamily="34" charset="0"/>
                <a:cs typeface="Tahoma" pitchFamily="34" charset="0"/>
              </a:rPr>
              <a:t>.</a:t>
            </a:r>
            <a:endParaRPr lang="en-US" sz="3000" dirty="0">
              <a:latin typeface="Gill Sans MT" pitchFamily="34" charset="0"/>
              <a:cs typeface="Tahoma" pitchFamily="34" charset="0"/>
            </a:endParaRPr>
          </a:p>
        </p:txBody>
      </p:sp>
      <p:sp>
        <p:nvSpPr>
          <p:cNvPr id="26628" name="Slide Number Placeholder 1"/>
          <p:cNvSpPr>
            <a:spLocks noGrp="1"/>
          </p:cNvSpPr>
          <p:nvPr>
            <p:ph type="sldNum" sz="quarter" idx="12"/>
          </p:nvPr>
        </p:nvSpPr>
        <p:spPr>
          <a:noFill/>
          <a:ln>
            <a:miter lim="800000"/>
            <a:headEnd/>
            <a:tailEnd/>
          </a:ln>
        </p:spPr>
        <p:txBody>
          <a:bodyPr/>
          <a:lstStyle/>
          <a:p>
            <a:fld id="{A007A859-70E3-4794-BD1D-44D2B74EA8D9}" type="slidenum">
              <a:rPr lang="en-US" altLang="en-US" smtClean="0"/>
              <a:pPr/>
              <a:t>28</a:t>
            </a:fld>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pPr marL="990600" lvl="1" indent="-533400">
              <a:lnSpc>
                <a:spcPct val="80000"/>
              </a:lnSpc>
              <a:buFont typeface="Arial" charset="0"/>
              <a:buChar char="•"/>
              <a:defRPr/>
            </a:pPr>
            <a:r>
              <a:rPr lang="en-US" dirty="0" smtClean="0">
                <a:latin typeface="Gill Sans MT" pitchFamily="34" charset="0"/>
                <a:cs typeface="Tahoma" pitchFamily="34" charset="0"/>
              </a:rPr>
              <a:t>The impatient type – who is reluctant to sit and jumps to conclusion.</a:t>
            </a:r>
          </a:p>
          <a:p>
            <a:pPr marL="990600" lvl="1" indent="-533400">
              <a:lnSpc>
                <a:spcPct val="80000"/>
              </a:lnSpc>
              <a:buFont typeface="Arial" charset="0"/>
              <a:buChar char="•"/>
              <a:defRPr/>
            </a:pPr>
            <a:r>
              <a:rPr lang="en-US" dirty="0" smtClean="0">
                <a:latin typeface="Gill Sans MT" pitchFamily="34" charset="0"/>
                <a:cs typeface="Tahoma" pitchFamily="34" charset="0"/>
              </a:rPr>
              <a:t>The negative personality – who enjoys saying        ’’ No ’’ to everyone</a:t>
            </a:r>
            <a:endParaRPr lang="en-US" dirty="0" smtClean="0">
              <a:latin typeface="Gill Sans MT" pitchFamily="34" charset="0"/>
            </a:endParaRPr>
          </a:p>
          <a:p>
            <a:endParaRPr lang="en-US" dirty="0"/>
          </a:p>
        </p:txBody>
      </p:sp>
      <p:sp>
        <p:nvSpPr>
          <p:cNvPr id="4" name="Slide Number Placeholder 3"/>
          <p:cNvSpPr>
            <a:spLocks noGrp="1"/>
          </p:cNvSpPr>
          <p:nvPr>
            <p:ph type="sldNum" sz="quarter" idx="12"/>
          </p:nvPr>
        </p:nvSpPr>
        <p:spPr/>
        <p:txBody>
          <a:bodyPr/>
          <a:lstStyle/>
          <a:p>
            <a:fld id="{DBE9AA10-5815-4C66-9560-C26103F98F8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latin typeface="Gill Sans MT" pitchFamily="34" charset="0"/>
              </a:rPr>
              <a:t>What is the importance of communication in health organizations?</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What communication barriers do you know?</a:t>
            </a:r>
          </a:p>
          <a:p>
            <a:pPr>
              <a:buFont typeface="Wingdings" pitchFamily="2" charset="2"/>
              <a:buChar char="§"/>
            </a:pPr>
            <a:endParaRPr lang="en-US" dirty="0" smtClean="0">
              <a:latin typeface="Gill Sans MT"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loucester MT Extra Condensed" pitchFamily="18" charset="0"/>
              </a:rPr>
              <a:t>Managing health team </a:t>
            </a:r>
            <a:endParaRPr lang="en-US" dirty="0">
              <a:latin typeface="Gloucester MT Extra Condensed" pitchFamily="18" charset="0"/>
            </a:endParaRPr>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30</a:t>
            </a:fld>
            <a:endParaRPr lang="en-US"/>
          </a:p>
        </p:txBody>
      </p:sp>
    </p:spTree>
    <p:extLst>
      <p:ext uri="{BB962C8B-B14F-4D97-AF65-F5344CB8AC3E}">
        <p14:creationId xmlns:p14="http://schemas.microsoft.com/office/powerpoint/2010/main" val="1772628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 </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FF0000"/>
                </a:solidFill>
                <a:latin typeface="Gill Sans MT" pitchFamily="34" charset="0"/>
              </a:rPr>
              <a:t>At the end of this session you will be able to:</a:t>
            </a:r>
          </a:p>
          <a:p>
            <a:pPr lvl="1">
              <a:buFont typeface="Wingdings" pitchFamily="2" charset="2"/>
              <a:buChar char="ü"/>
            </a:pPr>
            <a:endParaRPr lang="en-US" sz="3200" dirty="0" smtClean="0">
              <a:latin typeface="Gill Sans MT" pitchFamily="34" charset="0"/>
            </a:endParaRPr>
          </a:p>
          <a:p>
            <a:pPr lvl="1">
              <a:buFont typeface="Wingdings" pitchFamily="2" charset="2"/>
              <a:buChar char="ü"/>
            </a:pPr>
            <a:r>
              <a:rPr lang="en-US" sz="3200" dirty="0" smtClean="0">
                <a:latin typeface="Gill Sans MT" pitchFamily="34" charset="0"/>
              </a:rPr>
              <a:t>Describe values of health team</a:t>
            </a:r>
          </a:p>
          <a:p>
            <a:pPr lvl="1">
              <a:buFont typeface="Wingdings" pitchFamily="2" charset="2"/>
              <a:buChar char="ü"/>
            </a:pPr>
            <a:r>
              <a:rPr lang="en-US" sz="3200" dirty="0" smtClean="0">
                <a:latin typeface="Gill Sans MT" pitchFamily="34" charset="0"/>
              </a:rPr>
              <a:t>Describe principles of health team</a:t>
            </a:r>
          </a:p>
          <a:p>
            <a:pPr lvl="1">
              <a:buFont typeface="Wingdings" pitchFamily="2" charset="2"/>
              <a:buChar char="ü"/>
            </a:pPr>
            <a:r>
              <a:rPr lang="en-US" sz="3200" dirty="0" smtClean="0">
                <a:latin typeface="Gill Sans MT" pitchFamily="34" charset="0"/>
              </a:rPr>
              <a:t>Describe types of health team</a:t>
            </a:r>
          </a:p>
          <a:p>
            <a:pPr lvl="1">
              <a:buFont typeface="Wingdings" pitchFamily="2" charset="2"/>
              <a:buChar char="ü"/>
            </a:pPr>
            <a:endParaRPr lang="en-US" sz="3200" dirty="0" smtClean="0">
              <a:latin typeface="Gill Sans MT" pitchFamily="34" charset="0"/>
            </a:endParaRPr>
          </a:p>
          <a:p>
            <a:pPr lvl="1">
              <a:buNone/>
            </a:pPr>
            <a:endParaRPr lang="en-US" sz="3200" dirty="0" smtClean="0">
              <a:latin typeface="Gill Sans MT" pitchFamily="34" charset="0"/>
            </a:endParaRPr>
          </a:p>
          <a:p>
            <a:pPr>
              <a:buNone/>
            </a:pP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31</a:t>
            </a:fld>
            <a:endParaRPr lang="en-US"/>
          </a:p>
        </p:txBody>
      </p:sp>
    </p:spTree>
    <p:extLst>
      <p:ext uri="{BB962C8B-B14F-4D97-AF65-F5344CB8AC3E}">
        <p14:creationId xmlns:p14="http://schemas.microsoft.com/office/powerpoint/2010/main" val="4085777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pPr>
              <a:buNone/>
            </a:pPr>
            <a:r>
              <a:rPr lang="en-US" sz="3600" dirty="0" smtClean="0">
                <a:latin typeface="AWLUnicode" pitchFamily="2" charset="0"/>
              </a:rPr>
              <a:t>Why do you think we need effective teams in health care organizations? </a:t>
            </a:r>
            <a:endParaRPr lang="en-US" sz="3600" dirty="0">
              <a:latin typeface="AWLUnicode" pitchFamily="2"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32</a:t>
            </a:fld>
            <a:endParaRPr lang="en-US"/>
          </a:p>
        </p:txBody>
      </p:sp>
    </p:spTree>
    <p:extLst>
      <p:ext uri="{BB962C8B-B14F-4D97-AF65-F5344CB8AC3E}">
        <p14:creationId xmlns:p14="http://schemas.microsoft.com/office/powerpoint/2010/main" val="3452529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Health team management</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lgn="just">
              <a:buFont typeface="Wingdings" pitchFamily="2" charset="2"/>
              <a:buChar char="§"/>
            </a:pPr>
            <a:r>
              <a:rPr lang="en-US" i="1" dirty="0" smtClean="0">
                <a:solidFill>
                  <a:srgbClr val="FF0000"/>
                </a:solidFill>
                <a:latin typeface="Gill Sans MT" pitchFamily="34" charset="0"/>
              </a:rPr>
              <a:t>Health team </a:t>
            </a:r>
            <a:r>
              <a:rPr lang="en-US" dirty="0" smtClean="0">
                <a:latin typeface="Gill Sans MT" pitchFamily="34" charset="0"/>
              </a:rPr>
              <a:t>is a group of people who share a </a:t>
            </a:r>
            <a:r>
              <a:rPr lang="en-US" dirty="0" smtClean="0">
                <a:solidFill>
                  <a:srgbClr val="0070C0"/>
                </a:solidFill>
                <a:latin typeface="Gill Sans MT" pitchFamily="34" charset="0"/>
              </a:rPr>
              <a:t>common health goal </a:t>
            </a:r>
            <a:r>
              <a:rPr lang="en-US" dirty="0" smtClean="0">
                <a:latin typeface="Gill Sans MT" pitchFamily="34" charset="0"/>
              </a:rPr>
              <a:t>and common objectives, determined by community needs, to the </a:t>
            </a:r>
            <a:r>
              <a:rPr lang="en-US" dirty="0" smtClean="0">
                <a:solidFill>
                  <a:srgbClr val="C00000"/>
                </a:solidFill>
                <a:latin typeface="Gill Sans MT" pitchFamily="34" charset="0"/>
              </a:rPr>
              <a:t>achievement</a:t>
            </a:r>
            <a:r>
              <a:rPr lang="en-US" dirty="0" smtClean="0">
                <a:latin typeface="Gill Sans MT" pitchFamily="34" charset="0"/>
              </a:rPr>
              <a:t> of which each member of the team contributes, in accordance with his/her competence and skill and </a:t>
            </a:r>
            <a:r>
              <a:rPr lang="en-US" dirty="0" smtClean="0">
                <a:solidFill>
                  <a:srgbClr val="C00000"/>
                </a:solidFill>
                <a:latin typeface="Gill Sans MT" pitchFamily="34" charset="0"/>
              </a:rPr>
              <a:t>in coordination </a:t>
            </a:r>
            <a:r>
              <a:rPr lang="en-US" dirty="0" smtClean="0">
                <a:latin typeface="Gill Sans MT" pitchFamily="34" charset="0"/>
              </a:rPr>
              <a:t>with the functions of others</a:t>
            </a:r>
          </a:p>
          <a:p>
            <a:endParaRPr lang="en-US" dirty="0" smtClean="0">
              <a:latin typeface="Gill Sans MT" pitchFamily="34" charset="0"/>
            </a:endParaRPr>
          </a:p>
          <a:p>
            <a:pPr algn="r">
              <a:buNone/>
            </a:pPr>
            <a:r>
              <a:rPr lang="en-US" i="1" dirty="0" smtClean="0">
                <a:solidFill>
                  <a:srgbClr val="0070C0"/>
                </a:solidFill>
                <a:latin typeface="Gill Sans MT" pitchFamily="34" charset="0"/>
              </a:rPr>
              <a:t>(WHO, 1992)</a:t>
            </a:r>
            <a:endParaRPr lang="en-US" i="1" dirty="0">
              <a:solidFill>
                <a:srgbClr val="0070C0"/>
              </a:solidFill>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33</a:t>
            </a:fld>
            <a:endParaRPr lang="en-US"/>
          </a:p>
        </p:txBody>
      </p:sp>
    </p:spTree>
    <p:extLst>
      <p:ext uri="{BB962C8B-B14F-4D97-AF65-F5344CB8AC3E}">
        <p14:creationId xmlns:p14="http://schemas.microsoft.com/office/powerpoint/2010/main" val="606726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34</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228600" y="1600200"/>
            <a:ext cx="3733800" cy="452596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038600" y="1600200"/>
            <a:ext cx="4800600" cy="4648200"/>
          </a:xfrm>
          <a:prstGeom prst="rect">
            <a:avLst/>
          </a:prstGeom>
          <a:noFill/>
          <a:ln w="9525">
            <a:noFill/>
            <a:miter lim="800000"/>
            <a:headEnd/>
            <a:tailEnd/>
          </a:ln>
        </p:spPr>
      </p:pic>
    </p:spTree>
    <p:extLst>
      <p:ext uri="{BB962C8B-B14F-4D97-AF65-F5344CB8AC3E}">
        <p14:creationId xmlns:p14="http://schemas.microsoft.com/office/powerpoint/2010/main" val="4020759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smtClean="0">
                <a:solidFill>
                  <a:srgbClr val="C00000"/>
                </a:solidFill>
                <a:latin typeface="Gill Sans MT" pitchFamily="34" charset="0"/>
              </a:rPr>
              <a:t>Work teams </a:t>
            </a:r>
            <a:r>
              <a:rPr lang="en-US" dirty="0" smtClean="0">
                <a:latin typeface="Gill Sans MT" pitchFamily="34" charset="0"/>
              </a:rPr>
              <a:t>are groups whose members work intensely on a specific, common goal using their positive synergy, individual and mutual accountability, and complementary skills</a:t>
            </a:r>
            <a:br>
              <a:rPr lang="en-US" dirty="0" smtClean="0">
                <a:latin typeface="Gill Sans MT" pitchFamily="34" charset="0"/>
              </a:rPr>
            </a:br>
            <a:endParaRPr lang="en-US" dirty="0" smtClean="0">
              <a:latin typeface="Gill Sans MT" pitchFamily="34" charset="0"/>
            </a:endParaRPr>
          </a:p>
          <a:p>
            <a:pPr>
              <a:buFont typeface="Wingdings" pitchFamily="2" charset="2"/>
              <a:buChar char="§"/>
            </a:pPr>
            <a:r>
              <a:rPr lang="en-US" dirty="0" smtClean="0">
                <a:latin typeface="Gill Sans MT" pitchFamily="34" charset="0"/>
              </a:rPr>
              <a:t>The members have attitudes of willingness to work and active participation</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There is continuous coordination and collaboration among team members</a:t>
            </a:r>
          </a:p>
          <a:p>
            <a:endParaRPr lang="en-US" dirty="0" smtClean="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35</a:t>
            </a:fld>
            <a:endParaRPr lang="en-US"/>
          </a:p>
        </p:txBody>
      </p:sp>
    </p:spTree>
    <p:extLst>
      <p:ext uri="{BB962C8B-B14F-4D97-AF65-F5344CB8AC3E}">
        <p14:creationId xmlns:p14="http://schemas.microsoft.com/office/powerpoint/2010/main" val="2242091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latin typeface="Gill Sans MT" pitchFamily="34" charset="0"/>
              </a:rPr>
              <a:t>To have effective collaboration in health care, effective working teams must be </a:t>
            </a:r>
            <a:r>
              <a:rPr lang="en-US" dirty="0" smtClean="0">
                <a:solidFill>
                  <a:srgbClr val="C00000"/>
                </a:solidFill>
                <a:latin typeface="Gill Sans MT" pitchFamily="34" charset="0"/>
              </a:rPr>
              <a:t>created and maintained </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The work of each individual may be efficient from the perspective of his or her own tasks, but </a:t>
            </a:r>
            <a:r>
              <a:rPr lang="en-US" dirty="0" smtClean="0">
                <a:solidFill>
                  <a:srgbClr val="FF0000"/>
                </a:solidFill>
                <a:latin typeface="Gill Sans MT" pitchFamily="34" charset="0"/>
              </a:rPr>
              <a:t>overall the efforts are suboptimal and may not serve the needs of patients</a:t>
            </a:r>
          </a:p>
          <a:p>
            <a:pPr algn="r">
              <a:buNone/>
            </a:pPr>
            <a:r>
              <a:rPr lang="en-US" dirty="0" smtClean="0">
                <a:solidFill>
                  <a:srgbClr val="0070C0"/>
                </a:solidFill>
                <a:latin typeface="Gill Sans MT" pitchFamily="34" charset="0"/>
              </a:rPr>
              <a:t>(Institute of Medicine, 2001)</a:t>
            </a:r>
          </a:p>
          <a:p>
            <a:pPr>
              <a:buNone/>
            </a:pP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36</a:t>
            </a:fld>
            <a:endParaRPr lang="en-US"/>
          </a:p>
        </p:txBody>
      </p:sp>
    </p:spTree>
    <p:extLst>
      <p:ext uri="{BB962C8B-B14F-4D97-AF65-F5344CB8AC3E}">
        <p14:creationId xmlns:p14="http://schemas.microsoft.com/office/powerpoint/2010/main" val="994448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763000" cy="4724400"/>
          </a:xfrm>
        </p:spPr>
        <p:txBody>
          <a:bodyPr>
            <a:normAutofit/>
          </a:bodyPr>
          <a:lstStyle/>
          <a:p>
            <a:pPr>
              <a:buFont typeface="Wingdings" pitchFamily="2" charset="2"/>
              <a:buChar char="§"/>
            </a:pPr>
            <a:r>
              <a:rPr lang="en-US" dirty="0" smtClean="0">
                <a:latin typeface="Gill Sans MT" pitchFamily="34" charset="0"/>
              </a:rPr>
              <a:t>The importance of </a:t>
            </a:r>
            <a:r>
              <a:rPr lang="en-US" u="sng" dirty="0" smtClean="0">
                <a:latin typeface="Gill Sans MT" pitchFamily="34" charset="0"/>
              </a:rPr>
              <a:t>effective teams </a:t>
            </a:r>
            <a:r>
              <a:rPr lang="en-US" dirty="0" smtClean="0">
                <a:latin typeface="Gill Sans MT" pitchFamily="34" charset="0"/>
              </a:rPr>
              <a:t>in health care is increasing due to factors such as: </a:t>
            </a:r>
          </a:p>
          <a:p>
            <a:pPr lvl="1"/>
            <a:endParaRPr lang="en-US" sz="3200" dirty="0" smtClean="0">
              <a:latin typeface="Gill Sans MT" pitchFamily="34" charset="0"/>
            </a:endParaRPr>
          </a:p>
          <a:p>
            <a:pPr lvl="1"/>
            <a:r>
              <a:rPr lang="en-US" sz="3200" dirty="0" smtClean="0">
                <a:latin typeface="Gill Sans MT" pitchFamily="34" charset="0"/>
              </a:rPr>
              <a:t>The increasing complexity and specialization of care </a:t>
            </a:r>
          </a:p>
          <a:p>
            <a:pPr lvl="1"/>
            <a:r>
              <a:rPr lang="en-US" sz="3200" dirty="0" smtClean="0">
                <a:latin typeface="Gill Sans MT" pitchFamily="34" charset="0"/>
              </a:rPr>
              <a:t>Increasing co-morbidities</a:t>
            </a:r>
          </a:p>
          <a:p>
            <a:pPr lvl="1"/>
            <a:r>
              <a:rPr lang="en-US" sz="3200" dirty="0" smtClean="0">
                <a:latin typeface="Gill Sans MT" pitchFamily="34" charset="0"/>
              </a:rPr>
              <a:t>Increasing chronic disease </a:t>
            </a:r>
          </a:p>
          <a:p>
            <a:pPr lvl="1"/>
            <a:r>
              <a:rPr lang="en-US" sz="3200" dirty="0" smtClean="0">
                <a:latin typeface="Gill Sans MT" pitchFamily="34" charset="0"/>
              </a:rPr>
              <a:t>Global workforce shortages</a:t>
            </a: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37</a:t>
            </a:fld>
            <a:endParaRPr lang="en-US"/>
          </a:p>
        </p:txBody>
      </p:sp>
    </p:spTree>
    <p:extLst>
      <p:ext uri="{BB962C8B-B14F-4D97-AF65-F5344CB8AC3E}">
        <p14:creationId xmlns:p14="http://schemas.microsoft.com/office/powerpoint/2010/main" val="65632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724400"/>
          </a:xfrm>
        </p:spPr>
        <p:txBody>
          <a:bodyPr/>
          <a:lstStyle/>
          <a:p>
            <a:pPr>
              <a:buFont typeface="Wingdings" pitchFamily="2" charset="2"/>
              <a:buChar char="§"/>
            </a:pPr>
            <a:endParaRPr lang="en-US" dirty="0" smtClean="0">
              <a:latin typeface="Gill Sans MT" pitchFamily="34" charset="0"/>
            </a:endParaRP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“Our challenge is not whether we will deliver care in teams but rather </a:t>
            </a:r>
            <a:r>
              <a:rPr lang="en-US" u="sng" dirty="0" smtClean="0">
                <a:latin typeface="Gill Sans MT" pitchFamily="34" charset="0"/>
              </a:rPr>
              <a:t>how well </a:t>
            </a:r>
            <a:r>
              <a:rPr lang="en-US" dirty="0" smtClean="0">
                <a:latin typeface="Gill Sans MT" pitchFamily="34" charset="0"/>
              </a:rPr>
              <a:t>we will deliver care in teams.”</a:t>
            </a:r>
          </a:p>
          <a:p>
            <a:pPr algn="r">
              <a:buNone/>
            </a:pPr>
            <a:r>
              <a:rPr lang="en-US" dirty="0" smtClean="0">
                <a:solidFill>
                  <a:schemeClr val="tx2">
                    <a:lumMod val="60000"/>
                    <a:lumOff val="40000"/>
                  </a:schemeClr>
                </a:solidFill>
                <a:latin typeface="Gill Sans MT" pitchFamily="34" charset="0"/>
              </a:rPr>
              <a:t>(Paul M. </a:t>
            </a:r>
            <a:r>
              <a:rPr lang="en-US" dirty="0" err="1" smtClean="0">
                <a:solidFill>
                  <a:schemeClr val="tx2">
                    <a:lumMod val="60000"/>
                    <a:lumOff val="40000"/>
                  </a:schemeClr>
                </a:solidFill>
                <a:latin typeface="Gill Sans MT" pitchFamily="34" charset="0"/>
              </a:rPr>
              <a:t>Schyve</a:t>
            </a:r>
            <a:r>
              <a:rPr lang="en-US" dirty="0" smtClean="0">
                <a:solidFill>
                  <a:schemeClr val="tx2">
                    <a:lumMod val="60000"/>
                    <a:lumOff val="40000"/>
                  </a:schemeClr>
                </a:solidFill>
                <a:latin typeface="Gill Sans MT" pitchFamily="34" charset="0"/>
              </a:rPr>
              <a:t>, 2005)</a:t>
            </a:r>
            <a:endParaRPr lang="en-US" dirty="0">
              <a:solidFill>
                <a:schemeClr val="tx2">
                  <a:lumMod val="60000"/>
                  <a:lumOff val="40000"/>
                </a:schemeClr>
              </a:solidFill>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38</a:t>
            </a:fld>
            <a:endParaRPr lang="en-US"/>
          </a:p>
        </p:txBody>
      </p:sp>
    </p:spTree>
    <p:extLst>
      <p:ext uri="{BB962C8B-B14F-4D97-AF65-F5344CB8AC3E}">
        <p14:creationId xmlns:p14="http://schemas.microsoft.com/office/powerpoint/2010/main" val="1576449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smtClean="0">
                <a:latin typeface="Gill Sans MT" pitchFamily="34" charset="0"/>
              </a:rPr>
              <a:t>The success of the team is more important than individual achievement</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Teams in health care take many forms</a:t>
            </a:r>
          </a:p>
          <a:p>
            <a:pPr lvl="1"/>
            <a:r>
              <a:rPr lang="en-US" sz="3200" dirty="0" smtClean="0">
                <a:latin typeface="Gill Sans MT" pitchFamily="34" charset="0"/>
              </a:rPr>
              <a:t>disaster response teams; </a:t>
            </a:r>
          </a:p>
          <a:p>
            <a:pPr lvl="1"/>
            <a:r>
              <a:rPr lang="en-US" sz="3200" dirty="0" smtClean="0">
                <a:latin typeface="Gill Sans MT" pitchFamily="34" charset="0"/>
              </a:rPr>
              <a:t>teams that perform emergency operations; </a:t>
            </a:r>
          </a:p>
          <a:p>
            <a:pPr lvl="1"/>
            <a:r>
              <a:rPr lang="en-US" sz="3200" dirty="0" smtClean="0">
                <a:latin typeface="Gill Sans MT" pitchFamily="34" charset="0"/>
              </a:rPr>
              <a:t>hospital teams caring for acutely ill patients etc…</a:t>
            </a:r>
            <a:br>
              <a:rPr lang="en-US" sz="3200" dirty="0" smtClean="0">
                <a:latin typeface="Gill Sans MT" pitchFamily="34" charset="0"/>
              </a:rPr>
            </a:b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39</a:t>
            </a:fld>
            <a:endParaRPr lang="en-US"/>
          </a:p>
        </p:txBody>
      </p:sp>
    </p:spTree>
    <p:extLst>
      <p:ext uri="{BB962C8B-B14F-4D97-AF65-F5344CB8AC3E}">
        <p14:creationId xmlns:p14="http://schemas.microsoft.com/office/powerpoint/2010/main" val="141082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latin typeface="Gill Sans MT" pitchFamily="34" charset="0"/>
              </a:rPr>
              <a:t>Communication </a:t>
            </a: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dirty="0" smtClean="0">
                <a:latin typeface="Gill Sans MT" pitchFamily="34" charset="0"/>
              </a:rPr>
              <a:t>Definitions: </a:t>
            </a:r>
          </a:p>
          <a:p>
            <a:pPr eaLnBrk="1" hangingPunct="1">
              <a:defRPr/>
            </a:pPr>
            <a:r>
              <a:rPr lang="en-US" dirty="0" smtClean="0">
                <a:latin typeface="Gill Sans MT" pitchFamily="34" charset="0"/>
              </a:rPr>
              <a:t>The process of sharing of ideas, information, knowledge, and experience among people</a:t>
            </a:r>
          </a:p>
          <a:p>
            <a:pPr eaLnBrk="1" hangingPunct="1">
              <a:defRPr/>
            </a:pPr>
            <a:endParaRPr lang="en-US" dirty="0" smtClean="0">
              <a:latin typeface="Gill Sans MT" pitchFamily="34" charset="0"/>
            </a:endParaRPr>
          </a:p>
          <a:p>
            <a:pPr eaLnBrk="1" hangingPunct="1">
              <a:defRPr/>
            </a:pPr>
            <a:r>
              <a:rPr lang="en-US" dirty="0" smtClean="0">
                <a:latin typeface="Gill Sans MT" pitchFamily="34" charset="0"/>
              </a:rPr>
              <a:t>It is the exchange of facts, ideas, opinions or emotions b/n two or more people </a:t>
            </a:r>
          </a:p>
          <a:p>
            <a:pPr marL="0" indent="0" eaLnBrk="1" hangingPunct="1">
              <a:buFont typeface="Wingdings" pitchFamily="2" charset="2"/>
              <a:buNone/>
              <a:defRPr/>
            </a:pPr>
            <a:endParaRPr lang="en-US" dirty="0" smtClean="0">
              <a:latin typeface="Gill Sans MT" pitchFamily="34" charset="0"/>
            </a:endParaRPr>
          </a:p>
        </p:txBody>
      </p:sp>
      <p:sp>
        <p:nvSpPr>
          <p:cNvPr id="6148" name="Slide Number Placeholder 1"/>
          <p:cNvSpPr>
            <a:spLocks noGrp="1"/>
          </p:cNvSpPr>
          <p:nvPr>
            <p:ph type="sldNum" sz="quarter" idx="12"/>
          </p:nvPr>
        </p:nvSpPr>
        <p:spPr>
          <a:noFill/>
          <a:ln>
            <a:miter lim="800000"/>
            <a:headEnd/>
            <a:tailEnd/>
          </a:ln>
        </p:spPr>
        <p:txBody>
          <a:bodyPr/>
          <a:lstStyle/>
          <a:p>
            <a:fld id="{089C7E99-0559-4A90-872B-6A776DA6512E}" type="slidenum">
              <a:rPr lang="en-US" altLang="en-US" smtClean="0"/>
              <a:pPr/>
              <a:t>4</a:t>
            </a:fld>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Font typeface="Wingdings" pitchFamily="2" charset="2"/>
              <a:buChar char="§"/>
            </a:pPr>
            <a:r>
              <a:rPr lang="en-US" dirty="0" smtClean="0">
                <a:latin typeface="Gill Sans MT" pitchFamily="34" charset="0"/>
              </a:rPr>
              <a:t>Teams in health care can be large or small, centralized or dispersed, virtual or face-to-face, formal/informal</a:t>
            </a:r>
          </a:p>
          <a:p>
            <a:pPr>
              <a:buFont typeface="Wingdings" pitchFamily="2" charset="2"/>
              <a:buChar char="§"/>
            </a:pPr>
            <a:r>
              <a:rPr lang="en-US" dirty="0" smtClean="0">
                <a:latin typeface="Gill Sans MT" pitchFamily="34" charset="0"/>
              </a:rPr>
              <a:t>Their tasks can be focused and brief or broad and lengthy</a:t>
            </a:r>
          </a:p>
          <a:p>
            <a:pPr>
              <a:buFont typeface="Wingdings" pitchFamily="2" charset="2"/>
              <a:buChar char="§"/>
            </a:pPr>
            <a:endParaRPr lang="en-US" dirty="0" smtClean="0">
              <a:latin typeface="Gill Sans MT" pitchFamily="34" charset="0"/>
            </a:endParaRPr>
          </a:p>
          <a:p>
            <a:endParaRPr lang="en-US" dirty="0" smtClean="0"/>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40</a:t>
            </a:fld>
            <a:endParaRPr lang="en-US"/>
          </a:p>
        </p:txBody>
      </p:sp>
      <p:pic>
        <p:nvPicPr>
          <p:cNvPr id="6" name="Picture 9" descr="MPj04392870000[1]"/>
          <p:cNvPicPr>
            <a:picLocks noChangeAspect="1" noChangeArrowheads="1"/>
          </p:cNvPicPr>
          <p:nvPr/>
        </p:nvPicPr>
        <p:blipFill>
          <a:blip r:embed="rId2" cstate="print"/>
          <a:srcRect l="11429" t="11429" r="11429" b="42857"/>
          <a:stretch>
            <a:fillRect/>
          </a:stretch>
        </p:blipFill>
        <p:spPr>
          <a:xfrm>
            <a:off x="4419600" y="3886200"/>
            <a:ext cx="3886200" cy="2455863"/>
          </a:xfrm>
          <a:prstGeom prst="rect">
            <a:avLst/>
          </a:prstGeom>
          <a:noFill/>
          <a:ln>
            <a:solidFill>
              <a:schemeClr val="tx1"/>
            </a:solidFill>
          </a:ln>
        </p:spPr>
      </p:pic>
    </p:spTree>
    <p:extLst>
      <p:ext uri="{BB962C8B-B14F-4D97-AF65-F5344CB8AC3E}">
        <p14:creationId xmlns:p14="http://schemas.microsoft.com/office/powerpoint/2010/main" val="3442820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0070C0"/>
                </a:solidFill>
                <a:latin typeface="Gill Sans MT" pitchFamily="34" charset="0"/>
              </a:rPr>
              <a:t>Stages in team development</a:t>
            </a:r>
          </a:p>
          <a:p>
            <a:pPr marL="514350" indent="-514350">
              <a:buAutoNum type="arabicPeriod"/>
            </a:pPr>
            <a:r>
              <a:rPr lang="en-US" b="1" dirty="0" smtClean="0">
                <a:solidFill>
                  <a:srgbClr val="C00000"/>
                </a:solidFill>
                <a:latin typeface="Gill Sans MT" pitchFamily="34" charset="0"/>
              </a:rPr>
              <a:t>Forming </a:t>
            </a:r>
          </a:p>
          <a:p>
            <a:pPr marL="914400" lvl="1" indent="-514350">
              <a:buFont typeface="Courier New" pitchFamily="49" charset="0"/>
              <a:buChar char="o"/>
            </a:pPr>
            <a:r>
              <a:rPr lang="en-US" dirty="0" smtClean="0">
                <a:latin typeface="Gill Sans MT" pitchFamily="34" charset="0"/>
              </a:rPr>
              <a:t>People join together</a:t>
            </a:r>
          </a:p>
          <a:p>
            <a:pPr marL="914400" lvl="1" indent="-514350">
              <a:buFont typeface="Courier New" pitchFamily="49" charset="0"/>
              <a:buChar char="o"/>
            </a:pPr>
            <a:r>
              <a:rPr lang="en-US" dirty="0" smtClean="0">
                <a:latin typeface="Gill Sans MT" pitchFamily="34" charset="0"/>
              </a:rPr>
              <a:t>Defining the group’s purpose, structure, and leadership</a:t>
            </a:r>
          </a:p>
          <a:p>
            <a:pPr marL="914400" lvl="1" indent="-514350">
              <a:buFont typeface="Courier New" pitchFamily="49" charset="0"/>
              <a:buChar char="o"/>
            </a:pPr>
            <a:r>
              <a:rPr lang="en-US" dirty="0" smtClean="0">
                <a:latin typeface="Gill Sans MT" pitchFamily="34" charset="0"/>
              </a:rPr>
              <a:t>Involves a great deal of uncertainty as members “test the waters” </a:t>
            </a:r>
          </a:p>
          <a:p>
            <a:pPr marL="914400" lvl="1" indent="-514350">
              <a:buFont typeface="Courier New" pitchFamily="49" charset="0"/>
              <a:buChar char="o"/>
            </a:pPr>
            <a:r>
              <a:rPr lang="en-US" dirty="0" smtClean="0">
                <a:latin typeface="Gill Sans MT" pitchFamily="34" charset="0"/>
              </a:rPr>
              <a:t>Completed when members begin to think of themselves as part of a group</a:t>
            </a:r>
            <a:br>
              <a:rPr lang="en-US" dirty="0" smtClean="0">
                <a:latin typeface="Gill Sans MT" pitchFamily="34" charset="0"/>
              </a:rPr>
            </a:br>
            <a:endParaRPr lang="en-US" dirty="0" smtClean="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41</a:t>
            </a:fld>
            <a:endParaRPr lang="en-US"/>
          </a:p>
        </p:txBody>
      </p:sp>
    </p:spTree>
    <p:extLst>
      <p:ext uri="{BB962C8B-B14F-4D97-AF65-F5344CB8AC3E}">
        <p14:creationId xmlns:p14="http://schemas.microsoft.com/office/powerpoint/2010/main" val="2543187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C00000"/>
                </a:solidFill>
                <a:latin typeface="Gill Sans MT" pitchFamily="34" charset="0"/>
              </a:rPr>
              <a:t>2. Storming </a:t>
            </a:r>
          </a:p>
          <a:p>
            <a:pPr lvl="1">
              <a:buFont typeface="Courier New" pitchFamily="49" charset="0"/>
              <a:buChar char="o"/>
            </a:pPr>
            <a:endParaRPr lang="en-US" sz="3200" dirty="0" smtClean="0">
              <a:latin typeface="Gill Sans MT" pitchFamily="34" charset="0"/>
            </a:endParaRPr>
          </a:p>
          <a:p>
            <a:pPr lvl="1">
              <a:buFont typeface="Courier New" pitchFamily="49" charset="0"/>
              <a:buChar char="o"/>
            </a:pPr>
            <a:r>
              <a:rPr lang="en-US" sz="3200" dirty="0" smtClean="0">
                <a:latin typeface="Gill Sans MT" pitchFamily="34" charset="0"/>
              </a:rPr>
              <a:t>Intra-group conflict over who will </a:t>
            </a:r>
            <a:r>
              <a:rPr lang="en-US" sz="3200" dirty="0" smtClean="0">
                <a:solidFill>
                  <a:srgbClr val="C00000"/>
                </a:solidFill>
                <a:latin typeface="Gill Sans MT" pitchFamily="34" charset="0"/>
              </a:rPr>
              <a:t>control</a:t>
            </a:r>
            <a:r>
              <a:rPr lang="en-US" sz="3200" dirty="0" smtClean="0">
                <a:latin typeface="Gill Sans MT" pitchFamily="34" charset="0"/>
              </a:rPr>
              <a:t> the group and what the group needs to be </a:t>
            </a:r>
            <a:r>
              <a:rPr lang="en-US" sz="3200" dirty="0" smtClean="0">
                <a:solidFill>
                  <a:srgbClr val="C00000"/>
                </a:solidFill>
                <a:latin typeface="Gill Sans MT" pitchFamily="34" charset="0"/>
              </a:rPr>
              <a:t>doing</a:t>
            </a:r>
          </a:p>
          <a:p>
            <a:pPr lvl="1">
              <a:buFont typeface="Courier New" pitchFamily="49" charset="0"/>
              <a:buChar char="o"/>
            </a:pPr>
            <a:r>
              <a:rPr lang="en-US" sz="3200" dirty="0" smtClean="0">
                <a:latin typeface="Gill Sans MT" pitchFamily="34" charset="0"/>
              </a:rPr>
              <a:t>During this stage, a relatively clear hierarchy of </a:t>
            </a:r>
            <a:r>
              <a:rPr lang="en-US" sz="3200" dirty="0" smtClean="0">
                <a:solidFill>
                  <a:srgbClr val="FF0000"/>
                </a:solidFill>
                <a:latin typeface="Gill Sans MT" pitchFamily="34" charset="0"/>
              </a:rPr>
              <a:t>leadership and agreement </a:t>
            </a:r>
            <a:r>
              <a:rPr lang="en-US" sz="3200" dirty="0" smtClean="0">
                <a:latin typeface="Gill Sans MT" pitchFamily="34" charset="0"/>
              </a:rPr>
              <a:t>on the group’s</a:t>
            </a:r>
            <a:br>
              <a:rPr lang="en-US" sz="3200" dirty="0" smtClean="0">
                <a:latin typeface="Gill Sans MT" pitchFamily="34" charset="0"/>
              </a:rPr>
            </a:br>
            <a:r>
              <a:rPr lang="en-US" sz="3200" dirty="0" smtClean="0">
                <a:latin typeface="Gill Sans MT" pitchFamily="34" charset="0"/>
              </a:rPr>
              <a:t>direction emerge</a:t>
            </a: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42</a:t>
            </a:fld>
            <a:endParaRPr lang="en-US"/>
          </a:p>
        </p:txBody>
      </p:sp>
    </p:spTree>
    <p:extLst>
      <p:ext uri="{BB962C8B-B14F-4D97-AF65-F5344CB8AC3E}">
        <p14:creationId xmlns:p14="http://schemas.microsoft.com/office/powerpoint/2010/main" val="190776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pPr>
              <a:buNone/>
            </a:pPr>
            <a:r>
              <a:rPr lang="en-US" b="1" dirty="0" smtClean="0">
                <a:solidFill>
                  <a:srgbClr val="C00000"/>
                </a:solidFill>
                <a:latin typeface="Gill Sans MT" pitchFamily="34" charset="0"/>
              </a:rPr>
              <a:t>3. </a:t>
            </a:r>
            <a:r>
              <a:rPr lang="en-US" b="1" dirty="0" err="1" smtClean="0">
                <a:solidFill>
                  <a:srgbClr val="C00000"/>
                </a:solidFill>
                <a:latin typeface="Gill Sans MT" pitchFamily="34" charset="0"/>
              </a:rPr>
              <a:t>Norming</a:t>
            </a:r>
            <a:r>
              <a:rPr lang="en-US" b="1" dirty="0" smtClean="0">
                <a:solidFill>
                  <a:srgbClr val="C00000"/>
                </a:solidFill>
                <a:latin typeface="Gill Sans MT" pitchFamily="34" charset="0"/>
              </a:rPr>
              <a:t> </a:t>
            </a:r>
          </a:p>
          <a:p>
            <a:pPr lvl="1">
              <a:buFont typeface="Courier New" pitchFamily="49" charset="0"/>
              <a:buChar char="o"/>
            </a:pPr>
            <a:r>
              <a:rPr lang="en-US" sz="3000" dirty="0" smtClean="0">
                <a:latin typeface="Gill Sans MT" pitchFamily="34" charset="0"/>
              </a:rPr>
              <a:t>Close relationships develop and the group becomes cohesive</a:t>
            </a:r>
          </a:p>
          <a:p>
            <a:pPr lvl="1">
              <a:buFont typeface="Courier New" pitchFamily="49" charset="0"/>
              <a:buChar char="o"/>
            </a:pPr>
            <a:r>
              <a:rPr lang="en-US" sz="3000" dirty="0" smtClean="0">
                <a:latin typeface="Gill Sans MT" pitchFamily="34" charset="0"/>
              </a:rPr>
              <a:t>There’s now a strong sense of group </a:t>
            </a:r>
            <a:r>
              <a:rPr lang="en-US" sz="3000" dirty="0" smtClean="0">
                <a:solidFill>
                  <a:srgbClr val="FF0000"/>
                </a:solidFill>
                <a:latin typeface="Gill Sans MT" pitchFamily="34" charset="0"/>
              </a:rPr>
              <a:t>identity and friendship</a:t>
            </a:r>
          </a:p>
          <a:p>
            <a:pPr lvl="1">
              <a:buFont typeface="Courier New" pitchFamily="49" charset="0"/>
              <a:buChar char="o"/>
            </a:pPr>
            <a:endParaRPr lang="en-US" sz="3000" dirty="0" smtClean="0">
              <a:latin typeface="Gill Sans MT" pitchFamily="34" charset="0"/>
            </a:endParaRPr>
          </a:p>
          <a:p>
            <a:pPr lvl="1">
              <a:buFont typeface="Courier New" pitchFamily="49" charset="0"/>
              <a:buChar char="o"/>
            </a:pPr>
            <a:r>
              <a:rPr lang="en-US" sz="3000" dirty="0" smtClean="0">
                <a:latin typeface="Gill Sans MT" pitchFamily="34" charset="0"/>
              </a:rPr>
              <a:t>Completed when the group structure solidifies, and the group has understand a common set of </a:t>
            </a:r>
            <a:r>
              <a:rPr lang="en-US" sz="3000" dirty="0" smtClean="0">
                <a:solidFill>
                  <a:srgbClr val="FF0000"/>
                </a:solidFill>
                <a:latin typeface="Gill Sans MT" pitchFamily="34" charset="0"/>
              </a:rPr>
              <a:t>expectations/norms regarding member behavior</a:t>
            </a:r>
            <a:r>
              <a:rPr lang="en-US" sz="3200" dirty="0" smtClean="0">
                <a:latin typeface="Gill Sans MT" pitchFamily="34" charset="0"/>
              </a:rPr>
              <a:t/>
            </a:r>
            <a:br>
              <a:rPr lang="en-US" sz="3200" dirty="0" smtClean="0">
                <a:latin typeface="Gill Sans MT" pitchFamily="34" charset="0"/>
              </a:rPr>
            </a:br>
            <a:r>
              <a:rPr lang="en-US" sz="3200" dirty="0" smtClean="0">
                <a:latin typeface="Gill Sans MT" pitchFamily="34" charset="0"/>
              </a:rPr>
              <a:t> </a:t>
            </a:r>
            <a:br>
              <a:rPr lang="en-US" sz="3200" dirty="0" smtClean="0">
                <a:latin typeface="Gill Sans MT" pitchFamily="34" charset="0"/>
              </a:rPr>
            </a:b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43</a:t>
            </a:fld>
            <a:endParaRPr lang="en-US"/>
          </a:p>
        </p:txBody>
      </p:sp>
    </p:spTree>
    <p:extLst>
      <p:ext uri="{BB962C8B-B14F-4D97-AF65-F5344CB8AC3E}">
        <p14:creationId xmlns:p14="http://schemas.microsoft.com/office/powerpoint/2010/main" val="1510352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800600"/>
          </a:xfrm>
        </p:spPr>
        <p:txBody>
          <a:bodyPr>
            <a:normAutofit lnSpcReduction="10000"/>
          </a:bodyPr>
          <a:lstStyle/>
          <a:p>
            <a:pPr>
              <a:buNone/>
            </a:pPr>
            <a:r>
              <a:rPr lang="en-US" b="1" dirty="0" smtClean="0">
                <a:solidFill>
                  <a:srgbClr val="C00000"/>
                </a:solidFill>
                <a:latin typeface="Gill Sans MT" pitchFamily="34" charset="0"/>
              </a:rPr>
              <a:t>4. Performing </a:t>
            </a:r>
          </a:p>
          <a:p>
            <a:pPr lvl="1">
              <a:buFont typeface="Courier New" pitchFamily="49" charset="0"/>
              <a:buChar char="o"/>
            </a:pPr>
            <a:endParaRPr lang="en-US" sz="3200" dirty="0" smtClean="0">
              <a:latin typeface="Gill Sans MT" pitchFamily="34" charset="0"/>
            </a:endParaRPr>
          </a:p>
          <a:p>
            <a:pPr lvl="1">
              <a:buFont typeface="Courier New" pitchFamily="49" charset="0"/>
              <a:buChar char="o"/>
            </a:pPr>
            <a:r>
              <a:rPr lang="en-US" sz="3200" dirty="0" smtClean="0">
                <a:latin typeface="Gill Sans MT" pitchFamily="34" charset="0"/>
              </a:rPr>
              <a:t>The group’s energy move from getting to know and understand each other to working on the group’s task</a:t>
            </a:r>
          </a:p>
          <a:p>
            <a:pPr lvl="1">
              <a:buFont typeface="Courier New" pitchFamily="49" charset="0"/>
              <a:buChar char="o"/>
            </a:pPr>
            <a:r>
              <a:rPr lang="en-US" sz="3200" dirty="0" smtClean="0">
                <a:latin typeface="Gill Sans MT" pitchFamily="34" charset="0"/>
              </a:rPr>
              <a:t>The team focuses all of its attention on achieving the goals</a:t>
            </a:r>
          </a:p>
          <a:p>
            <a:pPr lvl="1">
              <a:buFont typeface="Courier New" pitchFamily="49" charset="0"/>
              <a:buChar char="o"/>
            </a:pPr>
            <a:r>
              <a:rPr lang="en-US" sz="3200" dirty="0" smtClean="0">
                <a:latin typeface="Gill Sans MT" pitchFamily="34" charset="0"/>
              </a:rPr>
              <a:t>The team is now close and supportive, open and trusting</a:t>
            </a:r>
          </a:p>
          <a:p>
            <a:pPr lvl="1">
              <a:buNone/>
            </a:pP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44</a:t>
            </a:fld>
            <a:endParaRPr lang="en-US"/>
          </a:p>
        </p:txBody>
      </p:sp>
    </p:spTree>
    <p:extLst>
      <p:ext uri="{BB962C8B-B14F-4D97-AF65-F5344CB8AC3E}">
        <p14:creationId xmlns:p14="http://schemas.microsoft.com/office/powerpoint/2010/main" val="3777544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C00000"/>
                </a:solidFill>
                <a:latin typeface="Gill Sans MT" pitchFamily="34" charset="0"/>
              </a:rPr>
              <a:t>5. Adjourning </a:t>
            </a:r>
          </a:p>
          <a:p>
            <a:pPr lvl="1">
              <a:buFont typeface="Courier New" pitchFamily="49" charset="0"/>
              <a:buChar char="o"/>
            </a:pPr>
            <a:endParaRPr lang="en-US" sz="3200" dirty="0" smtClean="0">
              <a:latin typeface="Gill Sans MT" pitchFamily="34" charset="0"/>
            </a:endParaRPr>
          </a:p>
          <a:p>
            <a:pPr lvl="1">
              <a:buFont typeface="Courier New" pitchFamily="49" charset="0"/>
              <a:buChar char="o"/>
            </a:pPr>
            <a:r>
              <a:rPr lang="en-US" sz="3200" dirty="0" smtClean="0">
                <a:latin typeface="Gill Sans MT" pitchFamily="34" charset="0"/>
              </a:rPr>
              <a:t>Wrapping up activities &amp; disbanding</a:t>
            </a:r>
            <a:br>
              <a:rPr lang="en-US" sz="3200" dirty="0" smtClean="0">
                <a:latin typeface="Gill Sans MT" pitchFamily="34" charset="0"/>
              </a:rPr>
            </a:b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45</a:t>
            </a:fld>
            <a:endParaRPr lang="en-US"/>
          </a:p>
        </p:txBody>
      </p:sp>
    </p:spTree>
    <p:extLst>
      <p:ext uri="{BB962C8B-B14F-4D97-AF65-F5344CB8AC3E}">
        <p14:creationId xmlns:p14="http://schemas.microsoft.com/office/powerpoint/2010/main" val="1831316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lstStyle/>
          <a:p>
            <a:pPr>
              <a:buNone/>
            </a:pPr>
            <a:r>
              <a:rPr lang="en-US" b="1" dirty="0" smtClean="0">
                <a:solidFill>
                  <a:srgbClr val="0070C0"/>
                </a:solidFill>
                <a:latin typeface="Gill Sans MT" pitchFamily="34" charset="0"/>
              </a:rPr>
              <a:t>Values of health team</a:t>
            </a:r>
          </a:p>
          <a:p>
            <a:pPr>
              <a:buFont typeface="Wingdings" pitchFamily="2" charset="2"/>
              <a:buChar char="§"/>
            </a:pPr>
            <a:r>
              <a:rPr lang="en-US" dirty="0" smtClean="0">
                <a:solidFill>
                  <a:srgbClr val="FF0000"/>
                </a:solidFill>
                <a:latin typeface="Gill Sans MT" pitchFamily="34" charset="0"/>
              </a:rPr>
              <a:t>Honesty  </a:t>
            </a:r>
          </a:p>
          <a:p>
            <a:pPr lvl="1">
              <a:buFont typeface="Courier New" pitchFamily="49" charset="0"/>
              <a:buChar char="o"/>
            </a:pPr>
            <a:r>
              <a:rPr lang="en-US" sz="3200" dirty="0" smtClean="0">
                <a:latin typeface="Gill Sans MT" pitchFamily="34" charset="0"/>
              </a:rPr>
              <a:t>Transparency about aims, decisions, uncertainty, and mistakes</a:t>
            </a:r>
          </a:p>
          <a:p>
            <a:pPr lvl="1">
              <a:buFont typeface="Courier New" pitchFamily="49" charset="0"/>
              <a:buChar char="o"/>
            </a:pPr>
            <a:r>
              <a:rPr lang="en-US" sz="3200" dirty="0" smtClean="0">
                <a:latin typeface="Gill Sans MT" pitchFamily="34" charset="0"/>
              </a:rPr>
              <a:t>Is critical to continued improvement and for maintaining the mutual trust necessary for a high-functioning team</a:t>
            </a:r>
            <a:endParaRPr lang="en-US" sz="3200" dirty="0">
              <a:solidFill>
                <a:srgbClr val="FF0000"/>
              </a:solidFill>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46</a:t>
            </a:fld>
            <a:endParaRPr lang="en-US"/>
          </a:p>
        </p:txBody>
      </p:sp>
    </p:spTree>
    <p:extLst>
      <p:ext uri="{BB962C8B-B14F-4D97-AF65-F5344CB8AC3E}">
        <p14:creationId xmlns:p14="http://schemas.microsoft.com/office/powerpoint/2010/main" val="3841944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solidFill>
                  <a:srgbClr val="FF0000"/>
                </a:solidFill>
                <a:latin typeface="Gill Sans MT" pitchFamily="34" charset="0"/>
              </a:rPr>
              <a:t>Discipline </a:t>
            </a:r>
          </a:p>
          <a:p>
            <a:pPr lvl="1">
              <a:buFont typeface="Courier New" pitchFamily="49" charset="0"/>
              <a:buChar char="o"/>
            </a:pPr>
            <a:r>
              <a:rPr lang="en-US" dirty="0" smtClean="0">
                <a:latin typeface="Gill Sans MT" pitchFamily="34" charset="0"/>
              </a:rPr>
              <a:t>Allows teams to develop and stick to their standards and protocols even as they seek ways to improve </a:t>
            </a:r>
          </a:p>
          <a:p>
            <a:pPr>
              <a:buFont typeface="Wingdings" pitchFamily="2" charset="2"/>
              <a:buChar char="§"/>
            </a:pPr>
            <a:r>
              <a:rPr lang="en-US" dirty="0" smtClean="0">
                <a:solidFill>
                  <a:srgbClr val="FF0000"/>
                </a:solidFill>
                <a:latin typeface="Gill Sans MT" pitchFamily="34" charset="0"/>
              </a:rPr>
              <a:t>Creativity  </a:t>
            </a:r>
          </a:p>
          <a:p>
            <a:pPr lvl="1">
              <a:buFont typeface="Courier New" pitchFamily="49" charset="0"/>
              <a:buChar char="o"/>
            </a:pPr>
            <a:r>
              <a:rPr lang="en-US" dirty="0" smtClean="0">
                <a:latin typeface="Gill Sans MT" pitchFamily="34" charset="0"/>
              </a:rPr>
              <a:t>Tackling emerging problems ingeniously</a:t>
            </a:r>
          </a:p>
          <a:p>
            <a:pPr lvl="1">
              <a:buFont typeface="Courier New" pitchFamily="49" charset="0"/>
              <a:buChar char="o"/>
            </a:pPr>
            <a:r>
              <a:rPr lang="en-US" dirty="0" smtClean="0">
                <a:latin typeface="Gill Sans MT" pitchFamily="34" charset="0"/>
              </a:rPr>
              <a:t>Seeing errors and unanticipated bad outcomes as potential opportunities to learn and improve</a:t>
            </a:r>
            <a:endParaRPr lang="en-US" dirty="0">
              <a:solidFill>
                <a:srgbClr val="FF0000"/>
              </a:solidFill>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47</a:t>
            </a:fld>
            <a:endParaRPr lang="en-US"/>
          </a:p>
        </p:txBody>
      </p:sp>
    </p:spTree>
    <p:extLst>
      <p:ext uri="{BB962C8B-B14F-4D97-AF65-F5344CB8AC3E}">
        <p14:creationId xmlns:p14="http://schemas.microsoft.com/office/powerpoint/2010/main" val="1966616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solidFill>
                  <a:srgbClr val="FF0000"/>
                </a:solidFill>
                <a:latin typeface="Gill Sans MT" pitchFamily="34" charset="0"/>
              </a:rPr>
              <a:t>Humility </a:t>
            </a:r>
          </a:p>
          <a:p>
            <a:pPr lvl="1"/>
            <a:endParaRPr lang="en-US" sz="3200" dirty="0" smtClean="0">
              <a:latin typeface="Gill Sans MT" pitchFamily="34" charset="0"/>
            </a:endParaRPr>
          </a:p>
          <a:p>
            <a:pPr lvl="1"/>
            <a:r>
              <a:rPr lang="en-US" sz="3200" dirty="0" smtClean="0">
                <a:latin typeface="Gill Sans MT" pitchFamily="34" charset="0"/>
              </a:rPr>
              <a:t>Team members rely on each other to help recognize and avert failures, regardless of where they are in the hierarchy</a:t>
            </a:r>
          </a:p>
          <a:p>
            <a:pPr lvl="1"/>
            <a:r>
              <a:rPr lang="en-US" sz="3200" dirty="0" smtClean="0">
                <a:latin typeface="Gill Sans MT" pitchFamily="34" charset="0"/>
              </a:rPr>
              <a:t>Recognition that each of us is imperfect </a:t>
            </a:r>
          </a:p>
          <a:p>
            <a:pPr lvl="1"/>
            <a:r>
              <a:rPr lang="en-US" sz="3200" dirty="0" smtClean="0">
                <a:latin typeface="Gill Sans MT" pitchFamily="34" charset="0"/>
              </a:rPr>
              <a:t>“No matter who you are, how experienced or smart, you will fail.”</a:t>
            </a: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48</a:t>
            </a:fld>
            <a:endParaRPr lang="en-US"/>
          </a:p>
        </p:txBody>
      </p:sp>
    </p:spTree>
    <p:extLst>
      <p:ext uri="{BB962C8B-B14F-4D97-AF65-F5344CB8AC3E}">
        <p14:creationId xmlns:p14="http://schemas.microsoft.com/office/powerpoint/2010/main" val="702390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solidFill>
                  <a:srgbClr val="FF0000"/>
                </a:solidFill>
                <a:latin typeface="Gill Sans MT" pitchFamily="34" charset="0"/>
              </a:rPr>
              <a:t>Curiosity</a:t>
            </a:r>
          </a:p>
          <a:p>
            <a:endParaRPr lang="en-US" dirty="0" smtClean="0">
              <a:latin typeface="Gill Sans MT" pitchFamily="34" charset="0"/>
            </a:endParaRPr>
          </a:p>
          <a:p>
            <a:pPr lvl="1"/>
            <a:r>
              <a:rPr lang="en-US" sz="3200" dirty="0" smtClean="0">
                <a:latin typeface="Gill Sans MT" pitchFamily="34" charset="0"/>
              </a:rPr>
              <a:t>Team members are dedicated to reflecting upon the lessons learned in the course of their daily activities and </a:t>
            </a:r>
          </a:p>
          <a:p>
            <a:pPr lvl="1"/>
            <a:r>
              <a:rPr lang="en-US" sz="3200" dirty="0" smtClean="0">
                <a:latin typeface="Gill Sans MT" pitchFamily="34" charset="0"/>
              </a:rPr>
              <a:t>Using those insights for </a:t>
            </a:r>
            <a:r>
              <a:rPr lang="en-US" sz="3200" i="1" dirty="0" smtClean="0">
                <a:latin typeface="Gill Sans MT" pitchFamily="34" charset="0"/>
              </a:rPr>
              <a:t>continuous improvement </a:t>
            </a:r>
            <a:r>
              <a:rPr lang="en-US" sz="3200" dirty="0" smtClean="0">
                <a:latin typeface="Gill Sans MT" pitchFamily="34" charset="0"/>
              </a:rPr>
              <a:t>of their own work and the functioning of the team</a:t>
            </a:r>
            <a:br>
              <a:rPr lang="en-US" sz="3200" dirty="0" smtClean="0">
                <a:latin typeface="Gill Sans MT" pitchFamily="34" charset="0"/>
              </a:rPr>
            </a:b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49</a:t>
            </a:fld>
            <a:endParaRPr lang="en-US"/>
          </a:p>
        </p:txBody>
      </p:sp>
    </p:spTree>
    <p:extLst>
      <p:ext uri="{BB962C8B-B14F-4D97-AF65-F5344CB8AC3E}">
        <p14:creationId xmlns:p14="http://schemas.microsoft.com/office/powerpoint/2010/main" val="154926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92162"/>
          </a:xfrm>
        </p:spPr>
        <p:txBody>
          <a:bodyPr/>
          <a:lstStyle/>
          <a:p>
            <a:pPr eaLnBrk="1" hangingPunct="1"/>
            <a:r>
              <a:rPr lang="en-US" altLang="en-US" dirty="0" smtClean="0"/>
              <a:t>Cont …</a:t>
            </a:r>
          </a:p>
        </p:txBody>
      </p:sp>
      <p:sp>
        <p:nvSpPr>
          <p:cNvPr id="7171" name="Content Placeholder 2"/>
          <p:cNvSpPr>
            <a:spLocks noGrp="1"/>
          </p:cNvSpPr>
          <p:nvPr>
            <p:ph idx="1"/>
          </p:nvPr>
        </p:nvSpPr>
        <p:spPr>
          <a:xfrm>
            <a:off x="228600" y="1371600"/>
            <a:ext cx="8763000" cy="5029200"/>
          </a:xfrm>
        </p:spPr>
        <p:txBody>
          <a:bodyPr>
            <a:normAutofit lnSpcReduction="10000"/>
          </a:bodyPr>
          <a:lstStyle/>
          <a:p>
            <a:pPr eaLnBrk="1" hangingPunct="1"/>
            <a:r>
              <a:rPr lang="en-US" altLang="en-US" dirty="0" smtClean="0">
                <a:latin typeface="Gill Sans MT" pitchFamily="34" charset="0"/>
              </a:rPr>
              <a:t>If the information is not understood by the receiver in the same meaning in which the sender wants him to understand it, the purpose of communication is defeated.</a:t>
            </a:r>
          </a:p>
          <a:p>
            <a:pPr lvl="2" eaLnBrk="1" hangingPunct="1"/>
            <a:endParaRPr lang="en-US" altLang="en-US" sz="2800" dirty="0" smtClean="0">
              <a:latin typeface="Gill Sans MT" pitchFamily="34" charset="0"/>
            </a:endParaRPr>
          </a:p>
          <a:p>
            <a:pPr lvl="2" eaLnBrk="1" hangingPunct="1">
              <a:buFont typeface="Courier New" pitchFamily="49" charset="0"/>
              <a:buChar char="o"/>
            </a:pPr>
            <a:r>
              <a:rPr lang="en-US" altLang="en-US" sz="3200" dirty="0" smtClean="0">
                <a:solidFill>
                  <a:srgbClr val="0070C0"/>
                </a:solidFill>
                <a:latin typeface="Gill Sans MT" pitchFamily="34" charset="0"/>
              </a:rPr>
              <a:t>Miscommunication/Communication failure </a:t>
            </a:r>
          </a:p>
          <a:p>
            <a:pPr eaLnBrk="1" hangingPunct="1"/>
            <a:endParaRPr lang="en-US" altLang="en-US" dirty="0" smtClean="0">
              <a:latin typeface="Gill Sans MT" pitchFamily="34" charset="0"/>
            </a:endParaRPr>
          </a:p>
          <a:p>
            <a:pPr eaLnBrk="1" hangingPunct="1"/>
            <a:r>
              <a:rPr lang="en-US" altLang="en-US" dirty="0" smtClean="0">
                <a:latin typeface="Gill Sans MT" pitchFamily="34" charset="0"/>
              </a:rPr>
              <a:t>Communication defeat result in confusion, chaos and organizational inefficiency,  leading to non-fulfillment of organizational goals.</a:t>
            </a:r>
          </a:p>
          <a:p>
            <a:pPr eaLnBrk="1" hangingPunct="1"/>
            <a:endParaRPr lang="en-US" altLang="en-US" dirty="0" smtClean="0"/>
          </a:p>
          <a:p>
            <a:pPr eaLnBrk="1" hangingPunct="1"/>
            <a:endParaRPr lang="en-US" altLang="en-US" dirty="0" smtClean="0"/>
          </a:p>
        </p:txBody>
      </p:sp>
      <p:sp>
        <p:nvSpPr>
          <p:cNvPr id="7172" name="Slide Number Placeholder 1"/>
          <p:cNvSpPr>
            <a:spLocks noGrp="1"/>
          </p:cNvSpPr>
          <p:nvPr>
            <p:ph type="sldNum" sz="quarter" idx="12"/>
          </p:nvPr>
        </p:nvSpPr>
        <p:spPr>
          <a:noFill/>
          <a:ln>
            <a:miter lim="800000"/>
            <a:headEnd/>
            <a:tailEnd/>
          </a:ln>
        </p:spPr>
        <p:txBody>
          <a:bodyPr/>
          <a:lstStyle/>
          <a:p>
            <a:fld id="{B159D8D2-A1CA-4299-B882-C8E336165A41}" type="slidenum">
              <a:rPr lang="en-US" altLang="en-US" smtClean="0"/>
              <a:pPr/>
              <a:t>5</a:t>
            </a:fld>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50</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 y="1600200"/>
            <a:ext cx="4343400" cy="45259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1524000"/>
            <a:ext cx="4343400" cy="4419600"/>
          </a:xfrm>
          <a:prstGeom prst="rect">
            <a:avLst/>
          </a:prstGeom>
          <a:noFill/>
          <a:ln w="9525">
            <a:noFill/>
            <a:miter lim="800000"/>
            <a:headEnd/>
            <a:tailEnd/>
          </a:ln>
        </p:spPr>
      </p:pic>
    </p:spTree>
    <p:extLst>
      <p:ext uri="{BB962C8B-B14F-4D97-AF65-F5344CB8AC3E}">
        <p14:creationId xmlns:p14="http://schemas.microsoft.com/office/powerpoint/2010/main" val="861087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a:buNone/>
            </a:pPr>
            <a:r>
              <a:rPr lang="en-US" b="1" dirty="0" smtClean="0">
                <a:solidFill>
                  <a:srgbClr val="0070C0"/>
                </a:solidFill>
                <a:latin typeface="Gill Sans MT" pitchFamily="34" charset="0"/>
              </a:rPr>
              <a:t>Principles of Team-Based Health Care</a:t>
            </a:r>
            <a:r>
              <a:rPr lang="en-US" dirty="0" smtClean="0">
                <a:solidFill>
                  <a:srgbClr val="0070C0"/>
                </a:solidFill>
                <a:latin typeface="Gill Sans MT" pitchFamily="34" charset="0"/>
              </a:rPr>
              <a:t/>
            </a:r>
            <a:br>
              <a:rPr lang="en-US" dirty="0" smtClean="0">
                <a:solidFill>
                  <a:srgbClr val="0070C0"/>
                </a:solidFill>
                <a:latin typeface="Gill Sans MT" pitchFamily="34" charset="0"/>
              </a:rPr>
            </a:br>
            <a:endParaRPr lang="en-US" dirty="0" smtClean="0">
              <a:solidFill>
                <a:srgbClr val="0070C0"/>
              </a:solidFill>
              <a:latin typeface="Gill Sans MT" pitchFamily="34" charset="0"/>
            </a:endParaRPr>
          </a:p>
          <a:p>
            <a:pPr>
              <a:buNone/>
            </a:pPr>
            <a:r>
              <a:rPr lang="en-US" b="1" dirty="0" smtClean="0">
                <a:solidFill>
                  <a:srgbClr val="C00000"/>
                </a:solidFill>
                <a:latin typeface="Gill Sans MT" pitchFamily="34" charset="0"/>
              </a:rPr>
              <a:t>Shared goals</a:t>
            </a:r>
          </a:p>
          <a:p>
            <a:pPr>
              <a:buFont typeface="Wingdings" pitchFamily="2" charset="2"/>
              <a:buChar char="§"/>
            </a:pPr>
            <a:r>
              <a:rPr lang="en-US" dirty="0" smtClean="0">
                <a:latin typeface="Gill Sans MT" pitchFamily="34" charset="0"/>
              </a:rPr>
              <a:t>The team-including the patient and, where appropriate, family members or other support persons-works to establish shared goals that: </a:t>
            </a:r>
          </a:p>
          <a:p>
            <a:pPr lvl="1">
              <a:buFont typeface="Courier New" pitchFamily="49" charset="0"/>
              <a:buChar char="o"/>
            </a:pPr>
            <a:r>
              <a:rPr lang="en-US" dirty="0" smtClean="0">
                <a:latin typeface="Gill Sans MT" pitchFamily="34" charset="0"/>
              </a:rPr>
              <a:t>reflect patient and family priorities,</a:t>
            </a:r>
          </a:p>
          <a:p>
            <a:pPr lvl="1">
              <a:buFont typeface="Courier New" pitchFamily="49" charset="0"/>
              <a:buChar char="o"/>
            </a:pPr>
            <a:r>
              <a:rPr lang="en-US" dirty="0" smtClean="0">
                <a:latin typeface="Gill Sans MT" pitchFamily="34" charset="0"/>
              </a:rPr>
              <a:t>can be clearly articulated, understood, and </a:t>
            </a:r>
          </a:p>
          <a:p>
            <a:pPr lvl="1">
              <a:buFont typeface="Courier New" pitchFamily="49" charset="0"/>
              <a:buChar char="o"/>
            </a:pPr>
            <a:r>
              <a:rPr lang="en-US" dirty="0" smtClean="0">
                <a:latin typeface="Gill Sans MT" pitchFamily="34" charset="0"/>
              </a:rPr>
              <a:t>supported by all team members</a:t>
            </a: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51</a:t>
            </a:fld>
            <a:endParaRPr lang="en-US"/>
          </a:p>
        </p:txBody>
      </p:sp>
    </p:spTree>
    <p:extLst>
      <p:ext uri="{BB962C8B-B14F-4D97-AF65-F5344CB8AC3E}">
        <p14:creationId xmlns:p14="http://schemas.microsoft.com/office/powerpoint/2010/main" val="3127372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C00000"/>
                </a:solidFill>
                <a:latin typeface="Gill Sans MT" pitchFamily="34" charset="0"/>
              </a:rPr>
              <a:t>Clear roles</a:t>
            </a:r>
          </a:p>
          <a:p>
            <a:pPr>
              <a:buFont typeface="Courier New" pitchFamily="49" charset="0"/>
              <a:buChar char="o"/>
            </a:pPr>
            <a:r>
              <a:rPr lang="en-US" dirty="0" smtClean="0">
                <a:latin typeface="Gill Sans MT" pitchFamily="34" charset="0"/>
              </a:rPr>
              <a:t>There are clear expectations for each team member’s functions, responsibilities, and accountabilities</a:t>
            </a:r>
          </a:p>
          <a:p>
            <a:pPr>
              <a:buFont typeface="Courier New" pitchFamily="49" charset="0"/>
              <a:buChar char="o"/>
            </a:pPr>
            <a:endParaRPr lang="en-US" dirty="0" smtClean="0">
              <a:latin typeface="Gill Sans MT" pitchFamily="34" charset="0"/>
            </a:endParaRPr>
          </a:p>
          <a:p>
            <a:pPr>
              <a:buFont typeface="Courier New" pitchFamily="49" charset="0"/>
              <a:buChar char="o"/>
            </a:pPr>
            <a:r>
              <a:rPr lang="en-US" dirty="0" smtClean="0">
                <a:solidFill>
                  <a:srgbClr val="FF0000"/>
                </a:solidFill>
                <a:latin typeface="Gill Sans MT" pitchFamily="34" charset="0"/>
              </a:rPr>
              <a:t>Optimizes the team’s efficiency </a:t>
            </a:r>
            <a:r>
              <a:rPr lang="en-US" dirty="0" smtClean="0">
                <a:latin typeface="Gill Sans MT" pitchFamily="34" charset="0"/>
              </a:rPr>
              <a:t>and often make it possible for the team to take advantage of division of labor, thereby accomplishing more than the sum of its parts</a:t>
            </a: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52</a:t>
            </a:fld>
            <a:endParaRPr lang="en-US"/>
          </a:p>
        </p:txBody>
      </p:sp>
    </p:spTree>
    <p:extLst>
      <p:ext uri="{BB962C8B-B14F-4D97-AF65-F5344CB8AC3E}">
        <p14:creationId xmlns:p14="http://schemas.microsoft.com/office/powerpoint/2010/main" val="1397398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C00000"/>
                </a:solidFill>
                <a:latin typeface="Gill Sans MT" pitchFamily="34" charset="0"/>
              </a:rPr>
              <a:t>Mutual trust</a:t>
            </a:r>
          </a:p>
          <a:p>
            <a:pPr>
              <a:buNone/>
            </a:pPr>
            <a:endParaRPr lang="en-US" dirty="0" smtClean="0"/>
          </a:p>
          <a:p>
            <a:pPr>
              <a:buFont typeface="Wingdings" pitchFamily="2" charset="2"/>
              <a:buChar char="§"/>
            </a:pPr>
            <a:r>
              <a:rPr lang="en-US" dirty="0" smtClean="0">
                <a:latin typeface="Gill Sans MT" pitchFamily="34" charset="0"/>
              </a:rPr>
              <a:t>It is when members believe in each other’s ability, character, and integrity</a:t>
            </a:r>
            <a:endParaRPr lang="en-US" b="1" dirty="0" smtClean="0">
              <a:latin typeface="Gill Sans MT" pitchFamily="34" charset="0"/>
            </a:endParaRP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Team members earn each others’ trust, creating strong norms of reciprocity and greater opportunities for shared achievement</a:t>
            </a:r>
          </a:p>
          <a:p>
            <a:endParaRPr lang="en-US" b="1" dirty="0" smtClean="0">
              <a:latin typeface="Gill Sans MT" pitchFamily="34" charset="0"/>
            </a:endParaRPr>
          </a:p>
          <a:p>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53</a:t>
            </a:fld>
            <a:endParaRPr lang="en-US"/>
          </a:p>
        </p:txBody>
      </p:sp>
    </p:spTree>
    <p:extLst>
      <p:ext uri="{BB962C8B-B14F-4D97-AF65-F5344CB8AC3E}">
        <p14:creationId xmlns:p14="http://schemas.microsoft.com/office/powerpoint/2010/main" val="15923141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Cont …</a:t>
            </a:r>
            <a:endParaRPr lang="en-US" dirty="0"/>
          </a:p>
        </p:txBody>
      </p:sp>
      <p:sp>
        <p:nvSpPr>
          <p:cNvPr id="3" name="Content Placeholder 2"/>
          <p:cNvSpPr>
            <a:spLocks noGrp="1"/>
          </p:cNvSpPr>
          <p:nvPr>
            <p:ph idx="1"/>
          </p:nvPr>
        </p:nvSpPr>
        <p:spPr>
          <a:xfrm>
            <a:off x="457200" y="1219200"/>
            <a:ext cx="8229600" cy="5334000"/>
          </a:xfrm>
        </p:spPr>
        <p:txBody>
          <a:bodyPr/>
          <a:lstStyle/>
          <a:p>
            <a:pPr>
              <a:buNone/>
            </a:pPr>
            <a:r>
              <a:rPr lang="en-US" b="1" dirty="0" smtClean="0">
                <a:solidFill>
                  <a:srgbClr val="C00000"/>
                </a:solidFill>
                <a:latin typeface="Gill Sans MT" pitchFamily="34" charset="0"/>
              </a:rPr>
              <a:t>Effective communication </a:t>
            </a:r>
          </a:p>
          <a:p>
            <a:pPr>
              <a:buFont typeface="Wingdings" pitchFamily="2" charset="2"/>
              <a:buChar char="§"/>
            </a:pPr>
            <a:r>
              <a:rPr lang="en-US" dirty="0" smtClean="0">
                <a:latin typeface="Gill Sans MT" pitchFamily="34" charset="0"/>
              </a:rPr>
              <a:t>The team prioritizes and continuously refines its communication skills </a:t>
            </a:r>
          </a:p>
          <a:p>
            <a:pPr>
              <a:buFont typeface="Wingdings" pitchFamily="2" charset="2"/>
              <a:buChar char="§"/>
            </a:pPr>
            <a:r>
              <a:rPr lang="en-US" dirty="0" smtClean="0">
                <a:latin typeface="Gill Sans MT" pitchFamily="34" charset="0"/>
              </a:rPr>
              <a:t>It has consistent channels for open and complete communication, which are accessed and used by all team members across all settings</a:t>
            </a:r>
          </a:p>
          <a:p>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54</a:t>
            </a:fld>
            <a:endParaRPr lang="en-US"/>
          </a:p>
        </p:txBody>
      </p:sp>
      <p:pic>
        <p:nvPicPr>
          <p:cNvPr id="7" name="Picture 2"/>
          <p:cNvPicPr>
            <a:picLocks noChangeAspect="1" noChangeArrowheads="1"/>
          </p:cNvPicPr>
          <p:nvPr/>
        </p:nvPicPr>
        <p:blipFill>
          <a:blip r:embed="rId2" cstate="print"/>
          <a:srcRect/>
          <a:stretch>
            <a:fillRect/>
          </a:stretch>
        </p:blipFill>
        <p:spPr bwMode="auto">
          <a:xfrm>
            <a:off x="4343400" y="4495800"/>
            <a:ext cx="3352800" cy="1905000"/>
          </a:xfrm>
          <a:prstGeom prst="rect">
            <a:avLst/>
          </a:prstGeom>
          <a:noFill/>
          <a:ln w="9525">
            <a:noFill/>
            <a:miter lim="800000"/>
            <a:headEnd/>
            <a:tailEnd/>
          </a:ln>
        </p:spPr>
      </p:pic>
    </p:spTree>
    <p:extLst>
      <p:ext uri="{BB962C8B-B14F-4D97-AF65-F5344CB8AC3E}">
        <p14:creationId xmlns:p14="http://schemas.microsoft.com/office/powerpoint/2010/main" val="3201344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rgbClr val="C00000"/>
                </a:solidFill>
                <a:latin typeface="Gill Sans MT" pitchFamily="34" charset="0"/>
              </a:rPr>
              <a:t>Measurable processes and outcomes</a:t>
            </a:r>
          </a:p>
          <a:p>
            <a:endParaRPr lang="en-US" dirty="0" smtClean="0">
              <a:latin typeface="Gill Sans MT" pitchFamily="34" charset="0"/>
            </a:endParaRPr>
          </a:p>
          <a:p>
            <a:pPr>
              <a:buFont typeface="Wingdings" pitchFamily="2" charset="2"/>
              <a:buChar char="§"/>
            </a:pPr>
            <a:r>
              <a:rPr lang="en-US" dirty="0" smtClean="0">
                <a:latin typeface="Gill Sans MT" pitchFamily="34" charset="0"/>
              </a:rPr>
              <a:t>The team agrees on and implements reliable and timely feedback on successes and failures in both the functioning of the team and achievement of the team’s goals</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These are used to track and improve performance immediately and over time</a:t>
            </a: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55</a:t>
            </a:fld>
            <a:endParaRPr lang="en-US"/>
          </a:p>
        </p:txBody>
      </p:sp>
    </p:spTree>
    <p:extLst>
      <p:ext uri="{BB962C8B-B14F-4D97-AF65-F5344CB8AC3E}">
        <p14:creationId xmlns:p14="http://schemas.microsoft.com/office/powerpoint/2010/main" val="12368650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Cont …</a:t>
            </a:r>
            <a:endParaRPr lang="en-US" dirty="0"/>
          </a:p>
        </p:txBody>
      </p:sp>
      <p:sp>
        <p:nvSpPr>
          <p:cNvPr id="3" name="Content Placeholder 2"/>
          <p:cNvSpPr>
            <a:spLocks noGrp="1"/>
          </p:cNvSpPr>
          <p:nvPr>
            <p:ph idx="1"/>
          </p:nvPr>
        </p:nvSpPr>
        <p:spPr>
          <a:xfrm>
            <a:off x="152400" y="990600"/>
            <a:ext cx="8839200" cy="5410200"/>
          </a:xfrm>
        </p:spPr>
        <p:txBody>
          <a:bodyPr>
            <a:normAutofit fontScale="92500" lnSpcReduction="20000"/>
          </a:bodyPr>
          <a:lstStyle/>
          <a:p>
            <a:pPr>
              <a:buNone/>
            </a:pPr>
            <a:r>
              <a:rPr lang="en-US" sz="3500" b="1" dirty="0" smtClean="0">
                <a:latin typeface="Gill Sans MT" pitchFamily="34" charset="0"/>
              </a:rPr>
              <a:t>Types of teams in healthcare organizations</a:t>
            </a:r>
          </a:p>
          <a:p>
            <a:pPr>
              <a:buNone/>
            </a:pPr>
            <a:endParaRPr lang="en-US" sz="3500" b="1" dirty="0" smtClean="0">
              <a:solidFill>
                <a:srgbClr val="C00000"/>
              </a:solidFill>
              <a:latin typeface="Gill Sans MT" pitchFamily="34" charset="0"/>
            </a:endParaRPr>
          </a:p>
          <a:p>
            <a:pPr>
              <a:buNone/>
            </a:pPr>
            <a:r>
              <a:rPr lang="en-US" sz="3500" b="1" dirty="0" smtClean="0">
                <a:solidFill>
                  <a:srgbClr val="C00000"/>
                </a:solidFill>
                <a:latin typeface="Gill Sans MT" pitchFamily="34" charset="0"/>
              </a:rPr>
              <a:t>1. Core teams </a:t>
            </a:r>
          </a:p>
          <a:p>
            <a:pPr lvl="1">
              <a:buFont typeface="Wingdings" pitchFamily="2" charset="2"/>
              <a:buChar char="§"/>
            </a:pPr>
            <a:r>
              <a:rPr lang="en-US" sz="3500" dirty="0" smtClean="0">
                <a:latin typeface="Gill Sans MT" pitchFamily="34" charset="0"/>
              </a:rPr>
              <a:t>Consist of team leaders and members who are involved in the direct care of the patient</a:t>
            </a:r>
          </a:p>
          <a:p>
            <a:pPr lvl="1">
              <a:buFont typeface="Wingdings" pitchFamily="2" charset="2"/>
              <a:buChar char="§"/>
            </a:pPr>
            <a:endParaRPr lang="en-US" sz="3500" dirty="0" smtClean="0">
              <a:latin typeface="Gill Sans MT" pitchFamily="34" charset="0"/>
            </a:endParaRPr>
          </a:p>
          <a:p>
            <a:pPr lvl="1">
              <a:buFont typeface="Wingdings" pitchFamily="2" charset="2"/>
              <a:buChar char="§"/>
            </a:pPr>
            <a:r>
              <a:rPr lang="en-US" sz="3500" dirty="0" smtClean="0">
                <a:latin typeface="Gill Sans MT" pitchFamily="34" charset="0"/>
              </a:rPr>
              <a:t>The core team, such as a unit-based team (physician, nurses, physiotherapist, and pharmacist) is generally based where the patient receives care</a:t>
            </a:r>
          </a:p>
          <a:p>
            <a:pPr>
              <a:buNone/>
            </a:pPr>
            <a:r>
              <a:rPr lang="en-US" sz="3500" dirty="0" smtClean="0">
                <a:latin typeface="Gill Sans MT" pitchFamily="34" charset="0"/>
              </a:rPr>
              <a:t> </a:t>
            </a:r>
          </a:p>
          <a:p>
            <a:pPr>
              <a:buNone/>
            </a:pPr>
            <a:endParaRPr lang="en-US" dirty="0" smtClean="0"/>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56</a:t>
            </a:fld>
            <a:endParaRPr lang="en-US"/>
          </a:p>
        </p:txBody>
      </p:sp>
    </p:spTree>
    <p:extLst>
      <p:ext uri="{BB962C8B-B14F-4D97-AF65-F5344CB8AC3E}">
        <p14:creationId xmlns:p14="http://schemas.microsoft.com/office/powerpoint/2010/main" val="2555526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724400"/>
          </a:xfrm>
        </p:spPr>
        <p:txBody>
          <a:bodyPr>
            <a:normAutofit/>
          </a:bodyPr>
          <a:lstStyle/>
          <a:p>
            <a:pPr>
              <a:buFont typeface="Wingdings" pitchFamily="2" charset="2"/>
              <a:buChar char="§"/>
            </a:pPr>
            <a:r>
              <a:rPr lang="en-US" dirty="0" smtClean="0">
                <a:latin typeface="Gill Sans MT" pitchFamily="34" charset="0"/>
              </a:rPr>
              <a:t>E.g. operation theatre team, emergency case team etc</a:t>
            </a:r>
          </a:p>
          <a:p>
            <a:pPr>
              <a:buNone/>
            </a:pPr>
            <a:r>
              <a:rPr lang="en-US" b="1" dirty="0" smtClean="0">
                <a:solidFill>
                  <a:srgbClr val="C00000"/>
                </a:solidFill>
                <a:latin typeface="Gill Sans MT" pitchFamily="34" charset="0"/>
              </a:rPr>
              <a:t>2. Coordinating teams </a:t>
            </a:r>
          </a:p>
          <a:p>
            <a:pPr lvl="1">
              <a:buNone/>
            </a:pPr>
            <a:r>
              <a:rPr lang="en-US" sz="3200" dirty="0" smtClean="0">
                <a:latin typeface="Gill Sans MT" pitchFamily="34" charset="0"/>
              </a:rPr>
              <a:t>Is the group responsible for: </a:t>
            </a:r>
          </a:p>
          <a:p>
            <a:pPr lvl="2">
              <a:buFont typeface="Courier New" pitchFamily="49" charset="0"/>
              <a:buChar char="o"/>
            </a:pPr>
            <a:r>
              <a:rPr lang="en-US" sz="3200" dirty="0" smtClean="0">
                <a:latin typeface="Gill Sans MT" pitchFamily="34" charset="0"/>
              </a:rPr>
              <a:t>Day-to-day operational management; </a:t>
            </a:r>
          </a:p>
          <a:p>
            <a:pPr lvl="2">
              <a:buFont typeface="Courier New" pitchFamily="49" charset="0"/>
              <a:buChar char="o"/>
            </a:pPr>
            <a:r>
              <a:rPr lang="en-US" sz="3200" dirty="0" smtClean="0">
                <a:latin typeface="Gill Sans MT" pitchFamily="34" charset="0"/>
              </a:rPr>
              <a:t>Coordination functions; </a:t>
            </a:r>
          </a:p>
          <a:p>
            <a:pPr lvl="2">
              <a:buFont typeface="Courier New" pitchFamily="49" charset="0"/>
              <a:buChar char="o"/>
            </a:pPr>
            <a:r>
              <a:rPr lang="en-US" sz="3200" dirty="0" smtClean="0">
                <a:latin typeface="Gill Sans MT" pitchFamily="34" charset="0"/>
              </a:rPr>
              <a:t>Resource management for core teams</a:t>
            </a:r>
            <a:endParaRPr lang="en-US" sz="3200"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57</a:t>
            </a:fld>
            <a:endParaRPr lang="en-US"/>
          </a:p>
        </p:txBody>
      </p:sp>
    </p:spTree>
    <p:extLst>
      <p:ext uri="{BB962C8B-B14F-4D97-AF65-F5344CB8AC3E}">
        <p14:creationId xmlns:p14="http://schemas.microsoft.com/office/powerpoint/2010/main" val="31802814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800600"/>
          </a:xfrm>
        </p:spPr>
        <p:txBody>
          <a:bodyPr/>
          <a:lstStyle/>
          <a:p>
            <a:pPr>
              <a:buNone/>
            </a:pPr>
            <a:r>
              <a:rPr lang="en-US" b="1" dirty="0" smtClean="0">
                <a:solidFill>
                  <a:srgbClr val="C00000"/>
                </a:solidFill>
                <a:latin typeface="Gill Sans MT" pitchFamily="34" charset="0"/>
              </a:rPr>
              <a:t>3. Contingency teams </a:t>
            </a:r>
          </a:p>
          <a:p>
            <a:pPr>
              <a:buNone/>
            </a:pPr>
            <a:endParaRPr lang="en-US" b="1" dirty="0" smtClean="0">
              <a:solidFill>
                <a:srgbClr val="C00000"/>
              </a:solidFill>
              <a:latin typeface="Gill Sans MT" pitchFamily="34" charset="0"/>
            </a:endParaRPr>
          </a:p>
          <a:p>
            <a:pPr>
              <a:buFont typeface="Wingdings" pitchFamily="2" charset="2"/>
              <a:buChar char="§"/>
            </a:pPr>
            <a:r>
              <a:rPr lang="en-US" dirty="0" smtClean="0">
                <a:latin typeface="Gill Sans MT" pitchFamily="34" charset="0"/>
              </a:rPr>
              <a:t>Formed for emergent or specific events; </a:t>
            </a:r>
          </a:p>
          <a:p>
            <a:pPr>
              <a:buFont typeface="Wingdings" pitchFamily="2" charset="2"/>
              <a:buChar char="§"/>
            </a:pPr>
            <a:r>
              <a:rPr lang="en-US" dirty="0" smtClean="0">
                <a:latin typeface="Gill Sans MT" pitchFamily="34" charset="0"/>
              </a:rPr>
              <a:t>Time-limited events (e.g. cardiac arrest team, disaster response teams, rapid response teams); </a:t>
            </a:r>
          </a:p>
          <a:p>
            <a:pPr>
              <a:buFont typeface="Wingdings" pitchFamily="2" charset="2"/>
              <a:buChar char="§"/>
            </a:pPr>
            <a:r>
              <a:rPr lang="en-US" dirty="0" smtClean="0">
                <a:latin typeface="Gill Sans MT" pitchFamily="34" charset="0"/>
              </a:rPr>
              <a:t>Composed of team members drawn from a variety of core teams</a:t>
            </a: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58</a:t>
            </a:fld>
            <a:endParaRPr lang="en-US"/>
          </a:p>
        </p:txBody>
      </p:sp>
    </p:spTree>
    <p:extLst>
      <p:ext uri="{BB962C8B-B14F-4D97-AF65-F5344CB8AC3E}">
        <p14:creationId xmlns:p14="http://schemas.microsoft.com/office/powerpoint/2010/main" val="3017058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800600"/>
          </a:xfrm>
        </p:spPr>
        <p:txBody>
          <a:bodyPr>
            <a:normAutofit/>
          </a:bodyPr>
          <a:lstStyle/>
          <a:p>
            <a:pPr>
              <a:buNone/>
            </a:pPr>
            <a:r>
              <a:rPr lang="en-US" b="1" dirty="0" smtClean="0">
                <a:solidFill>
                  <a:srgbClr val="C00000"/>
                </a:solidFill>
                <a:latin typeface="Gill Sans MT" pitchFamily="34" charset="0"/>
              </a:rPr>
              <a:t>4.  Ancillary services teams </a:t>
            </a:r>
          </a:p>
          <a:p>
            <a:pPr>
              <a:buNone/>
            </a:pPr>
            <a:r>
              <a:rPr lang="en-US" dirty="0" smtClean="0">
                <a:latin typeface="Gill Sans MT" pitchFamily="34" charset="0"/>
              </a:rPr>
              <a:t>Consist of individuals such as cleaners or domestic staff who: </a:t>
            </a:r>
          </a:p>
          <a:p>
            <a:pPr lvl="1">
              <a:buFont typeface="Courier New" pitchFamily="49" charset="0"/>
              <a:buChar char="o"/>
            </a:pPr>
            <a:r>
              <a:rPr lang="en-US" sz="3200" dirty="0" smtClean="0">
                <a:latin typeface="Gill Sans MT" pitchFamily="34" charset="0"/>
              </a:rPr>
              <a:t>Provide direct, task-specific, time-limited care to patients; </a:t>
            </a:r>
          </a:p>
          <a:p>
            <a:pPr lvl="1">
              <a:buFont typeface="Courier New" pitchFamily="49" charset="0"/>
              <a:buChar char="o"/>
            </a:pPr>
            <a:r>
              <a:rPr lang="en-US" sz="3200" dirty="0" smtClean="0">
                <a:latin typeface="Gill Sans MT" pitchFamily="34" charset="0"/>
              </a:rPr>
              <a:t>Support services that facilitate care of patients; </a:t>
            </a:r>
          </a:p>
          <a:p>
            <a:pPr lvl="1">
              <a:buFont typeface="Courier New" pitchFamily="49" charset="0"/>
              <a:buChar char="o"/>
            </a:pPr>
            <a:r>
              <a:rPr lang="en-US" sz="3200" dirty="0" smtClean="0">
                <a:latin typeface="Gill Sans MT" pitchFamily="34" charset="0"/>
              </a:rPr>
              <a:t>Are often not located where patients receive routine care</a:t>
            </a:r>
          </a:p>
          <a:p>
            <a:endParaRPr lang="en-US" dirty="0"/>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59</a:t>
            </a:fld>
            <a:endParaRPr lang="en-US"/>
          </a:p>
        </p:txBody>
      </p:sp>
    </p:spTree>
    <p:extLst>
      <p:ext uri="{BB962C8B-B14F-4D97-AF65-F5344CB8AC3E}">
        <p14:creationId xmlns:p14="http://schemas.microsoft.com/office/powerpoint/2010/main" val="219072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228600" y="1600200"/>
            <a:ext cx="8763000" cy="4724400"/>
          </a:xfrm>
        </p:spPr>
        <p:txBody>
          <a:bodyPr>
            <a:normAutofit fontScale="92500" lnSpcReduction="20000"/>
          </a:bodyPr>
          <a:lstStyle/>
          <a:p>
            <a:r>
              <a:rPr lang="en-US" dirty="0" smtClean="0">
                <a:latin typeface="Gill Sans MT" pitchFamily="34" charset="0"/>
              </a:rPr>
              <a:t>As we continue to progress in our job, it is likely that success will depend more and more upon our </a:t>
            </a:r>
            <a:r>
              <a:rPr lang="en-US" b="1" dirty="0" smtClean="0">
                <a:solidFill>
                  <a:srgbClr val="0070C0"/>
                </a:solidFill>
                <a:latin typeface="Gill Sans MT" pitchFamily="34" charset="0"/>
              </a:rPr>
              <a:t>interpersonal skills </a:t>
            </a:r>
            <a:r>
              <a:rPr lang="en-US" dirty="0" smtClean="0">
                <a:latin typeface="Gill Sans MT" pitchFamily="34" charset="0"/>
              </a:rPr>
              <a:t>and our ability to develop </a:t>
            </a:r>
            <a:r>
              <a:rPr lang="en-US" b="1" dirty="0" smtClean="0">
                <a:solidFill>
                  <a:schemeClr val="accent6">
                    <a:lumMod val="75000"/>
                  </a:schemeClr>
                </a:solidFill>
                <a:latin typeface="Gill Sans MT" pitchFamily="34" charset="0"/>
              </a:rPr>
              <a:t>effective working relationships with key others</a:t>
            </a:r>
          </a:p>
          <a:p>
            <a:endParaRPr lang="en-US" dirty="0" smtClean="0">
              <a:latin typeface="Gill Sans MT" pitchFamily="34" charset="0"/>
            </a:endParaRPr>
          </a:p>
          <a:p>
            <a:r>
              <a:rPr lang="en-US" dirty="0" smtClean="0">
                <a:latin typeface="Gill Sans MT" pitchFamily="34" charset="0"/>
              </a:rPr>
              <a:t>Jobs that include a managerial, supervisory or a</a:t>
            </a:r>
            <a:br>
              <a:rPr lang="en-US" dirty="0" smtClean="0">
                <a:latin typeface="Gill Sans MT" pitchFamily="34" charset="0"/>
              </a:rPr>
            </a:br>
            <a:r>
              <a:rPr lang="en-US" dirty="0" smtClean="0">
                <a:latin typeface="Gill Sans MT" pitchFamily="34" charset="0"/>
              </a:rPr>
              <a:t>mentoring role can involve </a:t>
            </a:r>
            <a:r>
              <a:rPr lang="en-US" dirty="0" smtClean="0">
                <a:solidFill>
                  <a:schemeClr val="accent6">
                    <a:lumMod val="75000"/>
                  </a:schemeClr>
                </a:solidFill>
                <a:latin typeface="Gill Sans MT" pitchFamily="34" charset="0"/>
              </a:rPr>
              <a:t>complex relationships with people. </a:t>
            </a:r>
          </a:p>
          <a:p>
            <a:endParaRPr lang="en-US" dirty="0" smtClean="0">
              <a:latin typeface="Gill Sans MT" pitchFamily="34" charset="0"/>
            </a:endParaRPr>
          </a:p>
          <a:p>
            <a:r>
              <a:rPr lang="en-US" dirty="0" smtClean="0">
                <a:latin typeface="Gill Sans MT" pitchFamily="34" charset="0"/>
              </a:rPr>
              <a:t>Demands can be made that are sometimes </a:t>
            </a:r>
            <a:r>
              <a:rPr lang="en-US" dirty="0" smtClean="0">
                <a:solidFill>
                  <a:schemeClr val="accent6">
                    <a:lumMod val="75000"/>
                  </a:schemeClr>
                </a:solidFill>
                <a:latin typeface="Gill Sans MT" pitchFamily="34" charset="0"/>
              </a:rPr>
              <a:t>conflicting and ambiguous.</a:t>
            </a:r>
            <a:endParaRPr lang="en-US" dirty="0">
              <a:solidFill>
                <a:schemeClr val="accent6">
                  <a:lumMod val="75000"/>
                </a:schemeClr>
              </a:solidFill>
              <a:latin typeface="Gill Sans MT"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800600"/>
          </a:xfrm>
        </p:spPr>
        <p:txBody>
          <a:bodyPr/>
          <a:lstStyle/>
          <a:p>
            <a:pPr>
              <a:buNone/>
            </a:pPr>
            <a:r>
              <a:rPr lang="en-US" b="1" dirty="0" smtClean="0">
                <a:latin typeface="Gill Sans MT" pitchFamily="34" charset="0"/>
              </a:rPr>
              <a:t>Team cohesiveness</a:t>
            </a:r>
          </a:p>
          <a:p>
            <a:pPr>
              <a:buFont typeface="Wingdings" pitchFamily="2" charset="2"/>
              <a:buChar char="§"/>
            </a:pPr>
            <a:r>
              <a:rPr lang="en-US" dirty="0" smtClean="0">
                <a:latin typeface="Gill Sans MT" pitchFamily="34" charset="0"/>
              </a:rPr>
              <a:t>Is a tendency of a group to be in unity while working towards a goal or to satisfy the emotional needs of its members</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Arises when bonds link members of a social group to one another and to the group as well</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60</a:t>
            </a:fld>
            <a:endParaRPr lang="en-US"/>
          </a:p>
        </p:txBody>
      </p:sp>
    </p:spTree>
    <p:extLst>
      <p:ext uri="{BB962C8B-B14F-4D97-AF65-F5344CB8AC3E}">
        <p14:creationId xmlns:p14="http://schemas.microsoft.com/office/powerpoint/2010/main" val="3256264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Cont …</a:t>
            </a:r>
            <a:endParaRPr lang="en-US" dirty="0"/>
          </a:p>
        </p:txBody>
      </p:sp>
      <p:sp>
        <p:nvSpPr>
          <p:cNvPr id="3" name="Content Placeholder 2"/>
          <p:cNvSpPr>
            <a:spLocks noGrp="1"/>
          </p:cNvSpPr>
          <p:nvPr>
            <p:ph idx="1"/>
          </p:nvPr>
        </p:nvSpPr>
        <p:spPr>
          <a:xfrm>
            <a:off x="152400" y="1219200"/>
            <a:ext cx="8839200" cy="5105400"/>
          </a:xfrm>
        </p:spPr>
        <p:txBody>
          <a:bodyPr>
            <a:noAutofit/>
          </a:bodyPr>
          <a:lstStyle/>
          <a:p>
            <a:pPr>
              <a:buFont typeface="Wingdings" pitchFamily="2" charset="2"/>
              <a:buChar char="§"/>
            </a:pPr>
            <a:r>
              <a:rPr lang="en-US" dirty="0" smtClean="0">
                <a:latin typeface="Gill Sans MT" pitchFamily="34" charset="0"/>
              </a:rPr>
              <a:t>Team cohesion has components like: </a:t>
            </a:r>
          </a:p>
          <a:p>
            <a:pPr lvl="1"/>
            <a:r>
              <a:rPr lang="en-US" sz="3200" dirty="0" smtClean="0">
                <a:latin typeface="Gill Sans MT" pitchFamily="34" charset="0"/>
              </a:rPr>
              <a:t>Social relations</a:t>
            </a:r>
          </a:p>
          <a:p>
            <a:pPr lvl="1"/>
            <a:r>
              <a:rPr lang="en-US" sz="3200" dirty="0" smtClean="0">
                <a:latin typeface="Gill Sans MT" pitchFamily="34" charset="0"/>
              </a:rPr>
              <a:t>Task relations</a:t>
            </a:r>
          </a:p>
          <a:p>
            <a:pPr lvl="1"/>
            <a:r>
              <a:rPr lang="en-US" sz="3200" dirty="0" smtClean="0">
                <a:latin typeface="Gill Sans MT" pitchFamily="34" charset="0"/>
              </a:rPr>
              <a:t>Perceived unity &amp;</a:t>
            </a:r>
          </a:p>
          <a:p>
            <a:pPr lvl="1"/>
            <a:r>
              <a:rPr lang="en-US" sz="3200" dirty="0" smtClean="0">
                <a:latin typeface="Gill Sans MT" pitchFamily="34" charset="0"/>
              </a:rPr>
              <a:t>Emotions </a:t>
            </a:r>
          </a:p>
          <a:p>
            <a:pPr>
              <a:buFont typeface="Wingdings" pitchFamily="2" charset="2"/>
              <a:buChar char="§"/>
            </a:pPr>
            <a:endParaRPr lang="en-US" dirty="0" smtClean="0">
              <a:latin typeface="Gill Sans MT" pitchFamily="34" charset="0"/>
            </a:endParaRPr>
          </a:p>
          <a:p>
            <a:pPr>
              <a:buFont typeface="Wingdings" pitchFamily="2" charset="2"/>
              <a:buChar char="§"/>
            </a:pPr>
            <a:r>
              <a:rPr lang="en-US" dirty="0" smtClean="0">
                <a:latin typeface="Gill Sans MT" pitchFamily="34" charset="0"/>
              </a:rPr>
              <a:t>Members of strongly cohesive groups are more inclined to </a:t>
            </a:r>
            <a:r>
              <a:rPr lang="en-US" u="sng" dirty="0" smtClean="0">
                <a:latin typeface="Gill Sans MT" pitchFamily="34" charset="0"/>
              </a:rPr>
              <a:t>participate readily and to stay with the group</a:t>
            </a:r>
            <a:endParaRPr lang="en-US" u="sng"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61</a:t>
            </a:fld>
            <a:endParaRPr lang="en-US"/>
          </a:p>
        </p:txBody>
      </p:sp>
    </p:spTree>
    <p:extLst>
      <p:ext uri="{BB962C8B-B14F-4D97-AF65-F5344CB8AC3E}">
        <p14:creationId xmlns:p14="http://schemas.microsoft.com/office/powerpoint/2010/main" val="16548894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solidFill>
                  <a:srgbClr val="7030A0"/>
                </a:solidFill>
                <a:latin typeface="Gill Sans MT" pitchFamily="34" charset="0"/>
              </a:rPr>
              <a:t>Small group discussion</a:t>
            </a:r>
            <a:endParaRPr lang="en-US" sz="3600" dirty="0">
              <a:solidFill>
                <a:srgbClr val="7030A0"/>
              </a:solidFill>
              <a:latin typeface="Gill Sans MT" pitchFamily="34" charset="0"/>
            </a:endParaRPr>
          </a:p>
        </p:txBody>
      </p:sp>
      <p:sp>
        <p:nvSpPr>
          <p:cNvPr id="3" name="Content Placeholder 2"/>
          <p:cNvSpPr>
            <a:spLocks noGrp="1"/>
          </p:cNvSpPr>
          <p:nvPr>
            <p:ph idx="1"/>
          </p:nvPr>
        </p:nvSpPr>
        <p:spPr>
          <a:xfrm>
            <a:off x="0" y="1066800"/>
            <a:ext cx="9144000" cy="5638800"/>
          </a:xfrm>
        </p:spPr>
        <p:txBody>
          <a:bodyPr>
            <a:normAutofit fontScale="85000" lnSpcReduction="20000"/>
          </a:bodyPr>
          <a:lstStyle/>
          <a:p>
            <a:pPr algn="just">
              <a:buFont typeface="Wingdings" pitchFamily="2" charset="2"/>
              <a:buChar char="§"/>
            </a:pPr>
            <a:r>
              <a:rPr lang="en-US" dirty="0" smtClean="0">
                <a:latin typeface="Gill Sans MT" pitchFamily="34" charset="0"/>
              </a:rPr>
              <a:t>Assume a 43 year old previously healthy woman, and a mother of two girls. During her regular breast self examination, she discovered a suspicious lump in her left breast. She went to a nearby GH &amp; her physician confirmed her </a:t>
            </a:r>
            <a:r>
              <a:rPr lang="en-US" dirty="0" err="1" smtClean="0">
                <a:latin typeface="Gill Sans MT" pitchFamily="34" charset="0"/>
              </a:rPr>
              <a:t>dx</a:t>
            </a:r>
            <a:r>
              <a:rPr lang="en-US" dirty="0" smtClean="0">
                <a:latin typeface="Gill Sans MT" pitchFamily="34" charset="0"/>
              </a:rPr>
              <a:t> after mammogram. He then referred her to surgical oncologist working in cancer center who carried out a surgical biopsy. The biopsy revealed early stage malignancy of the breast. The surgeon immediately brought medical oncologist &amp; radiation therapist; then they developed </a:t>
            </a:r>
            <a:r>
              <a:rPr lang="en-US" dirty="0" err="1" smtClean="0">
                <a:latin typeface="Gill Sans MT" pitchFamily="34" charset="0"/>
              </a:rPr>
              <a:t>rx</a:t>
            </a:r>
            <a:r>
              <a:rPr lang="en-US" dirty="0" smtClean="0">
                <a:latin typeface="Gill Sans MT" pitchFamily="34" charset="0"/>
              </a:rPr>
              <a:t> plan involving limited breast surgery, medical chemotherapy, &amp; possible radiation therapy. Then she was admitted &amp; surgery was carried out, followed by chemotherapy for several months. During surgery three professional nurses were participated. After one month of the surgery her physician recognized some signs of clinical depression then he referred her to mental health professional.   </a:t>
            </a:r>
            <a:endParaRPr lang="en-US" dirty="0">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62</a:t>
            </a:fld>
            <a:endParaRPr lang="en-US"/>
          </a:p>
        </p:txBody>
      </p:sp>
    </p:spTree>
    <p:extLst>
      <p:ext uri="{BB962C8B-B14F-4D97-AF65-F5344CB8AC3E}">
        <p14:creationId xmlns:p14="http://schemas.microsoft.com/office/powerpoint/2010/main" val="29810589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solidFill>
                  <a:srgbClr val="7030A0"/>
                </a:solidFill>
                <a:latin typeface="Gill Sans MT" pitchFamily="34" charset="0"/>
              </a:rPr>
              <a:t>How many professionals have participated in the course of Rx?</a:t>
            </a:r>
          </a:p>
          <a:p>
            <a:pPr>
              <a:buNone/>
            </a:pPr>
            <a:endParaRPr lang="en-US" dirty="0" smtClean="0">
              <a:solidFill>
                <a:srgbClr val="7030A0"/>
              </a:solidFill>
              <a:latin typeface="Gill Sans MT" pitchFamily="34" charset="0"/>
            </a:endParaRPr>
          </a:p>
          <a:p>
            <a:pPr>
              <a:buFont typeface="Wingdings" pitchFamily="2" charset="2"/>
              <a:buChar char="§"/>
            </a:pPr>
            <a:r>
              <a:rPr lang="en-US" dirty="0" smtClean="0">
                <a:solidFill>
                  <a:srgbClr val="7030A0"/>
                </a:solidFill>
                <a:latin typeface="Gill Sans MT" pitchFamily="34" charset="0"/>
              </a:rPr>
              <a:t>Identify the goal of health team, role of the professionals, communication channel, &amp; expected outcomes of the team</a:t>
            </a:r>
            <a:r>
              <a:rPr lang="en-US" dirty="0" smtClean="0">
                <a:solidFill>
                  <a:srgbClr val="7030A0"/>
                </a:solidFill>
              </a:rPr>
              <a:t>? </a:t>
            </a:r>
          </a:p>
          <a:p>
            <a:pPr>
              <a:buFont typeface="Wingdings" pitchFamily="2" charset="2"/>
              <a:buChar char="§"/>
            </a:pPr>
            <a:endParaRPr lang="en-US" dirty="0" smtClean="0">
              <a:solidFill>
                <a:srgbClr val="7030A0"/>
              </a:solidFill>
            </a:endParaRPr>
          </a:p>
          <a:p>
            <a:pPr>
              <a:buFont typeface="Wingdings" pitchFamily="2" charset="2"/>
              <a:buChar char="§"/>
            </a:pPr>
            <a:r>
              <a:rPr lang="en-US" dirty="0" smtClean="0">
                <a:solidFill>
                  <a:srgbClr val="7030A0"/>
                </a:solidFill>
                <a:latin typeface="Gill Sans MT" pitchFamily="34" charset="0"/>
              </a:rPr>
              <a:t>How do you see the importance of working in team while providing care to the patients? </a:t>
            </a:r>
            <a:endParaRPr lang="en-US" dirty="0">
              <a:solidFill>
                <a:srgbClr val="7030A0"/>
              </a:solidFill>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63</a:t>
            </a:fld>
            <a:endParaRPr lang="en-US"/>
          </a:p>
        </p:txBody>
      </p:sp>
    </p:spTree>
    <p:extLst>
      <p:ext uri="{BB962C8B-B14F-4D97-AF65-F5344CB8AC3E}">
        <p14:creationId xmlns:p14="http://schemas.microsoft.com/office/powerpoint/2010/main" val="1528430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7030A0"/>
                </a:solidFill>
                <a:latin typeface="Gill Sans MT" pitchFamily="34" charset="0"/>
              </a:rPr>
              <a:t>Functions of health team leaders</a:t>
            </a:r>
          </a:p>
          <a:p>
            <a:pPr lvl="1">
              <a:buFont typeface="Courier New" pitchFamily="49" charset="0"/>
              <a:buChar char="o"/>
            </a:pPr>
            <a:endParaRPr lang="en-US" sz="3200" dirty="0" smtClean="0">
              <a:latin typeface="Gill Sans MT" pitchFamily="34" charset="0"/>
            </a:endParaRPr>
          </a:p>
          <a:p>
            <a:pPr lvl="1">
              <a:buFont typeface="Courier New" pitchFamily="49" charset="0"/>
              <a:buChar char="o"/>
            </a:pPr>
            <a:r>
              <a:rPr lang="en-US" sz="3200" dirty="0" smtClean="0">
                <a:solidFill>
                  <a:srgbClr val="C00000"/>
                </a:solidFill>
                <a:latin typeface="Gill Sans MT" pitchFamily="34" charset="0"/>
              </a:rPr>
              <a:t>Setting &amp; sharing objectives with team members</a:t>
            </a:r>
          </a:p>
          <a:p>
            <a:pPr lvl="1">
              <a:buFont typeface="Courier New" pitchFamily="49" charset="0"/>
              <a:buChar char="o"/>
            </a:pPr>
            <a:r>
              <a:rPr lang="en-US" sz="3200" dirty="0" smtClean="0">
                <a:solidFill>
                  <a:srgbClr val="C00000"/>
                </a:solidFill>
                <a:latin typeface="Gill Sans MT" pitchFamily="34" charset="0"/>
              </a:rPr>
              <a:t>Motivating team members</a:t>
            </a:r>
          </a:p>
          <a:p>
            <a:pPr lvl="1">
              <a:buFont typeface="Courier New" pitchFamily="49" charset="0"/>
              <a:buChar char="o"/>
            </a:pPr>
            <a:r>
              <a:rPr lang="en-US" sz="3200" dirty="0" smtClean="0">
                <a:solidFill>
                  <a:srgbClr val="C00000"/>
                </a:solidFill>
                <a:latin typeface="Gill Sans MT" pitchFamily="34" charset="0"/>
              </a:rPr>
              <a:t>Delegating authority &amp; responsibility</a:t>
            </a:r>
          </a:p>
          <a:p>
            <a:pPr lvl="1">
              <a:buFont typeface="Courier New" pitchFamily="49" charset="0"/>
              <a:buChar char="o"/>
            </a:pPr>
            <a:r>
              <a:rPr lang="en-US" sz="3200" dirty="0" smtClean="0">
                <a:solidFill>
                  <a:srgbClr val="C00000"/>
                </a:solidFill>
                <a:latin typeface="Gill Sans MT" pitchFamily="34" charset="0"/>
              </a:rPr>
              <a:t>Supervision </a:t>
            </a:r>
            <a:endParaRPr lang="en-US" sz="3200" dirty="0">
              <a:solidFill>
                <a:srgbClr val="C00000"/>
              </a:solidFill>
              <a:latin typeface="Gill Sans MT" pitchFamily="34" charset="0"/>
            </a:endParaRP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A6879834-3C56-47C9-B08D-0771EA8A6467}" type="slidenum">
              <a:rPr lang="en-US" smtClean="0"/>
              <a:pPr/>
              <a:t>64</a:t>
            </a:fld>
            <a:endParaRPr lang="en-US"/>
          </a:p>
        </p:txBody>
      </p:sp>
    </p:spTree>
    <p:extLst>
      <p:ext uri="{BB962C8B-B14F-4D97-AF65-F5344CB8AC3E}">
        <p14:creationId xmlns:p14="http://schemas.microsoft.com/office/powerpoint/2010/main" val="1317157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Gill Sans MT" pitchFamily="34" charset="0"/>
              </a:rPr>
              <a:t>Elements of communication</a:t>
            </a:r>
          </a:p>
          <a:p>
            <a:pPr>
              <a:buFont typeface="Wingdings" pitchFamily="2" charset="2"/>
              <a:buChar char="Ø"/>
            </a:pPr>
            <a:endParaRPr lang="en-US" dirty="0" smtClean="0">
              <a:latin typeface="Gill Sans MT" pitchFamily="34" charset="0"/>
            </a:endParaRPr>
          </a:p>
          <a:p>
            <a:pPr>
              <a:buFont typeface="Wingdings" pitchFamily="2" charset="2"/>
              <a:buChar char="Ø"/>
            </a:pPr>
            <a:r>
              <a:rPr lang="en-US" dirty="0" smtClean="0">
                <a:latin typeface="Gill Sans MT" pitchFamily="34" charset="0"/>
              </a:rPr>
              <a:t>Barriers of communication</a:t>
            </a:r>
          </a:p>
          <a:p>
            <a:pPr>
              <a:buFont typeface="Wingdings" pitchFamily="2" charset="2"/>
              <a:buChar char="Ø"/>
            </a:pPr>
            <a:endParaRPr lang="en-US" dirty="0" smtClean="0">
              <a:latin typeface="Gill Sans MT" pitchFamily="34" charset="0"/>
            </a:endParaRPr>
          </a:p>
          <a:p>
            <a:pPr>
              <a:buFont typeface="Wingdings" pitchFamily="2" charset="2"/>
              <a:buChar char="Ø"/>
            </a:pPr>
            <a:r>
              <a:rPr lang="en-US" dirty="0" smtClean="0">
                <a:latin typeface="Gill Sans MT" pitchFamily="34" charset="0"/>
              </a:rPr>
              <a:t>Team </a:t>
            </a:r>
            <a:r>
              <a:rPr lang="en-US" dirty="0" err="1" smtClean="0">
                <a:latin typeface="Gill Sans MT" pitchFamily="34" charset="0"/>
              </a:rPr>
              <a:t>mgt</a:t>
            </a:r>
            <a:r>
              <a:rPr lang="en-US" dirty="0" smtClean="0">
                <a:latin typeface="Gill Sans MT" pitchFamily="34" charset="0"/>
              </a:rPr>
              <a:t> </a:t>
            </a:r>
          </a:p>
        </p:txBody>
      </p:sp>
      <p:sp>
        <p:nvSpPr>
          <p:cNvPr id="4" name="Slide Number Placeholder 3"/>
          <p:cNvSpPr>
            <a:spLocks noGrp="1"/>
          </p:cNvSpPr>
          <p:nvPr>
            <p:ph type="sldNum" sz="quarter" idx="12"/>
          </p:nvPr>
        </p:nvSpPr>
        <p:spPr/>
        <p:txBody>
          <a:bodyPr/>
          <a:lstStyle/>
          <a:p>
            <a:fld id="{DBE9AA10-5815-4C66-9560-C26103F98F8D}" type="slidenum">
              <a:rPr lang="en-US" smtClean="0"/>
              <a:pPr/>
              <a:t>65</a:t>
            </a:fld>
            <a:endParaRPr lang="en-US"/>
          </a:p>
        </p:txBody>
      </p:sp>
    </p:spTree>
    <p:extLst>
      <p:ext uri="{BB962C8B-B14F-4D97-AF65-F5344CB8AC3E}">
        <p14:creationId xmlns:p14="http://schemas.microsoft.com/office/powerpoint/2010/main" val="18071330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t>Institute of Medicine. Core Principles &amp; Values of Effective Team-Based Health Care. 2012</a:t>
            </a:r>
            <a:endParaRPr lang="en-US" i="1" dirty="0" smtClean="0">
              <a:latin typeface="Arial" pitchFamily="34" charset="0"/>
              <a:cs typeface="Arial" pitchFamily="34" charset="0"/>
            </a:endParaRPr>
          </a:p>
          <a:p>
            <a:pPr>
              <a:buFont typeface="Wingdings" pitchFamily="2" charset="2"/>
              <a:buChar char="v"/>
            </a:pPr>
            <a:r>
              <a:rPr lang="en-US" i="1" dirty="0" smtClean="0">
                <a:latin typeface="Arial" pitchFamily="34" charset="0"/>
                <a:cs typeface="Arial" pitchFamily="34" charset="0"/>
              </a:rPr>
              <a:t>HSM lecture note</a:t>
            </a:r>
            <a:r>
              <a:rPr lang="en-US" dirty="0" smtClean="0"/>
              <a:t> </a:t>
            </a:r>
          </a:p>
          <a:p>
            <a:pPr>
              <a:buFont typeface="Wingdings" pitchFamily="2" charset="2"/>
              <a:buChar char="v"/>
            </a:pPr>
            <a:r>
              <a:rPr lang="en-US" dirty="0" smtClean="0"/>
              <a:t>WHO. Being an effective team player</a:t>
            </a:r>
          </a:p>
        </p:txBody>
      </p:sp>
      <p:sp>
        <p:nvSpPr>
          <p:cNvPr id="4" name="Date Placeholder 3"/>
          <p:cNvSpPr>
            <a:spLocks noGrp="1"/>
          </p:cNvSpPr>
          <p:nvPr>
            <p:ph type="dt" sz="half" idx="10"/>
          </p:nvPr>
        </p:nvSpPr>
        <p:spPr/>
        <p:txBody>
          <a:bodyPr/>
          <a:lstStyle/>
          <a:p>
            <a:r>
              <a:rPr lang="en-US" smtClean="0"/>
              <a:t>24-Jul-18</a:t>
            </a:r>
            <a:endParaRPr lang="en-US"/>
          </a:p>
        </p:txBody>
      </p:sp>
      <p:sp>
        <p:nvSpPr>
          <p:cNvPr id="5" name="Slide Number Placeholder 4"/>
          <p:cNvSpPr>
            <a:spLocks noGrp="1"/>
          </p:cNvSpPr>
          <p:nvPr>
            <p:ph type="sldNum" sz="quarter" idx="12"/>
          </p:nvPr>
        </p:nvSpPr>
        <p:spPr/>
        <p:txBody>
          <a:bodyPr/>
          <a:lstStyle/>
          <a:p>
            <a:fld id="{B0512044-9280-4647-BD86-2B89E1B33D56}" type="slidenum">
              <a:rPr lang="en-US" smtClean="0"/>
              <a:pPr/>
              <a:t>66</a:t>
            </a:fld>
            <a:endParaRPr lang="en-US"/>
          </a:p>
        </p:txBody>
      </p:sp>
    </p:spTree>
    <p:extLst>
      <p:ext uri="{BB962C8B-B14F-4D97-AF65-F5344CB8AC3E}">
        <p14:creationId xmlns:p14="http://schemas.microsoft.com/office/powerpoint/2010/main" val="14618456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buNone/>
            </a:pP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u!!</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67</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800600"/>
          </a:xfrm>
        </p:spPr>
        <p:txBody>
          <a:bodyPr>
            <a:normAutofit fontScale="92500" lnSpcReduction="20000"/>
          </a:bodyPr>
          <a:lstStyle/>
          <a:p>
            <a:r>
              <a:rPr lang="en-US" dirty="0" smtClean="0">
                <a:latin typeface="Gill Sans MT" pitchFamily="34" charset="0"/>
              </a:rPr>
              <a:t>Interpersonal and communication skills often rank among the most critical for </a:t>
            </a:r>
            <a:r>
              <a:rPr lang="en-US" dirty="0" smtClean="0">
                <a:solidFill>
                  <a:srgbClr val="7030A0"/>
                </a:solidFill>
                <a:latin typeface="Gill Sans MT" pitchFamily="34" charset="0"/>
              </a:rPr>
              <a:t>work related success.</a:t>
            </a:r>
            <a:endParaRPr lang="en-US" b="1" dirty="0" smtClean="0">
              <a:solidFill>
                <a:schemeClr val="accent6">
                  <a:lumMod val="75000"/>
                </a:schemeClr>
              </a:solidFill>
              <a:latin typeface="Gill Sans MT" pitchFamily="34" charset="0"/>
            </a:endParaRPr>
          </a:p>
          <a:p>
            <a:endParaRPr lang="en-US" b="1" dirty="0" smtClean="0">
              <a:solidFill>
                <a:schemeClr val="accent6">
                  <a:lumMod val="75000"/>
                </a:schemeClr>
              </a:solidFill>
              <a:latin typeface="Gill Sans MT" pitchFamily="34" charset="0"/>
            </a:endParaRPr>
          </a:p>
          <a:p>
            <a:r>
              <a:rPr lang="en-US" b="1" dirty="0" smtClean="0">
                <a:solidFill>
                  <a:schemeClr val="accent6">
                    <a:lumMod val="75000"/>
                  </a:schemeClr>
                </a:solidFill>
                <a:latin typeface="Gill Sans MT" pitchFamily="34" charset="0"/>
              </a:rPr>
              <a:t>Effective communication </a:t>
            </a:r>
            <a:r>
              <a:rPr lang="en-US" dirty="0" smtClean="0">
                <a:latin typeface="Gill Sans MT" pitchFamily="34" charset="0"/>
              </a:rPr>
              <a:t>occurs when the intended meaning of the sender and perceived meaning of the receiver are the same</a:t>
            </a:r>
          </a:p>
          <a:p>
            <a:pPr>
              <a:buNone/>
            </a:pPr>
            <a:endParaRPr lang="en-US" dirty="0" smtClean="0">
              <a:latin typeface="Gill Sans MT" pitchFamily="34" charset="0"/>
            </a:endParaRPr>
          </a:p>
          <a:p>
            <a:r>
              <a:rPr lang="en-US" dirty="0" smtClean="0">
                <a:latin typeface="Gill Sans MT" pitchFamily="34" charset="0"/>
              </a:rPr>
              <a:t>Studies show that high level of individual success at work was characterized by ‘emotional intelligence’, or </a:t>
            </a:r>
            <a:r>
              <a:rPr lang="en-US" b="1" dirty="0" smtClean="0">
                <a:solidFill>
                  <a:srgbClr val="00B0F0"/>
                </a:solidFill>
                <a:latin typeface="Gill Sans MT" pitchFamily="34" charset="0"/>
              </a:rPr>
              <a:t>skills of social awareness and communication</a:t>
            </a:r>
          </a:p>
          <a:p>
            <a:pPr algn="r">
              <a:buNone/>
            </a:pPr>
            <a:r>
              <a:rPr lang="en-US" dirty="0" smtClean="0">
                <a:solidFill>
                  <a:srgbClr val="0070C0"/>
                </a:solidFill>
                <a:latin typeface="Gill Sans MT" pitchFamily="34" charset="0"/>
              </a:rPr>
              <a:t>(</a:t>
            </a:r>
            <a:r>
              <a:rPr lang="en-US" dirty="0" err="1" smtClean="0">
                <a:solidFill>
                  <a:srgbClr val="0070C0"/>
                </a:solidFill>
                <a:latin typeface="Gill Sans MT" pitchFamily="34" charset="0"/>
              </a:rPr>
              <a:t>Goleman</a:t>
            </a:r>
            <a:r>
              <a:rPr lang="en-US" dirty="0" smtClean="0">
                <a:solidFill>
                  <a:srgbClr val="0070C0"/>
                </a:solidFill>
                <a:latin typeface="Gill Sans MT" pitchFamily="34" charset="0"/>
              </a:rPr>
              <a:t>, 1997</a:t>
            </a:r>
            <a:r>
              <a:rPr lang="en-US" dirty="0" smtClean="0">
                <a:solidFill>
                  <a:srgbClr val="0070C0"/>
                </a:solidFill>
              </a:rPr>
              <a:t>)</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839200" cy="4800600"/>
          </a:xfrm>
        </p:spPr>
        <p:txBody>
          <a:bodyPr>
            <a:normAutofit/>
          </a:bodyPr>
          <a:lstStyle/>
          <a:p>
            <a:pPr algn="just"/>
            <a:r>
              <a:rPr lang="en-US" dirty="0" smtClean="0">
                <a:latin typeface="Gill Sans MT" pitchFamily="34" charset="0"/>
              </a:rPr>
              <a:t>It is important to note that emotional intelligence, or the skills of social awareness and communication, can be </a:t>
            </a:r>
            <a:r>
              <a:rPr lang="en-US" dirty="0" smtClean="0">
                <a:solidFill>
                  <a:srgbClr val="00B0F0"/>
                </a:solidFill>
                <a:latin typeface="Gill Sans MT" pitchFamily="34" charset="0"/>
              </a:rPr>
              <a:t>developed &amp; honed </a:t>
            </a:r>
          </a:p>
          <a:p>
            <a:endParaRPr lang="en-US" dirty="0" smtClean="0">
              <a:latin typeface="Gill Sans MT" pitchFamily="34" charset="0"/>
            </a:endParaRPr>
          </a:p>
          <a:p>
            <a:r>
              <a:rPr lang="en-US" dirty="0" smtClean="0">
                <a:latin typeface="Gill Sans MT" pitchFamily="34" charset="0"/>
              </a:rPr>
              <a:t>Communication is an active process, influenced by all the complexities and ambiguities of human behavior.</a:t>
            </a:r>
          </a:p>
          <a:p>
            <a:endParaRPr lang="en-US" dirty="0" smtClean="0">
              <a:latin typeface="Gill Sans MT" pitchFamily="34" charset="0"/>
            </a:endParaRPr>
          </a:p>
        </p:txBody>
      </p:sp>
      <p:sp>
        <p:nvSpPr>
          <p:cNvPr id="4" name="Slide Number Placeholder 3"/>
          <p:cNvSpPr>
            <a:spLocks noGrp="1"/>
          </p:cNvSpPr>
          <p:nvPr>
            <p:ph type="sldNum" sz="quarter" idx="12"/>
          </p:nvPr>
        </p:nvSpPr>
        <p:spPr/>
        <p:txBody>
          <a:bodyPr/>
          <a:lstStyle/>
          <a:p>
            <a:fld id="{DBE9AA10-5815-4C66-9560-C26103F98F8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sp>
        <p:nvSpPr>
          <p:cNvPr id="3" name="Content Placeholder 2"/>
          <p:cNvSpPr>
            <a:spLocks noGrp="1"/>
          </p:cNvSpPr>
          <p:nvPr>
            <p:ph idx="1"/>
          </p:nvPr>
        </p:nvSpPr>
        <p:spPr>
          <a:xfrm>
            <a:off x="152400" y="1600200"/>
            <a:ext cx="8763000" cy="4800600"/>
          </a:xfrm>
        </p:spPr>
        <p:txBody>
          <a:bodyPr/>
          <a:lstStyle/>
          <a:p>
            <a:r>
              <a:rPr lang="en-US" dirty="0" smtClean="0">
                <a:latin typeface="Gill Sans MT" pitchFamily="34" charset="0"/>
              </a:rPr>
              <a:t>It is probably as a dynamic, circuitous process in which elements such as </a:t>
            </a:r>
            <a:r>
              <a:rPr lang="en-US" b="1" dirty="0" smtClean="0">
                <a:solidFill>
                  <a:srgbClr val="7030A0"/>
                </a:solidFill>
                <a:latin typeface="Gill Sans MT" pitchFamily="34" charset="0"/>
              </a:rPr>
              <a:t>non-verbal behavior </a:t>
            </a:r>
            <a:r>
              <a:rPr lang="en-US" dirty="0" smtClean="0">
                <a:latin typeface="Gill Sans MT" pitchFamily="34" charset="0"/>
              </a:rPr>
              <a:t>and </a:t>
            </a:r>
            <a:r>
              <a:rPr lang="en-US" b="1" dirty="0" smtClean="0">
                <a:solidFill>
                  <a:srgbClr val="7030A0"/>
                </a:solidFill>
                <a:latin typeface="Gill Sans MT" pitchFamily="34" charset="0"/>
              </a:rPr>
              <a:t>individual styles</a:t>
            </a:r>
            <a:r>
              <a:rPr lang="en-US" dirty="0" smtClean="0">
                <a:latin typeface="Gill Sans MT" pitchFamily="34" charset="0"/>
              </a:rPr>
              <a:t> of interpreting and ascribing meaning to events have significant influence.</a:t>
            </a:r>
          </a:p>
          <a:p>
            <a:endParaRPr lang="en-US" dirty="0"/>
          </a:p>
        </p:txBody>
      </p:sp>
      <p:sp>
        <p:nvSpPr>
          <p:cNvPr id="4" name="Slide Number Placeholder 3"/>
          <p:cNvSpPr>
            <a:spLocks noGrp="1"/>
          </p:cNvSpPr>
          <p:nvPr>
            <p:ph type="sldNum" sz="quarter" idx="12"/>
          </p:nvPr>
        </p:nvSpPr>
        <p:spPr/>
        <p:txBody>
          <a:bodyPr/>
          <a:lstStyle/>
          <a:p>
            <a:fld id="{DBE9AA10-5815-4C66-9560-C26103F98F8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2566</Words>
  <Application>Microsoft Office PowerPoint</Application>
  <PresentationFormat>On-screen Show (4:3)</PresentationFormat>
  <Paragraphs>467</Paragraphs>
  <Slides>67</Slides>
  <Notes>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Communication</vt:lpstr>
      <vt:lpstr>Objectives </vt:lpstr>
      <vt:lpstr>Brainstorming </vt:lpstr>
      <vt:lpstr>Communication </vt:lpstr>
      <vt:lpstr>Cont …</vt:lpstr>
      <vt:lpstr>Cont …</vt:lpstr>
      <vt:lpstr>Cont …</vt:lpstr>
      <vt:lpstr>Cont …</vt:lpstr>
      <vt:lpstr>Cont …</vt:lpstr>
      <vt:lpstr>Cont …</vt:lpstr>
      <vt:lpstr>Cont …</vt:lpstr>
      <vt:lpstr>Cont …</vt:lpstr>
      <vt:lpstr>Cont …</vt:lpstr>
      <vt:lpstr> Basic elements/processes of communication </vt:lpstr>
      <vt:lpstr>Cont …</vt:lpstr>
      <vt:lpstr>Cont …</vt:lpstr>
      <vt:lpstr>Cont …</vt:lpstr>
      <vt:lpstr>Cont …</vt:lpstr>
      <vt:lpstr>Cont …</vt:lpstr>
      <vt:lpstr>Cont …</vt:lpstr>
      <vt:lpstr>Cont …</vt:lpstr>
      <vt:lpstr>Cont …</vt:lpstr>
      <vt:lpstr>Cont …</vt:lpstr>
      <vt:lpstr>Cont …</vt:lpstr>
      <vt:lpstr>PowerPoint Presentation</vt:lpstr>
      <vt:lpstr>Cont …</vt:lpstr>
      <vt:lpstr>Cont …</vt:lpstr>
      <vt:lpstr>Cont …</vt:lpstr>
      <vt:lpstr>Cont …</vt:lpstr>
      <vt:lpstr>Managing health team </vt:lpstr>
      <vt:lpstr>Session objectives </vt:lpstr>
      <vt:lpstr>PowerPoint Presentation</vt:lpstr>
      <vt:lpstr>Health team management</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Cont …</vt:lpstr>
      <vt:lpstr>Small group discussion</vt:lpstr>
      <vt:lpstr>Cont …</vt:lpstr>
      <vt:lpstr>Cont …</vt:lpstr>
      <vt:lpstr>Summary </vt:lpstr>
      <vt:lpstr>References </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Sisay Dejene</dc:creator>
  <cp:lastModifiedBy>God is gud ol z tym!</cp:lastModifiedBy>
  <cp:revision>86</cp:revision>
  <dcterms:created xsi:type="dcterms:W3CDTF">2018-03-02T18:30:34Z</dcterms:created>
  <dcterms:modified xsi:type="dcterms:W3CDTF">2019-12-09T07:20:40Z</dcterms:modified>
</cp:coreProperties>
</file>