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5"/>
  </p:notesMasterIdLst>
  <p:sldIdLst>
    <p:sldId id="257" r:id="rId2"/>
    <p:sldId id="318" r:id="rId3"/>
    <p:sldId id="258" r:id="rId4"/>
    <p:sldId id="278" r:id="rId5"/>
    <p:sldId id="281" r:id="rId6"/>
    <p:sldId id="280" r:id="rId7"/>
    <p:sldId id="279" r:id="rId8"/>
    <p:sldId id="320" r:id="rId9"/>
    <p:sldId id="282" r:id="rId10"/>
    <p:sldId id="283" r:id="rId11"/>
    <p:sldId id="284" r:id="rId12"/>
    <p:sldId id="321" r:id="rId13"/>
    <p:sldId id="285" r:id="rId14"/>
    <p:sldId id="286" r:id="rId15"/>
    <p:sldId id="301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98" r:id="rId28"/>
    <p:sldId id="299" r:id="rId29"/>
    <p:sldId id="300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2" r:id="rId39"/>
    <p:sldId id="313" r:id="rId40"/>
    <p:sldId id="314" r:id="rId41"/>
    <p:sldId id="311" r:id="rId42"/>
    <p:sldId id="315" r:id="rId43"/>
    <p:sldId id="310" r:id="rId44"/>
    <p:sldId id="317" r:id="rId45"/>
    <p:sldId id="316" r:id="rId46"/>
    <p:sldId id="270" r:id="rId47"/>
    <p:sldId id="271" r:id="rId48"/>
    <p:sldId id="272" r:id="rId49"/>
    <p:sldId id="273" r:id="rId50"/>
    <p:sldId id="274" r:id="rId51"/>
    <p:sldId id="275" r:id="rId52"/>
    <p:sldId id="323" r:id="rId53"/>
    <p:sldId id="346" r:id="rId54"/>
    <p:sldId id="324" r:id="rId55"/>
    <p:sldId id="325" r:id="rId56"/>
    <p:sldId id="329" r:id="rId57"/>
    <p:sldId id="330" r:id="rId58"/>
    <p:sldId id="331" r:id="rId59"/>
    <p:sldId id="326" r:id="rId60"/>
    <p:sldId id="340" r:id="rId61"/>
    <p:sldId id="341" r:id="rId62"/>
    <p:sldId id="342" r:id="rId63"/>
    <p:sldId id="327" r:id="rId64"/>
    <p:sldId id="332" r:id="rId65"/>
    <p:sldId id="333" r:id="rId66"/>
    <p:sldId id="334" r:id="rId67"/>
    <p:sldId id="337" r:id="rId68"/>
    <p:sldId id="335" r:id="rId69"/>
    <p:sldId id="336" r:id="rId70"/>
    <p:sldId id="328" r:id="rId71"/>
    <p:sldId id="339" r:id="rId72"/>
    <p:sldId id="343" r:id="rId73"/>
    <p:sldId id="344" r:id="rId74"/>
    <p:sldId id="345" r:id="rId75"/>
    <p:sldId id="355" r:id="rId76"/>
    <p:sldId id="356" r:id="rId77"/>
    <p:sldId id="357" r:id="rId78"/>
    <p:sldId id="361" r:id="rId79"/>
    <p:sldId id="363" r:id="rId80"/>
    <p:sldId id="364" r:id="rId81"/>
    <p:sldId id="347" r:id="rId82"/>
    <p:sldId id="348" r:id="rId83"/>
    <p:sldId id="362" r:id="rId84"/>
    <p:sldId id="349" r:id="rId85"/>
    <p:sldId id="350" r:id="rId86"/>
    <p:sldId id="351" r:id="rId87"/>
    <p:sldId id="352" r:id="rId88"/>
    <p:sldId id="353" r:id="rId89"/>
    <p:sldId id="354" r:id="rId90"/>
    <p:sldId id="358" r:id="rId91"/>
    <p:sldId id="365" r:id="rId92"/>
    <p:sldId id="360" r:id="rId93"/>
    <p:sldId id="366" r:id="rId9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D7C4D-07B3-4DFC-86D5-9965124E480D}" type="datetimeFigureOut">
              <a:rPr lang="en-US" smtClean="0"/>
              <a:pPr/>
              <a:t>30-Dec-19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FCBA6-63BA-42F9-9785-F449491C88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260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E389-ACDE-45C6-87A6-4117FFB2E48F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74B8D-8E5D-4FB5-A13A-68B0885CAE8A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8F2-6B25-472D-AD02-35121812C93C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C7F8-3CD0-4C3A-8C09-EB131009A0DA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02E09-98D8-4817-A323-2F4A19F47C3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B46C-FD27-473A-9081-79CD49FD2621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BBA9-E72A-49EE-BD2F-18498C8A788A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20CB-76C0-4BBC-A831-8EC8D48C3D3F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C54D-ADEB-4730-AA28-039B10DD44B8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37D5-9B93-43F4-96FC-B852D9B48A24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7F50E-DB7F-4727-84EE-DC9D84852F5B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81F9D-704C-4CA9-B52B-FD851228F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R A Extended" pitchFamily="50" charset="0"/>
              </a:rPr>
              <a:t> ORGANIZATION OF THE ETHIOPIAN HEALTH CARE DELIVERY SYSTEM 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443C-9464-4CD5-883A-7B67EC6B5D08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Gondar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College of P.H </a:t>
            </a:r>
            <a:r>
              <a:rPr lang="en-US" dirty="0" smtClean="0">
                <a:latin typeface="Gill Sans MT" pitchFamily="34" charset="0"/>
              </a:rPr>
              <a:t>established to train Health Officers, Sanitarians And Community Nurses to staff rural health centers in 1962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In 1963 Ministry of Public Health formulated national policy and strategy for definite health services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The first medical school in Addis Ababa was opened in 1966 </a:t>
            </a:r>
          </a:p>
          <a:p>
            <a:pPr>
              <a:buFont typeface="Wingdings" pitchFamily="2" charset="2"/>
              <a:buChar char="§"/>
            </a:pP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The monarchial </a:t>
            </a:r>
            <a:r>
              <a:rPr lang="en-US" dirty="0" err="1" smtClean="0">
                <a:latin typeface="Gill Sans MT" pitchFamily="34" charset="0"/>
              </a:rPr>
              <a:t>gov’t</a:t>
            </a:r>
            <a:r>
              <a:rPr lang="en-US" dirty="0" smtClean="0">
                <a:latin typeface="Gill Sans MT" pitchFamily="34" charset="0"/>
              </a:rPr>
              <a:t> had planned and executed three round 5 years’ plans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The fourth round (1974-1979) was planned focusing on increasing health service </a:t>
            </a: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coverage from 15 to 30%</a:t>
            </a:r>
            <a:r>
              <a:rPr lang="en-US" dirty="0" smtClean="0">
                <a:latin typeface="Gill Sans MT" pitchFamily="34" charset="0"/>
              </a:rPr>
              <a:t> but not implemented b/c the </a:t>
            </a:r>
            <a:r>
              <a:rPr lang="en-US" dirty="0" err="1" smtClean="0">
                <a:latin typeface="Gill Sans MT" pitchFamily="34" charset="0"/>
              </a:rPr>
              <a:t>gov’t</a:t>
            </a:r>
            <a:r>
              <a:rPr lang="en-US" dirty="0" smtClean="0">
                <a:latin typeface="Gill Sans MT" pitchFamily="34" charset="0"/>
              </a:rPr>
              <a:t> was sacked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In 1974 </a:t>
            </a:r>
            <a:r>
              <a:rPr lang="en-US" b="1" dirty="0" err="1" smtClean="0">
                <a:solidFill>
                  <a:srgbClr val="C00000"/>
                </a:solidFill>
                <a:latin typeface="Gill Sans MT" pitchFamily="34" charset="0"/>
              </a:rPr>
              <a:t>Dergue</a:t>
            </a: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Gill Sans MT" pitchFamily="34" charset="0"/>
              </a:rPr>
              <a:t>gov’t</a:t>
            </a: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begun ruling the country</a:t>
            </a:r>
          </a:p>
          <a:p>
            <a:endParaRPr lang="en-US" dirty="0" smtClean="0">
              <a:latin typeface="Gill Sans MT" pitchFamily="34" charset="0"/>
            </a:endParaRPr>
          </a:p>
          <a:p>
            <a:endParaRPr lang="en-US" dirty="0" smtClean="0">
              <a:latin typeface="Gill Sans MT" pitchFamily="34" charset="0"/>
            </a:endParaRP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2819400"/>
            <a:ext cx="3733799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When the </a:t>
            </a:r>
            <a:r>
              <a:rPr lang="en-US" sz="3000" b="1" dirty="0" smtClean="0">
                <a:solidFill>
                  <a:srgbClr val="C00000"/>
                </a:solidFill>
                <a:latin typeface="Gill Sans MT" pitchFamily="34" charset="0"/>
              </a:rPr>
              <a:t>Military Junta </a:t>
            </a:r>
            <a:r>
              <a:rPr lang="en-US" sz="3000" dirty="0" smtClean="0">
                <a:latin typeface="Gill Sans MT" pitchFamily="34" charset="0"/>
              </a:rPr>
              <a:t>took over the power there were: </a:t>
            </a:r>
          </a:p>
          <a:p>
            <a:pPr lvl="1"/>
            <a:endParaRPr lang="en-US" sz="3000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6474 health personnel of all categories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650 health stations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93 health centers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84 hospitals with 8624 beds, and</a:t>
            </a:r>
          </a:p>
          <a:p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Health service coverage was 15%</a:t>
            </a:r>
            <a:endParaRPr lang="en-US" sz="3000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The socialist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gov’t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:</a:t>
            </a:r>
          </a:p>
          <a:p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sz="3000" dirty="0" smtClean="0">
                <a:latin typeface="Gill Sans MT" pitchFamily="34" charset="0"/>
              </a:rPr>
              <a:t>Declared National Democratic Revolutionary </a:t>
            </a:r>
            <a:r>
              <a:rPr lang="en-US" sz="3000" dirty="0" err="1" smtClean="0">
                <a:latin typeface="Gill Sans MT" pitchFamily="34" charset="0"/>
              </a:rPr>
              <a:t>Programme</a:t>
            </a:r>
            <a:r>
              <a:rPr lang="en-US" sz="3000" dirty="0" smtClean="0">
                <a:latin typeface="Gill Sans MT" pitchFamily="34" charset="0"/>
              </a:rPr>
              <a:t> (</a:t>
            </a:r>
            <a:r>
              <a:rPr lang="en-US" sz="3000" b="1" dirty="0" smtClean="0">
                <a:latin typeface="Gill Sans MT" pitchFamily="34" charset="0"/>
              </a:rPr>
              <a:t>NDRP</a:t>
            </a:r>
            <a:r>
              <a:rPr lang="en-US" sz="3000" dirty="0" smtClean="0">
                <a:latin typeface="Gill Sans MT" pitchFamily="34" charset="0"/>
              </a:rPr>
              <a:t>) in 1976 </a:t>
            </a:r>
          </a:p>
          <a:p>
            <a:pPr>
              <a:buNone/>
            </a:pPr>
            <a:endParaRPr lang="en-US" sz="34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400" dirty="0" smtClean="0">
                <a:latin typeface="Gill Sans MT" pitchFamily="34" charset="0"/>
              </a:rPr>
              <a:t>NDRP states: 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" To ensure full and meaningful life for the broad-masses, all the necessary effort will be under taken to provide adequate health services."</a:t>
            </a:r>
          </a:p>
          <a:p>
            <a:pPr lvl="1"/>
            <a:endParaRPr lang="en-US" sz="3000" dirty="0" smtClean="0">
              <a:latin typeface="Gill Sans MT" pitchFamily="34" charset="0"/>
            </a:endParaRPr>
          </a:p>
          <a:p>
            <a:pPr lvl="1"/>
            <a:endParaRPr lang="en-US" sz="3000" dirty="0" smtClean="0">
              <a:latin typeface="Gill Sans MT" pitchFamily="34" charset="0"/>
            </a:endParaRPr>
          </a:p>
          <a:p>
            <a:pPr lvl="1"/>
            <a:endParaRPr lang="en-US" sz="3000" dirty="0" smtClean="0">
              <a:latin typeface="Gill Sans MT" pitchFamily="34" charset="0"/>
            </a:endParaRPr>
          </a:p>
          <a:p>
            <a:pPr>
              <a:buNone/>
            </a:pP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3000" dirty="0" smtClean="0">
                <a:latin typeface="Gill Sans MT" pitchFamily="34" charset="0"/>
              </a:rPr>
              <a:t>Revised health policy</a:t>
            </a:r>
          </a:p>
          <a:p>
            <a:pPr lvl="1"/>
            <a:endParaRPr lang="en-US" sz="3000" dirty="0" smtClean="0">
              <a:latin typeface="Gill Sans MT" pitchFamily="34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sz="2800" dirty="0" smtClean="0">
                <a:latin typeface="Gill Sans MT" pitchFamily="34" charset="0"/>
              </a:rPr>
              <a:t>Gave emphasis to PHC &amp; rural health services</a:t>
            </a:r>
          </a:p>
          <a:p>
            <a:pPr lvl="2">
              <a:buFont typeface="Courier New" pitchFamily="49" charset="0"/>
              <a:buChar char="o"/>
            </a:pPr>
            <a:endParaRPr lang="en-US" sz="2800" dirty="0" smtClean="0">
              <a:latin typeface="Gill Sans MT" pitchFamily="34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sz="2800" dirty="0" smtClean="0">
                <a:latin typeface="Gill Sans MT" pitchFamily="34" charset="0"/>
              </a:rPr>
              <a:t>Prevention and control of communicable diseases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2" indent="-342900">
              <a:buFont typeface="Courier New" pitchFamily="49" charset="0"/>
              <a:buChar char="o"/>
            </a:pPr>
            <a:r>
              <a:rPr lang="en-US" sz="2800" dirty="0" smtClean="0">
                <a:latin typeface="Gill Sans MT" pitchFamily="34" charset="0"/>
              </a:rPr>
              <a:t>Promotion of self reliance and </a:t>
            </a:r>
            <a:r>
              <a:rPr lang="en-US" sz="2800" b="1" dirty="0" smtClean="0">
                <a:latin typeface="Gill Sans MT" pitchFamily="34" charset="0"/>
              </a:rPr>
              <a:t>community involvement</a:t>
            </a:r>
            <a:r>
              <a:rPr lang="en-US" sz="2800" dirty="0" smtClean="0">
                <a:latin typeface="Gill Sans MT" pitchFamily="34" charset="0"/>
              </a:rPr>
              <a:t> in health activities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3200" dirty="0" smtClean="0"/>
          </a:p>
          <a:p>
            <a:pPr marL="342900" lvl="1" indent="-342900"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In 1978 it had adopted Alma-Ata Declaration of </a:t>
            </a:r>
            <a:r>
              <a:rPr lang="en-US" sz="3000" b="1" dirty="0" smtClean="0">
                <a:solidFill>
                  <a:srgbClr val="C00000"/>
                </a:solidFill>
                <a:latin typeface="Gill Sans MT" pitchFamily="34" charset="0"/>
              </a:rPr>
              <a:t>PHC as strategy </a:t>
            </a:r>
            <a:r>
              <a:rPr lang="en-US" sz="3000" dirty="0" smtClean="0">
                <a:latin typeface="Gill Sans MT" pitchFamily="34" charset="0"/>
              </a:rPr>
              <a:t>to achieve Health for All (HFA) by the year 2000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3200" dirty="0" smtClean="0">
              <a:latin typeface="Gill Sans MT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500" b="1" dirty="0" smtClean="0">
                <a:latin typeface="Gill Sans MT" pitchFamily="34" charset="0"/>
              </a:rPr>
              <a:t>Specific priorities of socialist </a:t>
            </a:r>
            <a:r>
              <a:rPr lang="en-US" sz="3500" b="1" dirty="0" err="1" smtClean="0">
                <a:latin typeface="Gill Sans MT" pitchFamily="34" charset="0"/>
              </a:rPr>
              <a:t>gov’t</a:t>
            </a:r>
            <a:r>
              <a:rPr lang="en-US" sz="3500" b="1" dirty="0" smtClean="0">
                <a:latin typeface="Gill Sans MT" pitchFamily="34" charset="0"/>
              </a:rPr>
              <a:t> health policy:</a:t>
            </a:r>
          </a:p>
          <a:p>
            <a:pPr lvl="0"/>
            <a:endParaRPr lang="en-US" dirty="0" smtClean="0">
              <a:latin typeface="Gill Sans MT" pitchFamily="34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sz="3300" dirty="0" smtClean="0">
                <a:solidFill>
                  <a:srgbClr val="C00000"/>
                </a:solidFill>
                <a:latin typeface="Gill Sans MT" pitchFamily="34" charset="0"/>
              </a:rPr>
              <a:t>Community</a:t>
            </a:r>
            <a:r>
              <a:rPr lang="en-US" sz="3300" dirty="0" smtClean="0">
                <a:latin typeface="Gill Sans MT" pitchFamily="34" charset="0"/>
              </a:rPr>
              <a:t> involvement in development activities including health</a:t>
            </a:r>
          </a:p>
          <a:p>
            <a:pPr lvl="0">
              <a:buFont typeface="Wingdings" pitchFamily="2" charset="2"/>
              <a:buChar char="§"/>
            </a:pPr>
            <a:endParaRPr lang="en-US" sz="3300" dirty="0" smtClean="0">
              <a:latin typeface="Gill Sans MT" pitchFamily="34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sz="3300" dirty="0" smtClean="0">
                <a:latin typeface="Gill Sans MT" pitchFamily="34" charset="0"/>
              </a:rPr>
              <a:t>Coordinate efforts of </a:t>
            </a:r>
            <a:r>
              <a:rPr lang="en-US" sz="3300" dirty="0" smtClean="0">
                <a:solidFill>
                  <a:srgbClr val="FF0000"/>
                </a:solidFill>
                <a:latin typeface="Gill Sans MT" pitchFamily="34" charset="0"/>
              </a:rPr>
              <a:t>development sectors </a:t>
            </a:r>
            <a:r>
              <a:rPr lang="en-US" sz="3300" dirty="0" smtClean="0">
                <a:latin typeface="Gill Sans MT" pitchFamily="34" charset="0"/>
              </a:rPr>
              <a:t>having direct or indirect bearing on health promotion</a:t>
            </a:r>
          </a:p>
          <a:p>
            <a:pPr lvl="0">
              <a:buFont typeface="Wingdings" pitchFamily="2" charset="2"/>
              <a:buChar char="§"/>
            </a:pPr>
            <a:endParaRPr lang="en-US" sz="3300" dirty="0" smtClean="0">
              <a:latin typeface="Gill Sans MT" pitchFamily="34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sz="3300" dirty="0" smtClean="0">
                <a:latin typeface="Gill Sans MT" pitchFamily="34" charset="0"/>
              </a:rPr>
              <a:t>The gradual integration of special </a:t>
            </a:r>
            <a:r>
              <a:rPr lang="en-US" sz="3300" dirty="0" err="1" smtClean="0">
                <a:latin typeface="Gill Sans MT" pitchFamily="34" charset="0"/>
              </a:rPr>
              <a:t>programme</a:t>
            </a:r>
            <a:r>
              <a:rPr lang="en-US" sz="3300" dirty="0" smtClean="0">
                <a:latin typeface="Gill Sans MT" pitchFamily="34" charset="0"/>
              </a:rPr>
              <a:t> and </a:t>
            </a:r>
            <a:r>
              <a:rPr lang="en-US" sz="3300" dirty="0" smtClean="0">
                <a:solidFill>
                  <a:srgbClr val="FF0000"/>
                </a:solidFill>
                <a:latin typeface="Gill Sans MT" pitchFamily="34" charset="0"/>
              </a:rPr>
              <a:t>specialized health institutions</a:t>
            </a:r>
            <a:r>
              <a:rPr lang="en-US" sz="3300" dirty="0" smtClean="0">
                <a:latin typeface="Gill Sans MT" pitchFamily="34" charset="0"/>
              </a:rPr>
              <a:t> </a:t>
            </a:r>
          </a:p>
          <a:p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Gill Sans MT" pitchFamily="34" charset="0"/>
              </a:rPr>
              <a:t>The delivery of essential health care at the </a:t>
            </a:r>
            <a:r>
              <a:rPr lang="en-US" sz="2800" dirty="0" smtClean="0">
                <a:solidFill>
                  <a:srgbClr val="7030A0"/>
                </a:solidFill>
                <a:latin typeface="Gill Sans MT" pitchFamily="34" charset="0"/>
              </a:rPr>
              <a:t>cost affordable by the community</a:t>
            </a:r>
          </a:p>
          <a:p>
            <a:pPr lvl="0">
              <a:buFont typeface="Wingdings" pitchFamily="2" charset="2"/>
              <a:buChar char="§"/>
            </a:pPr>
            <a:endParaRPr lang="en-US" sz="2800" dirty="0" smtClean="0">
              <a:latin typeface="Gill Sans MT" pitchFamily="34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sz="2800" dirty="0" smtClean="0">
                <a:latin typeface="Gill Sans MT" pitchFamily="34" charset="0"/>
              </a:rPr>
              <a:t>Development of a 6 tiered health service with levels of increasing  </a:t>
            </a:r>
            <a:r>
              <a:rPr lang="en-US" sz="2800" dirty="0" smtClean="0">
                <a:solidFill>
                  <a:srgbClr val="FF0000"/>
                </a:solidFill>
                <a:latin typeface="Gill Sans MT" pitchFamily="34" charset="0"/>
              </a:rPr>
              <a:t>technical complexity </a:t>
            </a:r>
            <a:r>
              <a:rPr lang="en-US" sz="2800" dirty="0" smtClean="0">
                <a:latin typeface="Gill Sans MT" pitchFamily="34" charset="0"/>
              </a:rPr>
              <a:t>to facilitate management, referral support, and training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The six-tiered national health care system consists of:</a:t>
            </a:r>
          </a:p>
          <a:p>
            <a:pPr>
              <a:buNone/>
            </a:pPr>
            <a:r>
              <a:rPr lang="en-US" dirty="0" smtClean="0">
                <a:latin typeface="Gill Sans MT" pitchFamily="34" charset="0"/>
              </a:rPr>
              <a:t>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  <a:latin typeface="Gill Sans MT" pitchFamily="34" charset="0"/>
              </a:rPr>
              <a:t>Community health services (Health Posts)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  <a:latin typeface="Gill Sans MT" pitchFamily="34" charset="0"/>
              </a:rPr>
              <a:t>Health stations (Clinics)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  <a:latin typeface="Gill Sans MT" pitchFamily="34" charset="0"/>
              </a:rPr>
              <a:t>Health centers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  <a:latin typeface="Gill Sans MT" pitchFamily="34" charset="0"/>
              </a:rPr>
              <a:t>Rural hospitals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  <a:latin typeface="Gill Sans MT" pitchFamily="34" charset="0"/>
              </a:rPr>
              <a:t>Regional hospitals and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  <a:latin typeface="Gill Sans MT" pitchFamily="34" charset="0"/>
              </a:rPr>
              <a:t>Central referral and teaching hospitals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At the end of this session students will be able to: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Explain historical development of Ethiopian healthcare delivery system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Describe six tier healthcare delivery system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Discuss10 year health plan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Describe priorities of current Ethiopian health policy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000" b="1" dirty="0" smtClean="0">
                <a:solidFill>
                  <a:srgbClr val="C00000"/>
                </a:solidFill>
                <a:latin typeface="Gill Sans MT" pitchFamily="34" charset="0"/>
              </a:rPr>
              <a:t>A. Community Health Service (health post)</a:t>
            </a:r>
            <a:endParaRPr lang="en-US" sz="3000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1/1000 </a:t>
            </a:r>
            <a:r>
              <a:rPr lang="en-US" dirty="0" err="1" smtClean="0">
                <a:latin typeface="Gill Sans MT" pitchFamily="34" charset="0"/>
              </a:rPr>
              <a:t>popn</a:t>
            </a:r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Community Health Agent  &amp; Traditional  Birth Attendant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Performing PHC </a:t>
            </a:r>
            <a:r>
              <a:rPr lang="en-US" dirty="0" err="1" smtClean="0">
                <a:latin typeface="Gill Sans MT" pitchFamily="34" charset="0"/>
              </a:rPr>
              <a:t>programmes</a:t>
            </a:r>
            <a:r>
              <a:rPr lang="en-US" dirty="0" smtClean="0">
                <a:latin typeface="Gill Sans MT" pitchFamily="34" charset="0"/>
              </a:rPr>
              <a:t>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Referring unresolved matters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Reporting, registration of birth &amp; death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Participating in studies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b="1" dirty="0" smtClean="0">
                <a:solidFill>
                  <a:srgbClr val="C00000"/>
                </a:solidFill>
                <a:latin typeface="Gill Sans MT" pitchFamily="34" charset="0"/>
              </a:rPr>
              <a:t>B. Health Station (Clinic)</a:t>
            </a:r>
          </a:p>
          <a:p>
            <a:pPr lvl="1"/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1/10,000 </a:t>
            </a:r>
            <a:r>
              <a:rPr lang="en-US" dirty="0" err="1" smtClean="0">
                <a:latin typeface="Gill Sans MT" pitchFamily="34" charset="0"/>
              </a:rPr>
              <a:t>popn</a:t>
            </a:r>
            <a:r>
              <a:rPr lang="en-US" dirty="0" smtClean="0">
                <a:latin typeface="Gill Sans MT" pitchFamily="34" charset="0"/>
              </a:rPr>
              <a:t>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3 Health Assistants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Performing PHC </a:t>
            </a:r>
            <a:r>
              <a:rPr lang="en-US" dirty="0" err="1" smtClean="0">
                <a:latin typeface="Gill Sans MT" pitchFamily="34" charset="0"/>
              </a:rPr>
              <a:t>programmes</a:t>
            </a:r>
            <a:r>
              <a:rPr lang="en-US" dirty="0" smtClean="0">
                <a:latin typeface="Gill Sans MT" pitchFamily="34" charset="0"/>
              </a:rPr>
              <a:t>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Supporting and supervising HPs 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Minor laboratory services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 Referring unresolved matters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>
                <a:latin typeface="Gill Sans MT" pitchFamily="34" charset="0"/>
              </a:rPr>
              <a:t>Participating in training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Collecting and reporting health information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Participating in Studies  </a:t>
            </a:r>
          </a:p>
          <a:p>
            <a:pPr>
              <a:buNone/>
            </a:pPr>
            <a:endParaRPr lang="en-US" sz="3000" b="1" dirty="0" smtClean="0">
              <a:solidFill>
                <a:srgbClr val="C00000"/>
              </a:solidFill>
              <a:latin typeface="Gill Sans MT" pitchFamily="34" charset="0"/>
            </a:endParaRPr>
          </a:p>
          <a:p>
            <a:pPr>
              <a:buNone/>
            </a:pPr>
            <a:r>
              <a:rPr lang="en-US" sz="3000" b="1" dirty="0" smtClean="0">
                <a:solidFill>
                  <a:srgbClr val="C00000"/>
                </a:solidFill>
                <a:latin typeface="Gill Sans MT" pitchFamily="34" charset="0"/>
              </a:rPr>
              <a:t>C. Health Center	</a:t>
            </a:r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1/50-100,000 </a:t>
            </a:r>
            <a:r>
              <a:rPr lang="en-US" dirty="0" err="1" smtClean="0">
                <a:latin typeface="Gill Sans MT" pitchFamily="34" charset="0"/>
              </a:rPr>
              <a:t>popn</a:t>
            </a:r>
            <a:r>
              <a:rPr lang="en-US" dirty="0" smtClean="0">
                <a:latin typeface="Gill Sans MT" pitchFamily="34" charset="0"/>
              </a:rPr>
              <a:t>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GP (2), Nurse (3), MCH nurse (2) Sanitarian (2), Lab. Technician (1), Health Assistant (6)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Planning and implementing PHC </a:t>
            </a:r>
            <a:r>
              <a:rPr lang="en-US" dirty="0" err="1" smtClean="0">
                <a:latin typeface="Gill Sans MT" pitchFamily="34" charset="0"/>
              </a:rPr>
              <a:t>programmes</a:t>
            </a:r>
            <a:r>
              <a:rPr lang="en-US" dirty="0" smtClean="0">
                <a:latin typeface="Gill Sans MT" pitchFamily="34" charset="0"/>
              </a:rPr>
              <a:t> 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latin typeface="Gill Sans MT" pitchFamily="34" charset="0"/>
              </a:rPr>
              <a:t>Participating in training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Supporting ‘A’ and ‘B’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Compiling health information and reporting 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Medium level laboratory services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Referring unresolved matters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Participating in research and studies 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D. Rural Hospital</a:t>
            </a:r>
          </a:p>
          <a:p>
            <a:pPr lvl="0"/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sz="3000" dirty="0" smtClean="0">
                <a:latin typeface="Gill Sans MT" pitchFamily="34" charset="0"/>
              </a:rPr>
              <a:t>1/50-100,000 </a:t>
            </a:r>
            <a:r>
              <a:rPr lang="en-US" sz="3000" dirty="0" err="1" smtClean="0">
                <a:latin typeface="Gill Sans MT" pitchFamily="34" charset="0"/>
              </a:rPr>
              <a:t>popn</a:t>
            </a:r>
            <a:endParaRPr lang="en-US" sz="3000" dirty="0" smtClean="0">
              <a:latin typeface="Gill Sans MT" pitchFamily="34" charset="0"/>
            </a:endParaRPr>
          </a:p>
          <a:p>
            <a:pPr lvl="1"/>
            <a:r>
              <a:rPr lang="en-US" sz="3000" dirty="0" smtClean="0">
                <a:latin typeface="Gill Sans MT" pitchFamily="34" charset="0"/>
              </a:rPr>
              <a:t>Increased number of professionals in HC + Surgeon, Pharmacists, Anesthetist Nurse, Dental Hygienist, Ophthalmic Assistants, X-ray experts</a:t>
            </a:r>
          </a:p>
          <a:p>
            <a:pPr lvl="1"/>
            <a:r>
              <a:rPr lang="en-US" sz="3000" dirty="0" smtClean="0">
                <a:latin typeface="Gill Sans MT" pitchFamily="34" charset="0"/>
              </a:rPr>
              <a:t>Planning and implementing PHC </a:t>
            </a:r>
            <a:r>
              <a:rPr lang="en-US" sz="3000" dirty="0" err="1" smtClean="0">
                <a:latin typeface="Gill Sans MT" pitchFamily="34" charset="0"/>
              </a:rPr>
              <a:t>programmes</a:t>
            </a:r>
            <a:r>
              <a:rPr lang="en-US" sz="3000" dirty="0" smtClean="0">
                <a:latin typeface="Gill Sans MT" pitchFamily="34" charset="0"/>
              </a:rPr>
              <a:t> </a:t>
            </a:r>
          </a:p>
          <a:p>
            <a:pPr lvl="1"/>
            <a:r>
              <a:rPr lang="en-US" sz="3000" dirty="0" smtClean="0">
                <a:latin typeface="Gill Sans MT" pitchFamily="34" charset="0"/>
              </a:rPr>
              <a:t>Participating in training </a:t>
            </a:r>
          </a:p>
          <a:p>
            <a:pPr lvl="1"/>
            <a:r>
              <a:rPr lang="en-US" sz="3000" dirty="0" smtClean="0">
                <a:latin typeface="Gill Sans MT" pitchFamily="34" charset="0"/>
              </a:rPr>
              <a:t>Improve laboratory and X-ray services </a:t>
            </a:r>
          </a:p>
          <a:p>
            <a:pPr lvl="1"/>
            <a:r>
              <a:rPr lang="en-US" sz="3000" dirty="0" smtClean="0">
                <a:latin typeface="Gill Sans MT" pitchFamily="34" charset="0"/>
              </a:rPr>
              <a:t>Supporting "A" "B" and "C" and participating in supervision  </a:t>
            </a:r>
          </a:p>
          <a:p>
            <a:pPr lvl="0"/>
            <a:endParaRPr lang="en-US" dirty="0" smtClean="0">
              <a:latin typeface="Gill Sans MT" pitchFamily="34" charset="0"/>
            </a:endParaRPr>
          </a:p>
          <a:p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Gill Sans MT" pitchFamily="34" charset="0"/>
              </a:rPr>
              <a:t>Handle Surgical Emergencies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Compiling and analysis of health information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Referring unresolved matters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Participating in research and studies </a:t>
            </a:r>
          </a:p>
          <a:p>
            <a:pPr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E. Regional Hospital</a:t>
            </a:r>
          </a:p>
          <a:p>
            <a:pPr lvl="1"/>
            <a:endParaRPr lang="en-US" sz="3000" dirty="0" smtClean="0">
              <a:latin typeface="Gill Sans MT" pitchFamily="34" charset="0"/>
            </a:endParaRPr>
          </a:p>
          <a:p>
            <a:pPr lvl="1"/>
            <a:r>
              <a:rPr lang="en-US" sz="3000" dirty="0" smtClean="0">
                <a:latin typeface="Gill Sans MT" pitchFamily="34" charset="0"/>
              </a:rPr>
              <a:t>1/1.6-3 </a:t>
            </a:r>
            <a:r>
              <a:rPr lang="en-US" sz="3000" dirty="0" err="1" smtClean="0">
                <a:latin typeface="Gill Sans MT" pitchFamily="34" charset="0"/>
              </a:rPr>
              <a:t>mln</a:t>
            </a:r>
            <a:r>
              <a:rPr lang="en-US" sz="3000" dirty="0" smtClean="0">
                <a:latin typeface="Gill Sans MT" pitchFamily="34" charset="0"/>
              </a:rPr>
              <a:t> </a:t>
            </a:r>
            <a:r>
              <a:rPr lang="en-US" sz="3000" dirty="0" err="1" smtClean="0">
                <a:latin typeface="Gill Sans MT" pitchFamily="34" charset="0"/>
              </a:rPr>
              <a:t>popn</a:t>
            </a:r>
            <a:endParaRPr lang="en-US" sz="3000" dirty="0" smtClean="0">
              <a:latin typeface="Gill Sans MT" pitchFamily="34" charset="0"/>
            </a:endParaRPr>
          </a:p>
          <a:p>
            <a:pPr>
              <a:buNone/>
            </a:pP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2" indent="-342900"/>
            <a:r>
              <a:rPr lang="en-US" sz="2600" dirty="0" smtClean="0">
                <a:latin typeface="Gill Sans MT" pitchFamily="34" charset="0"/>
              </a:rPr>
              <a:t>Increased number of professionals in rural hospital + Internist, Pediatrician, </a:t>
            </a:r>
            <a:r>
              <a:rPr lang="en-US" sz="2600" dirty="0" err="1" smtClean="0">
                <a:latin typeface="Gill Sans MT" pitchFamily="34" charset="0"/>
              </a:rPr>
              <a:t>Gyn</a:t>
            </a:r>
            <a:r>
              <a:rPr lang="en-US" sz="2600" dirty="0" smtClean="0">
                <a:latin typeface="Gill Sans MT" pitchFamily="34" charset="0"/>
              </a:rPr>
              <a:t>-Ob, Ophthalmologist, Radiologist, Physiotherapist, Optometrist….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Performing PHC </a:t>
            </a:r>
            <a:r>
              <a:rPr lang="en-US" dirty="0" err="1" smtClean="0">
                <a:latin typeface="Gill Sans MT" pitchFamily="34" charset="0"/>
              </a:rPr>
              <a:t>programmes</a:t>
            </a:r>
            <a:r>
              <a:rPr lang="en-US" dirty="0" smtClean="0">
                <a:latin typeface="Gill Sans MT" pitchFamily="34" charset="0"/>
              </a:rPr>
              <a:t>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Participating in training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Improved laboratory and x-ray services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 Major </a:t>
            </a:r>
            <a:r>
              <a:rPr lang="en-US" dirty="0" err="1" smtClean="0">
                <a:latin typeface="Gill Sans MT" pitchFamily="34" charset="0"/>
              </a:rPr>
              <a:t>speciality</a:t>
            </a:r>
            <a:r>
              <a:rPr lang="en-US" dirty="0" smtClean="0">
                <a:latin typeface="Gill Sans MT" pitchFamily="34" charset="0"/>
              </a:rPr>
              <a:t> services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Supporting ‘A’, ‘B’, ‘C’, and ‘D’ and Participating in supervision </a:t>
            </a:r>
          </a:p>
          <a:p>
            <a:pPr lvl="1"/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Gill Sans MT" pitchFamily="34" charset="0"/>
              </a:rPr>
              <a:t>Compiling and analysis of health information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Collaborating with Regional Health Department in monitoring and evaluation of health services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Conducting research and studies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Referring unresolved matters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F. Central Hospital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Increased number of professionals in RH + dentist, psychiatrist, and other medical specialties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2" indent="-342900">
              <a:buFont typeface="Courier New" pitchFamily="49" charset="0"/>
              <a:buChar char="o"/>
            </a:pPr>
            <a:r>
              <a:rPr lang="en-US" sz="2800" dirty="0" smtClean="0">
                <a:latin typeface="Gill Sans MT" pitchFamily="34" charset="0"/>
              </a:rPr>
              <a:t>Performing, strengthening and giving strong support to PHC </a:t>
            </a:r>
            <a:r>
              <a:rPr lang="en-US" sz="2800" dirty="0" err="1" smtClean="0">
                <a:latin typeface="Gill Sans MT" pitchFamily="34" charset="0"/>
              </a:rPr>
              <a:t>programmes</a:t>
            </a:r>
            <a:r>
              <a:rPr lang="en-US" sz="2800" dirty="0" smtClean="0">
                <a:latin typeface="Gill Sans MT" pitchFamily="34" charset="0"/>
              </a:rPr>
              <a:t>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Complete laboratory, x-ray and other examinations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Seeking solutions </a:t>
            </a:r>
            <a:r>
              <a:rPr lang="en-US" dirty="0" smtClean="0">
                <a:latin typeface="Gill Sans MT" pitchFamily="34" charset="0"/>
              </a:rPr>
              <a:t>to major health problem 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Supporting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evaluating and participating in the supervision</a:t>
            </a:r>
            <a:r>
              <a:rPr lang="en-US" dirty="0" smtClean="0">
                <a:latin typeface="Gill Sans MT" pitchFamily="34" charset="0"/>
              </a:rPr>
              <a:t> of health institutions 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Conducting serious research and studies  </a:t>
            </a:r>
          </a:p>
          <a:p>
            <a:pPr lvl="0"/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dirty="0" smtClean="0">
              <a:latin typeface="Gill Sans MT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latin typeface="Gill Sans MT" pitchFamily="34" charset="0"/>
              </a:rPr>
              <a:t>Providing various trainings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Compiling, </a:t>
            </a:r>
            <a:r>
              <a:rPr lang="en-US" dirty="0" err="1" smtClean="0">
                <a:latin typeface="Gill Sans MT" pitchFamily="34" charset="0"/>
              </a:rPr>
              <a:t>analysing</a:t>
            </a:r>
            <a:r>
              <a:rPr lang="en-US" dirty="0" smtClean="0">
                <a:latin typeface="Gill Sans MT" pitchFamily="34" charset="0"/>
              </a:rPr>
              <a:t> and disseminating health information 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Reporting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Brainstorming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just">
              <a:buFont typeface="Wingdings" pitchFamily="2" charset="2"/>
              <a:buChar char="ü"/>
            </a:pPr>
            <a:r>
              <a:rPr lang="en-US" dirty="0" smtClean="0">
                <a:latin typeface="Eras Demi ITC" pitchFamily="34" charset="0"/>
              </a:rPr>
              <a:t>Have you ever heard about 6, 4, 3 tiered health delivery system?</a:t>
            </a:r>
            <a:endParaRPr lang="en-US" dirty="0">
              <a:latin typeface="Eras Demi ITC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F302-3FC4-44AD-ACD7-3A45B1AE0D3E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Assessment of 6 tier HCDS indicated that: </a:t>
            </a:r>
          </a:p>
          <a:p>
            <a:pPr lvl="1">
              <a:buNone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Management is very </a:t>
            </a: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centralized</a:t>
            </a:r>
            <a:r>
              <a:rPr lang="en-US" dirty="0" smtClean="0">
                <a:latin typeface="Gill Sans MT" pitchFamily="34" charset="0"/>
              </a:rPr>
              <a:t> and lacks professionalism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Participation of the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community</a:t>
            </a:r>
            <a:r>
              <a:rPr lang="en-US" dirty="0" smtClean="0">
                <a:latin typeface="Gill Sans MT" pitchFamily="34" charset="0"/>
              </a:rPr>
              <a:t> and the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private</a:t>
            </a:r>
            <a:r>
              <a:rPr lang="en-US" dirty="0" smtClean="0">
                <a:latin typeface="Gill Sans MT" pitchFamily="34" charset="0"/>
              </a:rPr>
              <a:t> sector is minimal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Undesirable impact on efficiency and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resource</a:t>
            </a:r>
            <a:r>
              <a:rPr lang="en-US" dirty="0" smtClean="0">
                <a:latin typeface="Gill Sans MT" pitchFamily="34" charset="0"/>
              </a:rPr>
              <a:t> allocation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Health service institutions are clustered around their immediate points of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supervision</a:t>
            </a:r>
            <a:r>
              <a:rPr lang="en-US" dirty="0" smtClean="0">
                <a:latin typeface="Gill Sans MT" pitchFamily="34" charset="0"/>
              </a:rPr>
              <a:t> (</a:t>
            </a:r>
            <a:r>
              <a:rPr lang="en-US" dirty="0" err="1" smtClean="0">
                <a:latin typeface="Gill Sans MT" pitchFamily="34" charset="0"/>
              </a:rPr>
              <a:t>Awraja</a:t>
            </a:r>
            <a:r>
              <a:rPr lang="en-US" dirty="0" smtClean="0">
                <a:latin typeface="Gill Sans MT" pitchFamily="34" charset="0"/>
              </a:rPr>
              <a:t> and regional towns)</a:t>
            </a:r>
          </a:p>
          <a:p>
            <a:pPr lvl="1">
              <a:buNone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Overlapping services around a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minor segment of the population</a:t>
            </a:r>
            <a:endParaRPr lang="en-US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Annual campaigns (1979-1985) </a:t>
            </a:r>
          </a:p>
          <a:p>
            <a:pPr lvl="1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Aimed at overcoming urgent </a:t>
            </a:r>
            <a:r>
              <a:rPr lang="en-US" b="1" dirty="0" smtClean="0">
                <a:solidFill>
                  <a:srgbClr val="00B0F0"/>
                </a:solidFill>
                <a:latin typeface="Gill Sans MT" pitchFamily="34" charset="0"/>
              </a:rPr>
              <a:t>problems</a:t>
            </a:r>
            <a:r>
              <a:rPr lang="en-US" dirty="0" smtClean="0">
                <a:latin typeface="Gill Sans MT" pitchFamily="34" charset="0"/>
              </a:rPr>
              <a:t> in all sectors including health esp. in rural areas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Implemented by high school and university students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Outcomes have been encouraging in solving the urgent social and economic problems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Construction of thousands of wells and </a:t>
            </a:r>
            <a:r>
              <a:rPr lang="en-US" dirty="0" smtClean="0">
                <a:solidFill>
                  <a:srgbClr val="7030A0"/>
                </a:solidFill>
                <a:latin typeface="Gill Sans MT" pitchFamily="34" charset="0"/>
              </a:rPr>
              <a:t>latrines </a:t>
            </a:r>
          </a:p>
          <a:p>
            <a:pPr>
              <a:buNone/>
            </a:pP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Community health services (HPs) introduced in more than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5000</a:t>
            </a:r>
            <a:r>
              <a:rPr lang="en-US" dirty="0" smtClean="0">
                <a:latin typeface="Gill Sans MT" pitchFamily="34" charset="0"/>
              </a:rPr>
              <a:t> localities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Health station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tripled</a:t>
            </a:r>
            <a:r>
              <a:rPr lang="en-US" dirty="0" smtClean="0">
                <a:latin typeface="Gill Sans MT" pitchFamily="34" charset="0"/>
              </a:rPr>
              <a:t> from 650 to 1950 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Health centers increased from </a:t>
            </a: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93 in 1974 to 145 in 1985 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000" b="1" dirty="0" smtClean="0">
                <a:solidFill>
                  <a:srgbClr val="C00000"/>
                </a:solidFill>
                <a:latin typeface="Gill Sans MT" pitchFamily="34" charset="0"/>
              </a:rPr>
              <a:t>The Ten Year Health Sector Plan (1985-1994)</a:t>
            </a:r>
          </a:p>
          <a:p>
            <a:pPr>
              <a:buFont typeface="Wingdings" pitchFamily="2" charset="2"/>
              <a:buChar char="§"/>
            </a:pPr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It was the part of the over all process to achieve the goal of health for all by the year 2000 based on the principles of PHC through: 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Promotion of health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Prevention of disease and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Reduction of morbidity and mortality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000" b="1" dirty="0" smtClean="0">
                <a:solidFill>
                  <a:schemeClr val="accent6">
                    <a:lumMod val="50000"/>
                  </a:schemeClr>
                </a:solidFill>
                <a:latin typeface="Gill Sans MT" pitchFamily="34" charset="0"/>
              </a:rPr>
              <a:t>Objectives of 10 year plan</a:t>
            </a:r>
          </a:p>
          <a:p>
            <a:pPr lvl="1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To foster full and active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community involvement </a:t>
            </a:r>
            <a:r>
              <a:rPr lang="en-US" dirty="0" smtClean="0">
                <a:latin typeface="Gill Sans MT" pitchFamily="34" charset="0"/>
              </a:rPr>
              <a:t>in health activities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To ensure multi-</a:t>
            </a:r>
            <a:r>
              <a:rPr lang="en-US" dirty="0" err="1" smtClean="0">
                <a:latin typeface="Gill Sans MT" pitchFamily="34" charset="0"/>
              </a:rPr>
              <a:t>sectoral</a:t>
            </a:r>
            <a:r>
              <a:rPr lang="en-US" dirty="0" smtClean="0">
                <a:latin typeface="Gill Sans MT" pitchFamily="34" charset="0"/>
              </a:rPr>
              <a:t> collaboration and coordination in all health actions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Extend health services to where the broad masses live and work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Put under control all major communicable diseases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Expand </a:t>
            </a:r>
            <a: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  <a:t>EPI</a:t>
            </a:r>
            <a:r>
              <a:rPr lang="en-US" dirty="0" smtClean="0">
                <a:latin typeface="Gill Sans MT" pitchFamily="34" charset="0"/>
              </a:rPr>
              <a:t> services to ensure a wide coverage of the population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Ensure provision of HS to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mothers, children, students, under privileged nationalities, workers </a:t>
            </a:r>
            <a:r>
              <a:rPr lang="en-US" dirty="0" smtClean="0">
                <a:latin typeface="Gill Sans MT" pitchFamily="34" charset="0"/>
              </a:rPr>
              <a:t>etc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To extend medical service to 80% of the population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Main targets of the plan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Reduction infant mortality (IMR) from 155/1000 to 95/1000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Reduction of child mortality rate from 247/1000 to 95/1000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Improvement of life expectancy at birth from 42 years to 55   years</a:t>
            </a:r>
          </a:p>
          <a:p>
            <a:pPr>
              <a:buNone/>
            </a:pPr>
            <a:r>
              <a:rPr lang="en-US" dirty="0" smtClean="0">
                <a:latin typeface="Gill Sans MT" pitchFamily="34" charset="0"/>
              </a:rPr>
              <a:t> 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Gill Sans MT" pitchFamily="34" charset="0"/>
              </a:rPr>
              <a:t>To achieve the targets the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  <a:latin typeface="Gill Sans MT" pitchFamily="34" charset="0"/>
              </a:rPr>
              <a:t>gov’t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Gill Sans MT" pitchFamily="34" charset="0"/>
              </a:rPr>
              <a:t> set intermediate actions:</a:t>
            </a:r>
          </a:p>
          <a:p>
            <a:pPr lvl="1"/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Training of health workers for all levels of health services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Development of supportive institutions, such as the MCH center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Improving resource capacity 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Improving of property management skills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>
                <a:latin typeface="Gill Sans MT" pitchFamily="34" charset="0"/>
              </a:rPr>
              <a:t>Maintenance and construction capacity for buildings, medical equipment, vehicles</a:t>
            </a:r>
          </a:p>
          <a:p>
            <a:pPr lvl="1">
              <a:buNone/>
            </a:pPr>
            <a:r>
              <a:rPr lang="en-US" dirty="0" smtClean="0">
                <a:latin typeface="Gill Sans MT" pitchFamily="34" charset="0"/>
              </a:rPr>
              <a:t>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Organizing and strengthening traditional medicine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Expanding </a:t>
            </a:r>
            <a:r>
              <a:rPr lang="en-US" dirty="0" smtClean="0">
                <a:solidFill>
                  <a:srgbClr val="7030A0"/>
                </a:solidFill>
                <a:latin typeface="Gill Sans MT" pitchFamily="34" charset="0"/>
              </a:rPr>
              <a:t>EPI, nutrition education, medical screening, school health service</a:t>
            </a:r>
          </a:p>
          <a:p>
            <a:pPr lvl="1">
              <a:buNone/>
            </a:pPr>
            <a:r>
              <a:rPr lang="en-US" dirty="0" smtClean="0">
                <a:latin typeface="Gill Sans MT" pitchFamily="34" charset="0"/>
              </a:rPr>
              <a:t>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Control and prevention of communicable diseases. </a:t>
            </a:r>
          </a:p>
          <a:p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Gill Sans MT" pitchFamily="34" charset="0"/>
              </a:rPr>
              <a:t>Historical development</a:t>
            </a:r>
            <a:endParaRPr lang="en-US" b="1" dirty="0">
              <a:latin typeface="Gill Sans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Ethiopia is the </a:t>
            </a:r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second</a:t>
            </a:r>
            <a:r>
              <a:rPr lang="en-US" dirty="0" smtClean="0">
                <a:latin typeface="Gill Sans MT" pitchFamily="34" charset="0"/>
              </a:rPr>
              <a:t> most populous country in Africa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Has </a:t>
            </a:r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poor health outcomes </a:t>
            </a:r>
            <a:r>
              <a:rPr lang="en-US" dirty="0" smtClean="0">
                <a:latin typeface="Gill Sans MT" pitchFamily="34" charset="0"/>
              </a:rPr>
              <a:t>even by sub-Saharan Africa’s standards</a:t>
            </a:r>
          </a:p>
          <a:p>
            <a:pPr>
              <a:buNone/>
            </a:pPr>
            <a:r>
              <a:rPr lang="en-US" dirty="0" smtClean="0">
                <a:latin typeface="Gill Sans MT" pitchFamily="34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Characterized by many decades without a national health policy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Weak healthcare system infrastructure and </a:t>
            </a: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low government spending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CDAEB-7C70-4B5B-88B1-409EEFF5BBF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latin typeface="Gill Sans MT" pitchFamily="34" charset="0"/>
              </a:rPr>
              <a:t>Provision of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environmental</a:t>
            </a:r>
            <a:r>
              <a:rPr lang="en-US" dirty="0" smtClean="0">
                <a:latin typeface="Gill Sans MT" pitchFamily="34" charset="0"/>
              </a:rPr>
              <a:t> health services and clean water to include 80% of the rural </a:t>
            </a:r>
            <a:r>
              <a:rPr lang="en-US" dirty="0" err="1" smtClean="0">
                <a:latin typeface="Gill Sans MT" pitchFamily="34" charset="0"/>
              </a:rPr>
              <a:t>popn</a:t>
            </a:r>
            <a:r>
              <a:rPr lang="en-US" dirty="0" smtClean="0">
                <a:latin typeface="Gill Sans MT" pitchFamily="34" charset="0"/>
              </a:rPr>
              <a:t> </a:t>
            </a:r>
          </a:p>
          <a:p>
            <a:pPr lvl="1">
              <a:buNone/>
            </a:pPr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To increase health awareness of the population-through continuous </a:t>
            </a:r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HIE</a:t>
            </a:r>
            <a:endParaRPr lang="en-US" b="1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Gill Sans MT" pitchFamily="34" charset="0"/>
              </a:rPr>
              <a:t>Example of plan for training health professionals</a:t>
            </a:r>
            <a:endParaRPr lang="en-US" sz="3200" dirty="0">
              <a:solidFill>
                <a:srgbClr val="0070C0"/>
              </a:solidFill>
              <a:latin typeface="Gill Sans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41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1397000"/>
          <a:ext cx="8229600" cy="4206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752549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Type of Medical Personnel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Available</a:t>
                      </a:r>
                      <a:r>
                        <a:rPr lang="en-US" sz="2400" baseline="0" dirty="0" smtClean="0">
                          <a:latin typeface="Gill Sans MT" pitchFamily="34" charset="0"/>
                        </a:rPr>
                        <a:t> in 1984</a:t>
                      </a:r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Gill Sans MT" pitchFamily="34" charset="0"/>
                        </a:rPr>
                        <a:t>Plan</a:t>
                      </a:r>
                      <a:r>
                        <a:rPr lang="en-US" sz="2400" baseline="0" dirty="0" smtClean="0">
                          <a:latin typeface="Gill Sans MT" pitchFamily="34" charset="0"/>
                        </a:rPr>
                        <a:t> for </a:t>
                      </a:r>
                      <a:r>
                        <a:rPr lang="en-US" sz="2400" dirty="0" smtClean="0">
                          <a:latin typeface="Gill Sans MT" pitchFamily="34" charset="0"/>
                        </a:rPr>
                        <a:t>1994 </a:t>
                      </a:r>
                    </a:p>
                    <a:p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7525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Gill Sans MT" pitchFamily="34" charset="0"/>
                        </a:rPr>
                        <a:t>GP</a:t>
                      </a:r>
                    </a:p>
                    <a:p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721</a:t>
                      </a:r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2,000</a:t>
                      </a:r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7525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Gill Sans MT" pitchFamily="34" charset="0"/>
                        </a:rPr>
                        <a:t>Specialists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349</a:t>
                      </a:r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Gill Sans MT" pitchFamily="34" charset="0"/>
                        </a:rPr>
                        <a:t>819 </a:t>
                      </a:r>
                    </a:p>
                    <a:p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43002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Nurses (All types)  </a:t>
                      </a:r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1,960 </a:t>
                      </a:r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5,498</a:t>
                      </a:r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4300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Gill Sans MT" pitchFamily="34" charset="0"/>
                        </a:rPr>
                        <a:t>Sanitarians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298</a:t>
                      </a:r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1,962</a:t>
                      </a:r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7525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Gill Sans MT" pitchFamily="34" charset="0"/>
                        </a:rPr>
                        <a:t>Lab. Tech.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425</a:t>
                      </a:r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Gill Sans MT" pitchFamily="34" charset="0"/>
                        </a:rPr>
                        <a:t>1,209 </a:t>
                      </a:r>
                    </a:p>
                    <a:p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8100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7165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Gill Sans MT" pitchFamily="34" charset="0"/>
                        </a:rPr>
                        <a:t>X-ray Tech.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138</a:t>
                      </a:r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Gill Sans MT" pitchFamily="34" charset="0"/>
                        </a:rPr>
                        <a:t>183 </a:t>
                      </a:r>
                    </a:p>
                  </a:txBody>
                  <a:tcPr/>
                </a:tc>
              </a:tr>
              <a:tr h="9437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Gill Sans MT" pitchFamily="34" charset="0"/>
                        </a:rPr>
                        <a:t>Pharmacy Attendants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150</a:t>
                      </a:r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646</a:t>
                      </a:r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7165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Gill Sans MT" pitchFamily="34" charset="0"/>
                        </a:rPr>
                        <a:t>Health Assistants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Gill Sans MT" pitchFamily="34" charset="0"/>
                        </a:rPr>
                        <a:t>6,991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13,500 </a:t>
                      </a:r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71656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CHA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Gill Sans MT" pitchFamily="34" charset="0"/>
                        </a:rPr>
                        <a:t>31,500 </a:t>
                      </a:r>
                    </a:p>
                  </a:txBody>
                  <a:tcPr/>
                </a:tc>
              </a:tr>
              <a:tr h="7165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Gill Sans MT" pitchFamily="34" charset="0"/>
                        </a:rPr>
                        <a:t>TBA-trained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Gill Sans MT" pitchFamily="34" charset="0"/>
                        </a:rPr>
                        <a:t>33,000 </a:t>
                      </a:r>
                      <a:endParaRPr lang="en-US" sz="24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724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The 10 year health plan had several shortcomings: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Unrealistic goals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Under funding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Inefficient utilization of resources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Unsuitable organizational structures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The plan remained unattended as the government was primarily pre-occupied by political conflicts and war</a:t>
            </a:r>
          </a:p>
          <a:p>
            <a:pPr>
              <a:buNone/>
            </a:pP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3600" dirty="0" smtClean="0">
                <a:solidFill>
                  <a:srgbClr val="C00000"/>
                </a:solidFill>
                <a:latin typeface="Gill Sans MT" pitchFamily="34" charset="0"/>
              </a:rPr>
              <a:t>Health policy of Transitional Government of Ethiopia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Gill Sans MT" pitchFamily="34" charset="0"/>
              </a:rPr>
              <a:t>Group discussion</a:t>
            </a:r>
            <a:endParaRPr lang="en-US" dirty="0">
              <a:solidFill>
                <a:srgbClr val="0070C0"/>
              </a:solidFill>
              <a:latin typeface="Gill Sans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>
                <a:latin typeface="Berlin Sans FB Demi" pitchFamily="34" charset="0"/>
              </a:rPr>
              <a:t>What is policy?</a:t>
            </a:r>
          </a:p>
          <a:p>
            <a:r>
              <a:rPr lang="en-US" dirty="0" smtClean="0">
                <a:latin typeface="Berlin Sans FB Demi" pitchFamily="34" charset="0"/>
              </a:rPr>
              <a:t>Its importance?</a:t>
            </a:r>
          </a:p>
          <a:p>
            <a:r>
              <a:rPr lang="en-US" dirty="0" smtClean="0">
                <a:latin typeface="Berlin Sans FB Demi" pitchFamily="34" charset="0"/>
              </a:rPr>
              <a:t>What are the priorities of current Ethiopian health policy?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724400"/>
          </a:xfrm>
        </p:spPr>
        <p:txBody>
          <a:bodyPr>
            <a:normAutofit fontScale="92500" lnSpcReduction="20000"/>
          </a:bodyPr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Tahoma" pitchFamily="34" charset="0"/>
              </a:rPr>
              <a:t>A </a:t>
            </a:r>
            <a:r>
              <a:rPr lang="en-US" b="1" dirty="0" smtClean="0">
                <a:latin typeface="Gill Sans MT" pitchFamily="34" charset="0"/>
                <a:cs typeface="Tahoma" pitchFamily="34" charset="0"/>
              </a:rPr>
              <a:t>policy </a:t>
            </a:r>
            <a:r>
              <a:rPr lang="en-US" dirty="0" smtClean="0">
                <a:latin typeface="Gill Sans MT" pitchFamily="34" charset="0"/>
                <a:cs typeface="Tahoma" pitchFamily="34" charset="0"/>
              </a:rPr>
              <a:t>is a </a:t>
            </a:r>
            <a:r>
              <a:rPr lang="en-US" dirty="0" smtClean="0">
                <a:solidFill>
                  <a:srgbClr val="0000CC"/>
                </a:solidFill>
                <a:latin typeface="Gill Sans MT" pitchFamily="34" charset="0"/>
                <a:cs typeface="Tahoma" pitchFamily="34" charset="0"/>
              </a:rPr>
              <a:t>deliberate plan of action</a:t>
            </a:r>
            <a:r>
              <a:rPr lang="en-US" dirty="0" smtClean="0">
                <a:latin typeface="Gill Sans MT" pitchFamily="34" charset="0"/>
                <a:cs typeface="Tahoma" pitchFamily="34" charset="0"/>
              </a:rPr>
              <a:t> </a:t>
            </a:r>
            <a:r>
              <a:rPr lang="en-US" dirty="0" smtClean="0">
                <a:solidFill>
                  <a:srgbClr val="6600FF"/>
                </a:solidFill>
                <a:latin typeface="Gill Sans MT" pitchFamily="34" charset="0"/>
                <a:cs typeface="Tahoma" pitchFamily="34" charset="0"/>
              </a:rPr>
              <a:t>to guide decisions</a:t>
            </a:r>
            <a:r>
              <a:rPr lang="en-US" dirty="0" smtClean="0">
                <a:latin typeface="Gill Sans MT" pitchFamily="34" charset="0"/>
                <a:cs typeface="Tahoma" pitchFamily="34" charset="0"/>
              </a:rPr>
              <a:t> and achieve rational outcome(s). 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  <a:cs typeface="Tahoma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Tahoma" pitchFamily="34" charset="0"/>
              </a:rPr>
              <a:t>It is a predetermined course of action established as a guide toward accepted organizational strategies &amp; objectives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It is a general guideline that regulates different activities 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In 1993 Ethiopian transitional government has endorsed the health policy for the country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6654D-B6C3-49EA-B5E5-4B392234977C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b="1" dirty="0" smtClean="0">
                <a:latin typeface="Gill Sans MT" pitchFamily="34" charset="0"/>
              </a:rPr>
              <a:t>Priority areas of the 1993 TGE health policy</a:t>
            </a:r>
          </a:p>
          <a:p>
            <a:pPr>
              <a:buFont typeface="Courier New" pitchFamily="49" charset="0"/>
              <a:buChar char="o"/>
            </a:pPr>
            <a:r>
              <a:rPr lang="en-US" sz="3000" dirty="0">
                <a:latin typeface="Gill Sans MT" pitchFamily="34" charset="0"/>
              </a:rPr>
              <a:t>Information, Education and Communication (I.E.C) of </a:t>
            </a:r>
            <a:r>
              <a:rPr lang="en-US" sz="3000" dirty="0" smtClean="0">
                <a:latin typeface="Gill Sans MT" pitchFamily="34" charset="0"/>
              </a:rPr>
              <a:t>health to enhance self-responsibility among people</a:t>
            </a:r>
          </a:p>
          <a:p>
            <a:pPr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Emphasis on: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>
                <a:latin typeface="Gill Sans MT" pitchFamily="34" charset="0"/>
              </a:rPr>
              <a:t>Control of communicable diseases, epidemics, malnutrition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>
                <a:latin typeface="Gill Sans MT" pitchFamily="34" charset="0"/>
              </a:rPr>
              <a:t>Promotion of occupational health &amp; safety</a:t>
            </a:r>
          </a:p>
          <a:p>
            <a:pPr lvl="1">
              <a:buFont typeface="Arial" pitchFamily="34" charset="0"/>
              <a:buChar char="•"/>
            </a:pPr>
            <a:r>
              <a:rPr lang="en-US" sz="3000" dirty="0" smtClean="0">
                <a:latin typeface="Gill Sans MT" pitchFamily="34" charset="0"/>
              </a:rPr>
              <a:t>Development of </a:t>
            </a:r>
            <a:r>
              <a:rPr lang="en-US" sz="3000" dirty="0" err="1" smtClean="0">
                <a:latin typeface="Gill Sans MT" pitchFamily="34" charset="0"/>
              </a:rPr>
              <a:t>env’tal</a:t>
            </a:r>
            <a:r>
              <a:rPr lang="en-US" sz="3000" dirty="0" smtClean="0">
                <a:latin typeface="Gill Sans MT" pitchFamily="34" charset="0"/>
              </a:rPr>
              <a:t> health, health infrastructure, HSM system</a:t>
            </a:r>
            <a:r>
              <a:rPr lang="en-US" sz="3000" dirty="0">
                <a:latin typeface="Gill Sans MT" pitchFamily="34" charset="0"/>
              </a:rPr>
              <a:t/>
            </a:r>
            <a:br>
              <a:rPr lang="en-US" sz="3000" dirty="0">
                <a:latin typeface="Gill Sans MT" pitchFamily="34" charset="0"/>
              </a:rPr>
            </a:br>
            <a:endParaRPr lang="en-US" sz="3000" b="1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E6EC-EBE0-4E85-A587-5BA08CD86406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410200"/>
          </a:xfrm>
        </p:spPr>
        <p:txBody>
          <a:bodyPr>
            <a:normAutofit fontScale="92500"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en-US" dirty="0">
                <a:latin typeface="Gill Sans MT" pitchFamily="34" charset="0"/>
              </a:rPr>
              <a:t>Appropriate support shall be given to the </a:t>
            </a:r>
            <a:r>
              <a:rPr lang="en-US" b="1" dirty="0">
                <a:solidFill>
                  <a:srgbClr val="7030A0"/>
                </a:solidFill>
                <a:latin typeface="Gill Sans MT" pitchFamily="34" charset="0"/>
              </a:rPr>
              <a:t>curative and rehabilitative components of health </a:t>
            </a:r>
            <a:r>
              <a:rPr lang="en-US" dirty="0">
                <a:latin typeface="Gill Sans MT" pitchFamily="34" charset="0"/>
              </a:rPr>
              <a:t>including mental </a:t>
            </a:r>
            <a:r>
              <a:rPr lang="en-US" dirty="0" smtClean="0">
                <a:latin typeface="Gill Sans MT" pitchFamily="34" charset="0"/>
              </a:rPr>
              <a:t>health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Due </a:t>
            </a:r>
            <a:r>
              <a:rPr lang="en-US" dirty="0">
                <a:latin typeface="Gill Sans MT" pitchFamily="34" charset="0"/>
              </a:rPr>
              <a:t>attention shall be given to the development of the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Gill Sans MT" pitchFamily="34" charset="0"/>
              </a:rPr>
              <a:t>beneficial aspects of Traditional Medicine </a:t>
            </a:r>
            <a:r>
              <a:rPr lang="en-US" dirty="0">
                <a:latin typeface="Gill Sans MT" pitchFamily="34" charset="0"/>
              </a:rPr>
              <a:t>including related research and its gradual integration into Modern Medicine</a:t>
            </a:r>
            <a:r>
              <a:rPr lang="en-US" dirty="0" smtClean="0">
                <a:latin typeface="Gill Sans MT" pitchFamily="34" charset="0"/>
              </a:rPr>
              <a:t>.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Applied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Gill Sans MT" pitchFamily="34" charset="0"/>
              </a:rPr>
              <a:t>health research </a:t>
            </a:r>
            <a:r>
              <a:rPr lang="en-US" dirty="0">
                <a:latin typeface="Gill Sans MT" pitchFamily="34" charset="0"/>
              </a:rPr>
              <a:t>addressing the major health problems shall be emphasized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6BD5-0FC3-4E4C-8C34-D83D903BACEF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181600"/>
          </a:xfrm>
        </p:spPr>
        <p:txBody>
          <a:bodyPr>
            <a:norm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en-US" dirty="0">
                <a:latin typeface="Gill Sans MT" pitchFamily="34" charset="0"/>
              </a:rPr>
              <a:t>Provision of </a:t>
            </a:r>
            <a:r>
              <a:rPr lang="en-US" dirty="0">
                <a:solidFill>
                  <a:srgbClr val="0070C0"/>
                </a:solidFill>
                <a:latin typeface="Gill Sans MT" pitchFamily="34" charset="0"/>
              </a:rPr>
              <a:t>essential medicines, medical supplies and equipment </a:t>
            </a:r>
            <a:r>
              <a:rPr lang="en-US" dirty="0">
                <a:latin typeface="Gill Sans MT" pitchFamily="34" charset="0"/>
              </a:rPr>
              <a:t>shall be </a:t>
            </a:r>
            <a:r>
              <a:rPr lang="en-US" dirty="0" smtClean="0">
                <a:latin typeface="Gill Sans MT" pitchFamily="34" charset="0"/>
              </a:rPr>
              <a:t>strengthened</a:t>
            </a:r>
          </a:p>
          <a:p>
            <a:pPr algn="just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Development </a:t>
            </a:r>
            <a:r>
              <a:rPr lang="en-US" dirty="0">
                <a:latin typeface="Gill Sans MT" pitchFamily="34" charset="0"/>
              </a:rPr>
              <a:t>of </a:t>
            </a:r>
            <a:r>
              <a:rPr lang="en-US" dirty="0">
                <a:solidFill>
                  <a:srgbClr val="0070C0"/>
                </a:solidFill>
                <a:latin typeface="Gill Sans MT" pitchFamily="34" charset="0"/>
              </a:rPr>
              <a:t>human resources </a:t>
            </a:r>
            <a:r>
              <a:rPr lang="en-US" dirty="0">
                <a:latin typeface="Gill Sans MT" pitchFamily="34" charset="0"/>
              </a:rPr>
              <a:t>with emphasis on expansion of the number of </a:t>
            </a:r>
            <a:r>
              <a:rPr lang="en-US" dirty="0">
                <a:solidFill>
                  <a:srgbClr val="0070C0"/>
                </a:solidFill>
                <a:latin typeface="Gill Sans MT" pitchFamily="34" charset="0"/>
              </a:rPr>
              <a:t>frontline and middle level health professionals </a:t>
            </a:r>
            <a:r>
              <a:rPr lang="en-US" dirty="0">
                <a:latin typeface="Gill Sans MT" pitchFamily="34" charset="0"/>
              </a:rPr>
              <a:t>with community based, </a:t>
            </a:r>
            <a:r>
              <a:rPr lang="en-US" dirty="0" smtClean="0">
                <a:latin typeface="Gill Sans MT" pitchFamily="34" charset="0"/>
              </a:rPr>
              <a:t>task oriented </a:t>
            </a:r>
            <a:r>
              <a:rPr lang="en-US" dirty="0">
                <a:latin typeface="Gill Sans MT" pitchFamily="34" charset="0"/>
              </a:rPr>
              <a:t>training shall be </a:t>
            </a:r>
            <a:r>
              <a:rPr lang="en-US" dirty="0" smtClean="0">
                <a:latin typeface="Gill Sans MT" pitchFamily="34" charset="0"/>
              </a:rPr>
              <a:t>undertaken</a:t>
            </a:r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3073-2C6C-4913-8AB6-70F577C3A9DB}" type="datetime1">
              <a:rPr lang="en-US" smtClean="0"/>
              <a:pPr/>
              <a:t>30-Dec-19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In spite of its ancient civilizations and freedom from colonization, Ethiopia today is one of the </a:t>
            </a: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least developed </a:t>
            </a:r>
            <a:r>
              <a:rPr lang="en-US" dirty="0" smtClean="0">
                <a:latin typeface="Gill Sans MT" pitchFamily="34" charset="0"/>
              </a:rPr>
              <a:t>countries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25780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Special attention shall be given to the health needs of:- </a:t>
            </a:r>
          </a:p>
          <a:p>
            <a:pPr lvl="1"/>
            <a:r>
              <a:rPr lang="en-US" sz="3000" dirty="0" smtClean="0">
                <a:latin typeface="Gill Sans MT" pitchFamily="34" charset="0"/>
              </a:rPr>
              <a:t>The family particularly </a:t>
            </a:r>
            <a:r>
              <a:rPr lang="en-US" sz="3000" dirty="0" smtClean="0">
                <a:solidFill>
                  <a:srgbClr val="0070C0"/>
                </a:solidFill>
                <a:latin typeface="Gill Sans MT" pitchFamily="34" charset="0"/>
              </a:rPr>
              <a:t>women and children</a:t>
            </a:r>
          </a:p>
          <a:p>
            <a:pPr lvl="1"/>
            <a:r>
              <a:rPr lang="en-US" sz="3000" dirty="0" smtClean="0">
                <a:latin typeface="Gill Sans MT" pitchFamily="34" charset="0"/>
              </a:rPr>
              <a:t>Those in the forefront of productivity</a:t>
            </a:r>
          </a:p>
          <a:p>
            <a:pPr lvl="1"/>
            <a:r>
              <a:rPr lang="en-US" sz="3000" dirty="0" smtClean="0">
                <a:latin typeface="Gill Sans MT" pitchFamily="34" charset="0"/>
              </a:rPr>
              <a:t>Most </a:t>
            </a:r>
            <a:r>
              <a:rPr lang="en-US" sz="3000" dirty="0">
                <a:latin typeface="Gill Sans MT" pitchFamily="34" charset="0"/>
              </a:rPr>
              <a:t>neglected regions and segments of the population </a:t>
            </a:r>
            <a:r>
              <a:rPr lang="en-US" sz="3000" dirty="0" smtClean="0">
                <a:latin typeface="Gill Sans MT" pitchFamily="34" charset="0"/>
              </a:rPr>
              <a:t>(rural </a:t>
            </a:r>
            <a:r>
              <a:rPr lang="en-US" sz="3000" dirty="0">
                <a:latin typeface="Gill Sans MT" pitchFamily="34" charset="0"/>
              </a:rPr>
              <a:t>population, pastoralists, the urban poor and national </a:t>
            </a:r>
            <a:r>
              <a:rPr lang="en-US" sz="3000" dirty="0" smtClean="0">
                <a:latin typeface="Gill Sans MT" pitchFamily="34" charset="0"/>
              </a:rPr>
              <a:t>minorities)</a:t>
            </a:r>
          </a:p>
          <a:p>
            <a:pPr lvl="1"/>
            <a:r>
              <a:rPr lang="en-US" sz="3000" b="1" dirty="0" smtClean="0">
                <a:solidFill>
                  <a:srgbClr val="0070C0"/>
                </a:solidFill>
                <a:latin typeface="Gill Sans MT" pitchFamily="34" charset="0"/>
              </a:rPr>
              <a:t>Victims</a:t>
            </a:r>
            <a:r>
              <a:rPr lang="en-US" sz="3000" dirty="0" smtClean="0">
                <a:latin typeface="Gill Sans MT" pitchFamily="34" charset="0"/>
              </a:rPr>
              <a:t> </a:t>
            </a:r>
            <a:r>
              <a:rPr lang="en-US" sz="3000" dirty="0">
                <a:latin typeface="Gill Sans MT" pitchFamily="34" charset="0"/>
              </a:rPr>
              <a:t>of man-made and natural disasters</a:t>
            </a:r>
            <a:br>
              <a:rPr lang="en-US" sz="3000" dirty="0">
                <a:latin typeface="Gill Sans MT" pitchFamily="34" charset="0"/>
              </a:rPr>
            </a:br>
            <a:r>
              <a:rPr lang="en-US" sz="3000" dirty="0">
                <a:latin typeface="Gill Sans MT" pitchFamily="34" charset="0"/>
              </a:rPr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DF39F-7FC1-4385-86FB-E5CCFFF00038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/>
          <a:lstStyle/>
          <a:p>
            <a:r>
              <a:rPr lang="en-US" dirty="0" smtClean="0"/>
              <a:t>Reading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Arial Black" pitchFamily="34" charset="0"/>
              </a:rPr>
              <a:t>Strategies of TGE health policy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22151-2D77-4AD2-898D-5EFA20533634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lvl="0">
              <a:buNone/>
            </a:pPr>
            <a:r>
              <a:rPr lang="en-US" sz="3600" dirty="0" smtClean="0">
                <a:latin typeface="Berlin Sans FB Demi" pitchFamily="34" charset="0"/>
              </a:rPr>
              <a:t>Health sector development program (HSDP)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At the end of this session students will be able to: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Describe components of HSDP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Describe four tier healthcare delivery system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List HSDP achievements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Discuss health service extension program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Describe 3 tier health system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Describe HSTP pillars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HSDP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HSDP was launched in 1997/1998 (1990 EFY)</a:t>
            </a:r>
          </a:p>
          <a:p>
            <a:pPr lvl="1"/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sz="3000" dirty="0" smtClean="0">
                <a:latin typeface="Gill Sans MT" pitchFamily="34" charset="0"/>
              </a:rPr>
              <a:t>To respond to prevailing and newly emerging health problems </a:t>
            </a:r>
          </a:p>
          <a:p>
            <a:pPr lvl="1"/>
            <a:r>
              <a:rPr lang="en-US" sz="3000" dirty="0" smtClean="0">
                <a:latin typeface="Gill Sans MT" pitchFamily="34" charset="0"/>
              </a:rPr>
              <a:t>In recognition of weaknesses in the existing health delivery system</a:t>
            </a:r>
          </a:p>
          <a:p>
            <a:pPr lvl="1"/>
            <a:r>
              <a:rPr lang="en-US" sz="3000" dirty="0" smtClean="0">
                <a:latin typeface="Gill Sans MT" pitchFamily="34" charset="0"/>
              </a:rPr>
              <a:t>Health needs of the </a:t>
            </a:r>
            <a:r>
              <a:rPr lang="en-US" sz="3000" dirty="0" smtClean="0">
                <a:solidFill>
                  <a:srgbClr val="7030A0"/>
                </a:solidFill>
                <a:latin typeface="Gill Sans MT" pitchFamily="34" charset="0"/>
              </a:rPr>
              <a:t>rural population </a:t>
            </a:r>
            <a:r>
              <a:rPr lang="en-US" sz="3000" dirty="0" smtClean="0">
                <a:latin typeface="Gill Sans MT" pitchFamily="34" charset="0"/>
              </a:rPr>
              <a:t>(85%)</a:t>
            </a:r>
          </a:p>
          <a:p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Based on strong government commitment to </a:t>
            </a: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democracy and decentralization</a:t>
            </a:r>
            <a:endParaRPr lang="en-US" dirty="0">
              <a:solidFill>
                <a:srgbClr val="C00000"/>
              </a:solidFill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 proposes long-term goals for the sector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Has series of phased &amp; medium-term plans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Health systems management (PIE) was one of the critical elements for HSDP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257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HSDP vision</a:t>
            </a:r>
          </a:p>
          <a:p>
            <a:pPr lvl="1">
              <a:buNone/>
            </a:pPr>
            <a:r>
              <a:rPr lang="en-US" sz="3000" dirty="0" smtClean="0">
                <a:latin typeface="Gill Sans MT" pitchFamily="34" charset="0"/>
              </a:rPr>
              <a:t>To see healthy, productive and prosperous Ethiopians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HSDP mission</a:t>
            </a:r>
          </a:p>
          <a:p>
            <a:pPr lvl="1">
              <a:buNone/>
            </a:pPr>
            <a:endParaRPr lang="en-US" dirty="0" smtClean="0">
              <a:latin typeface="Gill Sans MT" pitchFamily="34" charset="0"/>
            </a:endParaRPr>
          </a:p>
          <a:p>
            <a:pPr lvl="1" algn="just">
              <a:buNone/>
            </a:pPr>
            <a:r>
              <a:rPr lang="en-US" sz="3000" dirty="0" smtClean="0">
                <a:latin typeface="Gill Sans MT" pitchFamily="34" charset="0"/>
              </a:rPr>
              <a:t>To reduce morbidity, mortality and disability, and improve the health status of the Ethiopian people through providing a comprehensive package of </a:t>
            </a:r>
            <a:r>
              <a:rPr lang="en-US" sz="3000" dirty="0" smtClean="0">
                <a:solidFill>
                  <a:srgbClr val="C00000"/>
                </a:solidFill>
                <a:latin typeface="Gill Sans MT" pitchFamily="34" charset="0"/>
              </a:rPr>
              <a:t>preventive, </a:t>
            </a:r>
            <a:r>
              <a:rPr lang="en-US" sz="3000" dirty="0" err="1" smtClean="0">
                <a:solidFill>
                  <a:srgbClr val="C00000"/>
                </a:solidFill>
                <a:latin typeface="Gill Sans MT" pitchFamily="34" charset="0"/>
              </a:rPr>
              <a:t>promotive</a:t>
            </a:r>
            <a:r>
              <a:rPr lang="en-US" sz="3000" dirty="0" smtClean="0">
                <a:solidFill>
                  <a:srgbClr val="C00000"/>
                </a:solidFill>
                <a:latin typeface="Gill Sans MT" pitchFamily="34" charset="0"/>
              </a:rPr>
              <a:t>, rehabilitative and basic curative</a:t>
            </a:r>
            <a:r>
              <a:rPr lang="en-US" sz="3000" dirty="0" smtClean="0">
                <a:latin typeface="Gill Sans MT" pitchFamily="34" charset="0"/>
              </a:rPr>
              <a:t> health services via a </a:t>
            </a:r>
            <a:r>
              <a:rPr lang="en-US" sz="3000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decentralized and democratized </a:t>
            </a:r>
            <a:r>
              <a:rPr lang="en-US" sz="3000" dirty="0" smtClean="0">
                <a:latin typeface="Gill Sans MT" pitchFamily="34" charset="0"/>
              </a:rPr>
              <a:t>health system in collaboration with all stakeholders</a:t>
            </a:r>
            <a:endParaRPr lang="en-US" sz="3000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FF0000"/>
                </a:solidFill>
                <a:latin typeface="Gill Sans MT" pitchFamily="34" charset="0"/>
              </a:rPr>
              <a:t>Values of HSDP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Focus on </a:t>
            </a:r>
            <a:r>
              <a:rPr lang="en-US" dirty="0" err="1" smtClean="0">
                <a:latin typeface="Gill Sans MT" pitchFamily="34" charset="0"/>
              </a:rPr>
              <a:t>promotive</a:t>
            </a:r>
            <a:r>
              <a:rPr lang="en-US" dirty="0" smtClean="0">
                <a:latin typeface="Gill Sans MT" pitchFamily="34" charset="0"/>
              </a:rPr>
              <a:t>, preventive and basic curative aspects of health care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Deliver integrated, efficient, quality, equitable and pro-poor health service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Efficient use of resources and application of appropriate technology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Involve the community on health care decision-making process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2" indent="-342900">
              <a:buFont typeface="Courier New" pitchFamily="49" charset="0"/>
              <a:buChar char="o"/>
            </a:pPr>
            <a:r>
              <a:rPr lang="en-US" sz="2800" dirty="0" smtClean="0">
                <a:latin typeface="Gill Sans MT" pitchFamily="34" charset="0"/>
              </a:rPr>
              <a:t>Promote transparent, result oriented and democratic working culture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Abide by professional ethics 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Sense of urgency for the national development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Enhance teamwork, partnership and </a:t>
            </a:r>
            <a:r>
              <a:rPr lang="en-US" dirty="0" err="1" smtClean="0">
                <a:latin typeface="Gill Sans MT" pitchFamily="34" charset="0"/>
              </a:rPr>
              <a:t>multisectoral</a:t>
            </a:r>
            <a:r>
              <a:rPr lang="en-US" dirty="0" smtClean="0">
                <a:latin typeface="Gill Sans MT" pitchFamily="34" charset="0"/>
              </a:rPr>
              <a:t> approach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Be gender sensitive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Be ready for continuous change 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HSDP components:</a:t>
            </a:r>
          </a:p>
          <a:p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Health service delivery and quality of care</a:t>
            </a:r>
          </a:p>
          <a:p>
            <a:pPr lvl="2"/>
            <a:r>
              <a:rPr lang="en-US" sz="2800" dirty="0" smtClean="0">
                <a:latin typeface="Gill Sans MT" pitchFamily="34" charset="0"/>
              </a:rPr>
              <a:t>To increase the coverage and quality of </a:t>
            </a:r>
            <a:r>
              <a:rPr lang="en-US" sz="2800" dirty="0" err="1" smtClean="0">
                <a:latin typeface="Gill Sans MT" pitchFamily="34" charset="0"/>
              </a:rPr>
              <a:t>promotive</a:t>
            </a:r>
            <a:r>
              <a:rPr lang="en-US" sz="2800" dirty="0" smtClean="0">
                <a:latin typeface="Gill Sans MT" pitchFamily="34" charset="0"/>
              </a:rPr>
              <a:t>, preventive and curative activities</a:t>
            </a:r>
            <a:br>
              <a:rPr lang="en-US" sz="2800" dirty="0" smtClean="0">
                <a:latin typeface="Gill Sans MT" pitchFamily="34" charset="0"/>
              </a:rPr>
            </a:br>
            <a:endParaRPr lang="en-US" sz="2800" dirty="0" smtClean="0">
              <a:latin typeface="Gill Sans MT" pitchFamily="34" charset="0"/>
            </a:endParaRP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Health facility rehabilitation and expansion</a:t>
            </a:r>
          </a:p>
          <a:p>
            <a:pPr lvl="2" algn="just"/>
            <a:r>
              <a:rPr lang="en-US" sz="2800" dirty="0" smtClean="0">
                <a:latin typeface="Gill Sans MT" pitchFamily="34" charset="0"/>
              </a:rPr>
              <a:t>To increase the access to and to improve the quality of health services through the rehabilitation of the existing facilities and construction of new facilities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000" dirty="0" smtClean="0">
                <a:solidFill>
                  <a:srgbClr val="C00000"/>
                </a:solidFill>
                <a:latin typeface="Gill Sans MT" pitchFamily="34" charset="0"/>
              </a:rPr>
              <a:t>Modern medicine </a:t>
            </a:r>
            <a:r>
              <a:rPr lang="en-US" sz="3000" dirty="0" smtClean="0">
                <a:latin typeface="Gill Sans MT" pitchFamily="34" charset="0"/>
              </a:rPr>
              <a:t>was introduced to Ethiopia in the </a:t>
            </a:r>
            <a:r>
              <a:rPr lang="en-US" sz="3000" b="1" dirty="0" smtClean="0">
                <a:solidFill>
                  <a:srgbClr val="7030A0"/>
                </a:solidFill>
                <a:latin typeface="Gill Sans MT" pitchFamily="34" charset="0"/>
              </a:rPr>
              <a:t>16th century </a:t>
            </a:r>
            <a:r>
              <a:rPr lang="en-US" sz="3000" dirty="0" smtClean="0">
                <a:latin typeface="Gill Sans MT" pitchFamily="34" charset="0"/>
              </a:rPr>
              <a:t>during the regime of Emperor </a:t>
            </a:r>
            <a:r>
              <a:rPr lang="en-US" sz="3000" dirty="0" err="1" smtClean="0">
                <a:latin typeface="Gill Sans MT" pitchFamily="34" charset="0"/>
              </a:rPr>
              <a:t>Libne</a:t>
            </a:r>
            <a:r>
              <a:rPr lang="en-US" sz="3000" dirty="0" smtClean="0">
                <a:latin typeface="Gill Sans MT" pitchFamily="34" charset="0"/>
              </a:rPr>
              <a:t> </a:t>
            </a:r>
            <a:r>
              <a:rPr lang="en-US" sz="3000" dirty="0" err="1" smtClean="0">
                <a:latin typeface="Gill Sans MT" pitchFamily="34" charset="0"/>
              </a:rPr>
              <a:t>Dingel</a:t>
            </a:r>
            <a:r>
              <a:rPr lang="en-US" sz="3000" dirty="0" smtClean="0">
                <a:latin typeface="Gill Sans MT" pitchFamily="34" charset="0"/>
              </a:rPr>
              <a:t> (1508–1540)</a:t>
            </a:r>
          </a:p>
          <a:p>
            <a:pPr>
              <a:buFont typeface="Wingdings" pitchFamily="2" charset="2"/>
              <a:buChar char="§"/>
            </a:pPr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Then it was enthusiastically promoted during the reigns of Emperor </a:t>
            </a:r>
            <a:r>
              <a:rPr lang="en-US" sz="3000" b="1" dirty="0" err="1" smtClean="0">
                <a:solidFill>
                  <a:srgbClr val="7030A0"/>
                </a:solidFill>
                <a:latin typeface="Gill Sans MT" pitchFamily="34" charset="0"/>
              </a:rPr>
              <a:t>Menelik</a:t>
            </a:r>
            <a:r>
              <a:rPr lang="en-US" sz="3000" dirty="0" smtClean="0">
                <a:latin typeface="Gill Sans MT" pitchFamily="34" charset="0"/>
              </a:rPr>
              <a:t> II (1889–1913) and Emperor </a:t>
            </a:r>
            <a:r>
              <a:rPr lang="en-US" sz="3000" b="1" dirty="0" err="1" smtClean="0">
                <a:solidFill>
                  <a:srgbClr val="0070C0"/>
                </a:solidFill>
                <a:latin typeface="Gill Sans MT" pitchFamily="34" charset="0"/>
              </a:rPr>
              <a:t>Haile</a:t>
            </a:r>
            <a:r>
              <a:rPr lang="en-US" sz="3000" b="1" dirty="0" smtClean="0">
                <a:solidFill>
                  <a:srgbClr val="0070C0"/>
                </a:solidFill>
                <a:latin typeface="Gill Sans MT" pitchFamily="34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Gill Sans MT" pitchFamily="34" charset="0"/>
              </a:rPr>
              <a:t>Selassie</a:t>
            </a:r>
            <a:r>
              <a:rPr lang="en-US" sz="3000" b="1" dirty="0" smtClean="0">
                <a:solidFill>
                  <a:srgbClr val="0070C0"/>
                </a:solidFill>
                <a:latin typeface="Gill Sans MT" pitchFamily="34" charset="0"/>
              </a:rPr>
              <a:t> </a:t>
            </a:r>
            <a:r>
              <a:rPr lang="en-US" sz="3000" dirty="0" smtClean="0">
                <a:latin typeface="Gill Sans MT" pitchFamily="34" charset="0"/>
              </a:rPr>
              <a:t>(1930–1974)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F479-2B18-44FE-97CD-D14311F946C3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Autofit/>
          </a:bodyPr>
          <a:lstStyle/>
          <a:p>
            <a:pPr lvl="1"/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Human resource development</a:t>
            </a:r>
          </a:p>
          <a:p>
            <a:pPr lvl="2"/>
            <a:r>
              <a:rPr lang="en-US" sz="2800" dirty="0" smtClean="0">
                <a:latin typeface="Gill Sans MT" pitchFamily="34" charset="0"/>
              </a:rPr>
              <a:t>To </a:t>
            </a:r>
            <a:r>
              <a:rPr lang="en-US" sz="2800" dirty="0" err="1" smtClean="0">
                <a:latin typeface="Gill Sans MT" pitchFamily="34" charset="0"/>
              </a:rPr>
              <a:t>rationalise</a:t>
            </a:r>
            <a:r>
              <a:rPr lang="en-US" sz="2800" dirty="0" smtClean="0">
                <a:latin typeface="Gill Sans MT" pitchFamily="34" charset="0"/>
              </a:rPr>
              <a:t> the categories of personnel, increase the supply of manpower, and improve the productivity of staff</a:t>
            </a:r>
          </a:p>
          <a:p>
            <a:pPr lvl="2">
              <a:buNone/>
            </a:pPr>
            <a:endParaRPr lang="en-US" sz="2800" dirty="0" smtClean="0">
              <a:latin typeface="Gill Sans MT" pitchFamily="34" charset="0"/>
            </a:endParaRP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Strengthening pharmaceutical services</a:t>
            </a:r>
          </a:p>
          <a:p>
            <a:pPr lvl="2" algn="just"/>
            <a:r>
              <a:rPr lang="en-US" sz="2800" dirty="0" smtClean="0">
                <a:latin typeface="Gill Sans MT" pitchFamily="34" charset="0"/>
              </a:rPr>
              <a:t>To ensure a regular and adequate supply of effective, safe and affordable essential drugs of high quality in both the public and private sector</a:t>
            </a:r>
            <a:br>
              <a:rPr lang="en-US" sz="2800" dirty="0" smtClean="0">
                <a:latin typeface="Gill Sans MT" pitchFamily="34" charset="0"/>
              </a:rPr>
            </a:br>
            <a:endParaRPr lang="en-US" sz="2800" dirty="0" smtClean="0">
              <a:latin typeface="Gill Sans MT" pitchFamily="34" charset="0"/>
            </a:endParaRPr>
          </a:p>
          <a:p>
            <a:endParaRPr lang="en-US" sz="2800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lnSpcReduction="10000"/>
          </a:bodyPr>
          <a:lstStyle/>
          <a:p>
            <a:pPr lvl="1"/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Information, Education and Communication</a:t>
            </a:r>
          </a:p>
          <a:p>
            <a:pPr lvl="2">
              <a:buFont typeface="Courier New" pitchFamily="49" charset="0"/>
              <a:buChar char="o"/>
            </a:pPr>
            <a:r>
              <a:rPr lang="en-US" sz="2800" dirty="0" smtClean="0">
                <a:latin typeface="Gill Sans MT" pitchFamily="34" charset="0"/>
              </a:rPr>
              <a:t>To support the development and implementation of a national IEC strategy</a:t>
            </a:r>
          </a:p>
          <a:p>
            <a:pPr lvl="1"/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Health management and information systems</a:t>
            </a:r>
          </a:p>
          <a:p>
            <a:pPr lvl="2" algn="just"/>
            <a:r>
              <a:rPr lang="en-US" sz="2800" dirty="0" smtClean="0">
                <a:latin typeface="Gill Sans MT" pitchFamily="34" charset="0"/>
              </a:rPr>
              <a:t>To improve skills in the areas of policy formulation, planning and budgeting, financial management, </a:t>
            </a:r>
            <a:r>
              <a:rPr lang="en-US" sz="2800" dirty="0" err="1" smtClean="0">
                <a:latin typeface="Gill Sans MT" pitchFamily="34" charset="0"/>
              </a:rPr>
              <a:t>programme</a:t>
            </a:r>
            <a:r>
              <a:rPr lang="en-US" sz="2800" dirty="0" smtClean="0">
                <a:latin typeface="Gill Sans MT" pitchFamily="34" charset="0"/>
              </a:rPr>
              <a:t> implementation, and monitoring and evaluation for staff of the FMOH and the regions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/>
          </a:bodyPr>
          <a:lstStyle/>
          <a:p>
            <a:pPr lvl="1"/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Health care financing</a:t>
            </a:r>
          </a:p>
          <a:p>
            <a:pPr lvl="2"/>
            <a:r>
              <a:rPr lang="en-US" sz="2800" dirty="0" smtClean="0">
                <a:latin typeface="Gill Sans MT" pitchFamily="34" charset="0"/>
              </a:rPr>
              <a:t>To improve public sector efficiency and to generate additional and new sources of revenue</a:t>
            </a:r>
            <a:br>
              <a:rPr lang="en-US" sz="2800" dirty="0" smtClean="0">
                <a:latin typeface="Gill Sans MT" pitchFamily="34" charset="0"/>
              </a:rPr>
            </a:br>
            <a:endParaRPr lang="en-US" sz="2800" dirty="0" smtClean="0">
              <a:latin typeface="Gill Sans MT" pitchFamily="34" charset="0"/>
            </a:endParaRPr>
          </a:p>
          <a:p>
            <a:pPr lvl="1"/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Monitoring and evaluation</a:t>
            </a:r>
          </a:p>
          <a:p>
            <a:pPr lvl="2" algn="just"/>
            <a:r>
              <a:rPr lang="en-US" sz="2800" dirty="0" smtClean="0">
                <a:latin typeface="Gill Sans MT" pitchFamily="34" charset="0"/>
              </a:rPr>
              <a:t>To monitor improvements in services delivery, quality and financial performance, and to evaluate the impact, effectiveness and cost-effectiveness of HSDP’s components</a:t>
            </a:r>
            <a:br>
              <a:rPr lang="en-US" sz="2800" dirty="0" smtClean="0">
                <a:latin typeface="Gill Sans MT" pitchFamily="34" charset="0"/>
              </a:rPr>
            </a:br>
            <a:endParaRPr lang="en-US" sz="2800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HSDP I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Implemented from 1997/1998 to 2001/2002 (EFY 1990 – 1994)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Introduced four tier HSO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PHCU – one HC &amp; five satellite HPs</a:t>
            </a:r>
          </a:p>
          <a:p>
            <a:pPr lvl="2">
              <a:buNone/>
            </a:pPr>
            <a:r>
              <a:rPr lang="en-US" sz="2800" dirty="0" smtClean="0">
                <a:latin typeface="Gill Sans MT" pitchFamily="34" charset="0"/>
              </a:rPr>
              <a:t>          --Serve 25, 000 people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District hospital – 250, 000 people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Zonal hospital – 1 million people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Specialized referral hospital – 5 million people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latin typeface="Gill Sans MT" pitchFamily="34" charset="0"/>
              </a:rPr>
              <a:t>Table: Health Facility to Population Ratio of Ethiopia in 2000 (</a:t>
            </a:r>
            <a:r>
              <a:rPr lang="en-US" sz="2800" i="1" dirty="0" smtClean="0">
                <a:latin typeface="Gill Sans MT" pitchFamily="34" charset="0"/>
              </a:rPr>
              <a:t>Source: HSDP II</a:t>
            </a:r>
            <a:r>
              <a:rPr lang="en-US" sz="2800" dirty="0" smtClean="0">
                <a:latin typeface="Gill Sans MT" pitchFamily="34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64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2819400"/>
          <a:ext cx="7848600" cy="3276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16200"/>
                <a:gridCol w="2616200"/>
                <a:gridCol w="2616200"/>
              </a:tblGrid>
              <a:tr h="5461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HF type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Number 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Ratio 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Hospitals 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110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1 : 594,036 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Health centers 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382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1 : 171,057 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Clinics 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3,463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1 :   18,869 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Health posts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1,023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1 :   63,875 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Hospital beds 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10,736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Gill Sans MT" pitchFamily="34" charset="0"/>
                        </a:rPr>
                        <a:t>1:     6,086 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000" b="1" dirty="0" smtClean="0">
                <a:solidFill>
                  <a:srgbClr val="C00000"/>
                </a:solidFill>
                <a:latin typeface="Gill Sans MT" pitchFamily="34" charset="0"/>
              </a:rPr>
              <a:t>Some achievements of HSDP I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National standards set for HFs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Modest increase of HS utilization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ANC visit inc. 30.4% - 34.7% b/n 1997 &amp; 2001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FP (CPR) inc. 9.8% - 18.7% b/n 1997 &amp; 2001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No of zones providing DOTS Rx of TB increased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Increased no of HFs 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Autofit/>
          </a:bodyPr>
          <a:lstStyle/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National AIDS Council &amp; National AIDS Secretariat were established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A lot of IEC activities have been undertaken to tackle HIV/AIDS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Taskforce for blindness prevention &amp; control 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No of HFs increased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14, 062 (HWs) were trained far higher than plan of 9,579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Training institutions increased from 15 to 30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Drug Administration and Control Authority (DACA) established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67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Health Education Center (HEC) founded under auspices of FMOH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Steering committee est. at central &amp; regional levels for M &amp; E</a:t>
            </a:r>
          </a:p>
          <a:p>
            <a:pPr>
              <a:buNone/>
            </a:pPr>
            <a:endParaRPr lang="en-US" b="1" dirty="0" smtClean="0">
              <a:solidFill>
                <a:srgbClr val="C00000"/>
              </a:solidFill>
              <a:latin typeface="Gill Sans MT" pitchFamily="34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Lessons learnt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Need of balance b/n new HFs &amp; recurrent budget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More structured and comprehensive approach to strengthening community-based health services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68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742950" lvl="2" indent="-342900">
              <a:buFont typeface="Courier New" pitchFamily="49" charset="0"/>
              <a:buChar char="o"/>
            </a:pPr>
            <a:r>
              <a:rPr lang="en-US" sz="2800" dirty="0" smtClean="0">
                <a:latin typeface="Gill Sans MT" pitchFamily="34" charset="0"/>
              </a:rPr>
              <a:t>Integration of HSDP into general government planning and monitoring processes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Improved monitoring of health sector performance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Strengthening partnership with donors and its process</a:t>
            </a:r>
            <a:br>
              <a:rPr lang="en-US" dirty="0" smtClean="0">
                <a:latin typeface="Gill Sans MT" pitchFamily="34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69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Emperor </a:t>
            </a:r>
            <a:r>
              <a:rPr lang="en-US" sz="3000" dirty="0" err="1" smtClean="0">
                <a:latin typeface="Gill Sans MT" pitchFamily="34" charset="0"/>
              </a:rPr>
              <a:t>Menelik</a:t>
            </a:r>
            <a:r>
              <a:rPr lang="en-US" sz="3000" dirty="0" smtClean="0">
                <a:latin typeface="Gill Sans MT" pitchFamily="34" charset="0"/>
              </a:rPr>
              <a:t> invited </a:t>
            </a:r>
            <a:r>
              <a:rPr lang="en-US" sz="3000" dirty="0" err="1" smtClean="0">
                <a:solidFill>
                  <a:srgbClr val="0070C0"/>
                </a:solidFill>
                <a:latin typeface="Gill Sans MT" pitchFamily="34" charset="0"/>
              </a:rPr>
              <a:t>travellers</a:t>
            </a:r>
            <a:r>
              <a:rPr lang="en-US" sz="3000" dirty="0" smtClean="0">
                <a:solidFill>
                  <a:srgbClr val="0070C0"/>
                </a:solidFill>
                <a:latin typeface="Gill Sans MT" pitchFamily="34" charset="0"/>
              </a:rPr>
              <a:t>, missionaries and members of diplomatic missions </a:t>
            </a:r>
            <a:r>
              <a:rPr lang="en-US" sz="3000" dirty="0" smtClean="0">
                <a:latin typeface="Gill Sans MT" pitchFamily="34" charset="0"/>
              </a:rPr>
              <a:t>to introduce medicines and provide medical services, mostly in Addis Ababa</a:t>
            </a:r>
          </a:p>
          <a:p>
            <a:pPr>
              <a:buNone/>
            </a:pPr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The first hospital was established in 1906 </a:t>
            </a:r>
          </a:p>
          <a:p>
            <a:pPr>
              <a:buFont typeface="Wingdings" pitchFamily="2" charset="2"/>
              <a:buChar char="§"/>
            </a:pPr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sz="3000" dirty="0" smtClean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DB1B-40C0-47A4-A499-235A6C825B1F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447800"/>
            <a:ext cx="2143125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HSDP II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Implemented from 2002/03–2004/05 (EFY 1995–1997)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Introduced innovative community-based approach; the Health Extension Package (HEP)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70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7030A0"/>
                </a:solidFill>
                <a:latin typeface="Gill Sans MT" pitchFamily="34" charset="0"/>
              </a:rPr>
              <a:t>HEP objective:</a:t>
            </a:r>
          </a:p>
          <a:p>
            <a:endParaRPr lang="en-US" dirty="0" smtClean="0">
              <a:latin typeface="Gill Sans MT" pitchFamily="34" charset="0"/>
            </a:endParaRPr>
          </a:p>
          <a:p>
            <a:pPr lvl="1" algn="just"/>
            <a:r>
              <a:rPr lang="en-US" sz="3000" dirty="0" smtClean="0">
                <a:latin typeface="Gill Sans MT" pitchFamily="34" charset="0"/>
              </a:rPr>
              <a:t>To increase access and equity to preventive essential health interventions through community/</a:t>
            </a:r>
            <a:r>
              <a:rPr lang="en-US" sz="3000" dirty="0" err="1" smtClean="0">
                <a:latin typeface="Gill Sans MT" pitchFamily="34" charset="0"/>
              </a:rPr>
              <a:t>kebele</a:t>
            </a:r>
            <a:r>
              <a:rPr lang="en-US" sz="3000" dirty="0" smtClean="0">
                <a:latin typeface="Gill Sans MT" pitchFamily="34" charset="0"/>
              </a:rPr>
              <a:t> based health services with strong focus on sustained preventive health actions and increased general health awareness</a:t>
            </a:r>
            <a:br>
              <a:rPr lang="en-US" sz="3000" dirty="0" smtClean="0">
                <a:latin typeface="Gill Sans MT" pitchFamily="34" charset="0"/>
              </a:rPr>
            </a:br>
            <a:r>
              <a:rPr lang="en-US" sz="3000" dirty="0" smtClean="0">
                <a:latin typeface="Gill Sans MT" pitchFamily="34" charset="0"/>
              </a:rPr>
              <a:t/>
            </a:r>
            <a:br>
              <a:rPr lang="en-US" sz="3000" dirty="0" smtClean="0">
                <a:latin typeface="Gill Sans MT" pitchFamily="34" charset="0"/>
              </a:rPr>
            </a:br>
            <a:endParaRPr lang="en-US" sz="3000" dirty="0" smtClean="0">
              <a:latin typeface="Gill Sans MT" pitchFamily="34" charset="0"/>
            </a:endParaRPr>
          </a:p>
          <a:p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71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  <a:t>Some achievements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HRD – 16, 782 HCWs (before HSDP I), 37, 233 (HSDP I), 45, 860 (in 2004)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In 2004/05 - 2, 800 health extension workers (HEWs) trained &amp; deployed</a:t>
            </a:r>
          </a:p>
          <a:p>
            <a:pPr lvl="2"/>
            <a:r>
              <a:rPr lang="en-US" sz="2800" dirty="0" smtClean="0">
                <a:latin typeface="Gill Sans MT" pitchFamily="34" charset="0"/>
              </a:rPr>
              <a:t>7, 138 admitted for HEP training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DPT3 – 51.5% to 70.1%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ANC – 30% to 41.5%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TT2 for </a:t>
            </a:r>
            <a:r>
              <a:rPr lang="en-US" dirty="0" err="1" smtClean="0">
                <a:latin typeface="Gill Sans MT" pitchFamily="34" charset="0"/>
              </a:rPr>
              <a:t>pregnants</a:t>
            </a:r>
            <a:r>
              <a:rPr lang="en-US" dirty="0" smtClean="0">
                <a:latin typeface="Gill Sans MT" pitchFamily="34" charset="0"/>
              </a:rPr>
              <a:t> – 27% to 43.3%  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72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National Reproductive Health Taskforce was formed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IMCI was expanded &amp; C-IMCI initiated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Integrated Disease Surveillance &amp; Reporting (IDSR) strategy established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Training of primary health care workers was 133%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Number of trainings and workshops were conducted using IEC for BCC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73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74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000" dirty="0" smtClean="0">
                <a:solidFill>
                  <a:srgbClr val="002060"/>
                </a:solidFill>
                <a:latin typeface="Gill Sans MT" pitchFamily="34" charset="0"/>
              </a:rPr>
              <a:t>Table: Number of health facilities in Ethiopia (Source: HSDP III)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33400" y="2819400"/>
          <a:ext cx="8001000" cy="3276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00250"/>
                <a:gridCol w="2000250"/>
                <a:gridCol w="2000250"/>
                <a:gridCol w="2000250"/>
              </a:tblGrid>
              <a:tr h="58023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HF type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1996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2001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2004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8023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Hospitals 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86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110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131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05806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Health centers 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243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412 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600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05806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Health posts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76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1, 192 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4,</a:t>
                      </a:r>
                      <a:r>
                        <a:rPr lang="en-US" sz="2800" baseline="0" dirty="0" smtClean="0"/>
                        <a:t> 211</a:t>
                      </a:r>
                      <a:endParaRPr lang="en-US" sz="2800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  <a:latin typeface="Gill Sans MT" pitchFamily="34" charset="0"/>
              </a:rPr>
              <a:t>Reading assignment 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None/>
            </a:pPr>
            <a:r>
              <a:rPr lang="en-US" dirty="0" smtClean="0">
                <a:latin typeface="Gill Sans MT" pitchFamily="34" charset="0"/>
              </a:rPr>
              <a:t>Key achievements of: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HSDP III</a:t>
            </a:r>
          </a:p>
          <a:p>
            <a:pPr lvl="1">
              <a:buNone/>
            </a:pPr>
            <a:r>
              <a:rPr lang="en-US" dirty="0" smtClean="0">
                <a:latin typeface="Gill Sans MT" pitchFamily="34" charset="0"/>
              </a:rPr>
              <a:t>Implemented from 2005/6-2009/10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HSDP IV</a:t>
            </a:r>
          </a:p>
          <a:p>
            <a:pPr lvl="1">
              <a:buNone/>
            </a:pPr>
            <a:r>
              <a:rPr lang="en-US" dirty="0" smtClean="0">
                <a:latin typeface="Gill Sans MT" pitchFamily="34" charset="0"/>
              </a:rPr>
              <a:t>Executed from 2010/11 – 2014/15</a:t>
            </a:r>
            <a:br>
              <a:rPr lang="en-US" dirty="0" smtClean="0">
                <a:latin typeface="Gill Sans MT" pitchFamily="34" charset="0"/>
              </a:rPr>
            </a:b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75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Health sector transformation plan (HSTP)</a:t>
            </a:r>
          </a:p>
          <a:p>
            <a:pPr lvl="1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2015/16 - 2019/20 (2008-2012 EFY)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In past 20 years Government of Ethiopia has invested heavily in health system strengthening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MDG-4 achieved with a 67 percent drop in under-five mortality from the 1990 estimate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Average life expectancy at birth increased from 45 in 1990 to 64 in 2014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76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Font typeface="Wingdings" pitchFamily="2" charset="2"/>
              <a:buChar char="§"/>
            </a:pPr>
            <a:r>
              <a:rPr lang="en-US" sz="3200" dirty="0" smtClean="0">
                <a:solidFill>
                  <a:srgbClr val="C00000"/>
                </a:solidFill>
                <a:latin typeface="Gill Sans MT" pitchFamily="34" charset="0"/>
              </a:rPr>
              <a:t>Maternal mortality </a:t>
            </a:r>
            <a:r>
              <a:rPr lang="en-US" sz="3200" dirty="0" smtClean="0">
                <a:latin typeface="Gill Sans MT" pitchFamily="34" charset="0"/>
              </a:rPr>
              <a:t>decreased from 1400 to 420 per 100, 000 live births </a:t>
            </a:r>
          </a:p>
          <a:p>
            <a:pPr lvl="1">
              <a:buNone/>
            </a:pPr>
            <a:endParaRPr lang="en-US" sz="3200" dirty="0" smtClean="0">
              <a:latin typeface="Gill Sans MT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3200" dirty="0" smtClean="0">
                <a:latin typeface="Gill Sans MT" pitchFamily="34" charset="0"/>
              </a:rPr>
              <a:t>Total fertility rate from 7.7 in the 1990s to 4.1 in 2014</a:t>
            </a:r>
          </a:p>
          <a:p>
            <a:pPr lvl="1">
              <a:buFont typeface="Wingdings" pitchFamily="2" charset="2"/>
              <a:buChar char="§"/>
            </a:pPr>
            <a:endParaRPr lang="en-US" sz="3200" dirty="0" smtClean="0">
              <a:latin typeface="Gill Sans MT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3200" dirty="0" smtClean="0">
                <a:latin typeface="Gill Sans MT" pitchFamily="34" charset="0"/>
              </a:rPr>
              <a:t>16,440 health posts, 3,547 health centers</a:t>
            </a:r>
            <a:br>
              <a:rPr lang="en-US" sz="3200" dirty="0" smtClean="0">
                <a:latin typeface="Gill Sans MT" pitchFamily="34" charset="0"/>
              </a:rPr>
            </a:br>
            <a:r>
              <a:rPr lang="en-US" sz="3200" dirty="0" smtClean="0">
                <a:latin typeface="Gill Sans MT" pitchFamily="34" charset="0"/>
              </a:rPr>
              <a:t>and 311 hospitals have been constructed</a:t>
            </a:r>
            <a:r>
              <a:rPr lang="en-US" dirty="0" smtClean="0">
                <a:latin typeface="Gill Sans MT" pitchFamily="34" charset="0"/>
              </a:rPr>
              <a:t/>
            </a:r>
            <a:br>
              <a:rPr lang="en-US" dirty="0" smtClean="0">
                <a:latin typeface="Gill Sans MT" pitchFamily="34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77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  <a:t>HSTP pillars of excellence:</a:t>
            </a:r>
          </a:p>
          <a:p>
            <a:pPr lvl="1">
              <a:buNone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Excellence in health service delivery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Excellence in quality improvement and assurance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Excellence in leadership and governance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Excellence in health system capacity</a:t>
            </a:r>
            <a:br>
              <a:rPr lang="en-US" dirty="0" smtClean="0">
                <a:latin typeface="Gill Sans MT" pitchFamily="34" charset="0"/>
              </a:rPr>
            </a:b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78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Some targets</a:t>
            </a:r>
          </a:p>
          <a:p>
            <a:pPr>
              <a:buNone/>
            </a:pPr>
            <a:r>
              <a:rPr lang="en-US" dirty="0" smtClean="0">
                <a:latin typeface="Gill Sans MT" pitchFamily="34" charset="0"/>
              </a:rPr>
              <a:t>By 2020 to reduce: </a:t>
            </a:r>
          </a:p>
          <a:p>
            <a:pPr lvl="1">
              <a:buNone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Maternal MR </a:t>
            </a:r>
            <a:r>
              <a:rPr lang="en-US" dirty="0" smtClean="0">
                <a:latin typeface="Gill Sans MT" pitchFamily="34" charset="0"/>
              </a:rPr>
              <a:t>to 199/100,000LB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Under five-year MR to 30/ 1,000 LB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Infant MR</a:t>
            </a:r>
            <a:r>
              <a:rPr lang="en-US" dirty="0" smtClean="0">
                <a:latin typeface="Gill Sans MT" pitchFamily="34" charset="0"/>
              </a:rPr>
              <a:t> to 20/ 1,000 LB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Neonatal MR to 10/1,000 LB</a:t>
            </a:r>
            <a:br>
              <a:rPr lang="en-US" dirty="0" smtClean="0">
                <a:latin typeface="Gill Sans MT" pitchFamily="34" charset="0"/>
              </a:rPr>
            </a:b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79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The foundation for formalized health service began when the </a:t>
            </a:r>
            <a:r>
              <a:rPr lang="en-US" dirty="0" err="1" smtClean="0">
                <a:latin typeface="Gill Sans MT" pitchFamily="34" charset="0"/>
              </a:rPr>
              <a:t>gov’t</a:t>
            </a:r>
            <a:r>
              <a:rPr lang="en-US" dirty="0" smtClean="0">
                <a:latin typeface="Gill Sans MT" pitchFamily="34" charset="0"/>
              </a:rPr>
              <a:t> instituted Ministry of Interior in 1908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Reduce HIV incidence by at least 60% compared with 2010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Achieve zero new HIV infections among children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Reduce malaria case incidence and mortality by at least 40% each compared with 2015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Reduction in number of TB deaths and incidence rate by 35% and 20% respectively compared with 2015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80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80060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Since HSDP IV which was began in 2010/2011, </a:t>
            </a:r>
            <a:r>
              <a:rPr lang="en-US" sz="3000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three tier health system </a:t>
            </a:r>
            <a:r>
              <a:rPr lang="en-US" sz="3000" dirty="0" smtClean="0">
                <a:latin typeface="Gill Sans MT" pitchFamily="34" charset="0"/>
              </a:rPr>
              <a:t>was implemented</a:t>
            </a:r>
          </a:p>
          <a:p>
            <a:pPr lvl="1">
              <a:buFont typeface="Wingdings" pitchFamily="2" charset="2"/>
              <a:buChar char="v"/>
            </a:pPr>
            <a:r>
              <a:rPr lang="en-US" sz="3000" b="1" dirty="0" smtClean="0">
                <a:solidFill>
                  <a:srgbClr val="00B0F0"/>
                </a:solidFill>
                <a:latin typeface="Gill Sans MT" pitchFamily="34" charset="0"/>
              </a:rPr>
              <a:t>Primary level health care- </a:t>
            </a:r>
            <a:r>
              <a:rPr lang="en-US" sz="3000" dirty="0" smtClean="0">
                <a:latin typeface="Gill Sans MT" pitchFamily="34" charset="0"/>
              </a:rPr>
              <a:t>PHCU/District health system (primary hospital, HCs, HPs)</a:t>
            </a:r>
          </a:p>
          <a:p>
            <a:pPr lvl="3"/>
            <a:r>
              <a:rPr lang="en-US" sz="3000" dirty="0" smtClean="0">
                <a:latin typeface="Gill Sans MT" pitchFamily="34" charset="0"/>
              </a:rPr>
              <a:t>HP- 3,000-5000 people</a:t>
            </a:r>
          </a:p>
          <a:p>
            <a:pPr lvl="3"/>
            <a:r>
              <a:rPr lang="en-US" sz="3000" dirty="0" smtClean="0">
                <a:latin typeface="Gill Sans MT" pitchFamily="34" charset="0"/>
              </a:rPr>
              <a:t>Urban HC- 40,000</a:t>
            </a:r>
          </a:p>
          <a:p>
            <a:pPr lvl="3"/>
            <a:r>
              <a:rPr lang="en-US" sz="3000" dirty="0" smtClean="0">
                <a:latin typeface="Gill Sans MT" pitchFamily="34" charset="0"/>
              </a:rPr>
              <a:t>Rural HC- 15,000-25,000</a:t>
            </a:r>
          </a:p>
          <a:p>
            <a:pPr lvl="3"/>
            <a:r>
              <a:rPr lang="en-US" sz="3000" dirty="0" smtClean="0">
                <a:latin typeface="Gill Sans MT" pitchFamily="34" charset="0"/>
              </a:rPr>
              <a:t>Primary hospital- 60,000-100,000</a:t>
            </a:r>
            <a:endParaRPr lang="en-US" sz="3000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DC6E-D658-4941-AADE-B8D759CA8135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81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105400"/>
          </a:xfrm>
        </p:spPr>
        <p:txBody>
          <a:bodyPr/>
          <a:lstStyle/>
          <a:p>
            <a:pPr lvl="1"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B0F0"/>
                </a:solidFill>
                <a:latin typeface="Gill Sans MT" pitchFamily="34" charset="0"/>
              </a:rPr>
              <a:t>Secondary level health care- </a:t>
            </a:r>
            <a:r>
              <a:rPr lang="en-US" dirty="0" smtClean="0">
                <a:latin typeface="Gill Sans MT" pitchFamily="34" charset="0"/>
              </a:rPr>
              <a:t>General Hospital expected to serve 1-1.5 million people</a:t>
            </a:r>
          </a:p>
          <a:p>
            <a:pPr lvl="1">
              <a:buFont typeface="Wingdings" pitchFamily="2" charset="2"/>
              <a:buChar char="v"/>
            </a:pPr>
            <a:endParaRPr lang="en-US" dirty="0">
              <a:latin typeface="Gill Sans MT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B0F0"/>
                </a:solidFill>
                <a:latin typeface="Gill Sans MT" pitchFamily="34" charset="0"/>
              </a:rPr>
              <a:t>Tertiary level health care- </a:t>
            </a:r>
            <a:r>
              <a:rPr lang="en-US" dirty="0">
                <a:latin typeface="Gill Sans MT" pitchFamily="34" charset="0"/>
              </a:rPr>
              <a:t>S</a:t>
            </a:r>
            <a:r>
              <a:rPr lang="en-US" dirty="0" smtClean="0">
                <a:latin typeface="Gill Sans MT" pitchFamily="34" charset="0"/>
              </a:rPr>
              <a:t>pecialized Hospital serves 3.5-5 million people</a:t>
            </a:r>
          </a:p>
          <a:p>
            <a:pPr>
              <a:buFont typeface="Courier New" pitchFamily="49" charset="0"/>
              <a:buChar char="o"/>
            </a:pPr>
            <a:endParaRPr lang="en-US" dirty="0" smtClean="0"/>
          </a:p>
          <a:p>
            <a:pPr>
              <a:buNone/>
            </a:pP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DC6E-D658-4941-AADE-B8D759CA8135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82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PHCU 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Household</a:t>
            </a:r>
          </a:p>
          <a:p>
            <a:pPr lvl="1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1 to 5 network</a:t>
            </a:r>
          </a:p>
          <a:p>
            <a:pPr lvl="1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HDA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83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25780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HPs are expected to implement health extension </a:t>
            </a:r>
            <a:r>
              <a:rPr lang="en-US" dirty="0" err="1" smtClean="0">
                <a:latin typeface="Gill Sans MT" pitchFamily="34" charset="0"/>
              </a:rPr>
              <a:t>programme</a:t>
            </a:r>
            <a:r>
              <a:rPr lang="en-US" dirty="0" smtClean="0">
                <a:latin typeface="Gill Sans MT" pitchFamily="34" charset="0"/>
              </a:rPr>
              <a:t> (HEP)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HEP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>
                <a:latin typeface="Gill Sans MT" pitchFamily="34" charset="0"/>
              </a:rPr>
              <a:t>is </a:t>
            </a:r>
            <a:r>
              <a:rPr lang="en-US" dirty="0" smtClean="0">
                <a:latin typeface="Gill Sans MT" pitchFamily="34" charset="0"/>
              </a:rPr>
              <a:t>a community </a:t>
            </a:r>
            <a:r>
              <a:rPr lang="en-US" dirty="0">
                <a:latin typeface="Gill Sans MT" pitchFamily="34" charset="0"/>
              </a:rPr>
              <a:t>based strategy to </a:t>
            </a:r>
            <a:r>
              <a:rPr lang="en-US" dirty="0" smtClean="0">
                <a:latin typeface="Gill Sans MT" pitchFamily="34" charset="0"/>
              </a:rPr>
              <a:t>deliver health </a:t>
            </a:r>
            <a:r>
              <a:rPr lang="en-US" dirty="0">
                <a:latin typeface="Gill Sans MT" pitchFamily="34" charset="0"/>
              </a:rPr>
              <a:t>promotion, disease prevention and selected curative health services at </a:t>
            </a:r>
            <a:r>
              <a:rPr lang="en-US" dirty="0" smtClean="0">
                <a:latin typeface="Gill Sans MT" pitchFamily="34" charset="0"/>
              </a:rPr>
              <a:t>the community level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HPs are staffed by two health extension workers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DC6E-D658-4941-AADE-B8D759CA8135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84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Gill Sans MT" pitchFamily="34" charset="0"/>
              </a:rPr>
              <a:t>What curative services do you think/know provided by HEWs??</a:t>
            </a:r>
          </a:p>
          <a:p>
            <a:pPr>
              <a:buFont typeface="Wingdings" pitchFamily="2" charset="2"/>
              <a:buChar char="ü"/>
            </a:pPr>
            <a:endParaRPr lang="en-US" dirty="0" smtClean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DC6E-D658-4941-AADE-B8D759CA8135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85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33400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000" dirty="0">
                <a:latin typeface="Gill Sans MT" pitchFamily="34" charset="0"/>
              </a:rPr>
              <a:t>A HC is </a:t>
            </a:r>
            <a:r>
              <a:rPr lang="en-US" sz="3000" dirty="0" smtClean="0">
                <a:latin typeface="Gill Sans MT" pitchFamily="34" charset="0"/>
              </a:rPr>
              <a:t>staffed with </a:t>
            </a:r>
            <a:r>
              <a:rPr lang="en-US" sz="3000" dirty="0">
                <a:latin typeface="Gill Sans MT" pitchFamily="34" charset="0"/>
              </a:rPr>
              <a:t>an average of 20 staff. </a:t>
            </a:r>
          </a:p>
          <a:p>
            <a:pPr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It </a:t>
            </a:r>
            <a:r>
              <a:rPr lang="en-US" sz="3000" dirty="0">
                <a:latin typeface="Gill Sans MT" pitchFamily="34" charset="0"/>
              </a:rPr>
              <a:t>provides both preventive and curative services. </a:t>
            </a:r>
            <a:endParaRPr lang="en-US" sz="3000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sz="3000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It </a:t>
            </a:r>
            <a:r>
              <a:rPr lang="en-US" sz="3000" dirty="0">
                <a:latin typeface="Gill Sans MT" pitchFamily="34" charset="0"/>
              </a:rPr>
              <a:t>serves as </a:t>
            </a:r>
            <a:r>
              <a:rPr lang="en-US" sz="3000" dirty="0" smtClean="0">
                <a:latin typeface="Gill Sans MT" pitchFamily="34" charset="0"/>
              </a:rPr>
              <a:t>a </a:t>
            </a:r>
            <a:r>
              <a:rPr lang="en-US" sz="3000" b="1" dirty="0" smtClean="0">
                <a:solidFill>
                  <a:srgbClr val="7030A0"/>
                </a:solidFill>
                <a:latin typeface="Gill Sans MT" pitchFamily="34" charset="0"/>
              </a:rPr>
              <a:t>referral </a:t>
            </a:r>
            <a:r>
              <a:rPr lang="en-US" sz="3000" b="1" dirty="0">
                <a:solidFill>
                  <a:srgbClr val="7030A0"/>
                </a:solidFill>
                <a:latin typeface="Gill Sans MT" pitchFamily="34" charset="0"/>
              </a:rPr>
              <a:t>center and practical training institution for HEWs</a:t>
            </a:r>
            <a:r>
              <a:rPr lang="en-US" sz="3000" dirty="0">
                <a:latin typeface="Gill Sans MT" pitchFamily="34" charset="0"/>
              </a:rPr>
              <a:t>. </a:t>
            </a:r>
            <a:endParaRPr lang="en-US" sz="3000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A </a:t>
            </a:r>
            <a:r>
              <a:rPr lang="en-US" sz="3000" dirty="0">
                <a:latin typeface="Gill Sans MT" pitchFamily="34" charset="0"/>
              </a:rPr>
              <a:t>HC has an inpatient capacity of </a:t>
            </a:r>
            <a:r>
              <a:rPr lang="en-US" sz="3000" dirty="0" smtClean="0">
                <a:latin typeface="Gill Sans MT" pitchFamily="34" charset="0"/>
              </a:rPr>
              <a:t>5 beds</a:t>
            </a:r>
            <a:r>
              <a:rPr lang="en-US" sz="3000" dirty="0">
                <a:latin typeface="Gill Sans MT" pitchFamily="34" charset="0"/>
              </a:rPr>
              <a:t>. </a:t>
            </a:r>
            <a:endParaRPr lang="en-US" sz="3000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sz="3000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A </a:t>
            </a:r>
            <a:r>
              <a:rPr lang="en-US" sz="3000" dirty="0">
                <a:latin typeface="Gill Sans MT" pitchFamily="34" charset="0"/>
              </a:rPr>
              <a:t>primary hospital provides inpatient and ambulatory services to an average population</a:t>
            </a:r>
            <a:br>
              <a:rPr lang="en-US" sz="3000" dirty="0">
                <a:latin typeface="Gill Sans MT" pitchFamily="34" charset="0"/>
              </a:rPr>
            </a:br>
            <a:r>
              <a:rPr lang="en-US" sz="3000" dirty="0">
                <a:latin typeface="Gill Sans MT" pitchFamily="34" charset="0"/>
              </a:rPr>
              <a:t>of 100,000.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DC6E-D658-4941-AADE-B8D759CA8135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86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334000"/>
          </a:xfrm>
        </p:spPr>
        <p:txBody>
          <a:bodyPr>
            <a:normAutofit fontScale="92500" lnSpcReduction="20000"/>
          </a:bodyPr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In addition to what a HC can provide, a primary hospital provides emergency surgical services, including </a:t>
            </a:r>
            <a:r>
              <a:rPr lang="en-US" b="1" dirty="0" smtClean="0">
                <a:solidFill>
                  <a:srgbClr val="00B0F0"/>
                </a:solidFill>
                <a:latin typeface="Gill Sans MT" pitchFamily="34" charset="0"/>
              </a:rPr>
              <a:t>cesarean sections and gives access to blood transfusion service. 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It also serves as a </a:t>
            </a: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referral center </a:t>
            </a:r>
            <a:r>
              <a:rPr lang="en-US" dirty="0" smtClean="0">
                <a:latin typeface="Gill Sans MT" pitchFamily="34" charset="0"/>
              </a:rPr>
              <a:t>for HCs under its catchment areas, a practical training center for nurses and other paramedical health professionals. 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A primary hospital has an inpatient capacity of 25-50</a:t>
            </a:r>
            <a:br>
              <a:rPr lang="en-US" dirty="0" smtClean="0">
                <a:latin typeface="Gill Sans MT" pitchFamily="34" charset="0"/>
              </a:rPr>
            </a:br>
            <a:r>
              <a:rPr lang="en-US" dirty="0" smtClean="0">
                <a:latin typeface="Gill Sans MT" pitchFamily="34" charset="0"/>
              </a:rPr>
              <a:t>beds and is staffed by an average number of 53 persons.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DC6E-D658-4941-AADE-B8D759CA8135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87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257800"/>
          </a:xfrm>
        </p:spPr>
        <p:txBody>
          <a:bodyPr>
            <a:normAutofit fontScale="92500"/>
          </a:bodyPr>
          <a:lstStyle/>
          <a:p>
            <a:pPr>
              <a:buFont typeface="Courier New" pitchFamily="49" charset="0"/>
              <a:buChar char="o"/>
            </a:pPr>
            <a:r>
              <a:rPr lang="en-US" dirty="0">
                <a:latin typeface="Gill Sans MT" pitchFamily="34" charset="0"/>
              </a:rPr>
              <a:t>A </a:t>
            </a:r>
            <a:r>
              <a:rPr lang="en-US" b="1" dirty="0">
                <a:solidFill>
                  <a:srgbClr val="C00000"/>
                </a:solidFill>
                <a:latin typeface="Gill Sans MT" pitchFamily="34" charset="0"/>
              </a:rPr>
              <a:t>G</a:t>
            </a: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eneral Hospital </a:t>
            </a:r>
            <a:r>
              <a:rPr lang="en-US" dirty="0">
                <a:latin typeface="Gill Sans MT" pitchFamily="34" charset="0"/>
              </a:rPr>
              <a:t>provides inpatient and ambulatory services to an average of 1,000,000 </a:t>
            </a:r>
            <a:r>
              <a:rPr lang="en-US" dirty="0" smtClean="0">
                <a:latin typeface="Gill Sans MT" pitchFamily="34" charset="0"/>
              </a:rPr>
              <a:t>people.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It </a:t>
            </a:r>
            <a:r>
              <a:rPr lang="en-US" dirty="0">
                <a:latin typeface="Gill Sans MT" pitchFamily="34" charset="0"/>
              </a:rPr>
              <a:t>serves as a </a:t>
            </a:r>
            <a:r>
              <a:rPr lang="en-US" b="1" dirty="0">
                <a:solidFill>
                  <a:srgbClr val="7030A0"/>
                </a:solidFill>
                <a:latin typeface="Gill Sans MT" pitchFamily="34" charset="0"/>
              </a:rPr>
              <a:t>referral center </a:t>
            </a:r>
            <a:r>
              <a:rPr lang="en-US" dirty="0">
                <a:latin typeface="Gill Sans MT" pitchFamily="34" charset="0"/>
              </a:rPr>
              <a:t>for primary hospitals.</a:t>
            </a:r>
            <a:br>
              <a:rPr lang="en-US" dirty="0">
                <a:latin typeface="Gill Sans MT" pitchFamily="34" charset="0"/>
              </a:rPr>
            </a:b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It </a:t>
            </a:r>
            <a:r>
              <a:rPr lang="en-US" dirty="0">
                <a:latin typeface="Gill Sans MT" pitchFamily="34" charset="0"/>
              </a:rPr>
              <a:t>serves as a training center for health officers, nurses and emergency surgeons categories of</a:t>
            </a:r>
            <a:br>
              <a:rPr lang="en-US" dirty="0">
                <a:latin typeface="Gill Sans MT" pitchFamily="34" charset="0"/>
              </a:rPr>
            </a:br>
            <a:r>
              <a:rPr lang="en-US" dirty="0">
                <a:latin typeface="Gill Sans MT" pitchFamily="34" charset="0"/>
              </a:rPr>
              <a:t>health workers</a:t>
            </a:r>
            <a:r>
              <a:rPr lang="en-US" dirty="0" smtClean="0">
                <a:latin typeface="Gill Sans MT" pitchFamily="34" charset="0"/>
              </a:rPr>
              <a:t>.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It is staffed by an average of 234 professionals. 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DC6E-D658-4941-AADE-B8D759CA8135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88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5257800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A </a:t>
            </a: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Specialized Hospital</a:t>
            </a: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serves an average of five million people. 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It is staffed by an average of 440 professionals. </a:t>
            </a:r>
          </a:p>
          <a:p>
            <a:pPr>
              <a:buFont typeface="Courier New" pitchFamily="49" charset="0"/>
              <a:buChar char="o"/>
            </a:pPr>
            <a:endParaRPr lang="en-US" dirty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It serves as a referral center for general hospitals.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9DC6E-D658-4941-AADE-B8D759CA8135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89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en-US" sz="28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sz="28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sz="28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sz="28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sz="28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Gill Sans MT" pitchFamily="34" charset="0"/>
              </a:rPr>
              <a:t>Emperor </a:t>
            </a:r>
            <a:r>
              <a:rPr lang="en-US" sz="2800" dirty="0" err="1" smtClean="0">
                <a:latin typeface="Gill Sans MT" pitchFamily="34" charset="0"/>
              </a:rPr>
              <a:t>Haile</a:t>
            </a:r>
            <a:r>
              <a:rPr lang="en-US" sz="2800" dirty="0" smtClean="0">
                <a:latin typeface="Gill Sans MT" pitchFamily="34" charset="0"/>
              </a:rPr>
              <a:t> </a:t>
            </a:r>
            <a:r>
              <a:rPr lang="en-US" sz="2800" dirty="0" err="1" smtClean="0">
                <a:latin typeface="Gill Sans MT" pitchFamily="34" charset="0"/>
              </a:rPr>
              <a:t>Selassie</a:t>
            </a:r>
            <a:r>
              <a:rPr lang="en-US" sz="2800" dirty="0" smtClean="0">
                <a:latin typeface="Gill Sans MT" pitchFamily="34" charset="0"/>
              </a:rPr>
              <a:t> established the </a:t>
            </a:r>
            <a:r>
              <a:rPr lang="en-US" sz="2800" b="1" dirty="0" smtClean="0">
                <a:solidFill>
                  <a:srgbClr val="C00000"/>
                </a:solidFill>
                <a:latin typeface="Gill Sans MT" pitchFamily="34" charset="0"/>
              </a:rPr>
              <a:t>Ministry of Public Health</a:t>
            </a:r>
            <a:r>
              <a:rPr lang="en-US" sz="2800" dirty="0" smtClean="0">
                <a:latin typeface="Gill Sans MT" pitchFamily="34" charset="0"/>
              </a:rPr>
              <a:t> in 1947</a:t>
            </a:r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In 1960 </a:t>
            </a:r>
            <a:r>
              <a:rPr lang="en-US" sz="3000" dirty="0" err="1" smtClean="0">
                <a:latin typeface="Gill Sans MT" pitchFamily="34" charset="0"/>
              </a:rPr>
              <a:t>gov’t</a:t>
            </a:r>
            <a:r>
              <a:rPr lang="en-US" sz="3000" dirty="0" smtClean="0">
                <a:latin typeface="Gill Sans MT" pitchFamily="34" charset="0"/>
              </a:rPr>
              <a:t> begun to develop basic health services with </a:t>
            </a:r>
            <a:r>
              <a:rPr lang="en-US" sz="3000" b="1" dirty="0" smtClean="0">
                <a:latin typeface="Gill Sans MT" pitchFamily="34" charset="0"/>
              </a:rPr>
              <a:t>health center </a:t>
            </a:r>
            <a:r>
              <a:rPr lang="en-US" sz="3000" dirty="0" smtClean="0">
                <a:latin typeface="Gill Sans MT" pitchFamily="34" charset="0"/>
              </a:rPr>
              <a:t>as its backbone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295400"/>
            <a:ext cx="25908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Historical </a:t>
            </a:r>
            <a:r>
              <a:rPr lang="en-US" dirty="0" err="1" smtClean="0"/>
              <a:t>dev’t</a:t>
            </a:r>
            <a:r>
              <a:rPr lang="en-US" dirty="0" smtClean="0"/>
              <a:t> of healthcare delivery from </a:t>
            </a:r>
            <a:r>
              <a:rPr lang="en-US" dirty="0" err="1" smtClean="0"/>
              <a:t>Menelik</a:t>
            </a:r>
            <a:r>
              <a:rPr lang="en-US" dirty="0" smtClean="0"/>
              <a:t> II through </a:t>
            </a:r>
            <a:r>
              <a:rPr lang="en-US" dirty="0" err="1" smtClean="0"/>
              <a:t>Dergue</a:t>
            </a:r>
            <a:r>
              <a:rPr lang="en-US" dirty="0" smtClean="0"/>
              <a:t> regime</a:t>
            </a:r>
          </a:p>
          <a:p>
            <a:r>
              <a:rPr lang="en-US" dirty="0" smtClean="0"/>
              <a:t>Six tier healthcare delivery system</a:t>
            </a:r>
          </a:p>
          <a:p>
            <a:r>
              <a:rPr lang="en-US" dirty="0" smtClean="0"/>
              <a:t>Ten year health plan </a:t>
            </a:r>
          </a:p>
          <a:p>
            <a:r>
              <a:rPr lang="en-US" dirty="0" smtClean="0"/>
              <a:t>Priorities of TGE health policy</a:t>
            </a:r>
          </a:p>
          <a:p>
            <a:r>
              <a:rPr lang="en-US" dirty="0" smtClean="0"/>
              <a:t>HSDP components</a:t>
            </a:r>
          </a:p>
          <a:p>
            <a:r>
              <a:rPr lang="en-US" dirty="0" smtClean="0"/>
              <a:t>HSTP pillars</a:t>
            </a:r>
          </a:p>
          <a:p>
            <a:r>
              <a:rPr lang="en-US" dirty="0" smtClean="0"/>
              <a:t>4 tier health system</a:t>
            </a:r>
          </a:p>
          <a:p>
            <a:r>
              <a:rPr lang="en-US" dirty="0" smtClean="0"/>
              <a:t>3 tier health system</a:t>
            </a:r>
          </a:p>
          <a:p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90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Chali</a:t>
            </a:r>
            <a:r>
              <a:rPr lang="en-US" dirty="0" smtClean="0"/>
              <a:t> </a:t>
            </a:r>
            <a:r>
              <a:rPr lang="en-US" dirty="0" err="1" smtClean="0"/>
              <a:t>Jira</a:t>
            </a:r>
            <a:r>
              <a:rPr lang="en-US" dirty="0" smtClean="0"/>
              <a:t>. </a:t>
            </a:r>
            <a:r>
              <a:rPr lang="en-US" dirty="0" err="1" smtClean="0"/>
              <a:t>Amsalu</a:t>
            </a:r>
            <a:r>
              <a:rPr lang="en-US" dirty="0" smtClean="0"/>
              <a:t> </a:t>
            </a:r>
            <a:r>
              <a:rPr lang="en-US" dirty="0" err="1" smtClean="0"/>
              <a:t>Feleke</a:t>
            </a:r>
            <a:r>
              <a:rPr lang="en-US" dirty="0" smtClean="0"/>
              <a:t>, </a:t>
            </a:r>
            <a:r>
              <a:rPr lang="en-US" dirty="0" err="1" smtClean="0"/>
              <a:t>Getnet</a:t>
            </a:r>
            <a:r>
              <a:rPr lang="en-US" dirty="0" smtClean="0"/>
              <a:t> </a:t>
            </a:r>
            <a:r>
              <a:rPr lang="en-US" dirty="0" err="1" smtClean="0"/>
              <a:t>Mitike</a:t>
            </a:r>
            <a:r>
              <a:rPr lang="en-US" dirty="0" smtClean="0"/>
              <a:t>. HSM lecture note. 2003</a:t>
            </a:r>
          </a:p>
          <a:p>
            <a:r>
              <a:rPr lang="en-US" dirty="0" smtClean="0"/>
              <a:t>Health policy of TGE. 1993</a:t>
            </a:r>
          </a:p>
          <a:p>
            <a:r>
              <a:rPr lang="en-US" dirty="0" smtClean="0"/>
              <a:t>HSDP II</a:t>
            </a:r>
          </a:p>
          <a:p>
            <a:r>
              <a:rPr lang="en-US" dirty="0" smtClean="0"/>
              <a:t>HSDP III</a:t>
            </a:r>
          </a:p>
          <a:p>
            <a:r>
              <a:rPr lang="en-US" dirty="0" smtClean="0"/>
              <a:t>HSDP IV</a:t>
            </a:r>
          </a:p>
          <a:p>
            <a:r>
              <a:rPr lang="en-US" dirty="0" smtClean="0"/>
              <a:t>HSTP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3389-9C41-4354-9DE8-F86E005A4BB8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91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algn="ctr">
              <a:buNone/>
            </a:pP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Thank you!!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1DD1-779A-44A9-B715-914804BCE768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92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assignment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Primary health care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Sector wide approach, SDGs focusing on goal 3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Strategies of Ethiopian health policy, PASDEP (plan for accelerated &amp; sustained </a:t>
            </a:r>
            <a:r>
              <a:rPr lang="en-US" dirty="0" err="1" smtClean="0"/>
              <a:t>dev’t</a:t>
            </a:r>
            <a:r>
              <a:rPr lang="en-US" dirty="0" smtClean="0"/>
              <a:t> to end poverty) focusing on health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CBHI and social health insurance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038F-F0ED-4E27-85B8-18478A227CCD}" type="datetime1">
              <a:rPr lang="en-US" smtClean="0"/>
              <a:pPr/>
              <a:t>30-Dec-19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1F9D-704C-4CA9-B52B-FD851228FF1C}" type="slidenum">
              <a:rPr lang="en-US" smtClean="0"/>
              <a:pPr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23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2225</TotalTime>
  <Words>3520</Words>
  <Application>Microsoft Office PowerPoint</Application>
  <PresentationFormat>On-screen Show (4:3)</PresentationFormat>
  <Paragraphs>821</Paragraphs>
  <Slides>93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93</vt:i4>
      </vt:variant>
    </vt:vector>
  </HeadingPairs>
  <TitlesOfParts>
    <vt:vector size="94" baseType="lpstr">
      <vt:lpstr>Office Theme</vt:lpstr>
      <vt:lpstr>PowerPoint Presentation</vt:lpstr>
      <vt:lpstr>Session objectives </vt:lpstr>
      <vt:lpstr>Brainstorming </vt:lpstr>
      <vt:lpstr>Historical development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..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Example of plan for training health professionals</vt:lpstr>
      <vt:lpstr>Cont …</vt:lpstr>
      <vt:lpstr>Cont …</vt:lpstr>
      <vt:lpstr>PowerPoint Presentation</vt:lpstr>
      <vt:lpstr>Group discussion</vt:lpstr>
      <vt:lpstr>Cont …</vt:lpstr>
      <vt:lpstr>Cont …</vt:lpstr>
      <vt:lpstr>Cont …</vt:lpstr>
      <vt:lpstr>Cont …</vt:lpstr>
      <vt:lpstr>Cont …</vt:lpstr>
      <vt:lpstr>Reading assignment</vt:lpstr>
      <vt:lpstr>PowerPoint Presentation</vt:lpstr>
      <vt:lpstr>Session objectives </vt:lpstr>
      <vt:lpstr>HSDP 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...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PowerPoint Presentation</vt:lpstr>
      <vt:lpstr>Cont …</vt:lpstr>
      <vt:lpstr>Cont …</vt:lpstr>
      <vt:lpstr>Cont …</vt:lpstr>
      <vt:lpstr>Cont …</vt:lpstr>
      <vt:lpstr>Summary </vt:lpstr>
      <vt:lpstr>References</vt:lpstr>
      <vt:lpstr>PowerPoint Presentation</vt:lpstr>
      <vt:lpstr>Group assignment 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Sisay Dejene</dc:creator>
  <cp:lastModifiedBy>God is gud ol z tym!</cp:lastModifiedBy>
  <cp:revision>168</cp:revision>
  <dcterms:created xsi:type="dcterms:W3CDTF">2018-06-27T14:42:59Z</dcterms:created>
  <dcterms:modified xsi:type="dcterms:W3CDTF">2019-12-30T07:36:43Z</dcterms:modified>
</cp:coreProperties>
</file>