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7"/>
  </p:notesMasterIdLst>
  <p:sldIdLst>
    <p:sldId id="256" r:id="rId2"/>
    <p:sldId id="277" r:id="rId3"/>
    <p:sldId id="257" r:id="rId4"/>
    <p:sldId id="258" r:id="rId5"/>
    <p:sldId id="259" r:id="rId6"/>
    <p:sldId id="415" r:id="rId7"/>
    <p:sldId id="260" r:id="rId8"/>
    <p:sldId id="261" r:id="rId9"/>
    <p:sldId id="280" r:id="rId10"/>
    <p:sldId id="262" r:id="rId11"/>
    <p:sldId id="410" r:id="rId12"/>
    <p:sldId id="263" r:id="rId13"/>
    <p:sldId id="264" r:id="rId14"/>
    <p:sldId id="411" r:id="rId15"/>
    <p:sldId id="265" r:id="rId16"/>
    <p:sldId id="293" r:id="rId17"/>
    <p:sldId id="292" r:id="rId18"/>
    <p:sldId id="291" r:id="rId19"/>
    <p:sldId id="290" r:id="rId20"/>
    <p:sldId id="288" r:id="rId21"/>
    <p:sldId id="287" r:id="rId22"/>
    <p:sldId id="286" r:id="rId23"/>
    <p:sldId id="285" r:id="rId24"/>
    <p:sldId id="284" r:id="rId25"/>
    <p:sldId id="283" r:id="rId26"/>
    <p:sldId id="282" r:id="rId27"/>
    <p:sldId id="281" r:id="rId28"/>
    <p:sldId id="276" r:id="rId29"/>
    <p:sldId id="318" r:id="rId30"/>
    <p:sldId id="317" r:id="rId31"/>
    <p:sldId id="315" r:id="rId32"/>
    <p:sldId id="314" r:id="rId33"/>
    <p:sldId id="412" r:id="rId34"/>
    <p:sldId id="313" r:id="rId35"/>
    <p:sldId id="312" r:id="rId36"/>
    <p:sldId id="413" r:id="rId37"/>
    <p:sldId id="414" r:id="rId38"/>
    <p:sldId id="311" r:id="rId39"/>
    <p:sldId id="310" r:id="rId40"/>
    <p:sldId id="309" r:id="rId41"/>
    <p:sldId id="308" r:id="rId42"/>
    <p:sldId id="307" r:id="rId43"/>
    <p:sldId id="416" r:id="rId44"/>
    <p:sldId id="306" r:id="rId45"/>
    <p:sldId id="305" r:id="rId46"/>
    <p:sldId id="304" r:id="rId47"/>
    <p:sldId id="303" r:id="rId48"/>
    <p:sldId id="302" r:id="rId49"/>
    <p:sldId id="301" r:id="rId50"/>
    <p:sldId id="299" r:id="rId51"/>
    <p:sldId id="298" r:id="rId52"/>
    <p:sldId id="297" r:id="rId53"/>
    <p:sldId id="296" r:id="rId54"/>
    <p:sldId id="319" r:id="rId55"/>
    <p:sldId id="417" r:id="rId56"/>
    <p:sldId id="327" r:id="rId57"/>
    <p:sldId id="418" r:id="rId58"/>
    <p:sldId id="326" r:id="rId59"/>
    <p:sldId id="325" r:id="rId60"/>
    <p:sldId id="420" r:id="rId61"/>
    <p:sldId id="324" r:id="rId62"/>
    <p:sldId id="323" r:id="rId63"/>
    <p:sldId id="322" r:id="rId64"/>
    <p:sldId id="421" r:id="rId65"/>
    <p:sldId id="419" r:id="rId66"/>
    <p:sldId id="321" r:id="rId67"/>
    <p:sldId id="320" r:id="rId68"/>
    <p:sldId id="295" r:id="rId69"/>
    <p:sldId id="294" r:id="rId70"/>
    <p:sldId id="422" r:id="rId71"/>
    <p:sldId id="331" r:id="rId72"/>
    <p:sldId id="328" r:id="rId73"/>
    <p:sldId id="346" r:id="rId74"/>
    <p:sldId id="347" r:id="rId75"/>
    <p:sldId id="423" r:id="rId76"/>
    <p:sldId id="348" r:id="rId77"/>
    <p:sldId id="349" r:id="rId78"/>
    <p:sldId id="350" r:id="rId79"/>
    <p:sldId id="351" r:id="rId80"/>
    <p:sldId id="352" r:id="rId81"/>
    <p:sldId id="398" r:id="rId82"/>
    <p:sldId id="353" r:id="rId83"/>
    <p:sldId id="354" r:id="rId84"/>
    <p:sldId id="355" r:id="rId85"/>
    <p:sldId id="400" r:id="rId86"/>
    <p:sldId id="356" r:id="rId87"/>
    <p:sldId id="403" r:id="rId88"/>
    <p:sldId id="357" r:id="rId89"/>
    <p:sldId id="358" r:id="rId90"/>
    <p:sldId id="359" r:id="rId91"/>
    <p:sldId id="360" r:id="rId92"/>
    <p:sldId id="424" r:id="rId93"/>
    <p:sldId id="361" r:id="rId94"/>
    <p:sldId id="405" r:id="rId95"/>
    <p:sldId id="362" r:id="rId96"/>
    <p:sldId id="363" r:id="rId97"/>
    <p:sldId id="364" r:id="rId98"/>
    <p:sldId id="365" r:id="rId99"/>
    <p:sldId id="366" r:id="rId100"/>
    <p:sldId id="407" r:id="rId101"/>
    <p:sldId id="409" r:id="rId102"/>
    <p:sldId id="367" r:id="rId103"/>
    <p:sldId id="425" r:id="rId104"/>
    <p:sldId id="368" r:id="rId105"/>
    <p:sldId id="426" r:id="rId106"/>
    <p:sldId id="369" r:id="rId107"/>
    <p:sldId id="428" r:id="rId108"/>
    <p:sldId id="427" r:id="rId109"/>
    <p:sldId id="370" r:id="rId110"/>
    <p:sldId id="431" r:id="rId111"/>
    <p:sldId id="430" r:id="rId112"/>
    <p:sldId id="372" r:id="rId113"/>
    <p:sldId id="433" r:id="rId114"/>
    <p:sldId id="432" r:id="rId115"/>
    <p:sldId id="437" r:id="rId116"/>
    <p:sldId id="373" r:id="rId117"/>
    <p:sldId id="374" r:id="rId118"/>
    <p:sldId id="438" r:id="rId119"/>
    <p:sldId id="436" r:id="rId120"/>
    <p:sldId id="375" r:id="rId121"/>
    <p:sldId id="440" r:id="rId122"/>
    <p:sldId id="439" r:id="rId123"/>
    <p:sldId id="442" r:id="rId124"/>
    <p:sldId id="378" r:id="rId125"/>
    <p:sldId id="379" r:id="rId126"/>
    <p:sldId id="380" r:id="rId127"/>
    <p:sldId id="443" r:id="rId128"/>
    <p:sldId id="381" r:id="rId129"/>
    <p:sldId id="382" r:id="rId130"/>
    <p:sldId id="383" r:id="rId131"/>
    <p:sldId id="444" r:id="rId132"/>
    <p:sldId id="384" r:id="rId133"/>
    <p:sldId id="445" r:id="rId134"/>
    <p:sldId id="385" r:id="rId135"/>
    <p:sldId id="386" r:id="rId136"/>
    <p:sldId id="446" r:id="rId137"/>
    <p:sldId id="387" r:id="rId138"/>
    <p:sldId id="447" r:id="rId139"/>
    <p:sldId id="388" r:id="rId140"/>
    <p:sldId id="448" r:id="rId141"/>
    <p:sldId id="389" r:id="rId142"/>
    <p:sldId id="390" r:id="rId143"/>
    <p:sldId id="451" r:id="rId144"/>
    <p:sldId id="452" r:id="rId145"/>
    <p:sldId id="449" r:id="rId146"/>
    <p:sldId id="391" r:id="rId147"/>
    <p:sldId id="392" r:id="rId148"/>
    <p:sldId id="393" r:id="rId149"/>
    <p:sldId id="453" r:id="rId150"/>
    <p:sldId id="455" r:id="rId151"/>
    <p:sldId id="395" r:id="rId152"/>
    <p:sldId id="396" r:id="rId153"/>
    <p:sldId id="397" r:id="rId154"/>
    <p:sldId id="457" r:id="rId155"/>
    <p:sldId id="488" r:id="rId156"/>
    <p:sldId id="473" r:id="rId157"/>
    <p:sldId id="474" r:id="rId158"/>
    <p:sldId id="475" r:id="rId159"/>
    <p:sldId id="476" r:id="rId160"/>
    <p:sldId id="477" r:id="rId161"/>
    <p:sldId id="478" r:id="rId162"/>
    <p:sldId id="479" r:id="rId163"/>
    <p:sldId id="480" r:id="rId164"/>
    <p:sldId id="481" r:id="rId165"/>
    <p:sldId id="535" r:id="rId166"/>
    <p:sldId id="482" r:id="rId167"/>
    <p:sldId id="483" r:id="rId168"/>
    <p:sldId id="484" r:id="rId169"/>
    <p:sldId id="485" r:id="rId170"/>
    <p:sldId id="486" r:id="rId171"/>
    <p:sldId id="487" r:id="rId172"/>
    <p:sldId id="490" r:id="rId173"/>
    <p:sldId id="491" r:id="rId174"/>
    <p:sldId id="492" r:id="rId175"/>
    <p:sldId id="493" r:id="rId176"/>
    <p:sldId id="494" r:id="rId177"/>
    <p:sldId id="495" r:id="rId178"/>
    <p:sldId id="496" r:id="rId179"/>
    <p:sldId id="497" r:id="rId180"/>
    <p:sldId id="498" r:id="rId181"/>
    <p:sldId id="499" r:id="rId182"/>
    <p:sldId id="500" r:id="rId183"/>
    <p:sldId id="501" r:id="rId184"/>
    <p:sldId id="502" r:id="rId185"/>
    <p:sldId id="503" r:id="rId186"/>
    <p:sldId id="504" r:id="rId187"/>
    <p:sldId id="505" r:id="rId188"/>
    <p:sldId id="536" r:id="rId189"/>
    <p:sldId id="506" r:id="rId190"/>
    <p:sldId id="507" r:id="rId191"/>
    <p:sldId id="508" r:id="rId192"/>
    <p:sldId id="509" r:id="rId193"/>
    <p:sldId id="510" r:id="rId194"/>
    <p:sldId id="511" r:id="rId195"/>
    <p:sldId id="512" r:id="rId196"/>
    <p:sldId id="537" r:id="rId197"/>
    <p:sldId id="513" r:id="rId198"/>
    <p:sldId id="514" r:id="rId199"/>
    <p:sldId id="538" r:id="rId200"/>
    <p:sldId id="515" r:id="rId201"/>
    <p:sldId id="516" r:id="rId202"/>
    <p:sldId id="517" r:id="rId203"/>
    <p:sldId id="518" r:id="rId204"/>
    <p:sldId id="519" r:id="rId205"/>
    <p:sldId id="539" r:id="rId206"/>
    <p:sldId id="520" r:id="rId207"/>
    <p:sldId id="540" r:id="rId208"/>
    <p:sldId id="521" r:id="rId209"/>
    <p:sldId id="522" r:id="rId210"/>
    <p:sldId id="523" r:id="rId211"/>
    <p:sldId id="524" r:id="rId212"/>
    <p:sldId id="525" r:id="rId213"/>
    <p:sldId id="526" r:id="rId214"/>
    <p:sldId id="527" r:id="rId215"/>
    <p:sldId id="541" r:id="rId216"/>
    <p:sldId id="528" r:id="rId217"/>
    <p:sldId id="529" r:id="rId218"/>
    <p:sldId id="542" r:id="rId219"/>
    <p:sldId id="530" r:id="rId220"/>
    <p:sldId id="543" r:id="rId221"/>
    <p:sldId id="531" r:id="rId222"/>
    <p:sldId id="544" r:id="rId223"/>
    <p:sldId id="532" r:id="rId224"/>
    <p:sldId id="533" r:id="rId225"/>
    <p:sldId id="534" r:id="rId2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50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4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688F7-8BDF-4CD4-9F1A-2CE5C44FAD1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4747A-CAD1-4BC0-B1AD-4D4793C09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932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E24F-5277-4CD7-BC66-AF5EBE5FCCF5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prepared </a:t>
            </a:r>
            <a:r>
              <a:rPr lang="en-US" smtClean="0"/>
              <a:t>by Beza Tesfaye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0970-1A6B-44E3-A0A6-292F2B0EEDC3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018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40970-1A6B-44E3-A0A6-292F2B0EEDC3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081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6C588-7D67-4C94-B1CC-4EF236BB74C1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05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A98C35-CDA0-43C2-8832-3DF7F6ED49AE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D971-9922-4940-BC97-850656EAD621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EBDC-1A48-4874-8D5C-663E0362898A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BB9E-FDB5-4E63-A982-8647999B2441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4A81-E759-4F6E-B5F9-8129B31B4EEB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10F4-1890-4E28-A72C-FD9A4973AB2D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9EDE-4912-4C92-87A8-49DBA89AAB37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2180-BE44-4DC7-8ECF-3851A4767237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9A27-5CBF-4907-B821-FB2D21CCCAC1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9E2AF-6106-40F2-96A6-500204572E28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2F59-BEDC-4D83-B58C-D137EC5F9FEE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7F5C14C-3107-46A4-A149-99ED3E73DC63}" type="datetime3">
              <a:rPr lang="en-US" smtClean="0"/>
              <a:pPr/>
              <a:t>27 April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529E8A-6B4B-441C-9132-626C4C436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New%20folder\Hand%20Washing%20Steps%20Animation%5bvia%20torchbrowser.com%5d.mp4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New%20folder\Clinical%20skills%20-%20The%20Procedure%20of%20putting%20on%20and%20removing%20Sterile%20Gloves.mp4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New%20folder\Max%20Assist%20transfer%5bvia%20torchbrowser.com%5d.mp4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5800" y="2209800"/>
            <a:ext cx="4267199" cy="2200836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  <a:latin typeface="Algerian" pitchFamily="82" charset="0"/>
              </a:rPr>
              <a:t>Patient  care &amp; hospital procedure </a:t>
            </a:r>
            <a:endParaRPr lang="en-US" sz="3000" b="1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ln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  <a:latin typeface="Matura MT Script Capitals" pitchFamily="66" charset="0"/>
              </a:rPr>
              <a:t>Prepared </a:t>
            </a:r>
            <a:r>
              <a:rPr lang="en-US" smtClean="0">
                <a:solidFill>
                  <a:schemeClr val="tx1"/>
                </a:solidFill>
                <a:latin typeface="Matura MT Script Capitals" pitchFamily="66" charset="0"/>
              </a:rPr>
              <a:t>by Beza Tesfaye </a:t>
            </a:r>
            <a:endParaRPr lang="en-US" dirty="0">
              <a:solidFill>
                <a:schemeClr val="tx1"/>
              </a:solidFill>
              <a:latin typeface="Matura MT Script Capital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20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Matura MT Script Capitals" pitchFamily="66" charset="0"/>
              </a:rPr>
              <a:t>                       Con’t</a:t>
            </a:r>
            <a:r>
              <a:rPr lang="en-US" dirty="0" smtClean="0"/>
              <a:t>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53" y="838200"/>
            <a:ext cx="8610600" cy="5638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         </a:t>
            </a:r>
            <a:r>
              <a:rPr lang="en-US" sz="2800" b="1" u="sng" dirty="0" smtClean="0">
                <a:latin typeface="Andalus" pitchFamily="18" charset="-78"/>
                <a:cs typeface="Andalus" pitchFamily="18" charset="-78"/>
              </a:rPr>
              <a:t>Preliminaries to the child patient</a:t>
            </a:r>
          </a:p>
          <a:p>
            <a:pPr marL="0" lv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lvl="0" indent="-34290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All children are fearful  of many things, so don’t  handle children roughly.</a:t>
            </a:r>
          </a:p>
          <a:p>
            <a:pPr lvl="4" indent="-342900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Don’t expose to sudden loud noise,</a:t>
            </a:r>
          </a:p>
          <a:p>
            <a:pPr lvl="4" indent="-342900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Don’t leave children alone.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indent="-34290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make the x-ray room less strange:-</a:t>
            </a:r>
          </a:p>
          <a:p>
            <a:pPr marL="1440180" lvl="4" indent="-457200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Put favorite toys and decorate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wall</a:t>
            </a:r>
          </a:p>
          <a:p>
            <a:pPr marL="1440180" lvl="4" indent="-457200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Explain to the child any things he/she knows.</a:t>
            </a:r>
          </a:p>
          <a:p>
            <a:pPr indent="-34290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Children should wait little time in the x-ray dept.</a:t>
            </a:r>
          </a:p>
          <a:p>
            <a:pPr indent="-34290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Children should be undressed by their parents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16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209801"/>
            <a:ext cx="6777317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600" dirty="0" smtClean="0"/>
              <a:t>   </a:t>
            </a:r>
            <a:r>
              <a:rPr lang="en-US" sz="9600" b="1" i="1" dirty="0" smtClean="0">
                <a:latin typeface="Baskerville Old Face" pitchFamily="18" charset="0"/>
              </a:rPr>
              <a:t>THANKS</a:t>
            </a:r>
            <a:endParaRPr lang="en-US" sz="9600" b="1" i="1" dirty="0">
              <a:latin typeface="Baskerville Old Fac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0"/>
            <a:ext cx="6391834" cy="1905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CHAPTER FOUR</a:t>
            </a:r>
            <a:r>
              <a:rPr lang="en-US" sz="4800" dirty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4800" dirty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</a:br>
            <a:endParaRPr lang="en-US" sz="4800" dirty="0">
              <a:solidFill>
                <a:srgbClr val="7030A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6800" y="2057400"/>
            <a:ext cx="7696200" cy="2895600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VITAL  SIGNS  AND  OXYGEN            ADMINISTRATION</a:t>
            </a:r>
            <a:r>
              <a:rPr lang="en-US" sz="3600" dirty="0" smtClean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</a:br>
            <a:endParaRPr lang="en-US" sz="3600" dirty="0" smtClean="0">
              <a:solidFill>
                <a:srgbClr val="7030A0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53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305800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Introduction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4830763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Taking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pt’s vital sign (cardinal sign) is important part of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 physical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assessment.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Vital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sign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includes :-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temp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pulse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respiration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blood pressure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Changes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in vital signs from the normal value can be an indication of a problem.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RT must use accepted normal values for a patient in his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Pt’s age group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as baseline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information.</a:t>
            </a:r>
          </a:p>
          <a:p>
            <a:pPr lvl="0">
              <a:buNone/>
            </a:pP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N.B  The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human brain cannot function for longer than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4-5min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  without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an adequate </a:t>
            </a: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2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supply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72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153400" cy="4308629"/>
          </a:xfrm>
        </p:spPr>
        <p:txBody>
          <a:bodyPr/>
          <a:lstStyle/>
          <a:p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At what time should the RT take vital sign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?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458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MEASURING  VITAL  SIGN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E9AC6B14-D25F-4C04-891B-E4D14705C0D1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534400" cy="50292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RT. Should take vital sign: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-</a:t>
            </a:r>
          </a:p>
          <a:p>
            <a:pPr lvl="0">
              <a:buNone/>
            </a:pPr>
            <a:endParaRPr lang="en-US" sz="2300" dirty="0">
              <a:latin typeface="Andalus" pitchFamily="18" charset="-78"/>
              <a:cs typeface="Andalus" pitchFamily="18" charset="-78"/>
            </a:endParaRPr>
          </a:p>
          <a:p>
            <a:pPr lvl="2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1.  During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invasive diagnostic procedures,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2.  Before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and after the pt. receives medication,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3.  Any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time the Pt’s general condition suddenly changes. </a:t>
            </a:r>
            <a:endParaRPr lang="en-US" sz="2300" b="1" u="sng" dirty="0" smtClean="0">
              <a:latin typeface="Andalus" pitchFamily="18" charset="-78"/>
              <a:cs typeface="Andalus" pitchFamily="18" charset="-78"/>
            </a:endParaRPr>
          </a:p>
          <a:p>
            <a:endParaRPr lang="en-US" sz="23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1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0"/>
            <a:ext cx="7024744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 TEMPERATURE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48600" cy="4347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Is the physiologic balance b/n heat produced in the body and heat lost to the environment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must remain stable for body’s cellular and enzymatic activity to remain efficient.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When the body’s metabolism is increased, more heat is produced.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What is the normal value of body temperature?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609600"/>
            <a:ext cx="100584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800" dirty="0" smtClean="0">
                <a:latin typeface="Andalus" pitchFamily="18" charset="-78"/>
                <a:cs typeface="Andalus" pitchFamily="18" charset="-78"/>
              </a:rPr>
              <a:t>Con’t</a:t>
            </a:r>
            <a:r>
              <a:rPr lang="en-US" sz="4800" dirty="0" smtClean="0"/>
              <a:t> </a:t>
            </a:r>
            <a:r>
              <a:rPr lang="en-US" dirty="0" smtClean="0"/>
              <a:t>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5181600"/>
          </a:xfrm>
        </p:spPr>
        <p:txBody>
          <a:bodyPr>
            <a:noAutofit/>
          </a:bodyPr>
          <a:lstStyle/>
          <a:p>
            <a:pPr lvl="0">
              <a:buBlip>
                <a:blip r:embed="rId3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37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98.6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F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3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environmental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temp., time of day, age, wt., physical exercise, disease and injury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3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3 months - 3 yrs   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=  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37.2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 - 37.7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</a:t>
            </a:r>
          </a:p>
          <a:p>
            <a:pPr lvl="0">
              <a:buBlip>
                <a:blip r:embed="rId3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5yrs -13yrs  is  =  36.7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 - 37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3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variation of 1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above or below average is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not abnormal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3"/>
              </a:buBlip>
            </a:pP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51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ndalus" pitchFamily="18" charset="-78"/>
                <a:cs typeface="Andalus" pitchFamily="18" charset="-78"/>
              </a:rPr>
              <a:t>What Is fever?</a:t>
            </a:r>
            <a:endParaRPr lang="en-US" sz="5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Fever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001000" cy="385142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body temperature is elevated above normal limits.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indicates a disturbance in the heat-regulating center of the body.</a:t>
            </a:r>
          </a:p>
          <a:p>
            <a:pPr lvl="0">
              <a:buFont typeface="Wingdings" pitchFamily="2" charset="2"/>
              <a:buChar char="v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Persistent fever can cause irreparable damage to the  (CNS).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Symptoms of fever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are: </a:t>
            </a:r>
          </a:p>
          <a:p>
            <a:pPr lvl="0">
              <a:buNone/>
            </a:pP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1900" b="1" dirty="0" smtClean="0">
                <a:latin typeface="Andalus" pitchFamily="18" charset="-78"/>
                <a:cs typeface="Andalus" pitchFamily="18" charset="-78"/>
              </a:rPr>
              <a:t>a.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Increased pulse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respiration rate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b. General discomfort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c. Flushed(redness) dry skin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that feels hot to the touch</a:t>
            </a: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d. Chills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(occasionally)</a:t>
            </a: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e.  Loss of appetite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b="1" u="sng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31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158317" cy="47658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u="sng" dirty="0" smtClean="0">
                <a:latin typeface="Andalus" pitchFamily="18" charset="-78"/>
                <a:cs typeface="Andalus" pitchFamily="18" charset="-78"/>
              </a:rPr>
              <a:t>Radiographic consideration in child patient</a:t>
            </a:r>
          </a:p>
          <a:p>
            <a:pPr indent="-342900">
              <a:buNone/>
            </a:pPr>
            <a:endParaRPr lang="en-US" sz="2800" b="1" dirty="0" smtClean="0">
              <a:latin typeface="Andalus" pitchFamily="18" charset="-78"/>
              <a:cs typeface="Andalus" pitchFamily="18" charset="-78"/>
            </a:endParaRPr>
          </a:p>
          <a:p>
            <a:pPr indent="-34290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easiest and least uncomfortable view must be done 1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.</a:t>
            </a:r>
          </a:p>
          <a:p>
            <a:pPr indent="-34290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Exposure factor and equipment must be prepared 1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indent="-34290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Use fast screen cassette.</a:t>
            </a:r>
          </a:p>
          <a:p>
            <a:pPr indent="-34290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Sedate if necessary (in the OPD or Ward)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90600"/>
            <a:ext cx="7024744" cy="533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MEASUREMENT OF  TEMPERATURE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3585177"/>
          </a:xfrm>
        </p:spPr>
        <p:txBody>
          <a:bodyPr>
            <a:normAutofit/>
          </a:bodyPr>
          <a:lstStyle/>
          <a:p>
            <a:pPr marL="525780" lvl="0" indent="-45720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 Oral temperature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taken by mouth,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under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tongue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525780" lvl="0" indent="-45720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 - average temperature reading here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37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2.  Axillary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temperature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- here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36.4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c-36.7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3.  Rectal temperature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-  is taken at the anal opening to the rectum;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  - average temperature here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37.5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24744" cy="724936"/>
          </a:xfrm>
        </p:spPr>
        <p:txBody>
          <a:bodyPr/>
          <a:lstStyle/>
          <a:p>
            <a:r>
              <a:rPr lang="en-US" dirty="0" smtClean="0"/>
              <a:t>Con…..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363609" cy="4384829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reading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will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vary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depending on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where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it is measured.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Because of this, the measurement must be specified when the reading is reported: 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Rectal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temp. of 99.6</a:t>
            </a:r>
            <a:r>
              <a:rPr lang="en-US" sz="2200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 is written as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99.6  R;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Oral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temp. of 98.6</a:t>
            </a:r>
            <a:r>
              <a:rPr lang="en-US" sz="2200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 is written as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98.6 O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 </a:t>
            </a:r>
          </a:p>
          <a:p>
            <a:pPr lvl="3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Axillary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temp. of 97.6</a:t>
            </a:r>
            <a:r>
              <a:rPr lang="en-US" sz="2200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 is written as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97.6 Ax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152400"/>
            <a:ext cx="95250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31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  CLINICAL  THERMOMETER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486400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tube-shaped glass that contains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mercury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 bulb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at one end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BULB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placed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to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mouth, rectum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armpit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When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mercury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exposed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heat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it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rises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 the tube.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Numbers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inscribed on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tube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indicate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amount of heat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body at that location.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thermometer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must be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resterilized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each Pt.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</a:t>
            </a:r>
          </a:p>
          <a:p>
            <a:pPr marL="0" lvl="0" indent="0">
              <a:buNone/>
            </a:pP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9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113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THERMOMETER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8" name="Content Placeholder 7" descr="Screenshot_2019-05-08-12-05-11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34727"/>
            <a:ext cx="5943600" cy="3656965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7691717" cy="4575777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        1. </a:t>
            </a:r>
            <a:r>
              <a:rPr lang="en-US" sz="26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TAKING AN ORAL TEMPERATURE</a:t>
            </a:r>
          </a:p>
          <a:p>
            <a:pPr marL="0" lvl="0" indent="0">
              <a:buNone/>
            </a:pPr>
            <a:endParaRPr lang="en-US" sz="2600" u="sng" dirty="0" smtClean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mouth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most accessible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 often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most convenient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site for measuring body temp.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You must not use oral thermometer for a Pt. who is unable to hold the thermometer  with his lip.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15-16-40-36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928153"/>
            <a:ext cx="4267200" cy="461045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                                                         Con’t . . 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Procedure when using oral thermometer:-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Obtain an oral thermometer that has an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elongated tip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Shake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the thermometer down to a mercury reading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35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Wash your hands.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Place the thermometer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under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Pt’s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tongue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Pt. must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close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lips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over the tip of the thermometer,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Leave it in place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3-5 minutes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1771650" lvl="3" indent="-514350">
              <a:buFont typeface="+mj-lt"/>
              <a:buAutoNum type="romanL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Finally, remove it,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whip it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with a tissue, and read it.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When reading a thermometer,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hold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it at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eye level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by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blunt end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Observe where on the marked scale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mercury stops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 this is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temperature to be recorded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 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1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685800"/>
            <a:ext cx="9067800" cy="1371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9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                     2. </a:t>
            </a:r>
            <a:r>
              <a:rPr lang="en-US" sz="29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TAKING AN AXILLARY TEMPERATURE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latin typeface="Andalus" pitchFamily="18" charset="-78"/>
                <a:cs typeface="Andalus" pitchFamily="18" charset="-78"/>
              </a:rPr>
            </a:b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least accurate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but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safest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method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measuring body temperature because it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non invasive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procedure.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take an axillary temperature an oral thermometer with a rounded tip will be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used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.</a:t>
            </a: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28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15-16-40-1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027432"/>
            <a:ext cx="5562599" cy="480504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924800" cy="47658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Procedure:-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Wash your hand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shake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thermometer down,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Dry the Pt’s armpit with a paper towel or a dry wash cloth.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Lift the Pt’s arm and place the thermometer to the center of the armpit,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Place the arm down tightly over the thermometer,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Leave the thermometer in place for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5-10 min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Finally, remove it, wipe it, read it and put it in its proper place.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child’s arm must be gently held in place until the thermometer has registered.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6388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6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         </a:t>
            </a:r>
            <a:r>
              <a:rPr lang="en-US" sz="2600" b="1" u="sng" dirty="0" smtClean="0">
                <a:latin typeface="Andalus" pitchFamily="18" charset="-78"/>
                <a:cs typeface="Andalus" pitchFamily="18" charset="-78"/>
              </a:rPr>
              <a:t>Preliminaries to the Elderly patients (Geriatrics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)</a:t>
            </a:r>
          </a:p>
          <a:p>
            <a:pPr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They need special care and support and they should be called by their correct name and be respected.</a:t>
            </a:r>
          </a:p>
          <a:p>
            <a:pPr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Care must be taken during handling them, because old patients have delicate skin so  pressure sore must be considered.</a:t>
            </a:r>
          </a:p>
          <a:p>
            <a:pPr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457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Matura MT Script Capitals" pitchFamily="66" charset="0"/>
              </a:rPr>
              <a:t>Con’t</a:t>
            </a:r>
            <a:r>
              <a:rPr lang="en-US" dirty="0" smtClean="0"/>
              <a:t> . . 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24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229600" cy="13716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                   </a:t>
            </a:r>
            <a:r>
              <a:rPr lang="en-US" sz="2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3. </a:t>
            </a:r>
            <a:r>
              <a:rPr lang="en-US" sz="26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TAKING A RECTAL TEMPERATURE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2578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site is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most reliable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measurement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body temp.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Don’t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use rectal thermometer if the Pt. is a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restless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or if the Pt. has rectal pathology such as tumors or hemorrhoids.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Don’t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use an oral thermometer to take a rectal temperature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1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15-16-46-06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209800"/>
            <a:ext cx="3858047" cy="35083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696200" cy="4689629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procedure:-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Wash your hands and don(wear) clean gloves </a:t>
            </a:r>
          </a:p>
          <a:p>
            <a:pPr lvl="2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Have the Pt. turn on his side to assume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Sims's position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2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Lubricate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tip of the thermometer with a lubricating jelly.</a:t>
            </a:r>
          </a:p>
          <a:p>
            <a:pPr lvl="2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Gently insert the tip of the thermometer in to rectum about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4cm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2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Hold it in place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2-3 min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3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Remove the thermometer and return the Pt. to a  comfortable position </a:t>
            </a:r>
          </a:p>
          <a:p>
            <a:pPr lvl="3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Wipe the thermometer with a tissue, read it and place  with the soiled rectal thermometers. </a:t>
            </a:r>
          </a:p>
          <a:p>
            <a:pPr lvl="3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Finally remove your gloves and wash your hands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"/>
            <a:ext cx="6544234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2. </a:t>
            </a:r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PULSE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001000" cy="3966177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As the heart beats, blood is pumped in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pulsating fashion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to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arteries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where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arteries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are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superficial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the pulse can be felt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.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average pulse rate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in an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adult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between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60-90 beats/min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a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resting state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infant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-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120 beats /min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child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4-10yrs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-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90-100 beats/min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457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Areas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body where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pulse can be detected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easily are:-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 Apical pulse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over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apex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heart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457200" lvl="1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(heard with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stethoscope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.)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2. Radial 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 over the radial artery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wrist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base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</a:t>
            </a:r>
          </a:p>
          <a:p>
            <a:pPr marL="457200" lvl="1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thumb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3. Carotid 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over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carotid artery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front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neck.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4. Femoral pulse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over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femoral artery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in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groin.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5. Popliteal 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posterior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surface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knee joint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6. Temporal 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over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temporal artery in front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ear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7. Dorsalis pedis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top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feet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8. Posterior tibial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 on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inner side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ankles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9. Brachial pulse  - above the elbow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at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antecubital fossa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4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2050" name="Picture 2" descr="C:\Users\DELL3010\Desktop\photos\IMG_20140109_050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4855"/>
            <a:ext cx="4551218" cy="3034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3010\Desktop\photos\IMG_20140109_0509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2164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3010\Desktop\photos\IMG_20140109_0509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2672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LL3010\Desktop\photos\IMG_20140109_051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9" y="3429000"/>
            <a:ext cx="4313382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23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3074" name="Picture 2" descr="C:\Users\DELL3010\Desktop\photos\IMG_20140109_051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60218"/>
            <a:ext cx="4537364" cy="3144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3010\Desktop\photos\IMG_20140109_051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4072"/>
            <a:ext cx="4350327" cy="3165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3010\Desktop\photos\IMG_20140109_0510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3539836"/>
            <a:ext cx="4343400" cy="3124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3010\Desktop\photos\IMG_20140109_0511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3616035"/>
            <a:ext cx="46736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83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27664"/>
            <a:ext cx="6620434" cy="1143000"/>
          </a:xfrm>
        </p:spPr>
        <p:txBody>
          <a:bodyPr/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Reading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6777317" cy="3508977"/>
          </a:xfrm>
        </p:spPr>
        <p:txBody>
          <a:bodyPr/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 Pulse rate is rapid if the blood pressure is low and slower if the blood pressure is high. Why?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 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763000" cy="5867400"/>
          </a:xfrm>
        </p:spPr>
        <p:txBody>
          <a:bodyPr>
            <a:noAutofit/>
          </a:bodyPr>
          <a:lstStyle/>
          <a:p>
            <a:pPr lvl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   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ASSESSMENT OF THE PULSE</a:t>
            </a:r>
          </a:p>
          <a:p>
            <a:pPr marL="0" indent="0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pulse rate is a rapid and relatively efficient means of assessing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cardiovascular function.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Tachycardia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abnormally rapid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heart rate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(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over 100 beats/min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.),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Bradycardia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-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abnormally slow heart rate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(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below 60 beats/min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)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2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60198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Radial pulse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is the most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accessible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convenient site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adult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Pt.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Pulse must be counted for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one full minute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If there is any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irregularity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of radial pulse or if it is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inaccessible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the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apical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pulse must be taken.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infants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children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the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apical pulse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is the most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accurate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When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pulse rate is being assessed,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strength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regularity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of the beat 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number of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beats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per min. must be </a:t>
            </a:r>
            <a:r>
              <a:rPr lang="en-US" sz="2300" b="1" i="1" dirty="0">
                <a:latin typeface="Andalus" pitchFamily="18" charset="-78"/>
                <a:cs typeface="Andalus" pitchFamily="18" charset="-78"/>
              </a:rPr>
              <a:t>reported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normal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rhythm of the pulse beat is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regular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with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equal time intervals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between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beats.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pulse should not be obliterated by the pressure of the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fingers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08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024744" cy="12192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Matura MT Script Capitals" pitchFamily="66" charset="0"/>
              </a:rPr>
              <a:t> Con’t</a:t>
            </a:r>
            <a:r>
              <a:rPr lang="en-US" dirty="0"/>
              <a:t> . . 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848600" cy="499442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Appointment must not be during busy period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Appointment and preparation must be in written form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Special privacy must be given to old patients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Instruction should be given with rehearsal. </a:t>
            </a:r>
          </a:p>
          <a:p>
            <a:pPr marL="6858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6858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   </a:t>
            </a:r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pPr marL="68580" indent="0">
              <a:buNone/>
            </a:pPr>
            <a:endParaRPr lang="en-US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39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05800" cy="54864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If the beat is irregular, unusually rapid or slow, or weak it must be reported to the physician. </a:t>
            </a:r>
          </a:p>
          <a:p>
            <a:pPr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To assess pulse, one needs a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watch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with a second hand and a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pad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Pencil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to record the findings.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For monitoring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apical pulse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a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stethoscope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is necessary.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To assess radial, femoral, carotid, popliteal, pedal and temporal pulses, wash your hands and lightly place your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index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middle finger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flat over the artery.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Don’t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press too hard, or your finger will compress the artery and the beat won’t be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felt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60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16-14-53-3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889213"/>
            <a:ext cx="4724400" cy="494326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   Con't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Don’t use the thumb when counting the pulse rate.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To assess the apical pulse place the bladder of the stethoscope at the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5</a:t>
            </a:r>
            <a:r>
              <a:rPr lang="en-US" sz="2300" b="1" baseline="30000" dirty="0" smtClean="0">
                <a:latin typeface="Andalus" pitchFamily="18" charset="-78"/>
                <a:cs typeface="Andalus" pitchFamily="18" charset="-78"/>
              </a:rPr>
              <a:t>th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intercostal space 5cm from the left sternal margin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nipple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of the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breast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).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If the beat cannot be heard, move the stethoscope slightly in every direction until you can hear it.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Count the beats for 1min.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Assess the beats for regular rate and rhythm. </a:t>
            </a: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Finally remove the stethoscope, wipe the earpieces and bladder with alcohol then wash your hands and record the pulse rate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90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3. RESPIRATION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080029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an act of breathing.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the exchange of oxygen and C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 between the external environment and the blood.   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average rate of respiration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(one inspiration and one expiration) for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adult man/women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=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10-20 breaths/min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For an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infant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(birth-1yr.) =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30-60 breath/min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latin typeface="Andalus" pitchFamily="18" charset="-78"/>
                <a:cs typeface="Andalus" pitchFamily="18" charset="-78"/>
              </a:rPr>
            </a:b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534400" cy="6248400"/>
          </a:xfrm>
        </p:spPr>
        <p:txBody>
          <a:bodyPr>
            <a:noAutofit/>
          </a:bodyPr>
          <a:lstStyle/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Respirations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&lt;10 breaths/min.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for an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adul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t may result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 :-</a:t>
            </a:r>
          </a:p>
          <a:p>
            <a:pPr lvl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       -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cyanosis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bluish discoloration of the skin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),</a:t>
            </a:r>
          </a:p>
          <a:p>
            <a:pPr lvl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       -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apprehension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(suspicion or fear)</a:t>
            </a:r>
          </a:p>
          <a:p>
            <a:pPr lvl="0">
              <a:buNone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           - restlessness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and</a:t>
            </a:r>
          </a:p>
          <a:p>
            <a:pPr lvl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       -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change in level of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consciousness</a:t>
            </a:r>
          </a:p>
          <a:p>
            <a:pPr lvl="0">
              <a:buFont typeface="Wingdings" pitchFamily="2" charset="2"/>
              <a:buChar char="v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because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of inadequate supply of </a:t>
            </a:r>
            <a:r>
              <a:rPr lang="en-US" sz="2300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Normal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respirations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are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quiet, effortless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uniform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Medication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illness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exercise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age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lvl="0" indent="0">
              <a:buNone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Dyspnea -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difficulty in breathing.</a:t>
            </a: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46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4780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ASSESSMENT OF RESPIRATION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754563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rate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depth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quality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pattern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should be observed.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chest wall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should be observed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symmetrical movement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Sign of respiratory distress - Abdominal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,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intercostal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neck muscle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involvement in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breathing. 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Other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signs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respiratory distress in adult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are:-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need a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sitting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position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breath easily or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lean forward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or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place the arm on the knee. . 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95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391400" cy="4765829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Infants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with respiratory distress will have:-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-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retractions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intercostal spaces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of the ribs,   </a:t>
            </a:r>
          </a:p>
          <a:p>
            <a:pPr lvl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 - sternal retraction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-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nasal flaring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cyanosis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During respiratory assessment the RT should observe for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cyanosis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skin, mouth, gums, nail beds and earlobes since these are indicators of respiratory distress.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    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181600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Noisy respiration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should also be noted.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wheezes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Abnormal respiratory patterns are described as:-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-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rapid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shallow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labored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regular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irregular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During assessment of respiration the Pt. must be in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quiet state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unaware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that his respiration is being assessed.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most convenient time to count respiration is immediately following the pulse count.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respirations are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counted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by observing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rise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fall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pt’s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chest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one full min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08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363609" cy="4765829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Use the abbreviation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pulse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respiration  </a:t>
            </a:r>
          </a:p>
          <a:p>
            <a:pPr marL="0" indent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Ex.  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80= pulse rate of 80 beats/min. </a:t>
            </a:r>
          </a:p>
          <a:p>
            <a:pPr marL="0" indent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20= 20 resp. /min. </a:t>
            </a:r>
          </a:p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Abnormality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should be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recorded as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e.g.: </a:t>
            </a:r>
          </a:p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          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-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96, weak and irregular; </a:t>
            </a:r>
          </a:p>
          <a:p>
            <a:pPr marL="0" indent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-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26, labor and noisy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4.</a:t>
            </a:r>
            <a:r>
              <a:rPr lang="en-US" sz="31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BLOOD PRESSURE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0292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force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exerted by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blood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on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walls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vessels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as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it is pumped by the heart. </a:t>
            </a:r>
          </a:p>
          <a:p>
            <a:pPr lvl="0">
              <a:buBlip>
                <a:blip r:embed="rId2"/>
              </a:buBlip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instrument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used to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measure BP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is called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SPHYGMOMANOMETER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300" b="1" dirty="0">
                <a:latin typeface="Andalus" pitchFamily="18" charset="-78"/>
                <a:cs typeface="Andalus" pitchFamily="18" charset="-78"/>
              </a:rPr>
              <a:t>Two numbers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read in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mm Hg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are recorded when reporting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BP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:</a:t>
            </a:r>
          </a:p>
          <a:p>
            <a:pPr lvl="0">
              <a:buNone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  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systolic pressure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diastolic pressure.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71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696200" cy="484202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u="sng" dirty="0" smtClean="0">
                <a:latin typeface="Andalus" pitchFamily="18" charset="-78"/>
                <a:cs typeface="Andalus" pitchFamily="18" charset="-78"/>
              </a:rPr>
              <a:t>Radiographic consideration to the Elderly patient</a:t>
            </a:r>
          </a:p>
          <a:p>
            <a:pPr marL="6858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Take least uncomfortable view 1</a:t>
            </a:r>
            <a:r>
              <a:rPr lang="en-US" sz="2200" baseline="30000" dirty="0" smtClean="0">
                <a:latin typeface="Andalus" pitchFamily="18" charset="-78"/>
                <a:cs typeface="Andalus" pitchFamily="18" charset="-78"/>
              </a:rPr>
              <a:t>st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. </a:t>
            </a:r>
          </a:p>
          <a:p>
            <a:pPr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E.g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For weak pts. take “AP” views with the patient sitting</a:t>
            </a:r>
          </a:p>
          <a:p>
            <a:pPr marL="896112" lvl="3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on the wheelchair or stretcher.</a:t>
            </a:r>
          </a:p>
          <a:p>
            <a:pPr marL="896112" lvl="3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Steps must be kept near the table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lift the pts. from the stretcher to the table use canvas.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Use fast screen cassettes.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96200" cy="4765829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systolic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reading is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highest point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reached during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contraction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Lt. ventricle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Diastolic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pressure is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lowest point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to which the pressure drops during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relaxation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ventricles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age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sex,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physical development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health status.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normal systolic pressure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men/women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ranges from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110 mm Hg-140mmHg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normal diastolic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ranges from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60mmHg-80mmHg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         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Physiologic factors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that may </a:t>
            </a: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>increase Bp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are:</a:t>
            </a:r>
          </a:p>
          <a:p>
            <a:pPr lvl="3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I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ncreased cardiac output, </a:t>
            </a:r>
          </a:p>
          <a:p>
            <a:pPr lvl="3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Increased peripheral vascular resistance, </a:t>
            </a:r>
          </a:p>
          <a:p>
            <a:pPr lvl="3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Increased blood volume, </a:t>
            </a:r>
          </a:p>
          <a:p>
            <a:pPr lvl="3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Increased blood viscosity, and </a:t>
            </a:r>
          </a:p>
          <a:p>
            <a:pPr lvl="3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ecreased arterial elasticity.  </a:t>
            </a: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NB –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BP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decrease</a:t>
            </a: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as the above elements vice versa.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Hypertensive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if his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systolic BP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consistently greater than 140 mm Hg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diastolic BP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consistently &gt; 90 mm Hg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Hypotensive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if his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systolic BP is &lt; 90 MM Hg.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4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95400"/>
          </a:xfrm>
        </p:spPr>
        <p:txBody>
          <a:bodyPr>
            <a:noAutofit/>
          </a:bodyPr>
          <a:lstStyle/>
          <a:p>
            <a:r>
              <a:rPr lang="en-US" sz="24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</a:t>
            </a:r>
            <a:r>
              <a:rPr lang="en-US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EQUIPMENT  NEEDED  TO MEASURE  BP.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There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are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two types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sphygmomanometers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:- </a:t>
            </a:r>
          </a:p>
          <a:p>
            <a:pPr lvl="3">
              <a:buNone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1. Mercury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manometer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2. Aneroid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manometer </a:t>
            </a: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98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08-12-09-31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838200"/>
            <a:ext cx="4216191" cy="51466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08-12-10-14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533400"/>
            <a:ext cx="4114800" cy="5085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96200" cy="4842029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mercury manometer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is the most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accurate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two but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less convenient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use. </a:t>
            </a:r>
          </a:p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The aneroid manometer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needle should point to zero before the bladder of the cuff is inflated.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 stethoscope is needed with the sphygmomanometer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4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7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MEASURING  BP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latin typeface="Andalus" pitchFamily="18" charset="-78"/>
                <a:cs typeface="Andalus" pitchFamily="18" charset="-78"/>
              </a:rPr>
            </a:b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7150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Pt. Should be sitting in a chair with his arm supported or in a supine position.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room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should be as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quiet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as possible to facilitate hearing the pulsations.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Place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deflated cuff evenly around the pt’s upper arm above the elbow and place the bell or bladder of the stethoscope over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brachial artery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place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earpieces of the stethoscope in your ears,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Tighten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thumbscrew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the pressure bulb, and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Pump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bulb until it reaches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180 mmHg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until you are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no longer able to hear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pulse beat.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Open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valve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slowly and allow the mercury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or pointer to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fall,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Listen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carefully for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beat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to begin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90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Con't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Take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reading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at the level of mercury or pointer where it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first heard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first reading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will be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systolic reading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Continue to listen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until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pulsation becomes soft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quiet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This is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diastolic reading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BP is recorded as: For e.g. If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systolic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reading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120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diastolic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reading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80,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it is written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120/80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is read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“one twenty over eighty”.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5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                                        </a:t>
            </a:r>
            <a:br>
              <a:rPr lang="en-US" sz="24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         </a:t>
            </a:r>
            <a:r>
              <a:rPr lang="en-US" sz="31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OXYGEN  THERAPY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>
                <a:latin typeface="Andalus" pitchFamily="18" charset="-78"/>
                <a:cs typeface="Andalus" pitchFamily="18" charset="-78"/>
              </a:rPr>
            </a:b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0292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Adequate </a:t>
            </a:r>
            <a:r>
              <a:rPr lang="en-US" sz="2300" b="1" baseline="30000" dirty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supply is essential to life. So,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supply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from the external environment must be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constant.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When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pulmonary function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disturbed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, 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level of </a:t>
            </a:r>
            <a:r>
              <a:rPr lang="en-US" sz="2300" b="1" baseline="30000" dirty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2 in arterial blood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becomes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inadequate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to meet the patient’s physiologic needs. </a:t>
            </a:r>
            <a:endParaRPr lang="en-US" sz="23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Hypoxemia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 - abnormal low level of oxygen in the blood .</a:t>
            </a:r>
          </a:p>
          <a:p>
            <a:pPr lvl="0">
              <a:buBlip>
                <a:blip r:embed="rId2"/>
              </a:buBlip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Hypercapnea –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 greater than normal level of  CO</a:t>
            </a:r>
            <a:r>
              <a:rPr lang="en-US" sz="2300" baseline="-25000" dirty="0" smtClean="0">
                <a:latin typeface="Andalus" pitchFamily="18" charset="-78"/>
                <a:cs typeface="Andalus" pitchFamily="18" charset="-78"/>
              </a:rPr>
              <a:t>2 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 the blood</a:t>
            </a:r>
            <a:endParaRPr lang="en-US" sz="2300" dirty="0"/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74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113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HAZARDS  OF  </a:t>
            </a:r>
            <a:r>
              <a:rPr lang="en-US" sz="2800" b="1" baseline="30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2  ADMINISTRATION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7924800" cy="430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supports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combustion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; therefore, care must be taken to prevent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sparks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flames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where 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 is being administered.</a:t>
            </a:r>
          </a:p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Smoking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prohibited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in rooms where </a:t>
            </a: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 use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Varying degrees of </a:t>
            </a: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 toxicity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may result from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inhalation of 100% </a:t>
            </a: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longer than a few hrs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should always be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administered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at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lowest possible dose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that achieves desirable results. </a:t>
            </a:r>
          </a:p>
          <a:p>
            <a:pPr lvl="0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Special care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must be taken when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 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 is administered to pts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chronic respiratory disease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772834" cy="1676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       </a:t>
            </a:r>
            <a:r>
              <a:rPr lang="en-US" sz="28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MANAGING  PATIENTS </a:t>
            </a:r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Conducts of pts. &amp; how to manage them</a:t>
            </a:r>
            <a:endParaRPr lang="en-US" sz="2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229600" cy="3927629"/>
          </a:xfrm>
        </p:spPr>
        <p:txBody>
          <a:bodyPr>
            <a:normAutofit lnSpcReduction="10000"/>
          </a:bodyPr>
          <a:lstStyle/>
          <a:p>
            <a:pPr marL="525780" indent="-45720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a) The over talkative pt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– talks too much 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– answer his/her questions carefully. </a:t>
            </a:r>
          </a:p>
          <a:p>
            <a:pPr lvl="2">
              <a:buFont typeface="Wingdings" pitchFamily="2" charset="2"/>
              <a:buChar char="ü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525780" indent="-45720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b) The frightened pt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– reassure and calm him/her.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–  discuses with him/her with interesting conversations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cheerfully.</a:t>
            </a:r>
          </a:p>
          <a:p>
            <a:pPr marL="525780" indent="-45720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c) The worried pt.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he/she is quiet and thoughtful.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Remedy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–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treat him/her like a frightened pt.</a:t>
            </a:r>
          </a:p>
          <a:p>
            <a:pPr lvl="2">
              <a:buFont typeface="Wingdings" pitchFamily="2" charset="2"/>
              <a:buChar char="ü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571500" indent="-45720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d) The extrovert pt.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Interested in worldly affairs, social, political,.</a:t>
            </a:r>
          </a:p>
          <a:p>
            <a:pPr marL="11430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91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113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DELIVERY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153400" cy="3699029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1.  Low-flow system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- which utilizes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 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 mixed with room air</a:t>
            </a:r>
          </a:p>
          <a:p>
            <a:pPr marL="0" lv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2. High-flow system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- to supply high concentration of 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2, up to  100% </a:t>
            </a:r>
            <a:r>
              <a:rPr lang="en-US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2 by using face masks   (ICU).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1.LOW-FLOW </a:t>
            </a:r>
            <a:r>
              <a:rPr lang="en-US" sz="26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SYSTEM</a:t>
            </a:r>
            <a:r>
              <a:rPr lang="en-US" sz="26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26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006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Nasal cannula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1-6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LPM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prescribed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adult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1/4-1/2 LPM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children.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Nasal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catheter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A French-tipped catheter is inserted in to one nostril until it reaches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oropharynx.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used to deliver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moderate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high concentration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1-6 LPM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low flow  masks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used to deliver</a:t>
            </a:r>
            <a:r>
              <a:rPr lang="en-US" sz="2200" baseline="300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 for short period of time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-  It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should be run at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less than   5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LPM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flush out CO</a:t>
            </a:r>
            <a:r>
              <a:rPr lang="en-US" sz="2200" b="1" baseline="-25000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from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mask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 </a:t>
            </a:r>
          </a:p>
          <a:p>
            <a:pPr mar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21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    2. HIG H -FLOW </a:t>
            </a:r>
            <a:r>
              <a:rPr lang="en-US" sz="26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SYSTEM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10540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Face masks are usually used to administer high-flow concentration of oxygen.</a:t>
            </a:r>
          </a:p>
          <a:p>
            <a:pPr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high flow mask include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Non rebreathing mask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 which, if correctly used, may supply </a:t>
            </a:r>
          </a:p>
          <a:p>
            <a:pPr marL="548640" lvl="2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         100% 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2.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Partial rebreathing mask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which may deliver 60 to 90% 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Aerosol mask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which provides 60 to 80%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Venturi mask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which limits 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24 to 50%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oxygen tent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when there is a need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humidity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higher </a:t>
            </a:r>
          </a:p>
          <a:p>
            <a:pPr marL="548640" lvl="2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    concentration of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28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                  </a:t>
            </a:r>
          </a:p>
          <a:p>
            <a:pPr marL="0" indent="0">
              <a:buNone/>
            </a:pPr>
            <a:endParaRPr lang="en-US" sz="11100" dirty="0">
              <a:latin typeface="Blackadder ITC" pitchFamily="82" charset="0"/>
            </a:endParaRPr>
          </a:p>
          <a:p>
            <a:pPr marL="0" indent="0">
              <a:buNone/>
            </a:pPr>
            <a:r>
              <a:rPr lang="en-US" sz="11100" dirty="0" smtClean="0">
                <a:latin typeface="Blackadder ITC" pitchFamily="82" charset="0"/>
              </a:rPr>
              <a:t>         The end  ! ! !</a:t>
            </a:r>
            <a:endParaRPr lang="en-US" sz="11100" dirty="0">
              <a:latin typeface="Blackadder ITC" pitchFamily="8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C6B14-D25F-4C04-891B-E4D14705C0D1}" type="slidenum">
              <a:rPr lang="en-US" smtClean="0"/>
              <a:pPr/>
              <a:t>153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34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915400" cy="2305050"/>
          </a:xfrm>
        </p:spPr>
        <p:txBody>
          <a:bodyPr>
            <a:normAutofit/>
          </a:bodyPr>
          <a:lstStyle/>
          <a:p>
            <a:r>
              <a:rPr lang="en-US" sz="4000" b="1" smtClean="0">
                <a:latin typeface="Bernard MT Condensed" pitchFamily="18" charset="0"/>
              </a:rPr>
              <a:t>         </a:t>
            </a:r>
            <a:r>
              <a:rPr lang="en-US" sz="6000" b="1" smtClean="0">
                <a:solidFill>
                  <a:schemeClr val="tx1"/>
                </a:solidFill>
                <a:latin typeface="Bernard MT Condensed" pitchFamily="18" charset="0"/>
              </a:rPr>
              <a:t>CHAPTER </a:t>
            </a:r>
            <a:r>
              <a:rPr lang="en-US" sz="6000" b="1" dirty="0">
                <a:solidFill>
                  <a:schemeClr val="tx1"/>
                </a:solidFill>
                <a:latin typeface="Bernard MT Condensed" pitchFamily="18" charset="0"/>
              </a:rPr>
              <a:t>FIVE</a:t>
            </a:r>
            <a:r>
              <a:rPr lang="en-US" dirty="0">
                <a:latin typeface="Bernard MT Condensed" pitchFamily="18" charset="0"/>
              </a:rPr>
              <a:t/>
            </a:r>
            <a:br>
              <a:rPr lang="en-US" dirty="0">
                <a:latin typeface="Bernard MT Condensed" pitchFamily="18" charset="0"/>
              </a:rPr>
            </a:br>
            <a:endParaRPr lang="en-US" dirty="0">
              <a:latin typeface="Bernard MT Condense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71628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5200" b="1" dirty="0">
                <a:solidFill>
                  <a:schemeClr val="tx1"/>
                </a:solidFill>
                <a:latin typeface="Bernard MT Condensed" pitchFamily="18" charset="0"/>
              </a:rPr>
              <a:t>FIRST AID AND EMERGENCIES IN DIAGNOSTIC IMAGING</a:t>
            </a:r>
            <a:br>
              <a:rPr lang="en-US" sz="5200" b="1" dirty="0">
                <a:solidFill>
                  <a:schemeClr val="tx1"/>
                </a:solidFill>
                <a:latin typeface="Bernard MT Condensed" pitchFamily="18" charset="0"/>
              </a:rPr>
            </a:br>
            <a:r>
              <a:rPr lang="en-US" sz="5200" b="1" dirty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en-US" sz="5200" b="1" dirty="0">
                <a:solidFill>
                  <a:schemeClr val="tx1"/>
                </a:solidFill>
                <a:latin typeface="Bernard MT Condensed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Bernard MT Condensed" pitchFamily="18" charset="0"/>
              </a:rPr>
            </a:br>
            <a:endParaRPr lang="en-US" b="1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4D6B-3125-4F54-B554-D7EC4F25E3C3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42919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what are emergency cases in diagnosing imaging</a:t>
            </a:r>
          </a:p>
          <a:p>
            <a:r>
              <a:rPr lang="en-US" dirty="0" smtClean="0"/>
              <a:t>Define what is shock</a:t>
            </a:r>
          </a:p>
          <a:p>
            <a:r>
              <a:rPr lang="en-US" dirty="0" smtClean="0"/>
              <a:t>Describe types of shock</a:t>
            </a:r>
          </a:p>
          <a:p>
            <a:r>
              <a:rPr lang="en-US" dirty="0" smtClean="0"/>
              <a:t>Describe types &amp;</a:t>
            </a:r>
            <a:r>
              <a:rPr lang="en-US" dirty="0" err="1" smtClean="0"/>
              <a:t>defintion</a:t>
            </a:r>
            <a:r>
              <a:rPr lang="en-US" dirty="0" smtClean="0"/>
              <a:t> of DM</a:t>
            </a:r>
          </a:p>
          <a:p>
            <a:r>
              <a:rPr lang="en-US" dirty="0" smtClean="0"/>
              <a:t>Describe basic life </a:t>
            </a:r>
            <a:r>
              <a:rPr lang="en-US" dirty="0" err="1" smtClean="0"/>
              <a:t>suppor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Explain what are RT action during emergency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9E39-940F-4367-960E-014E930B70F0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Bernard MT Condensed" pitchFamily="18" charset="0"/>
              </a:rPr>
              <a:t>SHOCK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85800"/>
            <a:ext cx="8915400" cy="6019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SHOCK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 Is a condition in which there is a sudden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fall in Blood flow </a:t>
            </a:r>
          </a:p>
          <a:p>
            <a:pPr marL="0" lv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to viral organs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inadequate supply of </a:t>
            </a:r>
            <a:r>
              <a:rPr lang="en-US" sz="2200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 to the brain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endParaRPr lang="en-US" sz="2200" b="1" u="sng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CLASSIFICATION /TYPES/ OF SHOCK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Hypovolemic stock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– Is caused by an abnormally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low volume of   </a:t>
            </a:r>
          </a:p>
          <a:p>
            <a:pPr marL="0" lv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circulating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blood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 the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body due 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hemorrhage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fluid loss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Septic 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– Is caused by severe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systemic infections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bacteremia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(bacterial endotoxins)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Cardiogenic 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– caused by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failure of the heart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to pump an  </a:t>
            </a:r>
          </a:p>
          <a:p>
            <a:pPr marL="0" lv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  adequate amount of blood to the vital organs.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Neurogenic 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 – occurs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when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concussion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spinal cord injury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psychic </a:t>
            </a:r>
          </a:p>
          <a:p>
            <a:pPr marL="0" lv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                trauma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spinal anesthesia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Anaphylactic 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 –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the result of an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exaggerated hypersensitivity      </a:t>
            </a:r>
          </a:p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Reaction (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allergic reaction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) to an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antigen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that was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               Previously encountered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by the body’s immune system.    </a:t>
            </a:r>
          </a:p>
          <a:p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7117080" y="408432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75209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4873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09600"/>
            <a:ext cx="8458200" cy="5791200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common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causes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anaphylaxis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are: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iodinated contrast agents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anesthetics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foods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insect venoms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… </a:t>
            </a:r>
          </a:p>
          <a:p>
            <a:endParaRPr lang="en-US" sz="2200" b="1" u="sng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GENERAL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(COMMON) SIGNS AND SYMPTOMS OF SHOCK.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Decreased Temp.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	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-  Cyanosis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Weak,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thread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pulse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-  Hypotension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Rapid heart beat 		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-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Skin pallor </a:t>
            </a:r>
          </a:p>
          <a:p>
            <a:pPr>
              <a:buFont typeface="Wingdings" pitchFamily="2" charset="2"/>
              <a:buChar char="ü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Rapid shallow resp.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	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  Restlessness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Falling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BP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                                                                         </a:t>
            </a:r>
          </a:p>
          <a:p>
            <a:pPr lvl="0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Increased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Thirst 		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- Confusion</a:t>
            </a:r>
          </a:p>
          <a:p>
            <a:pPr lvl="0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Anxiety                                         – Oliguria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(decreased urine output)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Sweating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	</a:t>
            </a:r>
          </a:p>
          <a:p>
            <a:pPr lvl="0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Cold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clammy moist skin </a:t>
            </a:r>
          </a:p>
          <a:p>
            <a:pPr lvl="0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Semi consciousness           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ü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157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532657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 smtClean="0">
                <a:latin typeface="Andalus" pitchFamily="18" charset="-78"/>
                <a:cs typeface="Andalus" pitchFamily="18" charset="-78"/>
              </a:rPr>
            </a:b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200" b="1" u="sng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u="sng" dirty="0">
                <a:latin typeface="Andalus" pitchFamily="18" charset="-78"/>
                <a:cs typeface="Andalus" pitchFamily="18" charset="-78"/>
              </a:rPr>
            </a:br>
            <a:r>
              <a:rPr lang="en-US" sz="2400" b="1" dirty="0">
                <a:latin typeface="Andalus" pitchFamily="18" charset="-78"/>
                <a:cs typeface="Andalus" pitchFamily="18" charset="-78"/>
              </a:rPr>
              <a:t>SINGS AND SYMPTOMS OF ANAPHYLACTIC SHOCK: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8839200" cy="58674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Itching                                          Nausea</a:t>
            </a:r>
          </a:p>
          <a:p>
            <a:pPr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Sneezing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coughing               vomiting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b="1" u="sng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RT action during  shock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Stop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radiologic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procedure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immediately,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Place the Pt. in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flat supine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position/place the Pt. 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semi-fowler’s position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cardiogenic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shock. 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Notify the physician and call for assistance,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If there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bleeding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don glove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apply tourniquet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Observe for respiratory distress </a:t>
            </a:r>
          </a:p>
          <a:p>
            <a:pPr lvl="0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Check vital sign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Assist in administering </a:t>
            </a:r>
            <a:r>
              <a:rPr lang="en-US" sz="2200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2, intravenous infusion, and medications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Don’t give to the Pt. anything to eat or drink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Be prepared to begin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cardiopulmonary resuscitation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during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cardiogenic 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139589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762000"/>
            <a:ext cx="8534400" cy="5364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b="1" dirty="0">
                <a:latin typeface="Andalus" pitchFamily="18" charset="-78"/>
                <a:cs typeface="Andalus" pitchFamily="18" charset="-78"/>
              </a:rPr>
              <a:t>To prevent /encounter anaphylactic shock: </a:t>
            </a:r>
            <a:endParaRPr lang="en-US" sz="2300" dirty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Keep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emergency cart readily available and correctly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prepared whenever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iodinated contrast media (Cm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 is being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administered.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Before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administering C.M. ask the Pt.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allergic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foods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medicine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,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asthma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high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fever, allergic skin reaction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if CM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examination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done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previously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reaction happened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if the 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answer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yes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discuss the condition with the radiologist. 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 algn="ctr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0" indent="0" algn="ctr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DIABETIC EMERGENCIES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Diabetes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Mellitus (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DM)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 chronic disease involving a disorder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CHO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protein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fat metabolism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cause of DM is disturbance in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production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utilization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insulin.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Medical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treatment of DM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consists of: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diet therapy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insulin injection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use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oral hypoglycemic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7040880" y="416052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904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990600"/>
            <a:ext cx="79248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e)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introvert pt :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concerned with him/her self </a:t>
            </a:r>
          </a:p>
          <a:p>
            <a:pPr lvl="2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He/she doesn’t like joke, chatting </a:t>
            </a:r>
          </a:p>
          <a:p>
            <a:pPr lvl="2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Be serious and never criticize or oppose such a pt.</a:t>
            </a:r>
          </a:p>
          <a:p>
            <a:pPr lvl="2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457200" lvl="0" indent="-45720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f) The quiet pt :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polite and soft spoken </a:t>
            </a:r>
          </a:p>
          <a:p>
            <a:pPr lvl="2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Approach him/her quietly and courteously </a:t>
            </a:r>
          </a:p>
          <a:p>
            <a:pPr lvl="2"/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g) The moody pt 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changes his/her behavior from time to time. </a:t>
            </a:r>
          </a:p>
          <a:p>
            <a:pPr lvl="2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If he/she is happy encourage him/her </a:t>
            </a:r>
          </a:p>
          <a:p>
            <a:pPr lvl="2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If he/she is not happy, make yourself happy </a:t>
            </a:r>
          </a:p>
          <a:p>
            <a:pPr lvl="2"/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h) The impatient type 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has no consideration for others (selfish) </a:t>
            </a:r>
          </a:p>
          <a:p>
            <a:pPr lvl="2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Treat him/her quickly with respect and courtesy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DM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IS CLASSIFIED IN TO TWO TYPES: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>
                <a:latin typeface="Andalus" pitchFamily="18" charset="-78"/>
                <a:cs typeface="Andalus" pitchFamily="18" charset="-78"/>
              </a:rPr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458200" cy="57150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Type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I-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Insulin-Dependent form</a:t>
            </a:r>
          </a:p>
          <a:p>
            <a:pPr lvl="3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Produce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no insulin, majority of the  Pts. Are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young teenagers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Type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II-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Noninsulin-Dependent form</a:t>
            </a:r>
          </a:p>
          <a:p>
            <a:pPr lvl="3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Produce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less insulin than is necessary, majority of the Pts. 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over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weighted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middle-aged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 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1371600" lvl="3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</a:t>
            </a:r>
          </a:p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Note -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normal adult blood glucose level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ranges from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80-115 mg/dl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There are three complications of DM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:-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Hypoglycemia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=Excess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amount of insulin or inadequate diet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Diabetic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ketoacidosis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= Insufficient insulin, fatty acid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metabolism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Hyperosmolar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coma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(Hyperglycemic, non-</a:t>
            </a:r>
            <a:r>
              <a:rPr lang="en-US" sz="2200" dirty="0" err="1">
                <a:latin typeface="Andalus" pitchFamily="18" charset="-78"/>
                <a:cs typeface="Andalus" pitchFamily="18" charset="-78"/>
              </a:rPr>
              <a:t>ketotic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coma </a:t>
            </a: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(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HHNK)=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Resistance to insulin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blood glucose level &gt; 600ml/</a:t>
            </a:r>
            <a:r>
              <a:rPr lang="en-US" sz="2200" b="1" dirty="0" err="1">
                <a:latin typeface="Andalus" pitchFamily="18" charset="-78"/>
                <a:cs typeface="Andalus" pitchFamily="18" charset="-78"/>
              </a:rPr>
              <a:t>dI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64680" y="400812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8656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572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dirty="0" smtClean="0">
                <a:latin typeface="Andalus" pitchFamily="18" charset="-78"/>
                <a:cs typeface="Andalus" pitchFamily="18" charset="-78"/>
              </a:rPr>
              <a:t>Con’t </a:t>
            </a:r>
            <a:r>
              <a:rPr lang="en-US" sz="4900" dirty="0">
                <a:latin typeface="Andalus" pitchFamily="18" charset="-78"/>
                <a:cs typeface="Andalus" pitchFamily="18" charset="-78"/>
              </a:rPr>
              <a:t>. . .</a:t>
            </a: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14400"/>
            <a:ext cx="82296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 smtClean="0"/>
              <a:t>1</a:t>
            </a:r>
            <a:r>
              <a:rPr lang="en-US" sz="2300" b="1" dirty="0"/>
              <a:t>.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Signs and symptoms of Hypoglycemia are: </a:t>
            </a:r>
            <a:endParaRPr lang="en-US" sz="2300" dirty="0"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Shaking 			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Cold clammy skin </a:t>
            </a: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Nervousness 		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Blurred vision </a:t>
            </a: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Dizziness and hunger 	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-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Tremor </a:t>
            </a: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Slurred speech </a:t>
            </a: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Diminishing level of consciousness.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b="1" u="sng" dirty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RT action during Hypoglycemia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Administer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some type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sugar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immediately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Call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help;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Monitor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vital sign;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Prepare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assist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administration of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IV fluid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medication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2">
              <a:buFont typeface="Wingdings" pitchFamily="2" charset="2"/>
              <a:buChar char="§"/>
            </a:pP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6856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85344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2.  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Signs and symptoms of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Diabetic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ketoacidosis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: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, 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General weakness 	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Deep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rapid respiration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Hypotension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		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-  Tachycardia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Warm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dry skin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-  Weak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pulse</a:t>
            </a:r>
          </a:p>
          <a:p>
            <a:pPr lvl="1"/>
            <a:r>
              <a:rPr lang="en-US" sz="2200" dirty="0">
                <a:latin typeface="Andalus" pitchFamily="18" charset="-78"/>
                <a:cs typeface="Andalus" pitchFamily="18" charset="-78"/>
              </a:rPr>
              <a:t>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mucous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membrane             –  Drowsiness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Extreme thirst                             - Flushed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face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endParaRPr lang="en-US" sz="2200" b="1" u="sng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The RT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action during DKA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Give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fluid by mouth;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Call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help;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Prepare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assist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administration of 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IV fluid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medicine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 </a:t>
            </a:r>
          </a:p>
          <a:p>
            <a:pPr mar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58610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09600"/>
            <a:ext cx="8458200" cy="6096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3. Sings and symptoms of hyperosmolar coma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: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Extreme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dehydration   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–  Extreme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thirst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Dry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skin 	                    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–  Difficult,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slurred speech 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Sunken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eye	       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–  Confusion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Increased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body temp 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–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Convulsion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Polyuria                                      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–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 Coma </a:t>
            </a:r>
          </a:p>
          <a:p>
            <a:pPr lvl="1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Muscle twitching </a:t>
            </a:r>
          </a:p>
          <a:p>
            <a:pPr marL="365760" lvl="1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The RT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action during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Hyperosmolar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coma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: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Call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help,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Notify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monitor vital sign,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Prepare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administer</a:t>
            </a:r>
            <a:r>
              <a:rPr lang="en-US" sz="2200" baseline="30000" dirty="0">
                <a:latin typeface="Andalus" pitchFamily="18" charset="-78"/>
                <a:cs typeface="Andalus" pitchFamily="18" charset="-78"/>
              </a:rPr>
              <a:t> O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2, IV- fluid and medication.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12985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THREE COMPONENTS OF BASIC LIFE SUPPORT PROCESS: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>
                <a:latin typeface="Andalus" pitchFamily="18" charset="-78"/>
                <a:cs typeface="Andalus" pitchFamily="18" charset="-78"/>
              </a:rPr>
            </a:br>
            <a:r>
              <a:rPr lang="en-US" sz="2400" b="1" dirty="0">
                <a:latin typeface="Andalus" pitchFamily="18" charset="-78"/>
                <a:cs typeface="Andalus" pitchFamily="18" charset="-78"/>
              </a:rPr>
              <a:t>RESPIRATORY, CARDIAC FAILURE AND AIRWAY OBSTRUCTION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>
                <a:latin typeface="Andalus" pitchFamily="18" charset="-78"/>
                <a:cs typeface="Andalus" pitchFamily="18" charset="-78"/>
              </a:rPr>
            </a:b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057400"/>
            <a:ext cx="8610600" cy="48006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Respiratory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failure/dysfunction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may result from airway obstruction caused by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pt. position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tongue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foreign object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vomitus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disease,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 overdose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coma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Symptoms of partially obstructed airway are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Noisy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breathing;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Wheezing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Use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muscles of the neck, abdomen or chest for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breathing 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Anxiety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Cyanosis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524221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777317" cy="4651977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RT 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Call for help, 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Assist the Pt. 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sitting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semi-follower’s position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and</a:t>
            </a:r>
          </a:p>
          <a:p>
            <a:pPr lvl="2">
              <a:buFont typeface="Wingdings" pitchFamily="2" charset="2"/>
              <a:buChar char="ü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Prepare for </a:t>
            </a:r>
            <a:r>
              <a:rPr lang="en-US" sz="2200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2 administration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464127"/>
            <a:ext cx="8610600" cy="60198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If the Pt. lapse in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complete respiratory failure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the first consideration is an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airway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</a:p>
          <a:p>
            <a:pPr lvl="0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Check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larynx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trachea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make certain that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Pt’s tongue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epiglottis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or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foreign body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not blocking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his airway,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Next,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tilt the head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back by placing one hand on the Pt’s forehead; lift the chin forward with the other hand.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64680" y="393192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1027" name="Picture 3" descr="C:\Users\DELL3010\Desktop\New folder (2)\IMG_20140429_0355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64770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28149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8153400" cy="5711952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If the Pt.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doesn’t resume breathing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begin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mouth-to- mouth breathing (pulmonary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resuscitation).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Procedures to be followed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for pulmonary resuscitations are:-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If the Pt. is adult, squeeze the nostrils together and cover his/her mouth tightly with yours, being careful not to allow air to escape. </a:t>
            </a:r>
          </a:p>
          <a:p>
            <a:pPr lvl="1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Inflate the Pt’s lung by giving two full breaths in succession in to his mouth. </a:t>
            </a:r>
          </a:p>
          <a:p>
            <a:pPr lvl="1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Allow the Pt. time to exhale these breaths as you inhale b/n each. </a:t>
            </a:r>
          </a:p>
          <a:p>
            <a:pPr lvl="1">
              <a:buBlip>
                <a:blip r:embed="rId3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Check for the rise of the pt’s chest; if you are not successful continue pulmonary resuscitation at the rate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12 breathes per minute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Blip>
                <a:blip r:embed="rId3"/>
              </a:buBlip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938472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7253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ndalus" pitchFamily="18" charset="-78"/>
                <a:cs typeface="Andalus" pitchFamily="18" charset="-78"/>
              </a:rPr>
              <a:t>CARDIAC RESUSCITATION/COMPRESSION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800" dirty="0">
                <a:latin typeface="Andalus" pitchFamily="18" charset="-78"/>
                <a:cs typeface="Andalus" pitchFamily="18" charset="-78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5181600"/>
          </a:xfrm>
        </p:spPr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Check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carotid pulse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if it is absent start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cardiac compression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immediately,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Procedure to be followed for cardiac resuscitation are :- 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must lie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supine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firm flat surface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Place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yourself at the side of the Pt.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Feel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lower half of the sternum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adult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pt.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Place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heel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one hand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on this part of the sternum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Place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second hand on top of the first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hand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Keep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your elbow straight and give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15 compressions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Lower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½ of sternum is depressed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 inches down word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1280160" lvl="4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even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rhythm.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inflate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pt’s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lung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two more times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-continue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rhythm must be maintained until help arrives. </a:t>
            </a:r>
          </a:p>
          <a:p>
            <a:pPr>
              <a:buBlip>
                <a:blip r:embed="rId3"/>
              </a:buBlip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917876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04800"/>
            <a:ext cx="8915400" cy="6400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Note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:-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children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only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one hand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compression is used 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infant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only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two or three fingers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are used for compression 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For a pt.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communicable disease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use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manual resuscitation bag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if it is available. </a:t>
            </a:r>
          </a:p>
          <a:p>
            <a:pPr marL="0" lv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169</a:t>
            </a:fld>
            <a:endParaRPr lang="en-US"/>
          </a:p>
        </p:txBody>
      </p:sp>
      <p:pic>
        <p:nvPicPr>
          <p:cNvPr id="2052" name="Picture 4" descr="C:\Users\DELL3010\Desktop\New folder (2)\IMG_20140429_0356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65" y="2286000"/>
            <a:ext cx="5368636" cy="4242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285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371600"/>
            <a:ext cx="7924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i)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Suspicious pt </a:t>
            </a:r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: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doubtful, asks many questions. </a:t>
            </a:r>
          </a:p>
          <a:p>
            <a:pPr lvl="2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Remedy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Answer all his/her questions in ethical and courteously manner.  </a:t>
            </a:r>
          </a:p>
          <a:p>
            <a:pPr lvl="2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j) Hypochondriac pt 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he/she believes he/she has a pain and discomfort.</a:t>
            </a:r>
          </a:p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Remedy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Don’t be sympathetic and Make him/her forget his/her pain and discomfort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762000"/>
            <a:ext cx="7924800" cy="571195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Cerebral </a:t>
            </a:r>
            <a:r>
              <a:rPr lang="en-US" sz="2600" b="1" dirty="0">
                <a:latin typeface="Andalus" pitchFamily="18" charset="-78"/>
                <a:cs typeface="Andalus" pitchFamily="18" charset="-78"/>
              </a:rPr>
              <a:t>vascular accident (CVA)/stroke: </a:t>
            </a:r>
          </a:p>
          <a:p>
            <a:pPr marL="0" indent="0">
              <a:buNone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       Caused by –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rupture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 of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cerebral arteries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into the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brain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or   </a:t>
            </a:r>
          </a:p>
          <a:p>
            <a:pPr marL="0" indent="0">
              <a:buNone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                             subarachnoid space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marL="0" lvl="0" indent="0">
              <a:buNone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       Signs  are 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– 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dizziness, difficult speech (dysphasia), ataxia. </a:t>
            </a:r>
          </a:p>
          <a:p>
            <a:pPr marL="0" lvl="0" indent="0" algn="ctr">
              <a:buNone/>
            </a:pPr>
            <a:endParaRPr lang="en-US" b="1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 Fainting</a:t>
            </a:r>
            <a:r>
              <a:rPr lang="en-US" sz="2600" b="1" dirty="0">
                <a:latin typeface="Andalus" pitchFamily="18" charset="-78"/>
                <a:cs typeface="Andalus" pitchFamily="18" charset="-78"/>
              </a:rPr>
              <a:t>:</a:t>
            </a:r>
            <a:r>
              <a:rPr lang="en-US" sz="26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0" lvl="0" indent="0">
              <a:buNone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        Caused by  –  insufficiency in the supply of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blood to the brain</a:t>
            </a:r>
          </a:p>
          <a:p>
            <a:pPr marL="0" indent="0">
              <a:buNone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        Signs are   –  pallor, dizziness, cold clammy skin; </a:t>
            </a:r>
          </a:p>
          <a:p>
            <a:pPr marL="0" indent="0">
              <a:buNone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       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Action to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be taken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– use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Trendlenburg position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endParaRPr lang="en-US" b="1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Convulsion </a:t>
            </a:r>
            <a:r>
              <a:rPr lang="en-US" sz="2600" b="1" dirty="0">
                <a:latin typeface="Andalus" pitchFamily="18" charset="-78"/>
                <a:cs typeface="Andalus" pitchFamily="18" charset="-78"/>
              </a:rPr>
              <a:t>seizure:</a:t>
            </a:r>
            <a:endParaRPr lang="en-US" sz="2600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           Epilepsy 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is the commonest cause; </a:t>
            </a:r>
          </a:p>
          <a:p>
            <a:pPr marL="0" lvl="0" indent="0">
              <a:buNone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           Action –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protect the pt. from injuring himself. </a:t>
            </a:r>
          </a:p>
          <a:p>
            <a:pPr marL="0" indent="0">
              <a:buNone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413773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1100" dirty="0" smtClean="0">
              <a:latin typeface="Brush Script MT" pitchFamily="66" charset="0"/>
            </a:endParaRPr>
          </a:p>
          <a:p>
            <a:pPr marL="0" indent="0">
              <a:buNone/>
            </a:pPr>
            <a:r>
              <a:rPr lang="en-US" sz="11100" dirty="0">
                <a:latin typeface="Brush Script MT" pitchFamily="66" charset="0"/>
              </a:rPr>
              <a:t> </a:t>
            </a:r>
            <a:r>
              <a:rPr lang="en-US" sz="11100" dirty="0" smtClean="0">
                <a:latin typeface="Brush Script MT" pitchFamily="66" charset="0"/>
              </a:rPr>
              <a:t> The End !!!</a:t>
            </a:r>
            <a:endParaRPr lang="en-US" sz="11100" dirty="0">
              <a:latin typeface="Brush Script MT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C114D6B-3125-4F54-B554-D7EC4F25E3C3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739102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Bodoni MT Black" pitchFamily="18" charset="0"/>
              </a:rPr>
              <a:t>CHAPTER SIX</a:t>
            </a:r>
            <a:r>
              <a:rPr lang="en-US" dirty="0">
                <a:latin typeface="Bodoni MT Black" pitchFamily="18" charset="0"/>
              </a:rPr>
              <a:t/>
            </a:r>
            <a:br>
              <a:rPr lang="en-US" dirty="0">
                <a:latin typeface="Bodoni MT Black" pitchFamily="18" charset="0"/>
              </a:rPr>
            </a:br>
            <a:endParaRPr lang="en-US" dirty="0">
              <a:latin typeface="Bodoni MT Black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114800"/>
            <a:ext cx="7662169" cy="1566909"/>
          </a:xfrm>
        </p:spPr>
        <p:txBody>
          <a:bodyPr>
            <a:normAutofit fontScale="70000" lnSpcReduction="20000"/>
          </a:bodyPr>
          <a:lstStyle/>
          <a:p>
            <a:r>
              <a:rPr lang="en-US" sz="63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CARE OF PATIENTS WITH SPECIAL PROBLEMS</a:t>
            </a:r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397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965245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ndalus" pitchFamily="18" charset="-78"/>
                <a:cs typeface="Andalus" pitchFamily="18" charset="-78"/>
              </a:rPr>
              <a:t>THE PATIENT WITH A HEAD INJURY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848600" cy="4199069"/>
          </a:xfrm>
        </p:spPr>
        <p:txBody>
          <a:bodyPr>
            <a:normAutofit/>
          </a:bodyPr>
          <a:lstStyle/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Head injury: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refers to any injury of the skull, the brain or both, which requires medical attention.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There are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two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basic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types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head 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Open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head injury and 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Closed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head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injury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With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open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injury to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skull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meninges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brain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vulnerable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damage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infection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If the injury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closed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(also called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blunt 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), the brain tissue may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swell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the swelling is limited by the confines of the skull, and the resulting pressure may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cause brain damage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17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477817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924800" cy="4427669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Any injury to the brain may cause permanent damage.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Fractures at the base of the skull 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basal skull fracture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 often have accompanying fractures of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facial bones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This type of injury may result in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tear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dura matter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leakage of CSF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may result.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RT must consider all pts.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head 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have accompanying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cervical spinal injuries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Precautions to alleviate potential extension of these injuries must be taken as a matter of routine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69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143000"/>
            <a:ext cx="7024744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SIGNS AND SYMPTOMS OF HEAD INJURY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800" dirty="0" smtClean="0">
                <a:latin typeface="Andalus" pitchFamily="18" charset="-78"/>
                <a:cs typeface="Andalus" pitchFamily="18" charset="-78"/>
              </a:rPr>
            </a:b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6995160" cy="4275269"/>
          </a:xfrm>
        </p:spPr>
        <p:txBody>
          <a:bodyPr>
            <a:normAutofit/>
          </a:bodyPr>
          <a:lstStyle/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Closed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injury:-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varying level of consciousness ranging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from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drowsiness, confusion,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         irritability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coma ;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Loss of reflexes 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Change in vital signs 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Headache, visual disturbance, dizziness 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Gait abnormalities 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Unequal pupil dilatation </a:t>
            </a: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Seizures, vomiting, and hemiparesis      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35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374468" cy="1202485"/>
          </a:xfrm>
        </p:spPr>
        <p:txBody>
          <a:bodyPr>
            <a:normAutofit/>
          </a:bodyPr>
          <a:lstStyle/>
          <a:p>
            <a:pPr lvl="0" algn="l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Open injury: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848600" cy="4199069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Abrasions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contusions, or lacerations apparent on the skull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A break or penetration in the skull or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menengis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seen by inspection or on radiographs.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Basal fracture may result in leakage of CSF from the nose or ears…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Varying levels of consciousness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Sub conjunctivial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hemorrhage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Hearing loss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Periorbital ecchymosis (raccoon’s eyes)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Facial nerve palsy    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03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96336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3100" b="1" dirty="0" smtClean="0">
                <a:latin typeface="Andalus" pitchFamily="18" charset="-78"/>
                <a:cs typeface="Andalus" pitchFamily="18" charset="-78"/>
              </a:rPr>
              <a:t>RT action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:-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4572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Keep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head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neck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immobilized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b="1" dirty="0">
                <a:latin typeface="Andalus" pitchFamily="18" charset="-78"/>
                <a:cs typeface="Andalus" pitchFamily="18" charset="-78"/>
              </a:rPr>
              <a:t>Do not remove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sandbags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collars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or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dressings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; make all radiographs with these things in place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Wear sterile gloves if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contact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with open wounds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Check the pt’s vital signs frequently while working with him.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Apply a sterile pressure dressing if bleeding is profuse, and call for assistance.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Observe for signs and symptoms of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hypoxia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change in level of consciousness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respiratory arrest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;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If any change occurs, notify the nurse or the physician.  </a:t>
            </a: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Be prepared to assist with administration of </a:t>
            </a:r>
            <a:r>
              <a:rPr lang="en-US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2 and other emergency treatment, if the pt’s condition requires it. </a:t>
            </a:r>
          </a:p>
          <a:p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smtClean="0"/>
              <a:t>Preparedd by Beza Tesfaye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z="2000" smtClean="0"/>
              <a:pPr/>
              <a:t>177</a:t>
            </a:fld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33126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609601"/>
            <a:ext cx="6965245" cy="914400"/>
          </a:xfrm>
        </p:spPr>
        <p:txBody>
          <a:bodyPr>
            <a:normAutofit/>
          </a:bodyPr>
          <a:lstStyle/>
          <a:p>
            <a:r>
              <a:rPr lang="en-US" sz="2200" b="1" dirty="0" smtClean="0"/>
              <a:t>THE PATIENT WITH A SPINAL CORD INJURY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543800" cy="4800600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spinal cord is encased in the vertebral canal, which extends down the length of the vertebral column.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spinal column is protected by the fluid in the canal and by the vertebrae.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or severing of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spinal cord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causes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message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transmission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cease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result is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cessation of motor function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partial or complete cessation of physical function from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level of damage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the cord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to all parts below that level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Most spinal cord injuries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occur in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cervical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lumbar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areas because these are the most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mobile parts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the spinal column.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Injuries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spinal cord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usually cause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permanent damage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47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6965245" cy="6096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SIGNS AND SYMPTOMS: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305800" cy="51054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Complete </a:t>
            </a:r>
            <a:r>
              <a:rPr lang="en-US" sz="2000" b="1" dirty="0">
                <a:latin typeface="Andalus" pitchFamily="18" charset="-78"/>
                <a:cs typeface="Andalus" pitchFamily="18" charset="-78"/>
              </a:rPr>
              <a:t>transection of spinal cord: </a:t>
            </a:r>
            <a:endParaRPr lang="en-US" sz="2000" dirty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Flaccid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paralysis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skeletal muscles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below the level of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 injury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2">
              <a:buBlip>
                <a:blip r:embed="rId2"/>
              </a:buBlip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Loss of all sensation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below the level of injury. </a:t>
            </a: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Unstable, lowered BP. </a:t>
            </a:r>
          </a:p>
          <a:p>
            <a:pPr lvl="2">
              <a:buBlip>
                <a:blip r:embed="rId2"/>
              </a:buBlip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Loss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ability to perspire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below level of injury </a:t>
            </a: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Bowel and bladder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incontinence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Possible priapism in male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2000" b="1" dirty="0">
                <a:latin typeface="Andalus" pitchFamily="18" charset="-78"/>
                <a:cs typeface="Andalus" pitchFamily="18" charset="-78"/>
              </a:rPr>
              <a:t>Partial Transection of spinal cord: </a:t>
            </a:r>
            <a:endParaRPr lang="en-US" sz="2000" dirty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2"/>
              </a:buBlip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Asymmetrical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, flaccid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paralysis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below level of injury. </a:t>
            </a: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Asymmetrical loss of reflexes. </a:t>
            </a:r>
          </a:p>
          <a:p>
            <a:pPr lvl="2">
              <a:buBlip>
                <a:blip r:embed="rId2"/>
              </a:buBlip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Some sensory retention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: feeling of pain, temp., pressure, and touch. </a:t>
            </a: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More stable BP</a:t>
            </a:r>
          </a:p>
          <a:p>
            <a:pPr lvl="2">
              <a:buBlip>
                <a:blip r:embed="rId2"/>
              </a:buBlip>
            </a:pPr>
            <a:r>
              <a:rPr lang="en-US" dirty="0">
                <a:latin typeface="Andalus" pitchFamily="18" charset="-78"/>
                <a:cs typeface="Andalus" pitchFamily="18" charset="-78"/>
              </a:rPr>
              <a:t>Ability to perspire intact unilaterally </a:t>
            </a:r>
          </a:p>
          <a:p>
            <a:endParaRPr lang="en-US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5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1524000"/>
            <a:ext cx="6477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1.4.1 Clinical</a:t>
            </a:r>
          </a:p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1.4.2 Ethical </a:t>
            </a:r>
          </a:p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1.4.3 Legal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676400" y="914400"/>
            <a:ext cx="655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1.4.</a:t>
            </a:r>
            <a:r>
              <a:rPr lang="en-US" sz="2800" b="1" u="sng" dirty="0" smtClean="0">
                <a:latin typeface="Andalus" pitchFamily="18" charset="-78"/>
                <a:cs typeface="Andalus" pitchFamily="18" charset="-78"/>
              </a:rPr>
              <a:t> RESPONSIBILITY  OF  THE  R.T.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800" dirty="0" smtClean="0">
                <a:latin typeface="Andalus" pitchFamily="18" charset="-78"/>
                <a:cs typeface="Andalus" pitchFamily="18" charset="-78"/>
              </a:rPr>
            </a:b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sz="2200" b="1" dirty="0">
                <a:latin typeface="Andalus" pitchFamily="18" charset="-78"/>
                <a:cs typeface="Andalus" pitchFamily="18" charset="-78"/>
              </a:rPr>
              <a:t>RT action: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>
                <a:latin typeface="Andalus" pitchFamily="18" charset="-78"/>
                <a:cs typeface="Andalus" pitchFamily="18" charset="-78"/>
              </a:rPr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239000" cy="4046669"/>
          </a:xfrm>
        </p:spPr>
        <p:txBody>
          <a:bodyPr>
            <a:normAutofit/>
          </a:bodyPr>
          <a:lstStyle/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Monitor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vital signs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with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special attention to respiration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Maintain an open airway, call for help if respiration become noisy or labored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Don’t allow or request pt. to move for radiographs until diagnosis is confirmed and physician supervises moves.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Don’t move head or neck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Don’t remove sand bags, collars,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anti shock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garments, or other supports unless the physician advises.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Observe for signs and symptoms of shock, and prepare to help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emergency CPR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35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30217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PATIENT WITH A FRACTURED EXTREMITY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848600" cy="4678363"/>
          </a:xfrm>
        </p:spPr>
        <p:txBody>
          <a:bodyPr>
            <a:normAutofit/>
          </a:bodyPr>
          <a:lstStyle/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Fracture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#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disturbance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continuity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bone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Fractures can be classified simply as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open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closed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open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fracture there is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visible wound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that extends between the fracture and the skin surface.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closed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fracture there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swelling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around the injured area,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pain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deformity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the limb. All or some of these symptoms may be absent and a closed fracture still be present.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During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traumatic injury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pelvic fracture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should be suspected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always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When there is fracture, slightest movement may initiate hemorrhage or irreparable damage to a vital organ.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70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7772400" cy="1066800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3100" b="1" dirty="0" smtClean="0">
                <a:latin typeface="Andalus" pitchFamily="18" charset="-78"/>
                <a:cs typeface="Andalus" pitchFamily="18" charset="-78"/>
              </a:rPr>
              <a:t>SIGNS AND SYMPTOMS </a:t>
            </a:r>
            <a:r>
              <a:rPr lang="en-US" sz="31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3100" dirty="0" smtClean="0">
                <a:latin typeface="Andalus" pitchFamily="18" charset="-78"/>
                <a:cs typeface="Andalus" pitchFamily="18" charset="-78"/>
              </a:rPr>
            </a:br>
            <a:endParaRPr lang="en-US" sz="31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566" y="1524000"/>
            <a:ext cx="7502434" cy="4191000"/>
          </a:xfrm>
        </p:spPr>
        <p:txBody>
          <a:bodyPr>
            <a:noAutofit/>
          </a:bodyPr>
          <a:lstStyle/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Pain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swelling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Functional loss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Deformity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the limb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Grating sound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feel of grating (crepitus) if moved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Discoloration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surrounding tissue caused by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hemorrhage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within tissue (in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closed #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Over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bleeding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open #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Possible signs and symptoms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shock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b="1" dirty="0">
                <a:latin typeface="Andalus" pitchFamily="18" charset="-78"/>
                <a:cs typeface="Andalus" pitchFamily="18" charset="-78"/>
              </a:rPr>
            </a:b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9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817583"/>
            <a:ext cx="7222068" cy="630218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RT action: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1"/>
            <a:ext cx="7315200" cy="4876800"/>
          </a:xfrm>
        </p:spPr>
        <p:txBody>
          <a:bodyPr>
            <a:normAutofit/>
          </a:bodyPr>
          <a:lstStyle/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Don’t move affected limb or body part unless the physician recommends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If Pt. is to be moved, inform him and enlist his support.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Do not remove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splints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any type of supports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If moving a splinted limb, support the joint above and below the #, and at the joints.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limb must be moved with support and as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single unit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If it is an open #, wear sterile gloves if in contact with wound, and use strict infection-control measures. </a:t>
            </a:r>
          </a:p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Observe the pt. for signs symptoms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shock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and prepare to act if that emergency occurs.              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39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19257"/>
            <a:ext cx="7391400" cy="36038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000" dirty="0" smtClean="0">
              <a:latin typeface="Snap ITC" pitchFamily="82" charset="0"/>
            </a:endParaRPr>
          </a:p>
          <a:p>
            <a:pPr marL="0" indent="0">
              <a:buNone/>
            </a:pPr>
            <a:endParaRPr lang="en-US" sz="5000" dirty="0">
              <a:latin typeface="Snap ITC" pitchFamily="82" charset="0"/>
            </a:endParaRPr>
          </a:p>
          <a:p>
            <a:pPr marL="0" indent="0">
              <a:buNone/>
            </a:pPr>
            <a:r>
              <a:rPr lang="en-US" sz="5000" dirty="0" smtClean="0">
                <a:latin typeface="Snap ITC" pitchFamily="82" charset="0"/>
              </a:rPr>
              <a:t>        The end ! ! !</a:t>
            </a:r>
            <a:endParaRPr lang="en-US" sz="5000" dirty="0">
              <a:latin typeface="Snap ITC" pitchFamily="8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9DF31-0A86-49C8-BB54-6D005240B404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latin typeface="Berlin Sans FB" pitchFamily="34" charset="0"/>
              </a:rPr>
              <a:t>CHAPTER SEVEN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429000"/>
            <a:ext cx="7452360" cy="2286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Britannic Bold" pitchFamily="34" charset="0"/>
              </a:rPr>
              <a:t>CATHETERIZATION OF THE URINARY BLADDER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421148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772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Introduction </a:t>
            </a:r>
            <a:endParaRPr lang="en-US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602163"/>
          </a:xfrm>
        </p:spPr>
        <p:txBody>
          <a:bodyPr>
            <a:normAutofit/>
          </a:bodyPr>
          <a:lstStyle/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Catheterization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the urinary bladder refers to the insertion of a plastic, silicon, or rubber tube trough the urethral meatus in to the bladder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In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radiology dept.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catheter is inserted 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instill contrast media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to the urinary bladder for diagnosis. (other than for drainage of urine)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urinary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bladder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easily infected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so any object or solution that is inserted in to it must be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sterile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It is less stressful for patients if male nurses or technologists catheterize male pts., and female nurses or technologists catheterize female pt.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164714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828800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EQUIPMENT NEEDED TO PERFORM CATHETERIZATION:-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105400"/>
          </a:xfrm>
        </p:spPr>
        <p:txBody>
          <a:bodyPr>
            <a:normAutofit/>
          </a:bodyPr>
          <a:lstStyle/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retention catheter 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# 14 or 16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an adult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female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#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16 -#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20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an adult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 male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 </a:t>
            </a:r>
          </a:p>
          <a:p>
            <a:pPr lvl="1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Antiseptic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solution (savalon) </a:t>
            </a:r>
          </a:p>
          <a:p>
            <a:pPr lvl="1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cotton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balls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cleansing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water-soluble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lubricant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Sterile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gloves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Sterile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drapes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(sheet)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Sterile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forceps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356137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363609" cy="48420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An extra means of casting light on the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perineal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area is needed. 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straight catheter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single-lumen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tube; </a:t>
            </a:r>
          </a:p>
          <a:p>
            <a:pPr lvl="0">
              <a:buFont typeface="Wingdings" pitchFamily="2" charset="2"/>
              <a:buChar char="Ø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Retention catheters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have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double lumen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with an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inflatable balloon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at one end. One lumen allows for continuous urinary drainage, or contrast administration and the other is a passageway for instilling sterile water in to the balloon through a valve.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balloon holds the catheter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in place after it is inserted in to the bladder.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188</a:t>
            </a:fld>
            <a:endParaRPr lang="en-US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244475"/>
          </a:xfrm>
        </p:spPr>
        <p:txBody>
          <a:bodyPr>
            <a:normAutofit fontScale="77500" lnSpcReduction="20000"/>
          </a:bodyPr>
          <a:lstStyle/>
          <a:p>
            <a:r>
              <a:rPr lang="en-US" sz="1600" smtClean="0">
                <a:solidFill>
                  <a:schemeClr val="tx1"/>
                </a:solidFill>
                <a:latin typeface="Brush Script MT" pitchFamily="66" charset="0"/>
              </a:rPr>
              <a:t>Preparedd by Beza Tesfaye</a:t>
            </a:r>
            <a:endParaRPr lang="en-US" sz="1600" dirty="0">
              <a:solidFill>
                <a:schemeClr val="tx1"/>
              </a:solidFill>
              <a:latin typeface="Brush Script MT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189</a:t>
            </a:fld>
            <a:endParaRPr lang="en-US" dirty="0"/>
          </a:p>
        </p:txBody>
      </p:sp>
      <p:pic>
        <p:nvPicPr>
          <p:cNvPr id="1026" name="Picture 2" descr="C:\Users\DELL3010\Desktop\pt care word\IMG_20140508_035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74473"/>
            <a:ext cx="6807200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3010\Desktop\pt care word\IMG_20140508_035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7175500" cy="3449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561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391400" cy="40038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Knowledge of pathology and disease processes- not to worsen disease conditions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Knowledge of first aid and what to do in an emergency case.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Knowledge of pt’s psychological state for proper handling.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RT should have personal qualities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e.g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sympathetic, understanding , cheerful and self-control.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RT must look efficient in his/her work and no mistake should be done.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914400"/>
            <a:ext cx="6705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1.4.1</a:t>
            </a:r>
            <a:r>
              <a:rPr lang="en-US" sz="2400" b="1" u="sng" dirty="0" smtClean="0"/>
              <a:t> </a:t>
            </a:r>
            <a:r>
              <a:rPr lang="en-US" sz="2400" b="1" u="sng" dirty="0" smtClean="0">
                <a:latin typeface="Andalus" pitchFamily="18" charset="-78"/>
                <a:cs typeface="Andalus" pitchFamily="18" charset="-78"/>
              </a:rPr>
              <a:t>CLINICAL  RESPONSIBILITY  OF  THE  R.T.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96962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FEMALE CATHETERIZATION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5257800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Determine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type of catheters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be inserted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Then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assemble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equipment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necessary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Wash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hands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Explain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reassure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Pt. so that, there will be little if any,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pain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explanation and reassurance are vital to the success of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procedure.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Provide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privacy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her by using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screen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by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closing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door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the procedure room. </a:t>
            </a:r>
          </a:p>
          <a:p>
            <a:pPr marL="11430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05701" y="1333500"/>
            <a:ext cx="2514600" cy="457198"/>
          </a:xfr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05895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7664"/>
            <a:ext cx="7230034" cy="572536"/>
          </a:xfrm>
        </p:spPr>
        <p:txBody>
          <a:bodyPr>
            <a:normAutofit fontScale="90000"/>
          </a:bodyPr>
          <a:lstStyle/>
          <a:p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STEPS  FOR CATHETERIZATION:-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01000" cy="4983163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Position the Pt. on her back; have her flex her knees and relax her thighs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Drape the Pt. with a sheet so that only the perineum is exposed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Adjust the light so that it shines directly on the perineal area.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Open the sterile pack, which may be conveniently placed between the pt’s legs if she is cooperative and will not contaminate the sterile filed.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Put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on the sterile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gloves 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lubricate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catheter tip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Pour antiseptic solution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over all except two of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cotton balls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wipe away excess antiseptic.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Syringe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containing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sterile water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attached to the valve to    </a:t>
            </a: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inflate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balloon.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457200" lvl="0" indent="-457200">
              <a:buFont typeface="+mj-lt"/>
              <a:buAutoNum type="arabicPeriod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73769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 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153400" cy="5867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9.   With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non dominant hand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separate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labia minora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until the urethral meatus is visible. </a:t>
            </a:r>
          </a:p>
          <a:p>
            <a:pPr mar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10. Pick up forceps with one cotton ball saturated with  </a:t>
            </a: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antiseptic solution. </a:t>
            </a:r>
          </a:p>
          <a:p>
            <a:pPr mar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11.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Cleanse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the distal side of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meatus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with a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single downward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stroke,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then the proximal side with another cotton ball </a:t>
            </a: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and discard it.</a:t>
            </a:r>
          </a:p>
          <a:p>
            <a:pPr marL="0" lv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13.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Keep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non dominant hand in place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, and with 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dominant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 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hand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pickup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the lubricated catheter and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insert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it in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to the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urethra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lv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14. Instill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5-10 ml sterile water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in to 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balloon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15. Gently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tug on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catheter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, if there is resistance, the balloon is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properly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inflated. </a:t>
            </a:r>
          </a:p>
          <a:p>
            <a:pPr marL="0" lv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16. Remove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soiled equipment and  your gloves then wash your hands  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+mj-lt"/>
              <a:buAutoNum type="arabicPeriod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239000" y="1676400"/>
            <a:ext cx="3048000" cy="457200"/>
          </a:xfr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17486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193</a:t>
            </a:fld>
            <a:endParaRPr lang="en-US"/>
          </a:p>
        </p:txBody>
      </p:sp>
      <p:pic>
        <p:nvPicPr>
          <p:cNvPr id="2050" name="Picture 2" descr="C:\Users\DELL3010\Desktop\pt care word\IMG_20140508_035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0"/>
            <a:ext cx="36576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3010\Desktop\pt care word\IMG_20140508_035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36" y="55418"/>
            <a:ext cx="39878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LL3010\Desktop\pt care word\IMG_20140508_035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89218"/>
            <a:ext cx="65532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034459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194</a:t>
            </a:fld>
            <a:endParaRPr lang="en-US"/>
          </a:p>
        </p:txBody>
      </p:sp>
      <p:pic>
        <p:nvPicPr>
          <p:cNvPr id="3074" name="Picture 2" descr="C:\Users\DELL3010\Desktop\pt care word\IMG_20140508_035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7037"/>
            <a:ext cx="41910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3010\Desktop\pt care word\IMG_20140508_035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3387436"/>
            <a:ext cx="5708074" cy="3241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ELL3010\Desktop\pt care word\IMG_20140508_0353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037"/>
            <a:ext cx="4419600" cy="3103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664266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524000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MALE CATHETERIZATION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724400"/>
          </a:xfrm>
        </p:spPr>
        <p:txBody>
          <a:bodyPr>
            <a:noAutofit/>
          </a:bodyPr>
          <a:lstStyle/>
          <a:p>
            <a:pPr lvl="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equipment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needed for catheterizing males is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same as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for catheterizing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females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but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larger catheter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(#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16 - #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20) is required. </a:t>
            </a: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pt. is placed in a supine position with his legs slightly abducted. </a:t>
            </a:r>
          </a:p>
          <a:p>
            <a:pPr mar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421880" y="2331720"/>
            <a:ext cx="2743200" cy="365760"/>
          </a:xfrm>
        </p:spPr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168518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001000" cy="5070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STEPS :-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Wash hands and don gloves 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Pick up the catheter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lubricate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heavily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from the tip down about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12-17 cm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facilitate passage of the catheter for males than for females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Grasp the penis firmly at the shaft with the non dominant hand; slightly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spread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urinary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meatus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between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thumb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forefinger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Pick up forceps and with it a cotton ball saturated with antiseptic solution,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cleans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from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urethral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meatus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to the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glans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using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circular motion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5. Repeat step 4 two more times </a:t>
            </a: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6. Pick up the lubricated catheter with the dominant hand and </a:t>
            </a: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using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gentle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constant pressure, insert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catheter. </a:t>
            </a:r>
          </a:p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7. When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urine begins to flow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the catheter is in the bladder. </a:t>
            </a:r>
          </a:p>
          <a:p>
            <a:pPr marL="0" lv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8. Follow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steps 13-15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female catheterization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197</a:t>
            </a:fld>
            <a:endParaRPr lang="en-US"/>
          </a:p>
        </p:txBody>
      </p:sp>
      <p:pic>
        <p:nvPicPr>
          <p:cNvPr id="4100" name="Picture 4" descr="C:\Users\DELL3010\Desktop\pt care word\IMG_20140508_035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380018" cy="3674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340786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REMOVING A RETENTION CATHETER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Autofit/>
          </a:bodyPr>
          <a:lstStyle/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Equipment's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needed are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10ml syringe, several thickness of paper toweling, non permeable disposable bag, and clean, disposable gloves.   </a:t>
            </a:r>
          </a:p>
          <a:p>
            <a:pPr mar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616326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3117" cy="47658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STEPS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:-</a:t>
            </a:r>
          </a:p>
          <a:p>
            <a:pPr marL="0" indent="0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Uncover the Pt.,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remove the tape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(plaster)  that holds the catheter in place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Pull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 sterile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water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from the retention balloon.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Wrap the paper  toweling around the catheter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gently withdraw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it from the bladder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Place the solid equipment in to the container for contaminated waste, remove your gloves and wash hands.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Whenever moving a pt. with a retention catheter in diagnostic imaging dept., care must be taken not the catheter be dislodged.      </a:t>
            </a:r>
          </a:p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b="1" dirty="0" smtClean="0">
                <a:latin typeface="Andalus" pitchFamily="18" charset="-78"/>
                <a:cs typeface="Andalus" pitchFamily="18" charset="-78"/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199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3490" y="533400"/>
            <a:ext cx="7024744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Patient care and hospital procedure 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7924800" cy="434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latin typeface="Andalus" pitchFamily="18" charset="-78"/>
                <a:cs typeface="Andalus" pitchFamily="18" charset="-78"/>
              </a:rPr>
              <a:t>      </a:t>
            </a:r>
          </a:p>
          <a:p>
            <a:pPr>
              <a:buNone/>
            </a:pPr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Course description 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This topic gives awareness to recognize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patients right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acknowledge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teamwork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To introduce technical experience in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managing patients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and </a:t>
            </a:r>
          </a:p>
          <a:p>
            <a:pPr lvl="1">
              <a:buFont typeface="Wingdings" pitchFamily="2" charset="2"/>
              <a:buChar char="ü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Enabling to give basic nursing care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;-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lvl="3">
              <a:buFont typeface="Wingdings" pitchFamily="2" charset="2"/>
              <a:buChar char="§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uring radiographic procedures, </a:t>
            </a:r>
          </a:p>
          <a:p>
            <a:pPr lvl="3">
              <a:buFont typeface="Wingdings" pitchFamily="2" charset="2"/>
              <a:buChar char="§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Emergency handling of patient.</a:t>
            </a:r>
          </a:p>
          <a:p>
            <a:pPr marL="6858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8200" y="228600"/>
            <a:ext cx="1332156" cy="365125"/>
          </a:xfrm>
        </p:spPr>
        <p:txBody>
          <a:bodyPr/>
          <a:lstStyle/>
          <a:p>
            <a:fld id="{B6529E8A-6B4B-441C-9132-626C4C436D4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75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382434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848600" cy="44610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Female dress and adornment have the greater range:- </a:t>
            </a:r>
          </a:p>
          <a:p>
            <a:pPr lvl="2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Long nails and jewelries should be avoided, as it may scratch Pt. </a:t>
            </a:r>
          </a:p>
          <a:p>
            <a:pPr lvl="2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Just look suitably dressed.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Looking both efficient and attractive has therapeutic effect on the patient.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5123" name="Picture 3" descr="C:\Users\DELL3010\Desktop\pt care word\IMG_20140508_035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7315200" cy="396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ELL3010\Desktop\pt care word\IMG_20140508_0354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3" y="0"/>
            <a:ext cx="7446818" cy="335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746949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8800" b="1" dirty="0" smtClean="0">
              <a:latin typeface="Bradley Hand ITC" pitchFamily="66" charset="0"/>
            </a:endParaRPr>
          </a:p>
          <a:p>
            <a:pPr marL="0" indent="0" algn="r">
              <a:buNone/>
            </a:pPr>
            <a:r>
              <a:rPr lang="en-US" sz="8800" b="1" dirty="0" smtClean="0">
                <a:latin typeface="Bradley Hand ITC" pitchFamily="66" charset="0"/>
              </a:rPr>
              <a:t>The end !!!</a:t>
            </a:r>
          </a:p>
          <a:p>
            <a:pPr marL="0" indent="0">
              <a:buNone/>
            </a:pPr>
            <a:endParaRPr lang="en-US" sz="8800" b="1" dirty="0">
              <a:latin typeface="Bradley Hand ITC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48007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Berlin Sans FB Demi" pitchFamily="34" charset="0"/>
              </a:rPr>
              <a:t>CHAPTER EIGHT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6858000" cy="25908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  <a:latin typeface="Bodoni MT Black" pitchFamily="18" charset="0"/>
              </a:rPr>
              <a:t>DRUGS USED IN RADIOLOGY DEPT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64060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983163"/>
          </a:xfrm>
        </p:spPr>
        <p:txBody>
          <a:bodyPr>
            <a:normAutofit/>
          </a:bodyPr>
          <a:lstStyle/>
          <a:p>
            <a:pPr lvl="0"/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any chemical compound that may be used or administered to humans as an aid in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diagnosis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treatment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prevention of disease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. . </a:t>
            </a:r>
          </a:p>
          <a:p>
            <a:pPr lvl="0"/>
            <a:r>
              <a:rPr lang="en-US" sz="2200" b="1" dirty="0">
                <a:latin typeface="Andalus" pitchFamily="18" charset="-78"/>
                <a:cs typeface="Andalus" pitchFamily="18" charset="-78"/>
              </a:rPr>
              <a:t>Drugs are classified as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Anti-infective, antialergic, drugs that act on the autonomic nervous system, CNS, GIT, CVS, to treat endocrine disorders. . .</a:t>
            </a: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          ROUTE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OF DRUG ADMINISTRATION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way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 enters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body affects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speed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intensity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its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absorption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action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two types are:-</a:t>
            </a: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I. oral route</a:t>
            </a:r>
          </a:p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II. Parenteral route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latin typeface="Andalus" pitchFamily="18" charset="-78"/>
                <a:cs typeface="Andalus" pitchFamily="18" charset="-78"/>
              </a:rPr>
              <a:t>INTRODUCTION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795204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90678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I.   ORAL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ROUTE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oral route is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safest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most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desirable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route of drug administration when it can be used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It is used when the drug is not destroyed by gastric secretion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slower absorption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longer duration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drug activity is desired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Oral medications are available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liquid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tablet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capsule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form.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sz="2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8127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363609" cy="4765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II.   PARENTERAL ROUTE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There are several methods of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parenteral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(other than digestive  tract) drug administration.   </a:t>
            </a:r>
          </a:p>
          <a:p>
            <a:pPr lvl="1">
              <a:buBlip>
                <a:blip r:embed="rId2"/>
              </a:buBlip>
            </a:pP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Parenteral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drug routes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are used when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rapid action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desired.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different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parenteral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procedures are :- 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Subcutaneous: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injected in to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subcutaneous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or loose connective layers under the skin. 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Intramuscular (IM):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Through the skin and subcutaneous tissue in to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muscle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2200" b="1" dirty="0" err="1" smtClean="0">
                <a:latin typeface="Andalus" pitchFamily="18" charset="-78"/>
                <a:cs typeface="Andalus" pitchFamily="18" charset="-78"/>
              </a:rPr>
              <a:t>Intradermal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between the layers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skin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Intravenous (IV):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to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vein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205</a:t>
            </a:fld>
            <a:endParaRPr lang="en-US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87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I.  SUBCUTANEOUS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ADMINISTRATION: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Subcutaneous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medications are given at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45</a:t>
            </a:r>
            <a:r>
              <a:rPr lang="en-US" sz="2200" b="1" baseline="30000" dirty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 angle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by injection in to the tissue beneath the skin. </a:t>
            </a:r>
          </a:p>
          <a:p>
            <a:pPr mar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Equipment needed:-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Syringe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correct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size</a:t>
            </a:r>
          </a:p>
          <a:p>
            <a:pPr marL="393192" lvl="1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~2ml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amount)</a:t>
            </a:r>
          </a:p>
          <a:p>
            <a:pPr lvl="1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½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inch long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hypodermic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393192" lvl="1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needle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3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alcohol wipes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correct medication </a:t>
            </a:r>
          </a:p>
          <a:p>
            <a:pPr marL="0" lv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endParaRPr lang="en-US" sz="22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76400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PROCEDURES FOR DRUG ADMINISTRATION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3243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371872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363609" cy="4537229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Note - Subcutaneous injections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are given in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upper arm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abdomen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0" lv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      and anterior thighs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207</a:t>
            </a:fld>
            <a:endParaRPr lang="en-US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820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II. INTRAMUSCULAR ADMINISTRATION (IM).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IM injections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 used when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prompt absorption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a drug is desired. (Large amount of drug may be administered,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1-3ml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).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length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needle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required for IM injection is determined by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pt’s weight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(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1.5 in.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adult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) </a:t>
            </a: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q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Equipment needed:-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3-5ml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syringe </a:t>
            </a: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lvl="2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1½ inch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length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needle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Three alcohol wipe </a:t>
            </a:r>
          </a:p>
          <a:p>
            <a:pPr lvl="2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Correct medication 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Note - The usual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sites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IM injection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are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upper-outer quadrant </a:t>
            </a:r>
          </a:p>
          <a:p>
            <a:pPr mar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gluteus maximums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muscle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gluteus medius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muscle;  </a:t>
            </a:r>
          </a:p>
          <a:p>
            <a:pPr mar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    deltoid muscle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38400"/>
            <a:ext cx="41148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58978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III. INTRADERMAL (INTRACUTANEOUS) ADMINISTRATION: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Usually used for purposes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testing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sensitivity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antigen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They are usually given in to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dermis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inner aspect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forearms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very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short needle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abut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½ inch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length, is used. </a:t>
            </a:r>
          </a:p>
          <a:p>
            <a:pPr lvl="1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Explanation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must be given to the pt. before injection because there is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burning pain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brief time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at the site. </a:t>
            </a:r>
          </a:p>
          <a:p>
            <a:pPr>
              <a:buBlip>
                <a:blip r:embed="rId2"/>
              </a:buBlip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209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802" y="3886200"/>
            <a:ext cx="50482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8146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57200"/>
            <a:ext cx="7024744" cy="990600"/>
          </a:xfrm>
        </p:spPr>
        <p:txBody>
          <a:bodyPr/>
          <a:lstStyle/>
          <a:p>
            <a:r>
              <a:rPr lang="en-US" dirty="0" smtClean="0"/>
              <a:t>                 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516009" cy="39276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Restrict spoken exchange between each other to technicalities relating to the examination. 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Irrelevant conversation should be avoided.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3820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IV.  INTRAVENOUS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ADMINISTRATION (IV)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method is selected when the effect of a drug is desired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immediately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Most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drugs given in diagnostic imaging are given by this route.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the most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hazardous routes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drug administration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Vital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sign should always be checked during IV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drug admin.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Use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surgical asepsis always during IV drug administration.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Some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IV drugs are given through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pre-existing IV infusion line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Mostly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antecubital vein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is used for IV drug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administration</a:t>
            </a:r>
          </a:p>
          <a:p>
            <a:pPr lvl="0">
              <a:buFont typeface="Wingdings" pitchFamily="2" charset="2"/>
              <a:buChar char="q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Equipment needed for IV drug administration are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:-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large syringe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 25- gauge needle ;1 inch in length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4 or 5 antiseptic alcohol wipes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correct drug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Sterile gloves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873" y="4180609"/>
            <a:ext cx="335972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498802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6106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Injectable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medications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are packaged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Ampule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Vials  form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Vial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Is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glass container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rubber stopper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circled by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metal band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needle is inserted through the rubber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Stopper into the solution;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solution runs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to the syringe more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quickly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air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injected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in to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vial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before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solution is drawn up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211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6636" y="3049299"/>
            <a:ext cx="411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9822"/>
            <a:ext cx="3886200" cy="329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2966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912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Ampule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Is always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single-dose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container and is made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entirely of glass.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indented area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at the neck is opened by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filing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 neck with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a small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metal file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Never attempt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snap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top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off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an ampule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with out protecting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your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hands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sterile gauze pad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 </a:t>
            </a:r>
          </a:p>
          <a:p>
            <a:pPr lvl="1"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If all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the medication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not used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remainder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must be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discarded.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/>
          </a:p>
        </p:txBody>
      </p:sp>
      <p:pic>
        <p:nvPicPr>
          <p:cNvPr id="6" name="Picture 2" descr="C:\Users\DELL3010\Desktop\IMG_20130101_054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6553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5826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All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potentially dangerous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must know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adverse reactions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contraindications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administration of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particular drug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must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adhere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to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“FIVE RIGHTS”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 administration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:- </a:t>
            </a:r>
          </a:p>
          <a:p>
            <a:pPr lvl="3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right patient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right drug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right amount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right route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right time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lvl="0" indent="0">
              <a:buNone/>
            </a:pP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1066800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PRECAUTIONS IN DRUG ADMINISTRATION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50281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Other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precautions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that must be taken during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 administration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Are: </a:t>
            </a:r>
          </a:p>
          <a:p>
            <a:pPr lvl="1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pt.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must be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observed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adverse reaction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30 min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after administration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History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adverse reaction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/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allergic reaction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to drugs must be taken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before administration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Expiry date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a drug must be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checked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if the medication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beyond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prescription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date discard it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3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Two medications must not be mixed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together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unless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this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authorized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by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physician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or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radiologist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 algn="ctr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167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6777317" cy="49944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DRUGS USED IN RADIOLOGY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DEPARTMENT</a:t>
            </a:r>
          </a:p>
          <a:p>
            <a:pPr marL="0" indent="0" algn="ctr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Drugs used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radiology dept.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will be seen 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fall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three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main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groups: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to be used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preparation of the Pt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Contrast agents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to be used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resuscitation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215</a:t>
            </a:fld>
            <a:endParaRPr lang="en-US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211763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Many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radiological examinations require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preparation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abdomen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because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feces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gases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produce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confusing shadow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with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abdominal organs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used 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evacuation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feces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gases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are termed as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laxatives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aperients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purgative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cathartic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(all have the same meaning): </a:t>
            </a:r>
          </a:p>
          <a:p>
            <a:pPr lvl="0">
              <a:buBlip>
                <a:blip r:embed="rId2"/>
              </a:buBlip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commonest name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drug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preparation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abdomen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laxative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; it is an agent that causes evacuation of the bowels by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increasing bulk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stimulating peristaltic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action. </a:t>
            </a:r>
          </a:p>
          <a:p>
            <a:pPr marL="0" lv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Example of laxative: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castor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oil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encourage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peristalsis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the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breakdown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and dispersal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of fecal masses.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3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usual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dose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castor oil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30ml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(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1 vial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) sometimes 2 vials are needed. </a:t>
            </a:r>
          </a:p>
          <a:p>
            <a:pPr>
              <a:buBlip>
                <a:blip r:embed="rId2"/>
              </a:buBlip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411162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4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dirty="0">
                <a:latin typeface="Andalus" pitchFamily="18" charset="-78"/>
                <a:cs typeface="Andalus" pitchFamily="18" charset="-78"/>
              </a:rPr>
            </a:b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7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 Drugs to be used in preparation of the Pt.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400" dirty="0" smtClean="0">
                <a:latin typeface="Andalus" pitchFamily="18" charset="-78"/>
                <a:cs typeface="Andalus" pitchFamily="18" charset="-78"/>
              </a:rPr>
            </a:b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71440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91600" cy="5257800"/>
          </a:xfrm>
        </p:spPr>
        <p:txBody>
          <a:bodyPr>
            <a:noAutofit/>
          </a:bodyPr>
          <a:lstStyle/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Contrast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agents: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are drugs that are administered to a pt.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for </a:t>
            </a:r>
          </a:p>
          <a:p>
            <a:pPr lvl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radiographic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examination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enhance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contrast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particular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structure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Blip>
                <a:blip r:embed="rId2"/>
              </a:buBlip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are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two types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radiographic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contrast agents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: </a:t>
            </a:r>
          </a:p>
          <a:p>
            <a:pPr marL="1714500" lvl="3" indent="-457200">
              <a:buFont typeface="+mj-lt"/>
              <a:buAutoNum type="arabicPeriod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Negative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contrast agent and </a:t>
            </a:r>
          </a:p>
          <a:p>
            <a:pPr marL="1714500" lvl="3" indent="-457200">
              <a:buFont typeface="+mj-lt"/>
              <a:buAutoNum type="arabi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Positive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contrast agent </a:t>
            </a: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>
              <a:buBlip>
                <a:blip r:embed="rId3"/>
              </a:buBlip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22098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2300" b="1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b="1" dirty="0">
                <a:latin typeface="Andalus" pitchFamily="18" charset="-78"/>
                <a:cs typeface="Andalus" pitchFamily="18" charset="-78"/>
              </a:rPr>
            </a:b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2. </a:t>
            </a:r>
            <a:r>
              <a:rPr lang="en-US" sz="2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Contrast agents /medias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200" dirty="0" smtClean="0">
                <a:latin typeface="Andalus" pitchFamily="18" charset="-78"/>
                <a:cs typeface="Andalus" pitchFamily="18" charset="-78"/>
              </a:rPr>
            </a:b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300" dirty="0" smtClean="0">
                <a:latin typeface="Andalus" pitchFamily="18" charset="-78"/>
                <a:cs typeface="Andalus" pitchFamily="18" charset="-78"/>
              </a:rPr>
            </a:b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54524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848600" cy="4689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  Negative contrast agent: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radiolucent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has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low-atomic number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allows x-rays to pass through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it. </a:t>
            </a:r>
          </a:p>
          <a:p>
            <a:pPr lvl="1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Structure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that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filled with a negative C.M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appear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dark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black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on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radiograph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appear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brighter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seen as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light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fluorescent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television screen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Examples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Negative contrast agent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are: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Gases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such as </a:t>
            </a:r>
            <a:r>
              <a:rPr lang="en-US" b="1" baseline="30000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CO</a:t>
            </a:r>
            <a:r>
              <a:rPr lang="en-US" b="1" baseline="-25000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Nitrous oxide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room air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negative CM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may be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used alone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such as in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arthrogram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 combination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with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positive CM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examination of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GIT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such as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barium enema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produce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double-contrast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218</a:t>
            </a:fld>
            <a:endParaRPr lang="en-US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Andalus" pitchFamily="18" charset="-78"/>
                <a:cs typeface="Andalus" pitchFamily="18" charset="-78"/>
              </a:rPr>
              <a:t>2.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Positive contrast agents: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radiographic substances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high atomic number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which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absorb x-rays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highly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Organs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filled with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positive CM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appear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white (light)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on a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radiograph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appear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dark (black)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on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florescent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television screen.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1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two types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positive CM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used in radiography are: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Barium sulfate (BaSO</a:t>
            </a:r>
            <a:r>
              <a:rPr lang="en-US" sz="2200" b="1" baseline="-25000" dirty="0">
                <a:latin typeface="Andalus" pitchFamily="18" charset="-78"/>
                <a:cs typeface="Andalus" pitchFamily="18" charset="-78"/>
              </a:rPr>
              <a:t>4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)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iodinated compounds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21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6200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1.4.2. </a:t>
            </a:r>
            <a:r>
              <a:rPr lang="en-US" sz="3200" b="1" u="sng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 ETHICAL  RESPONSIBILITY</a:t>
            </a:r>
            <a:endParaRPr lang="en-US" sz="3200" dirty="0">
              <a:solidFill>
                <a:schemeClr val="tx2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620000" cy="4191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technologist is governed by a code of Ethics and principles of professional conducts such as:- </a:t>
            </a: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Don’t reveal pt. confidential for any one not professionally involved.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E.g.  name of the pt., examination performed, results .   </a:t>
            </a: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Any question about treatment or diagnosis must be referred to the concerned radiologist or physician,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848600" cy="4842029"/>
          </a:xfrm>
        </p:spPr>
        <p:txBody>
          <a:bodyPr/>
          <a:lstStyle/>
          <a:p>
            <a:pPr marL="514350" indent="-514350">
              <a:buAutoNum type="romanUcPeriod"/>
            </a:pPr>
            <a:r>
              <a:rPr lang="en-US" sz="2200" b="1" dirty="0" err="1" smtClean="0">
                <a:latin typeface="Andalus" pitchFamily="18" charset="-78"/>
                <a:cs typeface="Andalus" pitchFamily="18" charset="-78"/>
              </a:rPr>
              <a:t>Ba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SO</a:t>
            </a:r>
            <a:r>
              <a:rPr lang="en-US" sz="2200" b="1" baseline="-25000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Is the most frequently chosen CM for radiologic examination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GIT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BaSO</a:t>
            </a:r>
            <a:r>
              <a:rPr lang="en-US" b="1" baseline="-25000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is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white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crystalline powder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that is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mixed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water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make a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suspension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It may be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administered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by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mouth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examination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upper GIT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by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rectum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 examination of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lower bowel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or through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tube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visualize the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jejunum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ileum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220</a:t>
            </a:fld>
            <a:endParaRPr lang="en-US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57150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Contraindication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BaSO</a:t>
            </a:r>
            <a:r>
              <a:rPr lang="en-US" sz="2200" b="1" baseline="-25000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Because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BaSO</a:t>
            </a:r>
            <a:r>
              <a:rPr lang="en-US" sz="2200" b="1" baseline="-25000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insoluble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cannot be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absorbed by the body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it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must not be administered intravascularly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intrathecally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It is also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contraindicated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case of suspected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perforation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of the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GIT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as it may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leak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to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peritoneal cavity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and causes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peritonitis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It is also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contraindicated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case of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recent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or impending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abdominal surgery.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15958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77200" cy="4918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II. Iodinated compounds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Iodinated CMs are available as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oil based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water soluble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agents.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Oil-based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iodinated CM is limited in use and primarily used in </a:t>
            </a:r>
          </a:p>
          <a:p>
            <a:pPr marL="393192" lvl="1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lymphangiography.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Water-soluble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iodinated CMs are routinely used for examination of  </a:t>
            </a:r>
          </a:p>
          <a:p>
            <a:pPr marL="393192" lvl="1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GUS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Genito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Urinary System),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biliary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system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CV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GIT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(when BaSO</a:t>
            </a:r>
            <a:r>
              <a:rPr lang="en-US" baseline="-25000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393192" lvl="1" indent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is contraindicated).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They are available in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liquid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222</a:t>
            </a:fld>
            <a:endParaRPr lang="en-US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Water-soluble CM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 divided in 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ionic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non-ionic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</a:t>
            </a: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Ionic CM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The compound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dissociates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or separates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</a:t>
            </a:r>
            <a:r>
              <a:rPr lang="en-US" sz="2200" b="1" baseline="-25000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to two charged particles,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anion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; so that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adverse reaction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high.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Non-ionic CM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is more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soluble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H</a:t>
            </a:r>
            <a:r>
              <a:rPr lang="en-US" sz="2200" b="1" baseline="-25000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doesn’t dissociate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to changed particles; so that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adverse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reaction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almost none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in non-ionic CM.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Contraindication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Allergic history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iodine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Iodinated CMs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are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administered intravenously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orally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for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GIT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exam.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latin typeface="Andalus" pitchFamily="18" charset="-78"/>
                <a:cs typeface="Andalus" pitchFamily="18" charset="-78"/>
              </a:rPr>
              <a:t>Con’t . . 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83936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830763"/>
          </a:xfrm>
        </p:spPr>
        <p:txBody>
          <a:bodyPr>
            <a:normAutofit fontScale="92500"/>
          </a:bodyPr>
          <a:lstStyle/>
          <a:p>
            <a:pPr lvl="0">
              <a:buBlip>
                <a:blip r:embed="rId2"/>
              </a:buBlip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It has been indicated that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reactions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to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contrast agents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are possible, particularly when they are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injected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in to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blood stream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meet emergencies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, the radiology dept. must have an emergency supply of various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resuscitation drugs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instruments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0">
              <a:buBlip>
                <a:blip r:embed="rId2"/>
              </a:buBlip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drugs must always be ready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on a prepared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trolley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during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IV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examinations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Blip>
                <a:blip r:embed="rId2"/>
              </a:buBlip>
            </a:pPr>
            <a:r>
              <a:rPr lang="en-US" sz="2400" b="1" dirty="0">
                <a:latin typeface="Andalus" pitchFamily="18" charset="-78"/>
                <a:cs typeface="Andalus" pitchFamily="18" charset="-78"/>
              </a:rPr>
              <a:t>Example of drugs used in resuscitation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: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Drugs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which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reduce allergic reactions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in the body.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marL="109728" lvl="0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E.g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corticosteroids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-  such as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hydrocortisone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100mg), and </a:t>
            </a:r>
          </a:p>
          <a:p>
            <a:pPr marL="109728" indent="0">
              <a:buNone/>
            </a:pP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     Anti-histamines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- such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as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Phenergan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sparine </a:t>
            </a:r>
            <a:endParaRPr lang="en-US" sz="2400" b="1" dirty="0" smtClean="0">
              <a:latin typeface="Andalus" pitchFamily="18" charset="-78"/>
              <a:cs typeface="Andalus" pitchFamily="18" charset="-78"/>
            </a:endParaRPr>
          </a:p>
          <a:p>
            <a:pPr marL="109728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                                           (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promethazine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hydrochloride).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Adrenaline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: to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raise blood pressure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increase cardiac output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pPr marL="0" indent="0">
              <a:buNone/>
            </a:pP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0CB1-A7EC-45C7-A191-93621C5A5B7E}" type="slidenum">
              <a:rPr lang="en-US" smtClean="0"/>
              <a:pPr/>
              <a:t>224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75260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700" b="1" dirty="0" smtClean="0">
                <a:latin typeface="Andalus" pitchFamily="18" charset="-78"/>
                <a:cs typeface="Andalus" pitchFamily="18" charset="-78"/>
              </a:rPr>
            </a:br>
            <a:r>
              <a:rPr lang="en-US" sz="36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3. Drugs used in Resuscitation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072377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8800" b="1" dirty="0" smtClean="0">
              <a:latin typeface="Bradley Hand ITC" pitchFamily="66" charset="0"/>
            </a:endParaRPr>
          </a:p>
          <a:p>
            <a:pPr marL="0" indent="0" algn="r">
              <a:buNone/>
            </a:pPr>
            <a:r>
              <a:rPr lang="en-US" sz="8800" b="1" dirty="0" smtClean="0">
                <a:latin typeface="Bradley Hand ITC" pitchFamily="66" charset="0"/>
              </a:rPr>
              <a:t>The end !!!</a:t>
            </a:r>
          </a:p>
          <a:p>
            <a:pPr marL="0" indent="0">
              <a:buNone/>
            </a:pPr>
            <a:endParaRPr lang="en-US" sz="8800" b="1" dirty="0">
              <a:latin typeface="Bradley Hand ITC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9C8-377D-49D9-9607-A7BF7C864D74}" type="slidenum">
              <a:rPr lang="en-US" smtClean="0"/>
              <a:pPr/>
              <a:t>225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480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4953000" cy="9144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287409" cy="40038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If you observe illegal or unethical practice by coworkers,  report it to the proper person. </a:t>
            </a: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technologist must not be wasteful of materials and medication or take them for personal use; keep them in a safe place. </a:t>
            </a: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Responsibility of keeping abreast of the changes and growth of knowledge in his/her profession. </a:t>
            </a:r>
          </a:p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To be a member of local and professional organizations (to contribute his part).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033710" cy="1600200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1.4.3.</a:t>
            </a:r>
            <a:r>
              <a:rPr lang="en-US" b="1" u="sng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 LEGAL RESPONSIBILITY (MEDICO LEGAL ASPECTS)</a:t>
            </a:r>
            <a:r>
              <a:rPr lang="en-US" smtClean="0">
                <a:solidFill>
                  <a:schemeClr val="tx2"/>
                </a:solidFill>
              </a:rPr>
              <a:t/>
            </a:r>
            <a:br>
              <a:rPr lang="en-US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795708" cy="369902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considered under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three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aspects:-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I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b="1" u="sng" dirty="0" smtClean="0">
                <a:latin typeface="Andalus" pitchFamily="18" charset="-78"/>
                <a:cs typeface="Andalus" pitchFamily="18" charset="-78"/>
              </a:rPr>
              <a:t>Breach of professional confidence</a:t>
            </a:r>
            <a:r>
              <a:rPr lang="en-US" b="1" i="1" u="sng" dirty="0" smtClean="0">
                <a:latin typeface="Andalus" pitchFamily="18" charset="-78"/>
                <a:cs typeface="Andalus" pitchFamily="18" charset="-78"/>
              </a:rPr>
              <a:t>: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all patients are protected by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                                                   the “Pt’s bill of right”.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Don’t disclose any information concerning the patient or colleagues to unauthorized person. 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Discussion concerning pt. information must be limited with in the radiologist, physician, nurse and colleagues.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Don’t discuss with the patient himself about his condition; questions must be referred to the concerned radiologist or physician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391834" cy="1066800"/>
          </a:xfrm>
        </p:spPr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</a:rPr>
              <a:t>ii</a:t>
            </a:r>
            <a:r>
              <a:rPr lang="en-US" b="1" i="1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. </a:t>
            </a:r>
            <a:r>
              <a:rPr lang="en-US" b="1" i="1" u="sng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Negligence</a:t>
            </a:r>
            <a:endParaRPr lang="en-US" u="sng" dirty="0">
              <a:solidFill>
                <a:schemeClr val="tx2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287409" cy="40038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a failure in care .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E.g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- Failure to read request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- Failure in protecting the patient from unnecessary radiation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024744" cy="1219200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solidFill>
                  <a:schemeClr val="tx2"/>
                </a:solidFill>
              </a:rPr>
              <a:t>iii. </a:t>
            </a:r>
            <a:r>
              <a:rPr lang="en-US" sz="3000" b="1" i="1" u="sng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Procedures in the event of an accident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153400" cy="3508977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Accident can happen during work;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- the procedures to be followed during accident are:-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1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A. Care for the victim and see for medical advice </a:t>
            </a:r>
          </a:p>
          <a:p>
            <a:pPr lvl="1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B. Reporting the accident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C. Recording the accident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33400"/>
            <a:ext cx="7024744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082117" cy="35089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Radiologic technologists are the medical personnel who perform diagnostic imaging examinations.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The relation b/n radiological technologist  and  hospital can be seen with respect to medical and administrative team.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 General preliminary to radiographic procedure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Describe the responsibilities of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1371600"/>
            <a:ext cx="6324600" cy="4038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1500" b="1" dirty="0" smtClean="0"/>
              <a:t>Thanks</a:t>
            </a:r>
            <a:endParaRPr lang="en-US" sz="115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383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990600"/>
            <a:ext cx="7634344" cy="1143000"/>
          </a:xfrm>
        </p:spPr>
        <p:txBody>
          <a:bodyPr>
            <a:normAutofit/>
          </a:bodyPr>
          <a:lstStyle/>
          <a:p>
            <a:r>
              <a:rPr lang="en-US" sz="4400" i="1" dirty="0" smtClean="0">
                <a:latin typeface="Baskerville Old Face" pitchFamily="18" charset="0"/>
                <a:cs typeface="AngsanaUPC" pitchFamily="18" charset="-34"/>
              </a:rPr>
              <a:t>CHAPTER TWO</a:t>
            </a:r>
            <a:endParaRPr lang="en-US" sz="4400" i="1" dirty="0">
              <a:latin typeface="Baskerville Old Face" pitchFamily="18" charset="0"/>
              <a:cs typeface="Angsan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667001"/>
            <a:ext cx="5915809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/>
              <a:t> </a:t>
            </a:r>
            <a:r>
              <a:rPr lang="en-US" sz="3600" i="1" dirty="0" smtClean="0">
                <a:latin typeface="Baskerville Old Face" pitchFamily="18" charset="0"/>
              </a:rPr>
              <a:t>INFECTION CONTROL</a:t>
            </a:r>
            <a:endParaRPr lang="en-US" sz="3600" i="1" dirty="0">
              <a:latin typeface="Baskerville Old Fac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othicE" pitchFamily="2" charset="0"/>
                <a:cs typeface="GothicE" pitchFamily="2" charset="0"/>
              </a:rPr>
              <a:t>                                                      </a:t>
            </a:r>
            <a:r>
              <a:rPr lang="en-US" dirty="0" smtClean="0">
                <a:latin typeface="Matura MT Script Capitals" pitchFamily="66" charset="0"/>
                <a:cs typeface="GothicE" pitchFamily="2" charset="0"/>
              </a:rPr>
              <a:t>Introduction</a:t>
            </a:r>
            <a:endParaRPr lang="en-US" dirty="0">
              <a:latin typeface="Matura MT Script Capitals" pitchFamily="66" charset="0"/>
              <a:cs typeface="Gothi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153400" cy="5715000"/>
          </a:xfrm>
        </p:spPr>
        <p:txBody>
          <a:bodyPr>
            <a:noAutofit/>
          </a:bodyPr>
          <a:lstStyle/>
          <a:p>
            <a:pPr indent="-342900"/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indent="-34290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indent="0" algn="ctr">
              <a:buNone/>
            </a:pPr>
            <a:r>
              <a:rPr lang="en-US" sz="2800" b="1" u="sng" dirty="0" smtClean="0">
                <a:latin typeface="Andalus" pitchFamily="18" charset="-78"/>
                <a:cs typeface="Andalus" pitchFamily="18" charset="-78"/>
              </a:rPr>
              <a:t>WHAT IS HEALTH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?</a:t>
            </a:r>
          </a:p>
          <a:p>
            <a:pPr marL="0" indent="0" algn="ctr">
              <a:buNone/>
            </a:pPr>
            <a:endParaRPr lang="en-US" sz="2800" dirty="0" smtClean="0">
              <a:latin typeface="Andalus" pitchFamily="18" charset="-78"/>
              <a:cs typeface="Andalus" pitchFamily="18" charset="-78"/>
            </a:endParaRPr>
          </a:p>
          <a:p>
            <a:pPr indent="-34290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a state of complete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physical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mental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social well-being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not merely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absence of a disease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(WHO)</a:t>
            </a:r>
          </a:p>
          <a:p>
            <a:pPr indent="-342900"/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indent="-342900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the fundamental right of every human being regardless of politics, race, sex, religion, . . .</a:t>
            </a:r>
          </a:p>
          <a:p>
            <a:pPr indent="-342900"/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 patient :-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a person whose activity and feeling is restricted to a certain degree depending on their illness .</a:t>
            </a:r>
          </a:p>
          <a:p>
            <a:pPr marL="0" indent="0">
              <a:buNone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65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5858434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2324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Nosocomial Infection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Microorganisms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 body’s defense against disease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Techniques of infection control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Disinfection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Surgical Aseptic Techniques for               RTs/Radiographers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Method of sterilization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010834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719508" cy="43086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 Infection control in health care institutions is essential.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 All health workers are responsible for complying with infection-control precautions.  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All pts. Coming to the diagnostic imaging dept. must be regarded as potential carriers of diseases.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Every piece of equipment must be thoroughly cleaned after each use.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33400"/>
            <a:ext cx="7239000" cy="1066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1.1 Nosocomial Infection   </a:t>
            </a:r>
            <a:endParaRPr lang="en-US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399"/>
            <a:ext cx="7567108" cy="415622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/>
              <a:t>- </a:t>
            </a:r>
            <a:r>
              <a:rPr lang="en-US" sz="2200" dirty="0" smtClean="0"/>
              <a:t>Is infection acquired in the health care institution.</a:t>
            </a:r>
          </a:p>
          <a:p>
            <a:pPr lvl="0">
              <a:buNone/>
            </a:pPr>
            <a:r>
              <a:rPr lang="en-US" sz="2200" dirty="0" smtClean="0"/>
              <a:t>            because:- </a:t>
            </a:r>
          </a:p>
          <a:p>
            <a:pPr lvl="0">
              <a:buNone/>
            </a:pPr>
            <a:r>
              <a:rPr lang="en-US" sz="2200" dirty="0" smtClean="0"/>
              <a:t>    a) there are different types of patients . </a:t>
            </a:r>
          </a:p>
          <a:p>
            <a:pPr lvl="0">
              <a:buNone/>
            </a:pPr>
            <a:r>
              <a:rPr lang="en-US" sz="2200" dirty="0" smtClean="0"/>
              <a:t>    b)  growth of hospital bacteria that have learned to resist antimicrobial drugs. 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of nosocomial infection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744609" cy="35089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1.urinary tract -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most frequent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- associated with the use of 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catheters</a:t>
            </a:r>
          </a:p>
          <a:p>
            <a:pPr lvl="0">
              <a:buNone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2. Wound infections- second most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frequent  cause</a:t>
            </a:r>
            <a:endParaRPr lang="en-US" b="1" i="1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        -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following surgical procedures </a:t>
            </a:r>
          </a:p>
          <a:p>
            <a:pPr lvl="0">
              <a:buNone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3. Respiratory tract -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third most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frequent cause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24744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1.2 </a:t>
            </a:r>
            <a:r>
              <a:rPr lang="en-U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MICRO</a:t>
            </a:r>
            <a:r>
              <a:rPr lang="en-US" sz="3600" b="1" dirty="0" smtClean="0">
                <a:solidFill>
                  <a:schemeClr val="tx1"/>
                </a:solidFill>
              </a:rPr>
              <a:t> ORGANISMS (MO)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391400" cy="3886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 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basically four major groups of MOs: </a:t>
            </a:r>
          </a:p>
          <a:p>
            <a:pPr marL="342900" lvl="2" indent="-27432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1.Bacteria</a:t>
            </a:r>
          </a:p>
          <a:p>
            <a:pPr marL="342900" lvl="2" indent="-27432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2. Fungi </a:t>
            </a:r>
          </a:p>
          <a:p>
            <a:pPr marL="342900" lvl="2" indent="-27432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3.Viruses </a:t>
            </a:r>
          </a:p>
          <a:p>
            <a:pPr marL="342900" lvl="2" indent="-27432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4.Protozoa </a:t>
            </a:r>
          </a:p>
          <a:p>
            <a:pPr>
              <a:buNone/>
            </a:pP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23943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</a:t>
            </a:r>
            <a:r>
              <a:rPr lang="en-US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.BACTERIA</a:t>
            </a:r>
            <a:endParaRPr lang="en-US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567108" cy="4800600"/>
          </a:xfrm>
        </p:spPr>
        <p:txBody>
          <a:bodyPr>
            <a:normAutofit fontScale="32500" lnSpcReduction="20000"/>
          </a:bodyPr>
          <a:lstStyle/>
          <a:p>
            <a:pPr lvl="0">
              <a:buFontTx/>
              <a:buChar char="-"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are minute, one-celled organisms without a typical nucleus.</a:t>
            </a:r>
          </a:p>
          <a:p>
            <a:pPr lvl="0">
              <a:buNone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- they contain both DNA and RNA. </a:t>
            </a:r>
          </a:p>
          <a:p>
            <a:pPr lvl="0">
              <a:buNone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-they are both harmful and useful</a:t>
            </a:r>
          </a:p>
          <a:p>
            <a:pPr lvl="0">
              <a:buNone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     e.g.-. E.coli natural (normal flora-useful in digestion and absorption of food in the GIT)</a:t>
            </a:r>
          </a:p>
          <a:p>
            <a:pPr lvl="0">
              <a:buNone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        - some common diseases produced by bacteria are: </a:t>
            </a:r>
            <a:r>
              <a:rPr lang="en-US" sz="8000" i="1" dirty="0" smtClean="0">
                <a:latin typeface="Andalus" pitchFamily="18" charset="-78"/>
                <a:cs typeface="Andalus" pitchFamily="18" charset="-78"/>
              </a:rPr>
              <a:t>diphtheria, tuberculosis, boils, abscesses, wound infections, salmonella.</a:t>
            </a:r>
            <a:endParaRPr lang="en-US" sz="80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- Bacteria’s are classified according to their </a:t>
            </a:r>
            <a:r>
              <a:rPr lang="en-US" sz="8000" i="1" dirty="0" smtClean="0">
                <a:latin typeface="Andalus" pitchFamily="18" charset="-78"/>
                <a:cs typeface="Andalus" pitchFamily="18" charset="-78"/>
              </a:rPr>
              <a:t>shape and </a:t>
            </a: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8000" i="1" dirty="0" smtClean="0">
                <a:latin typeface="Andalus" pitchFamily="18" charset="-78"/>
                <a:cs typeface="Andalus" pitchFamily="18" charset="-78"/>
              </a:rPr>
              <a:t>divisional grouping</a:t>
            </a:r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 as: </a:t>
            </a:r>
          </a:p>
          <a:p>
            <a:pPr lvl="3"/>
            <a:endParaRPr lang="en-US" sz="7400" dirty="0" smtClean="0"/>
          </a:p>
          <a:p>
            <a:endParaRPr lang="en-US" sz="6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024744" cy="6487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according to their </a:t>
            </a:r>
            <a:r>
              <a:rPr lang="en-US" b="1" i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shape</a:t>
            </a:r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7820809" cy="3927629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a) Spherical (cocci) </a:t>
            </a: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b) Oblong (bacilli) </a:t>
            </a: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c) Spiral (spirilla)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9248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according to </a:t>
            </a:r>
            <a:r>
              <a:rPr lang="en-US" sz="3200" b="1" i="1" dirty="0" smtClean="0">
                <a:solidFill>
                  <a:schemeClr val="tx1"/>
                </a:solidFill>
              </a:rPr>
              <a:t>divisional grouping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6777317" cy="38862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8000" dirty="0" smtClean="0"/>
              <a:t> </a:t>
            </a:r>
          </a:p>
          <a:p>
            <a:pPr lvl="2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a) Diplococcic (group of to two) </a:t>
            </a:r>
          </a:p>
          <a:p>
            <a:pPr lvl="2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b) Streptococci (chains) </a:t>
            </a:r>
          </a:p>
          <a:p>
            <a:pPr lvl="2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c) Staphylococci (grape like bunches)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5020234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2.</a:t>
            </a:r>
            <a:r>
              <a:rPr lang="en-US" b="1" u="sng" dirty="0" smtClean="0">
                <a:solidFill>
                  <a:schemeClr val="tx1"/>
                </a:solidFill>
              </a:rPr>
              <a:t> </a:t>
            </a:r>
            <a:r>
              <a:rPr lang="en-US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FUNGI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615517" cy="441960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Fungi exist in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two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forms:- </a:t>
            </a:r>
          </a:p>
          <a:p>
            <a:pPr lvl="3"/>
            <a:r>
              <a:rPr lang="en-US" sz="2400" b="1" i="1" dirty="0" smtClean="0">
                <a:latin typeface="Andalus" pitchFamily="18" charset="-78"/>
                <a:cs typeface="Andalus" pitchFamily="18" charset="-78"/>
              </a:rPr>
              <a:t>Yeast :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are one-celled  </a:t>
            </a:r>
          </a:p>
          <a:p>
            <a:pPr lvl="3"/>
            <a:r>
              <a:rPr lang="en-US" sz="2400" b="1" i="1" dirty="0" smtClean="0">
                <a:latin typeface="Andalus" pitchFamily="18" charset="-78"/>
                <a:cs typeface="Andalus" pitchFamily="18" charset="-78"/>
              </a:rPr>
              <a:t>Mold :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have many cells  </a:t>
            </a:r>
          </a:p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Some fungi have the characteristics of both yeasts and molds. </a:t>
            </a:r>
          </a:p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Reproduce by budding or spore formation </a:t>
            </a:r>
          </a:p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Require moisture and darkness to grow </a:t>
            </a:r>
          </a:p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Many pathogenic fungi infect the skin and scalp of humans.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E.g. common diseases caused by fungi are those caused by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Candida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albicans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(yeast like):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thrush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(in the mouth), “Black hairy tongue” infections,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vulvo-vaginitis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09600"/>
            <a:ext cx="7558144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3.</a:t>
            </a:r>
            <a:r>
              <a:rPr lang="en-US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VIRUSES</a:t>
            </a:r>
            <a:endParaRPr lang="en-US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777317" cy="41562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Viruses are minute MO that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can not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be visualized under an ordinary microscope.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Their genetic material is composed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either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DNA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RNA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but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never both. 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E.g. some viral diseases that affect humans are: influenza, measles, mumps; hepatitis A, B; herpes zoster; herpes simplex; AIDS and common cold.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atura MT Script Capitals" pitchFamily="66" charset="0"/>
              </a:rPr>
              <a:t>                             Con’t</a:t>
            </a:r>
            <a:r>
              <a:rPr lang="en-US" dirty="0" smtClean="0"/>
              <a:t>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200" b="1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Radiology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:- is a branch of medical science which deals with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diagnosis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a disease by the use of x-radiation.</a:t>
            </a: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Interventional Radiology :-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which somehow deals with the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treatment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some diseases.</a:t>
            </a: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Radiography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:-is a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technique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used to produce an image of the internal structure of the body by using x-radiation. </a:t>
            </a:r>
          </a:p>
          <a:p>
            <a:pPr marL="68580" indent="0">
              <a:buNone/>
            </a:pPr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50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010834" cy="8382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4. PROTOZOA</a:t>
            </a:r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3848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are more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complex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one-celled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MOs 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They are often parasitic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move from place to place by pseudopod formation by the action of flagella, or by cilia,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Many protozoa are able to form themselves in cysts ,to prolong their existence.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Many of the diseases in human caused by 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protozoa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affect 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GI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GUT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and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the circulatory system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E.g. some of the common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protozoal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diseases are </a:t>
            </a:r>
            <a:r>
              <a:rPr lang="en-US" sz="2200" b="1" i="1" dirty="0" err="1" smtClean="0">
                <a:latin typeface="Andalus" pitchFamily="18" charset="-78"/>
                <a:cs typeface="Andalus" pitchFamily="18" charset="-78"/>
              </a:rPr>
              <a:t>amebiasis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i="1" dirty="0" err="1" smtClean="0">
                <a:latin typeface="Andalus" pitchFamily="18" charset="-78"/>
                <a:cs typeface="Andalus" pitchFamily="18" charset="-78"/>
              </a:rPr>
              <a:t>gardiasis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, malaria, toxoplasmosis</a:t>
            </a:r>
            <a:r>
              <a:rPr lang="en-US" b="1" i="1" dirty="0" smtClean="0"/>
              <a:t>,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43800" cy="1066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1.3  </a:t>
            </a:r>
            <a:r>
              <a:rPr lang="en-US" sz="28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  BODY’S  DEFENCE  AGAINST  DISEASE</a:t>
            </a:r>
            <a:endParaRPr lang="en-US" sz="28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539317" cy="4038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both specific and non-specific defense system </a:t>
            </a:r>
          </a:p>
          <a:p>
            <a:pPr marL="582930" lvl="0" indent="-51435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i. 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non-specific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is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not selective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when dealing with microbes.</a:t>
            </a:r>
          </a:p>
          <a:p>
            <a:pPr marL="582930" lvl="0" indent="-51435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           Non-specific defense system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skin, hair, ciliated mucous membrane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Tx/>
              <a:buChar char="-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urine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FontTx/>
              <a:buChar char="-"/>
            </a:pPr>
            <a:r>
              <a:rPr lang="en-US" sz="2200" b="1" i="1" dirty="0" err="1" smtClean="0">
                <a:latin typeface="Andalus" pitchFamily="18" charset="-78"/>
                <a:cs typeface="Andalus" pitchFamily="18" charset="-78"/>
              </a:rPr>
              <a:t>Lysosomes</a:t>
            </a:r>
            <a:endParaRPr lang="en-US" sz="2200" b="1" i="1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Tx/>
              <a:buChar char="-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Tx/>
              <a:buChar char="-"/>
            </a:pPr>
            <a:endParaRPr lang="en-US" sz="2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81000"/>
            <a:ext cx="4410634" cy="914400"/>
          </a:xfrm>
        </p:spPr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4958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i="1" dirty="0" smtClean="0"/>
              <a:t>           </a:t>
            </a:r>
            <a:r>
              <a:rPr lang="en-US" sz="2800" b="1" i="1" dirty="0" smtClean="0"/>
              <a:t>ii</a:t>
            </a:r>
            <a:r>
              <a:rPr lang="en-US" sz="2800" b="1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specific method (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antibody </a:t>
            </a:r>
            <a:r>
              <a:rPr lang="en-US" dirty="0" smtClean="0"/>
              <a:t>)</a:t>
            </a:r>
            <a:endParaRPr lang="en-US" sz="2800" b="1" i="1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endParaRPr lang="en-US" b="1" i="1" dirty="0" smtClean="0"/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When MO by pass the non-specific method they produce antigen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our body then forms, specific antibody to act against antigen by macrophages and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neutrophils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Anti body form to react against an invading antigen to produce an immunity</a:t>
            </a:r>
          </a:p>
          <a:p>
            <a:pPr lvl="0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135009" cy="43086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ACTIVE IMMUNITY: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-Naturally acquired (inherited) or acquired as a result of having the disease or by vaccination (injection) of weakened or attenuated MO. 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PASSIVE IMMUNITY: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-acquired by injection of antibody or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transplacental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transfer (from mother to fetus).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010834" cy="8382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PROCESS  OF  INFECTION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419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Infection invades the body in a progressive manner: 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1. 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first stage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(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incubation period)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- interval b/n exposure to an infection and appearance of first symptoms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-It is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not possible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to detect a particular disease during the incubation period.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2.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second phase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(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prodromal phase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.)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- early signs and symptoms of the disease are demonstrated. </a:t>
            </a:r>
          </a:p>
          <a:p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5248834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00200"/>
            <a:ext cx="8382000" cy="3585177"/>
          </a:xfrm>
        </p:spPr>
        <p:txBody>
          <a:bodyPr>
            <a:normAutofit/>
          </a:bodyPr>
          <a:lstStyle/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Third phase  (active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full stage )</a:t>
            </a:r>
          </a:p>
          <a:p>
            <a:pPr lvl="3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   -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all of the characteristic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signs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and s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ymptoms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of the disease are at their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peak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4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fourth phase  (convalescence)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- symptoms begin to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diminish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and eventually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disappear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5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phase of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remission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- incase of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chronic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infections, </a:t>
            </a: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-  lessening the severity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405744" cy="1371600"/>
          </a:xfrm>
        </p:spPr>
        <p:txBody>
          <a:bodyPr>
            <a:normAutofit fontScale="90000"/>
          </a:bodyPr>
          <a:lstStyle/>
          <a:p>
            <a:r>
              <a:rPr lang="en-US" sz="31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ELEMENTS  NEEDED  TO  PRODUCE  INFECTION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109908" cy="4419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Infection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can not begin unless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three elements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 present:-</a:t>
            </a:r>
          </a:p>
          <a:p>
            <a:pPr lvl="3"/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source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3"/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Host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pPr lvl="3"/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Means of transmission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Source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:- is a person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with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incubating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 disease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Host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 - is any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susceptible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person </a:t>
            </a:r>
          </a:p>
          <a:p>
            <a:pPr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e.g. fatigued or poorly nourished, diabetic pts., cancer pt. </a:t>
            </a:r>
          </a:p>
          <a:p>
            <a:pPr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Means of transmission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:- can be by direct and indirect contact, by droplet, vehicle, vector or air born.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4791634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920317" cy="453722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                    </a:t>
            </a:r>
            <a:r>
              <a:rPr lang="en-US" sz="2800" b="1" i="1" dirty="0" smtClean="0">
                <a:latin typeface="Andalus" pitchFamily="18" charset="-78"/>
                <a:cs typeface="Andalus" pitchFamily="18" charset="-78"/>
              </a:rPr>
              <a:t>Means of transmission</a:t>
            </a:r>
            <a:endParaRPr lang="en-US" sz="2800" b="1" i="1" dirty="0" smtClean="0"/>
          </a:p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a) Direct contact 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-when infected blood or fluid is touched with hands, or by kissing or sexual intercourse. </a:t>
            </a:r>
          </a:p>
          <a:p>
            <a:pPr marL="525780" lvl="0" indent="-457200">
              <a:buAutoNum type="alphaLcParenR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b) Indirect contact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- is transfer of pathogenic MO by touching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contaminated objects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525780" lvl="0" indent="-45720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- dressings, instruments, clothing, dishes. . </a:t>
            </a:r>
          </a:p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c) Droplet contact 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involves  infectious secretions of the nose, mouth (during coughing) etc. </a:t>
            </a:r>
          </a:p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d) Vehicles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may also transport infection;</a:t>
            </a:r>
          </a:p>
          <a:p>
            <a:pPr marL="525780" lvl="0" indent="-45720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- these include: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food, water, drugs, blood. 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027664"/>
            <a:ext cx="5477434" cy="4963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010400" cy="4191000"/>
          </a:xfrm>
        </p:spPr>
        <p:txBody>
          <a:bodyPr/>
          <a:lstStyle/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e) Air born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residue from evaporated droplets suspended in air for a long period of time</a:t>
            </a:r>
          </a:p>
          <a:p>
            <a:pPr marL="525780" lvl="0" indent="-45720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525780" lvl="0" indent="-457200"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f) Vectors   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are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insects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animal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carriers of disease    --- transmit by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stinging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biting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  </a:t>
            </a:r>
            <a:r>
              <a:rPr lang="en-US" sz="28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TECHNIQUES  OF  INFECTION  CONTROL</a:t>
            </a:r>
            <a:r>
              <a:rPr lang="en-US" sz="2800" u="sng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2800" u="sng" dirty="0" smtClean="0">
                <a:latin typeface="Andalus" pitchFamily="18" charset="-78"/>
                <a:cs typeface="Andalus" pitchFamily="18" charset="-78"/>
              </a:rPr>
            </a:br>
            <a:endParaRPr lang="en-US" sz="2800" u="sng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287409" cy="37752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It is the RT’s duty to practice strict medical asepsis at all times. </a:t>
            </a:r>
          </a:p>
          <a:p>
            <a:pPr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v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Medical aseptic technique  -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destroying MO </a:t>
            </a:r>
          </a:p>
          <a:p>
            <a:pPr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-by using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soap,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water, friction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and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chemical disinfectants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691282" cy="1752600"/>
          </a:xfrm>
        </p:spPr>
        <p:txBody>
          <a:bodyPr>
            <a:noAutofit/>
          </a:bodyPr>
          <a:lstStyle/>
          <a:p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/>
            </a:r>
            <a:br>
              <a:rPr lang="en-US" sz="2500" dirty="0" smtClean="0">
                <a:latin typeface="Matura MT Script Capitals" pitchFamily="66" charset="0"/>
                <a:cs typeface="GothicE" pitchFamily="2" charset="0"/>
              </a:rPr>
            </a:br>
            <a:r>
              <a:rPr lang="en-US" sz="2500" dirty="0" smtClean="0">
                <a:latin typeface="Matura MT Script Capitals" pitchFamily="66" charset="0"/>
                <a:cs typeface="GothicE" pitchFamily="2" charset="0"/>
              </a:rPr>
              <a:t>    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UNIT ONE</a:t>
            </a:r>
            <a:br>
              <a:rPr lang="en-US" sz="3200" dirty="0" smtClean="0">
                <a:latin typeface="Andalus" pitchFamily="18" charset="-78"/>
                <a:cs typeface="Andalus" pitchFamily="18" charset="-78"/>
              </a:rPr>
            </a:b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sz="3200" dirty="0" smtClean="0">
                <a:latin typeface="Andalus" pitchFamily="18" charset="-78"/>
                <a:cs typeface="Andalus" pitchFamily="18" charset="-78"/>
              </a:rPr>
            </a:b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1. The Radiologic Technologist and Professionalism  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None/>
            </a:pPr>
            <a:endParaRPr lang="en-US" sz="2000" b="1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Font typeface="+mj-lt"/>
              <a:buAutoNum type="romanUcPeriod"/>
            </a:pPr>
            <a:endParaRPr lang="en-US" sz="2000" b="1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The RT and the hospital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The RT and the Radiology Department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General preliminaries to Radiographic Exam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Responsibility of the R.T</a:t>
            </a:r>
          </a:p>
          <a:p>
            <a:pPr marL="514350" indent="-514350">
              <a:buFont typeface="+mj-lt"/>
              <a:buAutoNum type="romanUcPeriod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3231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6391834" cy="914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1.4.1  </a:t>
            </a:r>
            <a:r>
              <a:rPr lang="en-US" sz="24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DRESS IN THE WORK  PLACE</a:t>
            </a:r>
            <a:endParaRPr lang="en-US" sz="24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777317" cy="37752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RT shouldn’t wear Jewelries on hands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remove long nails and nail polishes 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Wrist watch is the only acceptable one.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 The RT must always wear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uniform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Short sleeves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are better </a:t>
            </a:r>
          </a:p>
          <a:p>
            <a:pPr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Chlorine bleach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recommended for clothes that have become heavily contaminated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990600"/>
            <a:ext cx="5325034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1.4.2  </a:t>
            </a:r>
            <a:r>
              <a:rPr lang="en-US" sz="36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HAIR</a:t>
            </a:r>
            <a:r>
              <a:rPr lang="en-US" sz="2400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2400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endParaRPr lang="en-US" sz="24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6777317" cy="35466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Hair follicles and filaments harbour MO, and are sources of staphylococcus contamination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So,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hair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must be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worn short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washed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frequently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239434" cy="9906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1.4.3  </a:t>
            </a:r>
            <a:r>
              <a:rPr lang="en-US" sz="34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HAND WASHING</a:t>
            </a:r>
            <a:endParaRPr lang="en-US" sz="34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086600" cy="38514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Microbes are most commonly spread from one person to another by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hands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Correct hand washing procedure</a:t>
            </a:r>
          </a:p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-  before and after handling supplies for pt. care       -  before and after each pt. contact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All blood and body fluid must be disposed of correctly, then hands must be washed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Any exposed breaks in your skin must be covered by a water proof protective covering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914400"/>
          </a:xfrm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chemeClr val="tx1"/>
                </a:solidFill>
              </a:rPr>
              <a:t>THE ACCEPTED MEDICALLY ASEPTIC HAND-WASHING TECHNIQUE IS AS FOLLOWS:-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620000" cy="385142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1.Approach the sink, but don’t touch the sink with your uniform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2. Turn on the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tap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by using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paper towel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; then discard the towel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3. 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Regulate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flow of water so that it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does not splash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from the Sink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4. During the entire procedure,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keep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your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hands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forearms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lower than your elbow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5 Wet the hands and soap them well. When using bar soap, rinse the bar before using it.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6. With a firm circular rubbing motion wash the palms, back of the hands, each finger, between the fingers and finally the knuckles.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7.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Rinse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hands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well under running water </a:t>
            </a:r>
          </a:p>
          <a:p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027664"/>
            <a:ext cx="5248834" cy="4963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033708" cy="392762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8.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Wet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wrists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forearms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the elbow. Apply soap and rub with the same circular motion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9. Rinse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10. Clean finger nails once each day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11. Repeat the washing procedure as described above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12. Rinse fingers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13. Rinse soap well and replace it in the dish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14.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Turn off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the water by using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paper towel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15. Dry arms and hands by using towel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16.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Use lotion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on hands and forearms to prevent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cracking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the Skin (to prevent infection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Hand Washing Steps Animation[via torchbrowser.com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762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33400"/>
            <a:ext cx="5782234" cy="1447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1.4.4. </a:t>
            </a:r>
            <a:r>
              <a:rPr lang="en-US" sz="32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GLOVES</a:t>
            </a:r>
            <a:r>
              <a:rPr lang="en-US" sz="3200" u="sng" dirty="0" smtClean="0">
                <a:solidFill>
                  <a:schemeClr val="tx1"/>
                </a:solidFill>
              </a:rPr>
              <a:t/>
            </a:r>
            <a:br>
              <a:rPr lang="en-US" sz="3200" u="sng" dirty="0" smtClean="0">
                <a:solidFill>
                  <a:schemeClr val="tx1"/>
                </a:solidFill>
              </a:rPr>
            </a:br>
            <a:endParaRPr lang="en-US" sz="3200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363609" cy="4267200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Disposable, single-use gloves are to be worn any time that the RT fells that he might touch a patient’s blood or body fluids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Gloves should be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removed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by use of the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following technique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to prevent contamination of the RT’s hands or clothing:- </a:t>
            </a:r>
          </a:p>
          <a:p>
            <a:pPr lvl="0"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1. With the gloved Rt. Hand, hold the upper, outside portion of the left glove and pull it off, turning it in side out.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2. Hold the removed glove with the Rt. Hand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3. With index and middle finger of the bare hand reach inside the   top of the soiled glove and pull if off, turning it inside out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4. Dispose of the soiled glove in to a contaminated waste receptacle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5. Wash your hands.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Clinical skills - The Procedure of putting on and removing Sterile Gloves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08300" y="2935288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066800"/>
            <a:ext cx="5934634" cy="64873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1.4.5</a:t>
            </a:r>
            <a:r>
              <a:rPr lang="en-US" sz="3200" b="1" dirty="0" smtClean="0">
                <a:solidFill>
                  <a:schemeClr val="tx1"/>
                </a:solidFill>
              </a:rPr>
              <a:t>. </a:t>
            </a:r>
            <a:r>
              <a:rPr lang="en-US" sz="32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EYE  PROTECTION</a:t>
            </a:r>
            <a:endParaRPr lang="en-US" sz="32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467600" cy="38514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eyes may be a port of entry for pathogenic MO.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wear goggles or eye glasses, if the RT is in a situation where there may be a spattering of blood or body fluid.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Hands must be kept away from eyes during the course of 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990600"/>
            <a:ext cx="5629834" cy="49633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1.4.6  </a:t>
            </a:r>
            <a:r>
              <a:rPr lang="en-US" sz="32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DISINFECTION</a:t>
            </a:r>
            <a:endParaRPr lang="en-US" sz="32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6777317" cy="42672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/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the removal of pathogenic MO by mechanical and chemical processes.</a:t>
            </a:r>
          </a:p>
          <a:p>
            <a:pPr lvl="0">
              <a:buFont typeface="Wingdings" pitchFamily="2" charset="2"/>
              <a:buChar char="Ø"/>
            </a:pPr>
            <a:r>
              <a:rPr lang="en-US" sz="2000" b="1" i="1" dirty="0" smtClean="0"/>
              <a:t>Articles</a:t>
            </a:r>
            <a:r>
              <a:rPr lang="en-US" sz="2000" dirty="0" smtClean="0"/>
              <a:t> or </a:t>
            </a:r>
            <a:r>
              <a:rPr lang="en-US" sz="2000" b="1" i="1" dirty="0" smtClean="0"/>
              <a:t>surfaces</a:t>
            </a:r>
            <a:r>
              <a:rPr lang="en-US" sz="2000" dirty="0" smtClean="0"/>
              <a:t> </a:t>
            </a:r>
            <a:endParaRPr lang="en-US" sz="20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Usually in reference to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body surfaces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the term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antiseptic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used ,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If a Pt. with contagious disease comes to radiology dept. give him tissue to cough and sneeze in to it and discard them safely. </a:t>
            </a: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7696200" cy="50706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 smtClean="0">
                <a:latin typeface="Andalus" pitchFamily="18" charset="-78"/>
                <a:cs typeface="Andalus" pitchFamily="18" charset="-78"/>
              </a:rPr>
              <a:t>1.1   </a:t>
            </a:r>
            <a:r>
              <a:rPr lang="en-US" sz="2600" b="1" u="sng" dirty="0" smtClean="0">
                <a:latin typeface="Andalus" pitchFamily="18" charset="-78"/>
                <a:cs typeface="Andalus" pitchFamily="18" charset="-78"/>
              </a:rPr>
              <a:t>The RT and the hospital</a:t>
            </a:r>
          </a:p>
          <a:p>
            <a:pPr marL="0" indent="0">
              <a:buNone/>
            </a:pPr>
            <a:endParaRPr lang="en-US" b="1" u="sng" dirty="0" smtClean="0">
              <a:latin typeface="Andalus" pitchFamily="18" charset="-78"/>
              <a:cs typeface="Andalus" pitchFamily="18" charset="-78"/>
            </a:endParaRPr>
          </a:p>
          <a:p>
            <a:pPr lvl="2" indent="-342900">
              <a:buFont typeface="Wingdings" pitchFamily="2" charset="2"/>
              <a:buChar char="v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Any hospital has two team of workers</a:t>
            </a:r>
          </a:p>
          <a:p>
            <a:pPr marL="0" indent="0"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I. Medical Team </a:t>
            </a:r>
          </a:p>
          <a:p>
            <a:pPr lvl="1" indent="-342900">
              <a:buFont typeface="Courier New" pitchFamily="49" charset="0"/>
              <a:buChar char="o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deals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diagnosis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treatment of a disease.</a:t>
            </a:r>
          </a:p>
          <a:p>
            <a:pPr marL="0" indent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  E.g. Physician(Dr), Nurse , RT, Lab. technologist……</a:t>
            </a:r>
          </a:p>
          <a:p>
            <a:pPr mar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II.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Administrative Team </a:t>
            </a:r>
          </a:p>
          <a:p>
            <a:pPr marL="697230" lvl="1" indent="-400050">
              <a:buFont typeface="Courier New" pitchFamily="49" charset="0"/>
              <a:buChar char="o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administrative work of the hospital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;  these are: the administrator of the h/l, maintenance engineer, lifts operator, accountant, cleaner etc…</a:t>
            </a:r>
          </a:p>
          <a:p>
            <a:pPr marL="297180" lvl="1" indent="0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Note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  :-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No one is entirely independent of each other.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They all serve the patient (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common goal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).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So, the patient is the most important person in the h/l.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153834" cy="1143000"/>
          </a:xfrm>
        </p:spPr>
        <p:txBody>
          <a:bodyPr/>
          <a:lstStyle/>
          <a:p>
            <a:r>
              <a:rPr lang="en-US" dirty="0" smtClean="0"/>
              <a:t>Con…..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135009" cy="38514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After the Pt. left the dept. the radiographic table and other equipment must be disinfected. 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technologist should put on a gown and mask, if necessary.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The RT should then scrub his/her hands. </a:t>
            </a:r>
          </a:p>
          <a:p>
            <a:pPr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405744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1.4.7. </a:t>
            </a:r>
            <a:r>
              <a:rPr lang="en-US" sz="28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SURGICAL  ASEPTIC  TECHNEQUE</a:t>
            </a:r>
            <a:r>
              <a:rPr lang="en-US" sz="2800" b="1" u="sng" dirty="0" smtClean="0"/>
              <a:t> </a:t>
            </a:r>
            <a:r>
              <a:rPr lang="en-US" sz="28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(STERILIZATION</a:t>
            </a:r>
            <a:r>
              <a:rPr lang="en-US" sz="2800" b="1" u="sng" dirty="0" smtClean="0">
                <a:solidFill>
                  <a:schemeClr val="tx1"/>
                </a:solidFill>
              </a:rPr>
              <a:t>)</a:t>
            </a:r>
            <a:endParaRPr lang="en-US" sz="2800" u="sng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620000" cy="4343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Is 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complete removal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of all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MOs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and their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spores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from the surface of any object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begins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with cleaning the object in a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medically aseptic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way.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an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invasive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procedure requires the use of surgical aseptic technique.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- E.g. 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parenteral medications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catheterization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utilizing either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heat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chemical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action to accomplish the total removal of MOs &amp; spores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719944" cy="1676400"/>
          </a:xfrm>
        </p:spPr>
        <p:txBody>
          <a:bodyPr>
            <a:normAutofit/>
          </a:bodyPr>
          <a:lstStyle/>
          <a:p>
            <a:r>
              <a:rPr lang="en-US" sz="3100" b="1" u="sng" dirty="0" smtClean="0">
                <a:solidFill>
                  <a:schemeClr val="tx2"/>
                </a:solidFill>
                <a:latin typeface="Andalus" pitchFamily="18" charset="-78"/>
                <a:cs typeface="Andalus" pitchFamily="18" charset="-78"/>
              </a:rPr>
              <a:t>METHODS OF STERILIZATION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777317" cy="408002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method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used to attain sterilization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depends  on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nature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of 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item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to be sterilized.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methods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currently used for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sterilization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include:</a:t>
            </a:r>
          </a:p>
          <a:p>
            <a:pPr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          1.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Steam under pressure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              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. Gas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              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3.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Chemicals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              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4.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Dry heat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               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5.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 Ionizing radiation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620434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 STEAM UNDER PRESSURE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7691717" cy="3315148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-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used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to sterilize 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items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 that can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withstand  high   temperature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moisture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fast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convenient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economical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Pressure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is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attained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in a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chamber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called an </a:t>
            </a:r>
            <a:r>
              <a:rPr lang="en-US" b="1" u="sng" dirty="0" smtClean="0">
                <a:latin typeface="Andalus" pitchFamily="18" charset="-78"/>
                <a:cs typeface="Andalus" pitchFamily="18" charset="-78"/>
              </a:rPr>
              <a:t>autoclave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024744" cy="1143000"/>
          </a:xfrm>
        </p:spPr>
        <p:txBody>
          <a:bodyPr/>
          <a:lstStyle/>
          <a:p>
            <a:r>
              <a:rPr lang="en-US" dirty="0" smtClean="0"/>
              <a:t>Con……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287409" cy="3622829"/>
          </a:xfrm>
        </p:spPr>
        <p:txBody>
          <a:bodyPr/>
          <a:lstStyle/>
          <a:p>
            <a:pPr lvl="0"/>
            <a:r>
              <a:rPr lang="en-US" dirty="0" smtClean="0">
                <a:latin typeface="Andalus" pitchFamily="18" charset="-78"/>
                <a:cs typeface="Andalus" pitchFamily="18" charset="-78"/>
              </a:rPr>
              <a:t>Some bacterial spores continue to live for longer than 3hrs. in temp. as high as 115°C , but none can live if the temperature is raised to 125°C for longer than 15 min. ;so ,the temperature with in the autoclave must reach this range  for  this period of time.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19-05-08-12-01-56_1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76400"/>
            <a:ext cx="5703449" cy="41429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7024744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2.</a:t>
            </a:r>
            <a:r>
              <a:rPr lang="en-US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GAS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772400" cy="40800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items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that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cannot  withstand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moisture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high temperature.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Used A mixture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ethylene oxide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CO2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Gas sterilizers are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heated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from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49°C-60°C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with a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humidity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49%-80%.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838200"/>
            <a:ext cx="6315634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3.</a:t>
            </a:r>
            <a:r>
              <a:rPr lang="en-US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CHEMICALS</a:t>
            </a:r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96200" cy="38514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items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that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cannot withstand  heat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when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gas sterilization is not available</a:t>
            </a: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2% activated , buffered alkaline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glutaradehyde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,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which will kill spores on items immersed in solution for at least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10hrs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95400"/>
            <a:ext cx="6544234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4.</a:t>
            </a:r>
            <a:r>
              <a:rPr lang="en-US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DRY HEAT (rarely used)</a:t>
            </a:r>
            <a: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</a:br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363609" cy="40038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Used to sterilize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anhydrous oil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petroleum products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bulk powders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may also be used to sterilize some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delicate cutting instruments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that may be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corroded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or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discolored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 by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other methods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of sterilization.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It is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rarely used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hospital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38200"/>
            <a:ext cx="6391834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5.</a:t>
            </a:r>
            <a:r>
              <a:rPr lang="en-US" sz="36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IONIZING RADIATION</a:t>
            </a:r>
            <a:endParaRPr lang="en-US" sz="36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934200" cy="3851429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used in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commercial sterilization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;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not used in institutions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</a:p>
          <a:p>
            <a:pPr lvl="0">
              <a:buFont typeface="Wingdings" pitchFamily="2" charset="2"/>
              <a:buChar char="Ø"/>
            </a:pP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Cobalt 60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is the most common source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radiation sterilization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Ionic energy is converted to thermal energy during this process to kill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MOs.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68580" lvl="0" indent="0">
              <a:buNone/>
            </a:pP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1.2   </a:t>
            </a:r>
            <a:r>
              <a:rPr lang="en-US" sz="2200" b="1" u="sng" dirty="0" smtClean="0">
                <a:latin typeface="Andalus" pitchFamily="18" charset="-78"/>
                <a:cs typeface="Andalus" pitchFamily="18" charset="-78"/>
              </a:rPr>
              <a:t>The RT and the Radiology Department </a:t>
            </a:r>
          </a:p>
          <a:p>
            <a:pPr marL="68580" lvl="0" indent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 most important department in the h/l, b/c it carries out many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diagnostic services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They  should  work well with other depts. (Team Work)</a:t>
            </a:r>
          </a:p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radiology dept has its own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gradation of authority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:-</a:t>
            </a: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a)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senior medical person (consultant radiologist )</a:t>
            </a: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b) 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superintendent technologist </a:t>
            </a:r>
          </a:p>
          <a:p>
            <a:pPr lvl="3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c)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radiographers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07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1.4.8 . </a:t>
            </a:r>
            <a:r>
              <a:rPr lang="en-US" sz="3400" b="1" u="sng" dirty="0" smtClean="0">
                <a:solidFill>
                  <a:schemeClr val="tx1"/>
                </a:solidFill>
              </a:rPr>
              <a:t>ISOLATION TECHNIQU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010400" cy="3661377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0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is 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separate the Pt. who has contagious illness from other persons in the hospital. </a:t>
            </a:r>
          </a:p>
          <a:p>
            <a:pPr lvl="0">
              <a:buFont typeface="Wingdings" pitchFamily="2" charset="2"/>
              <a:buChar char="v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RT must always adhere to </a:t>
            </a:r>
            <a:r>
              <a:rPr lang="en-US" sz="2200" b="1" i="1" dirty="0" smtClean="0">
                <a:latin typeface="Andalus" pitchFamily="18" charset="-78"/>
                <a:cs typeface="Andalus" pitchFamily="18" charset="-78"/>
              </a:rPr>
              <a:t>four basic principles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:-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1.Hands are washed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2. All items used for patient care are sterilized, disinfected, or disposed.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3. Items removed from isolation rooms are bagged and labeled as “contaminated”. </a:t>
            </a:r>
          </a:p>
          <a:p>
            <a:pPr lvl="0">
              <a:buNone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       4. All hypodermic needles must be placed in a labeled, puncture-resistant receptacle. 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077634" cy="1524000"/>
          </a:xfrm>
        </p:spPr>
        <p:txBody>
          <a:bodyPr>
            <a:noAutofit/>
          </a:bodyPr>
          <a:lstStyle/>
          <a:p>
            <a:r>
              <a:rPr lang="en-US" sz="30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1.4.9  TAKING RADIOGRAPHS IN THE OPERATING ROOM (OR</a:t>
            </a:r>
            <a:r>
              <a:rPr lang="en-US" sz="2400" b="1" u="sng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)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924800" cy="385142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RT/Radiographer must clean his portable radiographic machine and cassettes 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Care must be taken to prevent contamination of the surgical field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Cassette must always be placed in a sterile plastic bag.</a:t>
            </a:r>
          </a:p>
          <a:p>
            <a:pPr lvl="0"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209801"/>
            <a:ext cx="6777317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600" dirty="0" smtClean="0"/>
              <a:t>   </a:t>
            </a:r>
            <a:r>
              <a:rPr lang="en-US" sz="9600" b="1" i="1" dirty="0" smtClean="0">
                <a:latin typeface="Baskerville Old Face" pitchFamily="18" charset="0"/>
              </a:rPr>
              <a:t>THANKS</a:t>
            </a:r>
            <a:endParaRPr lang="en-US" sz="9600" b="1" i="1" dirty="0">
              <a:latin typeface="Baskerville Old Fac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43000" y="2286000"/>
            <a:ext cx="6629400" cy="32041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Bernard MT Condensed" pitchFamily="18" charset="0"/>
              </a:rPr>
              <a:t>Basic patient care in Diagnostic   </a:t>
            </a:r>
          </a:p>
          <a:p>
            <a:pPr>
              <a:buNone/>
            </a:pPr>
            <a:r>
              <a:rPr lang="en-US" sz="3600" dirty="0" smtClean="0">
                <a:latin typeface="Bernard MT Condensed" pitchFamily="18" charset="0"/>
              </a:rPr>
              <a:t>                Imaging</a:t>
            </a:r>
            <a:endParaRPr lang="en-US" sz="3600" dirty="0">
              <a:latin typeface="Bernard MT Condensed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5629834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Broadway" pitchFamily="82" charset="0"/>
              </a:rPr>
              <a:t>Chapter 3 </a:t>
            </a:r>
            <a:endParaRPr lang="en-US" sz="5400" dirty="0">
              <a:latin typeface="Broadway" pitchFamily="82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A pt may  required to remove all or some items of clothing before exams.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Pts properties like: purses, jewelries and other valuables should be treated with  special care.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An envelope  should be offered to the pt.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The envelope may be kept in the Pt's purse or pocket, or in a secure place in the radiography dept.</a:t>
            </a:r>
          </a:p>
          <a:p>
            <a:pPr>
              <a:buNone/>
            </a:pP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6391834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Care of valuables </a:t>
            </a:r>
            <a:endParaRPr lang="en-US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7620000" cy="3356577"/>
          </a:xfrm>
        </p:spPr>
        <p:txBody>
          <a:bodyPr/>
          <a:lstStyle/>
          <a:p>
            <a:r>
              <a:rPr lang="en-US" sz="2600" dirty="0" smtClean="0">
                <a:latin typeface="Andalus" pitchFamily="18" charset="-78"/>
                <a:cs typeface="Andalus" pitchFamily="18" charset="-78"/>
              </a:rPr>
              <a:t>What is the leading cause of injuries to health- care personnel in the hospital?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Is systematic exercise designed to hold something in balanced and steady position. 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If the RT  employs the rule of correct body mechanics, they will be less fatigued and will avoid injury to him self and his pts.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center of gravity is the point at which the mass of any body is centered.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When a person is standing, his center of gravity is at the center of the pelvis.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Safe body mechanics requires a posture aligned with all parts in balance.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This permits the musculo-skeletal system to work efficiently with a minimum amount of strain on joints, tendons, ligaments and muscles.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0866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Body mechanics </a:t>
            </a:r>
            <a:endParaRPr lang="en-US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7170" name="Picture 2" descr="C:\Users\DELL3010\Desktop\New folder\IMG_20140331_042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60198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82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754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The rule which govern correct upright posture are :-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chest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should be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held up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and slightly forward with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waist  extended 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increases lung efficiency.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head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should be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held  erect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with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chin held in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(spine is in alignment and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no curve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in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neck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Stand with the feet parallel and at right angle to the lower leg.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Keep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knees slightly bent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 They act as a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“shock absorber”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for the body.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Keep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buttocks in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and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abdomen up 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762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Rules for correct upright posture </a:t>
            </a:r>
            <a:endParaRPr lang="en-US" sz="36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287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The RT should always protect him/herself by keeping the body’s line of balance close to the center of gravity.</a:t>
            </a:r>
          </a:p>
          <a:p>
            <a:pPr marL="1291590" lvl="3" indent="-514350">
              <a:buFont typeface="+mj-lt"/>
              <a:buAutoNum type="romanUcPeriod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When picking up an object from the floor,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bend the knees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lower your body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1291590" lvl="3" indent="-514350">
              <a:buFont typeface="+mj-lt"/>
              <a:buAutoNum type="romanUcPeriod"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Don’t bend 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from the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waist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1291590" lvl="3" indent="-514350">
              <a:buFont typeface="+mj-lt"/>
              <a:buAutoNum type="romanUcPeriod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Always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pull the weight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 of an object;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don’t push it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1291590" lvl="3" indent="-514350">
              <a:buFont typeface="+mj-lt"/>
              <a:buAutoNum type="romanUcPeriod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When a pt. must be lifted, balance the weight over the feet.</a:t>
            </a:r>
          </a:p>
          <a:p>
            <a:pPr marL="1291590" lvl="3" indent="-514350">
              <a:buFont typeface="+mj-lt"/>
              <a:buAutoNum type="romanUcPeriod"/>
            </a:pP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Hold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 the object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close to your body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bend your knees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2300" b="1" dirty="0" smtClean="0">
                <a:latin typeface="Andalus" pitchFamily="18" charset="-78"/>
                <a:cs typeface="Andalus" pitchFamily="18" charset="-78"/>
              </a:rPr>
              <a:t>set your spine to support the load.</a:t>
            </a:r>
          </a:p>
          <a:p>
            <a:pPr marL="2512314" lvl="7" indent="-514350">
              <a:buFont typeface="Wingdings" pitchFamily="2" charset="2"/>
              <a:buChar char="v"/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Use your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arms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leg muscles 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to lift.</a:t>
            </a:r>
          </a:p>
          <a:p>
            <a:pPr marL="2512314" lvl="7" indent="-514350">
              <a:buFont typeface="Wingdings" pitchFamily="2" charset="2"/>
              <a:buChar char="v"/>
            </a:pPr>
            <a:r>
              <a:rPr lang="en-US" sz="2300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300" b="1" dirty="0">
                <a:latin typeface="Andalus" pitchFamily="18" charset="-78"/>
                <a:cs typeface="Andalus" pitchFamily="18" charset="-78"/>
              </a:rPr>
              <a:t>spine</a:t>
            </a:r>
            <a:r>
              <a:rPr lang="en-US" sz="2300" dirty="0">
                <a:latin typeface="Andalus" pitchFamily="18" charset="-78"/>
                <a:cs typeface="Andalus" pitchFamily="18" charset="-78"/>
              </a:rPr>
              <a:t> must always be protected</a:t>
            </a: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2300" b="1" dirty="0" smtClean="0">
              <a:latin typeface="Andalus" pitchFamily="18" charset="-78"/>
              <a:cs typeface="Andalus" pitchFamily="18" charset="-78"/>
            </a:endParaRPr>
          </a:p>
          <a:p>
            <a:pPr marL="1291590" lvl="3" indent="-514350">
              <a:buFont typeface="+mj-lt"/>
              <a:buAutoNum type="romanUcPeriod"/>
            </a:pPr>
            <a:r>
              <a:rPr lang="en-US" sz="2300" dirty="0" smtClean="0">
                <a:latin typeface="Andalus" pitchFamily="18" charset="-78"/>
                <a:cs typeface="Andalus" pitchFamily="18" charset="-78"/>
              </a:rPr>
              <a:t>Instead of twisting your body to move with a load, change foot positions.</a:t>
            </a:r>
            <a:endParaRPr lang="en-US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Con’t . . 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68580" lvl="0" indent="0">
              <a:lnSpc>
                <a:spcPct val="170000"/>
              </a:lnSpc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1.3   </a:t>
            </a:r>
            <a:r>
              <a:rPr lang="en-US" b="1" u="sng" dirty="0" smtClean="0">
                <a:latin typeface="Andalus" pitchFamily="18" charset="-78"/>
                <a:cs typeface="Andalus" pitchFamily="18" charset="-78"/>
              </a:rPr>
              <a:t>General preliminaries to Radiographic Exam </a:t>
            </a:r>
          </a:p>
          <a:p>
            <a:pPr lvl="0">
              <a:buNone/>
            </a:pPr>
            <a:endParaRPr lang="en-US" sz="2200" b="1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Patients must be greeted by full name and correct prefixes E.g. Mr.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Mrs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,  Miss, Ato, w/o, W/t, . . .</a:t>
            </a: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819400"/>
            <a:ext cx="7924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ea typeface="Arial Unicode MS" pitchFamily="34" charset="-128"/>
                <a:cs typeface="Andalus" pitchFamily="18" charset="-78"/>
              </a:rPr>
              <a:t>Smiling is also necessary to establish easy relationship.</a:t>
            </a:r>
          </a:p>
          <a:p>
            <a:pPr lvl="0">
              <a:buFont typeface="Wingdings" pitchFamily="2" charset="2"/>
              <a:buChar char="Ø"/>
            </a:pPr>
            <a:endParaRPr lang="en-US" dirty="0" smtClean="0">
              <a:latin typeface="Euphemia" pitchFamily="34" charset="0"/>
              <a:ea typeface="Arial Unicode MS" pitchFamily="34" charset="-128"/>
              <a:cs typeface="Aparajita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ea typeface="Arial Unicode MS" pitchFamily="34" charset="-128"/>
                <a:cs typeface="Andalus" pitchFamily="18" charset="-78"/>
              </a:rPr>
              <a:t>The x-ray room must be tidy.</a:t>
            </a:r>
          </a:p>
          <a:p>
            <a:pPr lvl="0"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ea typeface="Arial Unicode MS" pitchFamily="34" charset="-12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ea typeface="Arial Unicode MS" pitchFamily="34" charset="-128"/>
                <a:cs typeface="Andalus" pitchFamily="18" charset="-78"/>
              </a:rPr>
              <a:t>Explanation must be given to the patient about the procedure.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24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DELL3010\Desktop\New folder\IMG_20140331_041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4" y="-13036"/>
            <a:ext cx="4291445" cy="6476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3010\Desktop\New folder\IMG_20140331_041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4196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007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1" y="1143000"/>
            <a:ext cx="12954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vidio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81</a:t>
            </a:fld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11300" y="3352800"/>
          <a:ext cx="6122988" cy="685800"/>
        </p:xfrm>
        <a:graphic>
          <a:graphicData uri="http://schemas.openxmlformats.org/presentationml/2006/ole">
            <p:oleObj spid="_x0000_s1026" name="Packager Shell Object" showAsIcon="1" r:id="rId3" imgW="61228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I. Transferring a pt from a wheelchair  to radiographic table</a:t>
            </a:r>
          </a:p>
          <a:p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 pt in a wheel chair will require assistance.</a:t>
            </a:r>
          </a:p>
          <a:p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chair should be brought close to the x-ray table and parallel to it.</a:t>
            </a:r>
          </a:p>
          <a:p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pt facing towards the end of the x-ray table at which it is designed to put his feet when he lies down.</a:t>
            </a:r>
          </a:p>
          <a:p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controlling the wheel chair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itself there are two points to watch:-</a:t>
            </a:r>
          </a:p>
          <a:p>
            <a:pPr marL="1463040" lvl="4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That it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does not slide away from the pt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as he/she rises</a:t>
            </a:r>
          </a:p>
          <a:p>
            <a:pPr marL="1463040" lvl="4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That 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doesn’t tip the whole thing forward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by standing on the foot-rest.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Moving and Transferring Patients</a:t>
            </a:r>
            <a:endParaRPr lang="en-US" sz="3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9067800" cy="5745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Follow the following steps when lifting  a pt from a wheel chair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Two people are required to assist the pt.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Place the wheel chair near the table.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Apply the break.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Explain the procedure to the pt.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Move the pt to sit at the edge of the chair.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Stand either side of the pt. facing the back of the chair.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Place shoulder nearest the pt under the Pt's axila.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Place the other arm under the Pt's thighs.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Clasp the wrist of the other lifter.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Pt’s arms are hang over the lifters back.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Support pt’s back with free hands.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Lifters bend knee and keeping their backs straight, lift the pt.</a:t>
            </a:r>
          </a:p>
          <a:p>
            <a:pPr marL="950976" lvl="2" indent="-457200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Lift pt’s leg on the x-ray table.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DELL3010\Desktop\New folder\IMG_20140331_041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64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6" name="Max Assist transfer[via torchbrowser.com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08300" y="29718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</p:spPr>
        <p:txBody>
          <a:bodyPr>
            <a:noAutofit/>
          </a:bodyPr>
          <a:lstStyle/>
          <a:p>
            <a:pPr marL="514350" indent="-514350" algn="ctr">
              <a:buAutoNum type="romanUcPeriod" startAt="2"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Transferring a pt from a stretcher to radiographic table or the reverse </a:t>
            </a:r>
          </a:p>
          <a:p>
            <a:pPr marL="514350" indent="-514350"/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There  are two methods to accomplish this:</a:t>
            </a:r>
          </a:p>
          <a:p>
            <a:pPr marL="1291590" lvl="3" indent="-514350" algn="just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Using a sheet for transfer and;</a:t>
            </a:r>
          </a:p>
          <a:p>
            <a:pPr marL="1291590" lvl="3" indent="-514350" algn="just">
              <a:buAutoNum type="arabi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Three-carrier lift method</a:t>
            </a:r>
          </a:p>
          <a:p>
            <a:pPr marL="514350" indent="-514350" algn="just"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                 1. Using a sheet for transfer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Obtain a bed sheet.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There should be one person on each side of the bed or table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Turn the pt onto his side.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Place the sheet on the stretcher or table.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Tell the pt to turn back over the sheet to supine position.</a:t>
            </a:r>
          </a:p>
          <a:p>
            <a:pPr marL="514350" indent="-514350" algn="just">
              <a:buNone/>
            </a:pPr>
            <a:endParaRPr lang="en-US" sz="2400" b="1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Con't . . .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37160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4450" lvl="2" indent="-514350" algn="just">
              <a:buFont typeface="Wingdings" pitchFamily="2" charset="2"/>
              <a:buChar char="v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Three or four people require to transfer the pt.</a:t>
            </a:r>
          </a:p>
          <a:p>
            <a:pPr marL="1314450" lvl="2" indent="-514350" algn="just">
              <a:buFont typeface="Wingdings" pitchFamily="2" charset="2"/>
              <a:buChar char="v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Two </a:t>
            </a:r>
            <a:r>
              <a:rPr lang="en-US" sz="2400" dirty="0" err="1" smtClean="0">
                <a:latin typeface="Andalus" pitchFamily="18" charset="-78"/>
                <a:cs typeface="Andalus" pitchFamily="18" charset="-78"/>
              </a:rPr>
              <a:t>ppl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stand at each side of the table and stretcher.</a:t>
            </a:r>
          </a:p>
          <a:p>
            <a:pPr marL="1314450" lvl="2" indent="-514350" algn="just">
              <a:buFont typeface="Wingdings" pitchFamily="2" charset="2"/>
              <a:buChar char="v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Slide the pt from one surface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DELL3010\Desktop\New folder\IMG_20140331_0413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563"/>
            <a:ext cx="3519055" cy="643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ELL3010\Desktop\New folder\IMG_20140331_041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563"/>
            <a:ext cx="48387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LL3010\Desktop\New folder\IMG_20140331_041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02920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64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2. Three-Carrier  Lift  Method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Explain the procedure to the pt.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Have the stretcher at right angle to the end of the radiographic table.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Lock the wheels.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Slide the pt to the edge of the stretcher.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One person place his arms under the Pt's head and neck.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other, places his arms under the buttocks.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3</a:t>
            </a:r>
            <a:r>
              <a:rPr lang="en-US" sz="2400" baseline="30000" dirty="0" smtClean="0">
                <a:latin typeface="Andalus" pitchFamily="18" charset="-78"/>
                <a:cs typeface="Andalus" pitchFamily="18" charset="-78"/>
              </a:rPr>
              <a:t>rd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person places his arms under the legs and ankles.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Bend the knees, back straight then lift the pt.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Walk together to the table.</a:t>
            </a:r>
          </a:p>
          <a:p>
            <a:pPr marL="514350" indent="-514350">
              <a:buAutoNum type="romanLcPeriod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Gently place the pt on the table or stretcher.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Con't . . .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534834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Matura MT Script Capitals" pitchFamily="66" charset="0"/>
              </a:rPr>
              <a:t>Con’t</a:t>
            </a:r>
            <a:r>
              <a:rPr lang="en-US" dirty="0"/>
              <a:t>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772400" cy="5486400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sz="2200" dirty="0" smtClean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examination must be clearly known and obtain pertinent </a:t>
            </a:r>
            <a:r>
              <a:rPr lang="en-US" sz="2200" b="1" dirty="0">
                <a:latin typeface="Andalus" pitchFamily="18" charset="-78"/>
                <a:cs typeface="Andalus" pitchFamily="18" charset="-78"/>
              </a:rPr>
              <a:t>pt. history 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from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the request form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Determine pregnancy status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Assist the unable pt. to get on the x-ray table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200" dirty="0">
                <a:latin typeface="Andalus" pitchFamily="18" charset="-78"/>
                <a:cs typeface="Andalus" pitchFamily="18" charset="-78"/>
              </a:rPr>
              <a:t>Check if special preparation is needed and give proper instruction.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74177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2050" name="Picture 2" descr="C:\Users\DELL3010\Desktop\New folder\IMG_20140331_041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315200" cy="5611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64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7545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If a pt is to stay for a long period of time on the radiographic table he/she must be in a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normal alignment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comfort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to maintain normal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physiologic functioning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Some of the protective, diagnostic  and treatment positions are:-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Positioning the Pt for diagnostic imaging examinations</a:t>
            </a:r>
            <a:endParaRPr lang="en-US" sz="28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43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777317" cy="43471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1.  Supine position </a:t>
            </a:r>
          </a:p>
          <a:p>
            <a:pPr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         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– pt lies flat on his  back. Head and neck should be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      supported.</a:t>
            </a:r>
          </a:p>
          <a:p>
            <a:pPr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2.  protective side-laying position 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–  Pt lie on either side with a pillow support under the head and neck.</a:t>
            </a:r>
          </a:p>
          <a:p>
            <a:pPr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    –  This position prevents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lateral flexion of the neck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inward  rotation of the arm and femur</a:t>
            </a:r>
            <a:r>
              <a:rPr lang="en-US" sz="2200" b="1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5791200"/>
          </a:xfrm>
        </p:spPr>
        <p:txBody>
          <a:bodyPr>
            <a:noAutofit/>
          </a:bodyPr>
          <a:lstStyle/>
          <a:p>
            <a:pPr marL="365760" lvl="3" indent="-256032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3.  protective prone position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- 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Pt lie facing down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365760" lvl="2" indent="-256032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4.  Fowler’s position  </a:t>
            </a:r>
          </a:p>
          <a:p>
            <a:pPr marL="109728" lvl="2" indent="0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-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Pt semi sits with his head raising from 45 – 60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angle</a:t>
            </a:r>
          </a:p>
          <a:p>
            <a:pPr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5.  Semi - Fowler’s position </a:t>
            </a:r>
          </a:p>
          <a:p>
            <a:pPr marL="109728" indent="0">
              <a:buNone/>
            </a:pP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 -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Pt’s head is raised from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15-30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angle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 marL="109728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   - This position is used for a pt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with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respiratory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distress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.             </a:t>
            </a:r>
            <a:endParaRPr lang="en-US" sz="24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6.  Sim's position </a:t>
            </a:r>
          </a:p>
          <a:p>
            <a:pPr marL="109728" indent="0">
              <a:buNone/>
            </a:pP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           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-  Pt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lies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on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either his left or right side.</a:t>
            </a:r>
          </a:p>
          <a:p>
            <a:pPr marL="914400" lvl="3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-  The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bottom arm is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flexed forward 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and the top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pPr marL="914400" lvl="3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arm is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extended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and placed behind the body.</a:t>
            </a:r>
          </a:p>
          <a:p>
            <a:pPr marL="109728" indent="0">
              <a:buNone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 - This position is useful for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imaging of 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the  lower  bowel </a:t>
            </a:r>
            <a:endParaRPr lang="en-US" sz="2400" b="1" dirty="0" smtClean="0">
              <a:latin typeface="Andalus" pitchFamily="18" charset="-78"/>
              <a:cs typeface="Andalus" pitchFamily="18" charset="-78"/>
            </a:endParaRPr>
          </a:p>
          <a:p>
            <a:pPr marL="109728" indent="0"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               E.g.  During Barium Enema </a:t>
            </a:r>
          </a:p>
          <a:p>
            <a:pPr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None/>
            </a:pPr>
            <a:endParaRPr lang="en-US" sz="24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68962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7. Trendlenburg position </a:t>
            </a:r>
            <a:r>
              <a:rPr lang="en-US" b="1" u="sng" dirty="0" smtClean="0"/>
              <a:t>(</a:t>
            </a:r>
            <a:r>
              <a:rPr lang="en-US" b="1" u="sng" dirty="0" smtClean="0">
                <a:latin typeface="Andalus" pitchFamily="18" charset="-78"/>
                <a:cs typeface="Andalus" pitchFamily="18" charset="-78"/>
              </a:rPr>
              <a:t>shock position</a:t>
            </a:r>
            <a:r>
              <a:rPr lang="en-US" b="1" u="sng" dirty="0" smtClean="0"/>
              <a:t>)</a:t>
            </a:r>
            <a:endParaRPr lang="en-US" b="1" dirty="0" smtClean="0">
              <a:latin typeface="Andalus" pitchFamily="18" charset="-78"/>
              <a:cs typeface="Andalus" pitchFamily="18" charset="-78"/>
            </a:endParaRPr>
          </a:p>
          <a:p>
            <a:pPr marL="109728" indent="0">
              <a:buNone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-  The table is inclined with the Pt's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head lower than the  rest of the body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to facilitate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venous return to the brain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29E8A-6B4B-441C-9132-626C4C436D4E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7545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if the clothing must be changed follow the following steps.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The clothing should be slipped off the </a:t>
            </a:r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unaffected side first</a:t>
            </a: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.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Next, carefully slide the sleeve of the unaffected side over the IV tubing catheter.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Then over the container of fluid.</a:t>
            </a:r>
            <a:endParaRPr lang="en-US" sz="2400" dirty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when replacing the Pt's gown the steps are :- 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First place the sleeve on the affected side over the container of fluid, then over the tubing and onto the arm with venous catheter in place.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Rehang the bottle of fluid.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Always keep the bottle of fluid above the infusion site to prevent blood from flowing into the tubing.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848600" cy="68580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Patients with Intravenous Infusion</a:t>
            </a:r>
            <a:endParaRPr lang="en-US" sz="3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5122" name="Picture 2" descr="C:\Users\DELL3010\Desktop\New folder\IMG_20140331_041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200891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54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Decubitus ulcer is a bed sore that is open; often infected on bony prominences.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areas most susceptible to decubitus ulcer are: the scapula, the sacrum, the trochanters, the knees, and the heels of the feet.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The RT must change the position of pt who is lying for a long period of time on the radiographic table. This is done every 30min-2hrs.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Pressure should be kept off hips, knees, and heels by placing a pillow under the pt.</a:t>
            </a:r>
          </a:p>
          <a:p>
            <a:pPr algn="ctr">
              <a:buNone/>
            </a:pPr>
            <a:r>
              <a:rPr lang="en-US" sz="2000" dirty="0" smtClean="0"/>
              <a:t> </a:t>
            </a:r>
            <a:endParaRPr lang="en-US" sz="20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14400"/>
            <a:ext cx="8229600" cy="411162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Prevention of Decubitus Ulcers</a:t>
            </a:r>
            <a:endParaRPr lang="en-US" sz="3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smtClean="0">
                <a:latin typeface="Andalus" pitchFamily="18" charset="-78"/>
                <a:cs typeface="Andalus" pitchFamily="18" charset="-78"/>
              </a:rPr>
              <a:t>                                </a:t>
            </a:r>
            <a:r>
              <a:rPr lang="en-US" sz="3000" b="1" dirty="0">
                <a:latin typeface="Andalus" pitchFamily="18" charset="-78"/>
                <a:cs typeface="Andalus" pitchFamily="18" charset="-78"/>
              </a:rPr>
              <a:t>CASTS</a:t>
            </a:r>
            <a:r>
              <a:rPr lang="en-US" sz="2400" b="1" dirty="0">
                <a:latin typeface="Andalus" pitchFamily="18" charset="-78"/>
                <a:cs typeface="Andalus" pitchFamily="18" charset="-78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Pt often comes to radiology dept with a plaster cast.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A fresh cast contains water and can be compressed.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Compression may produce pressure on the pts. skin, this may produce Decubitus ulcer.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A cast that is tight may cause circulatory impairment or compression of a nerve.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To prevent the above hazards the RT should move a cast with care:-</a:t>
            </a:r>
          </a:p>
          <a:p>
            <a:pPr lvl="4">
              <a:buFont typeface="Wingdings" pitchFamily="2" charset="2"/>
              <a:buChar char="§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Avoid grasping a cast with your fingers, because this may produce indentation.</a:t>
            </a:r>
          </a:p>
          <a:p>
            <a:pPr lvl="4">
              <a:buFont typeface="Wingdings" pitchFamily="2" charset="2"/>
              <a:buChar char="§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Support the cast at the joints when moving.</a:t>
            </a:r>
          </a:p>
          <a:p>
            <a:pPr lvl="4">
              <a:buFont typeface="Wingdings" pitchFamily="2" charset="2"/>
              <a:buChar char="§"/>
            </a:pPr>
            <a:r>
              <a:rPr lang="en-US" sz="2400" dirty="0">
                <a:latin typeface="Andalus" pitchFamily="18" charset="-78"/>
                <a:cs typeface="Andalus" pitchFamily="18" charset="-78"/>
              </a:rPr>
              <a:t> Move the casted extremity as a whole unit.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38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Preparedd by Beza Tesfaye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13AC6-C59D-4BFA-A359-1980D2E8E9D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3010\Desktop\New folder\IMG_20140331_04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57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86343</TotalTime>
  <Words>13905</Words>
  <Application>Microsoft Office PowerPoint</Application>
  <PresentationFormat>On-screen Show (4:3)</PresentationFormat>
  <Paragraphs>1823</Paragraphs>
  <Slides>225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225</vt:i4>
      </vt:variant>
    </vt:vector>
  </HeadingPairs>
  <TitlesOfParts>
    <vt:vector size="227" baseType="lpstr">
      <vt:lpstr>Austin</vt:lpstr>
      <vt:lpstr>Packager Shell Object</vt:lpstr>
      <vt:lpstr>Patient  care &amp; hospital procedure </vt:lpstr>
      <vt:lpstr>Patient care and hospital procedure </vt:lpstr>
      <vt:lpstr>                                                      Introduction</vt:lpstr>
      <vt:lpstr>                             Con’t . . . </vt:lpstr>
      <vt:lpstr>              UNIT ONE  1. The Radiologic Technologist and Professionalism  </vt:lpstr>
      <vt:lpstr>Slide 6</vt:lpstr>
      <vt:lpstr>Slide 7</vt:lpstr>
      <vt:lpstr>Slide 8</vt:lpstr>
      <vt:lpstr>Con’t . . . </vt:lpstr>
      <vt:lpstr>                       Con’t . . . </vt:lpstr>
      <vt:lpstr>Slide 11</vt:lpstr>
      <vt:lpstr>Con’t . . . </vt:lpstr>
      <vt:lpstr> Con’t . . .  </vt:lpstr>
      <vt:lpstr>Slide 14</vt:lpstr>
      <vt:lpstr>       MANAGING  PATIENTS   Conducts of pts. &amp; how to manage them</vt:lpstr>
      <vt:lpstr>Slide 16</vt:lpstr>
      <vt:lpstr>Slide 17</vt:lpstr>
      <vt:lpstr>Slide 18</vt:lpstr>
      <vt:lpstr>Slide 19</vt:lpstr>
      <vt:lpstr>                Cont…</vt:lpstr>
      <vt:lpstr>                 Cont…</vt:lpstr>
      <vt:lpstr>1.4.2.  ETHICAL  RESPONSIBILITY</vt:lpstr>
      <vt:lpstr> Cont…</vt:lpstr>
      <vt:lpstr>1.4.3. LEGAL RESPONSIBILITY (MEDICO LEGAL ASPECTS) </vt:lpstr>
      <vt:lpstr>ii. Negligence</vt:lpstr>
      <vt:lpstr>iii. Procedures in the event of an accident</vt:lpstr>
      <vt:lpstr>SUMMARY</vt:lpstr>
      <vt:lpstr>Slide 28</vt:lpstr>
      <vt:lpstr>CHAPTER TWO</vt:lpstr>
      <vt:lpstr>Outline</vt:lpstr>
      <vt:lpstr>Introduction</vt:lpstr>
      <vt:lpstr>1.1 Nosocomial Infection   </vt:lpstr>
      <vt:lpstr>Site of nosocomial infection</vt:lpstr>
      <vt:lpstr>1.2 MICRO ORGANISMS (MO)</vt:lpstr>
      <vt:lpstr>1.BACTERIA</vt:lpstr>
      <vt:lpstr>according to their shape</vt:lpstr>
      <vt:lpstr> according to divisional grouping</vt:lpstr>
      <vt:lpstr>2. FUNGI </vt:lpstr>
      <vt:lpstr>3.VIRUSES</vt:lpstr>
      <vt:lpstr>4. PROTOZOA</vt:lpstr>
      <vt:lpstr>1.3  THE  BODY’S  DEFENCE  AGAINST  DISEASE</vt:lpstr>
      <vt:lpstr>Cont…</vt:lpstr>
      <vt:lpstr>Slide 43</vt:lpstr>
      <vt:lpstr>PROCESS  OF  INFECTION</vt:lpstr>
      <vt:lpstr>Cont…</vt:lpstr>
      <vt:lpstr>ELEMENTS  NEEDED  TO  PRODUCE  INFECTION </vt:lpstr>
      <vt:lpstr>Cont…</vt:lpstr>
      <vt:lpstr>Cont…</vt:lpstr>
      <vt:lpstr>1.4  TECHNIQUES  OF  INFECTION  CONTROL </vt:lpstr>
      <vt:lpstr>1.4.1  DRESS IN THE WORK  PLACE</vt:lpstr>
      <vt:lpstr>1.4.2  HAIR </vt:lpstr>
      <vt:lpstr>1.4.3  HAND WASHING</vt:lpstr>
      <vt:lpstr>THE ACCEPTED MEDICALLY ASEPTIC HAND-WASHING TECHNIQUE IS AS FOLLOWS:-</vt:lpstr>
      <vt:lpstr>Cont…</vt:lpstr>
      <vt:lpstr>Slide 55</vt:lpstr>
      <vt:lpstr>1.4.4. GLOVES </vt:lpstr>
      <vt:lpstr>Slide 57</vt:lpstr>
      <vt:lpstr>1.4.5. EYE  PROTECTION</vt:lpstr>
      <vt:lpstr>1.4.6  DISINFECTION</vt:lpstr>
      <vt:lpstr>Con…..</vt:lpstr>
      <vt:lpstr>1.4.7. SURGICAL  ASEPTIC  TECHNEQUE (STERILIZATION)</vt:lpstr>
      <vt:lpstr>METHODS OF STERILIZATION </vt:lpstr>
      <vt:lpstr>1. STEAM UNDER PRESSURE</vt:lpstr>
      <vt:lpstr>Con……</vt:lpstr>
      <vt:lpstr>Slide 65</vt:lpstr>
      <vt:lpstr>2. GAS </vt:lpstr>
      <vt:lpstr>3. CHEMICALS</vt:lpstr>
      <vt:lpstr>4. DRY HEAT (rarely used) </vt:lpstr>
      <vt:lpstr>5. IONIZING RADIATION</vt:lpstr>
      <vt:lpstr>1.4.8 . ISOLATION TECHNIQU</vt:lpstr>
      <vt:lpstr>1.4.9  TAKING RADIOGRAPHS IN THE OPERATING ROOM (OR) </vt:lpstr>
      <vt:lpstr>Slide 72</vt:lpstr>
      <vt:lpstr>Chapter 3 </vt:lpstr>
      <vt:lpstr>Care of valuables </vt:lpstr>
      <vt:lpstr>Question</vt:lpstr>
      <vt:lpstr>Body mechanics </vt:lpstr>
      <vt:lpstr>Slide 77</vt:lpstr>
      <vt:lpstr>Rules for correct upright posture </vt:lpstr>
      <vt:lpstr>Con’t . . .</vt:lpstr>
      <vt:lpstr>Slide 80</vt:lpstr>
      <vt:lpstr>Slide 81</vt:lpstr>
      <vt:lpstr>Moving and Transferring Patients</vt:lpstr>
      <vt:lpstr>Slide 83</vt:lpstr>
      <vt:lpstr>Slide 84</vt:lpstr>
      <vt:lpstr>Slide 85</vt:lpstr>
      <vt:lpstr>Con't . . .</vt:lpstr>
      <vt:lpstr>Slide 87</vt:lpstr>
      <vt:lpstr>Slide 88</vt:lpstr>
      <vt:lpstr>Con't . . .</vt:lpstr>
      <vt:lpstr>Slide 90</vt:lpstr>
      <vt:lpstr>Positioning the Pt for diagnostic imaging examinations</vt:lpstr>
      <vt:lpstr>Con…..</vt:lpstr>
      <vt:lpstr>Slide 93</vt:lpstr>
      <vt:lpstr>Slide 94</vt:lpstr>
      <vt:lpstr>Patients with Intravenous Infusion</vt:lpstr>
      <vt:lpstr>Slide 96</vt:lpstr>
      <vt:lpstr>Prevention of Decubitus Ulcers</vt:lpstr>
      <vt:lpstr>Slide 98</vt:lpstr>
      <vt:lpstr>Slide 99</vt:lpstr>
      <vt:lpstr>Slide 100</vt:lpstr>
      <vt:lpstr>CHAPTER FOUR </vt:lpstr>
      <vt:lpstr>Introduction </vt:lpstr>
      <vt:lpstr>Slide 103</vt:lpstr>
      <vt:lpstr> MEASURING  VITAL  SIGN </vt:lpstr>
      <vt:lpstr>1. TEMPERATURE</vt:lpstr>
      <vt:lpstr> Con’t . . . </vt:lpstr>
      <vt:lpstr>Slide 107</vt:lpstr>
      <vt:lpstr>Fever   </vt:lpstr>
      <vt:lpstr>Con’t . . .</vt:lpstr>
      <vt:lpstr>MEASUREMENT OF  TEMPERATURE</vt:lpstr>
      <vt:lpstr>Con…..</vt:lpstr>
      <vt:lpstr>  THE  CLINICAL  THERMOMETER </vt:lpstr>
      <vt:lpstr>THERMOMETER</vt:lpstr>
      <vt:lpstr>Slide 114</vt:lpstr>
      <vt:lpstr>Slide 115</vt:lpstr>
      <vt:lpstr>                                                         Con’t . . .</vt:lpstr>
      <vt:lpstr>                           2. TAKING AN AXILLARY TEMPERATURE </vt:lpstr>
      <vt:lpstr>Slide 118</vt:lpstr>
      <vt:lpstr>Slide 119</vt:lpstr>
      <vt:lpstr>                   3. TAKING A RECTAL TEMPERATURE </vt:lpstr>
      <vt:lpstr>Slide 121</vt:lpstr>
      <vt:lpstr>Slide 122</vt:lpstr>
      <vt:lpstr> 2. PULSE</vt:lpstr>
      <vt:lpstr>Con’t . . .</vt:lpstr>
      <vt:lpstr>Slide 125</vt:lpstr>
      <vt:lpstr>Slide 126</vt:lpstr>
      <vt:lpstr>Reading assignment</vt:lpstr>
      <vt:lpstr>                                            Con't …</vt:lpstr>
      <vt:lpstr>                                           Con't …</vt:lpstr>
      <vt:lpstr>                                          Con't …</vt:lpstr>
      <vt:lpstr>Slide 131</vt:lpstr>
      <vt:lpstr>                                              Con't …</vt:lpstr>
      <vt:lpstr>     3. RESPIRATION  </vt:lpstr>
      <vt:lpstr>    </vt:lpstr>
      <vt:lpstr>ASSESSMENT OF RESPIRATION </vt:lpstr>
      <vt:lpstr>Slide 136</vt:lpstr>
      <vt:lpstr>                                               Con't …</vt:lpstr>
      <vt:lpstr>Slide 138</vt:lpstr>
      <vt:lpstr>4.BLOOD PRESSURE </vt:lpstr>
      <vt:lpstr>Slide 140</vt:lpstr>
      <vt:lpstr>                                                    Con't …</vt:lpstr>
      <vt:lpstr>               EQUIPMENT  NEEDED  TO MEASURE  BP. </vt:lpstr>
      <vt:lpstr>Slide 143</vt:lpstr>
      <vt:lpstr>Slide 144</vt:lpstr>
      <vt:lpstr>Slide 145</vt:lpstr>
      <vt:lpstr> MEASURING  BP </vt:lpstr>
      <vt:lpstr>Con't …</vt:lpstr>
      <vt:lpstr>                                                                             OXYGEN  THERAPY </vt:lpstr>
      <vt:lpstr>HAZARDS  OF  O2  ADMINISTRATION</vt:lpstr>
      <vt:lpstr>DELIVERY SYSTEM</vt:lpstr>
      <vt:lpstr>    1.LOW-FLOW SYSTEM </vt:lpstr>
      <vt:lpstr>     2. HIG H -FLOW SYSTEM</vt:lpstr>
      <vt:lpstr>Slide 153</vt:lpstr>
      <vt:lpstr>         CHAPTER FIVE </vt:lpstr>
      <vt:lpstr>Objectives</vt:lpstr>
      <vt:lpstr>SHOCK</vt:lpstr>
      <vt:lpstr>Con’t . . .</vt:lpstr>
      <vt:lpstr>                    SINGS AND SYMPTOMS OF ANAPHYLACTIC SHOCK:</vt:lpstr>
      <vt:lpstr>Con’t . . .</vt:lpstr>
      <vt:lpstr> DM IS CLASSIFIED IN TO TWO TYPES: </vt:lpstr>
      <vt:lpstr>Con’t . . .</vt:lpstr>
      <vt:lpstr>Con’t . . .</vt:lpstr>
      <vt:lpstr>Con’t . . .</vt:lpstr>
      <vt:lpstr>         THE THREE COMPONENTS OF BASIC LIFE SUPPORT PROCESS: RESPIRATORY, CARDIAC FAILURE AND AIRWAY OBSTRUCTION </vt:lpstr>
      <vt:lpstr>Slide 165</vt:lpstr>
      <vt:lpstr>Con’t . . .</vt:lpstr>
      <vt:lpstr>Con’t . . .</vt:lpstr>
      <vt:lpstr>CARDIAC RESUSCITATION/COMPRESSION </vt:lpstr>
      <vt:lpstr>Con’t . . .</vt:lpstr>
      <vt:lpstr>Slide 170</vt:lpstr>
      <vt:lpstr>Slide 171</vt:lpstr>
      <vt:lpstr>CHAPTER SIX </vt:lpstr>
      <vt:lpstr>THE PATIENT WITH A HEAD INJURY</vt:lpstr>
      <vt:lpstr>Con’t . . .</vt:lpstr>
      <vt:lpstr>SIGNS AND SYMPTOMS OF HEAD INJURY </vt:lpstr>
      <vt:lpstr> Open injury:  </vt:lpstr>
      <vt:lpstr>RT action:-  </vt:lpstr>
      <vt:lpstr>THE PATIENT WITH A SPINAL CORD INJURY </vt:lpstr>
      <vt:lpstr>SIGNS AND SYMPTOMS: </vt:lpstr>
      <vt:lpstr>RT action:  </vt:lpstr>
      <vt:lpstr>THE PATIENT WITH A FRACTURED EXTREMITY </vt:lpstr>
      <vt:lpstr> SIGNS AND SYMPTOMS  </vt:lpstr>
      <vt:lpstr>  RT action:  </vt:lpstr>
      <vt:lpstr>Slide 184</vt:lpstr>
      <vt:lpstr>  CHAPTER SEVEN   </vt:lpstr>
      <vt:lpstr>Introduction </vt:lpstr>
      <vt:lpstr>EQUIPMENT NEEDED TO PERFORM CATHETERIZATION:- </vt:lpstr>
      <vt:lpstr>Slide 188</vt:lpstr>
      <vt:lpstr>Slide 189</vt:lpstr>
      <vt:lpstr>FEMALE CATHETERIZATION </vt:lpstr>
      <vt:lpstr>STEPS  FOR CATHETERIZATION:- </vt:lpstr>
      <vt:lpstr>Con’t . . . </vt:lpstr>
      <vt:lpstr>Slide 193</vt:lpstr>
      <vt:lpstr>Slide 194</vt:lpstr>
      <vt:lpstr>MALE CATHETERIZATION </vt:lpstr>
      <vt:lpstr>Slide 196</vt:lpstr>
      <vt:lpstr>Con’t . . . </vt:lpstr>
      <vt:lpstr>REMOVING A RETENTION CATHETER </vt:lpstr>
      <vt:lpstr>Slide 199</vt:lpstr>
      <vt:lpstr>Slide 200</vt:lpstr>
      <vt:lpstr>Slide 201</vt:lpstr>
      <vt:lpstr>CHAPTER EIGHT </vt:lpstr>
      <vt:lpstr>INTRODUCTION </vt:lpstr>
      <vt:lpstr>Slide 204</vt:lpstr>
      <vt:lpstr>Slide 205</vt:lpstr>
      <vt:lpstr>PROCEDURES FOR DRUG ADMINISTRATION </vt:lpstr>
      <vt:lpstr>Slide 207</vt:lpstr>
      <vt:lpstr>Con’t . . .</vt:lpstr>
      <vt:lpstr>Con’t . . .</vt:lpstr>
      <vt:lpstr>Con’t . . .</vt:lpstr>
      <vt:lpstr>Slide 211</vt:lpstr>
      <vt:lpstr>Con’t . . .</vt:lpstr>
      <vt:lpstr>PRECAUTIONS IN DRUG ADMINISTRATION </vt:lpstr>
      <vt:lpstr>Con’t . . .</vt:lpstr>
      <vt:lpstr>Slide 215</vt:lpstr>
      <vt:lpstr>   1. Drugs to be used in preparation of the Pt.     </vt:lpstr>
      <vt:lpstr>  2. Contrast agents /medias  </vt:lpstr>
      <vt:lpstr>Slide 218</vt:lpstr>
      <vt:lpstr>Con’t . . .</vt:lpstr>
      <vt:lpstr>Slide 220</vt:lpstr>
      <vt:lpstr>Con’t . . .</vt:lpstr>
      <vt:lpstr>Slide 222</vt:lpstr>
      <vt:lpstr>Con’t . . .</vt:lpstr>
      <vt:lpstr> 3. Drugs used in Resuscitation  </vt:lpstr>
      <vt:lpstr>Slide 225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Radiographic Positioning I</dc:title>
  <dc:creator>DELL3010</dc:creator>
  <cp:lastModifiedBy>user</cp:lastModifiedBy>
  <cp:revision>693</cp:revision>
  <dcterms:created xsi:type="dcterms:W3CDTF">2014-02-19T15:26:02Z</dcterms:created>
  <dcterms:modified xsi:type="dcterms:W3CDTF">2020-04-27T20:47:44Z</dcterms:modified>
</cp:coreProperties>
</file>