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4"/>
  </p:notesMasterIdLst>
  <p:handoutMasterIdLst>
    <p:handoutMasterId r:id="rId35"/>
  </p:handoutMasterIdLst>
  <p:sldIdLst>
    <p:sldId id="256" r:id="rId2"/>
    <p:sldId id="257" r:id="rId3"/>
    <p:sldId id="258" r:id="rId4"/>
    <p:sldId id="282" r:id="rId5"/>
    <p:sldId id="259" r:id="rId6"/>
    <p:sldId id="283" r:id="rId7"/>
    <p:sldId id="260" r:id="rId8"/>
    <p:sldId id="284" r:id="rId9"/>
    <p:sldId id="261" r:id="rId10"/>
    <p:sldId id="262" r:id="rId11"/>
    <p:sldId id="263" r:id="rId12"/>
    <p:sldId id="286" r:id="rId13"/>
    <p:sldId id="264" r:id="rId14"/>
    <p:sldId id="266" r:id="rId15"/>
    <p:sldId id="265" r:id="rId16"/>
    <p:sldId id="285" r:id="rId17"/>
    <p:sldId id="267" r:id="rId18"/>
    <p:sldId id="268" r:id="rId19"/>
    <p:sldId id="269" r:id="rId20"/>
    <p:sldId id="288" r:id="rId21"/>
    <p:sldId id="270" r:id="rId22"/>
    <p:sldId id="272" r:id="rId23"/>
    <p:sldId id="273" r:id="rId24"/>
    <p:sldId id="274" r:id="rId25"/>
    <p:sldId id="275" r:id="rId26"/>
    <p:sldId id="276" r:id="rId27"/>
    <p:sldId id="277" r:id="rId28"/>
    <p:sldId id="278" r:id="rId29"/>
    <p:sldId id="279" r:id="rId30"/>
    <p:sldId id="280" r:id="rId31"/>
    <p:sldId id="281" r:id="rId32"/>
    <p:sldId id="290" r:id="rId33"/>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152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088CC58A-9D83-4120-B95A-64E647DF739C}" type="datetimeFigureOut">
              <a:rPr lang="en-US" smtClean="0"/>
              <a:pPr/>
              <a:t>11/11/2019</a:t>
            </a:fld>
            <a:endParaRPr lang="en-US"/>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B9ABC09B-C48A-47CA-A6A0-C1298AE39E9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A7A410CA-6B94-4D85-89A9-AAD084BE9298}" type="datetimeFigureOut">
              <a:rPr lang="en-US" smtClean="0"/>
              <a:pPr/>
              <a:t>11/11/2019</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7E94AB26-C302-44E9-ACAE-119AE59F244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32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7E94AB26-C302-44E9-ACAE-119AE59F244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B55171B-EE70-41C1-A4BB-610501DA40FF}" type="datetime1">
              <a:rPr lang="en-US" smtClean="0"/>
              <a:t>11/11/2019</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
        <p:nvSpPr>
          <p:cNvPr id="6" name="Slide Number Placeholder 5"/>
          <p:cNvSpPr>
            <a:spLocks noGrp="1"/>
          </p:cNvSpPr>
          <p:nvPr>
            <p:ph type="sldNum" sz="quarter" idx="12"/>
          </p:nvPr>
        </p:nvSpPr>
        <p:spPr/>
        <p:txBody>
          <a:bodyPr/>
          <a:lstStyle/>
          <a:p>
            <a:fld id="{546FF1AF-8F08-445D-A31E-997439BBE07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170F69-BEA2-42D8-8DBA-79ADD290C110}" type="datetime1">
              <a:rPr lang="en-US" smtClean="0"/>
              <a:t>11/11/2019</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
        <p:nvSpPr>
          <p:cNvPr id="6" name="Slide Number Placeholder 5"/>
          <p:cNvSpPr>
            <a:spLocks noGrp="1"/>
          </p:cNvSpPr>
          <p:nvPr>
            <p:ph type="sldNum" sz="quarter" idx="12"/>
          </p:nvPr>
        </p:nvSpPr>
        <p:spPr/>
        <p:txBody>
          <a:bodyPr/>
          <a:lstStyle/>
          <a:p>
            <a:fld id="{546FF1AF-8F08-445D-A31E-997439BBE07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FFC7DD-C524-4A43-B594-87AB38BB5B7F}" type="datetime1">
              <a:rPr lang="en-US" smtClean="0"/>
              <a:t>11/11/2019</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
        <p:nvSpPr>
          <p:cNvPr id="6" name="Slide Number Placeholder 5"/>
          <p:cNvSpPr>
            <a:spLocks noGrp="1"/>
          </p:cNvSpPr>
          <p:nvPr>
            <p:ph type="sldNum" sz="quarter" idx="12"/>
          </p:nvPr>
        </p:nvSpPr>
        <p:spPr/>
        <p:txBody>
          <a:bodyPr/>
          <a:lstStyle/>
          <a:p>
            <a:fld id="{546FF1AF-8F08-445D-A31E-997439BBE07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E205BF-A41A-48FA-821D-F2FF4079DB58}" type="datetime1">
              <a:rPr lang="en-US" smtClean="0"/>
              <a:t>11/11/2019</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
        <p:nvSpPr>
          <p:cNvPr id="6" name="Slide Number Placeholder 5"/>
          <p:cNvSpPr>
            <a:spLocks noGrp="1"/>
          </p:cNvSpPr>
          <p:nvPr>
            <p:ph type="sldNum" sz="quarter" idx="12"/>
          </p:nvPr>
        </p:nvSpPr>
        <p:spPr/>
        <p:txBody>
          <a:bodyPr/>
          <a:lstStyle/>
          <a:p>
            <a:fld id="{546FF1AF-8F08-445D-A31E-997439BBE07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B98B7B-8428-41BB-89ED-FE40DC3A9D32}" type="datetime1">
              <a:rPr lang="en-US" smtClean="0"/>
              <a:t>11/11/2019</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
        <p:nvSpPr>
          <p:cNvPr id="6" name="Slide Number Placeholder 5"/>
          <p:cNvSpPr>
            <a:spLocks noGrp="1"/>
          </p:cNvSpPr>
          <p:nvPr>
            <p:ph type="sldNum" sz="quarter" idx="12"/>
          </p:nvPr>
        </p:nvSpPr>
        <p:spPr/>
        <p:txBody>
          <a:bodyPr/>
          <a:lstStyle/>
          <a:p>
            <a:fld id="{546FF1AF-8F08-445D-A31E-997439BBE07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8B08C71-B629-4D3F-AF84-3FB8C63A9990}" type="datetime1">
              <a:rPr lang="en-US" smtClean="0"/>
              <a:t>11/11/2019</a:t>
            </a:fld>
            <a:endParaRPr lang="en-US"/>
          </a:p>
        </p:txBody>
      </p:sp>
      <p:sp>
        <p:nvSpPr>
          <p:cNvPr id="6" name="Footer Placeholder 5"/>
          <p:cNvSpPr>
            <a:spLocks noGrp="1"/>
          </p:cNvSpPr>
          <p:nvPr>
            <p:ph type="ftr" sz="quarter" idx="11"/>
          </p:nvPr>
        </p:nvSpPr>
        <p:spPr/>
        <p:txBody>
          <a:bodyPr/>
          <a:lstStyle/>
          <a:p>
            <a:r>
              <a:rPr lang="en-US" smtClean="0"/>
              <a:t>Radiographic Imaging By Rs.</a:t>
            </a:r>
            <a:endParaRPr lang="en-US"/>
          </a:p>
        </p:txBody>
      </p:sp>
      <p:sp>
        <p:nvSpPr>
          <p:cNvPr id="7" name="Slide Number Placeholder 6"/>
          <p:cNvSpPr>
            <a:spLocks noGrp="1"/>
          </p:cNvSpPr>
          <p:nvPr>
            <p:ph type="sldNum" sz="quarter" idx="12"/>
          </p:nvPr>
        </p:nvSpPr>
        <p:spPr/>
        <p:txBody>
          <a:bodyPr/>
          <a:lstStyle/>
          <a:p>
            <a:fld id="{546FF1AF-8F08-445D-A31E-997439BBE07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60E32E-8EA2-4C68-9D14-7C88DADB8B56}" type="datetime1">
              <a:rPr lang="en-US" smtClean="0"/>
              <a:t>11/11/2019</a:t>
            </a:fld>
            <a:endParaRPr lang="en-US"/>
          </a:p>
        </p:txBody>
      </p:sp>
      <p:sp>
        <p:nvSpPr>
          <p:cNvPr id="8" name="Footer Placeholder 7"/>
          <p:cNvSpPr>
            <a:spLocks noGrp="1"/>
          </p:cNvSpPr>
          <p:nvPr>
            <p:ph type="ftr" sz="quarter" idx="11"/>
          </p:nvPr>
        </p:nvSpPr>
        <p:spPr/>
        <p:txBody>
          <a:bodyPr/>
          <a:lstStyle/>
          <a:p>
            <a:r>
              <a:rPr lang="en-US" smtClean="0"/>
              <a:t>Radiographic Imaging By Rs.</a:t>
            </a:r>
            <a:endParaRPr lang="en-US"/>
          </a:p>
        </p:txBody>
      </p:sp>
      <p:sp>
        <p:nvSpPr>
          <p:cNvPr id="9" name="Slide Number Placeholder 8"/>
          <p:cNvSpPr>
            <a:spLocks noGrp="1"/>
          </p:cNvSpPr>
          <p:nvPr>
            <p:ph type="sldNum" sz="quarter" idx="12"/>
          </p:nvPr>
        </p:nvSpPr>
        <p:spPr/>
        <p:txBody>
          <a:bodyPr/>
          <a:lstStyle/>
          <a:p>
            <a:fld id="{546FF1AF-8F08-445D-A31E-997439BBE07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18968FF-19BE-40DB-9FD5-0229B671D892}" type="datetime1">
              <a:rPr lang="en-US" smtClean="0"/>
              <a:t>11/11/2019</a:t>
            </a:fld>
            <a:endParaRPr lang="en-US"/>
          </a:p>
        </p:txBody>
      </p:sp>
      <p:sp>
        <p:nvSpPr>
          <p:cNvPr id="4" name="Footer Placeholder 3"/>
          <p:cNvSpPr>
            <a:spLocks noGrp="1"/>
          </p:cNvSpPr>
          <p:nvPr>
            <p:ph type="ftr" sz="quarter" idx="11"/>
          </p:nvPr>
        </p:nvSpPr>
        <p:spPr/>
        <p:txBody>
          <a:bodyPr/>
          <a:lstStyle/>
          <a:p>
            <a:r>
              <a:rPr lang="en-US" smtClean="0"/>
              <a:t>Radiographic Imaging By Rs.</a:t>
            </a:r>
            <a:endParaRPr lang="en-US"/>
          </a:p>
        </p:txBody>
      </p:sp>
      <p:sp>
        <p:nvSpPr>
          <p:cNvPr id="5" name="Slide Number Placeholder 4"/>
          <p:cNvSpPr>
            <a:spLocks noGrp="1"/>
          </p:cNvSpPr>
          <p:nvPr>
            <p:ph type="sldNum" sz="quarter" idx="12"/>
          </p:nvPr>
        </p:nvSpPr>
        <p:spPr/>
        <p:txBody>
          <a:bodyPr/>
          <a:lstStyle/>
          <a:p>
            <a:fld id="{546FF1AF-8F08-445D-A31E-997439BBE07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CC53A9-219C-486C-A681-6B68AC8C4359}" type="datetime1">
              <a:rPr lang="en-US" smtClean="0"/>
              <a:t>11/11/2019</a:t>
            </a:fld>
            <a:endParaRPr lang="en-US"/>
          </a:p>
        </p:txBody>
      </p:sp>
      <p:sp>
        <p:nvSpPr>
          <p:cNvPr id="3" name="Footer Placeholder 2"/>
          <p:cNvSpPr>
            <a:spLocks noGrp="1"/>
          </p:cNvSpPr>
          <p:nvPr>
            <p:ph type="ftr" sz="quarter" idx="11"/>
          </p:nvPr>
        </p:nvSpPr>
        <p:spPr/>
        <p:txBody>
          <a:bodyPr/>
          <a:lstStyle/>
          <a:p>
            <a:r>
              <a:rPr lang="en-US" smtClean="0"/>
              <a:t>Radiographic Imaging By Rs.</a:t>
            </a:r>
            <a:endParaRPr lang="en-US"/>
          </a:p>
        </p:txBody>
      </p:sp>
      <p:sp>
        <p:nvSpPr>
          <p:cNvPr id="4" name="Slide Number Placeholder 3"/>
          <p:cNvSpPr>
            <a:spLocks noGrp="1"/>
          </p:cNvSpPr>
          <p:nvPr>
            <p:ph type="sldNum" sz="quarter" idx="12"/>
          </p:nvPr>
        </p:nvSpPr>
        <p:spPr/>
        <p:txBody>
          <a:bodyPr/>
          <a:lstStyle/>
          <a:p>
            <a:fld id="{546FF1AF-8F08-445D-A31E-997439BBE07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CACA0B-90E7-46A5-9E7D-FC8B6CFD1A01}" type="datetime1">
              <a:rPr lang="en-US" smtClean="0"/>
              <a:t>11/11/2019</a:t>
            </a:fld>
            <a:endParaRPr lang="en-US"/>
          </a:p>
        </p:txBody>
      </p:sp>
      <p:sp>
        <p:nvSpPr>
          <p:cNvPr id="6" name="Footer Placeholder 5"/>
          <p:cNvSpPr>
            <a:spLocks noGrp="1"/>
          </p:cNvSpPr>
          <p:nvPr>
            <p:ph type="ftr" sz="quarter" idx="11"/>
          </p:nvPr>
        </p:nvSpPr>
        <p:spPr/>
        <p:txBody>
          <a:bodyPr/>
          <a:lstStyle/>
          <a:p>
            <a:r>
              <a:rPr lang="en-US" smtClean="0"/>
              <a:t>Radiographic Imaging By Rs.</a:t>
            </a:r>
            <a:endParaRPr lang="en-US"/>
          </a:p>
        </p:txBody>
      </p:sp>
      <p:sp>
        <p:nvSpPr>
          <p:cNvPr id="7" name="Slide Number Placeholder 6"/>
          <p:cNvSpPr>
            <a:spLocks noGrp="1"/>
          </p:cNvSpPr>
          <p:nvPr>
            <p:ph type="sldNum" sz="quarter" idx="12"/>
          </p:nvPr>
        </p:nvSpPr>
        <p:spPr/>
        <p:txBody>
          <a:bodyPr/>
          <a:lstStyle/>
          <a:p>
            <a:fld id="{546FF1AF-8F08-445D-A31E-997439BBE07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57E535-FF9B-456C-AA95-8654AADC4656}" type="datetime1">
              <a:rPr lang="en-US" smtClean="0"/>
              <a:t>11/11/2019</a:t>
            </a:fld>
            <a:endParaRPr lang="en-US"/>
          </a:p>
        </p:txBody>
      </p:sp>
      <p:sp>
        <p:nvSpPr>
          <p:cNvPr id="6" name="Footer Placeholder 5"/>
          <p:cNvSpPr>
            <a:spLocks noGrp="1"/>
          </p:cNvSpPr>
          <p:nvPr>
            <p:ph type="ftr" sz="quarter" idx="11"/>
          </p:nvPr>
        </p:nvSpPr>
        <p:spPr/>
        <p:txBody>
          <a:bodyPr/>
          <a:lstStyle/>
          <a:p>
            <a:r>
              <a:rPr lang="en-US" smtClean="0"/>
              <a:t>Radiographic Imaging By Rs.</a:t>
            </a:r>
            <a:endParaRPr lang="en-US"/>
          </a:p>
        </p:txBody>
      </p:sp>
      <p:sp>
        <p:nvSpPr>
          <p:cNvPr id="7" name="Slide Number Placeholder 6"/>
          <p:cNvSpPr>
            <a:spLocks noGrp="1"/>
          </p:cNvSpPr>
          <p:nvPr>
            <p:ph type="sldNum" sz="quarter" idx="12"/>
          </p:nvPr>
        </p:nvSpPr>
        <p:spPr/>
        <p:txBody>
          <a:bodyPr/>
          <a:lstStyle/>
          <a:p>
            <a:fld id="{546FF1AF-8F08-445D-A31E-997439BBE07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631592-7CE1-406A-94FD-9FBBC485C425}" type="datetime1">
              <a:rPr lang="en-US" smtClean="0"/>
              <a:t>11/11/2019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Radiographic Imaging By Rs.</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6FF1AF-8F08-445D-A31E-997439BBE07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alibaba.com/catalog/10190086/Automatic_X_ray_Film_Processor/showimg.html"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7851648" cy="3886200"/>
          </a:xfrm>
        </p:spPr>
        <p:txBody>
          <a:bodyPr>
            <a:normAutofit/>
          </a:bodyPr>
          <a:lstStyle/>
          <a:p>
            <a:pPr algn="ctr"/>
            <a:r>
              <a:rPr lang="en-US" sz="4400" dirty="0" smtClean="0">
                <a:latin typeface="Times New Roman" pitchFamily="18" charset="0"/>
                <a:cs typeface="Times New Roman" pitchFamily="18" charset="0"/>
              </a:rPr>
              <a:t>CHAPTER SEVEN</a:t>
            </a:r>
            <a:br>
              <a:rPr lang="en-US" sz="4400" dirty="0" smtClean="0">
                <a:latin typeface="Times New Roman" pitchFamily="18" charset="0"/>
                <a:cs typeface="Times New Roman" pitchFamily="18" charset="0"/>
              </a:rPr>
            </a:br>
            <a:r>
              <a:rPr lang="en-US" sz="4400" dirty="0" smtClean="0">
                <a:latin typeface="Times New Roman" pitchFamily="18" charset="0"/>
                <a:cs typeface="Times New Roman" pitchFamily="18" charset="0"/>
              </a:rPr>
              <a:t/>
            </a:r>
            <a:br>
              <a:rPr lang="en-US" sz="4400" dirty="0" smtClean="0">
                <a:latin typeface="Times New Roman" pitchFamily="18" charset="0"/>
                <a:cs typeface="Times New Roman" pitchFamily="18" charset="0"/>
              </a:rPr>
            </a:br>
            <a:r>
              <a:rPr lang="en-US" sz="4400" dirty="0" smtClean="0">
                <a:latin typeface="Times New Roman" pitchFamily="18" charset="0"/>
                <a:cs typeface="Times New Roman" pitchFamily="18" charset="0"/>
              </a:rPr>
              <a:t/>
            </a:r>
            <a:br>
              <a:rPr lang="en-US" sz="4400" dirty="0" smtClean="0">
                <a:latin typeface="Times New Roman" pitchFamily="18" charset="0"/>
                <a:cs typeface="Times New Roman" pitchFamily="18" charset="0"/>
              </a:rPr>
            </a:br>
            <a:r>
              <a:rPr lang="en-US" sz="4400" dirty="0" smtClean="0">
                <a:latin typeface="Times New Roman" pitchFamily="18" charset="0"/>
                <a:cs typeface="Times New Roman" pitchFamily="18" charset="0"/>
              </a:rPr>
              <a:t>PROCESSING EQUIPMENT</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546FF1AF-8F08-445D-A31E-997439BBE07B}" type="slidenum">
              <a:rPr lang="en-US" smtClean="0"/>
              <a:pPr/>
              <a:t>1</a:t>
            </a:fld>
            <a:endParaRPr lang="en-US"/>
          </a:p>
        </p:txBody>
      </p:sp>
      <p:sp>
        <p:nvSpPr>
          <p:cNvPr id="4" name="Footer Placeholder 3"/>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a:bodyPr>
          <a:lstStyle/>
          <a:p>
            <a:pPr>
              <a:buFont typeface="Wingdings" pitchFamily="2" charset="2"/>
              <a:buChar char="v"/>
            </a:pPr>
            <a:r>
              <a:rPr lang="en-US" sz="3200" b="1" dirty="0" smtClean="0"/>
              <a:t>Processing Hangers</a:t>
            </a:r>
          </a:p>
          <a:p>
            <a:pPr lvl="1">
              <a:buFont typeface="Wingdings" pitchFamily="2" charset="2"/>
              <a:buChar char="Ø"/>
            </a:pPr>
            <a:r>
              <a:rPr lang="en-US" dirty="0" smtClean="0"/>
              <a:t>Films are suspended for processing in metal frames known as hangers </a:t>
            </a:r>
          </a:p>
          <a:p>
            <a:pPr lvl="1">
              <a:buFont typeface="Wingdings" pitchFamily="2" charset="2"/>
              <a:buChar char="Ø"/>
            </a:pPr>
            <a:r>
              <a:rPr lang="en-US" dirty="0" smtClean="0"/>
              <a:t>These are designed </a:t>
            </a:r>
          </a:p>
          <a:p>
            <a:pPr lvl="3"/>
            <a:r>
              <a:rPr lang="en-US" sz="2400" dirty="0" smtClean="0"/>
              <a:t>To support the film and allow it to be manipulated without handing of the emulsion </a:t>
            </a:r>
          </a:p>
          <a:p>
            <a:pPr lvl="3"/>
            <a:r>
              <a:rPr lang="en-US" sz="2400" dirty="0" smtClean="0"/>
              <a:t>To permit a number of film to be processed simultaneously and to keep them separate from each other during the procedure </a:t>
            </a:r>
          </a:p>
          <a:p>
            <a:pPr lvl="1">
              <a:buFont typeface="Wingdings" pitchFamily="2" charset="2"/>
              <a:buChar char="Ø"/>
            </a:pPr>
            <a:endParaRPr lang="en-US"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10</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lnSpcReduction="10000"/>
          </a:bodyPr>
          <a:lstStyle/>
          <a:p>
            <a:pPr lvl="1">
              <a:buFont typeface="Wingdings" pitchFamily="2" charset="2"/>
              <a:buChar char="Ø"/>
            </a:pPr>
            <a:r>
              <a:rPr lang="en-US" dirty="0" smtClean="0"/>
              <a:t> There are two general varieties of hangers</a:t>
            </a:r>
          </a:p>
          <a:p>
            <a:pPr lvl="3"/>
            <a:r>
              <a:rPr lang="en-US" sz="2400" dirty="0" smtClean="0"/>
              <a:t>Channel hangers</a:t>
            </a:r>
          </a:p>
          <a:p>
            <a:pPr lvl="3"/>
            <a:r>
              <a:rPr lang="en-US" sz="2400" dirty="0" smtClean="0"/>
              <a:t>Tension hangers</a:t>
            </a:r>
          </a:p>
          <a:p>
            <a:pPr lvl="1">
              <a:buFont typeface="Wingdings" pitchFamily="2" charset="2"/>
              <a:buChar char="Ø"/>
            </a:pPr>
            <a:r>
              <a:rPr lang="en-US" dirty="0" smtClean="0"/>
              <a:t>Hanger bars and clips</a:t>
            </a:r>
          </a:p>
          <a:p>
            <a:pPr lvl="3"/>
            <a:r>
              <a:rPr lang="en-US" sz="2400" dirty="0" smtClean="0"/>
              <a:t>Hanger bars virtually essential accessories to the use of the channel type of hanger, since they are designed mainly to support the film during drying</a:t>
            </a:r>
          </a:p>
          <a:p>
            <a:pPr lvl="3"/>
            <a:r>
              <a:rPr lang="en-US" sz="2400" dirty="0" smtClean="0"/>
              <a:t>The position of the clips along the bar is adjustable so that each is appropriate for any size of radiograph</a:t>
            </a:r>
          </a:p>
          <a:p>
            <a:pPr lvl="1">
              <a:buFont typeface="Wingdings" pitchFamily="2" charset="2"/>
              <a:buChar char="Ø"/>
            </a:pPr>
            <a:r>
              <a:rPr lang="en-US" dirty="0" smtClean="0"/>
              <a:t>Dental hangers: a special type of hanger is used for the processing of dental radiographs </a:t>
            </a:r>
          </a:p>
          <a:p>
            <a:endParaRPr lang="en-US"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11</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Antish\Desktop\developing-hangers-318365.jpg"/>
          <p:cNvPicPr>
            <a:picLocks noGrp="1" noChangeAspect="1" noChangeArrowheads="1"/>
          </p:cNvPicPr>
          <p:nvPr>
            <p:ph idx="1"/>
          </p:nvPr>
        </p:nvPicPr>
        <p:blipFill>
          <a:blip r:embed="rId3"/>
          <a:srcRect/>
          <a:stretch>
            <a:fillRect/>
          </a:stretch>
        </p:blipFill>
        <p:spPr bwMode="auto">
          <a:xfrm>
            <a:off x="304800" y="457200"/>
            <a:ext cx="4325751" cy="5562600"/>
          </a:xfrm>
          <a:prstGeom prst="rect">
            <a:avLst/>
          </a:prstGeom>
          <a:noFill/>
        </p:spPr>
      </p:pic>
      <p:pic>
        <p:nvPicPr>
          <p:cNvPr id="2051" name="Picture 3" descr="C:\Users\Antish\Desktop\New folder (4)\14209_261_1.jpg"/>
          <p:cNvPicPr>
            <a:picLocks noChangeAspect="1" noChangeArrowheads="1"/>
          </p:cNvPicPr>
          <p:nvPr/>
        </p:nvPicPr>
        <p:blipFill>
          <a:blip r:embed="rId4"/>
          <a:srcRect/>
          <a:stretch>
            <a:fillRect/>
          </a:stretch>
        </p:blipFill>
        <p:spPr bwMode="auto">
          <a:xfrm>
            <a:off x="5029200" y="838200"/>
            <a:ext cx="3714750" cy="5257800"/>
          </a:xfrm>
          <a:prstGeom prst="rect">
            <a:avLst/>
          </a:prstGeom>
          <a:noFill/>
        </p:spPr>
      </p:pic>
      <p:sp>
        <p:nvSpPr>
          <p:cNvPr id="4" name="Slide Number Placeholder 3"/>
          <p:cNvSpPr>
            <a:spLocks noGrp="1"/>
          </p:cNvSpPr>
          <p:nvPr>
            <p:ph type="sldNum" sz="quarter" idx="12"/>
          </p:nvPr>
        </p:nvSpPr>
        <p:spPr/>
        <p:txBody>
          <a:bodyPr/>
          <a:lstStyle/>
          <a:p>
            <a:fld id="{546FF1AF-8F08-445D-A31E-997439BBE07B}" type="slidenum">
              <a:rPr lang="en-US" smtClean="0"/>
              <a:pPr/>
              <a:t>12</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001000" cy="4876800"/>
          </a:xfrm>
        </p:spPr>
        <p:txBody>
          <a:bodyPr>
            <a:normAutofit/>
          </a:bodyPr>
          <a:lstStyle/>
          <a:p>
            <a:pPr>
              <a:buFont typeface="Wingdings" pitchFamily="2" charset="2"/>
              <a:buChar char="v"/>
            </a:pPr>
            <a:r>
              <a:rPr lang="en-US" sz="3500" b="1" dirty="0" smtClean="0"/>
              <a:t>Processing procedures </a:t>
            </a:r>
          </a:p>
          <a:p>
            <a:pPr lvl="1">
              <a:buFont typeface="Wingdings" pitchFamily="2" charset="2"/>
              <a:buChar char="Ø"/>
            </a:pPr>
            <a:r>
              <a:rPr lang="en-US" dirty="0" smtClean="0"/>
              <a:t>To process a radiograph by means of manually operated equipment requires much  more time than would be taken any automatic processors</a:t>
            </a:r>
          </a:p>
          <a:p>
            <a:pPr lvl="1">
              <a:buFont typeface="Wingdings" pitchFamily="2" charset="2"/>
              <a:buChar char="Ø"/>
            </a:pPr>
            <a:r>
              <a:rPr lang="en-US" dirty="0" smtClean="0"/>
              <a:t>The following is a description of the procedures to be followed</a:t>
            </a:r>
          </a:p>
          <a:p>
            <a:pPr lvl="3">
              <a:buNone/>
            </a:pPr>
            <a:r>
              <a:rPr lang="en-US" sz="2400" dirty="0" smtClean="0"/>
              <a:t>1.  The film is unloaded from its cassette</a:t>
            </a:r>
          </a:p>
          <a:p>
            <a:pPr>
              <a:buNone/>
            </a:pPr>
            <a:endParaRPr lang="en-US"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13</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43000"/>
            <a:ext cx="8686800" cy="4983163"/>
          </a:xfrm>
        </p:spPr>
        <p:txBody>
          <a:bodyPr>
            <a:normAutofit/>
          </a:bodyPr>
          <a:lstStyle/>
          <a:p>
            <a:pPr lvl="3">
              <a:buNone/>
            </a:pPr>
            <a:r>
              <a:rPr lang="en-US" sz="2400" dirty="0" smtClean="0"/>
              <a:t>2.  The film is identified by means of a suitable maker, if this has not already been done before the entry of the cassette to the darkroom</a:t>
            </a:r>
          </a:p>
          <a:p>
            <a:pPr lvl="3">
              <a:buNone/>
            </a:pPr>
            <a:r>
              <a:rPr lang="en-US" sz="2400" dirty="0" smtClean="0"/>
              <a:t>3. The film is placed in a processing hanger of an appropriate size</a:t>
            </a:r>
          </a:p>
          <a:p>
            <a:pPr marL="1435608" lvl="3" indent="-457200">
              <a:buNone/>
            </a:pPr>
            <a:r>
              <a:rPr lang="en-US" sz="2400" dirty="0" smtClean="0"/>
              <a:t>      4.  The lid is removed from the developing tank and  the loaded hanger is suspended in the solution</a:t>
            </a:r>
          </a:p>
          <a:p>
            <a:pPr lvl="3">
              <a:buNone/>
            </a:pPr>
            <a:r>
              <a:rPr lang="en-US" sz="2400" dirty="0" smtClean="0"/>
              <a:t> 5. The time is then noted from a darkroom clock---------4 minutes</a:t>
            </a:r>
          </a:p>
          <a:p>
            <a:pPr marL="2167128" lvl="6" indent="-457200">
              <a:buAutoNum type="arabicPeriod" startAt="4"/>
            </a:pPr>
            <a:endParaRPr lang="en-US" dirty="0" smtClean="0"/>
          </a:p>
        </p:txBody>
      </p:sp>
      <p:sp>
        <p:nvSpPr>
          <p:cNvPr id="4" name="Slide Number Placeholder 3"/>
          <p:cNvSpPr>
            <a:spLocks noGrp="1"/>
          </p:cNvSpPr>
          <p:nvPr>
            <p:ph type="sldNum" sz="quarter" idx="12"/>
          </p:nvPr>
        </p:nvSpPr>
        <p:spPr/>
        <p:txBody>
          <a:bodyPr/>
          <a:lstStyle/>
          <a:p>
            <a:fld id="{546FF1AF-8F08-445D-A31E-997439BBE07B}" type="slidenum">
              <a:rPr lang="en-US" smtClean="0"/>
              <a:pPr/>
              <a:t>14</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600200"/>
            <a:ext cx="7772400" cy="4724400"/>
          </a:xfrm>
        </p:spPr>
        <p:txBody>
          <a:bodyPr>
            <a:normAutofit/>
          </a:bodyPr>
          <a:lstStyle/>
          <a:p>
            <a:pPr lvl="3" algn="just">
              <a:buNone/>
            </a:pPr>
            <a:r>
              <a:rPr lang="en-US" sz="2400" dirty="0" smtClean="0"/>
              <a:t>6. If possible, some agitation of the solution should be made by slightly raising and lowering each hanger in turn</a:t>
            </a:r>
          </a:p>
          <a:p>
            <a:pPr lvl="3" algn="just">
              <a:buNone/>
            </a:pPr>
            <a:r>
              <a:rPr lang="en-US" sz="2400" dirty="0" smtClean="0"/>
              <a:t>7.  The lid of the developing tank should now be replaced </a:t>
            </a:r>
          </a:p>
          <a:p>
            <a:pPr lvl="2" algn="just">
              <a:buNone/>
            </a:pPr>
            <a:r>
              <a:rPr lang="en-US" sz="2400" dirty="0" smtClean="0"/>
              <a:t>       8.  When the appropriate development time has   elapsed, the hanger is removed from the solution and transferred to the rinse tank ----5-10 sec</a:t>
            </a:r>
          </a:p>
        </p:txBody>
      </p:sp>
      <p:sp>
        <p:nvSpPr>
          <p:cNvPr id="4" name="Slide Number Placeholder 3"/>
          <p:cNvSpPr>
            <a:spLocks noGrp="1"/>
          </p:cNvSpPr>
          <p:nvPr>
            <p:ph type="sldNum" sz="quarter" idx="12"/>
          </p:nvPr>
        </p:nvSpPr>
        <p:spPr/>
        <p:txBody>
          <a:bodyPr/>
          <a:lstStyle/>
          <a:p>
            <a:fld id="{546FF1AF-8F08-445D-A31E-997439BBE07B}" type="slidenum">
              <a:rPr lang="en-US" smtClean="0"/>
              <a:pPr/>
              <a:t>15</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95400"/>
            <a:ext cx="7848600" cy="4830763"/>
          </a:xfrm>
        </p:spPr>
        <p:txBody>
          <a:bodyPr/>
          <a:lstStyle/>
          <a:p>
            <a:pPr lvl="2">
              <a:buNone/>
            </a:pPr>
            <a:r>
              <a:rPr lang="en-US" dirty="0" smtClean="0"/>
              <a:t>9. After </a:t>
            </a:r>
            <a:r>
              <a:rPr lang="en-US" dirty="0"/>
              <a:t>rinsing, hanger and film are put in the fixer for an interval of which the duration is much less critical than in case of the developer but should be at least twice the clearing time</a:t>
            </a:r>
          </a:p>
          <a:p>
            <a:pPr lvl="2">
              <a:buNone/>
            </a:pPr>
            <a:r>
              <a:rPr lang="en-US" dirty="0"/>
              <a:t>10  For the last ‘wet’ stage of processing, the operator transfers the radiographs in its hanger to the washing section of the processor ----15-20 minutes</a:t>
            </a:r>
          </a:p>
          <a:p>
            <a:pPr lvl="2">
              <a:buNone/>
            </a:pPr>
            <a:r>
              <a:rPr lang="en-US" dirty="0"/>
              <a:t>11. Finally the film is dried</a:t>
            </a:r>
          </a:p>
          <a:p>
            <a:endParaRPr lang="en-US"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16</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pPr algn="ctr"/>
            <a:r>
              <a:rPr lang="en-US" sz="3600" b="1" dirty="0" smtClean="0">
                <a:latin typeface="Times New Roman" pitchFamily="18" charset="0"/>
                <a:cs typeface="Times New Roman" pitchFamily="18" charset="0"/>
              </a:rPr>
              <a:t>Automatic processing</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724400"/>
          </a:xfrm>
        </p:spPr>
        <p:txBody>
          <a:bodyPr>
            <a:normAutofit/>
          </a:bodyPr>
          <a:lstStyle/>
          <a:p>
            <a:pPr>
              <a:buFont typeface="Wingdings" pitchFamily="2" charset="2"/>
              <a:buChar char="Ø"/>
            </a:pPr>
            <a:r>
              <a:rPr lang="en-US" sz="3500" b="1" dirty="0" smtClean="0"/>
              <a:t>History of processing </a:t>
            </a:r>
          </a:p>
          <a:p>
            <a:pPr lvl="1">
              <a:buFont typeface="Wingdings" pitchFamily="2" charset="2"/>
              <a:buChar char="Ø"/>
            </a:pPr>
            <a:r>
              <a:rPr lang="en-US" dirty="0" smtClean="0"/>
              <a:t>Manual processing -1 hours dry - to – dry</a:t>
            </a:r>
          </a:p>
          <a:p>
            <a:pPr lvl="3"/>
            <a:r>
              <a:rPr lang="en-US" dirty="0" smtClean="0"/>
              <a:t>Stir solution</a:t>
            </a:r>
          </a:p>
          <a:p>
            <a:pPr lvl="3"/>
            <a:r>
              <a:rPr lang="en-US" dirty="0" smtClean="0"/>
              <a:t>Check temperature</a:t>
            </a:r>
          </a:p>
          <a:p>
            <a:pPr lvl="3"/>
            <a:r>
              <a:rPr lang="en-US" dirty="0" smtClean="0"/>
              <a:t>Load film on hanger</a:t>
            </a:r>
          </a:p>
          <a:p>
            <a:pPr lvl="3"/>
            <a:r>
              <a:rPr lang="en-US" dirty="0" smtClean="0"/>
              <a:t>Set timer-time/temperature relationship</a:t>
            </a:r>
          </a:p>
          <a:p>
            <a:pPr lvl="3"/>
            <a:r>
              <a:rPr lang="en-US" dirty="0" smtClean="0"/>
              <a:t>Develop- agitate film</a:t>
            </a:r>
          </a:p>
          <a:p>
            <a:pPr lvl="3"/>
            <a:r>
              <a:rPr lang="en-US" dirty="0" smtClean="0"/>
              <a:t>Rinse – use acid –stop bath</a:t>
            </a:r>
          </a:p>
          <a:p>
            <a:pPr lvl="3"/>
            <a:r>
              <a:rPr lang="en-US" dirty="0" smtClean="0"/>
              <a:t>Fix -2- 3 times clearing time </a:t>
            </a:r>
          </a:p>
          <a:p>
            <a:pPr lvl="3"/>
            <a:r>
              <a:rPr lang="en-US" dirty="0" smtClean="0"/>
              <a:t>Wash - 5- 30  minutes – use wetting agent </a:t>
            </a:r>
          </a:p>
          <a:p>
            <a:pPr lvl="3"/>
            <a:r>
              <a:rPr lang="en-US" dirty="0" smtClean="0"/>
              <a:t>Dry – 20- 30 min in dust – free environment </a:t>
            </a:r>
          </a:p>
          <a:p>
            <a:endParaRPr lang="en-US"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17</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105400"/>
          </a:xfrm>
        </p:spPr>
        <p:txBody>
          <a:bodyPr>
            <a:normAutofit/>
          </a:bodyPr>
          <a:lstStyle/>
          <a:p>
            <a:pPr lvl="1">
              <a:buFont typeface="Wingdings" pitchFamily="2" charset="2"/>
              <a:buChar char="Ø"/>
            </a:pPr>
            <a:r>
              <a:rPr lang="en-US" dirty="0" smtClean="0"/>
              <a:t>Automatic processing </a:t>
            </a:r>
          </a:p>
          <a:p>
            <a:pPr lvl="1">
              <a:buNone/>
            </a:pPr>
            <a:r>
              <a:rPr lang="en-US" sz="2400" dirty="0" smtClean="0"/>
              <a:t>To develop, fix, wash, &amp; dry radiographs rapidly, with highly reproducible results</a:t>
            </a:r>
          </a:p>
          <a:p>
            <a:pPr lvl="2"/>
            <a:r>
              <a:rPr lang="en-US" dirty="0" smtClean="0"/>
              <a:t>The first automatic film processor was introduced in 1942 and required 40  minutes for completion</a:t>
            </a:r>
          </a:p>
          <a:p>
            <a:pPr lvl="2"/>
            <a:r>
              <a:rPr lang="en-US" dirty="0" smtClean="0"/>
              <a:t>1942- pako – 120 films per hour</a:t>
            </a:r>
          </a:p>
          <a:p>
            <a:pPr lvl="2"/>
            <a:r>
              <a:rPr lang="en-US" dirty="0" smtClean="0"/>
              <a:t>In 1956 the first roller transport unit was introduced and cut processing time to 6 minutes</a:t>
            </a:r>
          </a:p>
          <a:p>
            <a:pPr lvl="2"/>
            <a:r>
              <a:rPr lang="en-US" dirty="0" smtClean="0"/>
              <a:t>1957 – Eastman Kodak – 15 min dry – to dry</a:t>
            </a:r>
          </a:p>
          <a:p>
            <a:pPr lvl="2"/>
            <a:r>
              <a:rPr lang="en-US" dirty="0" smtClean="0"/>
              <a:t>Processing time gradually decreased to present 45 sec. to 2 min</a:t>
            </a:r>
          </a:p>
          <a:p>
            <a:pPr lvl="2"/>
            <a:r>
              <a:rPr lang="en-US" dirty="0" smtClean="0"/>
              <a:t>Current  Automatic Processor require only 90 seconds</a:t>
            </a:r>
          </a:p>
          <a:p>
            <a:pPr lvl="2">
              <a:buNone/>
            </a:pPr>
            <a:endParaRPr lang="en-US" dirty="0" smtClean="0"/>
          </a:p>
          <a:p>
            <a:endParaRPr lang="en-US"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18</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pPr algn="ctr"/>
            <a:r>
              <a:rPr lang="en-US" sz="3600" b="1" dirty="0" smtClean="0">
                <a:latin typeface="Times New Roman" pitchFamily="18" charset="0"/>
                <a:cs typeface="Times New Roman" pitchFamily="18" charset="0"/>
              </a:rPr>
              <a:t>Automatic processing</a:t>
            </a:r>
            <a:endParaRPr lang="en-US" sz="3600" dirty="0"/>
          </a:p>
        </p:txBody>
      </p:sp>
      <p:sp>
        <p:nvSpPr>
          <p:cNvPr id="3" name="Content Placeholder 2"/>
          <p:cNvSpPr>
            <a:spLocks noGrp="1"/>
          </p:cNvSpPr>
          <p:nvPr>
            <p:ph idx="1"/>
          </p:nvPr>
        </p:nvSpPr>
        <p:spPr>
          <a:xfrm>
            <a:off x="457200" y="1524000"/>
            <a:ext cx="8229600" cy="4800600"/>
          </a:xfrm>
        </p:spPr>
        <p:txBody>
          <a:bodyPr/>
          <a:lstStyle/>
          <a:p>
            <a:pPr lvl="0">
              <a:buFont typeface="Wingdings" pitchFamily="2" charset="2"/>
              <a:buChar char="Ø"/>
            </a:pPr>
            <a:r>
              <a:rPr lang="en-US" sz="2800" dirty="0" smtClean="0">
                <a:latin typeface="+mj-lt"/>
              </a:rPr>
              <a:t>The automatic film processor mechanically transports exposed X-ray film through the developing, fixing, washing, and drying cycles</a:t>
            </a:r>
          </a:p>
          <a:p>
            <a:pPr lvl="0">
              <a:buFont typeface="Wingdings" pitchFamily="2" charset="2"/>
              <a:buChar char="Ø"/>
            </a:pPr>
            <a:r>
              <a:rPr lang="en-US" sz="2800" dirty="0" smtClean="0">
                <a:latin typeface="+mj-lt"/>
              </a:rPr>
              <a:t>Automatic processing is quicker than manual processing, and it produces finished radiographs of uniform quality</a:t>
            </a:r>
          </a:p>
          <a:p>
            <a:pPr lvl="0">
              <a:buFont typeface="Wingdings" pitchFamily="2" charset="2"/>
              <a:buChar char="Ø"/>
            </a:pPr>
            <a:r>
              <a:rPr lang="en-US" sz="2800" dirty="0" smtClean="0">
                <a:latin typeface="+mj-lt"/>
              </a:rPr>
              <a:t>A variety of automatic film processors are in use in the Navy and they can be generally classified as small or large</a:t>
            </a:r>
          </a:p>
          <a:p>
            <a:endParaRPr lang="en-US"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19</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pPr algn="ctr"/>
            <a:r>
              <a:rPr lang="en-US" sz="3600" b="1" dirty="0" smtClean="0">
                <a:latin typeface="Times New Roman" pitchFamily="18" charset="0"/>
                <a:cs typeface="Times New Roman" pitchFamily="18" charset="0"/>
              </a:rPr>
              <a:t>Materials for processing equipment</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828800"/>
            <a:ext cx="8229600" cy="4495800"/>
          </a:xfrm>
        </p:spPr>
        <p:txBody>
          <a:bodyPr>
            <a:normAutofit lnSpcReduction="10000"/>
          </a:bodyPr>
          <a:lstStyle/>
          <a:p>
            <a:pPr lvl="0">
              <a:buFont typeface="Wingdings" pitchFamily="2" charset="2"/>
              <a:buChar char="Ø"/>
            </a:pPr>
            <a:r>
              <a:rPr lang="en-US" dirty="0" smtClean="0"/>
              <a:t>The following factors are relevant</a:t>
            </a:r>
          </a:p>
          <a:p>
            <a:pPr lvl="2"/>
            <a:r>
              <a:rPr lang="en-US" dirty="0" smtClean="0"/>
              <a:t>The material should have no effect on the photographic properties of the solution concerned</a:t>
            </a:r>
          </a:p>
          <a:p>
            <a:pPr lvl="2"/>
            <a:r>
              <a:rPr lang="en-US" dirty="0" smtClean="0"/>
              <a:t>The material should be capable of resisting the most corrosive fluid with which it is likely to be in contact</a:t>
            </a:r>
          </a:p>
          <a:p>
            <a:pPr lvl="2"/>
            <a:r>
              <a:rPr lang="en-US" dirty="0" smtClean="0"/>
              <a:t>The period of the time during which a material is likely to be exposed to chemical action and the probable dilution of the solution concerned</a:t>
            </a:r>
          </a:p>
          <a:p>
            <a:pPr lvl="2"/>
            <a:r>
              <a:rPr lang="en-US" dirty="0" smtClean="0"/>
              <a:t>The cost of the material</a:t>
            </a:r>
          </a:p>
          <a:p>
            <a:pPr lvl="2"/>
            <a:r>
              <a:rPr lang="en-US" dirty="0" smtClean="0"/>
              <a:t>The mechanical adaptability of the material for constructional purpose</a:t>
            </a:r>
          </a:p>
          <a:p>
            <a:endParaRPr lang="en-US"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2</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4"/>
          <p:cNvSpPr>
            <a:spLocks noGrp="1" noChangeArrowheads="1"/>
          </p:cNvSpPr>
          <p:nvPr>
            <p:ph type="title"/>
          </p:nvPr>
        </p:nvSpPr>
        <p:spPr/>
        <p:txBody>
          <a:bodyPr/>
          <a:lstStyle/>
          <a:p>
            <a:pPr eaLnBrk="1" hangingPunct="1">
              <a:defRPr/>
            </a:pPr>
            <a:r>
              <a:rPr lang="en-US" sz="4000" smtClean="0"/>
              <a:t>AUTOMATIC DARKROOM PROCESSORS</a:t>
            </a:r>
          </a:p>
        </p:txBody>
      </p:sp>
      <p:pic>
        <p:nvPicPr>
          <p:cNvPr id="12291" name="Picture 5" descr="D34"/>
          <p:cNvPicPr>
            <a:picLocks noGrp="1" noChangeAspect="1" noChangeArrowheads="1"/>
          </p:cNvPicPr>
          <p:nvPr>
            <p:ph idx="1"/>
          </p:nvPr>
        </p:nvPicPr>
        <p:blipFill>
          <a:blip r:embed="rId3"/>
          <a:srcRect/>
          <a:stretch>
            <a:fillRect/>
          </a:stretch>
        </p:blipFill>
        <p:spPr>
          <a:xfrm>
            <a:off x="1828800" y="2057400"/>
            <a:ext cx="5181600" cy="4216400"/>
          </a:xfrm>
          <a:noFill/>
        </p:spPr>
      </p:pic>
      <p:sp>
        <p:nvSpPr>
          <p:cNvPr id="4" name="Slide Number Placeholder 3"/>
          <p:cNvSpPr>
            <a:spLocks noGrp="1"/>
          </p:cNvSpPr>
          <p:nvPr>
            <p:ph type="sldNum" sz="quarter" idx="12"/>
          </p:nvPr>
        </p:nvSpPr>
        <p:spPr/>
        <p:txBody>
          <a:bodyPr/>
          <a:lstStyle/>
          <a:p>
            <a:fld id="{546FF1AF-8F08-445D-A31E-997439BBE07B}" type="slidenum">
              <a:rPr lang="en-US" smtClean="0"/>
              <a:pPr/>
              <a:t>20</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572000"/>
          </a:xfrm>
        </p:spPr>
        <p:txBody>
          <a:bodyPr>
            <a:normAutofit/>
          </a:bodyPr>
          <a:lstStyle/>
          <a:p>
            <a:pPr lvl="0">
              <a:buFont typeface="Wingdings" pitchFamily="2" charset="2"/>
              <a:buChar char="Ø"/>
            </a:pPr>
            <a:r>
              <a:rPr lang="en-US" dirty="0" smtClean="0"/>
              <a:t>Large Automatic Film Processor</a:t>
            </a:r>
          </a:p>
          <a:p>
            <a:pPr lvl="1"/>
            <a:r>
              <a:rPr lang="en-US" dirty="0" smtClean="0"/>
              <a:t>This processor will be located in the darkroom </a:t>
            </a:r>
          </a:p>
          <a:p>
            <a:pPr lvl="1"/>
            <a:r>
              <a:rPr lang="en-US" dirty="0" smtClean="0"/>
              <a:t>The x-ray film must be inserted in the processor under safelight conditions </a:t>
            </a:r>
          </a:p>
          <a:p>
            <a:pPr lvl="1"/>
            <a:r>
              <a:rPr lang="en-US" dirty="0" smtClean="0"/>
              <a:t>Large automatic processors can be equipped with dry light loaded, eliminated the need for a darkroom   </a:t>
            </a:r>
          </a:p>
          <a:p>
            <a:endParaRPr lang="en-US"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21</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latin typeface="Times New Roman" pitchFamily="18" charset="0"/>
                <a:cs typeface="Times New Roman" pitchFamily="18" charset="0"/>
              </a:rPr>
              <a:t>PROCESSING UNIT</a:t>
            </a:r>
            <a:br>
              <a:rPr lang="en-US" sz="3200" b="1" dirty="0" smtClean="0">
                <a:latin typeface="Times New Roman" pitchFamily="18" charset="0"/>
                <a:cs typeface="Times New Roman" pitchFamily="18" charset="0"/>
              </a:rPr>
            </a:br>
            <a:r>
              <a:rPr lang="en-US" sz="3200" b="1" dirty="0" smtClean="0">
                <a:latin typeface="Times New Roman" pitchFamily="18" charset="0"/>
                <a:cs typeface="Times New Roman" pitchFamily="18" charset="0"/>
              </a:rPr>
              <a:t>Chemistry</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Font typeface="Wingdings" pitchFamily="2" charset="2"/>
              <a:buChar char="v"/>
            </a:pPr>
            <a:r>
              <a:rPr lang="en-US" dirty="0" smtClean="0"/>
              <a:t>Developer – 20 – 25 sec.</a:t>
            </a:r>
          </a:p>
          <a:p>
            <a:pPr lvl="1">
              <a:buFont typeface="Wingdings" pitchFamily="2" charset="2"/>
              <a:buChar char="Ø"/>
            </a:pPr>
            <a:r>
              <a:rPr lang="en-US" dirty="0" smtClean="0"/>
              <a:t>Reducing agents</a:t>
            </a:r>
          </a:p>
          <a:p>
            <a:pPr lvl="3"/>
            <a:r>
              <a:rPr lang="fr-FR" dirty="0" smtClean="0"/>
              <a:t>Electron  donner (continues latent image formation process)</a:t>
            </a:r>
          </a:p>
          <a:p>
            <a:pPr lvl="3"/>
            <a:r>
              <a:rPr lang="en-US" dirty="0" smtClean="0"/>
              <a:t> Phenidone - rapidly produces fine detail shades of gray</a:t>
            </a:r>
          </a:p>
          <a:p>
            <a:pPr lvl="3"/>
            <a:r>
              <a:rPr lang="en-US" dirty="0" smtClean="0"/>
              <a:t> Hydroquinone - slowly produces heavy densities</a:t>
            </a:r>
          </a:p>
          <a:p>
            <a:pPr lvl="1">
              <a:buFont typeface="Wingdings" pitchFamily="2" charset="2"/>
              <a:buChar char="Ø"/>
            </a:pPr>
            <a:r>
              <a:rPr lang="en-US" dirty="0" smtClean="0"/>
              <a:t>activator - sodium carbonate, produces alkaline pH for other chemicals to function, swells gelatin</a:t>
            </a:r>
          </a:p>
          <a:p>
            <a:pPr lvl="1">
              <a:buFont typeface="Wingdings" pitchFamily="2" charset="2"/>
              <a:buChar char="Ø"/>
            </a:pPr>
            <a:r>
              <a:rPr lang="en-US" dirty="0" smtClean="0"/>
              <a:t>Restrainer - potassium bromide, decreases reducing agent activity, prevents chemical fog</a:t>
            </a:r>
            <a:endParaRPr lang="en-US"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22</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buFont typeface="Wingdings" pitchFamily="2" charset="2"/>
              <a:buChar char="Ø"/>
            </a:pPr>
            <a:r>
              <a:rPr lang="en-US" dirty="0" smtClean="0"/>
              <a:t>Preservative – sodium sulfite, controls oxidation, buffering agent</a:t>
            </a:r>
          </a:p>
          <a:p>
            <a:pPr lvl="1">
              <a:buFont typeface="Wingdings" pitchFamily="2" charset="2"/>
              <a:buChar char="Ø"/>
            </a:pPr>
            <a:r>
              <a:rPr lang="en-US" dirty="0" smtClean="0"/>
              <a:t>Hardener – glutaraldehyde, controls gelatin swelling to minimize risk of physical damage</a:t>
            </a:r>
          </a:p>
          <a:p>
            <a:pPr lvl="1">
              <a:buFont typeface="Wingdings" pitchFamily="2" charset="2"/>
              <a:buChar char="Ø"/>
            </a:pPr>
            <a:r>
              <a:rPr lang="en-US" dirty="0" smtClean="0"/>
              <a:t>Solvent – water, dissolves chemicals and dilutes them to proper concentration</a:t>
            </a:r>
            <a:endParaRPr lang="en-US"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23</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876800"/>
          </a:xfrm>
        </p:spPr>
        <p:txBody>
          <a:bodyPr>
            <a:normAutofit/>
          </a:bodyPr>
          <a:lstStyle/>
          <a:p>
            <a:pPr>
              <a:buFont typeface="Wingdings" pitchFamily="2" charset="2"/>
              <a:buChar char="v"/>
            </a:pPr>
            <a:r>
              <a:rPr lang="en-US" dirty="0" smtClean="0"/>
              <a:t>Fixer - 20 sec.</a:t>
            </a:r>
          </a:p>
          <a:p>
            <a:pPr lvl="1">
              <a:buFont typeface="Wingdings" pitchFamily="2" charset="2"/>
              <a:buChar char="Ø"/>
            </a:pPr>
            <a:r>
              <a:rPr lang="en-US" dirty="0" smtClean="0"/>
              <a:t>Clearing agent - ammonium thiosulfate, removes undeveloped silver halides from emulsion</a:t>
            </a:r>
          </a:p>
          <a:p>
            <a:pPr lvl="1">
              <a:buFont typeface="Wingdings" pitchFamily="2" charset="2"/>
              <a:buChar char="Ø"/>
            </a:pPr>
            <a:r>
              <a:rPr lang="en-US" dirty="0" smtClean="0"/>
              <a:t>Activator - acetic acid, provides acidic pH for other chemicals to function, stops reduction</a:t>
            </a:r>
          </a:p>
          <a:p>
            <a:pPr lvl="1">
              <a:buFont typeface="Wingdings" pitchFamily="2" charset="2"/>
              <a:buChar char="Ø"/>
            </a:pPr>
            <a:r>
              <a:rPr lang="en-US" dirty="0" smtClean="0"/>
              <a:t>Hardener - potassium alum, hardens emulsion to minimize risk of physical damage</a:t>
            </a:r>
          </a:p>
          <a:p>
            <a:pPr lvl="1">
              <a:buFont typeface="Wingdings" pitchFamily="2" charset="2"/>
              <a:buChar char="Ø"/>
            </a:pPr>
            <a:r>
              <a:rPr lang="fr-FR" dirty="0" smtClean="0"/>
              <a:t>Preservative - sodium sulfite, maintins pH</a:t>
            </a:r>
          </a:p>
          <a:p>
            <a:pPr lvl="1">
              <a:buFont typeface="Wingdings" pitchFamily="2" charset="2"/>
              <a:buChar char="Ø"/>
            </a:pPr>
            <a:r>
              <a:rPr lang="en-US" dirty="0" smtClean="0"/>
              <a:t>Solvent - water, dissolves chemicals and dilutes to proper concentration</a:t>
            </a:r>
            <a:endParaRPr lang="en-US"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24</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Font typeface="Wingdings" pitchFamily="2" charset="2"/>
              <a:buChar char="v"/>
            </a:pPr>
            <a:r>
              <a:rPr lang="en-US" b="1" dirty="0" smtClean="0"/>
              <a:t>SIX SUBSYSTEMS</a:t>
            </a:r>
          </a:p>
          <a:p>
            <a:pPr lvl="2">
              <a:buFont typeface="Wingdings" pitchFamily="2" charset="2"/>
              <a:buChar char="Ø"/>
            </a:pPr>
            <a:r>
              <a:rPr lang="en-US" b="1" dirty="0" smtClean="0"/>
              <a:t>Transport</a:t>
            </a:r>
          </a:p>
          <a:p>
            <a:pPr lvl="2">
              <a:buFont typeface="Wingdings" pitchFamily="2" charset="2"/>
              <a:buChar char="Ø"/>
            </a:pPr>
            <a:r>
              <a:rPr lang="en-US" b="1" dirty="0" smtClean="0"/>
              <a:t>Replenishment</a:t>
            </a:r>
          </a:p>
          <a:p>
            <a:pPr lvl="2">
              <a:buFont typeface="Wingdings" pitchFamily="2" charset="2"/>
              <a:buChar char="Ø"/>
            </a:pPr>
            <a:r>
              <a:rPr lang="en-US" b="1" dirty="0" smtClean="0"/>
              <a:t>Recirculation</a:t>
            </a:r>
          </a:p>
          <a:p>
            <a:pPr lvl="2">
              <a:buFont typeface="Wingdings" pitchFamily="2" charset="2"/>
              <a:buChar char="Ø"/>
            </a:pPr>
            <a:r>
              <a:rPr lang="en-US" b="1" smtClean="0"/>
              <a:t>Temperature</a:t>
            </a:r>
            <a:r>
              <a:rPr lang="en-US" b="1" dirty="0" smtClean="0"/>
              <a:t> </a:t>
            </a:r>
            <a:r>
              <a:rPr lang="en-US" b="1" smtClean="0"/>
              <a:t>control</a:t>
            </a:r>
            <a:endParaRPr lang="en-US" b="1" dirty="0" smtClean="0"/>
          </a:p>
          <a:p>
            <a:pPr lvl="2">
              <a:buFont typeface="Wingdings" pitchFamily="2" charset="2"/>
              <a:buChar char="Ø"/>
            </a:pPr>
            <a:r>
              <a:rPr lang="en-US" b="1" dirty="0" smtClean="0"/>
              <a:t>Wash</a:t>
            </a:r>
          </a:p>
          <a:p>
            <a:pPr lvl="2">
              <a:buFont typeface="Wingdings" pitchFamily="2" charset="2"/>
              <a:buChar char="Ø"/>
            </a:pPr>
            <a:r>
              <a:rPr lang="en-US" b="1" dirty="0" smtClean="0"/>
              <a:t>Drying</a:t>
            </a:r>
            <a:endParaRPr lang="en-US"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25</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229600" cy="990600"/>
          </a:xfrm>
        </p:spPr>
        <p:txBody>
          <a:bodyPr>
            <a:normAutofit/>
          </a:bodyPr>
          <a:lstStyle/>
          <a:p>
            <a:pPr algn="ctr"/>
            <a:r>
              <a:rPr lang="en-US" sz="2800" b="1" dirty="0" smtClean="0">
                <a:latin typeface="Times New Roman" pitchFamily="18" charset="0"/>
                <a:cs typeface="Times New Roman" pitchFamily="18" charset="0"/>
              </a:rPr>
              <a:t>PROCESSING UNIT</a:t>
            </a:r>
            <a:br>
              <a:rPr lang="en-US" sz="2800" b="1" dirty="0" smtClean="0">
                <a:latin typeface="Times New Roman" pitchFamily="18" charset="0"/>
                <a:cs typeface="Times New Roman" pitchFamily="18" charset="0"/>
              </a:rPr>
            </a:br>
            <a:r>
              <a:rPr lang="en-US" sz="2800" b="1" dirty="0" smtClean="0">
                <a:latin typeface="Times New Roman" pitchFamily="18" charset="0"/>
                <a:cs typeface="Times New Roman" pitchFamily="18" charset="0"/>
              </a:rPr>
              <a:t>Systems/Functions</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447800"/>
            <a:ext cx="8229600" cy="4876800"/>
          </a:xfrm>
        </p:spPr>
        <p:txBody>
          <a:bodyPr>
            <a:normAutofit/>
          </a:bodyPr>
          <a:lstStyle/>
          <a:p>
            <a:pPr>
              <a:buFont typeface="Wingdings" pitchFamily="2" charset="2"/>
              <a:buChar char="v"/>
            </a:pPr>
            <a:r>
              <a:rPr lang="en-US" dirty="0" smtClean="0"/>
              <a:t>Transport</a:t>
            </a:r>
          </a:p>
          <a:p>
            <a:pPr lvl="1">
              <a:buFont typeface="Wingdings" pitchFamily="2" charset="2"/>
              <a:buChar char="Ø"/>
            </a:pPr>
            <a:r>
              <a:rPr lang="en-US" dirty="0" smtClean="0"/>
              <a:t>Purpose is to move film through developer, fixer, wash, and dryer at a controlled and consistent speed without damage.</a:t>
            </a:r>
          </a:p>
          <a:p>
            <a:pPr lvl="1">
              <a:buFont typeface="Wingdings" pitchFamily="2" charset="2"/>
              <a:buChar char="Ø"/>
            </a:pPr>
            <a:r>
              <a:rPr lang="en-US" dirty="0" smtClean="0"/>
              <a:t>Three subsystems</a:t>
            </a:r>
          </a:p>
          <a:p>
            <a:pPr lvl="2"/>
            <a:r>
              <a:rPr lang="en-US" dirty="0" smtClean="0"/>
              <a:t>Racks – series of rollers held together by end plates, one per tank.</a:t>
            </a:r>
          </a:p>
          <a:p>
            <a:pPr lvl="2"/>
            <a:r>
              <a:rPr lang="en-US" dirty="0" smtClean="0"/>
              <a:t>Crossovers- smaller series of rollers to guide film from tank to tank.</a:t>
            </a:r>
          </a:p>
          <a:p>
            <a:pPr lvl="2"/>
            <a:r>
              <a:rPr lang="en-US" dirty="0" smtClean="0"/>
              <a:t>Drive assembly-motor and worm gear to rotate rollers</a:t>
            </a:r>
            <a:endParaRPr lang="en-US"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26</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lvl="1">
              <a:buFont typeface="Wingdings" pitchFamily="2" charset="2"/>
              <a:buChar char="Ø"/>
            </a:pPr>
            <a:r>
              <a:rPr lang="en-US" dirty="0" smtClean="0"/>
              <a:t>Transport system determines the length of time film spends in each tank (along with depth of tank)</a:t>
            </a:r>
          </a:p>
          <a:p>
            <a:pPr lvl="1">
              <a:buFont typeface="Wingdings" pitchFamily="2" charset="2"/>
              <a:buChar char="Ø"/>
            </a:pPr>
            <a:r>
              <a:rPr lang="en-US" dirty="0" smtClean="0"/>
              <a:t>Film should be fed crosswise whenever possible</a:t>
            </a:r>
          </a:p>
          <a:p>
            <a:pPr lvl="2"/>
            <a:r>
              <a:rPr lang="en-US" dirty="0" smtClean="0"/>
              <a:t>New chemicals are pumped into tanks based on per inch of film and assumed crosswise orientation</a:t>
            </a:r>
          </a:p>
          <a:p>
            <a:pPr lvl="1">
              <a:buFont typeface="Wingdings" pitchFamily="2" charset="2"/>
              <a:buChar char="Ø"/>
            </a:pPr>
            <a:r>
              <a:rPr lang="en-US" dirty="0" smtClean="0"/>
              <a:t>Produce uniform, vigorous agitation of chemicals at film surface - promotes uniform processing</a:t>
            </a:r>
          </a:p>
          <a:p>
            <a:pPr lvl="1">
              <a:buFont typeface="Wingdings" pitchFamily="2" charset="2"/>
              <a:buChar char="Ø"/>
            </a:pPr>
            <a:r>
              <a:rPr lang="en-US" dirty="0" smtClean="0"/>
              <a:t>Squeegee action of last few rollers in each section removes most residual chemicals</a:t>
            </a:r>
            <a:endParaRPr lang="en-US"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27</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800600"/>
          </a:xfrm>
        </p:spPr>
        <p:txBody>
          <a:bodyPr>
            <a:normAutofit lnSpcReduction="10000"/>
          </a:bodyPr>
          <a:lstStyle/>
          <a:p>
            <a:pPr>
              <a:buFont typeface="Wingdings" pitchFamily="2" charset="2"/>
              <a:buChar char="v"/>
            </a:pPr>
            <a:r>
              <a:rPr lang="en-US" dirty="0" smtClean="0"/>
              <a:t>Replenishment</a:t>
            </a:r>
          </a:p>
          <a:p>
            <a:pPr lvl="1">
              <a:buFont typeface="Wingdings" pitchFamily="2" charset="2"/>
              <a:buChar char="Ø"/>
            </a:pPr>
            <a:r>
              <a:rPr lang="en-US" dirty="0" smtClean="0"/>
              <a:t>Replaces chemicals in the processor depleted through reactions, oxidation, &amp; evaporation</a:t>
            </a:r>
          </a:p>
          <a:p>
            <a:pPr lvl="1">
              <a:buFont typeface="Wingdings" pitchFamily="2" charset="2"/>
              <a:buChar char="Ø"/>
            </a:pPr>
            <a:r>
              <a:rPr lang="en-US" dirty="0" smtClean="0"/>
              <a:t>Types</a:t>
            </a:r>
          </a:p>
          <a:p>
            <a:pPr lvl="2">
              <a:buFont typeface="Courier New" pitchFamily="49" charset="0"/>
              <a:buChar char="o"/>
            </a:pPr>
            <a:r>
              <a:rPr lang="en-US" dirty="0" smtClean="0"/>
              <a:t>Volume (for high-volume processors) activated at entrance by entrance rollers.</a:t>
            </a:r>
          </a:p>
          <a:p>
            <a:pPr lvl="4"/>
            <a:r>
              <a:rPr lang="en-US" dirty="0" smtClean="0"/>
              <a:t>Developer - 4-5 ml per inch (1.5-2.0 ml per cm) of film</a:t>
            </a:r>
            <a:r>
              <a:rPr lang="en-US" sz="800" dirty="0" smtClean="0"/>
              <a:t>• </a:t>
            </a:r>
          </a:p>
          <a:p>
            <a:pPr lvl="4"/>
            <a:r>
              <a:rPr lang="en-US" dirty="0" smtClean="0"/>
              <a:t>Fixer - 6-8 ml per inch (2.5-3.0 ml per cm) of film</a:t>
            </a:r>
          </a:p>
          <a:p>
            <a:pPr lvl="2">
              <a:buFont typeface="Courier New" pitchFamily="49" charset="0"/>
              <a:buChar char="o"/>
            </a:pPr>
            <a:r>
              <a:rPr lang="en-US" sz="2200" dirty="0" smtClean="0"/>
              <a:t>Flood (for low-volume processors) - Timer-activated</a:t>
            </a:r>
          </a:p>
          <a:p>
            <a:pPr lvl="1">
              <a:buFont typeface="Wingdings" pitchFamily="2" charset="2"/>
              <a:buChar char="Ø"/>
            </a:pPr>
            <a:r>
              <a:rPr lang="en-US" sz="2200" dirty="0" smtClean="0"/>
              <a:t>Chemicals - fixer is same &amp; developer is same except no restrainer</a:t>
            </a:r>
          </a:p>
          <a:p>
            <a:pPr lvl="1">
              <a:buFont typeface="Wingdings" pitchFamily="2" charset="2"/>
              <a:buChar char="Ø"/>
            </a:pPr>
            <a:r>
              <a:rPr lang="en-US" sz="2200" dirty="0" smtClean="0"/>
              <a:t>Mixing - according to recommendations</a:t>
            </a:r>
            <a:endParaRPr lang="en-US" sz="2200"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28</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buFont typeface="Wingdings" pitchFamily="2" charset="2"/>
              <a:buChar char="v"/>
            </a:pPr>
            <a:r>
              <a:rPr lang="en-US" dirty="0" smtClean="0"/>
              <a:t>Recirculation</a:t>
            </a:r>
          </a:p>
          <a:p>
            <a:pPr lvl="2">
              <a:buFont typeface="Wingdings" pitchFamily="2" charset="2"/>
              <a:buChar char="Ø"/>
            </a:pPr>
            <a:r>
              <a:rPr lang="en-US" dirty="0" smtClean="0"/>
              <a:t>Stabilize temperature</a:t>
            </a:r>
          </a:p>
          <a:p>
            <a:pPr lvl="2">
              <a:buFont typeface="Wingdings" pitchFamily="2" charset="2"/>
              <a:buChar char="Ø"/>
            </a:pPr>
            <a:r>
              <a:rPr lang="en-US" dirty="0" smtClean="0"/>
              <a:t>Agitation solution</a:t>
            </a:r>
          </a:p>
          <a:p>
            <a:pPr lvl="2">
              <a:buFont typeface="Wingdings" pitchFamily="2" charset="2"/>
              <a:buChar char="Ø"/>
            </a:pPr>
            <a:r>
              <a:rPr lang="en-US" dirty="0" smtClean="0"/>
              <a:t>Mix chemistry</a:t>
            </a:r>
          </a:p>
          <a:p>
            <a:pPr lvl="2">
              <a:buFont typeface="Wingdings" pitchFamily="2" charset="2"/>
              <a:buChar char="Ø"/>
            </a:pPr>
            <a:r>
              <a:rPr lang="en-US" dirty="0" smtClean="0"/>
              <a:t>Filter solution</a:t>
            </a:r>
          </a:p>
          <a:p>
            <a:endParaRPr lang="en-US" dirty="0"/>
          </a:p>
        </p:txBody>
      </p:sp>
      <p:pic>
        <p:nvPicPr>
          <p:cNvPr id="4" name="Picture 4" descr="Automatic X-ray Film Processor">
            <a:hlinkClick r:id="rId3"/>
          </p:cNvPr>
          <p:cNvPicPr>
            <a:picLocks noChangeAspect="1" noChangeArrowheads="1"/>
          </p:cNvPicPr>
          <p:nvPr/>
        </p:nvPicPr>
        <p:blipFill>
          <a:blip r:embed="rId4"/>
          <a:srcRect/>
          <a:stretch>
            <a:fillRect/>
          </a:stretch>
        </p:blipFill>
        <p:spPr bwMode="auto">
          <a:xfrm>
            <a:off x="4495800" y="1371600"/>
            <a:ext cx="3657600" cy="4724400"/>
          </a:xfrm>
          <a:prstGeom prst="rect">
            <a:avLst/>
          </a:prstGeom>
          <a:noFill/>
        </p:spPr>
      </p:pic>
      <p:sp>
        <p:nvSpPr>
          <p:cNvPr id="5" name="Slide Number Placeholder 4"/>
          <p:cNvSpPr>
            <a:spLocks noGrp="1"/>
          </p:cNvSpPr>
          <p:nvPr>
            <p:ph type="sldNum" sz="quarter" idx="12"/>
          </p:nvPr>
        </p:nvSpPr>
        <p:spPr/>
        <p:txBody>
          <a:bodyPr/>
          <a:lstStyle/>
          <a:p>
            <a:fld id="{546FF1AF-8F08-445D-A31E-997439BBE07B}" type="slidenum">
              <a:rPr lang="en-US" smtClean="0"/>
              <a:pPr/>
              <a:t>29</a:t>
            </a:fld>
            <a:endParaRPr lang="en-US"/>
          </a:p>
        </p:txBody>
      </p:sp>
      <p:sp>
        <p:nvSpPr>
          <p:cNvPr id="6" name="Footer Placeholder 5"/>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pPr algn="ctr"/>
            <a:r>
              <a:rPr lang="en-US" sz="3600" b="1" dirty="0" smtClean="0">
                <a:latin typeface="Times New Roman" pitchFamily="18" charset="0"/>
                <a:cs typeface="Times New Roman" pitchFamily="18" charset="0"/>
              </a:rPr>
              <a:t>Processor for manual operation</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447800"/>
            <a:ext cx="8229600" cy="4876800"/>
          </a:xfrm>
        </p:spPr>
        <p:txBody>
          <a:bodyPr>
            <a:normAutofit/>
          </a:bodyPr>
          <a:lstStyle/>
          <a:p>
            <a:pPr>
              <a:buFont typeface="Wingdings" pitchFamily="2" charset="2"/>
              <a:buChar char="v"/>
            </a:pPr>
            <a:r>
              <a:rPr lang="en-US" sz="3200" b="1" dirty="0" smtClean="0"/>
              <a:t>General construction</a:t>
            </a:r>
          </a:p>
          <a:p>
            <a:pPr lvl="1">
              <a:buFont typeface="Wingdings" pitchFamily="2" charset="2"/>
              <a:buChar char="Ø"/>
            </a:pPr>
            <a:r>
              <a:rPr lang="en-US" dirty="0" smtClean="0"/>
              <a:t>The processor consists of a large master tank which includes certain smaller tanks and divisions</a:t>
            </a:r>
          </a:p>
          <a:p>
            <a:pPr lvl="3"/>
            <a:r>
              <a:rPr lang="en-US" sz="2400" dirty="0" smtClean="0"/>
              <a:t>A lidded tank for </a:t>
            </a:r>
            <a:r>
              <a:rPr lang="en-US" sz="2400" smtClean="0"/>
              <a:t>the developer </a:t>
            </a:r>
            <a:endParaRPr lang="en-US" sz="2400" dirty="0" smtClean="0"/>
          </a:p>
          <a:p>
            <a:pPr lvl="3"/>
            <a:r>
              <a:rPr lang="en-US" sz="2400" dirty="0" smtClean="0"/>
              <a:t>A tank or compartment, usually having a separately tapped cold water supply, which provides a means to rinse films b/n developing and fixing solutions</a:t>
            </a:r>
          </a:p>
          <a:p>
            <a:pPr lvl="3"/>
            <a:r>
              <a:rPr lang="en-US" sz="2400" dirty="0" smtClean="0"/>
              <a:t>A lidded tank for the fixer</a:t>
            </a:r>
          </a:p>
          <a:p>
            <a:pPr lvl="3"/>
            <a:r>
              <a:rPr lang="en-US" sz="2400" dirty="0" smtClean="0"/>
              <a:t>A large compartment, which its own cold water inlet- valve, in which developed and fixed films are washed</a:t>
            </a:r>
          </a:p>
          <a:p>
            <a:endParaRPr lang="en-US"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3</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876800"/>
          </a:xfrm>
        </p:spPr>
        <p:txBody>
          <a:bodyPr>
            <a:normAutofit/>
          </a:bodyPr>
          <a:lstStyle/>
          <a:p>
            <a:pPr>
              <a:buFont typeface="Wingdings" pitchFamily="2" charset="2"/>
              <a:buChar char="v"/>
            </a:pPr>
            <a:r>
              <a:rPr lang="en-US" dirty="0" smtClean="0"/>
              <a:t>Temperature control</a:t>
            </a:r>
          </a:p>
          <a:p>
            <a:pPr lvl="1">
              <a:buFont typeface="Wingdings" pitchFamily="2" charset="2"/>
              <a:buChar char="Ø"/>
            </a:pPr>
            <a:r>
              <a:rPr lang="en-US" dirty="0" smtClean="0"/>
              <a:t>Maintains all 3 solutions at compatible temperatures in conjunction with recirculation system</a:t>
            </a:r>
          </a:p>
          <a:p>
            <a:pPr lvl="3">
              <a:buFont typeface="Courier New" pitchFamily="49" charset="0"/>
              <a:buChar char="o"/>
            </a:pPr>
            <a:r>
              <a:rPr lang="en-US" dirty="0" smtClean="0"/>
              <a:t>Developer - temperature is extremely critical for proper chemical action</a:t>
            </a:r>
          </a:p>
          <a:p>
            <a:pPr lvl="5"/>
            <a:r>
              <a:rPr lang="en-US" dirty="0" smtClean="0"/>
              <a:t>92-96° F (33-35° C) for a 90 sec. processor</a:t>
            </a:r>
          </a:p>
          <a:p>
            <a:pPr lvl="5"/>
            <a:r>
              <a:rPr lang="da-DK" dirty="0" smtClean="0"/>
              <a:t>83-86° F (28-30° C) for a 2 min. processor</a:t>
            </a:r>
          </a:p>
          <a:p>
            <a:pPr lvl="3">
              <a:buFont typeface="Courier New" pitchFamily="49" charset="0"/>
              <a:buChar char="o"/>
            </a:pPr>
            <a:r>
              <a:rPr lang="en-US" dirty="0" smtClean="0"/>
              <a:t>Fixer - not as critical - generally about same as developer</a:t>
            </a:r>
          </a:p>
          <a:p>
            <a:pPr lvl="3">
              <a:buFont typeface="Courier New" pitchFamily="49" charset="0"/>
              <a:buChar char="o"/>
            </a:pPr>
            <a:r>
              <a:rPr lang="en-US" dirty="0" smtClean="0"/>
              <a:t>Wash - may be internally controlled by developer solution or externally controlled by a mixing valve</a:t>
            </a:r>
            <a:endParaRPr lang="en-US"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30</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953000"/>
          </a:xfrm>
        </p:spPr>
        <p:txBody>
          <a:bodyPr>
            <a:normAutofit lnSpcReduction="10000"/>
          </a:bodyPr>
          <a:lstStyle/>
          <a:p>
            <a:pPr>
              <a:buFont typeface="Wingdings" pitchFamily="2" charset="2"/>
              <a:buChar char="v"/>
            </a:pPr>
            <a:r>
              <a:rPr lang="en-US" dirty="0" smtClean="0"/>
              <a:t>Wash - 20 sec.</a:t>
            </a:r>
          </a:p>
          <a:p>
            <a:pPr lvl="1">
              <a:buFont typeface="Wingdings" pitchFamily="2" charset="2"/>
              <a:buChar char="Ø"/>
            </a:pPr>
            <a:r>
              <a:rPr lang="en-US" dirty="0" smtClean="0"/>
              <a:t>Removes fixer &amp; developer from film</a:t>
            </a:r>
          </a:p>
          <a:p>
            <a:pPr lvl="1">
              <a:buFont typeface="Wingdings" pitchFamily="2" charset="2"/>
              <a:buChar char="Ø"/>
            </a:pPr>
            <a:r>
              <a:rPr lang="en-US" dirty="0" smtClean="0"/>
              <a:t>Temperature is generally about 5° F lower than developer temperature</a:t>
            </a:r>
          </a:p>
          <a:p>
            <a:pPr lvl="1">
              <a:buFont typeface="Wingdings" pitchFamily="2" charset="2"/>
              <a:buChar char="Ø"/>
            </a:pPr>
            <a:r>
              <a:rPr lang="en-US" dirty="0" smtClean="0"/>
              <a:t>Flow rate of 1-2 gal. /minute, continuous overflow</a:t>
            </a:r>
          </a:p>
          <a:p>
            <a:pPr>
              <a:buFont typeface="Wingdings" pitchFamily="2" charset="2"/>
              <a:buChar char="v"/>
            </a:pPr>
            <a:r>
              <a:rPr lang="en-US" dirty="0" smtClean="0"/>
              <a:t> Dry - 25-30 sec.</a:t>
            </a:r>
          </a:p>
          <a:p>
            <a:pPr lvl="1">
              <a:buFont typeface="Wingdings" pitchFamily="2" charset="2"/>
              <a:buChar char="Ø"/>
            </a:pPr>
            <a:r>
              <a:rPr lang="en-US" dirty="0" smtClean="0"/>
              <a:t>Consists of blower, heating element, tubes (like a big hair dryer)</a:t>
            </a:r>
          </a:p>
          <a:p>
            <a:pPr lvl="1">
              <a:buFont typeface="Wingdings" pitchFamily="2" charset="2"/>
              <a:buChar char="Ø"/>
            </a:pPr>
            <a:r>
              <a:rPr lang="en-US" dirty="0" smtClean="0"/>
              <a:t>Hot air (110-150° F) forced across both sides of film as it exits processor to set final hardening of emulsion &amp; seal super coat</a:t>
            </a:r>
            <a:endParaRPr lang="en-US"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31</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30762"/>
          </a:xfrm>
        </p:spPr>
        <p:txBody>
          <a:bodyPr/>
          <a:lstStyle/>
          <a:p>
            <a:r>
              <a:rPr lang="en-US" dirty="0" smtClean="0"/>
              <a:t>Thank you</a:t>
            </a:r>
            <a:endParaRPr lang="en-US" dirty="0"/>
          </a:p>
        </p:txBody>
      </p:sp>
      <p:sp>
        <p:nvSpPr>
          <p:cNvPr id="3" name="Footer Placeholder 2"/>
          <p:cNvSpPr>
            <a:spLocks noGrp="1"/>
          </p:cNvSpPr>
          <p:nvPr>
            <p:ph type="ftr" sz="quarter" idx="11"/>
          </p:nvPr>
        </p:nvSpPr>
        <p:spPr/>
        <p:txBody>
          <a:bodyPr/>
          <a:lstStyle/>
          <a:p>
            <a:r>
              <a:rPr lang="en-US" smtClean="0"/>
              <a:t>Radiographic Imaging By Rs.</a:t>
            </a:r>
            <a:endParaRPr lang="en-US"/>
          </a:p>
        </p:txBody>
      </p:sp>
      <p:sp>
        <p:nvSpPr>
          <p:cNvPr id="4" name="Slide Number Placeholder 3"/>
          <p:cNvSpPr>
            <a:spLocks noGrp="1"/>
          </p:cNvSpPr>
          <p:nvPr>
            <p:ph type="sldNum" sz="quarter" idx="12"/>
          </p:nvPr>
        </p:nvSpPr>
        <p:spPr/>
        <p:txBody>
          <a:bodyPr/>
          <a:lstStyle/>
          <a:p>
            <a:fld id="{546FF1AF-8F08-445D-A31E-997439BBE07B}" type="slidenum">
              <a:rPr lang="en-US" smtClean="0"/>
              <a:pPr/>
              <a:t>32</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457200" y="277813"/>
            <a:ext cx="8229600" cy="712787"/>
          </a:xfrm>
        </p:spPr>
        <p:txBody>
          <a:bodyPr/>
          <a:lstStyle/>
          <a:p>
            <a:pPr eaLnBrk="1" hangingPunct="1">
              <a:defRPr/>
            </a:pPr>
            <a:r>
              <a:rPr lang="en-US" sz="4000" smtClean="0">
                <a:solidFill>
                  <a:schemeClr val="tx1"/>
                </a:solidFill>
              </a:rPr>
              <a:t>Typical manual processing unit</a:t>
            </a:r>
          </a:p>
        </p:txBody>
      </p:sp>
      <p:pic>
        <p:nvPicPr>
          <p:cNvPr id="4099" name="Picture 4" descr="children0012"/>
          <p:cNvPicPr>
            <a:picLocks noChangeAspect="1" noChangeArrowheads="1"/>
          </p:cNvPicPr>
          <p:nvPr/>
        </p:nvPicPr>
        <p:blipFill>
          <a:blip r:embed="rId3"/>
          <a:srcRect/>
          <a:stretch>
            <a:fillRect/>
          </a:stretch>
        </p:blipFill>
        <p:spPr bwMode="auto">
          <a:xfrm>
            <a:off x="228600" y="1066800"/>
            <a:ext cx="8229600" cy="5486400"/>
          </a:xfrm>
          <a:prstGeom prst="rect">
            <a:avLst/>
          </a:prstGeom>
          <a:noFill/>
          <a:ln w="9525">
            <a:noFill/>
            <a:miter lim="800000"/>
            <a:headEnd/>
            <a:tailEnd/>
          </a:ln>
        </p:spPr>
      </p:pic>
      <p:pic>
        <p:nvPicPr>
          <p:cNvPr id="4" name="Picture 4" descr="children0012"/>
          <p:cNvPicPr>
            <a:picLocks noChangeAspect="1" noChangeArrowheads="1"/>
          </p:cNvPicPr>
          <p:nvPr/>
        </p:nvPicPr>
        <p:blipFill>
          <a:blip r:embed="rId3"/>
          <a:srcRect/>
          <a:stretch>
            <a:fillRect/>
          </a:stretch>
        </p:blipFill>
        <p:spPr bwMode="auto">
          <a:xfrm>
            <a:off x="381000" y="1219200"/>
            <a:ext cx="8229600" cy="5486400"/>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fld id="{546FF1AF-8F08-445D-A31E-997439BBE07B}" type="slidenum">
              <a:rPr lang="en-US" smtClean="0"/>
              <a:pPr/>
              <a:t>4</a:t>
            </a:fld>
            <a:endParaRPr lang="en-US"/>
          </a:p>
        </p:txBody>
      </p:sp>
      <p:sp>
        <p:nvSpPr>
          <p:cNvPr id="6" name="Footer Placeholder 5"/>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7924800" cy="5105400"/>
          </a:xfrm>
        </p:spPr>
        <p:txBody>
          <a:bodyPr>
            <a:normAutofit/>
          </a:bodyPr>
          <a:lstStyle/>
          <a:p>
            <a:pPr>
              <a:buFont typeface="Wingdings" pitchFamily="2" charset="2"/>
              <a:buChar char="v"/>
            </a:pPr>
            <a:r>
              <a:rPr lang="en-US" sz="3200" b="1" dirty="0" smtClean="0"/>
              <a:t>Controls</a:t>
            </a:r>
          </a:p>
          <a:p>
            <a:pPr lvl="1">
              <a:buFont typeface="Wingdings" pitchFamily="2" charset="2"/>
              <a:buChar char="Ø"/>
            </a:pPr>
            <a:r>
              <a:rPr lang="en-US" dirty="0" smtClean="0"/>
              <a:t> A thermometer regulator, operating in conjugation with a thermostat and an immersion heated in water jacket has the following functions:</a:t>
            </a:r>
          </a:p>
          <a:p>
            <a:pPr lvl="3"/>
            <a:r>
              <a:rPr lang="en-US" sz="2400" dirty="0" smtClean="0"/>
              <a:t>To raise the temperature of the water jacket to pre-selected degree</a:t>
            </a:r>
          </a:p>
          <a:p>
            <a:pPr lvl="3"/>
            <a:r>
              <a:rPr lang="en-US" sz="2400" dirty="0" smtClean="0"/>
              <a:t>To maintain this temperature whilst the unit is operational  </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5</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7696200" cy="4525963"/>
          </a:xfrm>
        </p:spPr>
        <p:txBody>
          <a:bodyPr/>
          <a:lstStyle/>
          <a:p>
            <a:pPr lvl="1">
              <a:buFont typeface="Wingdings" pitchFamily="2" charset="2"/>
              <a:buChar char="Ø"/>
            </a:pPr>
            <a:r>
              <a:rPr lang="en-US" dirty="0" smtClean="0"/>
              <a:t> The next three controls are</a:t>
            </a:r>
          </a:p>
          <a:p>
            <a:pPr lvl="3"/>
            <a:r>
              <a:rPr lang="en-US" sz="2400" dirty="0" smtClean="0"/>
              <a:t>Inlet valves for the rinse</a:t>
            </a:r>
          </a:p>
          <a:p>
            <a:pPr lvl="3"/>
            <a:r>
              <a:rPr lang="en-US" sz="2400" dirty="0" smtClean="0"/>
              <a:t>Water jacket</a:t>
            </a:r>
          </a:p>
          <a:p>
            <a:pPr lvl="3"/>
            <a:r>
              <a:rPr lang="en-US" sz="2400" dirty="0" smtClean="0"/>
              <a:t>wash </a:t>
            </a:r>
          </a:p>
          <a:p>
            <a:pPr lvl="1">
              <a:buFont typeface="Wingdings" pitchFamily="2" charset="2"/>
              <a:buChar char="Ø"/>
            </a:pPr>
            <a:r>
              <a:rPr lang="en-US" dirty="0" smtClean="0"/>
              <a:t>There is an ON/OFF switch for the electrical supply</a:t>
            </a:r>
            <a:endParaRPr lang="en-US"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6</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7848600" cy="4724400"/>
          </a:xfrm>
        </p:spPr>
        <p:txBody>
          <a:bodyPr>
            <a:normAutofit/>
          </a:bodyPr>
          <a:lstStyle/>
          <a:p>
            <a:pPr>
              <a:buFont typeface="Wingdings" pitchFamily="2" charset="2"/>
              <a:buChar char="v"/>
            </a:pPr>
            <a:r>
              <a:rPr lang="en-US" sz="3200" b="1" dirty="0" smtClean="0"/>
              <a:t>Materials</a:t>
            </a:r>
            <a:r>
              <a:rPr lang="en-US" dirty="0" smtClean="0"/>
              <a:t> </a:t>
            </a:r>
          </a:p>
          <a:p>
            <a:pPr lvl="1"/>
            <a:r>
              <a:rPr lang="en-US" dirty="0" smtClean="0"/>
              <a:t>Typically a manual processor is constructed on a strong steel, or chemically resistant iron, framework</a:t>
            </a:r>
          </a:p>
          <a:p>
            <a:pPr lvl="1"/>
            <a:r>
              <a:rPr lang="en-US" dirty="0" smtClean="0"/>
              <a:t>The internal and external faces of the master tank are made panels of polyvinyl chloride(P.V.C)</a:t>
            </a:r>
          </a:p>
        </p:txBody>
      </p:sp>
      <p:sp>
        <p:nvSpPr>
          <p:cNvPr id="4" name="Slide Number Placeholder 3"/>
          <p:cNvSpPr>
            <a:spLocks noGrp="1"/>
          </p:cNvSpPr>
          <p:nvPr>
            <p:ph type="sldNum" sz="quarter" idx="12"/>
          </p:nvPr>
        </p:nvSpPr>
        <p:spPr/>
        <p:txBody>
          <a:bodyPr/>
          <a:lstStyle/>
          <a:p>
            <a:fld id="{546FF1AF-8F08-445D-A31E-997439BBE07B}" type="slidenum">
              <a:rPr lang="en-US" smtClean="0"/>
              <a:pPr/>
              <a:t>7</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r>
              <a:rPr lang="en-US" dirty="0" smtClean="0"/>
              <a:t>The space b/n the inner and outer walls is usually filled with a substance such as expanded polystyrene</a:t>
            </a:r>
          </a:p>
          <a:p>
            <a:pPr lvl="1"/>
            <a:r>
              <a:rPr lang="en-US" dirty="0" smtClean="0"/>
              <a:t>The edges and corners of the master tank are capped with stainless steel</a:t>
            </a:r>
          </a:p>
          <a:p>
            <a:pPr lvl="1"/>
            <a:r>
              <a:rPr lang="en-US" dirty="0" smtClean="0"/>
              <a:t>The individual capacities of solution tanks in a processor vary from model to model</a:t>
            </a:r>
          </a:p>
          <a:p>
            <a:endParaRPr lang="en-US"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8</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lstStyle/>
          <a:p>
            <a:pPr>
              <a:buFont typeface="Wingdings" pitchFamily="2" charset="2"/>
              <a:buChar char="v"/>
            </a:pPr>
            <a:r>
              <a:rPr lang="en-US" sz="3200" b="1" dirty="0" smtClean="0"/>
              <a:t>Temperature control</a:t>
            </a:r>
          </a:p>
          <a:p>
            <a:pPr lvl="1"/>
            <a:r>
              <a:rPr lang="en-US" dirty="0" smtClean="0"/>
              <a:t>In manually operated processors, the developer is the only significant solution of which the working temperature must be closely controlled </a:t>
            </a:r>
          </a:p>
          <a:p>
            <a:pPr lvl="1"/>
            <a:r>
              <a:rPr lang="en-US" dirty="0" smtClean="0"/>
              <a:t>This control is given by maintaining the temperature of the water jacket at an appropriate level </a:t>
            </a:r>
          </a:p>
          <a:p>
            <a:pPr lvl="1"/>
            <a:r>
              <a:rPr lang="en-US" dirty="0" smtClean="0"/>
              <a:t>A thermometer regulator allows the heating system of the processor’s water jacket to be in continuous operation</a:t>
            </a:r>
          </a:p>
          <a:p>
            <a:endParaRPr lang="en-US" dirty="0"/>
          </a:p>
        </p:txBody>
      </p:sp>
      <p:sp>
        <p:nvSpPr>
          <p:cNvPr id="4" name="Slide Number Placeholder 3"/>
          <p:cNvSpPr>
            <a:spLocks noGrp="1"/>
          </p:cNvSpPr>
          <p:nvPr>
            <p:ph type="sldNum" sz="quarter" idx="12"/>
          </p:nvPr>
        </p:nvSpPr>
        <p:spPr/>
        <p:txBody>
          <a:bodyPr/>
          <a:lstStyle/>
          <a:p>
            <a:fld id="{546FF1AF-8F08-445D-A31E-997439BBE07B}" type="slidenum">
              <a:rPr lang="en-US" smtClean="0"/>
              <a:pPr/>
              <a:t>9</a:t>
            </a:fld>
            <a:endParaRPr lang="en-US"/>
          </a:p>
        </p:txBody>
      </p:sp>
      <p:sp>
        <p:nvSpPr>
          <p:cNvPr id="5" name="Footer Placeholder 4"/>
          <p:cNvSpPr>
            <a:spLocks noGrp="1"/>
          </p:cNvSpPr>
          <p:nvPr>
            <p:ph type="ftr" sz="quarter" idx="11"/>
          </p:nvPr>
        </p:nvSpPr>
        <p:spPr/>
        <p:txBody>
          <a:bodyPr/>
          <a:lstStyle/>
          <a:p>
            <a:r>
              <a:rPr lang="en-US" smtClean="0"/>
              <a:t>Radiographic Imaging By Rs.</a:t>
            </a: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1191</TotalTime>
  <Words>1792</Words>
  <Application>Microsoft Office PowerPoint</Application>
  <PresentationFormat>On-screen Show (4:3)</PresentationFormat>
  <Paragraphs>251</Paragraphs>
  <Slides>32</Slides>
  <Notes>32</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CHAPTER SEVEN   PROCESSING EQUIPMENT </vt:lpstr>
      <vt:lpstr>Materials for processing equipment</vt:lpstr>
      <vt:lpstr>Processor for manual operation</vt:lpstr>
      <vt:lpstr>Typical manual processing unit</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Automatic processing</vt:lpstr>
      <vt:lpstr>Slide 18</vt:lpstr>
      <vt:lpstr>Automatic processing</vt:lpstr>
      <vt:lpstr>AUTOMATIC DARKROOM PROCESSORS</vt:lpstr>
      <vt:lpstr>Slide 21</vt:lpstr>
      <vt:lpstr>PROCESSING UNIT Chemistry</vt:lpstr>
      <vt:lpstr>Slide 23</vt:lpstr>
      <vt:lpstr>Slide 24</vt:lpstr>
      <vt:lpstr>Slide 25</vt:lpstr>
      <vt:lpstr>PROCESSING UNIT Systems/Functions</vt:lpstr>
      <vt:lpstr>Slide 27</vt:lpstr>
      <vt:lpstr>Slide 28</vt:lpstr>
      <vt:lpstr>Slide 29</vt:lpstr>
      <vt:lpstr>Slide 30</vt:lpstr>
      <vt:lpstr>Slide 31</vt:lpstr>
      <vt:lpstr>Thank you</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SEVEN   PROCESSING EQUIPMENT</dc:title>
  <dc:creator>kirubel endale</dc:creator>
  <cp:lastModifiedBy>user</cp:lastModifiedBy>
  <cp:revision>77</cp:revision>
  <dcterms:created xsi:type="dcterms:W3CDTF">2014-09-18T06:24:21Z</dcterms:created>
  <dcterms:modified xsi:type="dcterms:W3CDTF">2019-11-11T08:27:43Z</dcterms:modified>
</cp:coreProperties>
</file>