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0"/>
  </p:notesMasterIdLst>
  <p:sldIdLst>
    <p:sldId id="256" r:id="rId2"/>
    <p:sldId id="332" r:id="rId3"/>
    <p:sldId id="473" r:id="rId4"/>
    <p:sldId id="334" r:id="rId5"/>
    <p:sldId id="335" r:id="rId6"/>
    <p:sldId id="450" r:id="rId7"/>
    <p:sldId id="336" r:id="rId8"/>
    <p:sldId id="340" r:id="rId9"/>
    <p:sldId id="342" r:id="rId10"/>
    <p:sldId id="377" r:id="rId11"/>
    <p:sldId id="343" r:id="rId12"/>
    <p:sldId id="378" r:id="rId13"/>
    <p:sldId id="423" r:id="rId14"/>
    <p:sldId id="379" r:id="rId15"/>
    <p:sldId id="380" r:id="rId16"/>
    <p:sldId id="381" r:id="rId17"/>
    <p:sldId id="382" r:id="rId18"/>
    <p:sldId id="451" r:id="rId19"/>
    <p:sldId id="383" r:id="rId20"/>
    <p:sldId id="384" r:id="rId21"/>
    <p:sldId id="385" r:id="rId22"/>
    <p:sldId id="386" r:id="rId23"/>
    <p:sldId id="452" r:id="rId24"/>
    <p:sldId id="387" r:id="rId25"/>
    <p:sldId id="388" r:id="rId26"/>
    <p:sldId id="389" r:id="rId27"/>
    <p:sldId id="390" r:id="rId28"/>
    <p:sldId id="392" r:id="rId29"/>
    <p:sldId id="393" r:id="rId30"/>
    <p:sldId id="394" r:id="rId31"/>
    <p:sldId id="395" r:id="rId32"/>
    <p:sldId id="399" r:id="rId33"/>
    <p:sldId id="454" r:id="rId34"/>
    <p:sldId id="396" r:id="rId35"/>
    <p:sldId id="398" r:id="rId36"/>
    <p:sldId id="400" r:id="rId37"/>
    <p:sldId id="403" r:id="rId38"/>
    <p:sldId id="405" r:id="rId39"/>
    <p:sldId id="406" r:id="rId40"/>
    <p:sldId id="480" r:id="rId41"/>
    <p:sldId id="424" r:id="rId42"/>
    <p:sldId id="428" r:id="rId43"/>
    <p:sldId id="458" r:id="rId44"/>
    <p:sldId id="430" r:id="rId45"/>
    <p:sldId id="474" r:id="rId46"/>
    <p:sldId id="431" r:id="rId47"/>
    <p:sldId id="433" r:id="rId48"/>
    <p:sldId id="476" r:id="rId49"/>
    <p:sldId id="477" r:id="rId50"/>
    <p:sldId id="437" r:id="rId51"/>
    <p:sldId id="457" r:id="rId52"/>
    <p:sldId id="478" r:id="rId53"/>
    <p:sldId id="442" r:id="rId54"/>
    <p:sldId id="443" r:id="rId55"/>
    <p:sldId id="446" r:id="rId56"/>
    <p:sldId id="447" r:id="rId57"/>
    <p:sldId id="448" r:id="rId58"/>
    <p:sldId id="468" r:id="rId59"/>
    <p:sldId id="469" r:id="rId60"/>
    <p:sldId id="470" r:id="rId61"/>
    <p:sldId id="471" r:id="rId62"/>
    <p:sldId id="472" r:id="rId63"/>
    <p:sldId id="481" r:id="rId64"/>
    <p:sldId id="482" r:id="rId65"/>
    <p:sldId id="483" r:id="rId66"/>
    <p:sldId id="484" r:id="rId67"/>
    <p:sldId id="485" r:id="rId68"/>
    <p:sldId id="486" r:id="rId69"/>
    <p:sldId id="487" r:id="rId70"/>
    <p:sldId id="488" r:id="rId71"/>
    <p:sldId id="489" r:id="rId72"/>
    <p:sldId id="490" r:id="rId73"/>
    <p:sldId id="491" r:id="rId74"/>
    <p:sldId id="492" r:id="rId75"/>
    <p:sldId id="493" r:id="rId76"/>
    <p:sldId id="494" r:id="rId77"/>
    <p:sldId id="495" r:id="rId78"/>
    <p:sldId id="496" r:id="rId79"/>
    <p:sldId id="497" r:id="rId80"/>
    <p:sldId id="498" r:id="rId81"/>
    <p:sldId id="499" r:id="rId82"/>
    <p:sldId id="500" r:id="rId83"/>
    <p:sldId id="501" r:id="rId84"/>
    <p:sldId id="502" r:id="rId85"/>
    <p:sldId id="503" r:id="rId86"/>
    <p:sldId id="504" r:id="rId87"/>
    <p:sldId id="505" r:id="rId88"/>
    <p:sldId id="506" r:id="rId89"/>
    <p:sldId id="507" r:id="rId90"/>
    <p:sldId id="508" r:id="rId91"/>
    <p:sldId id="509" r:id="rId92"/>
    <p:sldId id="510" r:id="rId93"/>
    <p:sldId id="511" r:id="rId94"/>
    <p:sldId id="512" r:id="rId95"/>
    <p:sldId id="513" r:id="rId96"/>
    <p:sldId id="514" r:id="rId97"/>
    <p:sldId id="515" r:id="rId98"/>
    <p:sldId id="516" r:id="rId99"/>
    <p:sldId id="517" r:id="rId100"/>
    <p:sldId id="518" r:id="rId101"/>
    <p:sldId id="519" r:id="rId102"/>
    <p:sldId id="520" r:id="rId103"/>
    <p:sldId id="521" r:id="rId104"/>
    <p:sldId id="522" r:id="rId105"/>
    <p:sldId id="523" r:id="rId106"/>
    <p:sldId id="524" r:id="rId107"/>
    <p:sldId id="525" r:id="rId108"/>
    <p:sldId id="526" r:id="rId109"/>
    <p:sldId id="527" r:id="rId110"/>
    <p:sldId id="528" r:id="rId111"/>
    <p:sldId id="529" r:id="rId112"/>
    <p:sldId id="530" r:id="rId113"/>
    <p:sldId id="531" r:id="rId114"/>
    <p:sldId id="532" r:id="rId115"/>
    <p:sldId id="533" r:id="rId116"/>
    <p:sldId id="534" r:id="rId117"/>
    <p:sldId id="535" r:id="rId118"/>
    <p:sldId id="536" r:id="rId119"/>
    <p:sldId id="537" r:id="rId120"/>
    <p:sldId id="538" r:id="rId121"/>
    <p:sldId id="539" r:id="rId122"/>
    <p:sldId id="540" r:id="rId123"/>
    <p:sldId id="541" r:id="rId124"/>
    <p:sldId id="542" r:id="rId125"/>
    <p:sldId id="543" r:id="rId126"/>
    <p:sldId id="544" r:id="rId127"/>
    <p:sldId id="545" r:id="rId128"/>
    <p:sldId id="546" r:id="rId1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9780F-979A-4A4A-B0B8-FF5032FF4B1E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B2DA0-A280-409D-9A11-941AE1994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20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3D95-815D-4979-A017-3D4DF31C2886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23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85AB-81F3-456A-8C28-A0A2A51BC801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05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5DC4-3B14-41E3-AC04-BCCB836ABDFA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6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6F9B-AA20-4DA7-8F40-4F0FEE79B781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0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558B-A9AB-49DD-AD3E-268B4E133925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67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26BC-3004-479C-8CE3-42CD6D9137C1}" type="datetime1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72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902E-0BD1-4275-97A4-D2649A8E8AF4}" type="datetime1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1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505CB-9048-4503-8DCE-B338F050F62C}" type="datetime1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21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50DD-2510-4138-B81B-B393D990D0AF}" type="datetime1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30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4F48-5DE8-4771-81B7-5BB51B8C4047}" type="datetime1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1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AF88-F564-4C77-95A0-9E588C96DD46}" type="datetime1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2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990EE-87A1-4201-83DC-5968F23AA67E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61CFD-E588-4721-A869-476C19DB5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2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2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107" y="228599"/>
            <a:ext cx="7894093" cy="1066801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Radiographic Positioning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347299"/>
            <a:ext cx="7589293" cy="4623470"/>
          </a:xfrm>
        </p:spPr>
        <p:txBody>
          <a:bodyPr>
            <a:normAutofit/>
          </a:bodyPr>
          <a:lstStyle/>
          <a:p>
            <a:endParaRPr lang="en-GB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MeRT2122</a:t>
            </a:r>
          </a:p>
          <a:p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 ECTS)</a:t>
            </a:r>
          </a:p>
          <a:p>
            <a:endParaRPr lang="en-GB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Hailegebriel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Shiferaw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MRT, PH, MSc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Medical Radiology Technology</a:t>
            </a:r>
          </a:p>
          <a:p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Hawassa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University 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4936" y="3061063"/>
            <a:ext cx="6858002" cy="73587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program</a:t>
            </a:r>
          </a:p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78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41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528489"/>
            <a:ext cx="7894093" cy="76691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Calvarium</a:t>
            </a:r>
            <a:r>
              <a:rPr lang="en-GB" b="1" dirty="0"/>
              <a:t/>
            </a:r>
            <a:br>
              <a:rPr lang="en-GB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219200"/>
            <a:ext cx="8153400" cy="4938977"/>
          </a:xfrm>
        </p:spPr>
        <p:txBody>
          <a:bodyPr>
            <a:normAutofit/>
          </a:bodyPr>
          <a:lstStyle/>
          <a:p>
            <a:pPr marL="457200" indent="-457200" algn="l">
              <a:buBlip>
                <a:blip r:embed="rId2"/>
              </a:buBlip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program</a:t>
            </a:r>
          </a:p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10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71" y="1371599"/>
            <a:ext cx="6014629" cy="439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07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144" y="141514"/>
            <a:ext cx="7894093" cy="82403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PA Image of mandible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611" y="1383334"/>
            <a:ext cx="8077200" cy="5006923"/>
          </a:xfrm>
        </p:spPr>
        <p:txBody>
          <a:bodyPr>
            <a:normAutofit/>
          </a:bodyPr>
          <a:lstStyle/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100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59" y="1600200"/>
            <a:ext cx="405974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962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43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144" y="141514"/>
            <a:ext cx="7894093" cy="82403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Mandible (PAO)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611" y="1383334"/>
            <a:ext cx="8077200" cy="5006923"/>
          </a:xfrm>
        </p:spPr>
        <p:txBody>
          <a:bodyPr>
            <a:normAutofit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normal PA position the head rotate 20° to either side to project out the cervical vertebrae from the mandibular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 algn="l">
              <a:buBlip>
                <a:blip r:embed="rId2"/>
              </a:buBlip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This projection demonstrates the region of the symphysis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3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144" y="141514"/>
            <a:ext cx="7894093" cy="82403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PAO image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611" y="1383334"/>
            <a:ext cx="8077200" cy="5006923"/>
          </a:xfrm>
        </p:spPr>
        <p:txBody>
          <a:bodyPr>
            <a:normAutofit/>
          </a:bodyPr>
          <a:lstStyle/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102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67" y="1295400"/>
            <a:ext cx="435163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39338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2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144" y="141514"/>
            <a:ext cx="7894093" cy="82403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Temporal-mandibular joints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611" y="1383334"/>
            <a:ext cx="8077200" cy="5006923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degrees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caudad</a:t>
            </a:r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usual to examine both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TMJ.</a:t>
            </a:r>
          </a:p>
          <a:p>
            <a:pPr marL="457200" indent="-457200" algn="l">
              <a:buBlip>
                <a:blip r:embed="rId2"/>
              </a:buBlip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side, a projection is obtained with the mouth open as far as possible and then another projection with the mouth closed. 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2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144" y="141514"/>
            <a:ext cx="7894093" cy="47025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Position of patient and cassette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611" y="762000"/>
            <a:ext cx="8077200" cy="5628257"/>
          </a:xfrm>
        </p:spPr>
        <p:txBody>
          <a:bodyPr>
            <a:normAutofit fontScale="92500"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sits facing the vertical Bucky, or lies prone on the Bucky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cases, the head is rotated to bring the side of the head under examination in contact with the table. 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 is brought parallel to the cassette by ensuring that the inter-pupillary line is at right-angles to the table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nasion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external occipital protuberance are equidistant from cassette.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X 24cm cassette is placed longitudinally in the cassette holder, such that two exposures can be made without superimposition of the images.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60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144" y="141514"/>
            <a:ext cx="7894093" cy="82403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Direction and centering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0674" y="1537593"/>
            <a:ext cx="7950926" cy="4558407"/>
          </a:xfrm>
        </p:spPr>
        <p:txBody>
          <a:bodyPr>
            <a:normAutofit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well-collimated beam the central ray is angled 25 degrees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caudally.</a:t>
            </a:r>
          </a:p>
          <a:p>
            <a:pPr marL="457200" indent="-457200" algn="l">
              <a:buBlip>
                <a:blip r:embed="rId2"/>
              </a:buBlip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ray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centered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 point 5 cm superior to the joint remote from the cassette so the central ray passes through the joint nearer the cassette.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46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11769"/>
            <a:ext cx="7894093" cy="595438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TMJ image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0674" y="1537593"/>
            <a:ext cx="7950926" cy="4558407"/>
          </a:xfrm>
        </p:spPr>
        <p:txBody>
          <a:bodyPr>
            <a:normAutofit/>
          </a:bodyPr>
          <a:lstStyle/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106</a:t>
            </a:fld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3767" y="1576250"/>
            <a:ext cx="3513433" cy="412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1576250"/>
            <a:ext cx="4572000" cy="412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36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7894093" cy="519238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NB: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976439"/>
            <a:ext cx="7950926" cy="4976914"/>
          </a:xfrm>
        </p:spPr>
        <p:txBody>
          <a:bodyPr>
            <a:normAutofit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TMJ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nearest the cassette is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visible.</a:t>
            </a:r>
          </a:p>
          <a:p>
            <a:pPr marL="457200" indent="-457200" algn="l">
              <a:buBlip>
                <a:blip r:embed="rId2"/>
              </a:buBlip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mouth image demonstrates the condyle within the mandibular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fossa.</a:t>
            </a:r>
          </a:p>
          <a:p>
            <a:pPr marL="457200" indent="-457200" algn="l">
              <a:buBlip>
                <a:blip r:embed="rId2"/>
              </a:buBlip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mouth position the condyle moves to the anterior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margin.</a:t>
            </a:r>
          </a:p>
          <a:p>
            <a:pPr marL="457200" indent="-457200" algn="l">
              <a:buBlip>
                <a:blip r:embed="rId2"/>
              </a:buBlip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correct side marker. 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92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95438"/>
            <a:ext cx="8046493" cy="699962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PARANASAL SINUSES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920910"/>
            <a:ext cx="8153400" cy="5237267"/>
          </a:xfrm>
        </p:spPr>
        <p:txBody>
          <a:bodyPr>
            <a:normAutofit fontScale="85000" lnSpcReduction="20000"/>
          </a:bodyPr>
          <a:lstStyle/>
          <a:p>
            <a:pPr marL="806450">
              <a:buFont typeface="Wingdings" pitchFamily="2" charset="2"/>
              <a:buChar char="§"/>
              <a:defRPr/>
            </a:pP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air-filled cavities in the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PNS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sometimes called the accessory nasal sinuses b/c they are lined with mucous membrane, which is continuous with the nasal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cavity.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Divided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four groups, according to the bones that contain them: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1. Maxillary ----- Maxillary bones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2. Frontal -------- Frontal bones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3. Ethmoid ------- Ethmoid bones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4. Sphenoid -------Sphenoid bone</a:t>
            </a:r>
          </a:p>
          <a:p>
            <a:pPr algn="l"/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program</a:t>
            </a:r>
          </a:p>
          <a:p>
            <a:pPr algn="ctr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75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920910"/>
            <a:ext cx="8153400" cy="5237267"/>
          </a:xfrm>
        </p:spPr>
        <p:txBody>
          <a:bodyPr>
            <a:normAutofit/>
          </a:bodyPr>
          <a:lstStyle/>
          <a:p>
            <a:pPr marL="806450">
              <a:buFont typeface="Wingdings" pitchFamily="2" charset="2"/>
              <a:buChar char="§"/>
              <a:defRPr/>
            </a:pP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program</a:t>
            </a:r>
          </a:p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109</a:t>
            </a:fld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8017" y="812417"/>
            <a:ext cx="7848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447800" y="238926"/>
            <a:ext cx="5715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Frontal &amp; lateral view of PNS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06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528489"/>
            <a:ext cx="7894093" cy="76691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Cranial bones 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cont’d</a:t>
            </a:r>
            <a:r>
              <a:rPr lang="en-GB" b="1" dirty="0"/>
              <a:t/>
            </a:r>
            <a:br>
              <a:rPr lang="en-GB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920910"/>
            <a:ext cx="7924800" cy="5237267"/>
          </a:xfrm>
        </p:spPr>
        <p:txBody>
          <a:bodyPr>
            <a:normAutofit/>
          </a:bodyPr>
          <a:lstStyle/>
          <a:p>
            <a:pPr marL="806450">
              <a:buFont typeface="Wingdings" pitchFamily="2" charset="2"/>
              <a:buChar char="§"/>
              <a:defRPr/>
            </a:pP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Floor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cranium is also formed by 4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bones</a:t>
            </a:r>
          </a:p>
          <a:p>
            <a:pPr algn="l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=&gt;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bones</a:t>
            </a:r>
          </a:p>
          <a:p>
            <a:pPr algn="l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=&gt;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Ethimoid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bone</a:t>
            </a:r>
          </a:p>
          <a:p>
            <a:pPr algn="l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=&gt;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Sphenoid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bone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irregular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shape </a:t>
            </a:r>
          </a:p>
          <a:p>
            <a:pPr algn="l"/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program</a:t>
            </a:r>
          </a:p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74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287" y="346153"/>
            <a:ext cx="8314033" cy="531231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PARANASAL SINUSES </a:t>
            </a:r>
            <a:r>
              <a:rPr lang="en-GB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cont’d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920910"/>
            <a:ext cx="8153400" cy="5237267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All the paranasal sinus cavities communicate with one another and with the nasal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cavity.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Indications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Inflammatory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 (sinusitis, secondary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osteomyelitis)</a:t>
            </a:r>
          </a:p>
          <a:p>
            <a:pPr marL="457200" indent="-457200" algn="l">
              <a:buBlip>
                <a:blip r:embed="rId2"/>
              </a:buBlip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Sinus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polyps or cysts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program</a:t>
            </a:r>
          </a:p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27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74758"/>
            <a:ext cx="7894093" cy="514024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Radiographic positioning of paranasal sinuses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6" y="1371599"/>
            <a:ext cx="8390233" cy="2819401"/>
          </a:xfrm>
        </p:spPr>
        <p:txBody>
          <a:bodyPr>
            <a:normAutofit/>
          </a:bodyPr>
          <a:lstStyle/>
          <a:p>
            <a:pPr marL="806450">
              <a:defRPr/>
            </a:pP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program</a:t>
            </a:r>
          </a:p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62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57200"/>
            <a:ext cx="7894093" cy="6858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PARANASAL SINUSES </a:t>
            </a:r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cont’d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6" y="1225914"/>
            <a:ext cx="8390234" cy="5237267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projections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l">
              <a:buBlip>
                <a:blip r:embed="rId2"/>
              </a:buBlip>
            </a:pP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Occipito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water’s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view- open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mouth)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 </a:t>
            </a:r>
          </a:p>
          <a:p>
            <a:pPr algn="l"/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Occipito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frontal 15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°↓ 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program</a:t>
            </a:r>
          </a:p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02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97167"/>
            <a:ext cx="7894093" cy="99823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Occipito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menti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(Open mouth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225914"/>
            <a:ext cx="8153400" cy="5237267"/>
          </a:xfrm>
        </p:spPr>
        <p:txBody>
          <a:bodyPr>
            <a:normAutofit/>
          </a:bodyPr>
          <a:lstStyle/>
          <a:p>
            <a:pPr marL="806450">
              <a:buFont typeface="Wingdings" pitchFamily="2" charset="2"/>
              <a:buChar char="§"/>
              <a:defRPr/>
            </a:pP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projection is designed to project the petrous part of the temporal bone below the floor of the maxillary sinuses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Fluid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 or pathological changes in the lower part of the sinuses can be visualized clearly.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program</a:t>
            </a:r>
          </a:p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20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3553" y="247101"/>
            <a:ext cx="7894093" cy="895899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Position of patient and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cassette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225914"/>
            <a:ext cx="8314034" cy="5237267"/>
          </a:xfrm>
        </p:spPr>
        <p:txBody>
          <a:bodyPr>
            <a:normAutofit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performed with the patient seated facing the vertical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Bucky.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patient’s nose and chin are placed in contact with the midline of the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Bucky.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is then adjusted to bring the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orbito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-meatal baseline to a 45-degree angle to the vertical Bucky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program</a:t>
            </a:r>
          </a:p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4800600" y="60849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114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66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75404"/>
            <a:ext cx="7894093" cy="76691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Position of patient and 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cont’d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920910"/>
            <a:ext cx="8305800" cy="5237267"/>
          </a:xfrm>
        </p:spPr>
        <p:txBody>
          <a:bodyPr>
            <a:normAutofit fontScale="85000" lnSpcReduction="10000"/>
          </a:bodyPr>
          <a:lstStyle/>
          <a:p>
            <a:pPr marL="806450">
              <a:buFont typeface="Wingdings" pitchFamily="2" charset="2"/>
              <a:buChar char="§"/>
              <a:defRPr/>
            </a:pP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horizontal central line of the Bucky should be at the level of the lower orbital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margins.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 is at right-angles to the Bucky by checking that the outer canthi of the eyes and the EAM are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equidistant.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should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the mouth as wide as possible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before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exposure.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allow the posterior part of the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sphenoid sinuses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be projected through the mouth.</a:t>
            </a:r>
          </a:p>
          <a:p>
            <a:pPr algn="l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program</a:t>
            </a:r>
          </a:p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64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72515"/>
            <a:ext cx="7894093" cy="76691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Direction and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centering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348046"/>
            <a:ext cx="8161633" cy="4907419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 should be centered to the Bucky using a horizontal beam before positioning is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undertaken.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the cross-lines on the Bucky should coincide with the patient’s anterior nasal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spine.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Collimate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include all of the sinuses.</a:t>
            </a:r>
          </a:p>
          <a:p>
            <a:pPr algn="l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BE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32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47101"/>
            <a:ext cx="7894093" cy="591099"/>
          </a:xfrm>
        </p:spPr>
        <p:txBody>
          <a:bodyPr>
            <a:normAutofit fontScale="90000"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Occipito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menti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cont’d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965552"/>
            <a:ext cx="8161633" cy="523726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petrous ridges must appear below the floors of the maxillary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sinuses.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be no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rotation.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checked by ensuring that the distance from the lateral orbital wall to the outer skull margins is equidistant on both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sides.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18x24 cm cassette lengthwise. </a:t>
            </a: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117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90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894093" cy="614512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Occipito-mental projection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956" y="1320312"/>
            <a:ext cx="8161633" cy="5237267"/>
          </a:xfrm>
        </p:spPr>
        <p:txBody>
          <a:bodyPr>
            <a:normAutofit/>
          </a:bodyPr>
          <a:lstStyle/>
          <a:p>
            <a:pPr algn="l"/>
            <a:endParaRPr lang="en-GB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118</a:t>
            </a:fld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119585"/>
            <a:ext cx="4038599" cy="435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4343399" cy="38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28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81000"/>
            <a:ext cx="7894093" cy="766912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Occipito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-frontal 1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5°↓ 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522469"/>
            <a:ext cx="8077200" cy="4430883"/>
          </a:xfrm>
        </p:spPr>
        <p:txBody>
          <a:bodyPr>
            <a:normAutofit/>
          </a:bodyPr>
          <a:lstStyle/>
          <a:p>
            <a:pPr algn="l"/>
            <a:endParaRPr lang="en-GB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119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1447800"/>
            <a:ext cx="454125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6480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528489"/>
            <a:ext cx="7894093" cy="766912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Floor</a:t>
            </a:r>
            <a:r>
              <a:rPr lang="en-GB" b="1" dirty="0"/>
              <a:t/>
            </a:r>
            <a:br>
              <a:rPr lang="en-GB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920910"/>
            <a:ext cx="7924800" cy="5237267"/>
          </a:xfrm>
        </p:spPr>
        <p:txBody>
          <a:bodyPr>
            <a:normAutofit/>
          </a:bodyPr>
          <a:lstStyle/>
          <a:p>
            <a:pPr marL="806450">
              <a:buFont typeface="Wingdings" pitchFamily="2" charset="2"/>
              <a:buChar char="§"/>
              <a:defRPr/>
            </a:pP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program</a:t>
            </a:r>
          </a:p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12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526368"/>
            <a:ext cx="6333697" cy="469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50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47101"/>
            <a:ext cx="7894093" cy="76691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Position of patient and cassette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137750"/>
            <a:ext cx="8161633" cy="5237267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projection is used to demonstrate the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frontal and ethmoid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sinuses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is seated facing the vertical Bucky, so the MSP is 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perpendicular.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is positioned so that the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orbito-meatal baseline is raised 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horizontal.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x 24-cm cassette is placed lengthwise in the Bucky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tray.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name blocker must not interfere with the final image.</a:t>
            </a:r>
          </a:p>
          <a:p>
            <a:pPr algn="l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120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93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75404"/>
            <a:ext cx="7894093" cy="76691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Direction and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centering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137750"/>
            <a:ext cx="8161633" cy="5237267"/>
          </a:xfrm>
        </p:spPr>
        <p:txBody>
          <a:bodyPr>
            <a:normAutofit lnSpcReduction="10000"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ray is directed perpendicular to the vertical Bucky along the MSP so the beam exits at the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Nasion.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collimation field should be set to include the ethmoidal and frontal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sinuses.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of the frontal sinuses can vary significantly from one individual to another.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121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18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75404"/>
            <a:ext cx="7894093" cy="766912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Essential image characteristics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137750"/>
            <a:ext cx="8161633" cy="5237267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relevant sinuses should be included within the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petrous ridges should be projected just above the lower orbital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margin.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important to ensure that the skull is not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rotated.</a:t>
            </a:r>
          </a:p>
          <a:p>
            <a:pPr algn="l"/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NB: 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projection would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be suitable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demonstration of the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ethmoid sinuses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 the petrous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ridges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obscure the region of interest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122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37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123</a:t>
            </a:fld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1377" y="1828800"/>
            <a:ext cx="3903169" cy="412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944" y="1600200"/>
            <a:ext cx="4275433" cy="422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1449977" y="684050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Occipito-frontal 1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5°↓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364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209526"/>
            <a:ext cx="8237833" cy="76691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Lateral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976439"/>
            <a:ext cx="8161633" cy="5421428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 of patient and cassette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sits facing the vertical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Bucky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is then rotated, such that the MSP is parallel to the Bucky and the inter-orbital line is perpendicular to the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Bucky.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shoulders may be rotated slightly to allow the correct position to be attained. 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124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98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209526"/>
            <a:ext cx="8237833" cy="76691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Position of patient and </a:t>
            </a:r>
            <a:r>
              <a:rPr lang="en-GB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cont’d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339907"/>
            <a:ext cx="8161633" cy="4613446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and Bucky heights are adjusted so that the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Bucky is 2.5 cm along the orbito-meatal line from the outer canthus of the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eye.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18 x 24-cm cassette lengthwise in the erect Bucky, such that its lower border is 2.5 cm below the level of the upper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teeth.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radiolucent pad may be placed under the chin for support</a:t>
            </a:r>
          </a:p>
          <a:p>
            <a:pPr algn="l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125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74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9526"/>
            <a:ext cx="7894093" cy="76691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Direction and centering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160599"/>
            <a:ext cx="8390233" cy="5237267"/>
          </a:xfrm>
        </p:spPr>
        <p:txBody>
          <a:bodyPr>
            <a:normAutofit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horizontal central ray should be employed to demonstrate fluid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ray will be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centered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 point 2.5cm posterior to the outer canthus of the eye.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126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4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9526"/>
            <a:ext cx="7894093" cy="76691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Lateral Radiograph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127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4241074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4038599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61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9818" y="2514600"/>
            <a:ext cx="8046493" cy="1752600"/>
          </a:xfrm>
        </p:spPr>
        <p:txBody>
          <a:bodyPr>
            <a:normAutofit/>
          </a:bodyPr>
          <a:lstStyle/>
          <a:p>
            <a:r>
              <a:rPr lang="en-US" sz="9600" b="1" dirty="0">
                <a:solidFill>
                  <a:srgbClr val="FC5D04"/>
                </a:solidFill>
                <a:latin typeface="Matura MT Script Capitals" pitchFamily="66" charset="0"/>
                <a:cs typeface="Times New Roman" pitchFamily="18" charset="0"/>
              </a:rPr>
              <a:t>Thank You !</a:t>
            </a:r>
            <a:endParaRPr lang="en-US" sz="15500" b="1" dirty="0">
              <a:solidFill>
                <a:srgbClr val="FC5D04"/>
              </a:solidFill>
              <a:latin typeface="Matura MT Script Capitals" pitchFamily="66" charset="0"/>
              <a:cs typeface="Times New Roman" pitchFamily="18" charset="0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program</a:t>
            </a:r>
          </a:p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9526"/>
            <a:ext cx="7894093" cy="76691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976438"/>
            <a:ext cx="8161633" cy="5581141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undertaking skull radiography, the following specific  considerations should be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made: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all metal objects are removed from the patient,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hair clips and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hairpins.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Bunches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hair often produce artefacts and thus should be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untied.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should be provided with a clear explanation about the </a:t>
            </a:r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examination.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Restrict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movement of the patient as well as the cassette during exposure. 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93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107" y="611768"/>
            <a:ext cx="8046493" cy="364669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Indications for cranial bone radiograph </a:t>
            </a:r>
            <a:r>
              <a:rPr lang="en-GB" b="1" dirty="0"/>
              <a:t/>
            </a:r>
            <a:br>
              <a:rPr lang="en-GB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920910"/>
            <a:ext cx="8153400" cy="5237267"/>
          </a:xfrm>
        </p:spPr>
        <p:txBody>
          <a:bodyPr>
            <a:normAutofit fontScale="92500" lnSpcReduction="20000"/>
          </a:bodyPr>
          <a:lstStyle/>
          <a:p>
            <a:pPr marL="806450">
              <a:buFont typeface="Wingdings" pitchFamily="2" charset="2"/>
              <a:buChar char="§"/>
              <a:defRPr/>
            </a:pP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Fracture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Foreign Body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Osteomyelitis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Neoplasm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 …</a:t>
            </a:r>
          </a:p>
          <a:p>
            <a:pPr algn="l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program</a:t>
            </a:r>
          </a:p>
          <a:p>
            <a:pPr algn="ctr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1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785938"/>
            <a:ext cx="7894093" cy="381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Radiographic positioning of the Skull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920910"/>
            <a:ext cx="8153400" cy="5237267"/>
          </a:xfrm>
        </p:spPr>
        <p:txBody>
          <a:bodyPr>
            <a:normAutofit/>
          </a:bodyPr>
          <a:lstStyle/>
          <a:p>
            <a:pPr marL="806450">
              <a:buFont typeface="Wingdings" pitchFamily="2" charset="2"/>
              <a:buChar char="§"/>
              <a:defRPr/>
            </a:pP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erect</a:t>
            </a:r>
          </a:p>
          <a:p>
            <a:pPr algn="l"/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 used for a cooperative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weak patient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program</a:t>
            </a:r>
          </a:p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8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74758"/>
            <a:ext cx="7894093" cy="106680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Technical consideration </a:t>
            </a:r>
            <a:r>
              <a:rPr lang="en-GB" b="1" dirty="0"/>
              <a:t/>
            </a:r>
            <a:br>
              <a:rPr lang="en-GB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225914"/>
            <a:ext cx="8153400" cy="5237267"/>
          </a:xfrm>
        </p:spPr>
        <p:txBody>
          <a:bodyPr>
            <a:normAutofit/>
          </a:bodyPr>
          <a:lstStyle/>
          <a:p>
            <a:pPr marL="806450">
              <a:buFont typeface="Wingdings" pitchFamily="2" charset="2"/>
              <a:buChar char="§"/>
              <a:defRPr/>
            </a:pP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24 X 30 cm Cross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wise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grid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FFD 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KVP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depends on machine out put and department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gonadal shield specially for child &amp; adults of reproductive age group.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program</a:t>
            </a:r>
          </a:p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2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528489"/>
            <a:ext cx="7894093" cy="76691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Position of patient and cassette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5538" y="1296363"/>
            <a:ext cx="8153400" cy="5237267"/>
          </a:xfrm>
        </p:spPr>
        <p:txBody>
          <a:bodyPr>
            <a:normAutofit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sits facing the erect Bucky and the head is   then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rotated.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 is parallel to the Bucky and the inter-orbital line is perpendicular to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shoulders may be rotated slightly to allow the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 position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attained.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program</a:t>
            </a:r>
          </a:p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74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6350" y="592982"/>
            <a:ext cx="7894093" cy="76691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Position of patient and cassette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5538" y="1296363"/>
            <a:ext cx="8153400" cy="5237267"/>
          </a:xfrm>
        </p:spPr>
        <p:txBody>
          <a:bodyPr>
            <a:normAutofit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cassette transversely in the erect Bucky,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that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upper border is 5 cm above the vertex of the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skull.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radiolucent pad may be placed under the chin for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program</a:t>
            </a:r>
          </a:p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91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528489"/>
            <a:ext cx="7894093" cy="76691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Direction and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centering</a:t>
            </a:r>
            <a:r>
              <a:rPr lang="en-GB" b="1" dirty="0"/>
              <a:t/>
            </a:r>
            <a:br>
              <a:rPr lang="en-GB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920910"/>
            <a:ext cx="8305800" cy="5237267"/>
          </a:xfrm>
        </p:spPr>
        <p:txBody>
          <a:bodyPr>
            <a:normAutofit lnSpcReduction="10000"/>
          </a:bodyPr>
          <a:lstStyle/>
          <a:p>
            <a:pPr marL="806450">
              <a:buFont typeface="Wingdings" pitchFamily="2" charset="2"/>
              <a:buChar char="§"/>
              <a:defRPr/>
            </a:pP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 tube should have been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centered previously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Bucky.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height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Bucky/tube so that the patient is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comfortable.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midway between the glabella and the external occipital protuberance to a point approximately 5 cm superior to the external auditory meatus.</a:t>
            </a:r>
          </a:p>
          <a:p>
            <a:pPr algn="l"/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program</a:t>
            </a:r>
          </a:p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9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107" y="228599"/>
            <a:ext cx="7894093" cy="1066801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Radiographic Positioning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107" y="1676400"/>
            <a:ext cx="7589293" cy="4623470"/>
          </a:xfrm>
        </p:spPr>
        <p:txBody>
          <a:bodyPr>
            <a:normAutofit/>
          </a:bodyPr>
          <a:lstStyle/>
          <a:p>
            <a:endParaRPr lang="en-GB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SIX</a:t>
            </a:r>
          </a:p>
          <a:p>
            <a:endParaRPr lang="en-GB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SKULL</a:t>
            </a:r>
          </a:p>
          <a:p>
            <a:endParaRPr lang="en-GB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4936" y="3061063"/>
            <a:ext cx="6858002" cy="73587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program</a:t>
            </a:r>
          </a:p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78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86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528489"/>
            <a:ext cx="7894093" cy="76691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Skull- lateral view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920910"/>
            <a:ext cx="7924800" cy="5237267"/>
          </a:xfrm>
        </p:spPr>
        <p:txBody>
          <a:bodyPr>
            <a:normAutofit/>
          </a:bodyPr>
          <a:lstStyle/>
          <a:p>
            <a:pPr marL="806450">
              <a:buFont typeface="Wingdings" pitchFamily="2" charset="2"/>
              <a:buChar char="§"/>
              <a:defRPr/>
            </a:pP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3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program</a:t>
            </a:r>
          </a:p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20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011811"/>
            <a:ext cx="6476878" cy="485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5469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528489"/>
            <a:ext cx="7894093" cy="76691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Skull- lateral view</a:t>
            </a:r>
            <a:r>
              <a:rPr lang="en-GB" b="1" dirty="0"/>
              <a:t/>
            </a:r>
            <a:br>
              <a:rPr lang="en-GB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920910"/>
            <a:ext cx="7924800" cy="5237267"/>
          </a:xfrm>
        </p:spPr>
        <p:txBody>
          <a:bodyPr>
            <a:normAutofit/>
          </a:bodyPr>
          <a:lstStyle/>
          <a:p>
            <a:pPr marL="806450">
              <a:buFont typeface="Wingdings" pitchFamily="2" charset="2"/>
              <a:buChar char="§"/>
              <a:defRPr/>
            </a:pP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BE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21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890169"/>
            <a:ext cx="77724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9198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528489"/>
            <a:ext cx="7894093" cy="766912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304800"/>
            <a:ext cx="8237833" cy="5908906"/>
          </a:xfrm>
        </p:spPr>
        <p:txBody>
          <a:bodyPr>
            <a:normAutofit lnSpcReduction="10000"/>
          </a:bodyPr>
          <a:lstStyle/>
          <a:p>
            <a:pPr marL="806450">
              <a:buFont typeface="Wingdings" pitchFamily="2" charset="2"/>
              <a:buChar char="§"/>
              <a:defRPr/>
            </a:pP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  <a:endParaRPr lang="en-US" sz="3400" b="1" baseline="-25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projection can also be performed with the patient prone on a floating-top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projection may be performed usefully on babies in the supine position, with the head rotated to either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air/fluid level in the sphenoid sinus is an indicator for a base-of-skull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fracture.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55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528489"/>
            <a:ext cx="7894093" cy="766912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611769"/>
            <a:ext cx="8390233" cy="5763247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 ….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patient is imaged with a vertical central ray can’t indicate air fluid level in the sphenoid sinus.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not relevant in young babies, as the sinus is not developed fully</a:t>
            </a:r>
          </a:p>
          <a:p>
            <a:pPr algn="l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84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81000"/>
            <a:ext cx="7894093" cy="5954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Occipito-frontal (PA) 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143000"/>
            <a:ext cx="8161633" cy="5059819"/>
          </a:xfrm>
        </p:spPr>
        <p:txBody>
          <a:bodyPr>
            <a:normAutofit/>
          </a:bodyPr>
          <a:lstStyle/>
          <a:p>
            <a:pPr marL="806450">
              <a:buFont typeface="Wingdings" pitchFamily="2" charset="2"/>
              <a:buChar char="§"/>
              <a:defRPr/>
            </a:pP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Occipito-frontal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projections can be employed with different degrees of beam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angulation.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 of projection will depend upon departmental protocol and the anatomy that needs to be demonstrated.</a:t>
            </a:r>
          </a:p>
          <a:p>
            <a:pPr algn="l"/>
            <a:r>
              <a:rPr lang="fr-BE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6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438127"/>
            <a:ext cx="7894093" cy="53831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Technical Consideration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219200"/>
            <a:ext cx="8161633" cy="5374291"/>
          </a:xfrm>
        </p:spPr>
        <p:txBody>
          <a:bodyPr>
            <a:normAutofit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24 X 30 cm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Lengthwise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grid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FFD 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cm 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KVP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depends on machine out put and department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gonadal shield specially for child &amp; adults of reproductive age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Collimate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include the top of the head and ears. </a:t>
            </a:r>
          </a:p>
          <a:p>
            <a:pPr algn="l"/>
            <a:endParaRPr lang="en-GB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10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528489"/>
            <a:ext cx="7894093" cy="76691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Position of patient &amp; cassette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965552"/>
            <a:ext cx="8161633" cy="5237267"/>
          </a:xfrm>
        </p:spPr>
        <p:txBody>
          <a:bodyPr>
            <a:normAutofit fontScale="92500" lnSpcReduction="10000"/>
          </a:bodyPr>
          <a:lstStyle/>
          <a:p>
            <a:pPr marL="806450">
              <a:buFont typeface="Wingdings" pitchFamily="2" charset="2"/>
              <a:buChar char="§"/>
              <a:defRPr/>
            </a:pP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projection may be undertaken erect or in the prone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erect projection is best, as the prone projection is uncomfortable for the patient and will usually be carried out only in the absence of a vertical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Bucky.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is seated facing the erect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Bucky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 that the MSP is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coincide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midline of the Bucky and is also perpendicular to it.</a:t>
            </a: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06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7101"/>
            <a:ext cx="7894093" cy="5910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Position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of patient &amp; 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cont’d</a:t>
            </a:r>
            <a:r>
              <a:rPr lang="en-GB" b="1" dirty="0"/>
              <a:t/>
            </a:r>
            <a:br>
              <a:rPr lang="en-GB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976438"/>
            <a:ext cx="8390233" cy="5398579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neck is flexed so that the orbito-meatal base line is perpendicular to the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Bucky.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nose and forehead are in contact with the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Bucky.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mid-part of the frontal bone is positioned in the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centre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the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Bucky.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patient may place the palms of each hand either side of the head (out of the primary beam) for stability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Ensure that the lead name blocker will not interfere with the final image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GB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91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47101"/>
            <a:ext cx="7894093" cy="5910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centering 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976438"/>
            <a:ext cx="8161633" cy="5434491"/>
          </a:xfrm>
        </p:spPr>
        <p:txBody>
          <a:bodyPr>
            <a:normAutofit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ray is directed perpendicular to the Bucky along the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collimation field should be set to include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=&gt;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Superiorly, the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vertex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=&gt;Inferiorly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occipital bone and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=&gt;Laterally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skin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margins.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important to ensure that the tube is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centered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middle of the Bucky.</a:t>
            </a:r>
          </a:p>
          <a:p>
            <a:pPr algn="l"/>
            <a:endParaRPr lang="en-GB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3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528489"/>
            <a:ext cx="7894093" cy="76691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image characteristics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137750"/>
            <a:ext cx="8161633" cy="5237267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cranial bones should be included within the image, including the skin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margins.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important to ensure that the skull is not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rotated.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assessed by measuring the distance from a point in the midline of the skull to the lateral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margin.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the same on both sides of the skull, then it is not rotated.</a:t>
            </a:r>
          </a:p>
          <a:p>
            <a:pPr algn="l"/>
            <a:endParaRPr lang="en-GB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107" y="228599"/>
            <a:ext cx="7894093" cy="106680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 </a:t>
            </a:r>
            <a:r>
              <a:rPr lang="en-US" dirty="0" smtClean="0"/>
              <a:t> </a:t>
            </a:r>
            <a:r>
              <a:rPr lang="en-GB" b="1" dirty="0"/>
              <a:t/>
            </a:r>
            <a:br>
              <a:rPr lang="en-GB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920910"/>
            <a:ext cx="8153400" cy="5237267"/>
          </a:xfrm>
        </p:spPr>
        <p:txBody>
          <a:bodyPr>
            <a:normAutofit fontScale="92500" lnSpcReduction="20000"/>
          </a:bodyPr>
          <a:lstStyle/>
          <a:p>
            <a:pPr marL="806450" algn="l">
              <a:buFont typeface="Wingdings" pitchFamily="2" charset="2"/>
              <a:buChar char="§"/>
              <a:defRPr/>
            </a:pP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end of these lesson you should have to able to; 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diagrams, radiographs, or dry bones, names and describe the bones of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skull.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criteria used to determine positioning accuracy on the radiographs of the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skull, petrous portion and mastoids</a:t>
            </a:r>
          </a:p>
          <a:p>
            <a:pPr marL="457200" indent="-457200" algn="l">
              <a:buBlip>
                <a:blip r:embed="rId2"/>
              </a:buBlip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radiographs of the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skull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terms of positioning, centring, image quality, radiographic anatomy and pathology. </a:t>
            </a:r>
          </a:p>
          <a:p>
            <a:pPr algn="l"/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program</a:t>
            </a:r>
          </a:p>
          <a:p>
            <a:pPr algn="ctr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63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636801"/>
            <a:ext cx="7894093" cy="766912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Occipito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-frontal projections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965552"/>
            <a:ext cx="8161633" cy="5237267"/>
          </a:xfrm>
        </p:spPr>
        <p:txBody>
          <a:bodyPr>
            <a:normAutofit/>
          </a:bodyPr>
          <a:lstStyle/>
          <a:p>
            <a:pPr algn="l"/>
            <a:endParaRPr lang="en-GB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30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828801"/>
            <a:ext cx="4114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Content Placeholder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1828800"/>
            <a:ext cx="3505200" cy="381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5320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7894093" cy="76691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Occipito-frontal caudal angulation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320312"/>
            <a:ext cx="8390233" cy="5237267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15 and 20 degrees 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angulation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 used for these three projections is similar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that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employed for the occipito-frontal projection,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 that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caudal angulation is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applied.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 of angulation will depend on the technique, e.g. for an OF20°↓ projection, a 20-degree caudal angulation will be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employed.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the central ray is always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centered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middle of the Bucky. 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32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9526"/>
            <a:ext cx="7894093" cy="857274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Occipito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-frontal caudal 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angulation </a:t>
            </a: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cont’d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160599"/>
            <a:ext cx="8314033" cy="5237267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 of beam angulation can be evaluated from an assessment of the position of the petrous ridges within the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orbit:</a:t>
            </a:r>
          </a:p>
          <a:p>
            <a:pPr algn="l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Occipito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-frontal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petrous ridges should be completely superimposed within the orbit, with their upper borders coincident with the upper third of the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orbit.</a:t>
            </a:r>
          </a:p>
          <a:p>
            <a:pPr algn="l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08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9526"/>
            <a:ext cx="7894093" cy="766912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Occipito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-frontal caudal 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angulation </a:t>
            </a: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cont’d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502875"/>
            <a:ext cx="8314033" cy="5237267"/>
          </a:xfrm>
        </p:spPr>
        <p:txBody>
          <a:bodyPr>
            <a:normAutofit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OF10°↓: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petrous ridges appear in the middle third of the orbit.</a:t>
            </a:r>
          </a:p>
          <a:p>
            <a:pPr algn="l"/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OF15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°↓: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petrous ridges appear in the lower third of the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orbit.</a:t>
            </a:r>
          </a:p>
          <a:p>
            <a:pPr algn="l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OF20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°↓: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petrous ridges appear just below the inferior orbital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margin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8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57200"/>
            <a:ext cx="7894093" cy="766912"/>
          </a:xfrm>
        </p:spPr>
        <p:txBody>
          <a:bodyPr>
            <a:normAutofit/>
          </a:bodyPr>
          <a:lstStyle/>
          <a:p>
            <a:r>
              <a:rPr lang="en-US" b="1" dirty="0"/>
              <a:t>OF10°↓ skull projection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34</a:t>
            </a:fld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371600"/>
            <a:ext cx="395618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447800"/>
            <a:ext cx="388127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7189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9526"/>
            <a:ext cx="7894093" cy="76691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OF20°↓ skull projection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160599"/>
            <a:ext cx="8161633" cy="5237267"/>
          </a:xfrm>
        </p:spPr>
        <p:txBody>
          <a:bodyPr>
            <a:normAutofit/>
          </a:bodyPr>
          <a:lstStyle/>
          <a:p>
            <a:pPr algn="l"/>
            <a:r>
              <a:rPr lang="fr-BE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BE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35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752600"/>
            <a:ext cx="429976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75068" y="1905000"/>
            <a:ext cx="3664131" cy="439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9783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209526"/>
            <a:ext cx="8237833" cy="766912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Occipito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-frontal caudal angulation </a:t>
            </a: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cont’d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160599"/>
            <a:ext cx="8161633" cy="5237267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NB: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beam angle increases, more of the orbital region is demonstrated and less of the upper part of the frontal bone anterior parietal bones is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shown.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site of the suspected pathology should be considered when selecting the beam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angled.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e.g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an injury to the upper orbital region is best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evaluated with an OF20°↓ projection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39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2400"/>
            <a:ext cx="7894093" cy="76691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Fronto-occipital (AP)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976439"/>
            <a:ext cx="8390233" cy="5279026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Fronto-occipital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projections of the skull will demonstrate the same anatomy as occipito-frontal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projections.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orbits and frontal bone, however, will be magnified, since they are positioned further from the image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receptor.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projections should be carried out only when the patient cannot be moved and must be imaged supine. 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projections result in increased eye dose and loss of resolution of anterior skull structures due to increased object-to-film distance (OFD).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8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152400"/>
            <a:ext cx="7894093" cy="5911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Position of patient and cassette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160599"/>
            <a:ext cx="8390233" cy="5237267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lies supine on a trolley or Bucky table, or with the posterior aspect of the skull resting on a grid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cassette.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is adjusted to bring the MSP at right angles to the film and coincident with its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midline.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position, the EAM are equidistant from the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cassette.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orbito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-meatal baseline should be perpendicular to the cassette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49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152400"/>
            <a:ext cx="7894093" cy="5911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 &amp; 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centering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160599"/>
            <a:ext cx="8390233" cy="5237267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ray is directed perpendicular to the cassette or Bucky along the median sagittal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plane.</a:t>
            </a:r>
          </a:p>
          <a:p>
            <a:pPr algn="l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collimation field should be set to include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=&gt;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Superiorly, the vertex of the skull  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=&gt; 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Inferiorly, base of the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occipital bone  </a:t>
            </a:r>
          </a:p>
          <a:p>
            <a:pPr algn="l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=&gt; 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Lateral,  skin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margins.</a:t>
            </a:r>
          </a:p>
          <a:p>
            <a:pPr algn="l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important to ensure that the tube is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centered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middle of the Bucky. 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5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107" y="228599"/>
            <a:ext cx="7894093" cy="106680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kull</a:t>
            </a:r>
            <a:r>
              <a:rPr lang="en-US" dirty="0" smtClean="0"/>
              <a:t> </a:t>
            </a:r>
            <a:r>
              <a:rPr lang="en-GB" b="1" dirty="0"/>
              <a:t/>
            </a:r>
            <a:br>
              <a:rPr lang="en-GB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920910"/>
            <a:ext cx="8153400" cy="5237267"/>
          </a:xfrm>
        </p:spPr>
        <p:txBody>
          <a:bodyPr>
            <a:normAutofit fontScale="85000" lnSpcReduction="10000"/>
          </a:bodyPr>
          <a:lstStyle/>
          <a:p>
            <a:pPr marL="806450" algn="l">
              <a:buFont typeface="Wingdings" pitchFamily="2" charset="2"/>
              <a:buChar char="§"/>
              <a:defRPr/>
            </a:pP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adiography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skull requires a good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of all related anatomy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superior to the vertebral column 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=&gt;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 on the 1</a:t>
            </a:r>
            <a:r>
              <a:rPr lang="en-US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cervical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vertebra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complex structure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Composed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22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bones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Cranial bones =&gt; 8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Facial bones =&gt; 14 </a:t>
            </a:r>
          </a:p>
          <a:p>
            <a:pPr algn="l"/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program</a:t>
            </a:r>
          </a:p>
          <a:p>
            <a:pPr algn="ctr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9526"/>
            <a:ext cx="7894093" cy="766912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Fronto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-occipital projection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40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65248"/>
            <a:ext cx="3200400" cy="344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8" y="1765248"/>
            <a:ext cx="4495801" cy="364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25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152400"/>
            <a:ext cx="7894093" cy="824038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Submento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- Vertical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838200"/>
            <a:ext cx="8390233" cy="5536817"/>
          </a:xfrm>
        </p:spPr>
        <p:txBody>
          <a:bodyPr>
            <a:normAutofit fontScale="85000" lnSpcReduction="20000"/>
          </a:bodyPr>
          <a:lstStyle/>
          <a:p>
            <a:pPr algn="l"/>
            <a:endParaRPr lang="en-US" sz="3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 out cervical spine fracture or subluxation on trauma patient before attempting this projection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SMV 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type of special skull 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projection.</a:t>
            </a:r>
          </a:p>
          <a:p>
            <a:pPr algn="l"/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Indications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bony pathology of the inner temporal bone structures (skull 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base)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basal skull 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fracture</a:t>
            </a:r>
          </a:p>
          <a:p>
            <a:pPr algn="l"/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 of patient and cassette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patient may be imaged erect or supine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patient is unsteady, then a supine technique is advisable.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02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247101"/>
            <a:ext cx="7894093" cy="729337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Submento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Vertical (Supine)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018198"/>
            <a:ext cx="8390233" cy="5237267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patient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patient’s shoulders are raised and the neck is hyperextended to bring the vertex of the skull in contact with the grid cassette or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is adjusted to bring the EAM equidistant from the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cassette.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 should be at right-angles to the cassette along its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midline.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orbito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-meatal plane should be as much as possible parallel to the cassette.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53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247101"/>
            <a:ext cx="7894093" cy="729337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Submento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Vertical (Erect)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018198"/>
            <a:ext cx="8390233" cy="5237267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patient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sits a short distance away from a vertical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Bucky.</a:t>
            </a:r>
          </a:p>
          <a:p>
            <a:pPr marL="457200" indent="-457200" algn="l">
              <a:buBlip>
                <a:blip r:embed="rId2"/>
              </a:buBlip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neck is hyper extended to allow the head to fall back until the vertex of the skull makes contact with the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vertical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Bucky.</a:t>
            </a:r>
          </a:p>
          <a:p>
            <a:pPr marL="457200" indent="-457200" algn="l">
              <a:buBlip>
                <a:blip r:embed="rId2"/>
              </a:buBlip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positioning is as described for the supine technique.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4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247101"/>
            <a:ext cx="7894093" cy="729337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Submento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Vertical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295400"/>
            <a:ext cx="8390233" cy="4960065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Centering point 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</a:rPr>
              <a:t>The </a:t>
            </a:r>
            <a:r>
              <a:rPr lang="en-US" sz="2800" dirty="0">
                <a:solidFill>
                  <a:schemeClr val="tx1"/>
                </a:solidFill>
              </a:rPr>
              <a:t>central ray is directed at right-angles to the </a:t>
            </a:r>
            <a:r>
              <a:rPr lang="en-US" sz="2800" dirty="0" err="1">
                <a:solidFill>
                  <a:schemeClr val="tx1"/>
                </a:solidFill>
              </a:rPr>
              <a:t>orbito</a:t>
            </a:r>
            <a:r>
              <a:rPr lang="en-US" sz="2800" dirty="0">
                <a:solidFill>
                  <a:schemeClr val="tx1"/>
                </a:solidFill>
              </a:rPr>
              <a:t>-meatal plane and </a:t>
            </a:r>
            <a:r>
              <a:rPr lang="en-US" sz="2800" dirty="0" err="1">
                <a:solidFill>
                  <a:schemeClr val="tx1"/>
                </a:solidFill>
              </a:rPr>
              <a:t>centred</a:t>
            </a:r>
            <a:r>
              <a:rPr lang="en-US" sz="2800" dirty="0">
                <a:solidFill>
                  <a:schemeClr val="tx1"/>
                </a:solidFill>
              </a:rPr>
              <a:t> midway between the EAM.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01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247101"/>
            <a:ext cx="7894093" cy="1048299"/>
          </a:xfrm>
        </p:spPr>
        <p:txBody>
          <a:bodyPr>
            <a:normAutofit/>
          </a:bodyPr>
          <a:lstStyle/>
          <a:p>
            <a:r>
              <a:rPr lang="en-US" sz="3200" b="1" dirty="0"/>
              <a:t>SMV Projection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320312"/>
            <a:ext cx="8390233" cy="5237267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45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1524000"/>
            <a:ext cx="4038600" cy="384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1669869"/>
            <a:ext cx="3505200" cy="369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0667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247101"/>
            <a:ext cx="7894093" cy="729337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Submento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-Vertical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20 degrees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caudad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295400"/>
            <a:ext cx="8390233" cy="4960065"/>
          </a:xfrm>
        </p:spPr>
        <p:txBody>
          <a:bodyPr>
            <a:normAutofit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jugular foramina lie in the posterior cranial fossa between the petrous temporal and occipital bones on each side of the foramen magnum.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sides are imaged simultaneously on a single image by undertaking 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submento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-vertical (SMV) 20 degrees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caudad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projection.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01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247101"/>
            <a:ext cx="7894093" cy="591099"/>
          </a:xfrm>
        </p:spPr>
        <p:txBody>
          <a:bodyPr>
            <a:normAutofit fontScale="90000"/>
          </a:bodyPr>
          <a:lstStyle/>
          <a:p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Submento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-Vertical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20 degrees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caudad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976438"/>
            <a:ext cx="8390233" cy="527902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Centering 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well-collimated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</a:p>
          <a:p>
            <a:pPr marL="457200" indent="-457200" algn="l">
              <a:buBlip>
                <a:blip r:embed="rId2"/>
              </a:buBlip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 is angled caudally so that it makes an angle of 70 degrees to the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orbitomeatal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plane.</a:t>
            </a:r>
          </a:p>
          <a:p>
            <a:pPr marL="457200" indent="-457200" algn="l">
              <a:buBlip>
                <a:blip r:embed="rId2"/>
              </a:buBlip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Centred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midline to pass midway between the EAM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position of patient is the same as SMV seen before. 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8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247101"/>
            <a:ext cx="7894093" cy="729337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Submento</a:t>
            </a:r>
            <a:r>
              <a:rPr lang="en-US" sz="3200" dirty="0" smtClean="0"/>
              <a:t>-vertical </a:t>
            </a:r>
            <a:r>
              <a:rPr lang="en-US" sz="3200" dirty="0"/>
              <a:t>20 degrees </a:t>
            </a:r>
            <a:r>
              <a:rPr lang="en-US" sz="3200" dirty="0" err="1"/>
              <a:t>caudad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295400"/>
            <a:ext cx="8390233" cy="4960065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48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990600"/>
            <a:ext cx="5791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2438400" y="5638800"/>
            <a:ext cx="44540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F</a:t>
            </a:r>
            <a:r>
              <a:rPr lang="en-US" sz="4000" dirty="0" smtClean="0"/>
              <a:t>or Jugular foramina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4869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247101"/>
            <a:ext cx="7894093" cy="729337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Submento</a:t>
            </a:r>
            <a:r>
              <a:rPr lang="en-US" sz="3200" dirty="0" smtClean="0"/>
              <a:t>-vertical </a:t>
            </a:r>
            <a:r>
              <a:rPr lang="en-US" sz="3200" dirty="0"/>
              <a:t>20 degrees </a:t>
            </a:r>
            <a:r>
              <a:rPr lang="en-US" sz="3200" dirty="0" err="1"/>
              <a:t>caudad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295400"/>
            <a:ext cx="8390233" cy="4960065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49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959021"/>
            <a:ext cx="5257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5072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11769"/>
            <a:ext cx="7894093" cy="106680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Anatomy of the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skull 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cont’d</a:t>
            </a:r>
            <a:r>
              <a:rPr lang="en-GB" b="1" dirty="0"/>
              <a:t/>
            </a:r>
            <a:br>
              <a:rPr lang="en-GB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920910"/>
            <a:ext cx="8153400" cy="5237267"/>
          </a:xfrm>
        </p:spPr>
        <p:txBody>
          <a:bodyPr>
            <a:normAutofit/>
          </a:bodyPr>
          <a:lstStyle/>
          <a:p>
            <a:pPr algn="l"/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program</a:t>
            </a:r>
          </a:p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5</a:t>
            </a:fld>
            <a:endParaRPr lang="en-US" dirty="0"/>
          </a:p>
        </p:txBody>
      </p:sp>
      <p:pic>
        <p:nvPicPr>
          <p:cNvPr id="13" name="Content Placeholder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9899" y="1600200"/>
            <a:ext cx="680420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432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290638"/>
            <a:ext cx="7894093" cy="6858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Sella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turcica-Lateral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066801"/>
            <a:ext cx="8153400" cy="530821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 of patient and 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cassette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sits facing the erect 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Bucky, then 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 is parallel to the Bucky and the inter-orbital line is perpendicular to the 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Bucky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shoulders may be rotated slightly to allow the 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 position 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attained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patient may grip the Bucky for 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stability</a:t>
            </a:r>
          </a:p>
          <a:p>
            <a:pPr marL="457200" indent="-457200" algn="l">
              <a:buBlip>
                <a:blip r:embed="rId2"/>
              </a:buBlip>
            </a:pPr>
            <a:endParaRPr lang="en-US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radiolucent pad may be placed under the chin and face for support.</a:t>
            </a: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19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247100"/>
            <a:ext cx="7894093" cy="10483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Centering point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371600"/>
            <a:ext cx="8390233" cy="4748313"/>
          </a:xfrm>
        </p:spPr>
        <p:txBody>
          <a:bodyPr>
            <a:normAutofit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at 2.5 cm vertically &amp; 2.5 cm anterior from EAM.</a:t>
            </a:r>
          </a:p>
          <a:p>
            <a:pPr marL="457200" indent="-457200" algn="l">
              <a:buBlip>
                <a:blip r:embed="rId2"/>
              </a:buBlip>
            </a:pPr>
            <a:endParaRPr lang="en-US" sz="3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81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976438"/>
            <a:ext cx="7894093" cy="763070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Sella </a:t>
            </a:r>
            <a:r>
              <a:rPr lang="en-US" sz="3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turcica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Lateral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295400"/>
            <a:ext cx="8390233" cy="4960065"/>
          </a:xfrm>
        </p:spPr>
        <p:txBody>
          <a:bodyPr>
            <a:normAutofit/>
          </a:bodyPr>
          <a:lstStyle/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52</a:t>
            </a:fld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2079486"/>
            <a:ext cx="370767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2090372"/>
            <a:ext cx="4191000" cy="3733801"/>
          </a:xfrm>
          <a:prstGeom prst="rect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5289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273227"/>
            <a:ext cx="7894093" cy="519239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Optic 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Foramina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976438"/>
            <a:ext cx="7696200" cy="4972561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>
                <a:solidFill>
                  <a:schemeClr val="tx1"/>
                </a:solidFill>
              </a:rPr>
              <a:t>Postero</a:t>
            </a:r>
            <a:r>
              <a:rPr lang="en-US" sz="2800" b="1" dirty="0">
                <a:solidFill>
                  <a:schemeClr val="tx1"/>
                </a:solidFill>
              </a:rPr>
              <a:t>-anterior oblique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 foramen is a small hole in the sphenoid bone that is located posteriorly at the apex of the cone-shaped orbit. 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 foramen allows for passage of the optic nerve (CN II), which is a continuation of the retina.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247101"/>
            <a:ext cx="7894093" cy="595439"/>
          </a:xfrm>
        </p:spPr>
        <p:txBody>
          <a:bodyPr>
            <a:normAutofit/>
          </a:bodyPr>
          <a:lstStyle/>
          <a:p>
            <a:r>
              <a:rPr lang="en-US" sz="2800" b="1" dirty="0"/>
              <a:t>Clinical Indications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892" y="976438"/>
            <a:ext cx="8211707" cy="5398579"/>
          </a:xfrm>
        </p:spPr>
        <p:txBody>
          <a:bodyPr>
            <a:normAutofit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Bony </a:t>
            </a:r>
            <a:r>
              <a:rPr lang="en-US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abnormalities of the optic </a:t>
            </a:r>
            <a:r>
              <a:rPr lang="en-US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foramen</a:t>
            </a:r>
          </a:p>
          <a:p>
            <a:pPr marL="457200" indent="-457200" algn="l">
              <a:buBlip>
                <a:blip r:embed="rId2"/>
              </a:buBlip>
            </a:pPr>
            <a:endParaRPr lang="en-US" sz="3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 </a:t>
            </a:r>
            <a:r>
              <a:rPr lang="en-US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 margins of orbits and foreign bodies within </a:t>
            </a:r>
            <a:r>
              <a:rPr lang="en-US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eye</a:t>
            </a:r>
          </a:p>
          <a:p>
            <a:pPr marL="457200" indent="-457200" algn="l">
              <a:buBlip>
                <a:blip r:embed="rId2"/>
              </a:buBlip>
            </a:pPr>
            <a:endParaRPr lang="en-US" sz="3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Radiographs </a:t>
            </a:r>
            <a:r>
              <a:rPr lang="en-US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both sides generally are taken for comparison.</a:t>
            </a:r>
          </a:p>
          <a:p>
            <a:pPr marL="457200" indent="-457200" algn="l">
              <a:buBlip>
                <a:blip r:embed="rId2"/>
              </a:buBlip>
            </a:pPr>
            <a:endParaRPr lang="en-US" sz="3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 </a:t>
            </a:r>
            <a:r>
              <a:rPr lang="en-US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preferred modality for a detailed investigation of the optic foramina. </a:t>
            </a:r>
            <a:endParaRPr lang="en-US" sz="3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Undergraduate 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22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76200"/>
            <a:ext cx="7894093" cy="552986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Position of patient and cassette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6" y="762000"/>
            <a:ext cx="8390234" cy="5818428"/>
          </a:xfrm>
        </p:spPr>
        <p:txBody>
          <a:bodyPr>
            <a:normAutofit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lies prone or, more commonly, erect with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nose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cheek and chin of the side being examined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incontact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Bucky or cassette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table.</a:t>
            </a:r>
          </a:p>
          <a:p>
            <a:pPr marL="457200" indent="-457200" algn="l">
              <a:buBlip>
                <a:blip r:embed="rId2"/>
              </a:buBlip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orbit of the side under examination should coincide with the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Bucky or cassette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table.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 is adjusted to make an angle of 35 degrees to the vertical (55 degrees to the table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indent="-457200" algn="l">
              <a:buBlip>
                <a:blip r:embed="rId2"/>
              </a:buBlip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orbito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-meatal base line is raised 35 degrees from the horizontal.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04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304801"/>
            <a:ext cx="7894093" cy="671637"/>
          </a:xfrm>
        </p:spPr>
        <p:txBody>
          <a:bodyPr>
            <a:normAutofit/>
          </a:bodyPr>
          <a:lstStyle/>
          <a:p>
            <a:r>
              <a:rPr lang="en-US" sz="2800" b="1" dirty="0"/>
              <a:t>Direction and </a:t>
            </a:r>
            <a:r>
              <a:rPr lang="en-US" sz="2800" b="1" dirty="0" err="1"/>
              <a:t>centring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143000"/>
            <a:ext cx="7924800" cy="4810352"/>
          </a:xfrm>
        </p:spPr>
        <p:txBody>
          <a:bodyPr>
            <a:normAutofit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collimated well, the horizontal central ray should be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centred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middle of the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Bucky.</a:t>
            </a:r>
          </a:p>
          <a:p>
            <a:pPr marL="457200" indent="-457200" algn="l">
              <a:buBlip>
                <a:blip r:embed="rId2"/>
              </a:buBlip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a point 7.5 cm above and 7.5 cm behind the uppermost EAM, so that the central ray emerges from the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orbit in contact with the table.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NB: This projection also called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Parieto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-orbital (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Rhese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projection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7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304801"/>
            <a:ext cx="7894093" cy="671637"/>
          </a:xfrm>
        </p:spPr>
        <p:txBody>
          <a:bodyPr>
            <a:normAutofit/>
          </a:bodyPr>
          <a:lstStyle/>
          <a:p>
            <a:r>
              <a:rPr lang="en-US" sz="2800" b="1" dirty="0"/>
              <a:t>Optic Foramina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676400"/>
            <a:ext cx="7924800" cy="4656152"/>
          </a:xfrm>
        </p:spPr>
        <p:txBody>
          <a:bodyPr>
            <a:normAutofit/>
          </a:bodyPr>
          <a:lstStyle/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57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00" y="1264920"/>
            <a:ext cx="4381500" cy="376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1371600" y="5562600"/>
            <a:ext cx="571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Bilateral </a:t>
            </a:r>
            <a:r>
              <a:rPr lang="en-US" sz="2800" b="1" dirty="0" err="1" smtClean="0"/>
              <a:t>parieto</a:t>
            </a:r>
            <a:r>
              <a:rPr lang="en-US" sz="2800" b="1" dirty="0" smtClean="0"/>
              <a:t>-orbital projection</a:t>
            </a:r>
            <a:endParaRPr lang="en-US" sz="28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1447800"/>
            <a:ext cx="3657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70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304801"/>
            <a:ext cx="7894093" cy="671637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Mastoid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:-Lateral oblique 25° ↓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6" y="976438"/>
            <a:ext cx="8390233" cy="481035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positioning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sits facing the erect Bucky. The head is then rotated, such that the MSP is parallel to the Bucky and the inter-orbital line is perpendicular to the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Bucky.</a:t>
            </a:r>
          </a:p>
          <a:p>
            <a:pPr marL="457200" indent="-457200" algn="l">
              <a:buBlip>
                <a:blip r:embed="rId2"/>
              </a:buBlip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shoulders may be rotated slightly to allow the correct position to be attained. The patient may grip the Bucky for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stability.</a:t>
            </a: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72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152400"/>
            <a:ext cx="7894093" cy="824038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Patient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positioning …cont’d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8601" y="1143000"/>
            <a:ext cx="7924800" cy="478858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auricle of the ear adjacent to the table is folded forward to ensure that its soft-tissue outline is not superimposed over the region of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interest.</a:t>
            </a:r>
          </a:p>
          <a:p>
            <a:pPr marL="457200" indent="-457200" algn="l">
              <a:buBlip>
                <a:blip r:embed="rId2"/>
              </a:buBlip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mastoid process in the middle of the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Bucky.</a:t>
            </a:r>
          </a:p>
          <a:p>
            <a:pPr marL="457200" indent="-457200" algn="l">
              <a:buBlip>
                <a:blip r:embed="rId2"/>
              </a:buBlip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 24-cm cassette is positioned longitudinally in the Bucky and is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centred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coincide with the central ray and mastoid process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99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11769"/>
            <a:ext cx="7894093" cy="106680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Anatomy of the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skull 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cont’d</a:t>
            </a:r>
            <a:r>
              <a:rPr lang="en-GB" b="1" dirty="0"/>
              <a:t/>
            </a:r>
            <a:br>
              <a:rPr lang="en-GB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920910"/>
            <a:ext cx="8153400" cy="5237267"/>
          </a:xfrm>
        </p:spPr>
        <p:txBody>
          <a:bodyPr>
            <a:normAutofit/>
          </a:bodyPr>
          <a:lstStyle/>
          <a:p>
            <a:pPr algn="l"/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program</a:t>
            </a:r>
          </a:p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6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600200"/>
            <a:ext cx="567454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3100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297167"/>
            <a:ext cx="7894093" cy="838200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Direction and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centring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7716" y="1066800"/>
            <a:ext cx="7924800" cy="3810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25-degree caudal angulation is employed and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centred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cm above and 2.5 cm behind the EAM remote from the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cassette.</a:t>
            </a:r>
          </a:p>
          <a:p>
            <a:pPr marL="457200" indent="-457200" algn="l">
              <a:buBlip>
                <a:blip r:embed="rId2"/>
              </a:buBlip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Collimate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area under examination.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67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304800"/>
            <a:ext cx="7894093" cy="838200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Essential image characteristics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143000"/>
            <a:ext cx="7924800" cy="514076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all of the mastoid air cells have been included within the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of these structures can vary greatly from individual to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individual.</a:t>
            </a:r>
          </a:p>
          <a:p>
            <a:pPr algn="l"/>
            <a:endPara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sides are often imaged for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comparison.</a:t>
            </a:r>
          </a:p>
          <a:p>
            <a:pPr marL="457200" indent="-457200" algn="l">
              <a:buBlip>
                <a:blip r:embed="rId2"/>
              </a:buBlip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side-marker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5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557338"/>
            <a:ext cx="7894093" cy="8382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Mastoid: Lateral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oblique 25° ↓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473416"/>
            <a:ext cx="7924800" cy="481035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62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905000"/>
            <a:ext cx="4114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1905000"/>
            <a:ext cx="3733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650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107" y="1676400"/>
            <a:ext cx="7589293" cy="4623470"/>
          </a:xfrm>
        </p:spPr>
        <p:txBody>
          <a:bodyPr>
            <a:normAutofit/>
          </a:bodyPr>
          <a:lstStyle/>
          <a:p>
            <a:endParaRPr lang="en-GB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FACIAL BONES AND PARANASAL SINUSES</a:t>
            </a:r>
          </a:p>
          <a:p>
            <a:endParaRPr lang="en-GB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4936" y="3061063"/>
            <a:ext cx="6858002" cy="73587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program</a:t>
            </a:r>
          </a:p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78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88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8392"/>
            <a:ext cx="8046493" cy="59980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  </a:t>
            </a:r>
            <a:r>
              <a:rPr lang="en-GB" b="1" dirty="0"/>
              <a:t/>
            </a:r>
            <a:br>
              <a:rPr lang="en-GB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1887" y="976439"/>
            <a:ext cx="8159456" cy="5763704"/>
          </a:xfrm>
        </p:spPr>
        <p:txBody>
          <a:bodyPr>
            <a:normAutofit fontScale="32500" lnSpcReduction="20000"/>
          </a:bodyPr>
          <a:lstStyle/>
          <a:p>
            <a:pPr marL="806450">
              <a:buFont typeface="Wingdings" pitchFamily="2" charset="2"/>
              <a:buChar char="§"/>
              <a:defRPr/>
            </a:pPr>
            <a:endParaRPr lang="en-US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7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end of these lesson </a:t>
            </a:r>
            <a:r>
              <a:rPr lang="en-US" sz="7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student will be </a:t>
            </a:r>
            <a:r>
              <a:rPr lang="en-US" sz="7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able to; </a:t>
            </a:r>
          </a:p>
          <a:p>
            <a:pPr algn="l"/>
            <a:endParaRPr lang="en-US" sz="7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GB" sz="7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diagrams, radiographs, or dry bones, names and describe the bones </a:t>
            </a:r>
            <a:r>
              <a:rPr lang="en-GB" sz="7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facial bones.</a:t>
            </a:r>
          </a:p>
          <a:p>
            <a:pPr marL="457200" indent="-457200" algn="l">
              <a:buBlip>
                <a:blip r:embed="rId2"/>
              </a:buBlip>
            </a:pPr>
            <a:endParaRPr lang="en-GB" sz="7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GB" sz="7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criteria used to determine positioning accuracy on the radiographs of the </a:t>
            </a:r>
            <a:r>
              <a:rPr lang="en-GB" sz="7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facial bones and paranasal sinuses </a:t>
            </a:r>
          </a:p>
          <a:p>
            <a:pPr marL="457200" indent="-457200" algn="l">
              <a:buBlip>
                <a:blip r:embed="rId2"/>
              </a:buBlip>
            </a:pPr>
            <a:endParaRPr lang="en-GB" sz="7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GB" sz="7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</a:t>
            </a:r>
            <a:r>
              <a:rPr lang="en-GB" sz="7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radiographs of the </a:t>
            </a:r>
            <a:r>
              <a:rPr lang="en-GB" sz="7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facial bones and paranasal sinuses </a:t>
            </a:r>
            <a:r>
              <a:rPr lang="en-GB" sz="7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terms of positioning, centring, image quality, radiographic anatomy and pathology. </a:t>
            </a:r>
            <a:endParaRPr lang="en-GB" sz="7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endParaRPr lang="en-GB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endParaRPr lang="en-US" sz="4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program</a:t>
            </a:r>
          </a:p>
          <a:p>
            <a:pPr algn="ctr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09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7101"/>
            <a:ext cx="8046493" cy="56061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Anatomy of the Facial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bones </a:t>
            </a:r>
            <a:r>
              <a:rPr lang="en-GB" b="1" dirty="0"/>
              <a:t/>
            </a:r>
            <a:br>
              <a:rPr lang="en-GB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2144" y="991678"/>
            <a:ext cx="8311856" cy="5719379"/>
          </a:xfrm>
        </p:spPr>
        <p:txBody>
          <a:bodyPr>
            <a:normAutofit fontScale="62500" lnSpcReduction="20000"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sz="4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facial bones form in the fetus through in the process of intramembranous ossification.</a:t>
            </a:r>
          </a:p>
          <a:p>
            <a:pPr marL="457200" indent="-457200" algn="l">
              <a:buBlip>
                <a:blip r:embed="rId2"/>
              </a:buBlip>
            </a:pPr>
            <a:endParaRPr lang="en-US" sz="4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4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continue to grow after birth and reach full maturity around age 16. </a:t>
            </a:r>
          </a:p>
          <a:p>
            <a:pPr marL="457200" indent="-457200" algn="l">
              <a:buBlip>
                <a:blip r:embed="rId2"/>
              </a:buBlip>
            </a:pPr>
            <a:endParaRPr lang="en-US" sz="4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4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form the structural frame of face, which, some extent, defines a person’s facial appearance. </a:t>
            </a:r>
            <a:r>
              <a:rPr lang="en-US" sz="4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i.e</a:t>
            </a:r>
            <a:r>
              <a:rPr lang="en-US" sz="4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facial structure of a female is generally more rounded and less angular than that of a male</a:t>
            </a:r>
            <a:r>
              <a:rPr lang="en-US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program</a:t>
            </a:r>
          </a:p>
          <a:p>
            <a:pPr algn="ctr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8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28313"/>
            <a:ext cx="7894093" cy="60988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Facial bones 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cont’d</a:t>
            </a:r>
            <a:r>
              <a:rPr lang="en-GB" b="1" dirty="0"/>
              <a:t/>
            </a:r>
            <a:br>
              <a:rPr lang="en-GB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976438"/>
            <a:ext cx="8153400" cy="5181739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 total of 14 facial bones, which include 6 paired bones (Maxillae, zygomatic bones, nasal bones, Lacrimal bones, Palatine bones, inferior nasal conchae) and two single bones (vomer and mandible).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formation of mouth, nasal cavity &amp;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orbit.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 those structures housed with in them (eye, entrances of digestive &amp; respiratory tract)</a:t>
            </a:r>
          </a:p>
          <a:p>
            <a:pPr algn="l"/>
            <a:r>
              <a:rPr lang="fr-BE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85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528489"/>
            <a:ext cx="7894093" cy="44794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Facial bones</a:t>
            </a:r>
            <a:r>
              <a:rPr lang="en-GB" b="1" dirty="0"/>
              <a:t/>
            </a:r>
            <a:br>
              <a:rPr lang="en-GB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965552"/>
            <a:ext cx="8161633" cy="5237267"/>
          </a:xfrm>
        </p:spPr>
        <p:txBody>
          <a:bodyPr>
            <a:normAutofit/>
          </a:bodyPr>
          <a:lstStyle/>
          <a:p>
            <a:pPr marL="806450">
              <a:buFont typeface="Wingdings" pitchFamily="2" charset="2"/>
              <a:buChar char="§"/>
              <a:defRPr/>
            </a:pP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67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1676400"/>
            <a:ext cx="419099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377043"/>
            <a:ext cx="4038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15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0674" y="1295400"/>
            <a:ext cx="7894093" cy="4267199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Radiographic positioning of facial bones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920910"/>
            <a:ext cx="8153400" cy="5237267"/>
          </a:xfrm>
        </p:spPr>
        <p:txBody>
          <a:bodyPr>
            <a:normAutofit/>
          </a:bodyPr>
          <a:lstStyle/>
          <a:p>
            <a:pPr marL="806450">
              <a:buFont typeface="Wingdings" pitchFamily="2" charset="2"/>
              <a:buChar char="§"/>
              <a:defRPr/>
            </a:pP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program</a:t>
            </a:r>
          </a:p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7101"/>
            <a:ext cx="7894093" cy="5910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Facial bones 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cont’d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920910"/>
            <a:ext cx="8153400" cy="5237267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Occipito-mental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Water’s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View)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Shows :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floor of the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orbits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nasal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maxillae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inferior parts of the frontal bone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zygomatic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bone.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entire zygomatic arches can not be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seen, but project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the petrous part of the temporal bone from facial bones.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program</a:t>
            </a:r>
          </a:p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107" y="228599"/>
            <a:ext cx="7894093" cy="106680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Cranial bones includes: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920910"/>
            <a:ext cx="8153400" cy="5237267"/>
          </a:xfrm>
        </p:spPr>
        <p:txBody>
          <a:bodyPr>
            <a:normAutofit/>
          </a:bodyPr>
          <a:lstStyle/>
          <a:p>
            <a:pPr marL="806450">
              <a:buFont typeface="Wingdings" pitchFamily="2" charset="2"/>
              <a:buChar char="§"/>
              <a:defRPr/>
            </a:pP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Frontal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bone (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Parietal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bones (2) 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bones (2) 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Occipital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bone (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Ethmoid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bone (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Sphenoid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bone (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program</a:t>
            </a:r>
          </a:p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0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7648"/>
            <a:ext cx="7894093" cy="43435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Position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of patient and cassette</a:t>
            </a:r>
            <a:r>
              <a:rPr lang="en-GB" b="1" dirty="0"/>
              <a:t/>
            </a:r>
            <a:br>
              <a:rPr lang="en-GB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6" y="976438"/>
            <a:ext cx="8314033" cy="5486743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projection is best performed with the patient seated facing  vertical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Bucky.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patient’s nose and chin are placed in contact with the midline of the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Bucky.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is then adjusted to bring the orbito-meatal baseline to a 45-degree angle to the cassette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holder.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horizontal central line of the Bucky should be at the level of the lower orbital margins.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the MSP is at right-angles to the Bucky by checking the outer canthi of the eyes and the EAM are equidistant.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program</a:t>
            </a:r>
          </a:p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4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10231"/>
            <a:ext cx="7894093" cy="52796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Direction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and centering </a:t>
            </a:r>
            <a:r>
              <a:rPr lang="en-GB" b="1" dirty="0"/>
              <a:t/>
            </a:r>
            <a:br>
              <a:rPr lang="en-GB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066800"/>
            <a:ext cx="8153400" cy="5396381"/>
          </a:xfrm>
        </p:spPr>
        <p:txBody>
          <a:bodyPr>
            <a:normAutofit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 should be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centered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Bucky using a horizontal beam before positioning is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undertaken.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cross-lines on the Bucky should coincide with the patient’s anterior nasal spine.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program</a:t>
            </a:r>
          </a:p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1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528489"/>
            <a:ext cx="7894093" cy="76691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Occipito-metal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5538" y="1296363"/>
            <a:ext cx="8153400" cy="5237267"/>
          </a:xfrm>
        </p:spPr>
        <p:txBody>
          <a:bodyPr>
            <a:normAutofit/>
          </a:bodyPr>
          <a:lstStyle/>
          <a:p>
            <a:pPr algn="l"/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program</a:t>
            </a:r>
          </a:p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72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95399"/>
            <a:ext cx="4572000" cy="417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74" y="1284514"/>
            <a:ext cx="3807526" cy="382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83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09526"/>
            <a:ext cx="7894093" cy="62867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Facial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bones 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cont’d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920910"/>
            <a:ext cx="8305800" cy="5237267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patient may be positioned erect or supine.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 of injury, this projection should be taken using a horizontal beam in order to demonstrate any fluid levels in the paranasal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sinuses.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program</a:t>
            </a:r>
          </a:p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83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528489"/>
            <a:ext cx="7894093" cy="76691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Position of patient and cassette 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476" y="1074236"/>
            <a:ext cx="8161633" cy="4907419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sits facing the vertical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Bucky.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is rotated, such that the side under examination is in contact with the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Bucky.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 on the same side is extended comfortably by the trunk, whilst the other arm may be used to grip the Bucky for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stability.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Bucky height is altered, such that its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2.5 cm inferior to the outer canthus of the eye.</a:t>
            </a:r>
          </a:p>
          <a:p>
            <a:pPr algn="l"/>
            <a:r>
              <a:rPr lang="fr-BE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25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528489"/>
            <a:ext cx="7894093" cy="76691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Direction and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centering 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522469"/>
            <a:ext cx="8077200" cy="4430883"/>
          </a:xfrm>
        </p:spPr>
        <p:txBody>
          <a:bodyPr>
            <a:normAutofit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horizontal central ray to a point 2.5 cm inferior to the outer canthus of the eye.</a:t>
            </a:r>
          </a:p>
          <a:p>
            <a:pPr algn="l"/>
            <a:endParaRPr lang="en-GB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85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528489"/>
            <a:ext cx="7894093" cy="76691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Essential image characteristics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137750"/>
            <a:ext cx="8161633" cy="5237267"/>
          </a:xfrm>
        </p:spPr>
        <p:txBody>
          <a:bodyPr>
            <a:normAutofit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should contain all of the facial bones, sinuses including the frontal sinus and posteriorly to the anterior border of the cervical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spine.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lateral will have been obtained if the lateral portions of the floor of the anterior cranial fossa are superimposed</a:t>
            </a:r>
          </a:p>
          <a:p>
            <a:pPr algn="l"/>
            <a:endParaRPr lang="en-GB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70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611769"/>
            <a:ext cx="7894093" cy="53123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Latera Radiograph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965552"/>
            <a:ext cx="8161633" cy="5237267"/>
          </a:xfrm>
        </p:spPr>
        <p:txBody>
          <a:bodyPr>
            <a:normAutofit/>
          </a:bodyPr>
          <a:lstStyle/>
          <a:p>
            <a:pPr algn="l"/>
            <a:endParaRPr lang="en-GB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77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24594"/>
            <a:ext cx="3657600" cy="330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1752600"/>
            <a:ext cx="3809999" cy="347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0672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9526"/>
            <a:ext cx="7894093" cy="76691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Zygomatic arches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160600"/>
            <a:ext cx="8085433" cy="5094866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ROUTINE</a:t>
            </a:r>
          </a:p>
          <a:p>
            <a:pPr algn="l"/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SMV</a:t>
            </a:r>
          </a:p>
          <a:p>
            <a:pPr marL="457200" indent="-457200" algn="l">
              <a:buBlip>
                <a:blip r:embed="rId2"/>
              </a:buBlip>
            </a:pPr>
            <a:endParaRPr lang="en-US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Oblique tangential</a:t>
            </a:r>
          </a:p>
          <a:p>
            <a:pPr algn="l"/>
            <a:endParaRPr lang="en-US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9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152400"/>
            <a:ext cx="7894093" cy="824038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Clinical Indications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614202"/>
            <a:ext cx="8161633" cy="4760815"/>
          </a:xfrm>
        </p:spPr>
        <p:txBody>
          <a:bodyPr>
            <a:normAutofit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Fractures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zygomatic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Neoplastic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inflammatory processes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00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107" y="228599"/>
            <a:ext cx="7894093" cy="106680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Cranial bones 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cont’d</a:t>
            </a:r>
            <a:r>
              <a:rPr lang="en-GB" b="1" dirty="0"/>
              <a:t/>
            </a:r>
            <a:br>
              <a:rPr lang="en-GB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920910"/>
            <a:ext cx="8153400" cy="5237267"/>
          </a:xfrm>
        </p:spPr>
        <p:txBody>
          <a:bodyPr>
            <a:normAutofit/>
          </a:bodyPr>
          <a:lstStyle/>
          <a:p>
            <a:pPr marL="806450">
              <a:buFont typeface="Wingdings" pitchFamily="2" charset="2"/>
              <a:buChar char="§"/>
              <a:defRPr/>
            </a:pP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ome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the functions of cranial bones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are: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Encloses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&amp; protects the brain, blood vessels &amp; nerves of the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head.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 a brain box b/c the brain actually resides inside the cranium in the cranial cavity of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fossa.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Outer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serves as muscle attachments that allow for the movement of the head. 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program</a:t>
            </a:r>
          </a:p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74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152400"/>
            <a:ext cx="7894093" cy="5911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Technical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considerations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160599"/>
            <a:ext cx="8390233" cy="5237267"/>
          </a:xfrm>
        </p:spPr>
        <p:txBody>
          <a:bodyPr>
            <a:normAutofit lnSpcReduction="10000"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FFD—100cm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Cassette size—18×24 cm, crosswise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Shielding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Shield radiosensitive tissues outside region of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metallic or plastic objects from head and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neck.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projection may be taken with the patient erect or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supine.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erect position may be easier for the patient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36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152400"/>
            <a:ext cx="7894093" cy="5911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Part Position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160599"/>
            <a:ext cx="8390233" cy="5237267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lies supine on Bucky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chin, hyperextend neck until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orbito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-meatal base line is parallel to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Bucky.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on vertex of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skull.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 MSP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perpendicular to midline of the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Bucky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tilt or rotation.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38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152400"/>
            <a:ext cx="7894093" cy="5911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Centering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976438"/>
            <a:ext cx="8390233" cy="5237267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ray  perpendicular to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cassette</a:t>
            </a:r>
            <a:r>
              <a:rPr lang="en-US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l">
              <a:buBlip>
                <a:blip r:embed="rId2"/>
              </a:buBlip>
            </a:pPr>
            <a:endParaRPr lang="en-US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entral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 midway between zygomatic arches, at a level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cm inferior to mandibular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Collimate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beam to outer margins of zygomatic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arches.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If patient is unable to extend neck adequately, angle CR perpendicular to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orbito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-meatal base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line.</a:t>
            </a:r>
          </a:p>
          <a:p>
            <a:pPr algn="l"/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 is very uncomfortable for patients, complete the projection as quickly as possible.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8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152400"/>
            <a:ext cx="7894093" cy="5911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SMV projection, supine or erect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83</a:t>
            </a:fld>
            <a:endParaRPr lang="en-US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301553" y="1066800"/>
            <a:ext cx="654089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9111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152400"/>
            <a:ext cx="7894093" cy="5911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SMV projection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84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976438"/>
            <a:ext cx="7162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4064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247101"/>
            <a:ext cx="8390233" cy="5911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Oblique infero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superior (Tangential) projection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320312"/>
            <a:ext cx="8390233" cy="5237267"/>
          </a:xfrm>
        </p:spPr>
        <p:txBody>
          <a:bodyPr>
            <a:normAutofit fontScale="32500" lnSpcReduction="20000"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sz="9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9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with SMV projection Except the </a:t>
            </a:r>
            <a:r>
              <a:rPr lang="en-US" sz="9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</a:t>
            </a:r>
            <a:r>
              <a:rPr lang="en-US" sz="9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rotate 15 degree to wards the interest </a:t>
            </a:r>
            <a:r>
              <a:rPr lang="en-US" sz="9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side.</a:t>
            </a:r>
          </a:p>
          <a:p>
            <a:pPr marL="457200" indent="-457200" algn="l">
              <a:buBlip>
                <a:blip r:embed="rId2"/>
              </a:buBlip>
            </a:pPr>
            <a:endParaRPr lang="en-US" sz="9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9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9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18X20cm cassette </a:t>
            </a:r>
            <a:r>
              <a:rPr lang="en-US" sz="9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lengthwise</a:t>
            </a:r>
          </a:p>
          <a:p>
            <a:pPr algn="l"/>
            <a:r>
              <a:rPr lang="en-US" sz="9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9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US" sz="9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zygomatic </a:t>
            </a:r>
            <a:r>
              <a:rPr lang="en-US" sz="9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 radiographed </a:t>
            </a:r>
            <a:r>
              <a:rPr lang="en-US" sz="9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single </a:t>
            </a:r>
            <a:r>
              <a:rPr lang="en-US" sz="9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exposure</a:t>
            </a:r>
          </a:p>
          <a:p>
            <a:pPr marL="457200" indent="-457200" algn="l">
              <a:buBlip>
                <a:blip r:embed="rId2"/>
              </a:buBlip>
            </a:pPr>
            <a:endParaRPr lang="en-US" sz="9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9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9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take both sides 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35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152400"/>
            <a:ext cx="8542633" cy="5911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Oblique tangential, upright imaging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15° rotation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86</a:t>
            </a:fld>
            <a:endParaRPr lang="en-US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3000" y="890985"/>
            <a:ext cx="7239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6850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210090"/>
            <a:ext cx="8237833" cy="100911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Oblique tangential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905000"/>
            <a:ext cx="8390233" cy="4492866"/>
          </a:xfrm>
        </p:spPr>
        <p:txBody>
          <a:bodyPr>
            <a:normAutofit/>
          </a:bodyPr>
          <a:lstStyle/>
          <a:p>
            <a:pPr algn="l"/>
            <a:r>
              <a:rPr lang="en-US" sz="9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9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87</a:t>
            </a:fld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3669" y="1219200"/>
            <a:ext cx="6096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7944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381000"/>
            <a:ext cx="7894093" cy="595438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Nasal bone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830" y="1066800"/>
            <a:ext cx="8390233" cy="5029199"/>
          </a:xfrm>
        </p:spPr>
        <p:txBody>
          <a:bodyPr>
            <a:normAutofit fontScale="92500"/>
          </a:bodyPr>
          <a:lstStyle/>
          <a:p>
            <a:pPr algn="l"/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</a:t>
            </a:r>
            <a:r>
              <a:rPr lang="en-US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patient and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cassette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sits facing the stand Bucky or lie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supine.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 18 X 24-cm cassette crosswise.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is turned so that the MSP is parallel with the cassette and the inter-pupillary line is perpendicular to the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cassette.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Grid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used </a:t>
            </a:r>
            <a:endParaRPr lang="en-US" sz="28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nose should be roughly coincident with the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cassette.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49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457200"/>
            <a:ext cx="7894093" cy="82403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Direction and centering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2024205"/>
            <a:ext cx="8390233" cy="4864275"/>
          </a:xfrm>
        </p:spPr>
        <p:txBody>
          <a:bodyPr>
            <a:normAutofit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horizontal central ray is directed through the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nasal bones and collimated to include the nose.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8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528489"/>
            <a:ext cx="7894093" cy="76691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Cranial bones 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cont’d</a:t>
            </a:r>
            <a:r>
              <a:rPr lang="en-GB" b="1" dirty="0"/>
              <a:t/>
            </a:r>
            <a:br>
              <a:rPr lang="en-GB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219200"/>
            <a:ext cx="8153400" cy="4938977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Cranium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divided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to the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calvarium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&amp;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floor.</a:t>
            </a:r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Calvarium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(skull cap) consists of 4 bones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=&gt;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parietal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bones</a:t>
            </a:r>
          </a:p>
          <a:p>
            <a:pPr algn="l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=&gt;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Occipital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bone</a:t>
            </a:r>
          </a:p>
          <a:p>
            <a:pPr algn="l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=&gt;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Frontal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bone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bones are  thin, but their curved shape makes them strong. </a:t>
            </a:r>
          </a:p>
          <a:p>
            <a:pPr algn="l"/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program</a:t>
            </a:r>
          </a:p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44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457200"/>
            <a:ext cx="7894093" cy="82403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Radiological considerations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664" y="1510742"/>
            <a:ext cx="8390233" cy="4864275"/>
          </a:xfrm>
        </p:spPr>
        <p:txBody>
          <a:bodyPr>
            <a:normAutofit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Nasal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fracture can usually be detected clinically and is rarely treated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actively.</a:t>
            </a:r>
          </a:p>
          <a:p>
            <a:pPr marL="457200" indent="-457200" algn="l">
              <a:buBlip>
                <a:blip r:embed="rId2"/>
              </a:buBlip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fracture causes nasal deformity or breathing difficulty, then it may be straightened, but lateral projections will not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help.</a:t>
            </a:r>
          </a:p>
          <a:p>
            <a:pPr marL="457200" indent="-457200" algn="l">
              <a:buBlip>
                <a:blip r:embed="rId2"/>
              </a:buBlip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Considering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dose of radiation to the eye, this projection should be avoided in most instances.</a:t>
            </a:r>
          </a:p>
          <a:p>
            <a:pPr marL="457200" indent="-457200" algn="l">
              <a:buBlip>
                <a:blip r:embed="rId2"/>
              </a:buBlip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61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144" y="141514"/>
            <a:ext cx="7894093" cy="544286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762001"/>
            <a:ext cx="8077200" cy="5493464"/>
          </a:xfrm>
        </p:spPr>
        <p:txBody>
          <a:bodyPr>
            <a:normAutofit lnSpcReduction="10000"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high-resolution cassette may be used if detail is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projection may be useful for foreign bodies in the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nose.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soft-tissue exposure should be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employed.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majority of cases, severe nasal injuries will require only an occipito-mental projection to assess the nasal septum and surrounding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structures.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projection can also be undertaken with the patient supine and the cassette supported against the side of the head</a:t>
            </a:r>
          </a:p>
          <a:p>
            <a:pPr marL="457200" indent="-457200" algn="l">
              <a:buBlip>
                <a:blip r:embed="rId2"/>
              </a:buBlip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52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457200"/>
            <a:ext cx="7894093" cy="6858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Nasal bone Radiograph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92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905000"/>
            <a:ext cx="3352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799" y="1676400"/>
            <a:ext cx="4419601" cy="396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449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144" y="141514"/>
            <a:ext cx="7894093" cy="82403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Mandible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1089077"/>
            <a:ext cx="8077200" cy="5006923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ROUTINE</a:t>
            </a:r>
          </a:p>
          <a:p>
            <a:pPr marL="457200" indent="-457200" algn="l">
              <a:buBlip>
                <a:blip r:embed="rId2"/>
              </a:buBlip>
            </a:pPr>
            <a:endParaRPr lang="en-US" sz="3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 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30°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</a:p>
          <a:p>
            <a:pPr marL="457200" indent="-457200" algn="l">
              <a:buBlip>
                <a:blip r:embed="rId2"/>
              </a:buBlip>
            </a:pPr>
            <a:endParaRPr lang="en-US" sz="3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 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</a:p>
          <a:p>
            <a:pPr marL="457200" indent="-457200" algn="l">
              <a:buBlip>
                <a:blip r:embed="rId2"/>
              </a:buBlip>
            </a:pP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 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Oblique </a:t>
            </a:r>
            <a:endParaRPr lang="en-US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0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144" y="141514"/>
            <a:ext cx="7894093" cy="824038"/>
          </a:xfrm>
        </p:spPr>
        <p:txBody>
          <a:bodyPr>
            <a:normAutofit/>
          </a:bodyPr>
          <a:lstStyle/>
          <a:p>
            <a:r>
              <a:rPr lang="en-US" sz="4000" b="1" dirty="0"/>
              <a:t>Clinical Indications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2777" y="1066801"/>
            <a:ext cx="8077200" cy="5239626"/>
          </a:xfrm>
        </p:spPr>
        <p:txBody>
          <a:bodyPr>
            <a:normAutofit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Fractures</a:t>
            </a:r>
          </a:p>
          <a:p>
            <a:pPr marL="457200" indent="-457200" algn="l">
              <a:buBlip>
                <a:blip r:embed="rId2"/>
              </a:buBlip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Neoplastic </a:t>
            </a:r>
          </a:p>
          <a:p>
            <a:pPr marL="457200" indent="-457200" algn="l">
              <a:buBlip>
                <a:blip r:embed="rId2"/>
              </a:buBlip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inflammatory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 of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mandible</a:t>
            </a:r>
          </a:p>
          <a:p>
            <a:pPr marL="457200" indent="-457200" algn="l">
              <a:buBlip>
                <a:blip r:embed="rId2"/>
              </a:buBlip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68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144" y="141514"/>
            <a:ext cx="7894093" cy="696686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Mandible (Lateral 30° ↑)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2777" y="838200"/>
            <a:ext cx="8077200" cy="5468227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 of patient and cassette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lies in the supine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trunk is rotated slightly and then supported with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pads.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of the face being examined in contact with the cassette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patient lies in the supine position.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MSP should be parallel with the cassette and the inter-pupillary line perpendicular.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neck may be flexed slightly to clear the mandible from the spine.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18X 24 cm cassette lengthwise .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68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144" y="247100"/>
            <a:ext cx="7894093" cy="718451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Direction and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centering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2777" y="976439"/>
            <a:ext cx="8077200" cy="5329988"/>
          </a:xfrm>
        </p:spPr>
        <p:txBody>
          <a:bodyPr>
            <a:normAutofit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ray is angled 30°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l">
              <a:buBlip>
                <a:blip r:embed="rId2"/>
              </a:buBlip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Centered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cm inferior to the angle of the mandible remote from the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cassette.</a:t>
            </a:r>
          </a:p>
          <a:p>
            <a:pPr marL="457200" indent="-457200" algn="l">
              <a:buBlip>
                <a:blip r:embed="rId2"/>
              </a:buBlip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Collimate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include the whole of the mandible, TMJ &amp; EAM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NB: The image should include the whole of the mandible, from the TMJ to the symphysis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45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381001"/>
            <a:ext cx="7894093" cy="595438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Radiograph of Mandible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97</a:t>
            </a:fld>
            <a:endParaRPr lang="en-US" dirty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752600"/>
            <a:ext cx="3733800" cy="341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295400"/>
            <a:ext cx="3962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79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144" y="141514"/>
            <a:ext cx="7894093" cy="620486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Mandible (Postero-anterior)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2777" y="976439"/>
            <a:ext cx="8077200" cy="532998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 of patient and cassette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sits facing the vertical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Bucky.</a:t>
            </a:r>
          </a:p>
          <a:p>
            <a:pPr marL="457200" indent="-457200" algn="l">
              <a:buBlip>
                <a:blip r:embed="rId2"/>
              </a:buBlip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of trauma, the projection may be supine on a trolley, giving an AP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projection.</a:t>
            </a:r>
          </a:p>
          <a:p>
            <a:pPr marL="457200" indent="-457200" algn="l">
              <a:buBlip>
                <a:blip r:embed="rId2"/>
              </a:buBlip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patient’s MSP should be coincident with the midline of the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Bucky.</a:t>
            </a:r>
          </a:p>
          <a:p>
            <a:pPr marL="457200" indent="-457200" algn="l">
              <a:buBlip>
                <a:blip r:embed="rId2"/>
              </a:buBlip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is then adjusted to bring the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orbito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-meatal baseline perpendicular to the Bucky. 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the EAM are equidistant from the cassette.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1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144" y="141514"/>
            <a:ext cx="7894093" cy="82403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Centering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611" y="1383334"/>
            <a:ext cx="8077200" cy="5006923"/>
          </a:xfrm>
        </p:spPr>
        <p:txBody>
          <a:bodyPr>
            <a:normAutofit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ray is directed perpendicular to the cassette and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centred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midline at the levels of the angles of the mandible.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NB: The whole of the mandible from the lower portions of the TMJs to the symphysis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should be included in the image.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79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9829</TotalTime>
  <Words>5581</Words>
  <Application>Microsoft Office PowerPoint</Application>
  <PresentationFormat>On-screen Show (4:3)</PresentationFormat>
  <Paragraphs>1289</Paragraphs>
  <Slides>128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128</vt:i4>
      </vt:variant>
    </vt:vector>
  </HeadingPairs>
  <TitlesOfParts>
    <vt:vector size="129" baseType="lpstr">
      <vt:lpstr>Office Theme</vt:lpstr>
      <vt:lpstr>Radiographic Positioning </vt:lpstr>
      <vt:lpstr>Radiographic Positioning </vt:lpstr>
      <vt:lpstr> Objectives   </vt:lpstr>
      <vt:lpstr>Skull  </vt:lpstr>
      <vt:lpstr>Anatomy of the skull …cont’d </vt:lpstr>
      <vt:lpstr>Anatomy of the skull …cont’d </vt:lpstr>
      <vt:lpstr>Cranial bones includes:  </vt:lpstr>
      <vt:lpstr>Cranial bones …cont’d </vt:lpstr>
      <vt:lpstr>Cranial bones …cont’d </vt:lpstr>
      <vt:lpstr> Calvarium </vt:lpstr>
      <vt:lpstr>Cranial bones …cont’d </vt:lpstr>
      <vt:lpstr> Floor </vt:lpstr>
      <vt:lpstr>Patient preparation</vt:lpstr>
      <vt:lpstr>Indications for cranial bone radiograph  </vt:lpstr>
      <vt:lpstr>Radiographic positioning of the Skull  </vt:lpstr>
      <vt:lpstr>Technical consideration  </vt:lpstr>
      <vt:lpstr>Position of patient and cassette </vt:lpstr>
      <vt:lpstr>Position of patient and cassette </vt:lpstr>
      <vt:lpstr>Direction and centering </vt:lpstr>
      <vt:lpstr>Skull- lateral view  </vt:lpstr>
      <vt:lpstr>Skull- lateral view </vt:lpstr>
      <vt:lpstr> </vt:lpstr>
      <vt:lpstr> </vt:lpstr>
      <vt:lpstr> Occipito-frontal (PA)  </vt:lpstr>
      <vt:lpstr>Technical Consideration </vt:lpstr>
      <vt:lpstr>Position of patient &amp; cassette </vt:lpstr>
      <vt:lpstr> Position of patient &amp; …cont’d </vt:lpstr>
      <vt:lpstr> Direction and centering  </vt:lpstr>
      <vt:lpstr>Essential image characteristics </vt:lpstr>
      <vt:lpstr>Occipito-frontal projections</vt:lpstr>
      <vt:lpstr>Occipito-frontal caudal angulation</vt:lpstr>
      <vt:lpstr>Occipito-frontal caudal angulation …cont’d</vt:lpstr>
      <vt:lpstr>Occipito-frontal caudal angulation …cont’d</vt:lpstr>
      <vt:lpstr>OF10°↓ skull projection</vt:lpstr>
      <vt:lpstr>OF20°↓ skull projection</vt:lpstr>
      <vt:lpstr>Occipito-frontal caudal angulation …cont’d</vt:lpstr>
      <vt:lpstr>Fronto-occipital (AP)</vt:lpstr>
      <vt:lpstr> Position of patient and cassette</vt:lpstr>
      <vt:lpstr>Direction &amp; centering</vt:lpstr>
      <vt:lpstr>Fronto-occipital projection</vt:lpstr>
      <vt:lpstr>Submento- Vertical </vt:lpstr>
      <vt:lpstr>Submento- Vertical (Supine) </vt:lpstr>
      <vt:lpstr>Submento- Vertical (Erect) </vt:lpstr>
      <vt:lpstr>Submento- Vertical </vt:lpstr>
      <vt:lpstr>SMV Projection </vt:lpstr>
      <vt:lpstr>Submento-Vertical 20 degrees caudad </vt:lpstr>
      <vt:lpstr>Submento-Vertical 20 degrees caudad </vt:lpstr>
      <vt:lpstr>Submento-vertical 20 degrees caudad</vt:lpstr>
      <vt:lpstr>Submento-vertical 20 degrees caudad</vt:lpstr>
      <vt:lpstr>Sella turcica-Lateral</vt:lpstr>
      <vt:lpstr>Centering point</vt:lpstr>
      <vt:lpstr>Sella turcica-Lateral </vt:lpstr>
      <vt:lpstr>Optic  Foramina</vt:lpstr>
      <vt:lpstr>Clinical Indications</vt:lpstr>
      <vt:lpstr>Position of patient and cassette</vt:lpstr>
      <vt:lpstr>Direction and centring</vt:lpstr>
      <vt:lpstr>Optic Foramina </vt:lpstr>
      <vt:lpstr> Mastoid:-Lateral oblique 25° ↓ </vt:lpstr>
      <vt:lpstr> Patient positioning …cont’d </vt:lpstr>
      <vt:lpstr>Direction and centring </vt:lpstr>
      <vt:lpstr>Essential image characteristics </vt:lpstr>
      <vt:lpstr> Mastoid: Lateral oblique 25° ↓ </vt:lpstr>
      <vt:lpstr>PowerPoint Presentation</vt:lpstr>
      <vt:lpstr> Objective   </vt:lpstr>
      <vt:lpstr> Anatomy of the Facial bones  </vt:lpstr>
      <vt:lpstr> Facial bones …cont’d </vt:lpstr>
      <vt:lpstr> Facial bones </vt:lpstr>
      <vt:lpstr>Radiographic positioning of facial bones   </vt:lpstr>
      <vt:lpstr> Facial bones …cont’d </vt:lpstr>
      <vt:lpstr> Position of patient and cassette </vt:lpstr>
      <vt:lpstr> Direction and centering  </vt:lpstr>
      <vt:lpstr>Occipito-metal </vt:lpstr>
      <vt:lpstr> Facial bones …cont’d </vt:lpstr>
      <vt:lpstr>Position of patient and cassette  </vt:lpstr>
      <vt:lpstr>Direction and centering  </vt:lpstr>
      <vt:lpstr>Essential image characteristics </vt:lpstr>
      <vt:lpstr> Latera Radiograph </vt:lpstr>
      <vt:lpstr>Zygomatic arches</vt:lpstr>
      <vt:lpstr> Clinical Indications</vt:lpstr>
      <vt:lpstr>Technical considerations</vt:lpstr>
      <vt:lpstr>Part Position</vt:lpstr>
      <vt:lpstr>Centering</vt:lpstr>
      <vt:lpstr>SMV projection, supine or erect</vt:lpstr>
      <vt:lpstr>SMV projection</vt:lpstr>
      <vt:lpstr>Oblique infero-superior (Tangential) projection</vt:lpstr>
      <vt:lpstr>Oblique tangential, upright imaging 15° rotation</vt:lpstr>
      <vt:lpstr> Oblique tangential</vt:lpstr>
      <vt:lpstr>Nasal bone</vt:lpstr>
      <vt:lpstr>Direction and centering</vt:lpstr>
      <vt:lpstr>Radiological considerations</vt:lpstr>
      <vt:lpstr>Notes</vt:lpstr>
      <vt:lpstr>Nasal bone Radiograph</vt:lpstr>
      <vt:lpstr>Mandible</vt:lpstr>
      <vt:lpstr>Clinical Indications</vt:lpstr>
      <vt:lpstr>Mandible (Lateral 30° ↑)</vt:lpstr>
      <vt:lpstr>Direction and centering </vt:lpstr>
      <vt:lpstr>Radiograph of Mandible</vt:lpstr>
      <vt:lpstr>Mandible (Postero-anterior)</vt:lpstr>
      <vt:lpstr>Centering</vt:lpstr>
      <vt:lpstr>PA Image of mandible </vt:lpstr>
      <vt:lpstr>Mandible (PAO)</vt:lpstr>
      <vt:lpstr>PAO image </vt:lpstr>
      <vt:lpstr>Temporal-mandibular joints</vt:lpstr>
      <vt:lpstr>Position of patient and cassette</vt:lpstr>
      <vt:lpstr>Direction and centering </vt:lpstr>
      <vt:lpstr>TMJ image </vt:lpstr>
      <vt:lpstr>NB:</vt:lpstr>
      <vt:lpstr>PARANASAL SINUSES </vt:lpstr>
      <vt:lpstr>PowerPoint Presentation</vt:lpstr>
      <vt:lpstr> PARANASAL SINUSES …cont’d </vt:lpstr>
      <vt:lpstr>Radiographic positioning of paranasal sinuses</vt:lpstr>
      <vt:lpstr>PARANASAL SINUSES …cont’d</vt:lpstr>
      <vt:lpstr>Occipito menti (Open mouth)</vt:lpstr>
      <vt:lpstr>Position of patient and cassette</vt:lpstr>
      <vt:lpstr>Position of patient and …cont’d</vt:lpstr>
      <vt:lpstr>Direction and centering</vt:lpstr>
      <vt:lpstr>Occipito menti …cont’d</vt:lpstr>
      <vt:lpstr>Occipito-mental projection</vt:lpstr>
      <vt:lpstr>Occipito-frontal 15°↓ </vt:lpstr>
      <vt:lpstr>Position of patient and cassette</vt:lpstr>
      <vt:lpstr>Direction and centering</vt:lpstr>
      <vt:lpstr>Essential image characteristics</vt:lpstr>
      <vt:lpstr>PowerPoint Presentation</vt:lpstr>
      <vt:lpstr>Lateral</vt:lpstr>
      <vt:lpstr>Position of patient and …cont’d</vt:lpstr>
      <vt:lpstr>Direction and centering</vt:lpstr>
      <vt:lpstr>Lateral Radiograph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320</cp:revision>
  <dcterms:created xsi:type="dcterms:W3CDTF">2019-03-03T06:08:19Z</dcterms:created>
  <dcterms:modified xsi:type="dcterms:W3CDTF">2020-04-23T13:09:52Z</dcterms:modified>
</cp:coreProperties>
</file>