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332" r:id="rId3"/>
    <p:sldId id="436" r:id="rId4"/>
    <p:sldId id="258" r:id="rId5"/>
    <p:sldId id="423" r:id="rId6"/>
    <p:sldId id="334" r:id="rId7"/>
    <p:sldId id="424" r:id="rId8"/>
    <p:sldId id="335" r:id="rId9"/>
    <p:sldId id="336" r:id="rId10"/>
    <p:sldId id="421" r:id="rId11"/>
    <p:sldId id="337" r:id="rId12"/>
    <p:sldId id="338" r:id="rId13"/>
    <p:sldId id="339" r:id="rId14"/>
    <p:sldId id="407"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8" r:id="rId33"/>
    <p:sldId id="359" r:id="rId34"/>
    <p:sldId id="360" r:id="rId35"/>
    <p:sldId id="361" r:id="rId36"/>
    <p:sldId id="410" r:id="rId37"/>
    <p:sldId id="362" r:id="rId38"/>
    <p:sldId id="363" r:id="rId39"/>
    <p:sldId id="364" r:id="rId40"/>
    <p:sldId id="365" r:id="rId41"/>
    <p:sldId id="366" r:id="rId42"/>
    <p:sldId id="367" r:id="rId43"/>
    <p:sldId id="372" r:id="rId44"/>
    <p:sldId id="411" r:id="rId45"/>
    <p:sldId id="413" r:id="rId46"/>
    <p:sldId id="412" r:id="rId47"/>
    <p:sldId id="373" r:id="rId48"/>
    <p:sldId id="440" r:id="rId49"/>
    <p:sldId id="441" r:id="rId50"/>
    <p:sldId id="374" r:id="rId51"/>
    <p:sldId id="375" r:id="rId52"/>
    <p:sldId id="376" r:id="rId53"/>
    <p:sldId id="377" r:id="rId54"/>
    <p:sldId id="378" r:id="rId55"/>
    <p:sldId id="379" r:id="rId56"/>
    <p:sldId id="380" r:id="rId57"/>
    <p:sldId id="381" r:id="rId58"/>
    <p:sldId id="415" r:id="rId59"/>
    <p:sldId id="414" r:id="rId60"/>
    <p:sldId id="382" r:id="rId61"/>
    <p:sldId id="383" r:id="rId62"/>
    <p:sldId id="384" r:id="rId63"/>
    <p:sldId id="385" r:id="rId64"/>
    <p:sldId id="386" r:id="rId65"/>
    <p:sldId id="387" r:id="rId66"/>
    <p:sldId id="416" r:id="rId67"/>
    <p:sldId id="393" r:id="rId68"/>
    <p:sldId id="429" r:id="rId69"/>
    <p:sldId id="394" r:id="rId70"/>
    <p:sldId id="417" r:id="rId71"/>
    <p:sldId id="395" r:id="rId72"/>
    <p:sldId id="418" r:id="rId73"/>
    <p:sldId id="397" r:id="rId74"/>
    <p:sldId id="398" r:id="rId75"/>
    <p:sldId id="430" r:id="rId76"/>
    <p:sldId id="399" r:id="rId77"/>
    <p:sldId id="434" r:id="rId78"/>
    <p:sldId id="435" r:id="rId79"/>
    <p:sldId id="437" r:id="rId80"/>
    <p:sldId id="431" r:id="rId81"/>
    <p:sldId id="400" r:id="rId82"/>
    <p:sldId id="401" r:id="rId83"/>
    <p:sldId id="420" r:id="rId84"/>
    <p:sldId id="402" r:id="rId85"/>
    <p:sldId id="403" r:id="rId86"/>
    <p:sldId id="404" r:id="rId87"/>
    <p:sldId id="405" r:id="rId88"/>
    <p:sldId id="419" r:id="rId89"/>
    <p:sldId id="406" r:id="rId90"/>
    <p:sldId id="33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9780F-979A-4A4A-B0B8-FF5032FF4B1E}"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2DA0-A280-409D-9A11-941AE1994A90}" type="slidenum">
              <a:rPr lang="en-US" smtClean="0"/>
              <a:t>‹#›</a:t>
            </a:fld>
            <a:endParaRPr lang="en-US"/>
          </a:p>
        </p:txBody>
      </p:sp>
    </p:spTree>
    <p:extLst>
      <p:ext uri="{BB962C8B-B14F-4D97-AF65-F5344CB8AC3E}">
        <p14:creationId xmlns:p14="http://schemas.microsoft.com/office/powerpoint/2010/main" val="123852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B2DA0-A280-409D-9A11-941AE1994A90}" type="slidenum">
              <a:rPr lang="en-US" smtClean="0"/>
              <a:t>44</a:t>
            </a:fld>
            <a:endParaRPr lang="en-US"/>
          </a:p>
        </p:txBody>
      </p:sp>
    </p:spTree>
    <p:extLst>
      <p:ext uri="{BB962C8B-B14F-4D97-AF65-F5344CB8AC3E}">
        <p14:creationId xmlns:p14="http://schemas.microsoft.com/office/powerpoint/2010/main" val="324971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63D95-815D-4979-A017-3D4DF31C2886}"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1982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85AB-81F3-456A-8C28-A0A2A51BC801}"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84940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5DC4-3B14-41E3-AC04-BCCB836ABDFA}"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84296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16F9B-AA20-4DA7-8F40-4F0FEE79B781}"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35400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558B-A9AB-49DD-AD3E-268B4E133925}"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887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E26BC-3004-479C-8CE3-42CD6D9137C1}"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5457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2A902E-0BD1-4275-97A4-D2649A8E8AF4}" type="datetime1">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19881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505CB-9048-4503-8DCE-B338F050F62C}" type="datetime1">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26262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F50DD-2510-4138-B81B-B393D990D0AF}" type="datetime1">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757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4F48-5DE8-4771-81B7-5BB51B8C4047}"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9169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4AF88-F564-4C77-95A0-9E588C96DD46}"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47872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990EE-87A1-4201-83DC-5968F23AA67E}" type="datetime1">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61CFD-E588-4721-A869-476C19DB5156}" type="slidenum">
              <a:rPr lang="en-US" smtClean="0"/>
              <a:t>‹#›</a:t>
            </a:fld>
            <a:endParaRPr lang="en-US"/>
          </a:p>
        </p:txBody>
      </p:sp>
    </p:spTree>
    <p:extLst>
      <p:ext uri="{BB962C8B-B14F-4D97-AF65-F5344CB8AC3E}">
        <p14:creationId xmlns:p14="http://schemas.microsoft.com/office/powerpoint/2010/main" val="281732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8.png"/><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30.png"/><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40.emf"/></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a:bodyPr>
          <a:lstStyle/>
          <a:p>
            <a:r>
              <a:rPr lang="en-US" altLang="en-US" b="1" dirty="0" smtClean="0">
                <a:latin typeface="Arial" panose="020B0604020202020204" pitchFamily="34" charset="0"/>
                <a:cs typeface="Arial" panose="020B0604020202020204" pitchFamily="34" charset="0"/>
              </a:rPr>
              <a:t>Radiographic Positioning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347299"/>
            <a:ext cx="7589293" cy="4623470"/>
          </a:xfrm>
        </p:spPr>
        <p:txBody>
          <a:bodyPr>
            <a:normAutofit/>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a:solidFill>
                  <a:schemeClr val="tx1">
                    <a:lumMod val="85000"/>
                    <a:lumOff val="15000"/>
                  </a:schemeClr>
                </a:solidFill>
                <a:latin typeface="Arial" panose="020B0604020202020204" pitchFamily="34" charset="0"/>
                <a:cs typeface="Arial" panose="020B0604020202020204" pitchFamily="34" charset="0"/>
              </a:rPr>
              <a:t>MeRT2122</a:t>
            </a:r>
          </a:p>
          <a:p>
            <a:r>
              <a:rPr lang="en-GB" b="1" dirty="0">
                <a:solidFill>
                  <a:schemeClr val="tx1">
                    <a:lumMod val="85000"/>
                    <a:lumOff val="15000"/>
                  </a:schemeClr>
                </a:solidFill>
                <a:latin typeface="Arial" panose="020B0604020202020204" pitchFamily="34" charset="0"/>
                <a:cs typeface="Arial" panose="020B0604020202020204" pitchFamily="34" charset="0"/>
              </a:rPr>
              <a:t>(10 ECTS)</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r>
              <a:rPr lang="en-US" dirty="0">
                <a:solidFill>
                  <a:schemeClr val="tx1">
                    <a:lumMod val="85000"/>
                    <a:lumOff val="15000"/>
                  </a:schemeClr>
                </a:solidFill>
                <a:latin typeface="Arial" panose="020B0604020202020204" pitchFamily="34" charset="0"/>
                <a:cs typeface="Arial" panose="020B0604020202020204" pitchFamily="34" charset="0"/>
              </a:rPr>
              <a:t>Hailegebriel </a:t>
            </a:r>
            <a:r>
              <a:rPr lang="en-US" dirty="0" smtClean="0">
                <a:solidFill>
                  <a:schemeClr val="tx1">
                    <a:lumMod val="85000"/>
                    <a:lumOff val="15000"/>
                  </a:schemeClr>
                </a:solidFill>
                <a:latin typeface="Arial" panose="020B0604020202020204" pitchFamily="34" charset="0"/>
                <a:cs typeface="Arial" panose="020B0604020202020204" pitchFamily="34" charset="0"/>
              </a:rPr>
              <a:t>Shiferaw (MRT</a:t>
            </a:r>
            <a:r>
              <a:rPr lang="en-US" dirty="0">
                <a:solidFill>
                  <a:schemeClr val="tx1">
                    <a:lumMod val="85000"/>
                    <a:lumOff val="15000"/>
                  </a:schemeClr>
                </a:solidFill>
                <a:latin typeface="Arial" panose="020B0604020202020204" pitchFamily="34" charset="0"/>
                <a:cs typeface="Arial" panose="020B0604020202020204" pitchFamily="34" charset="0"/>
              </a:rPr>
              <a:t>, PH, </a:t>
            </a:r>
            <a:r>
              <a:rPr lang="en-US" dirty="0" smtClean="0">
                <a:solidFill>
                  <a:schemeClr val="tx1">
                    <a:lumMod val="85000"/>
                    <a:lumOff val="15000"/>
                  </a:schemeClr>
                </a:solidFill>
                <a:latin typeface="Arial" panose="020B0604020202020204" pitchFamily="34" charset="0"/>
                <a:cs typeface="Arial" panose="020B0604020202020204" pitchFamily="34" charset="0"/>
              </a:rPr>
              <a:t>MSc)</a:t>
            </a:r>
            <a:endParaRPr lang="en-US" dirty="0">
              <a:solidFill>
                <a:schemeClr val="tx1">
                  <a:lumMod val="85000"/>
                  <a:lumOff val="15000"/>
                </a:schemeClr>
              </a:solidFill>
              <a:latin typeface="Arial" panose="020B0604020202020204" pitchFamily="34" charset="0"/>
              <a:cs typeface="Arial" panose="020B0604020202020204" pitchFamily="34" charset="0"/>
            </a:endParaRPr>
          </a:p>
          <a:p>
            <a:r>
              <a:rPr lang="en-US" dirty="0">
                <a:solidFill>
                  <a:schemeClr val="tx1">
                    <a:lumMod val="85000"/>
                    <a:lumOff val="15000"/>
                  </a:schemeClr>
                </a:solidFill>
                <a:latin typeface="Arial" panose="020B0604020202020204" pitchFamily="34" charset="0"/>
                <a:cs typeface="Arial" panose="020B0604020202020204" pitchFamily="34" charset="0"/>
              </a:rPr>
              <a:t>Department of Medical Radiology Technology</a:t>
            </a:r>
          </a:p>
          <a:p>
            <a:r>
              <a:rPr lang="en-US" dirty="0" err="1">
                <a:solidFill>
                  <a:schemeClr val="tx1">
                    <a:lumMod val="85000"/>
                    <a:lumOff val="15000"/>
                  </a:schemeClr>
                </a:solidFill>
                <a:latin typeface="Arial" panose="020B0604020202020204" pitchFamily="34" charset="0"/>
                <a:cs typeface="Arial" panose="020B0604020202020204" pitchFamily="34" charset="0"/>
              </a:rPr>
              <a:t>Hawassa</a:t>
            </a:r>
            <a:r>
              <a:rPr lang="en-US" dirty="0">
                <a:solidFill>
                  <a:schemeClr val="tx1">
                    <a:lumMod val="85000"/>
                    <a:lumOff val="15000"/>
                  </a:schemeClr>
                </a:solidFill>
                <a:latin typeface="Arial" panose="020B0604020202020204" pitchFamily="34" charset="0"/>
                <a:cs typeface="Arial" panose="020B0604020202020204" pitchFamily="34" charset="0"/>
              </a:rPr>
              <a:t> University </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Tree>
    <p:extLst>
      <p:ext uri="{BB962C8B-B14F-4D97-AF65-F5344CB8AC3E}">
        <p14:creationId xmlns:p14="http://schemas.microsoft.com/office/powerpoint/2010/main" val="288041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smtClean="0"/>
              <a:t> </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Centre</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Below </a:t>
            </a:r>
            <a:r>
              <a:rPr lang="en-GB" dirty="0">
                <a:solidFill>
                  <a:schemeClr val="tx1">
                    <a:lumMod val="85000"/>
                    <a:lumOff val="15000"/>
                  </a:schemeClr>
                </a:solidFill>
                <a:latin typeface="Arial" panose="020B0604020202020204" pitchFamily="34" charset="0"/>
                <a:cs typeface="Arial" panose="020B0604020202020204" pitchFamily="34" charset="0"/>
              </a:rPr>
              <a:t>the mastoid process at the level of the prominence of thyroid cartilage through the fourth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vertebrae.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Make </a:t>
            </a:r>
            <a:r>
              <a:rPr lang="en-GB" dirty="0">
                <a:solidFill>
                  <a:schemeClr val="tx1">
                    <a:lumMod val="85000"/>
                    <a:lumOff val="15000"/>
                  </a:schemeClr>
                </a:solidFill>
                <a:latin typeface="Arial" panose="020B0604020202020204" pitchFamily="34" charset="0"/>
                <a:cs typeface="Arial" panose="020B0604020202020204" pitchFamily="34" charset="0"/>
              </a:rPr>
              <a:t>exposure on forced expiration.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a:t>
            </a:fld>
            <a:endParaRPr lang="en-US" dirty="0"/>
          </a:p>
        </p:txBody>
      </p:sp>
    </p:spTree>
    <p:extLst>
      <p:ext uri="{BB962C8B-B14F-4D97-AF65-F5344CB8AC3E}">
        <p14:creationId xmlns:p14="http://schemas.microsoft.com/office/powerpoint/2010/main" val="334182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623739"/>
            <a:ext cx="7894093" cy="1066801"/>
          </a:xfrm>
        </p:spPr>
        <p:txBody>
          <a:bodyPr>
            <a:normAutofit fontScale="90000"/>
          </a:bodyPr>
          <a:lstStyle/>
          <a:p>
            <a:r>
              <a:rPr lang="en-US" b="1" dirty="0" smtClean="0"/>
              <a:t>Lateral upper air way</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74205" y="1907364"/>
            <a:ext cx="3445395" cy="3618627"/>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48249"/>
            <a:ext cx="4419600" cy="410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711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747839"/>
          </a:xfrm>
        </p:spPr>
        <p:txBody>
          <a:bodyPr>
            <a:normAutofit fontScale="90000"/>
          </a:bodyPr>
          <a:lstStyle/>
          <a:p>
            <a:r>
              <a:rPr lang="en-US" b="1" dirty="0" smtClean="0"/>
              <a:t/>
            </a:r>
            <a:br>
              <a:rPr lang="en-US" b="1" dirty="0" smtClean="0"/>
            </a:br>
            <a:r>
              <a:rPr lang="en-US" b="1" dirty="0" smtClean="0"/>
              <a:t>Trachea (Thoracic inlet)</a:t>
            </a:r>
            <a:r>
              <a:rPr lang="en-GB" b="1" dirty="0"/>
              <a:t/>
            </a:r>
            <a:br>
              <a:rPr lang="en-GB" b="1" dirty="0"/>
            </a:br>
            <a:endParaRPr lang="en-US" dirty="0"/>
          </a:p>
        </p:txBody>
      </p:sp>
      <p:sp>
        <p:nvSpPr>
          <p:cNvPr id="3" name="Subtitle 2"/>
          <p:cNvSpPr>
            <a:spLocks noGrp="1"/>
          </p:cNvSpPr>
          <p:nvPr>
            <p:ph type="subTitle" idx="1"/>
          </p:nvPr>
        </p:nvSpPr>
        <p:spPr>
          <a:xfrm>
            <a:off x="838200" y="920910"/>
            <a:ext cx="8305800" cy="5237267"/>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Requested </a:t>
            </a:r>
            <a:r>
              <a:rPr lang="en-GB" dirty="0">
                <a:solidFill>
                  <a:schemeClr val="tx1">
                    <a:lumMod val="85000"/>
                    <a:lumOff val="15000"/>
                  </a:schemeClr>
                </a:solidFill>
                <a:latin typeface="Arial" panose="020B0604020202020204" pitchFamily="34" charset="0"/>
                <a:cs typeface="Arial" panose="020B0604020202020204" pitchFamily="34" charset="0"/>
              </a:rPr>
              <a:t>to investigate the presence of soft tissue swellings in the neck  and the upper thorax and their effects on the air </a:t>
            </a:r>
            <a:r>
              <a:rPr lang="en-GB" dirty="0" smtClean="0">
                <a:solidFill>
                  <a:schemeClr val="tx1">
                    <a:lumMod val="85000"/>
                    <a:lumOff val="15000"/>
                  </a:schemeClr>
                </a:solidFill>
                <a:latin typeface="Arial" panose="020B0604020202020204" pitchFamily="34" charset="0"/>
                <a:cs typeface="Arial" panose="020B0604020202020204" pitchFamily="34" charset="0"/>
              </a:rPr>
              <a:t>passage </a:t>
            </a:r>
            <a:r>
              <a:rPr lang="en-GB" dirty="0" err="1" smtClean="0">
                <a:solidFill>
                  <a:schemeClr val="tx1">
                    <a:lumMod val="85000"/>
                    <a:lumOff val="15000"/>
                  </a:schemeClr>
                </a:solidFill>
                <a:latin typeface="Arial" panose="020B0604020202020204" pitchFamily="34" charset="0"/>
                <a:cs typeface="Arial" panose="020B0604020202020204" pitchFamily="34" charset="0"/>
              </a:rPr>
              <a:t>eg</a:t>
            </a:r>
            <a:r>
              <a:rPr lang="en-GB" dirty="0">
                <a:solidFill>
                  <a:schemeClr val="tx1">
                    <a:lumMod val="85000"/>
                    <a:lumOff val="15000"/>
                  </a:schemeClr>
                </a:solidFill>
                <a:latin typeface="Arial" panose="020B0604020202020204" pitchFamily="34" charset="0"/>
                <a:cs typeface="Arial" panose="020B0604020202020204" pitchFamily="34" charset="0"/>
              </a:rPr>
              <a:t>. the presence of retrosternal </a:t>
            </a:r>
            <a:r>
              <a:rPr lang="en-GB" dirty="0" smtClean="0">
                <a:solidFill>
                  <a:schemeClr val="tx1">
                    <a:lumMod val="85000"/>
                    <a:lumOff val="15000"/>
                  </a:schemeClr>
                </a:solidFill>
                <a:latin typeface="Arial" panose="020B0604020202020204" pitchFamily="34" charset="0"/>
                <a:cs typeface="Arial" panose="020B0604020202020204" pitchFamily="34" charset="0"/>
              </a:rPr>
              <a:t>goitre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 </a:t>
            </a:r>
            <a:r>
              <a:rPr lang="en-GB" dirty="0">
                <a:solidFill>
                  <a:schemeClr val="tx1">
                    <a:lumMod val="85000"/>
                    <a:lumOff val="15000"/>
                  </a:schemeClr>
                </a:solidFill>
                <a:latin typeface="Arial" panose="020B0604020202020204" pitchFamily="34" charset="0"/>
                <a:cs typeface="Arial" panose="020B0604020202020204" pitchFamily="34" charset="0"/>
              </a:rPr>
              <a:t>the lateral position because of the superimposition of the thicker upper thorax   high- exposure technique should be employed to demonstrate the full length of the trachea on one </a:t>
            </a:r>
            <a:r>
              <a:rPr lang="en-GB" dirty="0" smtClean="0">
                <a:solidFill>
                  <a:schemeClr val="tx1">
                    <a:lumMod val="85000"/>
                    <a:lumOff val="15000"/>
                  </a:schemeClr>
                </a:solidFill>
                <a:latin typeface="Arial" panose="020B0604020202020204" pitchFamily="34" charset="0"/>
                <a:cs typeface="Arial" panose="020B0604020202020204" pitchFamily="34" charset="0"/>
              </a:rPr>
              <a:t>image.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Two </a:t>
            </a:r>
            <a:r>
              <a:rPr lang="en-GB" dirty="0">
                <a:solidFill>
                  <a:schemeClr val="tx1">
                    <a:lumMod val="85000"/>
                    <a:lumOff val="15000"/>
                  </a:schemeClr>
                </a:solidFill>
                <a:latin typeface="Arial" panose="020B0604020202020204" pitchFamily="34" charset="0"/>
                <a:cs typeface="Arial" panose="020B0604020202020204" pitchFamily="34" charset="0"/>
              </a:rPr>
              <a:t>projections, </a:t>
            </a:r>
            <a:r>
              <a:rPr lang="en-GB" b="1" dirty="0" smtClean="0">
                <a:solidFill>
                  <a:schemeClr val="tx1">
                    <a:lumMod val="85000"/>
                    <a:lumOff val="15000"/>
                  </a:schemeClr>
                </a:solidFill>
                <a:latin typeface="Arial" panose="020B0604020202020204" pitchFamily="34" charset="0"/>
                <a:cs typeface="Arial" panose="020B0604020202020204" pitchFamily="34" charset="0"/>
              </a:rPr>
              <a:t>anteroposterior </a:t>
            </a:r>
            <a:r>
              <a:rPr lang="en-GB" b="1" dirty="0">
                <a:solidFill>
                  <a:schemeClr val="tx1">
                    <a:lumMod val="85000"/>
                    <a:lumOff val="15000"/>
                  </a:schemeClr>
                </a:solidFill>
                <a:latin typeface="Arial" panose="020B0604020202020204" pitchFamily="34" charset="0"/>
                <a:cs typeface="Arial" panose="020B0604020202020204" pitchFamily="34" charset="0"/>
              </a:rPr>
              <a:t>and lateral</a:t>
            </a:r>
            <a:r>
              <a:rPr lang="en-GB" dirty="0">
                <a:solidFill>
                  <a:schemeClr val="tx1">
                    <a:lumMod val="85000"/>
                    <a:lumOff val="15000"/>
                  </a:schemeClr>
                </a:solidFill>
                <a:latin typeface="Arial" panose="020B0604020202020204" pitchFamily="34" charset="0"/>
                <a:cs typeface="Arial" panose="020B0604020202020204" pitchFamily="34" charset="0"/>
              </a:rPr>
              <a:t>, are taken.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12</a:t>
            </a:fld>
            <a:endParaRPr lang="en-US" dirty="0"/>
          </a:p>
        </p:txBody>
      </p:sp>
    </p:spTree>
    <p:extLst>
      <p:ext uri="{BB962C8B-B14F-4D97-AF65-F5344CB8AC3E}">
        <p14:creationId xmlns:p14="http://schemas.microsoft.com/office/powerpoint/2010/main" val="259695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533401"/>
          </a:xfrm>
        </p:spPr>
        <p:txBody>
          <a:bodyPr>
            <a:normAutofit fontScale="90000"/>
          </a:bodyPr>
          <a:lstStyle/>
          <a:p>
            <a:r>
              <a:rPr lang="en-US" b="1" dirty="0" smtClean="0"/>
              <a:t/>
            </a:r>
            <a:br>
              <a:rPr lang="en-US" b="1" dirty="0" smtClean="0"/>
            </a:br>
            <a:r>
              <a:rPr lang="en-US" b="1" dirty="0" smtClean="0"/>
              <a:t>Trachea (Thoracic inlet)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838200" y="838201"/>
            <a:ext cx="8153400" cy="5115152"/>
          </a:xfrm>
        </p:spPr>
        <p:txBody>
          <a:bodyPr>
            <a:normAutofit fontScale="70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Antero-Posterior (AP) </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patient lies supine </a:t>
            </a:r>
            <a:r>
              <a:rPr lang="en-GB" dirty="0" smtClean="0">
                <a:solidFill>
                  <a:schemeClr val="tx1">
                    <a:lumMod val="85000"/>
                    <a:lumOff val="15000"/>
                  </a:schemeClr>
                </a:solidFill>
                <a:latin typeface="Arial" panose="020B0604020202020204" pitchFamily="34" charset="0"/>
                <a:cs typeface="Arial" panose="020B0604020202020204" pitchFamily="34" charset="0"/>
              </a:rPr>
              <a:t>or stands </a:t>
            </a:r>
            <a:r>
              <a:rPr lang="en-GB" dirty="0">
                <a:solidFill>
                  <a:schemeClr val="tx1">
                    <a:lumMod val="85000"/>
                    <a:lumOff val="15000"/>
                  </a:schemeClr>
                </a:solidFill>
                <a:latin typeface="Arial" panose="020B0604020202020204" pitchFamily="34" charset="0"/>
                <a:cs typeface="Arial" panose="020B0604020202020204" pitchFamily="34" charset="0"/>
              </a:rPr>
              <a:t>erect, with the median sagittal plane coinciding with central long axis of the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chine is raised to show the soft tissue below the </a:t>
            </a:r>
            <a:r>
              <a:rPr lang="en-GB" dirty="0" smtClean="0">
                <a:solidFill>
                  <a:schemeClr val="tx1">
                    <a:lumMod val="85000"/>
                    <a:lumOff val="15000"/>
                  </a:schemeClr>
                </a:solidFill>
                <a:latin typeface="Arial" panose="020B0604020202020204" pitchFamily="34" charset="0"/>
                <a:cs typeface="Arial" panose="020B0604020202020204" pitchFamily="34" charset="0"/>
              </a:rPr>
              <a:t>mandible.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cassette is centred at the level of the forth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vertebrae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Centre</a:t>
            </a:r>
          </a:p>
          <a:p>
            <a:pPr marL="457200" indent="-457200" algn="l">
              <a:buBlip>
                <a:blip r:embed="rId2"/>
              </a:buBlip>
            </a:pPr>
            <a:r>
              <a:rPr lang="en-GB" b="1" dirty="0" smtClean="0">
                <a:solidFill>
                  <a:schemeClr val="tx1">
                    <a:lumMod val="85000"/>
                    <a:lumOff val="15000"/>
                  </a:schemeClr>
                </a:solidFill>
                <a:latin typeface="Arial" panose="020B0604020202020204" pitchFamily="34" charset="0"/>
                <a:cs typeface="Arial" panose="020B0604020202020204" pitchFamily="34" charset="0"/>
              </a:rPr>
              <a:t>I</a:t>
            </a:r>
            <a:r>
              <a:rPr lang="en-GB" dirty="0" smtClean="0">
                <a:solidFill>
                  <a:schemeClr val="tx1">
                    <a:lumMod val="85000"/>
                    <a:lumOff val="15000"/>
                  </a:schemeClr>
                </a:solidFill>
                <a:latin typeface="Arial" panose="020B0604020202020204" pitchFamily="34" charset="0"/>
                <a:cs typeface="Arial" panose="020B0604020202020204" pitchFamily="34" charset="0"/>
              </a:rPr>
              <a:t>n </a:t>
            </a:r>
            <a:r>
              <a:rPr lang="en-GB" dirty="0">
                <a:solidFill>
                  <a:schemeClr val="tx1">
                    <a:lumMod val="85000"/>
                    <a:lumOff val="15000"/>
                  </a:schemeClr>
                </a:solidFill>
                <a:latin typeface="Arial" panose="020B0604020202020204" pitchFamily="34" charset="0"/>
                <a:cs typeface="Arial" panose="020B0604020202020204" pitchFamily="34" charset="0"/>
              </a:rPr>
              <a:t>the midline at the level of the sternal notch</a:t>
            </a:r>
          </a:p>
          <a:p>
            <a:pPr marL="274320" indent="-274320" algn="l">
              <a:defRPr/>
            </a:pPr>
            <a:r>
              <a:rPr lang="en-GB" dirty="0">
                <a:solidFill>
                  <a:schemeClr val="tx1">
                    <a:lumMod val="85000"/>
                    <a:lumOff val="15000"/>
                  </a:schemeClr>
                </a:solidFill>
                <a:latin typeface="Arial" panose="020B0604020202020204" pitchFamily="34" charset="0"/>
                <a:cs typeface="Arial" panose="020B0604020202020204" pitchFamily="34" charset="0"/>
              </a:rPr>
              <a:t>    m</a:t>
            </a:r>
            <a:r>
              <a:rPr lang="en-GB" dirty="0" smtClean="0">
                <a:solidFill>
                  <a:schemeClr val="tx1">
                    <a:lumMod val="85000"/>
                    <a:lumOff val="15000"/>
                  </a:schemeClr>
                </a:solidFill>
                <a:latin typeface="Arial" panose="020B0604020202020204" pitchFamily="34" charset="0"/>
                <a:cs typeface="Arial" panose="020B0604020202020204" pitchFamily="34" charset="0"/>
              </a:rPr>
              <a:t>ake </a:t>
            </a:r>
            <a:r>
              <a:rPr lang="en-GB" dirty="0">
                <a:solidFill>
                  <a:schemeClr val="tx1">
                    <a:lumMod val="85000"/>
                    <a:lumOff val="15000"/>
                  </a:schemeClr>
                </a:solidFill>
                <a:latin typeface="Arial" panose="020B0604020202020204" pitchFamily="34" charset="0"/>
                <a:cs typeface="Arial" panose="020B0604020202020204" pitchFamily="34" charset="0"/>
              </a:rPr>
              <a:t>exposure on forced expiration.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13</a:t>
            </a:fld>
            <a:endParaRPr lang="en-US" dirty="0"/>
          </a:p>
        </p:txBody>
      </p:sp>
    </p:spTree>
    <p:extLst>
      <p:ext uri="{BB962C8B-B14F-4D97-AF65-F5344CB8AC3E}">
        <p14:creationId xmlns:p14="http://schemas.microsoft.com/office/powerpoint/2010/main" val="276185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US" b="1" dirty="0" smtClean="0"/>
              <a:t>Thoracic inlet</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14</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4000"/>
            <a:ext cx="2971800" cy="407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4953000" cy="442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594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US" b="1" dirty="0" smtClean="0"/>
              <a:t>Trachea (Thoracic inlet)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Lateral</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patient stands or sits with either shoulder against a vertical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cassette.</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shoulders are pulled well backwards to enable the visualization of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trachea. </a:t>
            </a:r>
            <a:r>
              <a:rPr lang="en-GB" altLang="en-US" dirty="0">
                <a:solidFill>
                  <a:schemeClr val="tx1">
                    <a:lumMod val="85000"/>
                    <a:lumOff val="15000"/>
                  </a:schemeClr>
                </a:solidFill>
                <a:latin typeface="Arial" panose="020B0604020202020204" pitchFamily="34" charset="0"/>
                <a:cs typeface="Arial" panose="020B0604020202020204" pitchFamily="34" charset="0"/>
              </a:rPr>
              <a:t>This is possible by the patient clasping their hands behind the back and pulling their arms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backward.</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Centre</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To the cassette at the level of the sternal notch.</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15</a:t>
            </a:fld>
            <a:endParaRPr lang="en-US" dirty="0"/>
          </a:p>
        </p:txBody>
      </p:sp>
    </p:spTree>
    <p:extLst>
      <p:ext uri="{BB962C8B-B14F-4D97-AF65-F5344CB8AC3E}">
        <p14:creationId xmlns:p14="http://schemas.microsoft.com/office/powerpoint/2010/main" val="319174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675990"/>
            <a:ext cx="7894093" cy="1066801"/>
          </a:xfrm>
        </p:spPr>
        <p:txBody>
          <a:bodyPr>
            <a:normAutofit fontScale="90000"/>
          </a:bodyPr>
          <a:lstStyle/>
          <a:p>
            <a:r>
              <a:rPr lang="en-US" b="1" dirty="0" smtClean="0"/>
              <a:t>Lateral Trachea</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16</a:t>
            </a:fld>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3505200" cy="480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653" y="1600201"/>
            <a:ext cx="3320299" cy="46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177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b="1" dirty="0" smtClean="0"/>
              <a:t/>
            </a:r>
            <a:br>
              <a:rPr lang="en-US" b="1" dirty="0" smtClean="0"/>
            </a:br>
            <a:r>
              <a:rPr lang="en-US" b="1" dirty="0" smtClean="0"/>
              <a:t>CHEST-Lung</a:t>
            </a:r>
            <a:r>
              <a:rPr lang="en-GB" b="1" dirty="0"/>
              <a:t/>
            </a:r>
            <a:br>
              <a:rPr lang="en-GB" b="1" dirty="0"/>
            </a:br>
            <a:endParaRPr lang="en-US" dirty="0"/>
          </a:p>
        </p:txBody>
      </p:sp>
      <p:sp>
        <p:nvSpPr>
          <p:cNvPr id="3" name="Subtitle 2"/>
          <p:cNvSpPr>
            <a:spLocks noGrp="1"/>
          </p:cNvSpPr>
          <p:nvPr>
            <p:ph type="subTitle" idx="1"/>
          </p:nvPr>
        </p:nvSpPr>
        <p:spPr>
          <a:xfrm>
            <a:off x="838200" y="838200"/>
            <a:ext cx="8153400" cy="5319977"/>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ANATOMY</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lungs lie within the thoracic cavity on either side of the </a:t>
            </a:r>
            <a:r>
              <a:rPr lang="en-GB" dirty="0" smtClean="0">
                <a:solidFill>
                  <a:schemeClr val="tx1">
                    <a:lumMod val="85000"/>
                    <a:lumOff val="15000"/>
                  </a:schemeClr>
                </a:solidFill>
                <a:latin typeface="Arial" panose="020B0604020202020204" pitchFamily="34" charset="0"/>
                <a:cs typeface="Arial" panose="020B0604020202020204" pitchFamily="34" charset="0"/>
              </a:rPr>
              <a:t>mediastinum</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lungs are separated from the abdomen by the </a:t>
            </a:r>
            <a:r>
              <a:rPr lang="en-GB" dirty="0" smtClean="0">
                <a:solidFill>
                  <a:schemeClr val="tx1">
                    <a:lumMod val="85000"/>
                    <a:lumOff val="15000"/>
                  </a:schemeClr>
                </a:solidFill>
                <a:latin typeface="Arial" panose="020B0604020202020204" pitchFamily="34" charset="0"/>
                <a:cs typeface="Arial" panose="020B0604020202020204" pitchFamily="34" charset="0"/>
              </a:rPr>
              <a:t>diaphragm.</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right lung is larger than the left due to the inclination of the heart to the </a:t>
            </a:r>
            <a:r>
              <a:rPr lang="en-GB" dirty="0" smtClean="0">
                <a:solidFill>
                  <a:schemeClr val="tx1">
                    <a:lumMod val="85000"/>
                    <a:lumOff val="15000"/>
                  </a:schemeClr>
                </a:solidFill>
                <a:latin typeface="Arial" panose="020B0604020202020204" pitchFamily="34" charset="0"/>
                <a:cs typeface="Arial" panose="020B0604020202020204" pitchFamily="34" charset="0"/>
              </a:rPr>
              <a:t>left.</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right lung is divided into three lobes , the upper, the middle and lower </a:t>
            </a:r>
            <a:r>
              <a:rPr lang="en-GB" dirty="0" smtClean="0">
                <a:solidFill>
                  <a:schemeClr val="tx1">
                    <a:lumMod val="85000"/>
                    <a:lumOff val="15000"/>
                  </a:schemeClr>
                </a:solidFill>
                <a:latin typeface="Arial" panose="020B0604020202020204" pitchFamily="34" charset="0"/>
                <a:cs typeface="Arial" panose="020B0604020202020204" pitchFamily="34" charset="0"/>
              </a:rPr>
              <a:t>lobe.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left lung is divided into two, the upper and lower.</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17</a:t>
            </a:fld>
            <a:endParaRPr lang="en-US" dirty="0"/>
          </a:p>
        </p:txBody>
      </p:sp>
    </p:spTree>
    <p:extLst>
      <p:ext uri="{BB962C8B-B14F-4D97-AF65-F5344CB8AC3E}">
        <p14:creationId xmlns:p14="http://schemas.microsoft.com/office/powerpoint/2010/main" val="2486445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7101"/>
            <a:ext cx="7894093" cy="514899"/>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20910"/>
            <a:ext cx="8390233" cy="5237267"/>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General observations</a:t>
            </a:r>
            <a:endParaRPr lang="en-US"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altLang="en-US" dirty="0" smtClean="0">
                <a:solidFill>
                  <a:schemeClr val="tx1">
                    <a:lumMod val="85000"/>
                    <a:lumOff val="15000"/>
                  </a:schemeClr>
                </a:solidFill>
                <a:latin typeface="Arial" panose="020B0604020202020204" pitchFamily="34" charset="0"/>
                <a:cs typeface="Arial" panose="020B0604020202020204" pitchFamily="34" charset="0"/>
              </a:rPr>
              <a:t>CXR </a:t>
            </a:r>
            <a:r>
              <a:rPr lang="en-US" altLang="en-US" dirty="0">
                <a:solidFill>
                  <a:schemeClr val="tx1">
                    <a:lumMod val="85000"/>
                    <a:lumOff val="15000"/>
                  </a:schemeClr>
                </a:solidFill>
                <a:latin typeface="Arial" panose="020B0604020202020204" pitchFamily="34" charset="0"/>
                <a:cs typeface="Arial" panose="020B0604020202020204" pitchFamily="34" charset="0"/>
              </a:rPr>
              <a:t>examination is the </a:t>
            </a:r>
            <a:r>
              <a:rPr lang="en-US" altLang="en-US" dirty="0" err="1">
                <a:solidFill>
                  <a:schemeClr val="tx1">
                    <a:lumMod val="85000"/>
                    <a:lumOff val="15000"/>
                  </a:schemeClr>
                </a:solidFill>
                <a:latin typeface="Arial" panose="020B0604020202020204" pitchFamily="34" charset="0"/>
                <a:cs typeface="Arial" panose="020B0604020202020204" pitchFamily="34" charset="0"/>
              </a:rPr>
              <a:t>vit</a:t>
            </a:r>
            <a:r>
              <a:rPr lang="fr-BE" altLang="en-US" dirty="0">
                <a:solidFill>
                  <a:schemeClr val="tx1">
                    <a:lumMod val="85000"/>
                    <a:lumOff val="15000"/>
                  </a:schemeClr>
                </a:solidFill>
                <a:latin typeface="Arial" panose="020B0604020202020204" pitchFamily="34" charset="0"/>
                <a:cs typeface="Arial" panose="020B0604020202020204" pitchFamily="34" charset="0"/>
              </a:rPr>
              <a:t>al part of the investigation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many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lung</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cardiac</a:t>
            </a:r>
            <a:r>
              <a:rPr lang="fr-BE" altLang="en-US" dirty="0">
                <a:solidFill>
                  <a:schemeClr val="tx1">
                    <a:lumMod val="85000"/>
                    <a:lumOff val="15000"/>
                  </a:schemeClr>
                </a:solidFill>
                <a:latin typeface="Arial" panose="020B0604020202020204" pitchFamily="34" charset="0"/>
                <a:cs typeface="Arial" panose="020B0604020202020204" pitchFamily="34" charset="0"/>
              </a:rPr>
              <a:t> conditions,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often</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providing</a:t>
            </a:r>
            <a:r>
              <a:rPr lang="fr-BE" altLang="en-US" dirty="0">
                <a:solidFill>
                  <a:schemeClr val="tx1">
                    <a:lumMod val="85000"/>
                    <a:lumOff val="15000"/>
                  </a:schemeClr>
                </a:solidFill>
                <a:latin typeface="Arial" panose="020B0604020202020204" pitchFamily="34" charset="0"/>
                <a:cs typeface="Arial" panose="020B0604020202020204" pitchFamily="34" charset="0"/>
              </a:rPr>
              <a:t> a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diagnosis</a:t>
            </a:r>
            <a:r>
              <a:rPr lang="fr-BE" altLang="en-US" dirty="0">
                <a:solidFill>
                  <a:schemeClr val="tx1">
                    <a:lumMod val="85000"/>
                    <a:lumOff val="15000"/>
                  </a:schemeClr>
                </a:solidFill>
                <a:latin typeface="Arial" panose="020B0604020202020204" pitchFamily="34" charset="0"/>
                <a:cs typeface="Arial" panose="020B0604020202020204" pitchFamily="34" charset="0"/>
              </a:rPr>
              <a:t> or the clue to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next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appropriate</a:t>
            </a:r>
            <a:r>
              <a:rPr lang="fr-BE" altLang="en-US" dirty="0">
                <a:solidFill>
                  <a:schemeClr val="tx1">
                    <a:lumMod val="85000"/>
                    <a:lumOff val="15000"/>
                  </a:schemeClr>
                </a:solidFill>
                <a:latin typeface="Arial" panose="020B0604020202020204" pitchFamily="34" charset="0"/>
                <a:cs typeface="Arial" panose="020B0604020202020204" pitchFamily="34" charset="0"/>
              </a:rPr>
              <a:t> test</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CXR </a:t>
            </a:r>
            <a:r>
              <a:rPr lang="fr-BE" altLang="en-US" dirty="0">
                <a:solidFill>
                  <a:schemeClr val="tx1">
                    <a:lumMod val="85000"/>
                    <a:lumOff val="15000"/>
                  </a:schemeClr>
                </a:solidFill>
                <a:latin typeface="Arial" panose="020B0604020202020204" pitchFamily="34" charset="0"/>
                <a:cs typeface="Arial" panose="020B0604020202020204" pitchFamily="34" charset="0"/>
              </a:rPr>
              <a:t>is a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complex</a:t>
            </a:r>
            <a:r>
              <a:rPr lang="fr-BE" altLang="en-US" dirty="0">
                <a:solidFill>
                  <a:schemeClr val="tx1">
                    <a:lumMod val="85000"/>
                    <a:lumOff val="15000"/>
                  </a:schemeClr>
                </a:solidFill>
                <a:latin typeface="Arial" panose="020B0604020202020204" pitchFamily="34" charset="0"/>
                <a:cs typeface="Arial" panose="020B0604020202020204" pitchFamily="34" charset="0"/>
              </a:rPr>
              <a:t> and not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easy</a:t>
            </a:r>
            <a:r>
              <a:rPr lang="fr-BE" altLang="en-US" dirty="0">
                <a:solidFill>
                  <a:schemeClr val="tx1">
                    <a:lumMod val="85000"/>
                    <a:lumOff val="15000"/>
                  </a:schemeClr>
                </a:solidFill>
                <a:latin typeface="Arial" panose="020B0604020202020204" pitchFamily="34" charset="0"/>
                <a:cs typeface="Arial" panose="020B0604020202020204" pitchFamily="34" charset="0"/>
              </a:rPr>
              <a:t> 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read</a:t>
            </a:r>
            <a:r>
              <a:rPr lang="fr-BE" altLang="en-US" dirty="0">
                <a:solidFill>
                  <a:schemeClr val="tx1">
                    <a:lumMod val="85000"/>
                    <a:lumOff val="15000"/>
                  </a:schemeClr>
                </a:solidFill>
                <a:latin typeface="Arial" panose="020B0604020202020204" pitchFamily="34" charset="0"/>
                <a:cs typeface="Arial" panose="020B0604020202020204" pitchFamily="34" charset="0"/>
              </a:rPr>
              <a:t>, but a high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technical</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quality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examination</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with</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appropriate</a:t>
            </a:r>
            <a:r>
              <a:rPr lang="fr-BE" altLang="en-US" dirty="0">
                <a:solidFill>
                  <a:schemeClr val="tx1">
                    <a:lumMod val="85000"/>
                    <a:lumOff val="15000"/>
                  </a:schemeClr>
                </a:solidFill>
                <a:latin typeface="Arial" panose="020B0604020202020204" pitchFamily="34" charset="0"/>
                <a:cs typeface="Arial" panose="020B0604020202020204" pitchFamily="34" charset="0"/>
              </a:rPr>
              <a:t> exposure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can</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provide</a:t>
            </a:r>
            <a:r>
              <a:rPr lang="fr-BE" altLang="en-US" dirty="0">
                <a:solidFill>
                  <a:schemeClr val="tx1">
                    <a:lumMod val="85000"/>
                    <a:lumOff val="15000"/>
                  </a:schemeClr>
                </a:solidFill>
                <a:latin typeface="Arial" panose="020B0604020202020204" pitchFamily="34" charset="0"/>
                <a:cs typeface="Arial" panose="020B0604020202020204" pitchFamily="34" charset="0"/>
              </a:rPr>
              <a:t> initial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detail</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about:-</a:t>
            </a:r>
          </a:p>
          <a:p>
            <a:pPr marL="914400" lvl="1"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heart</a:t>
            </a:r>
            <a:endParaRPr lang="fr-BE" altLang="en-US" dirty="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Mediastinum</a:t>
            </a:r>
            <a:endParaRPr lang="fr-BE" altLang="en-US" dirty="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thoracic</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a:solidFill>
                  <a:schemeClr val="tx1">
                    <a:lumMod val="85000"/>
                    <a:lumOff val="15000"/>
                  </a:schemeClr>
                </a:solidFill>
                <a:latin typeface="Arial" panose="020B0604020202020204" pitchFamily="34" charset="0"/>
                <a:cs typeface="Arial" panose="020B0604020202020204" pitchFamily="34" charset="0"/>
              </a:rPr>
              <a:t>cage </a:t>
            </a: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lung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parencyma</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pulmonary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vessels</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18</a:t>
            </a:fld>
            <a:endParaRPr lang="en-US" dirty="0"/>
          </a:p>
        </p:txBody>
      </p:sp>
    </p:spTree>
    <p:extLst>
      <p:ext uri="{BB962C8B-B14F-4D97-AF65-F5344CB8AC3E}">
        <p14:creationId xmlns:p14="http://schemas.microsoft.com/office/powerpoint/2010/main" val="2065745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7101"/>
            <a:ext cx="7894093" cy="210099"/>
          </a:xfrm>
        </p:spPr>
        <p:txBody>
          <a:bodyPr>
            <a:normAutofit fontScale="90000"/>
          </a:bodyPr>
          <a:lstStyle/>
          <a:p>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CHEST-Lung </a:t>
            </a:r>
            <a:r>
              <a:rPr lang="en-GB" altLang="en-US"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611769"/>
            <a:ext cx="7924800" cy="6045368"/>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amount</a:t>
            </a:r>
            <a:r>
              <a:rPr lang="fr-BE" dirty="0">
                <a:solidFill>
                  <a:schemeClr val="tx1">
                    <a:lumMod val="85000"/>
                    <a:lumOff val="15000"/>
                  </a:schemeClr>
                </a:solidFill>
                <a:latin typeface="Arial" panose="020B0604020202020204" pitchFamily="34" charset="0"/>
                <a:cs typeface="Arial" panose="020B0604020202020204" pitchFamily="34" charset="0"/>
              </a:rPr>
              <a:t> of information </a:t>
            </a:r>
            <a:r>
              <a:rPr lang="fr-BE" dirty="0" err="1">
                <a:solidFill>
                  <a:schemeClr val="tx1">
                    <a:lumMod val="85000"/>
                    <a:lumOff val="15000"/>
                  </a:schemeClr>
                </a:solidFill>
                <a:latin typeface="Arial" panose="020B0604020202020204" pitchFamily="34" charset="0"/>
                <a:cs typeface="Arial" panose="020B0604020202020204" pitchFamily="34" charset="0"/>
              </a:rPr>
              <a:t>available</a:t>
            </a:r>
            <a:r>
              <a:rPr lang="fr-BE" dirty="0">
                <a:solidFill>
                  <a:schemeClr val="tx1">
                    <a:lumMod val="85000"/>
                    <a:lumOff val="15000"/>
                  </a:schemeClr>
                </a:solidFill>
                <a:latin typeface="Arial" panose="020B0604020202020204" pitchFamily="34" charset="0"/>
                <a:cs typeface="Arial" panose="020B0604020202020204" pitchFamily="34" charset="0"/>
              </a:rPr>
              <a:t> to the </a:t>
            </a:r>
            <a:r>
              <a:rPr lang="fr-BE" dirty="0" err="1">
                <a:solidFill>
                  <a:schemeClr val="tx1">
                    <a:lumMod val="85000"/>
                    <a:lumOff val="15000"/>
                  </a:schemeClr>
                </a:solidFill>
                <a:latin typeface="Arial" panose="020B0604020202020204" pitchFamily="34" charset="0"/>
                <a:cs typeface="Arial" panose="020B0604020202020204" pitchFamily="34" charset="0"/>
              </a:rPr>
              <a:t>reader</a:t>
            </a:r>
            <a:r>
              <a:rPr lang="fr-BE" dirty="0">
                <a:solidFill>
                  <a:schemeClr val="tx1">
                    <a:lumMod val="85000"/>
                    <a:lumOff val="15000"/>
                  </a:schemeClr>
                </a:solidFill>
                <a:latin typeface="Arial" panose="020B0604020202020204" pitchFamily="34" charset="0"/>
                <a:cs typeface="Arial" panose="020B0604020202020204" pitchFamily="34" charset="0"/>
              </a:rPr>
              <a:t>, and </a:t>
            </a:r>
            <a:r>
              <a:rPr lang="fr-BE" dirty="0" err="1">
                <a:solidFill>
                  <a:schemeClr val="tx1">
                    <a:lumMod val="85000"/>
                    <a:lumOff val="15000"/>
                  </a:schemeClr>
                </a:solidFill>
                <a:latin typeface="Arial" panose="020B0604020202020204" pitchFamily="34" charset="0"/>
                <a:cs typeface="Arial" panose="020B0604020202020204" pitchFamily="34" charset="0"/>
              </a:rPr>
              <a:t>thereby</a:t>
            </a:r>
            <a:r>
              <a:rPr lang="fr-BE" dirty="0">
                <a:solidFill>
                  <a:schemeClr val="tx1">
                    <a:lumMod val="85000"/>
                    <a:lumOff val="15000"/>
                  </a:schemeClr>
                </a:solidFill>
                <a:latin typeface="Arial" panose="020B0604020202020204" pitchFamily="34" charset="0"/>
                <a:cs typeface="Arial" panose="020B0604020202020204" pitchFamily="34" charset="0"/>
              </a:rPr>
              <a:t> the </a:t>
            </a:r>
            <a:r>
              <a:rPr lang="fr-BE" dirty="0" smtClean="0">
                <a:solidFill>
                  <a:schemeClr val="tx1">
                    <a:lumMod val="85000"/>
                    <a:lumOff val="15000"/>
                  </a:schemeClr>
                </a:solidFill>
                <a:latin typeface="Arial" panose="020B0604020202020204" pitchFamily="34" charset="0"/>
                <a:cs typeface="Arial" panose="020B0604020202020204" pitchFamily="34" charset="0"/>
              </a:rPr>
              <a:t>diagnostic </a:t>
            </a:r>
            <a:r>
              <a:rPr lang="fr-BE" dirty="0" err="1">
                <a:solidFill>
                  <a:schemeClr val="tx1">
                    <a:lumMod val="85000"/>
                    <a:lumOff val="15000"/>
                  </a:schemeClr>
                </a:solidFill>
                <a:latin typeface="Arial" panose="020B0604020202020204" pitchFamily="34" charset="0"/>
                <a:cs typeface="Arial" panose="020B0604020202020204" pitchFamily="34" charset="0"/>
              </a:rPr>
              <a:t>usefulness</a:t>
            </a:r>
            <a:r>
              <a:rPr lang="fr-BE" dirty="0">
                <a:solidFill>
                  <a:schemeClr val="tx1">
                    <a:lumMod val="85000"/>
                    <a:lumOff val="15000"/>
                  </a:schemeClr>
                </a:solidFill>
                <a:latin typeface="Arial" panose="020B0604020202020204" pitchFamily="34" charset="0"/>
                <a:cs typeface="Arial" panose="020B0604020202020204" pitchFamily="34" charset="0"/>
              </a:rPr>
              <a:t> of the test </a:t>
            </a:r>
            <a:r>
              <a:rPr lang="fr-BE" dirty="0" err="1">
                <a:solidFill>
                  <a:schemeClr val="tx1">
                    <a:lumMod val="85000"/>
                    <a:lumOff val="15000"/>
                  </a:schemeClr>
                </a:solidFill>
                <a:latin typeface="Arial" panose="020B0604020202020204" pitchFamily="34" charset="0"/>
                <a:cs typeface="Arial" panose="020B0604020202020204" pitchFamily="34" charset="0"/>
              </a:rPr>
              <a:t>can</a:t>
            </a:r>
            <a:r>
              <a:rPr lang="fr-BE" dirty="0">
                <a:solidFill>
                  <a:schemeClr val="tx1">
                    <a:lumMod val="85000"/>
                    <a:lumOff val="15000"/>
                  </a:schemeClr>
                </a:solidFill>
                <a:latin typeface="Arial" panose="020B0604020202020204" pitchFamily="34" charset="0"/>
                <a:cs typeface="Arial" panose="020B0604020202020204" pitchFamily="34" charset="0"/>
              </a:rPr>
              <a:t> be </a:t>
            </a:r>
            <a:r>
              <a:rPr lang="fr-BE" dirty="0" err="1">
                <a:solidFill>
                  <a:schemeClr val="tx1">
                    <a:lumMod val="85000"/>
                    <a:lumOff val="15000"/>
                  </a:schemeClr>
                </a:solidFill>
                <a:latin typeface="Arial" panose="020B0604020202020204" pitchFamily="34" charset="0"/>
                <a:cs typeface="Arial" panose="020B0604020202020204" pitchFamily="34" charset="0"/>
              </a:rPr>
              <a:t>reduced</a:t>
            </a:r>
            <a:r>
              <a:rPr lang="fr-BE" dirty="0">
                <a:solidFill>
                  <a:schemeClr val="tx1">
                    <a:lumMod val="85000"/>
                    <a:lumOff val="15000"/>
                  </a:schemeClr>
                </a:solidFill>
                <a:latin typeface="Arial" panose="020B0604020202020204" pitchFamily="34" charset="0"/>
                <a:cs typeface="Arial" panose="020B0604020202020204" pitchFamily="34" charset="0"/>
              </a:rPr>
              <a:t> by a </a:t>
            </a:r>
            <a:r>
              <a:rPr lang="fr-BE" dirty="0" err="1">
                <a:solidFill>
                  <a:schemeClr val="tx1">
                    <a:lumMod val="85000"/>
                    <a:lumOff val="15000"/>
                  </a:schemeClr>
                </a:solidFill>
                <a:latin typeface="Arial" panose="020B0604020202020204" pitchFamily="34" charset="0"/>
                <a:cs typeface="Arial" panose="020B0604020202020204" pitchFamily="34" charset="0"/>
              </a:rPr>
              <a:t>variety</a:t>
            </a:r>
            <a:r>
              <a:rPr lang="fr-BE" dirty="0">
                <a:solidFill>
                  <a:schemeClr val="tx1">
                    <a:lumMod val="85000"/>
                    <a:lumOff val="15000"/>
                  </a:schemeClr>
                </a:solidFill>
                <a:latin typeface="Arial" panose="020B0604020202020204" pitchFamily="34" charset="0"/>
                <a:cs typeface="Arial" panose="020B0604020202020204" pitchFamily="34" charset="0"/>
              </a:rPr>
              <a:t> of </a:t>
            </a:r>
            <a:r>
              <a:rPr lang="fr-BE" dirty="0" err="1">
                <a:solidFill>
                  <a:schemeClr val="tx1">
                    <a:lumMod val="85000"/>
                    <a:lumOff val="15000"/>
                  </a:schemeClr>
                </a:solidFill>
                <a:latin typeface="Arial" panose="020B0604020202020204" pitchFamily="34" charset="0"/>
                <a:cs typeface="Arial" panose="020B0604020202020204" pitchFamily="34" charset="0"/>
              </a:rPr>
              <a:t>technical</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errors</a:t>
            </a:r>
            <a:r>
              <a:rPr lang="fr-BE" dirty="0">
                <a:solidFill>
                  <a:schemeClr val="tx1">
                    <a:lumMod val="85000"/>
                    <a:lumOff val="15000"/>
                  </a:schemeClr>
                </a:solidFill>
                <a:latin typeface="Arial" panose="020B0604020202020204" pitchFamily="34" charset="0"/>
                <a:cs typeface="Arial" panose="020B0604020202020204" pitchFamily="34" charset="0"/>
              </a:rPr>
              <a:t> and </a:t>
            </a:r>
            <a:r>
              <a:rPr lang="fr-BE" dirty="0" err="1" smtClean="0">
                <a:solidFill>
                  <a:schemeClr val="tx1">
                    <a:lumMod val="85000"/>
                    <a:lumOff val="15000"/>
                  </a:schemeClr>
                </a:solidFill>
                <a:latin typeface="Arial" panose="020B0604020202020204" pitchFamily="34" charset="0"/>
                <a:cs typeface="Arial" panose="020B0604020202020204" pitchFamily="34" charset="0"/>
              </a:rPr>
              <a:t>problems</a:t>
            </a:r>
            <a:r>
              <a:rPr lang="fr-BE" dirty="0" smtClean="0">
                <a:solidFill>
                  <a:schemeClr val="tx1">
                    <a:lumMod val="85000"/>
                    <a:lumOff val="15000"/>
                  </a:schemeClr>
                </a:solidFill>
                <a:latin typeface="Arial" panose="020B0604020202020204" pitchFamily="34" charset="0"/>
                <a:cs typeface="Arial" panose="020B0604020202020204" pitchFamily="34" charset="0"/>
              </a:rPr>
              <a:t>:-</a:t>
            </a:r>
          </a:p>
          <a:p>
            <a:pPr algn="l"/>
            <a:endParaRPr lang="fr-BE" b="1"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fr-BE" b="1" dirty="0" smtClean="0">
                <a:solidFill>
                  <a:schemeClr val="tx1">
                    <a:lumMod val="85000"/>
                    <a:lumOff val="15000"/>
                  </a:schemeClr>
                </a:solidFill>
                <a:latin typeface="Arial" panose="020B0604020202020204" pitchFamily="34" charset="0"/>
                <a:cs typeface="Arial" panose="020B0604020202020204" pitchFamily="34" charset="0"/>
              </a:rPr>
              <a:t>Inspiration-</a:t>
            </a:r>
            <a:r>
              <a:rPr lang="fr-BE" dirty="0" err="1" smtClean="0">
                <a:solidFill>
                  <a:schemeClr val="tx1">
                    <a:lumMod val="85000"/>
                    <a:lumOff val="15000"/>
                  </a:schemeClr>
                </a:solidFill>
                <a:latin typeface="Arial" panose="020B0604020202020204" pitchFamily="34" charset="0"/>
                <a:cs typeface="Arial" panose="020B0604020202020204" pitchFamily="34" charset="0"/>
              </a:rPr>
              <a:t>sub</a:t>
            </a:r>
            <a:r>
              <a:rPr lang="fr-BE" dirty="0" smtClean="0">
                <a:solidFill>
                  <a:schemeClr val="tx1">
                    <a:lumMod val="85000"/>
                    <a:lumOff val="15000"/>
                  </a:schemeClr>
                </a:solidFill>
                <a:latin typeface="Arial" panose="020B0604020202020204" pitchFamily="34" charset="0"/>
                <a:cs typeface="Arial" panose="020B0604020202020204" pitchFamily="34" charset="0"/>
              </a:rPr>
              <a:t>-maximal </a:t>
            </a:r>
            <a:r>
              <a:rPr lang="fr-BE" dirty="0">
                <a:solidFill>
                  <a:schemeClr val="tx1">
                    <a:lumMod val="85000"/>
                    <a:lumOff val="15000"/>
                  </a:schemeClr>
                </a:solidFill>
                <a:latin typeface="Arial" panose="020B0604020202020204" pitchFamily="34" charset="0"/>
                <a:cs typeface="Arial" panose="020B0604020202020204" pitchFamily="34" charset="0"/>
              </a:rPr>
              <a:t>inspiration has </a:t>
            </a:r>
            <a:r>
              <a:rPr lang="fr-BE" dirty="0" err="1">
                <a:solidFill>
                  <a:schemeClr val="tx1">
                    <a:lumMod val="85000"/>
                    <a:lumOff val="15000"/>
                  </a:schemeClr>
                </a:solidFill>
                <a:latin typeface="Arial" panose="020B0604020202020204" pitchFamily="34" charset="0"/>
                <a:cs typeface="Arial" panose="020B0604020202020204" pitchFamily="34" charset="0"/>
              </a:rPr>
              <a:t>several</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smtClean="0">
                <a:solidFill>
                  <a:schemeClr val="tx1">
                    <a:lumMod val="85000"/>
                    <a:lumOff val="15000"/>
                  </a:schemeClr>
                </a:solidFill>
                <a:latin typeface="Arial" panose="020B0604020202020204" pitchFamily="34" charset="0"/>
                <a:cs typeface="Arial" panose="020B0604020202020204" pitchFamily="34" charset="0"/>
              </a:rPr>
              <a:t>			</a:t>
            </a:r>
            <a:r>
              <a:rPr lang="fr-BE" dirty="0" err="1" smtClean="0">
                <a:solidFill>
                  <a:schemeClr val="tx1">
                    <a:lumMod val="85000"/>
                    <a:lumOff val="15000"/>
                  </a:schemeClr>
                </a:solidFill>
                <a:latin typeface="Arial" panose="020B0604020202020204" pitchFamily="34" charset="0"/>
                <a:cs typeface="Arial" panose="020B0604020202020204" pitchFamily="34" charset="0"/>
              </a:rPr>
              <a:t>potential</a:t>
            </a:r>
            <a:r>
              <a:rPr lang="fr-BE" dirty="0" smtClean="0">
                <a:solidFill>
                  <a:schemeClr val="tx1">
                    <a:lumMod val="85000"/>
                    <a:lumOff val="15000"/>
                  </a:schemeClr>
                </a:solidFill>
                <a:latin typeface="Arial" panose="020B0604020202020204" pitchFamily="34" charset="0"/>
                <a:cs typeface="Arial" panose="020B0604020202020204" pitchFamily="34" charset="0"/>
              </a:rPr>
              <a:t> </a:t>
            </a:r>
            <a:r>
              <a:rPr lang="fr-BE" dirty="0" err="1" smtClean="0">
                <a:solidFill>
                  <a:schemeClr val="tx1">
                    <a:lumMod val="85000"/>
                    <a:lumOff val="15000"/>
                  </a:schemeClr>
                </a:solidFill>
                <a:latin typeface="Arial" panose="020B0604020202020204" pitchFamily="34" charset="0"/>
                <a:cs typeface="Arial" panose="020B0604020202020204" pitchFamily="34" charset="0"/>
              </a:rPr>
              <a:t>effects</a:t>
            </a:r>
            <a:r>
              <a:rPr lang="fr-BE" dirty="0" smtClean="0">
                <a:solidFill>
                  <a:schemeClr val="tx1">
                    <a:lumMod val="85000"/>
                    <a:lumOff val="15000"/>
                  </a:schemeClr>
                </a:solidFill>
                <a:latin typeface="Arial" panose="020B0604020202020204" pitchFamily="34" charset="0"/>
                <a:cs typeface="Arial" panose="020B0604020202020204" pitchFamily="34" charset="0"/>
              </a:rPr>
              <a:t>:</a:t>
            </a:r>
          </a:p>
          <a:p>
            <a:pPr marL="914400" lvl="1"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heart</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will</a:t>
            </a:r>
            <a:r>
              <a:rPr lang="fr-BE" dirty="0">
                <a:solidFill>
                  <a:schemeClr val="tx1">
                    <a:lumMod val="85000"/>
                    <a:lumOff val="15000"/>
                  </a:schemeClr>
                </a:solidFill>
                <a:latin typeface="Arial" panose="020B0604020202020204" pitchFamily="34" charset="0"/>
                <a:cs typeface="Arial" panose="020B0604020202020204" pitchFamily="34" charset="0"/>
              </a:rPr>
              <a:t> swing up to a more horizontal lie and </a:t>
            </a:r>
            <a:r>
              <a:rPr lang="fr-BE" dirty="0" err="1">
                <a:solidFill>
                  <a:schemeClr val="tx1">
                    <a:lumMod val="85000"/>
                    <a:lumOff val="15000"/>
                  </a:schemeClr>
                </a:solidFill>
                <a:latin typeface="Arial" panose="020B0604020202020204" pitchFamily="34" charset="0"/>
                <a:cs typeface="Arial" panose="020B0604020202020204" pitchFamily="34" charset="0"/>
              </a:rPr>
              <a:t>may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thus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appear</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smtClean="0">
                <a:solidFill>
                  <a:schemeClr val="tx1">
                    <a:lumMod val="85000"/>
                    <a:lumOff val="15000"/>
                  </a:schemeClr>
                </a:solidFill>
                <a:latin typeface="Arial" panose="020B0604020202020204" pitchFamily="34" charset="0"/>
                <a:cs typeface="Arial" panose="020B0604020202020204" pitchFamily="34" charset="0"/>
              </a:rPr>
              <a:t>enlarged</a:t>
            </a:r>
            <a:r>
              <a:rPr lang="fr-BE"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lung</a:t>
            </a:r>
            <a:r>
              <a:rPr lang="fr-BE" dirty="0">
                <a:solidFill>
                  <a:schemeClr val="tx1">
                    <a:lumMod val="85000"/>
                    <a:lumOff val="15000"/>
                  </a:schemeClr>
                </a:solidFill>
                <a:latin typeface="Arial" panose="020B0604020202020204" pitchFamily="34" charset="0"/>
                <a:cs typeface="Arial" panose="020B0604020202020204" pitchFamily="34" charset="0"/>
              </a:rPr>
              <a:t> bases </a:t>
            </a:r>
            <a:r>
              <a:rPr lang="fr-BE" dirty="0" err="1">
                <a:solidFill>
                  <a:schemeClr val="tx1">
                    <a:lumMod val="85000"/>
                    <a:lumOff val="15000"/>
                  </a:schemeClr>
                </a:solidFill>
                <a:latin typeface="Arial" panose="020B0604020202020204" pitchFamily="34" charset="0"/>
                <a:cs typeface="Arial" panose="020B0604020202020204" pitchFamily="34" charset="0"/>
              </a:rPr>
              <a:t>will</a:t>
            </a:r>
            <a:r>
              <a:rPr lang="fr-BE" dirty="0">
                <a:solidFill>
                  <a:schemeClr val="tx1">
                    <a:lumMod val="85000"/>
                    <a:lumOff val="15000"/>
                  </a:schemeClr>
                </a:solidFill>
                <a:latin typeface="Arial" panose="020B0604020202020204" pitchFamily="34" charset="0"/>
                <a:cs typeface="Arial" panose="020B0604020202020204" pitchFamily="34" charset="0"/>
              </a:rPr>
              <a:t> be </a:t>
            </a:r>
            <a:r>
              <a:rPr lang="fr-BE" dirty="0" err="1">
                <a:solidFill>
                  <a:schemeClr val="tx1">
                    <a:lumMod val="85000"/>
                    <a:lumOff val="15000"/>
                  </a:schemeClr>
                </a:solidFill>
                <a:latin typeface="Arial" panose="020B0604020202020204" pitchFamily="34" charset="0"/>
                <a:cs typeface="Arial" panose="020B0604020202020204" pitchFamily="34" charset="0"/>
              </a:rPr>
              <a:t>less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inflated</a:t>
            </a:r>
            <a:r>
              <a:rPr lang="fr-BE" dirty="0">
                <a:solidFill>
                  <a:schemeClr val="tx1">
                    <a:lumMod val="85000"/>
                    <a:lumOff val="15000"/>
                  </a:schemeClr>
                </a:solidFill>
                <a:latin typeface="Arial" panose="020B0604020202020204" pitchFamily="34" charset="0"/>
                <a:cs typeface="Arial" panose="020B0604020202020204" pitchFamily="34" charset="0"/>
              </a:rPr>
              <a:t> , </a:t>
            </a:r>
            <a:r>
              <a:rPr lang="fr-BE" dirty="0" err="1">
                <a:solidFill>
                  <a:schemeClr val="tx1">
                    <a:lumMod val="85000"/>
                    <a:lumOff val="15000"/>
                  </a:schemeClr>
                </a:solidFill>
                <a:latin typeface="Arial" panose="020B0604020202020204" pitchFamily="34" charset="0"/>
                <a:cs typeface="Arial" panose="020B0604020202020204" pitchFamily="34" charset="0"/>
              </a:rPr>
              <a:t>which</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may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simulate</a:t>
            </a:r>
            <a:r>
              <a:rPr lang="fr-BE" dirty="0">
                <a:solidFill>
                  <a:schemeClr val="tx1">
                    <a:lumMod val="85000"/>
                    <a:lumOff val="15000"/>
                  </a:schemeClr>
                </a:solidFill>
                <a:latin typeface="Arial" panose="020B0604020202020204" pitchFamily="34" charset="0"/>
                <a:cs typeface="Arial" panose="020B0604020202020204" pitchFamily="34" charset="0"/>
              </a:rPr>
              <a:t> a </a:t>
            </a:r>
            <a:r>
              <a:rPr lang="fr-BE" dirty="0" err="1">
                <a:solidFill>
                  <a:schemeClr val="tx1">
                    <a:lumMod val="85000"/>
                    <a:lumOff val="15000"/>
                  </a:schemeClr>
                </a:solidFill>
                <a:latin typeface="Arial" panose="020B0604020202020204" pitchFamily="34" charset="0"/>
                <a:cs typeface="Arial" panose="020B0604020202020204" pitchFamily="34" charset="0"/>
              </a:rPr>
              <a:t>viriety</a:t>
            </a:r>
            <a:r>
              <a:rPr lang="fr-BE" dirty="0">
                <a:solidFill>
                  <a:schemeClr val="tx1">
                    <a:lumMod val="85000"/>
                    <a:lumOff val="15000"/>
                  </a:schemeClr>
                </a:solidFill>
                <a:latin typeface="Arial" panose="020B0604020202020204" pitchFamily="34" charset="0"/>
                <a:cs typeface="Arial" panose="020B0604020202020204" pitchFamily="34" charset="0"/>
              </a:rPr>
              <a:t> of pathologies or cause </a:t>
            </a:r>
            <a:r>
              <a:rPr lang="fr-BE" dirty="0" err="1">
                <a:solidFill>
                  <a:schemeClr val="tx1">
                    <a:lumMod val="85000"/>
                    <a:lumOff val="15000"/>
                  </a:schemeClr>
                </a:solidFill>
                <a:latin typeface="Arial" panose="020B0604020202020204" pitchFamily="34" charset="0"/>
                <a:cs typeface="Arial" panose="020B0604020202020204" pitchFamily="34" charset="0"/>
              </a:rPr>
              <a:t>abnormal</a:t>
            </a:r>
            <a:r>
              <a:rPr lang="fr-BE" dirty="0">
                <a:solidFill>
                  <a:schemeClr val="tx1">
                    <a:lumMod val="85000"/>
                    <a:lumOff val="15000"/>
                  </a:schemeClr>
                </a:solidFill>
                <a:latin typeface="Arial" panose="020B0604020202020204" pitchFamily="34" charset="0"/>
                <a:cs typeface="Arial" panose="020B0604020202020204" pitchFamily="34" charset="0"/>
              </a:rPr>
              <a:t> areas to lie </a:t>
            </a:r>
            <a:r>
              <a:rPr lang="fr-BE" dirty="0" err="1" smtClean="0">
                <a:solidFill>
                  <a:schemeClr val="tx1">
                    <a:lumMod val="85000"/>
                    <a:lumOff val="15000"/>
                  </a:schemeClr>
                </a:solidFill>
                <a:latin typeface="Arial" panose="020B0604020202020204" pitchFamily="34" charset="0"/>
                <a:cs typeface="Arial" panose="020B0604020202020204" pitchFamily="34" charset="0"/>
              </a:rPr>
              <a:t>hidden</a:t>
            </a:r>
            <a:r>
              <a:rPr lang="fr-BE"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Under </a:t>
            </a:r>
            <a:r>
              <a:rPr lang="fr-BE" dirty="0">
                <a:solidFill>
                  <a:schemeClr val="tx1">
                    <a:lumMod val="85000"/>
                    <a:lumOff val="15000"/>
                  </a:schemeClr>
                </a:solidFill>
                <a:latin typeface="Arial" panose="020B0604020202020204" pitchFamily="34" charset="0"/>
                <a:cs typeface="Arial" panose="020B0604020202020204" pitchFamily="34" charset="0"/>
              </a:rPr>
              <a:t>inflation of the </a:t>
            </a:r>
            <a:r>
              <a:rPr lang="fr-BE" dirty="0" err="1">
                <a:solidFill>
                  <a:schemeClr val="tx1">
                    <a:lumMod val="85000"/>
                    <a:lumOff val="15000"/>
                  </a:schemeClr>
                </a:solidFill>
                <a:latin typeface="Arial" panose="020B0604020202020204" pitchFamily="34" charset="0"/>
                <a:cs typeface="Arial" panose="020B0604020202020204" pitchFamily="34" charset="0"/>
              </a:rPr>
              <a:t>lower</a:t>
            </a:r>
            <a:r>
              <a:rPr lang="fr-BE" dirty="0">
                <a:solidFill>
                  <a:schemeClr val="tx1">
                    <a:lumMod val="85000"/>
                    <a:lumOff val="15000"/>
                  </a:schemeClr>
                </a:solidFill>
                <a:latin typeface="Arial" panose="020B0604020202020204" pitchFamily="34" charset="0"/>
                <a:cs typeface="Arial" panose="020B0604020202020204" pitchFamily="34" charset="0"/>
              </a:rPr>
              <a:t> lobes causes diversion of </a:t>
            </a:r>
            <a:r>
              <a:rPr lang="fr-BE" dirty="0" err="1">
                <a:solidFill>
                  <a:schemeClr val="tx1">
                    <a:lumMod val="85000"/>
                    <a:lumOff val="15000"/>
                  </a:schemeClr>
                </a:solidFill>
                <a:latin typeface="Arial" panose="020B0604020202020204" pitchFamily="34" charset="0"/>
                <a:cs typeface="Arial" panose="020B0604020202020204" pitchFamily="34" charset="0"/>
              </a:rPr>
              <a:t>blood</a:t>
            </a:r>
            <a:r>
              <a:rPr lang="fr-BE" dirty="0">
                <a:solidFill>
                  <a:schemeClr val="tx1">
                    <a:lumMod val="85000"/>
                    <a:lumOff val="15000"/>
                  </a:schemeClr>
                </a:solidFill>
                <a:latin typeface="Arial" panose="020B0604020202020204" pitchFamily="34" charset="0"/>
                <a:cs typeface="Arial" panose="020B0604020202020204" pitchFamily="34" charset="0"/>
              </a:rPr>
              <a:t> to the </a:t>
            </a:r>
            <a:r>
              <a:rPr lang="fr-BE" dirty="0" err="1">
                <a:solidFill>
                  <a:schemeClr val="tx1">
                    <a:lumMod val="85000"/>
                    <a:lumOff val="15000"/>
                  </a:schemeClr>
                </a:solidFill>
                <a:latin typeface="Arial" panose="020B0604020202020204" pitchFamily="34" charset="0"/>
                <a:cs typeface="Arial" panose="020B0604020202020204" pitchFamily="34" charset="0"/>
              </a:rPr>
              <a:t>upper</a:t>
            </a:r>
            <a:r>
              <a:rPr lang="fr-BE" dirty="0">
                <a:solidFill>
                  <a:schemeClr val="tx1">
                    <a:lumMod val="85000"/>
                    <a:lumOff val="15000"/>
                  </a:schemeClr>
                </a:solidFill>
                <a:latin typeface="Arial" panose="020B0604020202020204" pitchFamily="34" charset="0"/>
                <a:cs typeface="Arial" panose="020B0604020202020204" pitchFamily="34" charset="0"/>
              </a:rPr>
              <a:t> lobe </a:t>
            </a:r>
            <a:r>
              <a:rPr lang="fr-BE" dirty="0" err="1">
                <a:solidFill>
                  <a:schemeClr val="tx1">
                    <a:lumMod val="85000"/>
                    <a:lumOff val="15000"/>
                  </a:schemeClr>
                </a:solidFill>
                <a:latin typeface="Arial" panose="020B0604020202020204" pitchFamily="34" charset="0"/>
                <a:cs typeface="Arial" panose="020B0604020202020204" pitchFamily="34" charset="0"/>
              </a:rPr>
              <a:t>vessels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mimicking</a:t>
            </a:r>
            <a:r>
              <a:rPr lang="fr-BE" dirty="0">
                <a:solidFill>
                  <a:schemeClr val="tx1">
                    <a:lumMod val="85000"/>
                    <a:lumOff val="15000"/>
                  </a:schemeClr>
                </a:solidFill>
                <a:latin typeface="Arial" panose="020B0604020202020204" pitchFamily="34" charset="0"/>
                <a:cs typeface="Arial" panose="020B0604020202020204" pitchFamily="34" charset="0"/>
              </a:rPr>
              <a:t> the </a:t>
            </a:r>
            <a:r>
              <a:rPr lang="fr-BE" dirty="0" err="1">
                <a:solidFill>
                  <a:schemeClr val="tx1">
                    <a:lumMod val="85000"/>
                    <a:lumOff val="15000"/>
                  </a:schemeClr>
                </a:solidFill>
                <a:latin typeface="Arial" panose="020B0604020202020204" pitchFamily="34" charset="0"/>
                <a:cs typeface="Arial" panose="020B0604020202020204" pitchFamily="34" charset="0"/>
              </a:rPr>
              <a:t>early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signs</a:t>
            </a:r>
            <a:r>
              <a:rPr lang="fr-BE" dirty="0">
                <a:solidFill>
                  <a:schemeClr val="tx1">
                    <a:lumMod val="85000"/>
                    <a:lumOff val="15000"/>
                  </a:schemeClr>
                </a:solidFill>
                <a:latin typeface="Arial" panose="020B0604020202020204" pitchFamily="34" charset="0"/>
                <a:cs typeface="Arial" panose="020B0604020202020204" pitchFamily="34" charset="0"/>
              </a:rPr>
              <a:t> of the </a:t>
            </a:r>
            <a:r>
              <a:rPr lang="fr-BE" dirty="0" err="1">
                <a:solidFill>
                  <a:schemeClr val="tx1">
                    <a:lumMod val="85000"/>
                    <a:lumOff val="15000"/>
                  </a:schemeClr>
                </a:solidFill>
                <a:latin typeface="Arial" panose="020B0604020202020204" pitchFamily="34" charset="0"/>
                <a:cs typeface="Arial" panose="020B0604020202020204" pitchFamily="34" charset="0"/>
              </a:rPr>
              <a:t>heart</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failure</a:t>
            </a:r>
            <a:r>
              <a:rPr lang="fr-BE" dirty="0">
                <a:solidFill>
                  <a:schemeClr val="tx1">
                    <a:lumMod val="85000"/>
                    <a:lumOff val="15000"/>
                  </a:schemeClr>
                </a:solidFill>
                <a:latin typeface="Arial" panose="020B0604020202020204" pitchFamily="34" charset="0"/>
                <a:cs typeface="Arial" panose="020B0604020202020204" pitchFamily="34" charset="0"/>
              </a:rPr>
              <a:t>.   </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19</a:t>
            </a:fld>
            <a:endParaRPr lang="en-US" dirty="0"/>
          </a:p>
        </p:txBody>
      </p:sp>
    </p:spTree>
    <p:extLst>
      <p:ext uri="{BB962C8B-B14F-4D97-AF65-F5344CB8AC3E}">
        <p14:creationId xmlns:p14="http://schemas.microsoft.com/office/powerpoint/2010/main" val="6861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a:bodyPr>
          <a:lstStyle/>
          <a:p>
            <a:r>
              <a:rPr lang="en-US" altLang="en-US" b="1" dirty="0" smtClean="0">
                <a:latin typeface="Arial" panose="020B0604020202020204" pitchFamily="34" charset="0"/>
                <a:cs typeface="Arial" panose="020B0604020202020204" pitchFamily="34" charset="0"/>
              </a:rPr>
              <a:t>Radiographic Positioning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1676400"/>
            <a:ext cx="7589293" cy="4623470"/>
          </a:xfrm>
        </p:spPr>
        <p:txBody>
          <a:bodyPr>
            <a:normAutofit/>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smtClean="0">
                <a:solidFill>
                  <a:schemeClr val="tx1">
                    <a:lumMod val="85000"/>
                    <a:lumOff val="15000"/>
                  </a:schemeClr>
                </a:solidFill>
                <a:latin typeface="Arial" panose="020B0604020202020204" pitchFamily="34" charset="0"/>
                <a:cs typeface="Arial" panose="020B0604020202020204" pitchFamily="34" charset="0"/>
              </a:rPr>
              <a:t>UNIT FIVE </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r>
              <a:rPr lang="en-GB" b="1" dirty="0" smtClean="0">
                <a:solidFill>
                  <a:schemeClr val="tx1">
                    <a:lumMod val="85000"/>
                    <a:lumOff val="15000"/>
                  </a:schemeClr>
                </a:solidFill>
                <a:latin typeface="Arial" panose="020B0604020202020204" pitchFamily="34" charset="0"/>
                <a:cs typeface="Arial" panose="020B0604020202020204" pitchFamily="34" charset="0"/>
              </a:rPr>
              <a:t>Upper </a:t>
            </a:r>
            <a:r>
              <a:rPr lang="en-GB" b="1" dirty="0">
                <a:solidFill>
                  <a:schemeClr val="tx1">
                    <a:lumMod val="85000"/>
                    <a:lumOff val="15000"/>
                  </a:schemeClr>
                </a:solidFill>
                <a:latin typeface="Arial" panose="020B0604020202020204" pitchFamily="34" charset="0"/>
                <a:cs typeface="Arial" panose="020B0604020202020204" pitchFamily="34" charset="0"/>
              </a:rPr>
              <a:t>air </a:t>
            </a:r>
            <a:r>
              <a:rPr lang="en-GB" b="1" dirty="0" smtClean="0">
                <a:solidFill>
                  <a:schemeClr val="tx1">
                    <a:lumMod val="85000"/>
                    <a:lumOff val="15000"/>
                  </a:schemeClr>
                </a:solidFill>
                <a:latin typeface="Arial" panose="020B0604020202020204" pitchFamily="34" charset="0"/>
                <a:cs typeface="Arial" panose="020B0604020202020204" pitchFamily="34" charset="0"/>
              </a:rPr>
              <a:t>way and The thorax</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Tree>
    <p:extLst>
      <p:ext uri="{BB962C8B-B14F-4D97-AF65-F5344CB8AC3E}">
        <p14:creationId xmlns:p14="http://schemas.microsoft.com/office/powerpoint/2010/main" val="4029869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894093" cy="595438"/>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838200" y="920910"/>
            <a:ext cx="8305800" cy="5237267"/>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altLang="en-US" b="1" dirty="0" err="1" smtClean="0">
                <a:solidFill>
                  <a:schemeClr val="tx1">
                    <a:lumMod val="85000"/>
                    <a:lumOff val="15000"/>
                  </a:schemeClr>
                </a:solidFill>
                <a:latin typeface="Arial" panose="020B0604020202020204" pitchFamily="34" charset="0"/>
                <a:cs typeface="Arial" panose="020B0604020202020204" pitchFamily="34" charset="0"/>
              </a:rPr>
              <a:t>Supine</a:t>
            </a:r>
            <a:r>
              <a:rPr lang="fr-BE" altLang="en-US" b="1" dirty="0" smtClean="0">
                <a:solidFill>
                  <a:schemeClr val="tx1">
                    <a:lumMod val="85000"/>
                    <a:lumOff val="15000"/>
                  </a:schemeClr>
                </a:solidFill>
                <a:latin typeface="Arial" panose="020B0604020202020204" pitchFamily="34" charset="0"/>
                <a:cs typeface="Arial" panose="020B0604020202020204" pitchFamily="34" charset="0"/>
              </a:rPr>
              <a:t> Position</a:t>
            </a:r>
          </a:p>
          <a:p>
            <a:pPr algn="l"/>
            <a:endParaRPr lang="fr-BE" altLang="en-US" b="1"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Moves </a:t>
            </a:r>
            <a:r>
              <a:rPr lang="fr-BE" altLang="en-US" dirty="0">
                <a:solidFill>
                  <a:schemeClr val="tx1">
                    <a:lumMod val="85000"/>
                    <a:lumOff val="15000"/>
                  </a:schemeClr>
                </a:solidFill>
                <a:latin typeface="Arial" panose="020B0604020202020204" pitchFamily="34" charset="0"/>
                <a:cs typeface="Arial" panose="020B0604020202020204" pitchFamily="34" charset="0"/>
              </a:rPr>
              <a:t>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heart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away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from</a:t>
            </a:r>
            <a:r>
              <a:rPr lang="fr-BE" altLang="en-US" dirty="0">
                <a:solidFill>
                  <a:schemeClr val="tx1">
                    <a:lumMod val="85000"/>
                    <a:lumOff val="15000"/>
                  </a:schemeClr>
                </a:solidFill>
                <a:latin typeface="Arial" panose="020B0604020202020204" pitchFamily="34" charset="0"/>
                <a:cs typeface="Arial" panose="020B0604020202020204" pitchFamily="34" charset="0"/>
              </a:rPr>
              <a:t> the film ,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thus</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increaseing</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magnificatin</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reducing</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accuracy</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assessment</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heart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size.</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fr-BE" altLang="en-US" dirty="0">
                <a:solidFill>
                  <a:schemeClr val="tx1">
                    <a:lumMod val="85000"/>
                    <a:lumOff val="15000"/>
                  </a:schemeClr>
                </a:solidFill>
                <a:latin typeface="Arial" panose="020B0604020202020204" pitchFamily="34" charset="0"/>
                <a:cs typeface="Arial" panose="020B0604020202020204" pitchFamily="34" charset="0"/>
              </a:rPr>
              <a:t>normal </a:t>
            </a:r>
            <a:r>
              <a:rPr lang="fr-BE" altLang="en-US" dirty="0" err="1">
                <a:solidFill>
                  <a:schemeClr val="tx1">
                    <a:lumMod val="85000"/>
                    <a:lumOff val="15000"/>
                  </a:schemeClr>
                </a:solidFill>
                <a:latin typeface="Arial" panose="020B0604020202020204" pitchFamily="34" charset="0"/>
                <a:cs typeface="Arial" panose="020B0604020202020204" pitchFamily="34" charset="0"/>
              </a:rPr>
              <a:t>biomecanics</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blood</a:t>
            </a:r>
            <a:r>
              <a:rPr lang="fr-BE" altLang="en-US" dirty="0">
                <a:solidFill>
                  <a:schemeClr val="tx1">
                    <a:lumMod val="85000"/>
                    <a:lumOff val="15000"/>
                  </a:schemeClr>
                </a:solidFill>
                <a:latin typeface="Arial" panose="020B0604020202020204" pitchFamily="34" charset="0"/>
                <a:cs typeface="Arial" panose="020B0604020202020204" pitchFamily="34" charset="0"/>
              </a:rPr>
              <a:t> flow are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different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from</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those</a:t>
            </a:r>
            <a:r>
              <a:rPr lang="fr-BE" altLang="en-US" dirty="0">
                <a:solidFill>
                  <a:schemeClr val="tx1">
                    <a:lumMod val="85000"/>
                    <a:lumOff val="15000"/>
                  </a:schemeClr>
                </a:solidFill>
                <a:latin typeface="Arial" panose="020B0604020202020204" pitchFamily="34" charset="0"/>
                <a:cs typeface="Arial" panose="020B0604020202020204" pitchFamily="34" charset="0"/>
              </a:rPr>
              <a:t> in the erect position ,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producing</a:t>
            </a:r>
            <a:r>
              <a:rPr lang="fr-BE" altLang="en-US" dirty="0">
                <a:solidFill>
                  <a:schemeClr val="tx1">
                    <a:lumMod val="85000"/>
                    <a:lumOff val="15000"/>
                  </a:schemeClr>
                </a:solidFill>
                <a:latin typeface="Arial" panose="020B0604020202020204" pitchFamily="34" charset="0"/>
                <a:cs typeface="Arial" panose="020B0604020202020204" pitchFamily="34" charset="0"/>
              </a:rPr>
              <a:t> relative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prominence</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upper</a:t>
            </a:r>
            <a:r>
              <a:rPr lang="fr-BE" altLang="en-US" dirty="0">
                <a:solidFill>
                  <a:schemeClr val="tx1">
                    <a:lumMod val="85000"/>
                    <a:lumOff val="15000"/>
                  </a:schemeClr>
                </a:solidFill>
                <a:latin typeface="Arial" panose="020B0604020202020204" pitchFamily="34" charset="0"/>
                <a:cs typeface="Arial" panose="020B0604020202020204" pitchFamily="34" charset="0"/>
              </a:rPr>
              <a:t> lobe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vessels</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mimicking</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signs</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heart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vessels</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Fluid</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levels</a:t>
            </a:r>
            <a:r>
              <a:rPr lang="fr-BE" altLang="en-US" dirty="0">
                <a:solidFill>
                  <a:schemeClr val="tx1">
                    <a:lumMod val="85000"/>
                    <a:lumOff val="15000"/>
                  </a:schemeClr>
                </a:solidFill>
                <a:latin typeface="Arial" panose="020B0604020202020204" pitchFamily="34" charset="0"/>
                <a:cs typeface="Arial" panose="020B0604020202020204" pitchFamily="34" charset="0"/>
              </a:rPr>
              <a:t> are not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seen</a:t>
            </a:r>
          </a:p>
          <a:p>
            <a:pPr algn="l"/>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It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will</a:t>
            </a:r>
            <a:r>
              <a:rPr lang="fr-BE" altLang="en-US" dirty="0">
                <a:solidFill>
                  <a:schemeClr val="tx1">
                    <a:lumMod val="85000"/>
                    <a:lumOff val="15000"/>
                  </a:schemeClr>
                </a:solidFill>
                <a:latin typeface="Arial" panose="020B0604020202020204" pitchFamily="34" charset="0"/>
                <a:cs typeface="Arial" panose="020B0604020202020204" pitchFamily="34" charset="0"/>
              </a:rPr>
              <a:t> be more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diffcult</a:t>
            </a:r>
            <a:r>
              <a:rPr lang="fr-BE" altLang="en-US" dirty="0">
                <a:solidFill>
                  <a:schemeClr val="tx1">
                    <a:lumMod val="85000"/>
                    <a:lumOff val="15000"/>
                  </a:schemeClr>
                </a:solidFill>
                <a:latin typeface="Arial" panose="020B0604020202020204" pitchFamily="34" charset="0"/>
                <a:cs typeface="Arial" panose="020B0604020202020204" pitchFamily="34" charset="0"/>
              </a:rPr>
              <a:t> to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detect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pnemothorax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20</a:t>
            </a:fld>
            <a:endParaRPr lang="en-US" dirty="0"/>
          </a:p>
        </p:txBody>
      </p:sp>
    </p:spTree>
    <p:extLst>
      <p:ext uri="{BB962C8B-B14F-4D97-AF65-F5344CB8AC3E}">
        <p14:creationId xmlns:p14="http://schemas.microsoft.com/office/powerpoint/2010/main" val="3396036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altLang="en-US" b="1" dirty="0" smtClean="0">
                <a:solidFill>
                  <a:schemeClr val="tx1">
                    <a:lumMod val="85000"/>
                    <a:lumOff val="15000"/>
                  </a:schemeClr>
                </a:solidFill>
                <a:latin typeface="Arial" panose="020B0604020202020204" pitchFamily="34" charset="0"/>
                <a:cs typeface="Arial" panose="020B0604020202020204" pitchFamily="34" charset="0"/>
              </a:rPr>
              <a:t>Semi-</a:t>
            </a:r>
            <a:r>
              <a:rPr lang="fr-BE" altLang="en-US" b="1" dirty="0" err="1" smtClean="0">
                <a:solidFill>
                  <a:schemeClr val="tx1">
                    <a:lumMod val="85000"/>
                    <a:lumOff val="15000"/>
                  </a:schemeClr>
                </a:solidFill>
                <a:latin typeface="Arial" panose="020B0604020202020204" pitchFamily="34" charset="0"/>
                <a:cs typeface="Arial" panose="020B0604020202020204" pitchFamily="34" charset="0"/>
              </a:rPr>
              <a:t>erect</a:t>
            </a:r>
            <a:r>
              <a:rPr lang="fr-BE" altLang="en-US" b="1" dirty="0" smtClean="0">
                <a:solidFill>
                  <a:schemeClr val="tx1">
                    <a:lumMod val="85000"/>
                    <a:lumOff val="15000"/>
                  </a:schemeClr>
                </a:solidFill>
                <a:latin typeface="Arial" panose="020B0604020202020204" pitchFamily="34" charset="0"/>
                <a:cs typeface="Arial" panose="020B0604020202020204" pitchFamily="34" charset="0"/>
              </a:rPr>
              <a:t> projection</a:t>
            </a:r>
          </a:p>
          <a:p>
            <a:pPr algn="l"/>
            <a:endParaRPr lang="fr-BE" altLang="en-US" b="1"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degree</a:t>
            </a:r>
            <a:r>
              <a:rPr lang="fr-BE" altLang="en-US" dirty="0">
                <a:solidFill>
                  <a:schemeClr val="tx1">
                    <a:lumMod val="85000"/>
                    <a:lumOff val="15000"/>
                  </a:schemeClr>
                </a:solidFill>
                <a:latin typeface="Arial" panose="020B0604020202020204" pitchFamily="34" charset="0"/>
                <a:cs typeface="Arial" panose="020B0604020202020204" pitchFamily="34" charset="0"/>
              </a:rPr>
              <a:t> 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which</a:t>
            </a:r>
            <a:r>
              <a:rPr lang="fr-BE" altLang="en-US" dirty="0">
                <a:solidFill>
                  <a:schemeClr val="tx1">
                    <a:lumMod val="85000"/>
                    <a:lumOff val="15000"/>
                  </a:schemeClr>
                </a:solidFill>
                <a:latin typeface="Arial" panose="020B0604020202020204" pitchFamily="34" charset="0"/>
                <a:cs typeface="Arial" panose="020B0604020202020204" pitchFamily="34" charset="0"/>
              </a:rPr>
              <a:t> the patient is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leaning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from</a:t>
            </a:r>
            <a:r>
              <a:rPr lang="fr-BE" altLang="en-US" dirty="0">
                <a:solidFill>
                  <a:schemeClr val="tx1">
                    <a:lumMod val="85000"/>
                    <a:lumOff val="15000"/>
                  </a:schemeClr>
                </a:solidFill>
                <a:latin typeface="Arial" panose="020B0604020202020204" pitchFamily="34" charset="0"/>
                <a:cs typeface="Arial" panose="020B0604020202020204" pitchFamily="34" charset="0"/>
              </a:rPr>
              <a:t> the vertical varies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according</a:t>
            </a:r>
            <a:r>
              <a:rPr lang="fr-BE" altLang="en-US" dirty="0">
                <a:solidFill>
                  <a:schemeClr val="tx1">
                    <a:lumMod val="85000"/>
                    <a:lumOff val="15000"/>
                  </a:schemeClr>
                </a:solidFill>
                <a:latin typeface="Arial" panose="020B0604020202020204" pitchFamily="34" charset="0"/>
                <a:cs typeface="Arial" panose="020B0604020202020204" pitchFamily="34" charset="0"/>
              </a:rPr>
              <a:t> 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circumstances</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eg</a:t>
            </a:r>
            <a:r>
              <a:rPr lang="fr-BE" altLang="en-US" dirty="0">
                <a:solidFill>
                  <a:schemeClr val="tx1">
                    <a:lumMod val="85000"/>
                    <a:lumOff val="15000"/>
                  </a:schemeClr>
                </a:solidFill>
                <a:latin typeface="Arial" panose="020B0604020202020204" pitchFamily="34" charset="0"/>
                <a:cs typeface="Arial" panose="020B0604020202020204" pitchFamily="34" charset="0"/>
              </a:rPr>
              <a:t>. Age,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fitness </a:t>
            </a:r>
            <a:r>
              <a:rPr lang="fr-BE" altLang="en-US" dirty="0">
                <a:solidFill>
                  <a:schemeClr val="tx1">
                    <a:lumMod val="85000"/>
                    <a:lumOff val="15000"/>
                  </a:schemeClr>
                </a:solidFill>
                <a:latin typeface="Arial" panose="020B0604020202020204" pitchFamily="34" charset="0"/>
                <a:cs typeface="Arial" panose="020B0604020202020204" pitchFamily="34" charset="0"/>
              </a:rPr>
              <a:t>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availability</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assistance.</a:t>
            </a:r>
          </a:p>
          <a:p>
            <a:pPr algn="l"/>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fr-BE" altLang="en-US" dirty="0">
                <a:solidFill>
                  <a:schemeClr val="tx1">
                    <a:lumMod val="85000"/>
                    <a:lumOff val="15000"/>
                  </a:schemeClr>
                </a:solidFill>
                <a:latin typeface="Arial" panose="020B0604020202020204" pitchFamily="34" charset="0"/>
                <a:cs typeface="Arial" panose="020B0604020202020204" pitchFamily="34" charset="0"/>
              </a:rPr>
              <a:t>patient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lean</a:t>
            </a:r>
            <a:r>
              <a:rPr lang="fr-BE" altLang="en-US" dirty="0">
                <a:solidFill>
                  <a:schemeClr val="tx1">
                    <a:lumMod val="85000"/>
                    <a:lumOff val="15000"/>
                  </a:schemeClr>
                </a:solidFill>
                <a:latin typeface="Arial" panose="020B0604020202020204" pitchFamily="34" charset="0"/>
                <a:cs typeface="Arial" panose="020B0604020202020204" pitchFamily="34" charset="0"/>
              </a:rPr>
              <a:t> to one side or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head</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may</a:t>
            </a:r>
            <a:r>
              <a:rPr lang="fr-BE" altLang="en-US" dirty="0">
                <a:solidFill>
                  <a:schemeClr val="tx1">
                    <a:lumMod val="85000"/>
                    <a:lumOff val="15000"/>
                  </a:schemeClr>
                </a:solidFill>
                <a:latin typeface="Arial" panose="020B0604020202020204" pitchFamily="34" charset="0"/>
                <a:cs typeface="Arial" panose="020B0604020202020204" pitchFamily="34" charset="0"/>
              </a:rPr>
              <a:t> drop over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upper</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chest</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these</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will</a:t>
            </a:r>
            <a:r>
              <a:rPr lang="fr-BE" altLang="en-US" dirty="0">
                <a:solidFill>
                  <a:schemeClr val="tx1">
                    <a:lumMod val="85000"/>
                    <a:lumOff val="15000"/>
                  </a:schemeClr>
                </a:solidFill>
                <a:latin typeface="Arial" panose="020B0604020202020204" pitchFamily="34" charset="0"/>
                <a:cs typeface="Arial" panose="020B0604020202020204" pitchFamily="34" charset="0"/>
              </a:rPr>
              <a:t> cause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difficult</a:t>
            </a:r>
            <a:r>
              <a:rPr lang="fr-BE" altLang="en-US" dirty="0">
                <a:solidFill>
                  <a:schemeClr val="tx1">
                    <a:lumMod val="85000"/>
                    <a:lumOff val="15000"/>
                  </a:schemeClr>
                </a:solidFill>
                <a:latin typeface="Arial" panose="020B0604020202020204" pitchFamily="34" charset="0"/>
                <a:cs typeface="Arial" panose="020B0604020202020204" pitchFamily="34" charset="0"/>
              </a:rPr>
              <a:t> in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assessing</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chest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21</a:t>
            </a:fld>
            <a:endParaRPr lang="en-US" dirty="0"/>
          </a:p>
        </p:txBody>
      </p:sp>
    </p:spTree>
    <p:extLst>
      <p:ext uri="{BB962C8B-B14F-4D97-AF65-F5344CB8AC3E}">
        <p14:creationId xmlns:p14="http://schemas.microsoft.com/office/powerpoint/2010/main" val="47995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161633" cy="5237267"/>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b="1" dirty="0" err="1" smtClean="0">
                <a:solidFill>
                  <a:schemeClr val="tx1">
                    <a:lumMod val="85000"/>
                    <a:lumOff val="15000"/>
                  </a:schemeClr>
                </a:solidFill>
                <a:latin typeface="Arial" panose="020B0604020202020204" pitchFamily="34" charset="0"/>
                <a:cs typeface="Arial" panose="020B0604020202020204" pitchFamily="34" charset="0"/>
              </a:rPr>
              <a:t>Anteroposterior</a:t>
            </a:r>
            <a:r>
              <a:rPr lang="fr-BE" b="1" dirty="0" smtClean="0">
                <a:solidFill>
                  <a:schemeClr val="tx1">
                    <a:lumMod val="85000"/>
                    <a:lumOff val="15000"/>
                  </a:schemeClr>
                </a:solidFill>
                <a:latin typeface="Arial" panose="020B0604020202020204" pitchFamily="34" charset="0"/>
                <a:cs typeface="Arial" panose="020B0604020202020204" pitchFamily="34" charset="0"/>
              </a:rPr>
              <a:t> Projection</a:t>
            </a: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Magnification </a:t>
            </a:r>
            <a:r>
              <a:rPr lang="fr-BE" dirty="0" err="1">
                <a:solidFill>
                  <a:schemeClr val="tx1">
                    <a:lumMod val="85000"/>
                    <a:lumOff val="15000"/>
                  </a:schemeClr>
                </a:solidFill>
                <a:latin typeface="Arial" panose="020B0604020202020204" pitchFamily="34" charset="0"/>
                <a:cs typeface="Arial" panose="020B0604020202020204" pitchFamily="34" charset="0"/>
              </a:rPr>
              <a:t>makes</a:t>
            </a:r>
            <a:r>
              <a:rPr lang="fr-BE" dirty="0">
                <a:solidFill>
                  <a:schemeClr val="tx1">
                    <a:lumMod val="85000"/>
                    <a:lumOff val="15000"/>
                  </a:schemeClr>
                </a:solidFill>
                <a:latin typeface="Arial" panose="020B0604020202020204" pitchFamily="34" charset="0"/>
                <a:cs typeface="Arial" panose="020B0604020202020204" pitchFamily="34" charset="0"/>
              </a:rPr>
              <a:t> the </a:t>
            </a:r>
            <a:r>
              <a:rPr lang="fr-BE" dirty="0" err="1">
                <a:solidFill>
                  <a:schemeClr val="tx1">
                    <a:lumMod val="85000"/>
                    <a:lumOff val="15000"/>
                  </a:schemeClr>
                </a:solidFill>
                <a:latin typeface="Arial" panose="020B0604020202020204" pitchFamily="34" charset="0"/>
                <a:cs typeface="Arial" panose="020B0604020202020204" pitchFamily="34" charset="0"/>
              </a:rPr>
              <a:t>heart</a:t>
            </a:r>
            <a:r>
              <a:rPr lang="fr-BE" dirty="0">
                <a:solidFill>
                  <a:schemeClr val="tx1">
                    <a:lumMod val="85000"/>
                    <a:lumOff val="15000"/>
                  </a:schemeClr>
                </a:solidFill>
                <a:latin typeface="Arial" panose="020B0604020202020204" pitchFamily="34" charset="0"/>
                <a:cs typeface="Arial" panose="020B0604020202020204" pitchFamily="34" charset="0"/>
              </a:rPr>
              <a:t> size </a:t>
            </a:r>
            <a:r>
              <a:rPr lang="fr-BE" dirty="0" err="1">
                <a:solidFill>
                  <a:schemeClr val="tx1">
                    <a:lumMod val="85000"/>
                    <a:lumOff val="15000"/>
                  </a:schemeClr>
                </a:solidFill>
                <a:latin typeface="Arial" panose="020B0604020202020204" pitchFamily="34" charset="0"/>
                <a:cs typeface="Arial" panose="020B0604020202020204" pitchFamily="34" charset="0"/>
              </a:rPr>
              <a:t>difficult</a:t>
            </a:r>
            <a:r>
              <a:rPr lang="fr-BE" dirty="0">
                <a:solidFill>
                  <a:schemeClr val="tx1">
                    <a:lumMod val="85000"/>
                    <a:lumOff val="15000"/>
                  </a:schemeClr>
                </a:solidFill>
                <a:latin typeface="Arial" panose="020B0604020202020204" pitchFamily="34" charset="0"/>
                <a:cs typeface="Arial" panose="020B0604020202020204" pitchFamily="34" charset="0"/>
              </a:rPr>
              <a:t> to </a:t>
            </a:r>
            <a:r>
              <a:rPr lang="fr-BE" dirty="0" err="1">
                <a:solidFill>
                  <a:schemeClr val="tx1">
                    <a:lumMod val="85000"/>
                    <a:lumOff val="15000"/>
                  </a:schemeClr>
                </a:solidFill>
                <a:latin typeface="Arial" panose="020B0604020202020204" pitchFamily="34" charset="0"/>
                <a:cs typeface="Arial" panose="020B0604020202020204" pitchFamily="34" charset="0"/>
              </a:rPr>
              <a:t>assess</a:t>
            </a:r>
            <a:r>
              <a:rPr lang="fr-BE" dirty="0">
                <a:solidFill>
                  <a:schemeClr val="tx1">
                    <a:lumMod val="85000"/>
                    <a:lumOff val="15000"/>
                  </a:schemeClr>
                </a:solidFill>
                <a:latin typeface="Arial" panose="020B0604020202020204" pitchFamily="34" charset="0"/>
                <a:cs typeface="Arial" panose="020B0604020202020204" pitchFamily="34" charset="0"/>
              </a:rPr>
              <a:t> in </a:t>
            </a:r>
            <a:r>
              <a:rPr lang="fr-BE" dirty="0" err="1">
                <a:solidFill>
                  <a:schemeClr val="tx1">
                    <a:lumMod val="85000"/>
                    <a:lumOff val="15000"/>
                  </a:schemeClr>
                </a:solidFill>
                <a:latin typeface="Arial" panose="020B0604020202020204" pitchFamily="34" charset="0"/>
                <a:cs typeface="Arial" panose="020B0604020202020204" pitchFamily="34" charset="0"/>
              </a:rPr>
              <a:t>this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smtClean="0">
                <a:solidFill>
                  <a:schemeClr val="tx1">
                    <a:lumMod val="85000"/>
                    <a:lumOff val="15000"/>
                  </a:schemeClr>
                </a:solidFill>
                <a:latin typeface="Arial" panose="020B0604020202020204" pitchFamily="34" charset="0"/>
                <a:cs typeface="Arial" panose="020B0604020202020204" pitchFamily="34" charset="0"/>
              </a:rPr>
              <a:t>projection.</a:t>
            </a:r>
          </a:p>
          <a:p>
            <a:pPr algn="l"/>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fr-BE" b="1" dirty="0" smtClean="0">
                <a:solidFill>
                  <a:schemeClr val="tx1">
                    <a:lumMod val="85000"/>
                    <a:lumOff val="15000"/>
                  </a:schemeClr>
                </a:solidFill>
                <a:latin typeface="Arial" panose="020B0604020202020204" pitchFamily="34" charset="0"/>
                <a:cs typeface="Arial" panose="020B0604020202020204" pitchFamily="34" charset="0"/>
              </a:rPr>
              <a:t>Rotation</a:t>
            </a:r>
          </a:p>
          <a:p>
            <a:pPr marL="457200" indent="-457200" algn="l">
              <a:buBlip>
                <a:blip r:embed="rId2"/>
              </a:buBlip>
            </a:pPr>
            <a:r>
              <a:rPr lang="fr-BE" dirty="0" err="1" smtClean="0">
                <a:solidFill>
                  <a:schemeClr val="tx1">
                    <a:lumMod val="85000"/>
                    <a:lumOff val="15000"/>
                  </a:schemeClr>
                </a:solidFill>
                <a:latin typeface="Arial" panose="020B0604020202020204" pitchFamily="34" charset="0"/>
                <a:cs typeface="Arial" panose="020B0604020202020204" pitchFamily="34" charset="0"/>
              </a:rPr>
              <a:t>Obliquity</a:t>
            </a:r>
            <a:r>
              <a:rPr lang="fr-BE" dirty="0" smtClean="0">
                <a:solidFill>
                  <a:schemeClr val="tx1">
                    <a:lumMod val="85000"/>
                    <a:lumOff val="15000"/>
                  </a:schemeClr>
                </a:solidFill>
                <a:latin typeface="Arial" panose="020B0604020202020204" pitchFamily="34" charset="0"/>
                <a:cs typeface="Arial" panose="020B0604020202020204" pitchFamily="34" charset="0"/>
              </a:rPr>
              <a:t> </a:t>
            </a:r>
            <a:r>
              <a:rPr lang="fr-BE" dirty="0">
                <a:solidFill>
                  <a:schemeClr val="tx1">
                    <a:lumMod val="85000"/>
                    <a:lumOff val="15000"/>
                  </a:schemeClr>
                </a:solidFill>
                <a:latin typeface="Arial" panose="020B0604020202020204" pitchFamily="34" charset="0"/>
                <a:cs typeface="Arial" panose="020B0604020202020204" pitchFamily="34" charset="0"/>
              </a:rPr>
              <a:t>causes the side of the </a:t>
            </a:r>
            <a:r>
              <a:rPr lang="fr-BE" dirty="0" err="1">
                <a:solidFill>
                  <a:schemeClr val="tx1">
                    <a:lumMod val="85000"/>
                    <a:lumOff val="15000"/>
                  </a:schemeClr>
                </a:solidFill>
                <a:latin typeface="Arial" panose="020B0604020202020204" pitchFamily="34" charset="0"/>
                <a:cs typeface="Arial" panose="020B0604020202020204" pitchFamily="34" charset="0"/>
              </a:rPr>
              <a:t>chest</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furthest</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removed</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from</a:t>
            </a:r>
            <a:r>
              <a:rPr lang="fr-BE" dirty="0">
                <a:solidFill>
                  <a:schemeClr val="tx1">
                    <a:lumMod val="85000"/>
                    <a:lumOff val="15000"/>
                  </a:schemeClr>
                </a:solidFill>
                <a:latin typeface="Arial" panose="020B0604020202020204" pitchFamily="34" charset="0"/>
                <a:cs typeface="Arial" panose="020B0604020202020204" pitchFamily="34" charset="0"/>
              </a:rPr>
              <a:t> the film plane, </a:t>
            </a:r>
            <a:r>
              <a:rPr lang="fr-BE" dirty="0" err="1">
                <a:solidFill>
                  <a:schemeClr val="tx1">
                    <a:lumMod val="85000"/>
                    <a:lumOff val="15000"/>
                  </a:schemeClr>
                </a:solidFill>
                <a:latin typeface="Arial" panose="020B0604020202020204" pitchFamily="34" charset="0"/>
                <a:cs typeface="Arial" panose="020B0604020202020204" pitchFamily="34" charset="0"/>
              </a:rPr>
              <a:t>whilst</a:t>
            </a:r>
            <a:r>
              <a:rPr lang="fr-BE" dirty="0">
                <a:solidFill>
                  <a:schemeClr val="tx1">
                    <a:lumMod val="85000"/>
                    <a:lumOff val="15000"/>
                  </a:schemeClr>
                </a:solidFill>
                <a:latin typeface="Arial" panose="020B0604020202020204" pitchFamily="34" charset="0"/>
                <a:cs typeface="Arial" panose="020B0604020202020204" pitchFamily="34" charset="0"/>
              </a:rPr>
              <a:t> the </a:t>
            </a:r>
            <a:r>
              <a:rPr lang="fr-BE" dirty="0" err="1">
                <a:solidFill>
                  <a:schemeClr val="tx1">
                    <a:lumMod val="85000"/>
                    <a:lumOff val="15000"/>
                  </a:schemeClr>
                </a:solidFill>
                <a:latin typeface="Arial" panose="020B0604020202020204" pitchFamily="34" charset="0"/>
                <a:cs typeface="Arial" panose="020B0604020202020204" pitchFamily="34" charset="0"/>
              </a:rPr>
              <a:t>other</a:t>
            </a:r>
            <a:r>
              <a:rPr lang="fr-BE" dirty="0">
                <a:solidFill>
                  <a:schemeClr val="tx1">
                    <a:lumMod val="85000"/>
                    <a:lumOff val="15000"/>
                  </a:schemeClr>
                </a:solidFill>
                <a:latin typeface="Arial" panose="020B0604020202020204" pitchFamily="34" charset="0"/>
                <a:cs typeface="Arial" panose="020B0604020202020204" pitchFamily="34" charset="0"/>
              </a:rPr>
              <a:t> side is </a:t>
            </a:r>
            <a:r>
              <a:rPr lang="fr-BE" dirty="0" err="1">
                <a:solidFill>
                  <a:schemeClr val="tx1">
                    <a:lumMod val="85000"/>
                    <a:lumOff val="15000"/>
                  </a:schemeClr>
                </a:solidFill>
                <a:latin typeface="Arial" panose="020B0604020202020204" pitchFamily="34" charset="0"/>
                <a:cs typeface="Arial" panose="020B0604020202020204" pitchFamily="34" charset="0"/>
              </a:rPr>
              <a:t>partially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obscured</a:t>
            </a:r>
            <a:r>
              <a:rPr lang="fr-BE" dirty="0">
                <a:solidFill>
                  <a:schemeClr val="tx1">
                    <a:lumMod val="85000"/>
                    <a:lumOff val="15000"/>
                  </a:schemeClr>
                </a:solidFill>
                <a:latin typeface="Arial" panose="020B0604020202020204" pitchFamily="34" charset="0"/>
                <a:cs typeface="Arial" panose="020B0604020202020204" pitchFamily="34" charset="0"/>
              </a:rPr>
              <a:t> by the </a:t>
            </a:r>
            <a:r>
              <a:rPr lang="fr-BE" dirty="0" err="1">
                <a:solidFill>
                  <a:schemeClr val="tx1">
                    <a:lumMod val="85000"/>
                    <a:lumOff val="15000"/>
                  </a:schemeClr>
                </a:solidFill>
                <a:latin typeface="Arial" panose="020B0604020202020204" pitchFamily="34" charset="0"/>
                <a:cs typeface="Arial" panose="020B0604020202020204" pitchFamily="34" charset="0"/>
              </a:rPr>
              <a:t>spine</a:t>
            </a:r>
            <a:r>
              <a:rPr lang="fr-BE" dirty="0">
                <a:solidFill>
                  <a:schemeClr val="tx1">
                    <a:lumMod val="85000"/>
                    <a:lumOff val="15000"/>
                  </a:schemeClr>
                </a:solidFill>
                <a:latin typeface="Arial" panose="020B0604020202020204" pitchFamily="34" charset="0"/>
                <a:cs typeface="Arial" panose="020B0604020202020204" pitchFamily="34" charset="0"/>
              </a:rPr>
              <a:t> and more dense. </a:t>
            </a:r>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algn="l"/>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differing</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densities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may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simulate</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either</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abnormal</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density</a:t>
            </a:r>
            <a:r>
              <a:rPr lang="fr-BE" dirty="0">
                <a:solidFill>
                  <a:schemeClr val="tx1">
                    <a:lumMod val="85000"/>
                    <a:lumOff val="15000"/>
                  </a:schemeClr>
                </a:solidFill>
                <a:latin typeface="Arial" panose="020B0604020202020204" pitchFamily="34" charset="0"/>
                <a:cs typeface="Arial" panose="020B0604020202020204" pitchFamily="34" charset="0"/>
              </a:rPr>
              <a:t> ( </a:t>
            </a:r>
            <a:r>
              <a:rPr lang="fr-BE" dirty="0" err="1">
                <a:solidFill>
                  <a:schemeClr val="tx1">
                    <a:lumMod val="85000"/>
                    <a:lumOff val="15000"/>
                  </a:schemeClr>
                </a:solidFill>
                <a:latin typeface="Arial" panose="020B0604020202020204" pitchFamily="34" charset="0"/>
                <a:cs typeface="Arial" panose="020B0604020202020204" pitchFamily="34" charset="0"/>
              </a:rPr>
              <a:t>e.g</a:t>
            </a:r>
            <a:r>
              <a:rPr lang="fr-BE" dirty="0">
                <a:solidFill>
                  <a:schemeClr val="tx1">
                    <a:lumMod val="85000"/>
                    <a:lumOff val="15000"/>
                  </a:schemeClr>
                </a:solidFill>
                <a:latin typeface="Arial" panose="020B0604020202020204" pitchFamily="34" charset="0"/>
                <a:cs typeface="Arial" panose="020B0604020202020204" pitchFamily="34" charset="0"/>
              </a:rPr>
              <a:t>. consolidation or pleural effusion ) on one side or </a:t>
            </a:r>
            <a:r>
              <a:rPr lang="fr-BE" dirty="0" err="1">
                <a:solidFill>
                  <a:schemeClr val="tx1">
                    <a:lumMod val="85000"/>
                    <a:lumOff val="15000"/>
                  </a:schemeClr>
                </a:solidFill>
                <a:latin typeface="Arial" panose="020B0604020202020204" pitchFamily="34" charset="0"/>
                <a:cs typeface="Arial" panose="020B0604020202020204" pitchFamily="34" charset="0"/>
              </a:rPr>
              <a:t>abnormal</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lucency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e.g</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emphysema</a:t>
            </a:r>
            <a:r>
              <a:rPr lang="fr-BE" dirty="0">
                <a:solidFill>
                  <a:schemeClr val="tx1">
                    <a:lumMod val="85000"/>
                    <a:lumOff val="15000"/>
                  </a:schemeClr>
                </a:solidFill>
                <a:latin typeface="Arial" panose="020B0604020202020204" pitchFamily="34" charset="0"/>
                <a:cs typeface="Arial" panose="020B0604020202020204" pitchFamily="34" charset="0"/>
              </a:rPr>
              <a:t>) on the </a:t>
            </a:r>
            <a:r>
              <a:rPr lang="fr-BE" dirty="0" err="1">
                <a:solidFill>
                  <a:schemeClr val="tx1">
                    <a:lumMod val="85000"/>
                    <a:lumOff val="15000"/>
                  </a:schemeClr>
                </a:solidFill>
                <a:latin typeface="Arial" panose="020B0604020202020204" pitchFamily="34" charset="0"/>
                <a:cs typeface="Arial" panose="020B0604020202020204" pitchFamily="34" charset="0"/>
              </a:rPr>
              <a:t>other</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b="1" dirty="0">
                <a:solidFill>
                  <a:schemeClr val="tx1">
                    <a:lumMod val="85000"/>
                    <a:lumOff val="15000"/>
                  </a:schemeClr>
                </a:solidFill>
                <a:latin typeface="Arial" panose="020B0604020202020204" pitchFamily="34" charset="0"/>
                <a:cs typeface="Arial" panose="020B0604020202020204" pitchFamily="34" charset="0"/>
              </a:rPr>
              <a:t> </a:t>
            </a:r>
            <a:endParaRPr lang="en-GB" b="1"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22</a:t>
            </a:fld>
            <a:endParaRPr lang="en-US" dirty="0"/>
          </a:p>
        </p:txBody>
      </p:sp>
    </p:spTree>
    <p:extLst>
      <p:ext uri="{BB962C8B-B14F-4D97-AF65-F5344CB8AC3E}">
        <p14:creationId xmlns:p14="http://schemas.microsoft.com/office/powerpoint/2010/main" val="24192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894093" cy="595438"/>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161633"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Rotation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markedly</a:t>
            </a:r>
            <a:r>
              <a:rPr lang="fr-BE" altLang="en-US" dirty="0">
                <a:solidFill>
                  <a:schemeClr val="tx1">
                    <a:lumMod val="85000"/>
                    <a:lumOff val="15000"/>
                  </a:schemeClr>
                </a:solidFill>
                <a:latin typeface="Arial" panose="020B0604020202020204" pitchFamily="34" charset="0"/>
                <a:cs typeface="Arial" panose="020B0604020202020204" pitchFamily="34" charset="0"/>
              </a:rPr>
              <a:t> affects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appearance</a:t>
            </a:r>
            <a:r>
              <a:rPr lang="fr-BE" altLang="en-US" dirty="0">
                <a:solidFill>
                  <a:schemeClr val="tx1">
                    <a:lumMod val="85000"/>
                    <a:lumOff val="15000"/>
                  </a:schemeClr>
                </a:solidFill>
                <a:latin typeface="Arial" panose="020B0604020202020204" pitchFamily="34" charset="0"/>
                <a:cs typeface="Arial" panose="020B0604020202020204" pitchFamily="34" charset="0"/>
              </a:rPr>
              <a:t> of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mediastinum</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hila</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hilum</a:t>
            </a:r>
            <a:r>
              <a:rPr lang="fr-BE" altLang="en-US" dirty="0">
                <a:solidFill>
                  <a:schemeClr val="tx1">
                    <a:lumMod val="85000"/>
                    <a:lumOff val="15000"/>
                  </a:schemeClr>
                </a:solidFill>
                <a:latin typeface="Arial" panose="020B0604020202020204" pitchFamily="34" charset="0"/>
                <a:cs typeface="Arial" panose="020B0604020202020204" pitchFamily="34" charset="0"/>
              </a:rPr>
              <a:t> of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raised</a:t>
            </a:r>
            <a:r>
              <a:rPr lang="fr-BE" altLang="en-US" dirty="0">
                <a:solidFill>
                  <a:schemeClr val="tx1">
                    <a:lumMod val="85000"/>
                    <a:lumOff val="15000"/>
                  </a:schemeClr>
                </a:solidFill>
                <a:latin typeface="Arial" panose="020B0604020202020204" pitchFamily="34" charset="0"/>
                <a:cs typeface="Arial" panose="020B0604020202020204" pitchFamily="34" charset="0"/>
              </a:rPr>
              <a:t> side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appears</a:t>
            </a:r>
            <a:r>
              <a:rPr lang="fr-BE" altLang="en-US" dirty="0">
                <a:solidFill>
                  <a:schemeClr val="tx1">
                    <a:lumMod val="85000"/>
                    <a:lumOff val="15000"/>
                  </a:schemeClr>
                </a:solidFill>
                <a:latin typeface="Arial" panose="020B0604020202020204" pitchFamily="34" charset="0"/>
                <a:cs typeface="Arial" panose="020B0604020202020204" pitchFamily="34" charset="0"/>
              </a:rPr>
              <a:t> more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prominent</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simulate</a:t>
            </a:r>
            <a:r>
              <a:rPr lang="fr-BE" altLang="en-US" dirty="0">
                <a:solidFill>
                  <a:schemeClr val="tx1">
                    <a:lumMod val="85000"/>
                    <a:lumOff val="15000"/>
                  </a:schemeClr>
                </a:solidFill>
                <a:latin typeface="Arial" panose="020B0604020202020204" pitchFamily="34" charset="0"/>
                <a:cs typeface="Arial" panose="020B0604020202020204" pitchFamily="34" charset="0"/>
              </a:rPr>
              <a:t> a mass.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other</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hilum</a:t>
            </a:r>
            <a:r>
              <a:rPr lang="fr-BE" altLang="en-US" dirty="0">
                <a:solidFill>
                  <a:schemeClr val="tx1">
                    <a:lumMod val="85000"/>
                    <a:lumOff val="15000"/>
                  </a:schemeClr>
                </a:solidFill>
                <a:latin typeface="Arial" panose="020B0604020202020204" pitchFamily="34" charset="0"/>
                <a:cs typeface="Arial" panose="020B0604020202020204" pitchFamily="34" charset="0"/>
              </a:rPr>
              <a:t> is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hidden</a:t>
            </a:r>
            <a:r>
              <a:rPr lang="fr-BE" altLang="en-US" dirty="0">
                <a:solidFill>
                  <a:schemeClr val="tx1">
                    <a:lumMod val="85000"/>
                    <a:lumOff val="15000"/>
                  </a:schemeClr>
                </a:solidFill>
                <a:latin typeface="Arial" panose="020B0604020202020204" pitchFamily="34" charset="0"/>
                <a:cs typeface="Arial" panose="020B0604020202020204" pitchFamily="34" charset="0"/>
              </a:rPr>
              <a:t> by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spine</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tending</a:t>
            </a:r>
            <a:r>
              <a:rPr lang="fr-BE" altLang="en-US" dirty="0">
                <a:solidFill>
                  <a:schemeClr val="tx1">
                    <a:lumMod val="85000"/>
                    <a:lumOff val="15000"/>
                  </a:schemeClr>
                </a:solidFill>
                <a:latin typeface="Arial" panose="020B0604020202020204" pitchFamily="34" charset="0"/>
                <a:cs typeface="Arial" panose="020B0604020202020204" pitchFamily="34" charset="0"/>
              </a:rPr>
              <a:t> to obscure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any</a:t>
            </a:r>
            <a:r>
              <a:rPr lang="fr-BE" altLang="en-US" dirty="0">
                <a:solidFill>
                  <a:schemeClr val="tx1">
                    <a:lumMod val="85000"/>
                    <a:lumOff val="15000"/>
                  </a:schemeClr>
                </a:solidFill>
                <a:latin typeface="Arial" panose="020B0604020202020204" pitchFamily="34" charset="0"/>
                <a:cs typeface="Arial" panose="020B0604020202020204" pitchFamily="34" charset="0"/>
              </a:rPr>
              <a:t> mass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that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may</a:t>
            </a:r>
            <a:r>
              <a:rPr lang="fr-BE" altLang="en-US" dirty="0">
                <a:solidFill>
                  <a:schemeClr val="tx1">
                    <a:lumMod val="85000"/>
                    <a:lumOff val="15000"/>
                  </a:schemeClr>
                </a:solidFill>
                <a:latin typeface="Arial" panose="020B0604020202020204" pitchFamily="34" charset="0"/>
                <a:cs typeface="Arial" panose="020B0604020202020204" pitchFamily="34" charset="0"/>
              </a:rPr>
              <a:t> be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present</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23</a:t>
            </a:fld>
            <a:endParaRPr lang="en-US" dirty="0"/>
          </a:p>
        </p:txBody>
      </p:sp>
    </p:spTree>
    <p:extLst>
      <p:ext uri="{BB962C8B-B14F-4D97-AF65-F5344CB8AC3E}">
        <p14:creationId xmlns:p14="http://schemas.microsoft.com/office/powerpoint/2010/main" val="384170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altLang="en-US" b="1" dirty="0" smtClean="0">
                <a:solidFill>
                  <a:schemeClr val="tx1">
                    <a:lumMod val="85000"/>
                    <a:lumOff val="15000"/>
                  </a:schemeClr>
                </a:solidFill>
                <a:latin typeface="Arial" panose="020B0604020202020204" pitchFamily="34" charset="0"/>
                <a:cs typeface="Arial" panose="020B0604020202020204" pitchFamily="34" charset="0"/>
              </a:rPr>
              <a:t>Exposure</a:t>
            </a:r>
          </a:p>
          <a:p>
            <a:pPr marL="457200"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Overexposed</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a:solidFill>
                  <a:schemeClr val="tx1">
                    <a:lumMod val="85000"/>
                    <a:lumOff val="15000"/>
                  </a:schemeClr>
                </a:solidFill>
                <a:latin typeface="Arial" panose="020B0604020202020204" pitchFamily="34" charset="0"/>
                <a:cs typeface="Arial" panose="020B0604020202020204" pitchFamily="34" charset="0"/>
              </a:rPr>
              <a:t>films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reduce</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visiblity</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lung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parechymal</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detail</a:t>
            </a:r>
            <a:r>
              <a:rPr lang="fr-BE" altLang="en-US" dirty="0">
                <a:solidFill>
                  <a:schemeClr val="tx1">
                    <a:lumMod val="85000"/>
                    <a:lumOff val="15000"/>
                  </a:schemeClr>
                </a:solidFill>
                <a:latin typeface="Arial" panose="020B0604020202020204" pitchFamily="34" charset="0"/>
                <a:cs typeface="Arial" panose="020B0604020202020204" pitchFamily="34" charset="0"/>
              </a:rPr>
              <a:t> ,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masking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vascular</a:t>
            </a:r>
            <a:r>
              <a:rPr lang="fr-BE" altLang="en-US" dirty="0">
                <a:solidFill>
                  <a:schemeClr val="tx1">
                    <a:lumMod val="85000"/>
                    <a:lumOff val="15000"/>
                  </a:schemeClr>
                </a:solidFill>
                <a:latin typeface="Arial" panose="020B0604020202020204" pitchFamily="34" charset="0"/>
                <a:cs typeface="Arial" panose="020B0604020202020204" pitchFamily="34" charset="0"/>
              </a:rPr>
              <a:t> and </a:t>
            </a:r>
            <a:r>
              <a:rPr lang="fr-BE" altLang="en-US" dirty="0" err="1">
                <a:solidFill>
                  <a:schemeClr val="tx1">
                    <a:lumMod val="85000"/>
                    <a:lumOff val="15000"/>
                  </a:schemeClr>
                </a:solidFill>
                <a:latin typeface="Arial" panose="020B0604020202020204" pitchFamily="34" charset="0"/>
                <a:cs typeface="Arial" panose="020B0604020202020204" pitchFamily="34" charset="0"/>
              </a:rPr>
              <a:t>interstitial</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changes.</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Underexposure</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can</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artificially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enhance</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visibility</a:t>
            </a:r>
            <a:r>
              <a:rPr lang="fr-BE" altLang="en-US" dirty="0">
                <a:solidFill>
                  <a:schemeClr val="tx1">
                    <a:lumMod val="85000"/>
                    <a:lumOff val="15000"/>
                  </a:schemeClr>
                </a:solidFill>
                <a:latin typeface="Arial" panose="020B0604020202020204" pitchFamily="34" charset="0"/>
                <a:cs typeface="Arial" panose="020B0604020202020204" pitchFamily="34" charset="0"/>
              </a:rPr>
              <a:t> of normal </a:t>
            </a:r>
            <a:r>
              <a:rPr lang="fr-BE" altLang="en-US" dirty="0" err="1">
                <a:solidFill>
                  <a:schemeClr val="tx1">
                    <a:lumMod val="85000"/>
                    <a:lumOff val="15000"/>
                  </a:schemeClr>
                </a:solidFill>
                <a:latin typeface="Arial" panose="020B0604020202020204" pitchFamily="34" charset="0"/>
                <a:cs typeface="Arial" panose="020B0604020202020204" pitchFamily="34" charset="0"/>
              </a:rPr>
              <a:t>lung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markings</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which</a:t>
            </a:r>
            <a:r>
              <a:rPr lang="fr-BE" altLang="en-US" dirty="0">
                <a:solidFill>
                  <a:schemeClr val="tx1">
                    <a:lumMod val="85000"/>
                    <a:lumOff val="15000"/>
                  </a:schemeClr>
                </a:solidFill>
                <a:latin typeface="Arial" panose="020B0604020202020204" pitchFamily="34" charset="0"/>
                <a:cs typeface="Arial" panose="020B0604020202020204" pitchFamily="34" charset="0"/>
              </a:rPr>
              <a:t> leads 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wrong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interpretation</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pulmonary</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fibrosis</a:t>
            </a:r>
            <a:r>
              <a:rPr lang="fr-BE" altLang="en-US" dirty="0">
                <a:solidFill>
                  <a:schemeClr val="tx1">
                    <a:lumMod val="85000"/>
                    <a:lumOff val="15000"/>
                  </a:schemeClr>
                </a:solidFill>
                <a:latin typeface="Arial" panose="020B0604020202020204" pitchFamily="34" charset="0"/>
                <a:cs typeface="Arial" panose="020B0604020202020204" pitchFamily="34" charset="0"/>
              </a:rPr>
              <a:t> or </a:t>
            </a:r>
            <a:r>
              <a:rPr lang="fr-BE" altLang="en-US" dirty="0" err="1">
                <a:solidFill>
                  <a:schemeClr val="tx1">
                    <a:lumMod val="85000"/>
                    <a:lumOff val="15000"/>
                  </a:schemeClr>
                </a:solidFill>
                <a:latin typeface="Arial" panose="020B0604020202020204" pitchFamily="34" charset="0"/>
                <a:cs typeface="Arial" panose="020B0604020202020204" pitchFamily="34" charset="0"/>
              </a:rPr>
              <a:t>oedema</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Underexposure</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a:solidFill>
                  <a:schemeClr val="tx1">
                    <a:lumMod val="85000"/>
                    <a:lumOff val="15000"/>
                  </a:schemeClr>
                </a:solidFill>
                <a:latin typeface="Arial" panose="020B0604020202020204" pitchFamily="34" charset="0"/>
                <a:cs typeface="Arial" panose="020B0604020202020204" pitchFamily="34" charset="0"/>
              </a:rPr>
              <a:t>also obscures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cetral</a:t>
            </a:r>
            <a:r>
              <a:rPr lang="fr-BE" altLang="en-US" dirty="0">
                <a:solidFill>
                  <a:schemeClr val="tx1">
                    <a:lumMod val="85000"/>
                    <a:lumOff val="15000"/>
                  </a:schemeClr>
                </a:solidFill>
                <a:latin typeface="Arial" panose="020B0604020202020204" pitchFamily="34" charset="0"/>
                <a:cs typeface="Arial" panose="020B0604020202020204" pitchFamily="34" charset="0"/>
              </a:rPr>
              <a:t> areas,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causing</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failure</a:t>
            </a:r>
            <a:r>
              <a:rPr lang="fr-BE" altLang="en-US" dirty="0">
                <a:solidFill>
                  <a:schemeClr val="tx1">
                    <a:lumMod val="85000"/>
                    <a:lumOff val="15000"/>
                  </a:schemeClr>
                </a:solidFill>
                <a:latin typeface="Arial" panose="020B0604020202020204" pitchFamily="34" charset="0"/>
                <a:cs typeface="Arial" panose="020B0604020202020204" pitchFamily="34" charset="0"/>
              </a:rPr>
              <a:t> to diagnose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abnormalities</a:t>
            </a:r>
            <a:r>
              <a:rPr lang="fr-BE" altLang="en-US" dirty="0">
                <a:solidFill>
                  <a:schemeClr val="tx1">
                    <a:lumMod val="85000"/>
                    <a:lumOff val="15000"/>
                  </a:schemeClr>
                </a:solidFill>
                <a:latin typeface="Arial" panose="020B0604020202020204" pitchFamily="34" charset="0"/>
                <a:cs typeface="Arial" panose="020B0604020202020204" pitchFamily="34" charset="0"/>
              </a:rPr>
              <a:t> of the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mediastinum</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hila</a:t>
            </a:r>
            <a:r>
              <a:rPr lang="fr-BE" altLang="en-US" dirty="0">
                <a:solidFill>
                  <a:schemeClr val="tx1">
                    <a:lumMod val="85000"/>
                    <a:lumOff val="15000"/>
                  </a:schemeClr>
                </a:solidFill>
                <a:latin typeface="Arial" panose="020B0604020202020204" pitchFamily="34" charset="0"/>
                <a:cs typeface="Arial" panose="020B0604020202020204" pitchFamily="34" charset="0"/>
              </a:rPr>
              <a:t> and spine.  </a:t>
            </a:r>
            <a:endParaRPr lang="fr-BE" altLang="en-US" b="1"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24</a:t>
            </a:fld>
            <a:endParaRPr lang="en-US" dirty="0"/>
          </a:p>
        </p:txBody>
      </p:sp>
    </p:spTree>
    <p:extLst>
      <p:ext uri="{BB962C8B-B14F-4D97-AF65-F5344CB8AC3E}">
        <p14:creationId xmlns:p14="http://schemas.microsoft.com/office/powerpoint/2010/main" val="4037473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894093" cy="595438"/>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14033" cy="5237267"/>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fr-BE" altLang="en-US" b="1" dirty="0" smtClean="0">
                <a:solidFill>
                  <a:schemeClr val="tx1">
                    <a:lumMod val="85000"/>
                    <a:lumOff val="15000"/>
                  </a:schemeClr>
                </a:solidFill>
                <a:latin typeface="Arial" panose="020B0604020202020204" pitchFamily="34" charset="0"/>
                <a:cs typeface="Arial" panose="020B0604020202020204" pitchFamily="34" charset="0"/>
              </a:rPr>
              <a:t>Collimation</a:t>
            </a: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Good </a:t>
            </a:r>
            <a:r>
              <a:rPr lang="fr-BE" altLang="en-US" dirty="0">
                <a:solidFill>
                  <a:schemeClr val="tx1">
                    <a:lumMod val="85000"/>
                    <a:lumOff val="15000"/>
                  </a:schemeClr>
                </a:solidFill>
                <a:latin typeface="Arial" panose="020B0604020202020204" pitchFamily="34" charset="0"/>
                <a:cs typeface="Arial" panose="020B0604020202020204" pitchFamily="34" charset="0"/>
              </a:rPr>
              <a:t>collimation is essential to good practice and dose </a:t>
            </a: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reduction</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smtClean="0">
                <a:solidFill>
                  <a:schemeClr val="tx1">
                    <a:lumMod val="85000"/>
                    <a:lumOff val="15000"/>
                  </a:schemeClr>
                </a:solidFill>
                <a:latin typeface="Arial" panose="020B0604020202020204" pitchFamily="34" charset="0"/>
                <a:cs typeface="Arial" panose="020B0604020202020204" pitchFamily="34" charset="0"/>
              </a:rPr>
              <a:t>Excessive </a:t>
            </a:r>
            <a:r>
              <a:rPr lang="fr-BE" altLang="en-US" dirty="0">
                <a:solidFill>
                  <a:schemeClr val="tx1">
                    <a:lumMod val="85000"/>
                    <a:lumOff val="15000"/>
                  </a:schemeClr>
                </a:solidFill>
                <a:latin typeface="Arial" panose="020B0604020202020204" pitchFamily="34" charset="0"/>
                <a:cs typeface="Arial" panose="020B0604020202020204" pitchFamily="34" charset="0"/>
              </a:rPr>
              <a:t>collimation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will</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exclude</a:t>
            </a:r>
            <a:r>
              <a:rPr lang="fr-BE" altLang="en-US" dirty="0">
                <a:solidFill>
                  <a:schemeClr val="tx1">
                    <a:lumMod val="85000"/>
                    <a:lumOff val="15000"/>
                  </a:schemeClr>
                </a:solidFill>
                <a:latin typeface="Arial" panose="020B0604020202020204" pitchFamily="34" charset="0"/>
                <a:cs typeface="Arial" panose="020B0604020202020204" pitchFamily="34" charset="0"/>
              </a:rPr>
              <a:t> areas </a:t>
            </a:r>
            <a:r>
              <a:rPr lang="fr-BE" altLang="en-US" dirty="0" err="1">
                <a:solidFill>
                  <a:schemeClr val="tx1">
                    <a:lumMod val="85000"/>
                    <a:lumOff val="15000"/>
                  </a:schemeClr>
                </a:solidFill>
                <a:latin typeface="Arial" panose="020B0604020202020204" pitchFamily="34" charset="0"/>
                <a:cs typeface="Arial" panose="020B0604020202020204" pitchFamily="34" charset="0"/>
              </a:rPr>
              <a:t>such</a:t>
            </a:r>
            <a:r>
              <a:rPr lang="fr-BE" altLang="en-US" dirty="0">
                <a:solidFill>
                  <a:schemeClr val="tx1">
                    <a:lumMod val="85000"/>
                    <a:lumOff val="15000"/>
                  </a:schemeClr>
                </a:solidFill>
                <a:latin typeface="Arial" panose="020B0604020202020204" pitchFamily="34" charset="0"/>
                <a:cs typeface="Arial" panose="020B0604020202020204" pitchFamily="34" charset="0"/>
              </a:rPr>
              <a:t> as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costophrenic</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angle.</a:t>
            </a:r>
          </a:p>
          <a:p>
            <a:pPr marL="457200" indent="-457200" algn="l">
              <a:buBlip>
                <a:blip r:embed="rId2"/>
              </a:buBlip>
            </a:pPr>
            <a:endParaRPr lang="fr-BE"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altLang="en-US" dirty="0" err="1" smtClean="0">
                <a:solidFill>
                  <a:schemeClr val="tx1">
                    <a:lumMod val="85000"/>
                    <a:lumOff val="15000"/>
                  </a:schemeClr>
                </a:solidFill>
                <a:latin typeface="Arial" panose="020B0604020202020204" pitchFamily="34" charset="0"/>
                <a:cs typeface="Arial" panose="020B0604020202020204" pitchFamily="34" charset="0"/>
              </a:rPr>
              <a:t>Failure</a:t>
            </a:r>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fr-BE" altLang="en-US" dirty="0">
                <a:solidFill>
                  <a:schemeClr val="tx1">
                    <a:lumMod val="85000"/>
                    <a:lumOff val="15000"/>
                  </a:schemeClr>
                </a:solidFill>
                <a:latin typeface="Arial" panose="020B0604020202020204" pitchFamily="34" charset="0"/>
                <a:cs typeface="Arial" panose="020B0604020202020204" pitchFamily="34" charset="0"/>
              </a:rPr>
              <a:t>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demonstrate</a:t>
            </a:r>
            <a:r>
              <a:rPr lang="fr-BE" altLang="en-US" dirty="0">
                <a:solidFill>
                  <a:schemeClr val="tx1">
                    <a:lumMod val="85000"/>
                    <a:lumOff val="15000"/>
                  </a:schemeClr>
                </a:solidFill>
                <a:latin typeface="Arial" panose="020B0604020202020204" pitchFamily="34" charset="0"/>
                <a:cs typeface="Arial" panose="020B0604020202020204" pitchFamily="34" charset="0"/>
              </a:rPr>
              <a:t> the </a:t>
            </a:r>
            <a:r>
              <a:rPr lang="fr-BE" altLang="en-US" dirty="0" err="1">
                <a:solidFill>
                  <a:schemeClr val="tx1">
                    <a:lumMod val="85000"/>
                    <a:lumOff val="15000"/>
                  </a:schemeClr>
                </a:solidFill>
                <a:latin typeface="Arial" panose="020B0604020202020204" pitchFamily="34" charset="0"/>
                <a:cs typeface="Arial" panose="020B0604020202020204" pitchFamily="34" charset="0"/>
              </a:rPr>
              <a:t>whole</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ribs</a:t>
            </a:r>
            <a:r>
              <a:rPr lang="fr-BE" altLang="en-US" dirty="0">
                <a:solidFill>
                  <a:schemeClr val="tx1">
                    <a:lumMod val="85000"/>
                    <a:lumOff val="15000"/>
                  </a:schemeClr>
                </a:solidFill>
                <a:latin typeface="Arial" panose="020B0604020202020204" pitchFamily="34" charset="0"/>
                <a:cs typeface="Arial" panose="020B0604020202020204" pitchFamily="34" charset="0"/>
              </a:rPr>
              <a:t> as a </a:t>
            </a:r>
            <a:r>
              <a:rPr lang="fr-BE" altLang="en-US" dirty="0" err="1">
                <a:solidFill>
                  <a:schemeClr val="tx1">
                    <a:lumMod val="85000"/>
                    <a:lumOff val="15000"/>
                  </a:schemeClr>
                </a:solidFill>
                <a:latin typeface="Arial" panose="020B0604020202020204" pitchFamily="34" charset="0"/>
                <a:cs typeface="Arial" panose="020B0604020202020204" pitchFamily="34" charset="0"/>
              </a:rPr>
              <a:t>result</a:t>
            </a:r>
            <a:r>
              <a:rPr lang="fr-BE" altLang="en-US" dirty="0">
                <a:solidFill>
                  <a:schemeClr val="tx1">
                    <a:lumMod val="85000"/>
                    <a:lumOff val="15000"/>
                  </a:schemeClr>
                </a:solidFill>
                <a:latin typeface="Arial" panose="020B0604020202020204" pitchFamily="34" charset="0"/>
                <a:cs typeface="Arial" panose="020B0604020202020204" pitchFamily="34" charset="0"/>
              </a:rPr>
              <a:t> of excessive collimation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may</a:t>
            </a:r>
            <a:r>
              <a:rPr lang="fr-BE" altLang="en-US" dirty="0">
                <a:solidFill>
                  <a:schemeClr val="tx1">
                    <a:lumMod val="85000"/>
                    <a:lumOff val="15000"/>
                  </a:schemeClr>
                </a:solidFill>
                <a:latin typeface="Arial" panose="020B0604020202020204" pitchFamily="34" charset="0"/>
                <a:cs typeface="Arial" panose="020B0604020202020204" pitchFamily="34" charset="0"/>
              </a:rPr>
              <a:t> lead to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missed</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diagnosis</a:t>
            </a:r>
            <a:r>
              <a:rPr lang="fr-BE" altLang="en-US" dirty="0">
                <a:solidFill>
                  <a:schemeClr val="tx1">
                    <a:lumMod val="85000"/>
                    <a:lumOff val="15000"/>
                  </a:schemeClr>
                </a:solidFill>
                <a:latin typeface="Arial" panose="020B0604020202020204" pitchFamily="34" charset="0"/>
                <a:cs typeface="Arial" panose="020B0604020202020204" pitchFamily="34" charset="0"/>
              </a:rPr>
              <a:t> of </a:t>
            </a:r>
            <a:r>
              <a:rPr lang="fr-BE" altLang="en-US" dirty="0" err="1">
                <a:solidFill>
                  <a:schemeClr val="tx1">
                    <a:lumMod val="85000"/>
                    <a:lumOff val="15000"/>
                  </a:schemeClr>
                </a:solidFill>
                <a:latin typeface="Arial" panose="020B0604020202020204" pitchFamily="34" charset="0"/>
                <a:cs typeface="Arial" panose="020B0604020202020204" pitchFamily="34" charset="0"/>
              </a:rPr>
              <a:t>metastases</a:t>
            </a:r>
            <a:r>
              <a:rPr lang="fr-BE" altLang="en-US" dirty="0">
                <a:solidFill>
                  <a:schemeClr val="tx1">
                    <a:lumMod val="85000"/>
                    <a:lumOff val="15000"/>
                  </a:schemeClr>
                </a:solidFill>
                <a:latin typeface="Arial" panose="020B0604020202020204" pitchFamily="34" charset="0"/>
                <a:cs typeface="Arial" panose="020B0604020202020204" pitchFamily="34" charset="0"/>
              </a:rPr>
              <a:t>, </a:t>
            </a:r>
            <a:r>
              <a:rPr lang="fr-BE" altLang="en-US" dirty="0" err="1">
                <a:solidFill>
                  <a:schemeClr val="tx1">
                    <a:lumMod val="85000"/>
                    <a:lumOff val="15000"/>
                  </a:schemeClr>
                </a:solidFill>
                <a:latin typeface="Arial" panose="020B0604020202020204" pitchFamily="34" charset="0"/>
                <a:cs typeface="Arial" panose="020B0604020202020204" pitchFamily="34" charset="0"/>
              </a:rPr>
              <a:t>fructure</a:t>
            </a:r>
            <a:r>
              <a:rPr lang="fr-BE" altLang="en-US" dirty="0">
                <a:solidFill>
                  <a:schemeClr val="tx1">
                    <a:lumMod val="85000"/>
                    <a:lumOff val="15000"/>
                  </a:schemeClr>
                </a:solidFill>
                <a:latin typeface="Arial" panose="020B0604020202020204" pitchFamily="34" charset="0"/>
                <a:cs typeface="Arial" panose="020B0604020202020204" pitchFamily="34" charset="0"/>
              </a:rPr>
              <a:t> ,etc.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25</a:t>
            </a:fld>
            <a:endParaRPr lang="en-US" dirty="0"/>
          </a:p>
        </p:txBody>
      </p:sp>
    </p:spTree>
    <p:extLst>
      <p:ext uri="{BB962C8B-B14F-4D97-AF65-F5344CB8AC3E}">
        <p14:creationId xmlns:p14="http://schemas.microsoft.com/office/powerpoint/2010/main" val="211575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161633" cy="5237267"/>
          </a:xfrm>
        </p:spPr>
        <p:txBody>
          <a:bodyPr>
            <a:normAutofit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a:solidFill>
                  <a:schemeClr val="tx1">
                    <a:lumMod val="85000"/>
                    <a:lumOff val="15000"/>
                  </a:schemeClr>
                </a:solidFill>
                <a:latin typeface="Arial" panose="020B0604020202020204" pitchFamily="34" charset="0"/>
                <a:cs typeface="Arial" panose="020B0604020202020204" pitchFamily="34" charset="0"/>
              </a:rPr>
              <a:t>Postero-anterior Erect (PA erect</a:t>
            </a:r>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a:t>
            </a: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Clinical Indications:</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Cough </a:t>
            </a:r>
            <a:r>
              <a:rPr lang="en-GB" altLang="en-US" dirty="0">
                <a:solidFill>
                  <a:schemeClr val="tx1">
                    <a:lumMod val="85000"/>
                    <a:lumOff val="15000"/>
                  </a:schemeClr>
                </a:solidFill>
                <a:latin typeface="Arial" panose="020B0604020202020204" pitchFamily="34" charset="0"/>
                <a:cs typeface="Arial" panose="020B0604020202020204" pitchFamily="34" charset="0"/>
              </a:rPr>
              <a:t>of long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duration</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Chest pain</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Trauma </a:t>
            </a:r>
            <a:r>
              <a:rPr lang="en-GB" altLang="en-US" dirty="0">
                <a:solidFill>
                  <a:schemeClr val="tx1">
                    <a:lumMod val="85000"/>
                    <a:lumOff val="15000"/>
                  </a:schemeClr>
                </a:solidFill>
                <a:latin typeface="Arial" panose="020B0604020202020204" pitchFamily="34" charset="0"/>
                <a:cs typeface="Arial" panose="020B0604020202020204" pitchFamily="34" charset="0"/>
              </a:rPr>
              <a:t>to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chest </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COPD etc</a:t>
            </a:r>
            <a:r>
              <a:rPr lang="en-GB" altLang="en-US" dirty="0">
                <a:solidFill>
                  <a:schemeClr val="tx1">
                    <a:lumMod val="85000"/>
                    <a:lumOff val="15000"/>
                  </a:schemeClr>
                </a:solidFill>
                <a:latin typeface="Arial" panose="020B0604020202020204" pitchFamily="34" charset="0"/>
                <a:cs typeface="Arial" panose="020B0604020202020204" pitchFamily="34" charset="0"/>
              </a:rPr>
              <a:t>.</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26</a:t>
            </a:fld>
            <a:endParaRPr lang="en-US" dirty="0"/>
          </a:p>
        </p:txBody>
      </p:sp>
    </p:spTree>
    <p:extLst>
      <p:ext uri="{BB962C8B-B14F-4D97-AF65-F5344CB8AC3E}">
        <p14:creationId xmlns:p14="http://schemas.microsoft.com/office/powerpoint/2010/main" val="1001738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Patient Position</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Assist </a:t>
            </a:r>
            <a:r>
              <a:rPr lang="en-GB" altLang="en-US" dirty="0">
                <a:solidFill>
                  <a:schemeClr val="tx1">
                    <a:lumMod val="85000"/>
                    <a:lumOff val="15000"/>
                  </a:schemeClr>
                </a:solidFill>
                <a:latin typeface="Arial" panose="020B0604020202020204" pitchFamily="34" charset="0"/>
                <a:cs typeface="Arial" panose="020B0604020202020204" pitchFamily="34" charset="0"/>
              </a:rPr>
              <a:t>the patient to standing position as it helps to demonstrate the air fluid level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hemopneumothorax).</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patient is positioned facing the cassette with the chin extended and centred to the middle of the top of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cassette</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feet are placed slightly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apart </a:t>
            </a:r>
            <a:r>
              <a:rPr lang="en-GB" altLang="en-US" dirty="0">
                <a:solidFill>
                  <a:schemeClr val="tx1">
                    <a:lumMod val="85000"/>
                    <a:lumOff val="15000"/>
                  </a:schemeClr>
                </a:solidFill>
                <a:latin typeface="Arial" panose="020B0604020202020204" pitchFamily="34" charset="0"/>
                <a:cs typeface="Arial" panose="020B0604020202020204" pitchFamily="34" charset="0"/>
              </a:rPr>
              <a:t>so that the patient is able to remain steady </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27</a:t>
            </a:fld>
            <a:endParaRPr lang="en-US" dirty="0"/>
          </a:p>
        </p:txBody>
      </p:sp>
    </p:spTree>
    <p:extLst>
      <p:ext uri="{BB962C8B-B14F-4D97-AF65-F5344CB8AC3E}">
        <p14:creationId xmlns:p14="http://schemas.microsoft.com/office/powerpoint/2010/main" val="575138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shoulders are rotated forward and pressed downward  in contact with the cassette . This is achieved by placing the dorsal aspect of the hands behind and below the hips with the elbows resting on the </a:t>
            </a:r>
            <a:r>
              <a:rPr lang="en-GB" dirty="0" smtClean="0">
                <a:solidFill>
                  <a:schemeClr val="tx1">
                    <a:lumMod val="85000"/>
                    <a:lumOff val="15000"/>
                  </a:schemeClr>
                </a:solidFill>
                <a:latin typeface="Arial" panose="020B0604020202020204" pitchFamily="34" charset="0"/>
                <a:cs typeface="Arial" panose="020B0604020202020204" pitchFamily="34" charset="0"/>
              </a:rPr>
              <a:t>cassette.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Tell </a:t>
            </a:r>
            <a:r>
              <a:rPr lang="en-GB" dirty="0">
                <a:solidFill>
                  <a:schemeClr val="tx1">
                    <a:lumMod val="85000"/>
                    <a:lumOff val="15000"/>
                  </a:schemeClr>
                </a:solidFill>
                <a:latin typeface="Arial" panose="020B0604020202020204" pitchFamily="34" charset="0"/>
                <a:cs typeface="Arial" panose="020B0604020202020204" pitchFamily="34" charset="0"/>
              </a:rPr>
              <a:t>the patient to take a deep breath in and hold, then expose the </a:t>
            </a:r>
            <a:r>
              <a:rPr lang="en-GB" dirty="0" smtClean="0">
                <a:solidFill>
                  <a:schemeClr val="tx1">
                    <a:lumMod val="85000"/>
                    <a:lumOff val="15000"/>
                  </a:schemeClr>
                </a:solidFill>
                <a:latin typeface="Arial" panose="020B0604020202020204" pitchFamily="34" charset="0"/>
                <a:cs typeface="Arial" panose="020B0604020202020204" pitchFamily="34" charset="0"/>
              </a:rPr>
              <a:t>film.</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Centre</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At </a:t>
            </a:r>
            <a:r>
              <a:rPr lang="en-GB" dirty="0">
                <a:solidFill>
                  <a:schemeClr val="tx1">
                    <a:lumMod val="85000"/>
                    <a:lumOff val="15000"/>
                  </a:schemeClr>
                </a:solidFill>
                <a:latin typeface="Arial" panose="020B0604020202020204" pitchFamily="34" charset="0"/>
                <a:cs typeface="Arial" panose="020B0604020202020204" pitchFamily="34" charset="0"/>
              </a:rPr>
              <a:t>the level of the 7</a:t>
            </a:r>
            <a:r>
              <a:rPr lang="en-GB" baseline="30000" dirty="0">
                <a:solidFill>
                  <a:schemeClr val="tx1">
                    <a:lumMod val="85000"/>
                    <a:lumOff val="15000"/>
                  </a:schemeClr>
                </a:solidFill>
                <a:latin typeface="Arial" panose="020B0604020202020204" pitchFamily="34" charset="0"/>
                <a:cs typeface="Arial" panose="020B0604020202020204" pitchFamily="34" charset="0"/>
              </a:rPr>
              <a:t>th</a:t>
            </a:r>
            <a:r>
              <a:rPr lang="en-GB" dirty="0">
                <a:solidFill>
                  <a:schemeClr val="tx1">
                    <a:lumMod val="85000"/>
                    <a:lumOff val="15000"/>
                  </a:schemeClr>
                </a:solidFill>
                <a:latin typeface="Arial" panose="020B0604020202020204" pitchFamily="34" charset="0"/>
                <a:cs typeface="Arial" panose="020B0604020202020204" pitchFamily="34" charset="0"/>
              </a:rPr>
              <a:t> thoracic vertebrae, this can be assessed by using the inferior angle of the </a:t>
            </a:r>
            <a:r>
              <a:rPr lang="en-GB" dirty="0" smtClean="0">
                <a:solidFill>
                  <a:schemeClr val="tx1">
                    <a:lumMod val="85000"/>
                    <a:lumOff val="15000"/>
                  </a:schemeClr>
                </a:solidFill>
                <a:latin typeface="Arial" panose="020B0604020202020204" pitchFamily="34" charset="0"/>
                <a:cs typeface="Arial" panose="020B0604020202020204" pitchFamily="34" charset="0"/>
              </a:rPr>
              <a:t>scapula.</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size- 35x43 or 35x35 cm</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28</a:t>
            </a:fld>
            <a:endParaRPr lang="en-US" dirty="0"/>
          </a:p>
        </p:txBody>
      </p:sp>
    </p:spTree>
    <p:extLst>
      <p:ext uri="{BB962C8B-B14F-4D97-AF65-F5344CB8AC3E}">
        <p14:creationId xmlns:p14="http://schemas.microsoft.com/office/powerpoint/2010/main" val="258228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409465"/>
          </a:xfrm>
        </p:spPr>
        <p:txBody>
          <a:bodyPr>
            <a:normAutofit fontScale="850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The </a:t>
            </a:r>
            <a:r>
              <a:rPr lang="en-GB" b="1" dirty="0">
                <a:solidFill>
                  <a:schemeClr val="tx1">
                    <a:lumMod val="85000"/>
                    <a:lumOff val="15000"/>
                  </a:schemeClr>
                </a:solidFill>
                <a:latin typeface="Arial" panose="020B0604020202020204" pitchFamily="34" charset="0"/>
                <a:cs typeface="Arial" panose="020B0604020202020204" pitchFamily="34" charset="0"/>
              </a:rPr>
              <a:t>image should </a:t>
            </a:r>
            <a:r>
              <a:rPr lang="en-GB" b="1" dirty="0" smtClean="0">
                <a:solidFill>
                  <a:schemeClr val="tx1">
                    <a:lumMod val="85000"/>
                    <a:lumOff val="15000"/>
                  </a:schemeClr>
                </a:solidFill>
                <a:latin typeface="Arial" panose="020B0604020202020204" pitchFamily="34" charset="0"/>
                <a:cs typeface="Arial" panose="020B0604020202020204" pitchFamily="34" charset="0"/>
              </a:rPr>
              <a:t>demonstrate</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Full </a:t>
            </a:r>
            <a:r>
              <a:rPr lang="en-GB" dirty="0">
                <a:solidFill>
                  <a:schemeClr val="tx1">
                    <a:lumMod val="85000"/>
                    <a:lumOff val="15000"/>
                  </a:schemeClr>
                </a:solidFill>
                <a:latin typeface="Arial" panose="020B0604020202020204" pitchFamily="34" charset="0"/>
                <a:cs typeface="Arial" panose="020B0604020202020204" pitchFamily="34" charset="0"/>
              </a:rPr>
              <a:t>lung fields with the scapula projected laterally away from the lung </a:t>
            </a:r>
            <a:r>
              <a:rPr lang="en-GB" dirty="0" smtClean="0">
                <a:solidFill>
                  <a:schemeClr val="tx1">
                    <a:lumMod val="85000"/>
                    <a:lumOff val="15000"/>
                  </a:schemeClr>
                </a:solidFill>
                <a:latin typeface="Arial" panose="020B0604020202020204" pitchFamily="34" charset="0"/>
                <a:cs typeface="Arial" panose="020B0604020202020204" pitchFamily="34" charset="0"/>
              </a:rPr>
              <a:t>field.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clavicle is symmetrical and equidistant from the spinous </a:t>
            </a:r>
            <a:r>
              <a:rPr lang="en-GB" dirty="0" smtClean="0">
                <a:solidFill>
                  <a:schemeClr val="tx1">
                    <a:lumMod val="85000"/>
                    <a:lumOff val="15000"/>
                  </a:schemeClr>
                </a:solidFill>
                <a:latin typeface="Arial" panose="020B0604020202020204" pitchFamily="34" charset="0"/>
                <a:cs typeface="Arial" panose="020B0604020202020204" pitchFamily="34" charset="0"/>
              </a:rPr>
              <a:t>process.</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It </a:t>
            </a:r>
            <a:r>
              <a:rPr lang="en-GB" dirty="0">
                <a:solidFill>
                  <a:schemeClr val="tx1">
                    <a:lumMod val="85000"/>
                    <a:lumOff val="15000"/>
                  </a:schemeClr>
                </a:solidFill>
                <a:latin typeface="Arial" panose="020B0604020202020204" pitchFamily="34" charset="0"/>
                <a:cs typeface="Arial" panose="020B0604020202020204" pitchFamily="34" charset="0"/>
              </a:rPr>
              <a:t>should be possible to visualize the 6</a:t>
            </a:r>
            <a:r>
              <a:rPr lang="en-GB" baseline="30000" dirty="0">
                <a:solidFill>
                  <a:schemeClr val="tx1">
                    <a:lumMod val="85000"/>
                    <a:lumOff val="15000"/>
                  </a:schemeClr>
                </a:solidFill>
                <a:latin typeface="Arial" panose="020B0604020202020204" pitchFamily="34" charset="0"/>
                <a:cs typeface="Arial" panose="020B0604020202020204" pitchFamily="34" charset="0"/>
              </a:rPr>
              <a:t>th</a:t>
            </a:r>
            <a:r>
              <a:rPr lang="en-GB" dirty="0">
                <a:solidFill>
                  <a:schemeClr val="tx1">
                    <a:lumMod val="85000"/>
                    <a:lumOff val="15000"/>
                  </a:schemeClr>
                </a:solidFill>
                <a:latin typeface="Arial" panose="020B0604020202020204" pitchFamily="34" charset="0"/>
                <a:cs typeface="Arial" panose="020B0604020202020204" pitchFamily="34" charset="0"/>
              </a:rPr>
              <a:t> rib anteriorly or 10</a:t>
            </a:r>
            <a:r>
              <a:rPr lang="en-GB" baseline="30000" dirty="0">
                <a:solidFill>
                  <a:schemeClr val="tx1">
                    <a:lumMod val="85000"/>
                    <a:lumOff val="15000"/>
                  </a:schemeClr>
                </a:solidFill>
                <a:latin typeface="Arial" panose="020B0604020202020204" pitchFamily="34" charset="0"/>
                <a:cs typeface="Arial" panose="020B0604020202020204" pitchFamily="34" charset="0"/>
              </a:rPr>
              <a:t>th</a:t>
            </a:r>
            <a:r>
              <a:rPr lang="en-GB" dirty="0">
                <a:solidFill>
                  <a:schemeClr val="tx1">
                    <a:lumMod val="85000"/>
                    <a:lumOff val="15000"/>
                  </a:schemeClr>
                </a:solidFill>
                <a:latin typeface="Arial" panose="020B0604020202020204" pitchFamily="34" charset="0"/>
                <a:cs typeface="Arial" panose="020B0604020202020204" pitchFamily="34" charset="0"/>
              </a:rPr>
              <a:t> rib </a:t>
            </a:r>
            <a:r>
              <a:rPr lang="en-GB" dirty="0" smtClean="0">
                <a:solidFill>
                  <a:schemeClr val="tx1">
                    <a:lumMod val="85000"/>
                    <a:lumOff val="15000"/>
                  </a:schemeClr>
                </a:solidFill>
                <a:latin typeface="Arial" panose="020B0604020202020204" pitchFamily="34" charset="0"/>
                <a:cs typeface="Arial" panose="020B0604020202020204" pitchFamily="34" charset="0"/>
              </a:rPr>
              <a:t>posteriorly</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mediastinum and heart should be </a:t>
            </a:r>
            <a:r>
              <a:rPr lang="en-GB" dirty="0" smtClean="0">
                <a:solidFill>
                  <a:schemeClr val="tx1">
                    <a:lumMod val="85000"/>
                    <a:lumOff val="15000"/>
                  </a:schemeClr>
                </a:solidFill>
                <a:latin typeface="Arial" panose="020B0604020202020204" pitchFamily="34" charset="0"/>
                <a:cs typeface="Arial" panose="020B0604020202020204" pitchFamily="34" charset="0"/>
              </a:rPr>
              <a:t>central.</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patient should be provided with waist fitting lead-rubber </a:t>
            </a:r>
            <a:r>
              <a:rPr lang="en-GB" dirty="0" smtClean="0">
                <a:solidFill>
                  <a:schemeClr val="tx1">
                    <a:lumMod val="85000"/>
                    <a:lumOff val="15000"/>
                  </a:schemeClr>
                </a:solidFill>
                <a:latin typeface="Arial" panose="020B0604020202020204" pitchFamily="34" charset="0"/>
                <a:cs typeface="Arial" panose="020B0604020202020204" pitchFamily="34" charset="0"/>
              </a:rPr>
              <a:t>apron.</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Collimate </a:t>
            </a:r>
            <a:r>
              <a:rPr lang="en-GB" dirty="0">
                <a:solidFill>
                  <a:schemeClr val="tx1">
                    <a:lumMod val="85000"/>
                    <a:lumOff val="15000"/>
                  </a:schemeClr>
                </a:solidFill>
                <a:latin typeface="Arial" panose="020B0604020202020204" pitchFamily="34" charset="0"/>
                <a:cs typeface="Arial" panose="020B0604020202020204" pitchFamily="34" charset="0"/>
              </a:rPr>
              <a:t>the beam to the area of </a:t>
            </a:r>
            <a:r>
              <a:rPr lang="en-GB" dirty="0" smtClean="0">
                <a:solidFill>
                  <a:schemeClr val="tx1">
                    <a:lumMod val="85000"/>
                    <a:lumOff val="15000"/>
                  </a:schemeClr>
                </a:solidFill>
                <a:latin typeface="Arial" panose="020B0604020202020204" pitchFamily="34" charset="0"/>
                <a:cs typeface="Arial" panose="020B0604020202020204" pitchFamily="34" charset="0"/>
              </a:rPr>
              <a:t>interest</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35 x 35 or 35 </a:t>
            </a:r>
            <a:r>
              <a:rPr lang="en-GB" dirty="0" smtClean="0">
                <a:solidFill>
                  <a:schemeClr val="tx1">
                    <a:lumMod val="85000"/>
                    <a:lumOff val="15000"/>
                  </a:schemeClr>
                </a:solidFill>
                <a:latin typeface="Arial" panose="020B0604020202020204" pitchFamily="34" charset="0"/>
                <a:cs typeface="Arial" panose="020B0604020202020204" pitchFamily="34" charset="0"/>
              </a:rPr>
              <a:t>x43</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FFD 150 </a:t>
            </a:r>
            <a:r>
              <a:rPr lang="en-GB" dirty="0">
                <a:solidFill>
                  <a:schemeClr val="tx1">
                    <a:lumMod val="85000"/>
                    <a:lumOff val="15000"/>
                  </a:schemeClr>
                </a:solidFill>
                <a:latin typeface="Arial" panose="020B0604020202020204" pitchFamily="34" charset="0"/>
                <a:cs typeface="Arial" panose="020B0604020202020204" pitchFamily="34" charset="0"/>
              </a:rPr>
              <a:t>cm ranging from (140-200)cm </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29</a:t>
            </a:fld>
            <a:endParaRPr lang="en-US" dirty="0"/>
          </a:p>
        </p:txBody>
      </p:sp>
    </p:spTree>
    <p:extLst>
      <p:ext uri="{BB962C8B-B14F-4D97-AF65-F5344CB8AC3E}">
        <p14:creationId xmlns:p14="http://schemas.microsoft.com/office/powerpoint/2010/main" val="395682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838201"/>
          </a:xfrm>
        </p:spPr>
        <p:txBody>
          <a:bodyPr>
            <a:normAutofit fontScale="90000"/>
          </a:bodyPr>
          <a:lstStyle/>
          <a:p>
            <a:r>
              <a:rPr lang="en-GB" b="1" dirty="0" smtClean="0"/>
              <a:t/>
            </a:r>
            <a:br>
              <a:rPr lang="en-GB" b="1" dirty="0" smtClean="0"/>
            </a:br>
            <a:r>
              <a:rPr lang="en-GB" b="1" dirty="0" smtClean="0"/>
              <a:t>Objectives </a:t>
            </a:r>
            <a:r>
              <a:rPr lang="en-GB" b="1" dirty="0"/>
              <a:t/>
            </a:r>
            <a:br>
              <a:rPr lang="en-GB" b="1" dirty="0"/>
            </a:br>
            <a:endParaRPr lang="en-US" dirty="0"/>
          </a:p>
        </p:txBody>
      </p:sp>
      <p:sp>
        <p:nvSpPr>
          <p:cNvPr id="3" name="Subtitle 2"/>
          <p:cNvSpPr>
            <a:spLocks noGrp="1"/>
          </p:cNvSpPr>
          <p:nvPr>
            <p:ph type="subTitle" idx="1"/>
          </p:nvPr>
        </p:nvSpPr>
        <p:spPr>
          <a:xfrm>
            <a:off x="838201" y="976437"/>
            <a:ext cx="8305800" cy="5323433"/>
          </a:xfrm>
        </p:spPr>
        <p:txBody>
          <a:bodyPr>
            <a:normAutofit fontScale="77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US" dirty="0">
                <a:solidFill>
                  <a:schemeClr val="tx1">
                    <a:lumMod val="95000"/>
                    <a:lumOff val="5000"/>
                  </a:schemeClr>
                </a:solidFill>
                <a:latin typeface="Arial" panose="020B0604020202020204" pitchFamily="34" charset="0"/>
                <a:cs typeface="Arial" panose="020B0604020202020204" pitchFamily="34" charset="0"/>
              </a:rPr>
              <a:t>At the end of these lesson </a:t>
            </a:r>
            <a:r>
              <a:rPr lang="en-US" dirty="0" smtClean="0">
                <a:solidFill>
                  <a:schemeClr val="tx1">
                    <a:lumMod val="95000"/>
                    <a:lumOff val="5000"/>
                  </a:schemeClr>
                </a:solidFill>
                <a:latin typeface="Arial" panose="020B0604020202020204" pitchFamily="34" charset="0"/>
                <a:cs typeface="Arial" panose="020B0604020202020204" pitchFamily="34" charset="0"/>
              </a:rPr>
              <a:t>the student will be  </a:t>
            </a:r>
            <a:r>
              <a:rPr lang="en-US" dirty="0">
                <a:solidFill>
                  <a:schemeClr val="tx1">
                    <a:lumMod val="95000"/>
                    <a:lumOff val="5000"/>
                  </a:schemeClr>
                </a:solidFill>
                <a:latin typeface="Arial" panose="020B0604020202020204" pitchFamily="34" charset="0"/>
                <a:cs typeface="Arial" panose="020B0604020202020204" pitchFamily="34" charset="0"/>
              </a:rPr>
              <a:t>able to; </a:t>
            </a:r>
          </a:p>
          <a:p>
            <a:pPr marL="457200" indent="-457200" algn="l">
              <a:buBlip>
                <a:blip r:embed="rId2"/>
              </a:buBlip>
            </a:pPr>
            <a:r>
              <a:rPr lang="en-GB" altLang="en-US" dirty="0">
                <a:solidFill>
                  <a:schemeClr val="tx1">
                    <a:lumMod val="85000"/>
                    <a:lumOff val="15000"/>
                  </a:schemeClr>
                </a:solidFill>
                <a:latin typeface="Arial" panose="020B0604020202020204" pitchFamily="34" charset="0"/>
                <a:cs typeface="Arial" panose="020B0604020202020204" pitchFamily="34" charset="0"/>
              </a:rPr>
              <a:t>Given diagrams, or dry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bones, </a:t>
            </a:r>
            <a:r>
              <a:rPr lang="en-GB" altLang="en-US" dirty="0">
                <a:solidFill>
                  <a:schemeClr val="tx1">
                    <a:lumMod val="85000"/>
                    <a:lumOff val="15000"/>
                  </a:schemeClr>
                </a:solidFill>
                <a:latin typeface="Arial" panose="020B0604020202020204" pitchFamily="34" charset="0"/>
                <a:cs typeface="Arial" panose="020B0604020202020204" pitchFamily="34" charset="0"/>
              </a:rPr>
              <a:t>name and describe the bones of the bony thorax, to include ribs and sternum.</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Evaluate radiograph of the chest in terms of positioning, centring, image quality and radiographic anatomy.</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State the criteria used to determine positioning accuracy on radiographs of bony thorax in terms of positioning, centring, image quality, radiographic anatomy ad pathology.</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Describe the procedure for obtaining supine, prone, upright and decubitus projections of the abdomen to include patient positioning, centring and technical considerations. </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a:t>
            </a:fld>
            <a:endParaRPr lang="en-US" dirty="0"/>
          </a:p>
        </p:txBody>
      </p:sp>
    </p:spTree>
    <p:extLst>
      <p:ext uri="{BB962C8B-B14F-4D97-AF65-F5344CB8AC3E}">
        <p14:creationId xmlns:p14="http://schemas.microsoft.com/office/powerpoint/2010/main" val="2576149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611770"/>
            <a:ext cx="7894093" cy="1184368"/>
          </a:xfrm>
        </p:spPr>
        <p:txBody>
          <a:bodyPr>
            <a:normAutofit fontScale="90000"/>
          </a:bodyPr>
          <a:lstStyle/>
          <a:p>
            <a:r>
              <a:rPr lang="en-US" b="1" dirty="0" smtClean="0">
                <a:latin typeface="Arial" panose="020B0604020202020204" pitchFamily="34" charset="0"/>
                <a:cs typeface="Arial" panose="020B0604020202020204" pitchFamily="34" charset="0"/>
              </a:rPr>
              <a:t>PA erect chest x-ray</a:t>
            </a:r>
            <a:r>
              <a:rPr lang="en-GB" b="1" dirty="0"/>
              <a:t/>
            </a:r>
            <a:br>
              <a:rPr lang="en-GB" b="1" dirty="0"/>
            </a:br>
            <a:endParaRPr lang="en-US" dirty="0"/>
          </a:p>
        </p:txBody>
      </p:sp>
      <p:sp>
        <p:nvSpPr>
          <p:cNvPr id="3" name="Subtitle 2"/>
          <p:cNvSpPr>
            <a:spLocks noGrp="1"/>
          </p:cNvSpPr>
          <p:nvPr>
            <p:ph type="subTitle" idx="1"/>
          </p:nvPr>
        </p:nvSpPr>
        <p:spPr>
          <a:xfrm>
            <a:off x="753767" y="965552"/>
            <a:ext cx="8161633" cy="5237267"/>
          </a:xfrm>
        </p:spPr>
        <p:txBody>
          <a:bodyPr>
            <a:normAutofit/>
          </a:bodyPr>
          <a:lstStyle/>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30</a:t>
            </a:fld>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92" y="1880836"/>
            <a:ext cx="3868108" cy="409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851" y="2209800"/>
            <a:ext cx="4038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3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447949"/>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CHEST-Lung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775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Lateral</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patient is turned to bring the side under investigation in contact with the  </a:t>
            </a:r>
            <a:r>
              <a:rPr lang="en-GB" dirty="0" smtClean="0">
                <a:solidFill>
                  <a:schemeClr val="tx1">
                    <a:lumMod val="85000"/>
                    <a:lumOff val="15000"/>
                  </a:schemeClr>
                </a:solidFill>
                <a:latin typeface="Arial" panose="020B0604020202020204" pitchFamily="34" charset="0"/>
                <a:cs typeface="Arial" panose="020B0604020202020204" pitchFamily="34" charset="0"/>
              </a:rPr>
              <a:t>cassette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Film </a:t>
            </a:r>
            <a:r>
              <a:rPr lang="fr-BE" dirty="0">
                <a:solidFill>
                  <a:schemeClr val="tx1">
                    <a:lumMod val="85000"/>
                    <a:lumOff val="15000"/>
                  </a:schemeClr>
                </a:solidFill>
                <a:latin typeface="Arial" panose="020B0604020202020204" pitchFamily="34" charset="0"/>
                <a:cs typeface="Arial" panose="020B0604020202020204" pitchFamily="34" charset="0"/>
              </a:rPr>
              <a:t>size- 35x43 or 30X40 cm </a:t>
            </a:r>
            <a:r>
              <a:rPr lang="fr-BE" dirty="0" err="1" smtClean="0">
                <a:solidFill>
                  <a:schemeClr val="tx1">
                    <a:lumMod val="85000"/>
                    <a:lumOff val="15000"/>
                  </a:schemeClr>
                </a:solidFill>
                <a:latin typeface="Arial" panose="020B0604020202020204" pitchFamily="34" charset="0"/>
                <a:cs typeface="Arial" panose="020B0604020202020204" pitchFamily="34" charset="0"/>
              </a:rPr>
              <a:t>vertically</a:t>
            </a:r>
            <a:endParaRPr lang="fr-BE"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arms are folded over the head or raised above the </a:t>
            </a:r>
            <a:r>
              <a:rPr lang="en-GB" dirty="0" smtClean="0">
                <a:solidFill>
                  <a:schemeClr val="tx1">
                    <a:lumMod val="85000"/>
                    <a:lumOff val="15000"/>
                  </a:schemeClr>
                </a:solidFill>
                <a:latin typeface="Arial" panose="020B0604020202020204" pitchFamily="34" charset="0"/>
                <a:cs typeface="Arial" panose="020B0604020202020204" pitchFamily="34" charset="0"/>
              </a:rPr>
              <a:t>head.</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CENTER-</a:t>
            </a:r>
            <a:r>
              <a:rPr lang="en-GB" dirty="0" smtClean="0">
                <a:solidFill>
                  <a:schemeClr val="tx1">
                    <a:lumMod val="85000"/>
                    <a:lumOff val="15000"/>
                  </a:schemeClr>
                </a:solidFill>
                <a:latin typeface="Arial" panose="020B0604020202020204" pitchFamily="34" charset="0"/>
                <a:cs typeface="Arial" panose="020B0604020202020204" pitchFamily="34" charset="0"/>
              </a:rPr>
              <a:t> </a:t>
            </a:r>
            <a:r>
              <a:rPr lang="en-GB" dirty="0">
                <a:solidFill>
                  <a:schemeClr val="tx1">
                    <a:lumMod val="85000"/>
                    <a:lumOff val="15000"/>
                  </a:schemeClr>
                </a:solidFill>
                <a:latin typeface="Arial" panose="020B0604020202020204" pitchFamily="34" charset="0"/>
                <a:cs typeface="Arial" panose="020B0604020202020204" pitchFamily="34" charset="0"/>
              </a:rPr>
              <a:t>mid axillary line at the level of T7- inferior angle of the </a:t>
            </a:r>
            <a:r>
              <a:rPr lang="en-GB" dirty="0" smtClean="0">
                <a:solidFill>
                  <a:schemeClr val="tx1">
                    <a:lumMod val="85000"/>
                    <a:lumOff val="15000"/>
                  </a:schemeClr>
                </a:solidFill>
                <a:latin typeface="Arial" panose="020B0604020202020204" pitchFamily="34" charset="0"/>
                <a:cs typeface="Arial" panose="020B0604020202020204" pitchFamily="34" charset="0"/>
              </a:rPr>
              <a:t>scapula.</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Tell </a:t>
            </a:r>
            <a:r>
              <a:rPr lang="fr-BE" dirty="0">
                <a:solidFill>
                  <a:schemeClr val="tx1">
                    <a:lumMod val="85000"/>
                    <a:lumOff val="15000"/>
                  </a:schemeClr>
                </a:solidFill>
                <a:latin typeface="Arial" panose="020B0604020202020204" pitchFamily="34" charset="0"/>
                <a:cs typeface="Arial" panose="020B0604020202020204" pitchFamily="34" charset="0"/>
              </a:rPr>
              <a:t>the patient to </a:t>
            </a:r>
            <a:r>
              <a:rPr lang="fr-BE" dirty="0" err="1">
                <a:solidFill>
                  <a:schemeClr val="tx1">
                    <a:lumMod val="85000"/>
                    <a:lumOff val="15000"/>
                  </a:schemeClr>
                </a:solidFill>
                <a:latin typeface="Arial" panose="020B0604020202020204" pitchFamily="34" charset="0"/>
                <a:cs typeface="Arial" panose="020B0604020202020204" pitchFamily="34" charset="0"/>
              </a:rPr>
              <a:t>take</a:t>
            </a:r>
            <a:r>
              <a:rPr lang="fr-BE" dirty="0">
                <a:solidFill>
                  <a:schemeClr val="tx1">
                    <a:lumMod val="85000"/>
                    <a:lumOff val="15000"/>
                  </a:schemeClr>
                </a:solidFill>
                <a:latin typeface="Arial" panose="020B0604020202020204" pitchFamily="34" charset="0"/>
                <a:cs typeface="Arial" panose="020B0604020202020204" pitchFamily="34" charset="0"/>
              </a:rPr>
              <a:t> a </a:t>
            </a:r>
            <a:r>
              <a:rPr lang="fr-BE" dirty="0" err="1">
                <a:solidFill>
                  <a:schemeClr val="tx1">
                    <a:lumMod val="85000"/>
                    <a:lumOff val="15000"/>
                  </a:schemeClr>
                </a:solidFill>
                <a:latin typeface="Arial" panose="020B0604020202020204" pitchFamily="34" charset="0"/>
                <a:cs typeface="Arial" panose="020B0604020202020204" pitchFamily="34" charset="0"/>
              </a:rPr>
              <a:t>deep</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breath</a:t>
            </a:r>
            <a:r>
              <a:rPr lang="fr-BE" dirty="0">
                <a:solidFill>
                  <a:schemeClr val="tx1">
                    <a:lumMod val="85000"/>
                    <a:lumOff val="15000"/>
                  </a:schemeClr>
                </a:solidFill>
                <a:latin typeface="Arial" panose="020B0604020202020204" pitchFamily="34" charset="0"/>
                <a:cs typeface="Arial" panose="020B0604020202020204" pitchFamily="34" charset="0"/>
              </a:rPr>
              <a:t> in and stop </a:t>
            </a:r>
            <a:r>
              <a:rPr lang="fr-BE" dirty="0" err="1">
                <a:solidFill>
                  <a:schemeClr val="tx1">
                    <a:lumMod val="85000"/>
                    <a:lumOff val="15000"/>
                  </a:schemeClr>
                </a:solidFill>
                <a:latin typeface="Arial" panose="020B0604020202020204" pitchFamily="34" charset="0"/>
                <a:cs typeface="Arial" panose="020B0604020202020204" pitchFamily="34" charset="0"/>
              </a:rPr>
              <a:t>during</a:t>
            </a:r>
            <a:r>
              <a:rPr lang="fr-BE" dirty="0">
                <a:solidFill>
                  <a:schemeClr val="tx1">
                    <a:lumMod val="85000"/>
                    <a:lumOff val="15000"/>
                  </a:schemeClr>
                </a:solidFill>
                <a:latin typeface="Arial" panose="020B0604020202020204" pitchFamily="34" charset="0"/>
                <a:cs typeface="Arial" panose="020B0604020202020204" pitchFamily="34" charset="0"/>
              </a:rPr>
              <a:t> exposure.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31</a:t>
            </a:fld>
            <a:endParaRPr lang="en-US" dirty="0"/>
          </a:p>
        </p:txBody>
      </p:sp>
    </p:spTree>
    <p:extLst>
      <p:ext uri="{BB962C8B-B14F-4D97-AF65-F5344CB8AC3E}">
        <p14:creationId xmlns:p14="http://schemas.microsoft.com/office/powerpoint/2010/main" val="2895988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LATERAL CHEST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753767" y="965552"/>
            <a:ext cx="8390233" cy="5237267"/>
          </a:xfrm>
        </p:spPr>
        <p:txBody>
          <a:bodyPr>
            <a:normAutofit fontScale="85000" lnSpcReduction="20000"/>
          </a:bodyPr>
          <a:lstStyle/>
          <a:p>
            <a:pPr algn="l"/>
            <a:r>
              <a:rPr lang="fr-BE" b="1" dirty="0" smtClean="0">
                <a:solidFill>
                  <a:schemeClr val="tx1">
                    <a:lumMod val="85000"/>
                    <a:lumOff val="15000"/>
                  </a:schemeClr>
                </a:solidFill>
                <a:latin typeface="Arial" panose="020B0604020202020204" pitchFamily="34" charset="0"/>
                <a:cs typeface="Arial" panose="020B0604020202020204" pitchFamily="34" charset="0"/>
              </a:rPr>
              <a:t>Image </a:t>
            </a:r>
            <a:r>
              <a:rPr lang="fr-BE" b="1" dirty="0" err="1" smtClean="0">
                <a:solidFill>
                  <a:schemeClr val="tx1">
                    <a:lumMod val="85000"/>
                    <a:lumOff val="15000"/>
                  </a:schemeClr>
                </a:solidFill>
                <a:latin typeface="Arial" panose="020B0604020202020204" pitchFamily="34" charset="0"/>
                <a:cs typeface="Arial" panose="020B0604020202020204" pitchFamily="34" charset="0"/>
              </a:rPr>
              <a:t>evaluation</a:t>
            </a:r>
            <a:endParaRPr lang="fr-BE" b="1"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apices</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costo</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phrenic</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smtClean="0">
                <a:solidFill>
                  <a:schemeClr val="tx1">
                    <a:lumMod val="85000"/>
                    <a:lumOff val="15000"/>
                  </a:schemeClr>
                </a:solidFill>
                <a:latin typeface="Arial" panose="020B0604020202020204" pitchFamily="34" charset="0"/>
                <a:cs typeface="Arial" panose="020B0604020202020204" pitchFamily="34" charset="0"/>
              </a:rPr>
              <a:t>angle, spine</a:t>
            </a:r>
            <a:r>
              <a:rPr lang="fr-BE" dirty="0">
                <a:solidFill>
                  <a:schemeClr val="tx1">
                    <a:lumMod val="85000"/>
                    <a:lumOff val="15000"/>
                  </a:schemeClr>
                </a:solidFill>
                <a:latin typeface="Arial" panose="020B0604020202020204" pitchFamily="34" charset="0"/>
                <a:cs typeface="Arial" panose="020B0604020202020204" pitchFamily="34" charset="0"/>
              </a:rPr>
              <a:t>, and sternum </a:t>
            </a:r>
            <a:r>
              <a:rPr lang="fr-BE" dirty="0" smtClean="0">
                <a:solidFill>
                  <a:schemeClr val="tx1">
                    <a:lumMod val="85000"/>
                    <a:lumOff val="15000"/>
                  </a:schemeClr>
                </a:solidFill>
                <a:latin typeface="Arial" panose="020B0604020202020204" pitchFamily="34" charset="0"/>
                <a:cs typeface="Arial" panose="020B0604020202020204" pitchFamily="34" charset="0"/>
              </a:rPr>
              <a:t>should </a:t>
            </a:r>
            <a:r>
              <a:rPr lang="fr-BE" dirty="0">
                <a:solidFill>
                  <a:schemeClr val="tx1">
                    <a:lumMod val="85000"/>
                    <a:lumOff val="15000"/>
                  </a:schemeClr>
                </a:solidFill>
                <a:latin typeface="Arial" panose="020B0604020202020204" pitchFamily="34" charset="0"/>
                <a:cs typeface="Arial" panose="020B0604020202020204" pitchFamily="34" charset="0"/>
              </a:rPr>
              <a:t>be </a:t>
            </a:r>
            <a:r>
              <a:rPr lang="fr-BE" dirty="0" err="1" smtClean="0">
                <a:solidFill>
                  <a:schemeClr val="tx1">
                    <a:lumMod val="85000"/>
                    <a:lumOff val="15000"/>
                  </a:schemeClr>
                </a:solidFill>
                <a:latin typeface="Arial" panose="020B0604020202020204" pitchFamily="34" charset="0"/>
                <a:cs typeface="Arial" panose="020B0604020202020204" pitchFamily="34" charset="0"/>
              </a:rPr>
              <a:t>included</a:t>
            </a:r>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a:solidFill>
                  <a:schemeClr val="tx1">
                    <a:lumMod val="85000"/>
                    <a:lumOff val="15000"/>
                  </a:schemeClr>
                </a:solidFill>
                <a:latin typeface="Arial" panose="020B0604020202020204" pitchFamily="34" charset="0"/>
                <a:cs typeface="Arial" panose="020B0604020202020204" pitchFamily="34" charset="0"/>
              </a:rPr>
              <a:t>thorax should be in the centre of the </a:t>
            </a:r>
            <a:r>
              <a:rPr lang="fr-BE" dirty="0" smtClean="0">
                <a:solidFill>
                  <a:schemeClr val="tx1">
                    <a:lumMod val="85000"/>
                    <a:lumOff val="15000"/>
                  </a:schemeClr>
                </a:solidFill>
                <a:latin typeface="Arial" panose="020B0604020202020204" pitchFamily="34" charset="0"/>
                <a:cs typeface="Arial" panose="020B0604020202020204" pitchFamily="34" charset="0"/>
              </a:rPr>
              <a:t>film</a:t>
            </a: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heart</a:t>
            </a:r>
            <a:r>
              <a:rPr lang="fr-BE" dirty="0">
                <a:solidFill>
                  <a:schemeClr val="tx1">
                    <a:lumMod val="85000"/>
                    <a:lumOff val="15000"/>
                  </a:schemeClr>
                </a:solidFill>
                <a:latin typeface="Arial" panose="020B0604020202020204" pitchFamily="34" charset="0"/>
                <a:cs typeface="Arial" panose="020B0604020202020204" pitchFamily="34" charset="0"/>
              </a:rPr>
              <a:t> should be </a:t>
            </a:r>
            <a:r>
              <a:rPr lang="fr-BE" dirty="0" err="1">
                <a:solidFill>
                  <a:schemeClr val="tx1">
                    <a:lumMod val="85000"/>
                    <a:lumOff val="15000"/>
                  </a:schemeClr>
                </a:solidFill>
                <a:latin typeface="Arial" panose="020B0604020202020204" pitchFamily="34" charset="0"/>
                <a:cs typeface="Arial" panose="020B0604020202020204" pitchFamily="34" charset="0"/>
              </a:rPr>
              <a:t>adequately</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penetrated</a:t>
            </a:r>
            <a:r>
              <a:rPr lang="fr-BE" dirty="0">
                <a:solidFill>
                  <a:schemeClr val="tx1">
                    <a:lumMod val="85000"/>
                    <a:lumOff val="15000"/>
                  </a:schemeClr>
                </a:solidFill>
                <a:latin typeface="Arial" panose="020B0604020202020204" pitchFamily="34" charset="0"/>
                <a:cs typeface="Arial" panose="020B0604020202020204" pitchFamily="34" charset="0"/>
              </a:rPr>
              <a:t> </a:t>
            </a:r>
            <a:endParaRPr lang="fr-BE"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fr-BE" dirty="0" smtClean="0">
                <a:solidFill>
                  <a:schemeClr val="tx1">
                    <a:lumMod val="85000"/>
                    <a:lumOff val="15000"/>
                  </a:schemeClr>
                </a:solidFill>
                <a:latin typeface="Arial" panose="020B0604020202020204" pitchFamily="34" charset="0"/>
                <a:cs typeface="Arial" panose="020B0604020202020204" pitchFamily="34" charset="0"/>
              </a:rPr>
              <a:t>The </a:t>
            </a:r>
            <a:r>
              <a:rPr lang="fr-BE" dirty="0" err="1">
                <a:solidFill>
                  <a:schemeClr val="tx1">
                    <a:lumMod val="85000"/>
                    <a:lumOff val="15000"/>
                  </a:schemeClr>
                </a:solidFill>
                <a:latin typeface="Arial" panose="020B0604020202020204" pitchFamily="34" charset="0"/>
                <a:cs typeface="Arial" panose="020B0604020202020204" pitchFamily="34" charset="0"/>
              </a:rPr>
              <a:t>outline</a:t>
            </a:r>
            <a:r>
              <a:rPr lang="fr-BE" dirty="0">
                <a:solidFill>
                  <a:schemeClr val="tx1">
                    <a:lumMod val="85000"/>
                    <a:lumOff val="15000"/>
                  </a:schemeClr>
                </a:solidFill>
                <a:latin typeface="Arial" panose="020B0604020202020204" pitchFamily="34" charset="0"/>
                <a:cs typeface="Arial" panose="020B0604020202020204" pitchFamily="34" charset="0"/>
              </a:rPr>
              <a:t> of the </a:t>
            </a:r>
            <a:r>
              <a:rPr lang="fr-BE" dirty="0" err="1">
                <a:solidFill>
                  <a:schemeClr val="tx1">
                    <a:lumMod val="85000"/>
                    <a:lumOff val="15000"/>
                  </a:schemeClr>
                </a:solidFill>
                <a:latin typeface="Arial" panose="020B0604020202020204" pitchFamily="34" charset="0"/>
                <a:cs typeface="Arial" panose="020B0604020202020204" pitchFamily="34" charset="0"/>
              </a:rPr>
              <a:t>heart</a:t>
            </a:r>
            <a:r>
              <a:rPr lang="fr-BE" dirty="0">
                <a:solidFill>
                  <a:schemeClr val="tx1">
                    <a:lumMod val="85000"/>
                    <a:lumOff val="15000"/>
                  </a:schemeClr>
                </a:solidFill>
                <a:latin typeface="Arial" panose="020B0604020202020204" pitchFamily="34" charset="0"/>
                <a:cs typeface="Arial" panose="020B0604020202020204" pitchFamily="34" charset="0"/>
              </a:rPr>
              <a:t> and </a:t>
            </a:r>
            <a:r>
              <a:rPr lang="fr-BE" dirty="0" err="1">
                <a:solidFill>
                  <a:schemeClr val="tx1">
                    <a:lumMod val="85000"/>
                    <a:lumOff val="15000"/>
                  </a:schemeClr>
                </a:solidFill>
                <a:latin typeface="Arial" panose="020B0604020202020204" pitchFamily="34" charset="0"/>
                <a:cs typeface="Arial" panose="020B0604020202020204" pitchFamily="34" charset="0"/>
              </a:rPr>
              <a:t>diaphragm</a:t>
            </a:r>
            <a:r>
              <a:rPr lang="fr-BE" dirty="0">
                <a:solidFill>
                  <a:schemeClr val="tx1">
                    <a:lumMod val="85000"/>
                    <a:lumOff val="15000"/>
                  </a:schemeClr>
                </a:solidFill>
                <a:latin typeface="Arial" panose="020B0604020202020204" pitchFamily="34" charset="0"/>
                <a:cs typeface="Arial" panose="020B0604020202020204" pitchFamily="34" charset="0"/>
              </a:rPr>
              <a:t> should </a:t>
            </a:r>
            <a:r>
              <a:rPr lang="fr-BE" dirty="0" err="1">
                <a:solidFill>
                  <a:schemeClr val="tx1">
                    <a:lumMod val="85000"/>
                    <a:lumOff val="15000"/>
                  </a:schemeClr>
                </a:solidFill>
                <a:latin typeface="Arial" panose="020B0604020202020204" pitchFamily="34" charset="0"/>
                <a:cs typeface="Arial" panose="020B0604020202020204" pitchFamily="34" charset="0"/>
              </a:rPr>
              <a:t>appear</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sharp</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this</a:t>
            </a:r>
            <a:r>
              <a:rPr lang="fr-BE" dirty="0">
                <a:solidFill>
                  <a:schemeClr val="tx1">
                    <a:lumMod val="85000"/>
                    <a:lumOff val="15000"/>
                  </a:schemeClr>
                </a:solidFill>
                <a:latin typeface="Arial" panose="020B0604020202020204" pitchFamily="34" charset="0"/>
                <a:cs typeface="Arial" panose="020B0604020202020204" pitchFamily="34" charset="0"/>
              </a:rPr>
              <a:t> is possible by </a:t>
            </a:r>
            <a:r>
              <a:rPr lang="fr-BE" dirty="0" err="1">
                <a:solidFill>
                  <a:schemeClr val="tx1">
                    <a:lumMod val="85000"/>
                    <a:lumOff val="15000"/>
                  </a:schemeClr>
                </a:solidFill>
                <a:latin typeface="Arial" panose="020B0604020202020204" pitchFamily="34" charset="0"/>
                <a:cs typeface="Arial" panose="020B0604020202020204" pitchFamily="34" charset="0"/>
              </a:rPr>
              <a:t>avoinding</a:t>
            </a:r>
            <a:r>
              <a:rPr lang="fr-BE" dirty="0">
                <a:solidFill>
                  <a:schemeClr val="tx1">
                    <a:lumMod val="85000"/>
                    <a:lumOff val="15000"/>
                  </a:schemeClr>
                </a:solidFill>
                <a:latin typeface="Arial" panose="020B0604020202020204" pitchFamily="34" charset="0"/>
                <a:cs typeface="Arial" panose="020B0604020202020204" pitchFamily="34" charset="0"/>
              </a:rPr>
              <a:t> patient </a:t>
            </a:r>
            <a:r>
              <a:rPr lang="fr-BE" dirty="0" smtClean="0">
                <a:solidFill>
                  <a:schemeClr val="tx1">
                    <a:lumMod val="85000"/>
                    <a:lumOff val="15000"/>
                  </a:schemeClr>
                </a:solidFill>
                <a:latin typeface="Arial" panose="020B0604020202020204" pitchFamily="34" charset="0"/>
                <a:cs typeface="Arial" panose="020B0604020202020204" pitchFamily="34" charset="0"/>
              </a:rPr>
              <a:t>motion.</a:t>
            </a:r>
          </a:p>
          <a:p>
            <a:pPr marL="457200" indent="-457200" algn="l">
              <a:buBlip>
                <a:blip r:embed="rId2"/>
              </a:buBlip>
            </a:pPr>
            <a:r>
              <a:rPr lang="fr-BE" dirty="0" err="1" smtClean="0">
                <a:solidFill>
                  <a:schemeClr val="tx1">
                    <a:lumMod val="85000"/>
                    <a:lumOff val="15000"/>
                  </a:schemeClr>
                </a:solidFill>
                <a:latin typeface="Arial" panose="020B0604020202020204" pitchFamily="34" charset="0"/>
                <a:cs typeface="Arial" panose="020B0604020202020204" pitchFamily="34" charset="0"/>
              </a:rPr>
              <a:t>Posterior</a:t>
            </a:r>
            <a:r>
              <a:rPr lang="fr-BE" dirty="0" smtClean="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ribs</a:t>
            </a:r>
            <a:r>
              <a:rPr lang="fr-BE" dirty="0">
                <a:solidFill>
                  <a:schemeClr val="tx1">
                    <a:lumMod val="85000"/>
                    <a:lumOff val="15000"/>
                  </a:schemeClr>
                </a:solidFill>
                <a:latin typeface="Arial" panose="020B0604020202020204" pitchFamily="34" charset="0"/>
                <a:cs typeface="Arial" panose="020B0604020202020204" pitchFamily="34" charset="0"/>
              </a:rPr>
              <a:t> and </a:t>
            </a:r>
            <a:r>
              <a:rPr lang="fr-BE" dirty="0" err="1">
                <a:solidFill>
                  <a:schemeClr val="tx1">
                    <a:lumMod val="85000"/>
                    <a:lumOff val="15000"/>
                  </a:schemeClr>
                </a:solidFill>
                <a:latin typeface="Arial" panose="020B0604020202020204" pitchFamily="34" charset="0"/>
                <a:cs typeface="Arial" panose="020B0604020202020204" pitchFamily="34" charset="0"/>
              </a:rPr>
              <a:t>lung</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fields</a:t>
            </a:r>
            <a:r>
              <a:rPr lang="fr-BE" dirty="0">
                <a:solidFill>
                  <a:schemeClr val="tx1">
                    <a:lumMod val="85000"/>
                    <a:lumOff val="15000"/>
                  </a:schemeClr>
                </a:solidFill>
                <a:latin typeface="Arial" panose="020B0604020202020204" pitchFamily="34" charset="0"/>
                <a:cs typeface="Arial" panose="020B0604020202020204" pitchFamily="34" charset="0"/>
              </a:rPr>
              <a:t> should </a:t>
            </a:r>
            <a:r>
              <a:rPr lang="fr-BE" dirty="0" smtClean="0">
                <a:solidFill>
                  <a:schemeClr val="tx1">
                    <a:lumMod val="85000"/>
                    <a:lumOff val="15000"/>
                  </a:schemeClr>
                </a:solidFill>
                <a:latin typeface="Arial" panose="020B0604020202020204" pitchFamily="34" charset="0"/>
                <a:cs typeface="Arial" panose="020B0604020202020204" pitchFamily="34" charset="0"/>
              </a:rPr>
              <a:t>be </a:t>
            </a:r>
            <a:r>
              <a:rPr lang="fr-BE" dirty="0" err="1" smtClean="0">
                <a:solidFill>
                  <a:schemeClr val="tx1">
                    <a:lumMod val="85000"/>
                    <a:lumOff val="15000"/>
                  </a:schemeClr>
                </a:solidFill>
                <a:latin typeface="Arial" panose="020B0604020202020204" pitchFamily="34" charset="0"/>
                <a:cs typeface="Arial" panose="020B0604020202020204" pitchFamily="34" charset="0"/>
              </a:rPr>
              <a:t>superimposed</a:t>
            </a:r>
            <a:r>
              <a:rPr lang="fr-BE" dirty="0">
                <a:solidFill>
                  <a:schemeClr val="tx1">
                    <a:lumMod val="85000"/>
                    <a:lumOff val="15000"/>
                  </a:schemeClr>
                </a:solidFill>
                <a:latin typeface="Arial" panose="020B0604020202020204" pitchFamily="34" charset="0"/>
                <a:cs typeface="Arial" panose="020B0604020202020204" pitchFamily="34" charset="0"/>
              </a:rPr>
              <a:t>, by </a:t>
            </a:r>
            <a:r>
              <a:rPr lang="fr-BE" dirty="0" err="1">
                <a:solidFill>
                  <a:schemeClr val="tx1">
                    <a:lumMod val="85000"/>
                    <a:lumOff val="15000"/>
                  </a:schemeClr>
                </a:solidFill>
                <a:latin typeface="Arial" panose="020B0604020202020204" pitchFamily="34" charset="0"/>
                <a:cs typeface="Arial" panose="020B0604020202020204" pitchFamily="34" charset="0"/>
              </a:rPr>
              <a:t>positionig</a:t>
            </a:r>
            <a:r>
              <a:rPr lang="fr-BE" dirty="0">
                <a:solidFill>
                  <a:schemeClr val="tx1">
                    <a:lumMod val="85000"/>
                    <a:lumOff val="15000"/>
                  </a:schemeClr>
                </a:solidFill>
                <a:latin typeface="Arial" panose="020B0604020202020204" pitchFamily="34" charset="0"/>
                <a:cs typeface="Arial" panose="020B0604020202020204" pitchFamily="34" charset="0"/>
              </a:rPr>
              <a:t> the patient in </a:t>
            </a:r>
            <a:r>
              <a:rPr lang="fr-BE" dirty="0" err="1">
                <a:solidFill>
                  <a:schemeClr val="tx1">
                    <a:lumMod val="85000"/>
                    <a:lumOff val="15000"/>
                  </a:schemeClr>
                </a:solidFill>
                <a:latin typeface="Arial" panose="020B0604020202020204" pitchFamily="34" charset="0"/>
                <a:cs typeface="Arial" panose="020B0604020202020204" pitchFamily="34" charset="0"/>
              </a:rPr>
              <a:t>true</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lateral</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smtClean="0">
                <a:solidFill>
                  <a:schemeClr val="tx1">
                    <a:lumMod val="85000"/>
                    <a:lumOff val="15000"/>
                  </a:schemeClr>
                </a:solidFill>
                <a:latin typeface="Arial" panose="020B0604020202020204" pitchFamily="34" charset="0"/>
                <a:cs typeface="Arial" panose="020B0604020202020204" pitchFamily="34" charset="0"/>
              </a:rPr>
              <a:t>position.</a:t>
            </a:r>
          </a:p>
          <a:p>
            <a:pPr marL="457200" indent="-457200" algn="l">
              <a:buBlip>
                <a:blip r:embed="rId2"/>
              </a:buBlip>
            </a:pPr>
            <a:r>
              <a:rPr lang="fr-BE" dirty="0" err="1" smtClean="0">
                <a:solidFill>
                  <a:schemeClr val="tx1">
                    <a:lumMod val="85000"/>
                    <a:lumOff val="15000"/>
                  </a:schemeClr>
                </a:solidFill>
                <a:latin typeface="Arial" panose="020B0604020202020204" pitchFamily="34" charset="0"/>
                <a:cs typeface="Arial" panose="020B0604020202020204" pitchFamily="34" charset="0"/>
              </a:rPr>
              <a:t>Patient’s</a:t>
            </a:r>
            <a:r>
              <a:rPr lang="fr-BE" dirty="0" smtClean="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arms</a:t>
            </a:r>
            <a:r>
              <a:rPr lang="fr-BE" dirty="0">
                <a:solidFill>
                  <a:schemeClr val="tx1">
                    <a:lumMod val="85000"/>
                    <a:lumOff val="15000"/>
                  </a:schemeClr>
                </a:solidFill>
                <a:latin typeface="Arial" panose="020B0604020202020204" pitchFamily="34" charset="0"/>
                <a:cs typeface="Arial" panose="020B0604020202020204" pitchFamily="34" charset="0"/>
              </a:rPr>
              <a:t> and </a:t>
            </a:r>
            <a:r>
              <a:rPr lang="fr-BE" dirty="0" err="1">
                <a:solidFill>
                  <a:schemeClr val="tx1">
                    <a:lumMod val="85000"/>
                    <a:lumOff val="15000"/>
                  </a:schemeClr>
                </a:solidFill>
                <a:latin typeface="Arial" panose="020B0604020202020204" pitchFamily="34" charset="0"/>
                <a:cs typeface="Arial" panose="020B0604020202020204" pitchFamily="34" charset="0"/>
              </a:rPr>
              <a:t>chin</a:t>
            </a:r>
            <a:r>
              <a:rPr lang="fr-BE" dirty="0">
                <a:solidFill>
                  <a:schemeClr val="tx1">
                    <a:lumMod val="85000"/>
                    <a:lumOff val="15000"/>
                  </a:schemeClr>
                </a:solidFill>
                <a:latin typeface="Arial" panose="020B0604020202020204" pitchFamily="34" charset="0"/>
                <a:cs typeface="Arial" panose="020B0604020202020204" pitchFamily="34" charset="0"/>
              </a:rPr>
              <a:t> should not be </a:t>
            </a:r>
            <a:r>
              <a:rPr lang="fr-BE" dirty="0" err="1">
                <a:solidFill>
                  <a:schemeClr val="tx1">
                    <a:lumMod val="85000"/>
                    <a:lumOff val="15000"/>
                  </a:schemeClr>
                </a:solidFill>
                <a:latin typeface="Arial" panose="020B0604020202020204" pitchFamily="34" charset="0"/>
                <a:cs typeface="Arial" panose="020B0604020202020204" pitchFamily="34" charset="0"/>
              </a:rPr>
              <a:t>superimposed</a:t>
            </a:r>
            <a:r>
              <a:rPr lang="fr-BE" dirty="0">
                <a:solidFill>
                  <a:schemeClr val="tx1">
                    <a:lumMod val="85000"/>
                    <a:lumOff val="15000"/>
                  </a:schemeClr>
                </a:solidFill>
                <a:latin typeface="Arial" panose="020B0604020202020204" pitchFamily="34" charset="0"/>
                <a:cs typeface="Arial" panose="020B0604020202020204" pitchFamily="34" charset="0"/>
              </a:rPr>
              <a:t> over the </a:t>
            </a:r>
            <a:r>
              <a:rPr lang="fr-BE" dirty="0" err="1">
                <a:solidFill>
                  <a:schemeClr val="tx1">
                    <a:lumMod val="85000"/>
                    <a:lumOff val="15000"/>
                  </a:schemeClr>
                </a:solidFill>
                <a:latin typeface="Arial" panose="020B0604020202020204" pitchFamily="34" charset="0"/>
                <a:cs typeface="Arial" panose="020B0604020202020204" pitchFamily="34" charset="0"/>
              </a:rPr>
              <a:t>upper</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lung</a:t>
            </a:r>
            <a:r>
              <a:rPr lang="fr-BE" dirty="0">
                <a:solidFill>
                  <a:schemeClr val="tx1">
                    <a:lumMod val="85000"/>
                    <a:lumOff val="15000"/>
                  </a:schemeClr>
                </a:solidFill>
                <a:latin typeface="Arial" panose="020B0604020202020204" pitchFamily="34" charset="0"/>
                <a:cs typeface="Arial" panose="020B0604020202020204" pitchFamily="34" charset="0"/>
              </a:rPr>
              <a:t> </a:t>
            </a:r>
            <a:r>
              <a:rPr lang="fr-BE" dirty="0" err="1">
                <a:solidFill>
                  <a:schemeClr val="tx1">
                    <a:lumMod val="85000"/>
                    <a:lumOff val="15000"/>
                  </a:schemeClr>
                </a:solidFill>
                <a:latin typeface="Arial" panose="020B0604020202020204" pitchFamily="34" charset="0"/>
                <a:cs typeface="Arial" panose="020B0604020202020204" pitchFamily="34" charset="0"/>
              </a:rPr>
              <a:t>field</a:t>
            </a:r>
            <a:r>
              <a:rPr lang="fr-BE" dirty="0">
                <a:solidFill>
                  <a:schemeClr val="tx1">
                    <a:lumMod val="85000"/>
                    <a:lumOff val="15000"/>
                  </a:schemeClr>
                </a:solidFill>
                <a:latin typeface="Arial" panose="020B0604020202020204" pitchFamily="34" charset="0"/>
                <a:cs typeface="Arial" panose="020B0604020202020204" pitchFamily="34" charset="0"/>
              </a:rPr>
              <a:t>.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32</a:t>
            </a:fld>
            <a:endParaRPr lang="en-US" dirty="0"/>
          </a:p>
        </p:txBody>
      </p:sp>
    </p:spTree>
    <p:extLst>
      <p:ext uri="{BB962C8B-B14F-4D97-AF65-F5344CB8AC3E}">
        <p14:creationId xmlns:p14="http://schemas.microsoft.com/office/powerpoint/2010/main" val="150519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LATERAL CHEST</a:t>
            </a:r>
            <a:r>
              <a:rPr lang="en-GB" b="1" dirty="0"/>
              <a:t/>
            </a:r>
            <a:br>
              <a:rPr lang="en-GB" b="1" dirty="0"/>
            </a:br>
            <a:endParaRPr lang="en-US" dirty="0"/>
          </a:p>
        </p:txBody>
      </p:sp>
      <p:sp>
        <p:nvSpPr>
          <p:cNvPr id="3" name="Subtitle 2"/>
          <p:cNvSpPr>
            <a:spLocks noGrp="1"/>
          </p:cNvSpPr>
          <p:nvPr>
            <p:ph type="subTitle" idx="1"/>
          </p:nvPr>
        </p:nvSpPr>
        <p:spPr>
          <a:xfrm>
            <a:off x="753767" y="965552"/>
            <a:ext cx="8161633" cy="5237267"/>
          </a:xfrm>
        </p:spPr>
        <p:txBody>
          <a:bodyPr>
            <a:normAutofit/>
          </a:bodyPr>
          <a:lstStyle/>
          <a:p>
            <a:pPr algn="l"/>
            <a:r>
              <a:rPr lang="fr-BE" dirty="0" smtClean="0">
                <a:solidFill>
                  <a:schemeClr val="tx1">
                    <a:lumMod val="85000"/>
                    <a:lumOff val="15000"/>
                  </a:schemeClr>
                </a:solidFill>
                <a:latin typeface="Arial" panose="020B0604020202020204" pitchFamily="34" charset="0"/>
                <a:cs typeface="Arial" panose="020B0604020202020204" pitchFamily="34" charset="0"/>
              </a:rPr>
              <a:t>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33</a:t>
            </a:fld>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524000"/>
            <a:ext cx="2362200" cy="423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469" y="1905000"/>
            <a:ext cx="3101331" cy="391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509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b="1" dirty="0" smtClean="0">
                <a:latin typeface="Arial" panose="020B0604020202020204" pitchFamily="34" charset="0"/>
                <a:cs typeface="Arial" panose="020B0604020202020204" pitchFamily="34" charset="0"/>
              </a:rPr>
              <a:t>Lungs apices </a:t>
            </a:r>
            <a:endParaRPr lang="en-US" dirty="0"/>
          </a:p>
        </p:txBody>
      </p:sp>
      <p:sp>
        <p:nvSpPr>
          <p:cNvPr id="3" name="Subtitle 2"/>
          <p:cNvSpPr>
            <a:spLocks noGrp="1"/>
          </p:cNvSpPr>
          <p:nvPr>
            <p:ph type="subTitle" idx="1"/>
          </p:nvPr>
        </p:nvSpPr>
        <p:spPr>
          <a:xfrm>
            <a:off x="753767" y="965552"/>
            <a:ext cx="8390233" cy="5237267"/>
          </a:xfrm>
        </p:spPr>
        <p:txBody>
          <a:bodyPr>
            <a:normAutofit/>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Apical projection:</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Opacities </a:t>
            </a:r>
            <a:r>
              <a:rPr lang="en-GB" altLang="en-US" dirty="0">
                <a:solidFill>
                  <a:schemeClr val="tx1">
                    <a:lumMod val="85000"/>
                    <a:lumOff val="15000"/>
                  </a:schemeClr>
                </a:solidFill>
                <a:latin typeface="Arial" panose="020B0604020202020204" pitchFamily="34" charset="0"/>
                <a:cs typeface="Arial" panose="020B0604020202020204" pitchFamily="34" charset="0"/>
              </a:rPr>
              <a:t>observed in the apical region by overlying ribs or clavicular shadows may be demonstrated with the patient in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anteroposterior </a:t>
            </a:r>
            <a:r>
              <a:rPr lang="en-GB" altLang="en-US" dirty="0">
                <a:solidFill>
                  <a:schemeClr val="tx1">
                    <a:lumMod val="85000"/>
                    <a:lumOff val="15000"/>
                  </a:schemeClr>
                </a:solidFill>
                <a:latin typeface="Arial" panose="020B0604020202020204" pitchFamily="34" charset="0"/>
                <a:cs typeface="Arial" panose="020B0604020202020204" pitchFamily="34" charset="0"/>
              </a:rPr>
              <a:t>projection and the central ray is angled 30 degree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cephalad </a:t>
            </a:r>
            <a:r>
              <a:rPr lang="en-GB" altLang="en-US" dirty="0">
                <a:solidFill>
                  <a:schemeClr val="tx1">
                    <a:lumMod val="85000"/>
                    <a:lumOff val="15000"/>
                  </a:schemeClr>
                </a:solidFill>
                <a:latin typeface="Arial" panose="020B0604020202020204" pitchFamily="34" charset="0"/>
                <a:cs typeface="Arial" panose="020B0604020202020204" pitchFamily="34" charset="0"/>
              </a:rPr>
              <a:t>towards the sternal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angle</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Film </a:t>
            </a:r>
            <a:r>
              <a:rPr lang="en-GB" altLang="en-US" dirty="0">
                <a:solidFill>
                  <a:schemeClr val="tx1">
                    <a:lumMod val="85000"/>
                    <a:lumOff val="15000"/>
                  </a:schemeClr>
                </a:solidFill>
                <a:latin typeface="Arial" panose="020B0604020202020204" pitchFamily="34" charset="0"/>
                <a:cs typeface="Arial" panose="020B0604020202020204" pitchFamily="34" charset="0"/>
              </a:rPr>
              <a:t>size 24 x30cm.</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34</a:t>
            </a:fld>
            <a:endParaRPr lang="en-US" dirty="0"/>
          </a:p>
        </p:txBody>
      </p:sp>
    </p:spTree>
    <p:extLst>
      <p:ext uri="{BB962C8B-B14F-4D97-AF65-F5344CB8AC3E}">
        <p14:creationId xmlns:p14="http://schemas.microsoft.com/office/powerpoint/2010/main" val="1676090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36801"/>
            <a:ext cx="7894093" cy="766912"/>
          </a:xfrm>
        </p:spPr>
        <p:txBody>
          <a:bodyPr>
            <a:normAutofit/>
          </a:bodyPr>
          <a:lstStyle/>
          <a:p>
            <a:r>
              <a:rPr lang="en-US" b="1" dirty="0" smtClean="0">
                <a:latin typeface="Arial" panose="020B0604020202020204" pitchFamily="34" charset="0"/>
                <a:cs typeface="Arial" panose="020B0604020202020204" pitchFamily="34" charset="0"/>
              </a:rPr>
              <a:t>AP Apical view </a:t>
            </a:r>
            <a:endParaRPr lang="en-US" dirty="0"/>
          </a:p>
        </p:txBody>
      </p:sp>
      <p:sp>
        <p:nvSpPr>
          <p:cNvPr id="3" name="Subtitle 2"/>
          <p:cNvSpPr>
            <a:spLocks noGrp="1"/>
          </p:cNvSpPr>
          <p:nvPr>
            <p:ph type="subTitle" idx="1"/>
          </p:nvPr>
        </p:nvSpPr>
        <p:spPr>
          <a:xfrm>
            <a:off x="753767" y="965552"/>
            <a:ext cx="8161633" cy="5237267"/>
          </a:xfrm>
        </p:spPr>
        <p:txBody>
          <a:bodyPr>
            <a:normAutofit/>
          </a:bodyPr>
          <a:lstStyle/>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35</a:t>
            </a:fld>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594" y="2058444"/>
            <a:ext cx="4269005" cy="363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163" y="2057400"/>
            <a:ext cx="3279774" cy="332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039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36801"/>
            <a:ext cx="7894093" cy="766912"/>
          </a:xfrm>
        </p:spPr>
        <p:txBody>
          <a:bodyPr>
            <a:normAutofit/>
          </a:bodyPr>
          <a:lstStyle/>
          <a:p>
            <a:r>
              <a:rPr lang="en-US" b="1" dirty="0" smtClean="0">
                <a:latin typeface="Arial" panose="020B0604020202020204" pitchFamily="34" charset="0"/>
                <a:cs typeface="Arial" panose="020B0604020202020204" pitchFamily="34" charset="0"/>
              </a:rPr>
              <a:t>PA Apical view </a:t>
            </a:r>
            <a:endParaRPr lang="en-US" dirty="0"/>
          </a:p>
        </p:txBody>
      </p:sp>
      <p:sp>
        <p:nvSpPr>
          <p:cNvPr id="3" name="Subtitle 2"/>
          <p:cNvSpPr>
            <a:spLocks noGrp="1"/>
          </p:cNvSpPr>
          <p:nvPr>
            <p:ph type="subTitle" idx="1"/>
          </p:nvPr>
        </p:nvSpPr>
        <p:spPr>
          <a:xfrm>
            <a:off x="753767" y="965552"/>
            <a:ext cx="8161633" cy="5237267"/>
          </a:xfrm>
        </p:spPr>
        <p:txBody>
          <a:bodyPr>
            <a:normAutofit/>
          </a:bodyPr>
          <a:lstStyle/>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36</a:t>
            </a:fld>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05000"/>
            <a:ext cx="3279775" cy="277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844" y="2057400"/>
            <a:ext cx="449915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611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b="1" dirty="0" err="1" smtClean="0">
                <a:latin typeface="Arial" panose="020B0604020202020204" pitchFamily="34" charset="0"/>
                <a:cs typeface="Arial" panose="020B0604020202020204" pitchFamily="34" charset="0"/>
              </a:rPr>
              <a:t>Lordotic</a:t>
            </a:r>
            <a:r>
              <a:rPr lang="en-US" b="1" dirty="0" smtClean="0">
                <a:latin typeface="Arial" panose="020B0604020202020204" pitchFamily="34" charset="0"/>
                <a:cs typeface="Arial" panose="020B0604020202020204" pitchFamily="34" charset="0"/>
              </a:rPr>
              <a:t> view</a:t>
            </a:r>
            <a:endParaRPr lang="en-US" dirty="0"/>
          </a:p>
        </p:txBody>
      </p:sp>
      <p:sp>
        <p:nvSpPr>
          <p:cNvPr id="3" name="Subtitle 2"/>
          <p:cNvSpPr>
            <a:spLocks noGrp="1"/>
          </p:cNvSpPr>
          <p:nvPr>
            <p:ph type="subTitle" idx="1"/>
          </p:nvPr>
        </p:nvSpPr>
        <p:spPr>
          <a:xfrm>
            <a:off x="753767" y="965552"/>
            <a:ext cx="8390233" cy="5237267"/>
          </a:xfrm>
        </p:spPr>
        <p:txBody>
          <a:bodyPr>
            <a:normAutofit fontScale="92500" lnSpcReduction="20000"/>
          </a:bodyPr>
          <a:lstStyle/>
          <a:p>
            <a:pPr algn="l"/>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This </a:t>
            </a:r>
            <a:r>
              <a:rPr lang="en-GB" altLang="en-US" dirty="0">
                <a:solidFill>
                  <a:schemeClr val="tx1">
                    <a:lumMod val="85000"/>
                    <a:lumOff val="15000"/>
                  </a:schemeClr>
                </a:solidFill>
                <a:latin typeface="Arial" panose="020B0604020202020204" pitchFamily="34" charset="0"/>
                <a:cs typeface="Arial" panose="020B0604020202020204" pitchFamily="34" charset="0"/>
              </a:rPr>
              <a:t>technique is used to demonstrate the right middle lobe collapse and anterior - lobar pleural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effusion</a:t>
            </a: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Positioning </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patient is placed for the </a:t>
            </a:r>
            <a:r>
              <a:rPr lang="en-GB" altLang="en-US" dirty="0" err="1">
                <a:solidFill>
                  <a:schemeClr val="tx1">
                    <a:lumMod val="85000"/>
                    <a:lumOff val="15000"/>
                  </a:schemeClr>
                </a:solidFill>
                <a:latin typeface="Arial" panose="020B0604020202020204" pitchFamily="34" charset="0"/>
                <a:cs typeface="Arial" panose="020B0604020202020204" pitchFamily="34" charset="0"/>
              </a:rPr>
              <a:t>postero</a:t>
            </a:r>
            <a:r>
              <a:rPr lang="en-GB" altLang="en-US" dirty="0">
                <a:solidFill>
                  <a:schemeClr val="tx1">
                    <a:lumMod val="85000"/>
                    <a:lumOff val="15000"/>
                  </a:schemeClr>
                </a:solidFill>
                <a:latin typeface="Arial" panose="020B0604020202020204" pitchFamily="34" charset="0"/>
                <a:cs typeface="Arial" panose="020B0604020202020204" pitchFamily="34" charset="0"/>
              </a:rPr>
              <a:t> anterior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projection</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Then </a:t>
            </a:r>
            <a:r>
              <a:rPr lang="en-GB" altLang="en-US" dirty="0">
                <a:solidFill>
                  <a:schemeClr val="tx1">
                    <a:lumMod val="85000"/>
                    <a:lumOff val="15000"/>
                  </a:schemeClr>
                </a:solidFill>
                <a:latin typeface="Arial" panose="020B0604020202020204" pitchFamily="34" charset="0"/>
                <a:cs typeface="Arial" panose="020B0604020202020204" pitchFamily="34" charset="0"/>
              </a:rPr>
              <a:t>holds the side of the vertical Bucky, the patient bends backward at the waist (30-40)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degrees.</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CENTER</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en-GB" altLang="en-US" dirty="0">
                <a:solidFill>
                  <a:schemeClr val="tx1">
                    <a:lumMod val="85000"/>
                    <a:lumOff val="15000"/>
                  </a:schemeClr>
                </a:solidFill>
                <a:latin typeface="Arial" panose="020B0604020202020204" pitchFamily="34" charset="0"/>
                <a:cs typeface="Arial" panose="020B0604020202020204" pitchFamily="34" charset="0"/>
              </a:rPr>
              <a:t>-at the middle of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film.</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37</a:t>
            </a:fld>
            <a:endParaRPr lang="en-US" dirty="0"/>
          </a:p>
        </p:txBody>
      </p:sp>
    </p:spTree>
    <p:extLst>
      <p:ext uri="{BB962C8B-B14F-4D97-AF65-F5344CB8AC3E}">
        <p14:creationId xmlns:p14="http://schemas.microsoft.com/office/powerpoint/2010/main" val="299953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b="1" dirty="0" err="1" smtClean="0">
                <a:latin typeface="Arial" panose="020B0604020202020204" pitchFamily="34" charset="0"/>
                <a:cs typeface="Arial" panose="020B0604020202020204" pitchFamily="34" charset="0"/>
              </a:rPr>
              <a:t>Lordotic</a:t>
            </a:r>
            <a:r>
              <a:rPr lang="en-US" b="1" dirty="0" smtClean="0">
                <a:latin typeface="Arial" panose="020B0604020202020204" pitchFamily="34" charset="0"/>
                <a:cs typeface="Arial" panose="020B0604020202020204" pitchFamily="34" charset="0"/>
              </a:rPr>
              <a:t> view</a:t>
            </a:r>
            <a:endParaRPr lang="en-US"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38</a:t>
            </a:fld>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64" y="1752600"/>
            <a:ext cx="482012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752600"/>
            <a:ext cx="3048000" cy="3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387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b="1" dirty="0" smtClean="0">
                <a:latin typeface="Arial" panose="020B0604020202020204" pitchFamily="34" charset="0"/>
                <a:cs typeface="Arial" panose="020B0604020202020204" pitchFamily="34" charset="0"/>
              </a:rPr>
              <a:t>Lateral decubitus chest</a:t>
            </a:r>
            <a:endParaRPr lang="en-US" dirty="0"/>
          </a:p>
        </p:txBody>
      </p:sp>
      <p:sp>
        <p:nvSpPr>
          <p:cNvPr id="3" name="Subtitle 2"/>
          <p:cNvSpPr>
            <a:spLocks noGrp="1"/>
          </p:cNvSpPr>
          <p:nvPr>
            <p:ph type="subTitle" idx="1"/>
          </p:nvPr>
        </p:nvSpPr>
        <p:spPr>
          <a:xfrm>
            <a:off x="753767" y="1160599"/>
            <a:ext cx="8161633" cy="5237267"/>
          </a:xfrm>
        </p:spPr>
        <p:txBody>
          <a:bodyPr>
            <a:normAutofit fontScale="92500" lnSpcReduction="10000"/>
          </a:bodyPr>
          <a:lstStyle/>
          <a:p>
            <a:pPr algn="l"/>
            <a:r>
              <a:rPr lang="en-US" altLang="en-US" b="1" dirty="0" smtClean="0">
                <a:solidFill>
                  <a:schemeClr val="tx1">
                    <a:lumMod val="85000"/>
                    <a:lumOff val="15000"/>
                  </a:schemeClr>
                </a:solidFill>
                <a:latin typeface="Arial" panose="020B0604020202020204" pitchFamily="34" charset="0"/>
                <a:cs typeface="Arial" panose="020B0604020202020204" pitchFamily="34" charset="0"/>
              </a:rPr>
              <a:t>Technical consideration</a:t>
            </a:r>
            <a:endParaRPr lang="en-GB" altLang="en-US" b="1" dirty="0" smtClean="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Film </a:t>
            </a:r>
            <a:r>
              <a:rPr lang="en-GB" altLang="en-US" dirty="0">
                <a:solidFill>
                  <a:schemeClr val="tx1">
                    <a:lumMod val="85000"/>
                    <a:lumOff val="15000"/>
                  </a:schemeClr>
                </a:solidFill>
                <a:latin typeface="Arial" panose="020B0604020202020204" pitchFamily="34" charset="0"/>
                <a:cs typeface="Arial" panose="020B0604020202020204" pitchFamily="34" charset="0"/>
              </a:rPr>
              <a:t>Size-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35x35/35x43cm</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Grid- </a:t>
            </a:r>
            <a:r>
              <a:rPr lang="en-GB" altLang="en-US" dirty="0">
                <a:solidFill>
                  <a:schemeClr val="tx1">
                    <a:lumMod val="85000"/>
                    <a:lumOff val="15000"/>
                  </a:schemeClr>
                </a:solidFill>
                <a:latin typeface="Arial" panose="020B0604020202020204" pitchFamily="34" charset="0"/>
                <a:cs typeface="Arial" panose="020B0604020202020204" pitchFamily="34" charset="0"/>
              </a:rPr>
              <a:t>Yes/No, depends on the department’s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protocol</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Collimation –include the area of interest.</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Apply </a:t>
            </a:r>
            <a:r>
              <a:rPr lang="en-GB" altLang="en-US" dirty="0">
                <a:solidFill>
                  <a:schemeClr val="tx1">
                    <a:lumMod val="85000"/>
                    <a:lumOff val="15000"/>
                  </a:schemeClr>
                </a:solidFill>
                <a:latin typeface="Arial" panose="020B0604020202020204" pitchFamily="34" charset="0"/>
                <a:cs typeface="Arial" panose="020B0604020202020204" pitchFamily="34" charset="0"/>
              </a:rPr>
              <a:t>gonad shield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39</a:t>
            </a:fld>
            <a:endParaRPr lang="en-US" dirty="0"/>
          </a:p>
        </p:txBody>
      </p:sp>
    </p:spTree>
    <p:extLst>
      <p:ext uri="{BB962C8B-B14F-4D97-AF65-F5344CB8AC3E}">
        <p14:creationId xmlns:p14="http://schemas.microsoft.com/office/powerpoint/2010/main" val="403516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b="1" dirty="0"/>
              <a:t/>
            </a:r>
            <a:br>
              <a:rPr lang="en-GB" b="1" dirty="0"/>
            </a:br>
            <a:endParaRPr lang="en-US" dirty="0"/>
          </a:p>
        </p:txBody>
      </p:sp>
      <p:sp>
        <p:nvSpPr>
          <p:cNvPr id="3" name="Subtitle 2"/>
          <p:cNvSpPr>
            <a:spLocks noGrp="1"/>
          </p:cNvSpPr>
          <p:nvPr>
            <p:ph type="subTitle" idx="1"/>
          </p:nvPr>
        </p:nvSpPr>
        <p:spPr>
          <a:xfrm>
            <a:off x="838201" y="1062603"/>
            <a:ext cx="83058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a:t>
            </a:fld>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76438"/>
            <a:ext cx="6477000" cy="510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010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Lateral decubitus chest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p>
        </p:txBody>
      </p:sp>
      <p:sp>
        <p:nvSpPr>
          <p:cNvPr id="3" name="Subtitle 2"/>
          <p:cNvSpPr>
            <a:spLocks noGrp="1"/>
          </p:cNvSpPr>
          <p:nvPr>
            <p:ph type="subTitle" idx="1"/>
          </p:nvPr>
        </p:nvSpPr>
        <p:spPr>
          <a:xfrm>
            <a:off x="753767" y="1160599"/>
            <a:ext cx="8390233" cy="5237267"/>
          </a:xfrm>
        </p:spPr>
        <p:txBody>
          <a:bodyPr>
            <a:normAutofit fontScale="850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Assist </a:t>
            </a:r>
            <a:r>
              <a:rPr lang="en-GB" dirty="0">
                <a:solidFill>
                  <a:schemeClr val="tx1">
                    <a:lumMod val="85000"/>
                    <a:lumOff val="15000"/>
                  </a:schemeClr>
                </a:solidFill>
                <a:latin typeface="Arial" panose="020B0604020202020204" pitchFamily="34" charset="0"/>
                <a:cs typeface="Arial" panose="020B0604020202020204" pitchFamily="34" charset="0"/>
              </a:rPr>
              <a:t>the patient to lie on the lateral position on the affected side to demonstrate fluid level, but to demonstrate pneumothorax the patient should lie on the unaffected </a:t>
            </a:r>
            <a:r>
              <a:rPr lang="en-GB" dirty="0" smtClean="0">
                <a:solidFill>
                  <a:schemeClr val="tx1">
                    <a:lumMod val="85000"/>
                    <a:lumOff val="15000"/>
                  </a:schemeClr>
                </a:solidFill>
                <a:latin typeface="Arial" panose="020B0604020202020204" pitchFamily="34" charset="0"/>
                <a:cs typeface="Arial" panose="020B0604020202020204" pitchFamily="34" charset="0"/>
              </a:rPr>
              <a:t>side.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Support </a:t>
            </a:r>
            <a:r>
              <a:rPr lang="en-GB" dirty="0">
                <a:solidFill>
                  <a:schemeClr val="tx1">
                    <a:lumMod val="85000"/>
                    <a:lumOff val="15000"/>
                  </a:schemeClr>
                </a:solidFill>
                <a:latin typeface="Arial" panose="020B0604020202020204" pitchFamily="34" charset="0"/>
                <a:cs typeface="Arial" panose="020B0604020202020204" pitchFamily="34" charset="0"/>
              </a:rPr>
              <a:t>the patient on radiolucent </a:t>
            </a:r>
            <a:r>
              <a:rPr lang="en-GB" dirty="0" smtClean="0">
                <a:solidFill>
                  <a:schemeClr val="tx1">
                    <a:lumMod val="85000"/>
                    <a:lumOff val="15000"/>
                  </a:schemeClr>
                </a:solidFill>
                <a:latin typeface="Arial" panose="020B0604020202020204" pitchFamily="34" charset="0"/>
                <a:cs typeface="Arial" panose="020B0604020202020204" pitchFamily="34" charset="0"/>
              </a:rPr>
              <a:t>sponges.</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Part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Extend </a:t>
            </a:r>
            <a:r>
              <a:rPr lang="en-GB" dirty="0">
                <a:solidFill>
                  <a:schemeClr val="tx1">
                    <a:lumMod val="85000"/>
                    <a:lumOff val="15000"/>
                  </a:schemeClr>
                </a:solidFill>
                <a:latin typeface="Arial" panose="020B0604020202020204" pitchFamily="34" charset="0"/>
                <a:cs typeface="Arial" panose="020B0604020202020204" pitchFamily="34" charset="0"/>
              </a:rPr>
              <a:t>the patient’s arms above the </a:t>
            </a:r>
            <a:r>
              <a:rPr lang="en-GB" dirty="0" smtClean="0">
                <a:solidFill>
                  <a:schemeClr val="tx1">
                    <a:lumMod val="85000"/>
                    <a:lumOff val="15000"/>
                  </a:schemeClr>
                </a:solidFill>
                <a:latin typeface="Arial" panose="020B0604020202020204" pitchFamily="34" charset="0"/>
                <a:cs typeface="Arial" panose="020B0604020202020204" pitchFamily="34" charset="0"/>
              </a:rPr>
              <a:t>head</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thorax should be in the true lateral position with the patient’s leg flexed for balance</a:t>
            </a:r>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40</a:t>
            </a:fld>
            <a:endParaRPr lang="en-US" dirty="0"/>
          </a:p>
        </p:txBody>
      </p:sp>
    </p:spTree>
    <p:extLst>
      <p:ext uri="{BB962C8B-B14F-4D97-AF65-F5344CB8AC3E}">
        <p14:creationId xmlns:p14="http://schemas.microsoft.com/office/powerpoint/2010/main" val="930266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Lateral decubitus chest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p>
        </p:txBody>
      </p:sp>
      <p:sp>
        <p:nvSpPr>
          <p:cNvPr id="3" name="Subtitle 2"/>
          <p:cNvSpPr>
            <a:spLocks noGrp="1"/>
          </p:cNvSpPr>
          <p:nvPr>
            <p:ph type="subTitle" idx="1"/>
          </p:nvPr>
        </p:nvSpPr>
        <p:spPr>
          <a:xfrm>
            <a:off x="753767" y="976439"/>
            <a:ext cx="8390233" cy="5421428"/>
          </a:xfrm>
        </p:spPr>
        <p:txBody>
          <a:bodyPr>
            <a:normAutofit fontScale="92500" lnSpcReduction="1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Central </a:t>
            </a:r>
            <a:r>
              <a:rPr lang="en-GB" b="1" dirty="0">
                <a:solidFill>
                  <a:schemeClr val="tx1">
                    <a:lumMod val="85000"/>
                    <a:lumOff val="15000"/>
                  </a:schemeClr>
                </a:solidFill>
                <a:latin typeface="Arial" panose="020B0604020202020204" pitchFamily="34" charset="0"/>
                <a:cs typeface="Arial" panose="020B0604020202020204" pitchFamily="34" charset="0"/>
              </a:rPr>
              <a:t>Ray</a:t>
            </a:r>
            <a:r>
              <a:rPr lang="en-GB" dirty="0">
                <a:solidFill>
                  <a:schemeClr val="tx1">
                    <a:lumMod val="85000"/>
                    <a:lumOff val="15000"/>
                  </a:schemeClr>
                </a:solidFill>
                <a:latin typeface="Arial" panose="020B0604020202020204" pitchFamily="34" charset="0"/>
                <a:cs typeface="Arial" panose="020B0604020202020204" pitchFamily="34" charset="0"/>
              </a:rPr>
              <a:t>: </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Direct </a:t>
            </a:r>
            <a:r>
              <a:rPr lang="en-GB" dirty="0">
                <a:solidFill>
                  <a:schemeClr val="tx1">
                    <a:lumMod val="85000"/>
                    <a:lumOff val="15000"/>
                  </a:schemeClr>
                </a:solidFill>
                <a:latin typeface="Arial" panose="020B0604020202020204" pitchFamily="34" charset="0"/>
                <a:cs typeface="Arial" panose="020B0604020202020204" pitchFamily="34" charset="0"/>
              </a:rPr>
              <a:t>the central ray horizontally to the mid line of the cassette at the level of the T7 (inferior angle of the scapula</a:t>
            </a:r>
            <a:r>
              <a:rPr lang="en-GB" dirty="0" smtClean="0">
                <a:solidFill>
                  <a:schemeClr val="tx1">
                    <a:lumMod val="85000"/>
                    <a:lumOff val="15000"/>
                  </a:schemeClr>
                </a:solidFill>
                <a:latin typeface="Arial" panose="020B0604020202020204" pitchFamily="34" charset="0"/>
                <a:cs typeface="Arial" panose="020B0604020202020204" pitchFamily="34" charset="0"/>
              </a:rPr>
              <a:t>).</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Breathing: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
            </a:r>
            <a:r>
              <a:rPr lang="en-GB" dirty="0" smtClean="0">
                <a:solidFill>
                  <a:schemeClr val="tx1">
                    <a:lumMod val="85000"/>
                    <a:lumOff val="15000"/>
                  </a:schemeClr>
                </a:solidFill>
                <a:latin typeface="Arial" panose="020B0604020202020204" pitchFamily="34" charset="0"/>
                <a:cs typeface="Arial" panose="020B0604020202020204" pitchFamily="34" charset="0"/>
              </a:rPr>
              <a:t>atient </a:t>
            </a:r>
            <a:r>
              <a:rPr lang="en-GB" dirty="0">
                <a:solidFill>
                  <a:schemeClr val="tx1">
                    <a:lumMod val="85000"/>
                    <a:lumOff val="15000"/>
                  </a:schemeClr>
                </a:solidFill>
                <a:latin typeface="Arial" panose="020B0604020202020204" pitchFamily="34" charset="0"/>
                <a:cs typeface="Arial" panose="020B0604020202020204" pitchFamily="34" charset="0"/>
              </a:rPr>
              <a:t>should be told to take a deep breath in and hold </a:t>
            </a:r>
            <a:r>
              <a:rPr lang="en-GB" dirty="0" smtClean="0">
                <a:solidFill>
                  <a:schemeClr val="tx1">
                    <a:lumMod val="85000"/>
                    <a:lumOff val="15000"/>
                  </a:schemeClr>
                </a:solidFill>
                <a:latin typeface="Arial" panose="020B0604020202020204" pitchFamily="34" charset="0"/>
                <a:cs typeface="Arial" panose="020B0604020202020204" pitchFamily="34" charset="0"/>
              </a:rPr>
              <a:t>it.</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Image evaluation: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apices, the </a:t>
            </a:r>
            <a:r>
              <a:rPr lang="en-GB" dirty="0" err="1">
                <a:solidFill>
                  <a:schemeClr val="tx1">
                    <a:lumMod val="85000"/>
                    <a:lumOff val="15000"/>
                  </a:schemeClr>
                </a:solidFill>
                <a:latin typeface="Arial" panose="020B0604020202020204" pitchFamily="34" charset="0"/>
                <a:cs typeface="Arial" panose="020B0604020202020204" pitchFamily="34" charset="0"/>
              </a:rPr>
              <a:t>costophrenic</a:t>
            </a:r>
            <a:r>
              <a:rPr lang="en-GB" dirty="0">
                <a:solidFill>
                  <a:schemeClr val="tx1">
                    <a:lumMod val="85000"/>
                    <a:lumOff val="15000"/>
                  </a:schemeClr>
                </a:solidFill>
                <a:latin typeface="Arial" panose="020B0604020202020204" pitchFamily="34" charset="0"/>
                <a:cs typeface="Arial" panose="020B0604020202020204" pitchFamily="34" charset="0"/>
              </a:rPr>
              <a:t> angles and the lateral margins of the ribs should be </a:t>
            </a:r>
            <a:r>
              <a:rPr lang="en-GB"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heart should be adequately </a:t>
            </a:r>
            <a:r>
              <a:rPr lang="en-GB" dirty="0" smtClean="0">
                <a:solidFill>
                  <a:schemeClr val="tx1">
                    <a:lumMod val="85000"/>
                    <a:lumOff val="15000"/>
                  </a:schemeClr>
                </a:solidFill>
                <a:latin typeface="Arial" panose="020B0604020202020204" pitchFamily="34" charset="0"/>
                <a:cs typeface="Arial" panose="020B0604020202020204" pitchFamily="34" charset="0"/>
              </a:rPr>
              <a:t>penetrated</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41</a:t>
            </a:fld>
            <a:endParaRPr lang="en-US" dirty="0"/>
          </a:p>
        </p:txBody>
      </p:sp>
    </p:spTree>
    <p:extLst>
      <p:ext uri="{BB962C8B-B14F-4D97-AF65-F5344CB8AC3E}">
        <p14:creationId xmlns:p14="http://schemas.microsoft.com/office/powerpoint/2010/main" val="701339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Right lateral decubitus</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42</a:t>
            </a:fld>
            <a:endParaRPr lang="en-US" dirty="0"/>
          </a:p>
        </p:txBody>
      </p:sp>
      <p:pic>
        <p:nvPicPr>
          <p:cNvPr id="1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001714" y="2209800"/>
            <a:ext cx="3547712" cy="2895599"/>
          </a:xfrm>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648199" y="1905000"/>
            <a:ext cx="4267201" cy="3657599"/>
          </a:xfrm>
          <a:prstGeom prst="rect">
            <a:avLst/>
          </a:prstGeom>
        </p:spPr>
      </p:pic>
    </p:spTree>
    <p:extLst>
      <p:ext uri="{BB962C8B-B14F-4D97-AF65-F5344CB8AC3E}">
        <p14:creationId xmlns:p14="http://schemas.microsoft.com/office/powerpoint/2010/main" val="2160335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Bones of the thorax</a:t>
            </a:r>
            <a:endParaRPr lang="en-US" sz="3600" dirty="0"/>
          </a:p>
        </p:txBody>
      </p:sp>
      <p:sp>
        <p:nvSpPr>
          <p:cNvPr id="3" name="Subtitle 2"/>
          <p:cNvSpPr>
            <a:spLocks noGrp="1"/>
          </p:cNvSpPr>
          <p:nvPr>
            <p:ph type="subTitle" idx="1"/>
          </p:nvPr>
        </p:nvSpPr>
        <p:spPr>
          <a:xfrm>
            <a:off x="753767" y="1160599"/>
            <a:ext cx="8390233" cy="5237267"/>
          </a:xfrm>
        </p:spPr>
        <p:txBody>
          <a:bodyPr>
            <a:normAutofit/>
          </a:bodyPr>
          <a:lstStyle/>
          <a:p>
            <a:pPr algn="l"/>
            <a:r>
              <a:rPr lang="en-GB" sz="2800" dirty="0" smtClean="0">
                <a:solidFill>
                  <a:schemeClr val="tx1">
                    <a:lumMod val="85000"/>
                    <a:lumOff val="15000"/>
                  </a:schemeClr>
                </a:solidFill>
                <a:latin typeface="Arial" panose="020B0604020202020204" pitchFamily="34" charset="0"/>
                <a:cs typeface="Arial" panose="020B0604020202020204" pitchFamily="34" charset="0"/>
              </a:rPr>
              <a:t>The </a:t>
            </a:r>
            <a:r>
              <a:rPr lang="en-GB" sz="2800" dirty="0">
                <a:solidFill>
                  <a:schemeClr val="tx1">
                    <a:lumMod val="85000"/>
                    <a:lumOff val="15000"/>
                  </a:schemeClr>
                </a:solidFill>
                <a:latin typeface="Arial" panose="020B0604020202020204" pitchFamily="34" charset="0"/>
                <a:cs typeface="Arial" panose="020B0604020202020204" pitchFamily="34" charset="0"/>
              </a:rPr>
              <a:t>bony thorax consists of the </a:t>
            </a:r>
            <a:r>
              <a:rPr lang="en-GB" sz="2800" dirty="0" smtClean="0">
                <a:solidFill>
                  <a:schemeClr val="tx1">
                    <a:lumMod val="85000"/>
                    <a:lumOff val="15000"/>
                  </a:schemeClr>
                </a:solidFill>
                <a:latin typeface="Arial" panose="020B0604020202020204" pitchFamily="34" charset="0"/>
                <a:cs typeface="Arial" panose="020B0604020202020204" pitchFamily="34" charset="0"/>
              </a:rPr>
              <a:t>ribs, sternum and thoracic vertebrae</a:t>
            </a:r>
            <a:r>
              <a:rPr lang="en-GB" dirty="0" smtClean="0">
                <a:solidFill>
                  <a:schemeClr val="tx1">
                    <a:lumMod val="85000"/>
                    <a:lumOff val="15000"/>
                  </a:schemeClr>
                </a:solidFill>
                <a:latin typeface="Arial" panose="020B0604020202020204" pitchFamily="34" charset="0"/>
                <a:cs typeface="Arial" panose="020B0604020202020204" pitchFamily="34" charset="0"/>
              </a:rPr>
              <a:t>.</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43</a:t>
            </a:fld>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2133600"/>
            <a:ext cx="6090501" cy="412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926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Bones of the thorax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p>
        </p:txBody>
      </p:sp>
      <p:sp>
        <p:nvSpPr>
          <p:cNvPr id="3" name="Subtitle 2"/>
          <p:cNvSpPr>
            <a:spLocks noGrp="1"/>
          </p:cNvSpPr>
          <p:nvPr>
            <p:ph type="subTitle" idx="1"/>
          </p:nvPr>
        </p:nvSpPr>
        <p:spPr>
          <a:xfrm>
            <a:off x="753767" y="1160599"/>
            <a:ext cx="8390233" cy="5237267"/>
          </a:xfrm>
        </p:spPr>
        <p:txBody>
          <a:bodyPr>
            <a:normAutofit fontScale="92500" lnSpcReduction="20000"/>
          </a:bodyPr>
          <a:lstStyle/>
          <a:p>
            <a:pPr algn="l"/>
            <a:r>
              <a:rPr lang="en-US" dirty="0" smtClean="0">
                <a:solidFill>
                  <a:schemeClr val="tx1"/>
                </a:solidFill>
                <a:latin typeface="Arial" panose="020B0604020202020204" pitchFamily="34" charset="0"/>
                <a:cs typeface="Arial" panose="020B0604020202020204" pitchFamily="34" charset="0"/>
              </a:rPr>
              <a:t>Ribs</a:t>
            </a: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3"/>
              </a:buBlip>
            </a:pPr>
            <a:r>
              <a:rPr lang="en-US" dirty="0" smtClean="0">
                <a:solidFill>
                  <a:schemeClr val="tx1"/>
                </a:solidFill>
                <a:latin typeface="Arial" panose="020B0604020202020204" pitchFamily="34" charset="0"/>
                <a:cs typeface="Arial" panose="020B0604020202020204" pitchFamily="34" charset="0"/>
              </a:rPr>
              <a:t>Each </a:t>
            </a:r>
            <a:r>
              <a:rPr lang="en-US" dirty="0">
                <a:solidFill>
                  <a:schemeClr val="tx1"/>
                </a:solidFill>
                <a:latin typeface="Arial" panose="020B0604020202020204" pitchFamily="34" charset="0"/>
                <a:cs typeface="Arial" panose="020B0604020202020204" pitchFamily="34" charset="0"/>
              </a:rPr>
              <a:t>rib is numbered according to the thoracic vertebra to </a:t>
            </a:r>
            <a:r>
              <a:rPr lang="en-US" dirty="0" smtClean="0">
                <a:solidFill>
                  <a:schemeClr val="tx1"/>
                </a:solidFill>
                <a:latin typeface="Arial" panose="020B0604020202020204" pitchFamily="34" charset="0"/>
                <a:cs typeface="Arial" panose="020B0604020202020204" pitchFamily="34" charset="0"/>
              </a:rPr>
              <a:t>which it attaches</a:t>
            </a:r>
          </a:p>
          <a:p>
            <a:pPr marL="457200" indent="-457200" algn="l">
              <a:buBlip>
                <a:blip r:embed="rId3"/>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first seven pairs of ribs are </a:t>
            </a:r>
            <a:r>
              <a:rPr lang="en-US" dirty="0" smtClean="0">
                <a:solidFill>
                  <a:schemeClr val="tx1"/>
                </a:solidFill>
                <a:latin typeface="Arial" panose="020B0604020202020204" pitchFamily="34" charset="0"/>
                <a:cs typeface="Arial" panose="020B0604020202020204" pitchFamily="34" charset="0"/>
              </a:rPr>
              <a:t>considered </a:t>
            </a:r>
            <a:r>
              <a:rPr lang="en-US" dirty="0">
                <a:solidFill>
                  <a:schemeClr val="tx1"/>
                </a:solidFill>
                <a:latin typeface="Arial" panose="020B0604020202020204" pitchFamily="34" charset="0"/>
                <a:cs typeface="Arial" panose="020B0604020202020204" pitchFamily="34" charset="0"/>
              </a:rPr>
              <a:t>true ribs. </a:t>
            </a: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3"/>
              </a:buBlip>
            </a:pPr>
            <a:r>
              <a:rPr lang="en-US" dirty="0" smtClean="0">
                <a:solidFill>
                  <a:schemeClr val="tx1"/>
                </a:solidFill>
                <a:latin typeface="Arial" panose="020B0604020202020204" pitchFamily="34" charset="0"/>
                <a:cs typeface="Arial" panose="020B0604020202020204" pitchFamily="34" charset="0"/>
              </a:rPr>
              <a:t>Each </a:t>
            </a:r>
            <a:r>
              <a:rPr lang="en-US" dirty="0">
                <a:solidFill>
                  <a:schemeClr val="tx1"/>
                </a:solidFill>
                <a:latin typeface="Arial" panose="020B0604020202020204" pitchFamily="34" charset="0"/>
                <a:cs typeface="Arial" panose="020B0604020202020204" pitchFamily="34" charset="0"/>
              </a:rPr>
              <a:t>true </a:t>
            </a:r>
            <a:r>
              <a:rPr lang="en-US" dirty="0" smtClean="0">
                <a:solidFill>
                  <a:schemeClr val="tx1"/>
                </a:solidFill>
                <a:latin typeface="Arial" panose="020B0604020202020204" pitchFamily="34" charset="0"/>
                <a:cs typeface="Arial" panose="020B0604020202020204" pitchFamily="34" charset="0"/>
              </a:rPr>
              <a:t>rib attaches </a:t>
            </a:r>
            <a:r>
              <a:rPr lang="en-US" dirty="0">
                <a:solidFill>
                  <a:schemeClr val="tx1"/>
                </a:solidFill>
                <a:latin typeface="Arial" panose="020B0604020202020204" pitchFamily="34" charset="0"/>
                <a:cs typeface="Arial" panose="020B0604020202020204" pitchFamily="34" charset="0"/>
              </a:rPr>
              <a:t>directly to the sternum by its own costocartilage</a:t>
            </a:r>
            <a:r>
              <a:rPr lang="en-US" dirty="0" smtClean="0">
                <a:solidFill>
                  <a:schemeClr val="tx1"/>
                </a:solidFill>
                <a:latin typeface="Arial" panose="020B0604020202020204" pitchFamily="34" charset="0"/>
                <a:cs typeface="Arial" panose="020B0604020202020204" pitchFamily="34" charset="0"/>
              </a:rPr>
              <a:t>.</a:t>
            </a:r>
          </a:p>
          <a:p>
            <a:pPr algn="l"/>
            <a:r>
              <a:rPr lang="en-US" dirty="0" smtClean="0">
                <a:solidFill>
                  <a:schemeClr val="tx1"/>
                </a:solidFill>
                <a:latin typeface="Arial" panose="020B0604020202020204" pitchFamily="34" charset="0"/>
                <a:cs typeface="Arial" panose="020B0604020202020204" pitchFamily="34" charset="0"/>
              </a:rPr>
              <a:t> </a:t>
            </a:r>
          </a:p>
          <a:p>
            <a:pPr marL="457200" indent="-457200" algn="l">
              <a:buBlip>
                <a:blip r:embed="rId3"/>
              </a:buBlip>
            </a:pPr>
            <a:r>
              <a:rPr lang="en-US" dirty="0" smtClean="0">
                <a:solidFill>
                  <a:schemeClr val="tx1"/>
                </a:solidFill>
                <a:latin typeface="Arial" panose="020B0604020202020204" pitchFamily="34" charset="0"/>
                <a:cs typeface="Arial" panose="020B0604020202020204" pitchFamily="34" charset="0"/>
              </a:rPr>
              <a:t>The term false </a:t>
            </a:r>
            <a:r>
              <a:rPr lang="en-US" dirty="0">
                <a:solidFill>
                  <a:schemeClr val="tx1"/>
                </a:solidFill>
                <a:latin typeface="Arial" panose="020B0604020202020204" pitchFamily="34" charset="0"/>
                <a:cs typeface="Arial" panose="020B0604020202020204" pitchFamily="34" charset="0"/>
              </a:rPr>
              <a:t>ribs applies to the last five pairs of </a:t>
            </a:r>
            <a:r>
              <a:rPr lang="en-US" dirty="0" smtClean="0">
                <a:solidFill>
                  <a:schemeClr val="tx1"/>
                </a:solidFill>
                <a:latin typeface="Arial" panose="020B0604020202020204" pitchFamily="34" charset="0"/>
                <a:cs typeface="Arial" panose="020B0604020202020204" pitchFamily="34" charset="0"/>
              </a:rPr>
              <a:t>ribs</a:t>
            </a:r>
          </a:p>
          <a:p>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4"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44</a:t>
            </a:fld>
            <a:endParaRPr lang="en-US" dirty="0"/>
          </a:p>
        </p:txBody>
      </p:sp>
    </p:spTree>
    <p:extLst>
      <p:ext uri="{BB962C8B-B14F-4D97-AF65-F5344CB8AC3E}">
        <p14:creationId xmlns:p14="http://schemas.microsoft.com/office/powerpoint/2010/main" val="1905651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Bones of the thorax</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45</a:t>
            </a:fld>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76437"/>
            <a:ext cx="6582960" cy="526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946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894093" cy="533400"/>
          </a:xfrm>
        </p:spPr>
        <p:txBody>
          <a:bodyPr>
            <a:normAutofit fontScale="90000"/>
          </a:bodyPr>
          <a:lstStyle/>
          <a:p>
            <a:r>
              <a:rPr lang="en-US" sz="3600" b="1" dirty="0">
                <a:latin typeface="Arial" panose="020B0604020202020204" pitchFamily="34" charset="0"/>
                <a:cs typeface="Arial" panose="020B0604020202020204" pitchFamily="34" charset="0"/>
              </a:rPr>
              <a:t>Bones of the thorax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p>
        </p:txBody>
      </p:sp>
      <p:sp>
        <p:nvSpPr>
          <p:cNvPr id="3" name="Subtitle 2"/>
          <p:cNvSpPr>
            <a:spLocks noGrp="1"/>
          </p:cNvSpPr>
          <p:nvPr>
            <p:ph type="subTitle" idx="1"/>
          </p:nvPr>
        </p:nvSpPr>
        <p:spPr>
          <a:xfrm>
            <a:off x="753767" y="685800"/>
            <a:ext cx="8314033" cy="5712068"/>
          </a:xfrm>
        </p:spPr>
        <p:txBody>
          <a:bodyPr>
            <a:normAutofit lnSpcReduction="10000"/>
          </a:bodyPr>
          <a:lstStyle/>
          <a:p>
            <a:pPr algn="l"/>
            <a:r>
              <a:rPr lang="en-GB" b="1" dirty="0">
                <a:solidFill>
                  <a:schemeClr val="tx1">
                    <a:lumMod val="85000"/>
                    <a:lumOff val="15000"/>
                  </a:schemeClr>
                </a:solidFill>
                <a:latin typeface="Arial" panose="020B0604020202020204" pitchFamily="34" charset="0"/>
                <a:cs typeface="Arial" panose="020B0604020202020204" pitchFamily="34" charset="0"/>
              </a:rPr>
              <a:t>AP Ribs Below and above the diaphragm </a:t>
            </a:r>
            <a:r>
              <a:rPr lang="en-GB" dirty="0">
                <a:solidFill>
                  <a:schemeClr val="tx1">
                    <a:lumMod val="85000"/>
                    <a:lumOff val="15000"/>
                  </a:schemeClr>
                </a:solidFill>
                <a:latin typeface="Arial" panose="020B0604020202020204" pitchFamily="34" charset="0"/>
                <a:cs typeface="Arial" panose="020B0604020202020204" pitchFamily="34" charset="0"/>
              </a:rPr>
              <a:t>should be performed</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Indications</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Assessment </a:t>
            </a:r>
            <a:r>
              <a:rPr lang="en-GB" dirty="0">
                <a:solidFill>
                  <a:schemeClr val="tx1">
                    <a:lumMod val="85000"/>
                    <a:lumOff val="15000"/>
                  </a:schemeClr>
                </a:solidFill>
                <a:latin typeface="Arial" panose="020B0604020202020204" pitchFamily="34" charset="0"/>
                <a:cs typeface="Arial" panose="020B0604020202020204" pitchFamily="34" charset="0"/>
              </a:rPr>
              <a:t>of </a:t>
            </a:r>
            <a:r>
              <a:rPr lang="en-GB" dirty="0" smtClean="0">
                <a:solidFill>
                  <a:schemeClr val="tx1">
                    <a:lumMod val="85000"/>
                    <a:lumOff val="15000"/>
                  </a:schemeClr>
                </a:solidFill>
                <a:latin typeface="Arial" panose="020B0604020202020204" pitchFamily="34" charset="0"/>
                <a:cs typeface="Arial" panose="020B0604020202020204" pitchFamily="34" charset="0"/>
              </a:rPr>
              <a:t>trauma</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Rib metastasis</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Technical consideration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a:t>
            </a:r>
            <a:r>
              <a:rPr lang="en-GB" dirty="0" smtClean="0">
                <a:solidFill>
                  <a:schemeClr val="tx1">
                    <a:lumMod val="85000"/>
                    <a:lumOff val="15000"/>
                  </a:schemeClr>
                </a:solidFill>
                <a:latin typeface="Arial" panose="020B0604020202020204" pitchFamily="34" charset="0"/>
                <a:cs typeface="Arial" panose="020B0604020202020204" pitchFamily="34" charset="0"/>
              </a:rPr>
              <a:t>30x40cm</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Include </a:t>
            </a:r>
            <a:r>
              <a:rPr lang="en-GB" dirty="0">
                <a:solidFill>
                  <a:schemeClr val="tx1">
                    <a:lumMod val="85000"/>
                    <a:lumOff val="15000"/>
                  </a:schemeClr>
                </a:solidFill>
                <a:latin typeface="Arial" panose="020B0604020202020204" pitchFamily="34" charset="0"/>
                <a:cs typeface="Arial" panose="020B0604020202020204" pitchFamily="34" charset="0"/>
              </a:rPr>
              <a:t>lateral ribs, </a:t>
            </a:r>
            <a:r>
              <a:rPr lang="en-GB" dirty="0" smtClean="0">
                <a:solidFill>
                  <a:schemeClr val="tx1">
                    <a:lumMod val="85000"/>
                    <a:lumOff val="15000"/>
                  </a:schemeClr>
                </a:solidFill>
                <a:latin typeface="Arial" panose="020B0604020202020204" pitchFamily="34" charset="0"/>
                <a:cs typeface="Arial" panose="020B0604020202020204" pitchFamily="34" charset="0"/>
              </a:rPr>
              <a:t>C7 and </a:t>
            </a:r>
            <a:r>
              <a:rPr lang="en-GB" dirty="0">
                <a:solidFill>
                  <a:schemeClr val="tx1">
                    <a:lumMod val="85000"/>
                    <a:lumOff val="15000"/>
                  </a:schemeClr>
                </a:solidFill>
                <a:latin typeface="Arial" panose="020B0604020202020204" pitchFamily="34" charset="0"/>
                <a:cs typeface="Arial" panose="020B0604020202020204" pitchFamily="34" charset="0"/>
              </a:rPr>
              <a:t>iliac </a:t>
            </a:r>
            <a:r>
              <a:rPr lang="en-GB" dirty="0" smtClean="0">
                <a:solidFill>
                  <a:schemeClr val="tx1">
                    <a:lumMod val="85000"/>
                    <a:lumOff val="15000"/>
                  </a:schemeClr>
                </a:solidFill>
                <a:latin typeface="Arial" panose="020B0604020202020204" pitchFamily="34" charset="0"/>
                <a:cs typeface="Arial" panose="020B0604020202020204" pitchFamily="34" charset="0"/>
              </a:rPr>
              <a:t>crest </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Gonad </a:t>
            </a:r>
            <a:r>
              <a:rPr lang="en-GB" dirty="0">
                <a:solidFill>
                  <a:schemeClr val="tx1">
                    <a:lumMod val="85000"/>
                    <a:lumOff val="15000"/>
                  </a:schemeClr>
                </a:solidFill>
                <a:latin typeface="Arial" panose="020B0604020202020204" pitchFamily="34" charset="0"/>
                <a:cs typeface="Arial" panose="020B0604020202020204" pitchFamily="34" charset="0"/>
              </a:rPr>
              <a:t>shielding should be used</a:t>
            </a:r>
            <a:r>
              <a:rPr lang="en-GB" dirty="0" smtClean="0">
                <a:solidFill>
                  <a:schemeClr val="tx1">
                    <a:lumMod val="85000"/>
                    <a:lumOff val="15000"/>
                  </a:schemeClr>
                </a:solidFill>
                <a:latin typeface="Arial" panose="020B0604020202020204" pitchFamily="34" charset="0"/>
                <a:cs typeface="Arial" panose="020B0604020202020204" pitchFamily="34" charset="0"/>
              </a:rPr>
              <a:t>.</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46</a:t>
            </a:fld>
            <a:endParaRPr lang="en-US" dirty="0"/>
          </a:p>
        </p:txBody>
      </p:sp>
    </p:spTree>
    <p:extLst>
      <p:ext uri="{BB962C8B-B14F-4D97-AF65-F5344CB8AC3E}">
        <p14:creationId xmlns:p14="http://schemas.microsoft.com/office/powerpoint/2010/main" val="1545792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Bones of the thorax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dirty="0"/>
          </a:p>
        </p:txBody>
      </p:sp>
      <p:sp>
        <p:nvSpPr>
          <p:cNvPr id="3" name="Subtitle 2"/>
          <p:cNvSpPr>
            <a:spLocks noGrp="1"/>
          </p:cNvSpPr>
          <p:nvPr>
            <p:ph type="subTitle" idx="1"/>
          </p:nvPr>
        </p:nvSpPr>
        <p:spPr>
          <a:xfrm>
            <a:off x="753767" y="1160599"/>
            <a:ext cx="8161633" cy="5237267"/>
          </a:xfrm>
        </p:spPr>
        <p:txBody>
          <a:bodyPr>
            <a:normAutofit fontScale="92500" lnSpcReduction="20000"/>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Assist </a:t>
            </a:r>
            <a:r>
              <a:rPr lang="en-GB" altLang="en-US" dirty="0">
                <a:solidFill>
                  <a:schemeClr val="tx1">
                    <a:lumMod val="85000"/>
                    <a:lumOff val="15000"/>
                  </a:schemeClr>
                </a:solidFill>
                <a:latin typeface="Arial" panose="020B0604020202020204" pitchFamily="34" charset="0"/>
                <a:cs typeface="Arial" panose="020B0604020202020204" pitchFamily="34" charset="0"/>
              </a:rPr>
              <a:t>the patient to the supine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position (allows patient condition) </a:t>
            </a:r>
            <a:r>
              <a:rPr lang="en-GB" altLang="en-US" dirty="0">
                <a:solidFill>
                  <a:schemeClr val="tx1">
                    <a:lumMod val="85000"/>
                    <a:lumOff val="15000"/>
                  </a:schemeClr>
                </a:solidFill>
                <a:latin typeface="Arial" panose="020B0604020202020204" pitchFamily="34" charset="0"/>
                <a:cs typeface="Arial" panose="020B0604020202020204" pitchFamily="34" charset="0"/>
              </a:rPr>
              <a:t>on the radiographic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Adjust </a:t>
            </a:r>
            <a:r>
              <a:rPr lang="en-GB" altLang="en-US" dirty="0">
                <a:solidFill>
                  <a:schemeClr val="tx1">
                    <a:lumMod val="85000"/>
                    <a:lumOff val="15000"/>
                  </a:schemeClr>
                </a:solidFill>
                <a:latin typeface="Arial" panose="020B0604020202020204" pitchFamily="34" charset="0"/>
                <a:cs typeface="Arial" panose="020B0604020202020204" pitchFamily="34" charset="0"/>
              </a:rPr>
              <a:t>the patient’s midsagital plane to lie parallel with the long axis of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table.</a:t>
            </a:r>
            <a:endParaRPr lang="en-GB" altLang="en-US" b="1"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Part Positioning</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Adjust the patient’s body in straight position.</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Position </a:t>
            </a:r>
            <a:r>
              <a:rPr lang="en-GB" altLang="en-US" dirty="0">
                <a:solidFill>
                  <a:schemeClr val="tx1">
                    <a:lumMod val="85000"/>
                    <a:lumOff val="15000"/>
                  </a:schemeClr>
                </a:solidFill>
                <a:latin typeface="Arial" panose="020B0604020202020204" pitchFamily="34" charset="0"/>
                <a:cs typeface="Arial" panose="020B0604020202020204" pitchFamily="34" charset="0"/>
              </a:rPr>
              <a:t>the patient’s arms above the head</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t>
            </a: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Centring point</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Direct the central ray perpendicular to the mid point of the cassette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47</a:t>
            </a:fld>
            <a:endParaRPr lang="en-US" dirty="0"/>
          </a:p>
        </p:txBody>
      </p:sp>
    </p:spTree>
    <p:extLst>
      <p:ext uri="{BB962C8B-B14F-4D97-AF65-F5344CB8AC3E}">
        <p14:creationId xmlns:p14="http://schemas.microsoft.com/office/powerpoint/2010/main" val="2683080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mage evaluation</a:t>
            </a:r>
            <a:endParaRPr lang="en-US" sz="3600" dirty="0"/>
          </a:p>
        </p:txBody>
      </p:sp>
      <p:sp>
        <p:nvSpPr>
          <p:cNvPr id="3" name="Subtitle 2"/>
          <p:cNvSpPr>
            <a:spLocks noGrp="1"/>
          </p:cNvSpPr>
          <p:nvPr>
            <p:ph type="subTitle" idx="1"/>
          </p:nvPr>
        </p:nvSpPr>
        <p:spPr>
          <a:xfrm>
            <a:off x="753767" y="976439"/>
            <a:ext cx="8390233" cy="5421428"/>
          </a:xfrm>
        </p:spPr>
        <p:txBody>
          <a:bodyPr>
            <a:normAutofit/>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altLang="en-US" b="1" dirty="0">
                <a:solidFill>
                  <a:schemeClr val="tx1">
                    <a:lumMod val="85000"/>
                    <a:lumOff val="15000"/>
                  </a:schemeClr>
                </a:solidFill>
                <a:latin typeface="Arial" panose="020B0604020202020204" pitchFamily="34" charset="0"/>
                <a:cs typeface="Arial" panose="020B0604020202020204" pitchFamily="34" charset="0"/>
              </a:rPr>
              <a:t>above the </a:t>
            </a:r>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diaphragm</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upper 10 ribs should be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distance between the lateral margin of the ribs and the spine of the side of interest should approximately be twice as great as that of the unaffected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side.</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ribs should be clearly seen without over exposure through the lungs and heart</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48</a:t>
            </a:fld>
            <a:endParaRPr lang="en-US" dirty="0"/>
          </a:p>
        </p:txBody>
      </p:sp>
    </p:spTree>
    <p:extLst>
      <p:ext uri="{BB962C8B-B14F-4D97-AF65-F5344CB8AC3E}">
        <p14:creationId xmlns:p14="http://schemas.microsoft.com/office/powerpoint/2010/main" val="4014894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mage evaluation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90233" cy="5421428"/>
          </a:xfrm>
        </p:spPr>
        <p:txBody>
          <a:bodyPr>
            <a:normAutofit/>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altLang="en-US" b="1" dirty="0">
                <a:solidFill>
                  <a:schemeClr val="tx1">
                    <a:lumMod val="85000"/>
                    <a:lumOff val="15000"/>
                  </a:schemeClr>
                </a:solidFill>
                <a:latin typeface="Arial" panose="020B0604020202020204" pitchFamily="34" charset="0"/>
                <a:cs typeface="Arial" panose="020B0604020202020204" pitchFamily="34" charset="0"/>
              </a:rPr>
              <a:t>below the </a:t>
            </a:r>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diaphragm</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lower 4 to 6 ribs and part of the iliac crest should be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distance between the lateral margin of the ribs and the spine of the side of interest should approximately be twice as great as that of the unaffected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side.</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ribs should be clearly seen without over exposure through the lungs and heart</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49</a:t>
            </a:fld>
            <a:endParaRPr lang="en-US" dirty="0"/>
          </a:p>
        </p:txBody>
      </p:sp>
    </p:spTree>
    <p:extLst>
      <p:ext uri="{BB962C8B-B14F-4D97-AF65-F5344CB8AC3E}">
        <p14:creationId xmlns:p14="http://schemas.microsoft.com/office/powerpoint/2010/main" val="363673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b="1" dirty="0"/>
              <a:t/>
            </a:r>
            <a:br>
              <a:rPr lang="en-GB" b="1" dirty="0"/>
            </a:br>
            <a:endParaRPr lang="en-US" dirty="0"/>
          </a:p>
        </p:txBody>
      </p:sp>
      <p:sp>
        <p:nvSpPr>
          <p:cNvPr id="3" name="Subtitle 2"/>
          <p:cNvSpPr>
            <a:spLocks noGrp="1"/>
          </p:cNvSpPr>
          <p:nvPr>
            <p:ph type="subTitle" idx="1"/>
          </p:nvPr>
        </p:nvSpPr>
        <p:spPr>
          <a:xfrm>
            <a:off x="838201" y="838201"/>
            <a:ext cx="8305800" cy="5461670"/>
          </a:xfrm>
        </p:spPr>
        <p:txBody>
          <a:bodyPr>
            <a:normAutofit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Requested </a:t>
            </a:r>
            <a:r>
              <a:rPr lang="en-GB" altLang="en-US" dirty="0">
                <a:solidFill>
                  <a:schemeClr val="tx1">
                    <a:lumMod val="85000"/>
                    <a:lumOff val="15000"/>
                  </a:schemeClr>
                </a:solidFill>
                <a:latin typeface="Arial" panose="020B0604020202020204" pitchFamily="34" charset="0"/>
                <a:cs typeface="Arial" panose="020B0604020202020204" pitchFamily="34" charset="0"/>
              </a:rPr>
              <a:t>to investigate the presence of soft tissue swellings and their effects on the air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passage.</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To </a:t>
            </a:r>
            <a:r>
              <a:rPr lang="en-GB" altLang="en-US" dirty="0">
                <a:solidFill>
                  <a:schemeClr val="tx1">
                    <a:lumMod val="85000"/>
                    <a:lumOff val="15000"/>
                  </a:schemeClr>
                </a:solidFill>
                <a:latin typeface="Arial" panose="020B0604020202020204" pitchFamily="34" charset="0"/>
                <a:cs typeface="Arial" panose="020B0604020202020204" pitchFamily="34" charset="0"/>
              </a:rPr>
              <a:t>locate the presence of foreign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bodies.</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To </a:t>
            </a:r>
            <a:r>
              <a:rPr lang="en-GB" altLang="en-US" dirty="0">
                <a:solidFill>
                  <a:schemeClr val="tx1">
                    <a:lumMod val="85000"/>
                    <a:lumOff val="15000"/>
                  </a:schemeClr>
                </a:solidFill>
                <a:latin typeface="Arial" panose="020B0604020202020204" pitchFamily="34" charset="0"/>
                <a:cs typeface="Arial" panose="020B0604020202020204" pitchFamily="34" charset="0"/>
              </a:rPr>
              <a:t>assess laryngeal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trauma.</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Two </a:t>
            </a:r>
            <a:r>
              <a:rPr lang="en-GB" altLang="en-US" dirty="0">
                <a:solidFill>
                  <a:schemeClr val="tx1">
                    <a:lumMod val="85000"/>
                    <a:lumOff val="15000"/>
                  </a:schemeClr>
                </a:solidFill>
                <a:latin typeface="Arial" panose="020B0604020202020204" pitchFamily="34" charset="0"/>
                <a:cs typeface="Arial" panose="020B0604020202020204" pitchFamily="34" charset="0"/>
              </a:rPr>
              <a:t>projections are taken,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anteroposterior </a:t>
            </a:r>
            <a:r>
              <a:rPr lang="en-GB" altLang="en-US" dirty="0">
                <a:solidFill>
                  <a:schemeClr val="tx1">
                    <a:lumMod val="85000"/>
                    <a:lumOff val="15000"/>
                  </a:schemeClr>
                </a:solidFill>
                <a:latin typeface="Arial" panose="020B0604020202020204" pitchFamily="34" charset="0"/>
                <a:cs typeface="Arial" panose="020B0604020202020204" pitchFamily="34" charset="0"/>
              </a:rPr>
              <a:t>and lateral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a:t>
            </a:fld>
            <a:endParaRPr lang="en-US" dirty="0"/>
          </a:p>
        </p:txBody>
      </p:sp>
    </p:spTree>
    <p:extLst>
      <p:ext uri="{BB962C8B-B14F-4D97-AF65-F5344CB8AC3E}">
        <p14:creationId xmlns:p14="http://schemas.microsoft.com/office/powerpoint/2010/main" val="877812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1158"/>
            <a:ext cx="7894093" cy="710842"/>
          </a:xfrm>
        </p:spPr>
        <p:txBody>
          <a:bodyPr>
            <a:normAutofit/>
          </a:bodyPr>
          <a:lstStyle/>
          <a:p>
            <a:r>
              <a:rPr lang="en-US" sz="3600" b="1" dirty="0" smtClean="0">
                <a:latin typeface="Arial" panose="020B0604020202020204" pitchFamily="34" charset="0"/>
                <a:cs typeface="Arial" panose="020B0604020202020204" pitchFamily="34" charset="0"/>
              </a:rPr>
              <a:t>Ribs above the diaphragm</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50</a:t>
            </a:fld>
            <a:endParaRPr lang="en-US" dirty="0"/>
          </a:p>
        </p:txBody>
      </p:sp>
      <p:pic>
        <p:nvPicPr>
          <p:cNvPr id="1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19200" y="2590800"/>
            <a:ext cx="2835275" cy="2205038"/>
          </a:xfr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14400" y="1981200"/>
            <a:ext cx="3796696" cy="2952750"/>
          </a:xfrm>
          <a:prstGeom prst="rect">
            <a:avLst/>
          </a:prstGeom>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676400"/>
            <a:ext cx="3810000" cy="376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71184" y="933973"/>
            <a:ext cx="7153616" cy="646331"/>
          </a:xfrm>
          <a:prstGeom prst="rect">
            <a:avLst/>
          </a:prstGeom>
        </p:spPr>
        <p:txBody>
          <a:bodyPr wrap="square">
            <a:spAutoFit/>
          </a:bodyPr>
          <a:lstStyle/>
          <a:p>
            <a:r>
              <a:rPr lang="en-GB" b="1" dirty="0">
                <a:solidFill>
                  <a:schemeClr val="tx1">
                    <a:lumMod val="85000"/>
                    <a:lumOff val="15000"/>
                  </a:schemeClr>
                </a:solidFill>
                <a:latin typeface="Arial" panose="020B0604020202020204" pitchFamily="34" charset="0"/>
                <a:cs typeface="Arial" panose="020B0604020202020204" pitchFamily="34" charset="0"/>
              </a:rPr>
              <a:t>Breathing instruction for ribs above </a:t>
            </a:r>
            <a:r>
              <a:rPr lang="en-GB" b="1" dirty="0" smtClean="0">
                <a:solidFill>
                  <a:schemeClr val="tx1">
                    <a:lumMod val="85000"/>
                    <a:lumOff val="15000"/>
                  </a:schemeClr>
                </a:solidFill>
                <a:latin typeface="Arial" panose="020B0604020202020204" pitchFamily="34" charset="0"/>
                <a:cs typeface="Arial" panose="020B0604020202020204" pitchFamily="34" charset="0"/>
              </a:rPr>
              <a:t>the diaphragm</a:t>
            </a:r>
            <a:endParaRPr lang="en-GB" b="1"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Blip>
                <a:blip r:embed="rId6"/>
              </a:buBlip>
            </a:pPr>
            <a:r>
              <a:rPr lang="en-GB" dirty="0">
                <a:solidFill>
                  <a:schemeClr val="tx1">
                    <a:lumMod val="85000"/>
                    <a:lumOff val="15000"/>
                  </a:schemeClr>
                </a:solidFill>
                <a:latin typeface="Arial" panose="020B0604020202020204" pitchFamily="34" charset="0"/>
                <a:cs typeface="Arial" panose="020B0604020202020204" pitchFamily="34" charset="0"/>
              </a:rPr>
              <a:t>The patient to take in deep breath; make </a:t>
            </a:r>
            <a:r>
              <a:rPr lang="en-GB" dirty="0" smtClean="0">
                <a:solidFill>
                  <a:schemeClr val="tx1">
                    <a:lumMod val="85000"/>
                    <a:lumOff val="15000"/>
                  </a:schemeClr>
                </a:solidFill>
                <a:latin typeface="Arial" panose="020B0604020202020204" pitchFamily="34" charset="0"/>
                <a:cs typeface="Arial" panose="020B0604020202020204" pitchFamily="34" charset="0"/>
              </a:rPr>
              <a:t>the exposure </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221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Ribs below the diaphragm</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51</a:t>
            </a:fld>
            <a:endParaRPr lang="en-US" dirty="0"/>
          </a:p>
        </p:txBody>
      </p:sp>
      <p:pic>
        <p:nvPicPr>
          <p:cNvPr id="10"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14400" y="2589666"/>
            <a:ext cx="3491086" cy="3352800"/>
          </a:xfrm>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235" y="1828800"/>
            <a:ext cx="4739485" cy="412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8121" y="976438"/>
            <a:ext cx="7924800" cy="646331"/>
          </a:xfrm>
          <a:prstGeom prst="rect">
            <a:avLst/>
          </a:prstGeom>
        </p:spPr>
        <p:txBody>
          <a:bodyPr wrap="square">
            <a:spAutoFit/>
          </a:bodyPr>
          <a:lstStyle/>
          <a:p>
            <a:r>
              <a:rPr lang="en-GB" b="1" dirty="0">
                <a:solidFill>
                  <a:schemeClr val="tx1">
                    <a:lumMod val="85000"/>
                    <a:lumOff val="15000"/>
                  </a:schemeClr>
                </a:solidFill>
                <a:latin typeface="Arial" panose="020B0604020202020204" pitchFamily="34" charset="0"/>
                <a:cs typeface="Arial" panose="020B0604020202020204" pitchFamily="34" charset="0"/>
              </a:rPr>
              <a:t>Breathing instruction for ribs </a:t>
            </a:r>
            <a:r>
              <a:rPr lang="en-GB" b="1" dirty="0" smtClean="0">
                <a:solidFill>
                  <a:schemeClr val="tx1">
                    <a:lumMod val="85000"/>
                    <a:lumOff val="15000"/>
                  </a:schemeClr>
                </a:solidFill>
                <a:latin typeface="Arial" panose="020B0604020202020204" pitchFamily="34" charset="0"/>
                <a:cs typeface="Arial" panose="020B0604020202020204" pitchFamily="34" charset="0"/>
              </a:rPr>
              <a:t>below the diaphragm</a:t>
            </a:r>
            <a:endParaRPr lang="en-GB" b="1"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Blip>
                <a:blip r:embed="rId6"/>
              </a:buBlip>
            </a:pPr>
            <a:r>
              <a:rPr lang="en-GB" dirty="0">
                <a:solidFill>
                  <a:schemeClr val="tx1">
                    <a:lumMod val="85000"/>
                    <a:lumOff val="15000"/>
                  </a:schemeClr>
                </a:solidFill>
                <a:latin typeface="Arial" panose="020B0604020202020204" pitchFamily="34" charset="0"/>
                <a:cs typeface="Arial" panose="020B0604020202020204" pitchFamily="34" charset="0"/>
              </a:rPr>
              <a:t>The patient to take in deep </a:t>
            </a:r>
            <a:r>
              <a:rPr lang="en-GB" dirty="0" smtClean="0">
                <a:solidFill>
                  <a:schemeClr val="tx1">
                    <a:lumMod val="85000"/>
                    <a:lumOff val="15000"/>
                  </a:schemeClr>
                </a:solidFill>
                <a:latin typeface="Arial" panose="020B0604020202020204" pitchFamily="34" charset="0"/>
                <a:cs typeface="Arial" panose="020B0604020202020204" pitchFamily="34" charset="0"/>
              </a:rPr>
              <a:t>breath and blow it out; </a:t>
            </a:r>
            <a:r>
              <a:rPr lang="en-GB" dirty="0">
                <a:solidFill>
                  <a:schemeClr val="tx1">
                    <a:lumMod val="85000"/>
                    <a:lumOff val="15000"/>
                  </a:schemeClr>
                </a:solidFill>
                <a:latin typeface="Arial" panose="020B0604020202020204" pitchFamily="34" charset="0"/>
                <a:cs typeface="Arial" panose="020B0604020202020204" pitchFamily="34" charset="0"/>
              </a:rPr>
              <a:t>make </a:t>
            </a:r>
            <a:r>
              <a:rPr lang="en-GB" dirty="0" smtClean="0">
                <a:solidFill>
                  <a:schemeClr val="tx1">
                    <a:lumMod val="85000"/>
                    <a:lumOff val="15000"/>
                  </a:schemeClr>
                </a:solidFill>
                <a:latin typeface="Arial" panose="020B0604020202020204" pitchFamily="34" charset="0"/>
                <a:cs typeface="Arial" panose="020B0604020202020204" pitchFamily="34" charset="0"/>
              </a:rPr>
              <a:t>the exposure </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477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(RAO &amp; LAO)/(RPO &amp;LPO) </a:t>
            </a:r>
            <a:endParaRPr lang="en-US" sz="3600" dirty="0"/>
          </a:p>
        </p:txBody>
      </p:sp>
      <p:sp>
        <p:nvSpPr>
          <p:cNvPr id="3" name="Subtitle 2"/>
          <p:cNvSpPr>
            <a:spLocks noGrp="1"/>
          </p:cNvSpPr>
          <p:nvPr>
            <p:ph type="subTitle" idx="1"/>
          </p:nvPr>
        </p:nvSpPr>
        <p:spPr>
          <a:xfrm>
            <a:off x="753767" y="976439"/>
            <a:ext cx="8390233" cy="5581140"/>
          </a:xfrm>
        </p:spPr>
        <p:txBody>
          <a:bodyPr>
            <a:normAutofit fontScale="77500" lnSpcReduction="20000"/>
          </a:bodyPr>
          <a:lstStyle/>
          <a:p>
            <a:pPr algn="l"/>
            <a:r>
              <a:rPr lang="fr-BE" b="1" dirty="0" smtClean="0">
                <a:solidFill>
                  <a:schemeClr val="tx1">
                    <a:lumMod val="85000"/>
                    <a:lumOff val="15000"/>
                  </a:schemeClr>
                </a:solidFill>
                <a:latin typeface="Arial" panose="020B0604020202020204" pitchFamily="34" charset="0"/>
                <a:cs typeface="Arial" panose="020B0604020202020204" pitchFamily="34" charset="0"/>
              </a:rPr>
              <a:t>Technical considerations</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a:t>
            </a:r>
            <a:r>
              <a:rPr lang="en-GB" dirty="0" smtClean="0">
                <a:solidFill>
                  <a:schemeClr val="tx1">
                    <a:lumMod val="85000"/>
                    <a:lumOff val="15000"/>
                  </a:schemeClr>
                </a:solidFill>
                <a:latin typeface="Arial" panose="020B0604020202020204" pitchFamily="34" charset="0"/>
                <a:cs typeface="Arial" panose="020B0604020202020204" pitchFamily="34" charset="0"/>
              </a:rPr>
              <a:t>30x40cm</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Grid required</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Include </a:t>
            </a:r>
            <a:r>
              <a:rPr lang="en-GB" dirty="0">
                <a:solidFill>
                  <a:schemeClr val="tx1">
                    <a:lumMod val="85000"/>
                    <a:lumOff val="15000"/>
                  </a:schemeClr>
                </a:solidFill>
                <a:latin typeface="Arial" panose="020B0604020202020204" pitchFamily="34" charset="0"/>
                <a:cs typeface="Arial" panose="020B0604020202020204" pitchFamily="34" charset="0"/>
              </a:rPr>
              <a:t>lateral ribs, C7and iliac </a:t>
            </a:r>
            <a:r>
              <a:rPr lang="en-GB" dirty="0" smtClean="0">
                <a:solidFill>
                  <a:schemeClr val="tx1">
                    <a:lumMod val="85000"/>
                    <a:lumOff val="15000"/>
                  </a:schemeClr>
                </a:solidFill>
                <a:latin typeface="Arial" panose="020B0604020202020204" pitchFamily="34" charset="0"/>
                <a:cs typeface="Arial" panose="020B0604020202020204" pitchFamily="34" charset="0"/>
              </a:rPr>
              <a:t>crest</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Gonad </a:t>
            </a:r>
            <a:r>
              <a:rPr lang="en-GB" dirty="0">
                <a:solidFill>
                  <a:schemeClr val="tx1">
                    <a:lumMod val="85000"/>
                    <a:lumOff val="15000"/>
                  </a:schemeClr>
                </a:solidFill>
                <a:latin typeface="Arial" panose="020B0604020202020204" pitchFamily="34" charset="0"/>
                <a:cs typeface="Arial" panose="020B0604020202020204" pitchFamily="34" charset="0"/>
              </a:rPr>
              <a:t>shielding should be </a:t>
            </a:r>
            <a:r>
              <a:rPr lang="en-GB" dirty="0" smtClean="0">
                <a:solidFill>
                  <a:schemeClr val="tx1">
                    <a:lumMod val="85000"/>
                    <a:lumOff val="15000"/>
                  </a:schemeClr>
                </a:solidFill>
                <a:latin typeface="Arial" panose="020B0604020202020204" pitchFamily="34" charset="0"/>
                <a:cs typeface="Arial" panose="020B0604020202020204" pitchFamily="34" charset="0"/>
              </a:rPr>
              <a:t>used.</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Assist </a:t>
            </a:r>
            <a:r>
              <a:rPr lang="en-GB" dirty="0">
                <a:solidFill>
                  <a:schemeClr val="tx1">
                    <a:lumMod val="85000"/>
                    <a:lumOff val="15000"/>
                  </a:schemeClr>
                </a:solidFill>
                <a:latin typeface="Arial" panose="020B0604020202020204" pitchFamily="34" charset="0"/>
                <a:cs typeface="Arial" panose="020B0604020202020204" pitchFamily="34" charset="0"/>
              </a:rPr>
              <a:t>the patient to the supine </a:t>
            </a:r>
            <a:r>
              <a:rPr lang="en-GB" dirty="0" smtClean="0">
                <a:solidFill>
                  <a:schemeClr val="tx1">
                    <a:lumMod val="85000"/>
                    <a:lumOff val="15000"/>
                  </a:schemeClr>
                </a:solidFill>
                <a:latin typeface="Arial" panose="020B0604020202020204" pitchFamily="34" charset="0"/>
                <a:cs typeface="Arial" panose="020B0604020202020204" pitchFamily="34" charset="0"/>
              </a:rPr>
              <a:t>or erect position </a:t>
            </a:r>
            <a:r>
              <a:rPr lang="en-GB" dirty="0">
                <a:solidFill>
                  <a:schemeClr val="tx1">
                    <a:lumMod val="85000"/>
                    <a:lumOff val="15000"/>
                  </a:schemeClr>
                </a:solidFill>
                <a:latin typeface="Arial" panose="020B0604020202020204" pitchFamily="34" charset="0"/>
                <a:cs typeface="Arial" panose="020B0604020202020204" pitchFamily="34" charset="0"/>
              </a:rPr>
              <a:t>on the radiographic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Adjust </a:t>
            </a:r>
            <a:r>
              <a:rPr lang="en-GB" dirty="0">
                <a:solidFill>
                  <a:schemeClr val="tx1">
                    <a:lumMod val="85000"/>
                    <a:lumOff val="15000"/>
                  </a:schemeClr>
                </a:solidFill>
                <a:latin typeface="Arial" panose="020B0604020202020204" pitchFamily="34" charset="0"/>
                <a:cs typeface="Arial" panose="020B0604020202020204" pitchFamily="34" charset="0"/>
              </a:rPr>
              <a:t>the patient’s midsagital plane to lie parallel with the long axis of the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52</a:t>
            </a:fld>
            <a:endParaRPr lang="en-US" dirty="0"/>
          </a:p>
        </p:txBody>
      </p:sp>
    </p:spTree>
    <p:extLst>
      <p:ext uri="{BB962C8B-B14F-4D97-AF65-F5344CB8AC3E}">
        <p14:creationId xmlns:p14="http://schemas.microsoft.com/office/powerpoint/2010/main" val="372823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(RAO &amp; LAO)/(RPO &amp;LPO)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838201"/>
            <a:ext cx="8390233" cy="5559666"/>
          </a:xfrm>
        </p:spPr>
        <p:txBody>
          <a:bodyPr>
            <a:normAutofit fontScale="850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Part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Rotate </a:t>
            </a:r>
            <a:r>
              <a:rPr lang="en-GB" dirty="0">
                <a:solidFill>
                  <a:schemeClr val="tx1">
                    <a:lumMod val="85000"/>
                    <a:lumOff val="15000"/>
                  </a:schemeClr>
                </a:solidFill>
                <a:latin typeface="Arial" panose="020B0604020202020204" pitchFamily="34" charset="0"/>
                <a:cs typeface="Arial" panose="020B0604020202020204" pitchFamily="34" charset="0"/>
              </a:rPr>
              <a:t>the patient to </a:t>
            </a:r>
            <a:r>
              <a:rPr lang="en-GB" dirty="0" smtClean="0">
                <a:solidFill>
                  <a:schemeClr val="tx1">
                    <a:lumMod val="85000"/>
                    <a:lumOff val="15000"/>
                  </a:schemeClr>
                </a:solidFill>
                <a:latin typeface="Arial" panose="020B0604020202020204" pitchFamily="34" charset="0"/>
                <a:cs typeface="Arial" panose="020B0604020202020204" pitchFamily="34" charset="0"/>
              </a:rPr>
              <a:t>45</a:t>
            </a:r>
            <a:r>
              <a:rPr lang="en-GB" baseline="30000" dirty="0" smtClean="0">
                <a:solidFill>
                  <a:schemeClr val="tx1">
                    <a:lumMod val="85000"/>
                    <a:lumOff val="15000"/>
                  </a:schemeClr>
                </a:solidFill>
                <a:latin typeface="Arial" panose="020B0604020202020204" pitchFamily="34" charset="0"/>
                <a:cs typeface="Arial" panose="020B0604020202020204" pitchFamily="34" charset="0"/>
              </a:rPr>
              <a:t>o</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Central ray</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Direct </a:t>
            </a:r>
            <a:r>
              <a:rPr lang="en-GB" dirty="0">
                <a:solidFill>
                  <a:schemeClr val="tx1">
                    <a:lumMod val="85000"/>
                    <a:lumOff val="15000"/>
                  </a:schemeClr>
                </a:solidFill>
                <a:latin typeface="Arial" panose="020B0604020202020204" pitchFamily="34" charset="0"/>
                <a:cs typeface="Arial" panose="020B0604020202020204" pitchFamily="34" charset="0"/>
              </a:rPr>
              <a:t>the central ray perpendicular to the middle of the </a:t>
            </a:r>
            <a:r>
              <a:rPr lang="en-GB" dirty="0" smtClean="0">
                <a:solidFill>
                  <a:schemeClr val="tx1">
                    <a:lumMod val="85000"/>
                    <a:lumOff val="15000"/>
                  </a:schemeClr>
                </a:solidFill>
                <a:latin typeface="Arial" panose="020B0604020202020204" pitchFamily="34" charset="0"/>
                <a:cs typeface="Arial" panose="020B0604020202020204" pitchFamily="34" charset="0"/>
              </a:rPr>
              <a:t>cassette.</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Breathing Instruction:-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b="1" dirty="0">
                <a:solidFill>
                  <a:schemeClr val="tx1">
                    <a:lumMod val="85000"/>
                    <a:lumOff val="15000"/>
                  </a:schemeClr>
                </a:solidFill>
                <a:latin typeface="Arial" panose="020B0604020202020204" pitchFamily="34" charset="0"/>
                <a:cs typeface="Arial" panose="020B0604020202020204" pitchFamily="34" charset="0"/>
              </a:rPr>
              <a:t>above the </a:t>
            </a:r>
            <a:r>
              <a:rPr lang="en-GB" b="1" dirty="0" smtClean="0">
                <a:solidFill>
                  <a:schemeClr val="tx1">
                    <a:lumMod val="85000"/>
                    <a:lumOff val="15000"/>
                  </a:schemeClr>
                </a:solidFill>
                <a:latin typeface="Arial" panose="020B0604020202020204" pitchFamily="34" charset="0"/>
                <a:cs typeface="Arial" panose="020B0604020202020204" pitchFamily="34" charset="0"/>
              </a:rPr>
              <a:t>diaphragm</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914400" lvl="1"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Instruct </a:t>
            </a:r>
            <a:r>
              <a:rPr lang="en-GB" dirty="0">
                <a:solidFill>
                  <a:schemeClr val="tx1">
                    <a:lumMod val="85000"/>
                    <a:lumOff val="15000"/>
                  </a:schemeClr>
                </a:solidFill>
                <a:latin typeface="Arial" panose="020B0604020202020204" pitchFamily="34" charset="0"/>
                <a:cs typeface="Arial" panose="020B0604020202020204" pitchFamily="34" charset="0"/>
              </a:rPr>
              <a:t>the patient to take in a deep breath, make the exposure during suspended </a:t>
            </a:r>
            <a:r>
              <a:rPr lang="en-GB" dirty="0" smtClean="0">
                <a:solidFill>
                  <a:schemeClr val="tx1">
                    <a:lumMod val="85000"/>
                    <a:lumOff val="15000"/>
                  </a:schemeClr>
                </a:solidFill>
                <a:latin typeface="Arial" panose="020B0604020202020204" pitchFamily="34" charset="0"/>
                <a:cs typeface="Arial" panose="020B0604020202020204" pitchFamily="34" charset="0"/>
              </a:rPr>
              <a:t>inspiration.</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b="1" dirty="0">
                <a:solidFill>
                  <a:schemeClr val="tx1">
                    <a:lumMod val="85000"/>
                    <a:lumOff val="15000"/>
                  </a:schemeClr>
                </a:solidFill>
                <a:latin typeface="Arial" panose="020B0604020202020204" pitchFamily="34" charset="0"/>
                <a:cs typeface="Arial" panose="020B0604020202020204" pitchFamily="34" charset="0"/>
              </a:rPr>
              <a:t>below the </a:t>
            </a:r>
            <a:r>
              <a:rPr lang="en-GB" b="1" dirty="0" smtClean="0">
                <a:solidFill>
                  <a:schemeClr val="tx1">
                    <a:lumMod val="85000"/>
                    <a:lumOff val="15000"/>
                  </a:schemeClr>
                </a:solidFill>
                <a:latin typeface="Arial" panose="020B0604020202020204" pitchFamily="34" charset="0"/>
                <a:cs typeface="Arial" panose="020B0604020202020204" pitchFamily="34" charset="0"/>
              </a:rPr>
              <a:t>diaphragm</a:t>
            </a:r>
          </a:p>
          <a:p>
            <a:pPr marL="914400" lvl="1"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Instruct </a:t>
            </a:r>
            <a:r>
              <a:rPr lang="en-GB" dirty="0">
                <a:solidFill>
                  <a:schemeClr val="tx1">
                    <a:lumMod val="85000"/>
                    <a:lumOff val="15000"/>
                  </a:schemeClr>
                </a:solidFill>
                <a:latin typeface="Arial" panose="020B0604020202020204" pitchFamily="34" charset="0"/>
                <a:cs typeface="Arial" panose="020B0604020202020204" pitchFamily="34" charset="0"/>
              </a:rPr>
              <a:t>the patient to take in a deep breath and blow it out make exposure during suspended deep expiration</a:t>
            </a:r>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53</a:t>
            </a:fld>
            <a:endParaRPr lang="en-US" dirty="0"/>
          </a:p>
        </p:txBody>
      </p:sp>
    </p:spTree>
    <p:extLst>
      <p:ext uri="{BB962C8B-B14F-4D97-AF65-F5344CB8AC3E}">
        <p14:creationId xmlns:p14="http://schemas.microsoft.com/office/powerpoint/2010/main" val="1883398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mage evaluation</a:t>
            </a:r>
            <a:endParaRPr lang="en-US" sz="3600" dirty="0"/>
          </a:p>
        </p:txBody>
      </p:sp>
      <p:sp>
        <p:nvSpPr>
          <p:cNvPr id="3" name="Subtitle 2"/>
          <p:cNvSpPr>
            <a:spLocks noGrp="1"/>
          </p:cNvSpPr>
          <p:nvPr>
            <p:ph type="subTitle" idx="1"/>
          </p:nvPr>
        </p:nvSpPr>
        <p:spPr>
          <a:xfrm>
            <a:off x="753767" y="976439"/>
            <a:ext cx="8390233" cy="5421428"/>
          </a:xfrm>
        </p:spPr>
        <p:txBody>
          <a:bodyPr>
            <a:normAutofit lnSpcReduction="10000"/>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altLang="en-US" b="1" dirty="0">
                <a:solidFill>
                  <a:schemeClr val="tx1">
                    <a:lumMod val="85000"/>
                    <a:lumOff val="15000"/>
                  </a:schemeClr>
                </a:solidFill>
                <a:latin typeface="Arial" panose="020B0604020202020204" pitchFamily="34" charset="0"/>
                <a:cs typeface="Arial" panose="020B0604020202020204" pitchFamily="34" charset="0"/>
              </a:rPr>
              <a:t>above the </a:t>
            </a:r>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diaphragm</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upper 10 ribs should be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distance between the lateral margin of the ribs and the spine of the side of interest should approximately be twice as great as that of the unaffected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side.</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ribs should be clearly seen without over exposure through the lungs and heart</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54</a:t>
            </a:fld>
            <a:endParaRPr lang="en-US" dirty="0"/>
          </a:p>
        </p:txBody>
      </p:sp>
    </p:spTree>
    <p:extLst>
      <p:ext uri="{BB962C8B-B14F-4D97-AF65-F5344CB8AC3E}">
        <p14:creationId xmlns:p14="http://schemas.microsoft.com/office/powerpoint/2010/main" val="2097112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mage evaluation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90233" cy="5421428"/>
          </a:xfrm>
        </p:spPr>
        <p:txBody>
          <a:bodyPr>
            <a:normAutofit fontScale="92500" lnSpcReduction="10000"/>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Ribs </a:t>
            </a:r>
            <a:r>
              <a:rPr lang="en-GB" altLang="en-US" b="1" dirty="0">
                <a:solidFill>
                  <a:schemeClr val="tx1">
                    <a:lumMod val="85000"/>
                    <a:lumOff val="15000"/>
                  </a:schemeClr>
                </a:solidFill>
                <a:latin typeface="Arial" panose="020B0604020202020204" pitchFamily="34" charset="0"/>
                <a:cs typeface="Arial" panose="020B0604020202020204" pitchFamily="34" charset="0"/>
              </a:rPr>
              <a:t>below the </a:t>
            </a:r>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diaphragm</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lower 4 to 6 ribs and part of the iliac crest should be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distance between the lateral margin of the ribs and the spine of the side of interest should approximately be twice as great as that of the unaffected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side.</a:t>
            </a:r>
          </a:p>
          <a:p>
            <a:pPr algn="l"/>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ribs should be clearly seen without over exposure through the lungs and heart</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55</a:t>
            </a:fld>
            <a:endParaRPr lang="en-US" dirty="0"/>
          </a:p>
        </p:txBody>
      </p:sp>
    </p:spTree>
    <p:extLst>
      <p:ext uri="{BB962C8B-B14F-4D97-AF65-F5344CB8AC3E}">
        <p14:creationId xmlns:p14="http://schemas.microsoft.com/office/powerpoint/2010/main" val="24636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11769"/>
            <a:ext cx="7894093" cy="766912"/>
          </a:xfrm>
        </p:spPr>
        <p:txBody>
          <a:bodyPr>
            <a:normAutofit/>
          </a:bodyPr>
          <a:lstStyle/>
          <a:p>
            <a:r>
              <a:rPr lang="en-US" sz="3600" b="1" dirty="0" smtClean="0">
                <a:latin typeface="Arial" panose="020B0604020202020204" pitchFamily="34" charset="0"/>
                <a:cs typeface="Arial" panose="020B0604020202020204" pitchFamily="34" charset="0"/>
              </a:rPr>
              <a:t>LPO</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56</a:t>
            </a:fld>
            <a:endParaRPr lang="en-US" dirty="0"/>
          </a:p>
        </p:txBody>
      </p:sp>
      <p:pic>
        <p:nvPicPr>
          <p:cNvPr id="1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24488" y="1906588"/>
            <a:ext cx="2790825" cy="3611562"/>
          </a:xfrm>
        </p:spPr>
      </p:pic>
      <p:pic>
        <p:nvPicPr>
          <p:cNvPr id="13"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76888" y="2058988"/>
            <a:ext cx="2790825" cy="3611562"/>
          </a:xfrm>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76400"/>
            <a:ext cx="3970409"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691640"/>
            <a:ext cx="24415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0644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Sternum</a:t>
            </a:r>
            <a:endParaRPr lang="en-US" sz="3600" dirty="0"/>
          </a:p>
        </p:txBody>
      </p:sp>
      <p:sp>
        <p:nvSpPr>
          <p:cNvPr id="3" name="Subtitle 2"/>
          <p:cNvSpPr>
            <a:spLocks noGrp="1"/>
          </p:cNvSpPr>
          <p:nvPr>
            <p:ph type="subTitle" idx="1"/>
          </p:nvPr>
        </p:nvSpPr>
        <p:spPr>
          <a:xfrm>
            <a:off x="753767" y="976439"/>
            <a:ext cx="8314033" cy="5421428"/>
          </a:xfrm>
        </p:spPr>
        <p:txBody>
          <a:bodyPr>
            <a:normAutofit/>
          </a:bodyPr>
          <a:lstStyle/>
          <a:p>
            <a:pPr algn="l"/>
            <a:r>
              <a:rPr lang="en-US" dirty="0" smtClean="0">
                <a:solidFill>
                  <a:schemeClr val="tx1"/>
                </a:solidFill>
                <a:latin typeface="Arial" panose="020B0604020202020204" pitchFamily="34" charset="0"/>
                <a:cs typeface="Arial" panose="020B0604020202020204" pitchFamily="34" charset="0"/>
              </a:rPr>
              <a:t>The</a:t>
            </a:r>
            <a:r>
              <a:rPr lang="en-US" dirty="0" smtClean="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adult sternum is a thin, narrow, flat </a:t>
            </a:r>
            <a:r>
              <a:rPr lang="en-US" dirty="0" smtClean="0">
                <a:solidFill>
                  <a:schemeClr val="tx1"/>
                </a:solidFill>
                <a:latin typeface="Arial" panose="020B0604020202020204" pitchFamily="34" charset="0"/>
                <a:cs typeface="Arial" panose="020B0604020202020204" pitchFamily="34" charset="0"/>
              </a:rPr>
              <a:t>bone </a:t>
            </a:r>
            <a:r>
              <a:rPr lang="en-US" dirty="0">
                <a:solidFill>
                  <a:schemeClr val="tx1"/>
                </a:solidFill>
                <a:latin typeface="Arial" panose="020B0604020202020204" pitchFamily="34" charset="0"/>
                <a:cs typeface="Arial" panose="020B0604020202020204" pitchFamily="34" charset="0"/>
              </a:rPr>
              <a:t>with three </a:t>
            </a:r>
            <a:r>
              <a:rPr lang="en-US" dirty="0" smtClean="0">
                <a:solidFill>
                  <a:schemeClr val="tx1"/>
                </a:solidFill>
                <a:latin typeface="Arial" panose="020B0604020202020204" pitchFamily="34" charset="0"/>
                <a:cs typeface="Arial" panose="020B0604020202020204" pitchFamily="34" charset="0"/>
              </a:rPr>
              <a:t>divisions:</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upper portion is the </a:t>
            </a:r>
            <a:r>
              <a:rPr lang="en-US" dirty="0" smtClean="0">
                <a:solidFill>
                  <a:schemeClr val="tx1"/>
                </a:solidFill>
                <a:latin typeface="Arial" panose="020B0604020202020204" pitchFamily="34" charset="0"/>
                <a:cs typeface="Arial" panose="020B0604020202020204" pitchFamily="34" charset="0"/>
              </a:rPr>
              <a:t>manubrium</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longest part of the sternum is the </a:t>
            </a:r>
            <a:r>
              <a:rPr lang="en-US" dirty="0" smtClean="0">
                <a:solidFill>
                  <a:schemeClr val="tx1"/>
                </a:solidFill>
                <a:latin typeface="Arial" panose="020B0604020202020204" pitchFamily="34" charset="0"/>
                <a:cs typeface="Arial" panose="020B0604020202020204" pitchFamily="34" charset="0"/>
              </a:rPr>
              <a:t>body</a:t>
            </a:r>
          </a:p>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most inferior portion of the sternum is </a:t>
            </a:r>
            <a:r>
              <a:rPr lang="en-US" dirty="0" smtClean="0">
                <a:solidFill>
                  <a:schemeClr val="tx1"/>
                </a:solidFill>
                <a:latin typeface="Arial" panose="020B0604020202020204" pitchFamily="34" charset="0"/>
                <a:cs typeface="Arial" panose="020B0604020202020204" pitchFamily="34" charset="0"/>
              </a:rPr>
              <a:t>the xiphoid process</a:t>
            </a:r>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57</a:t>
            </a:fld>
            <a:endParaRPr lang="en-US" dirty="0"/>
          </a:p>
        </p:txBody>
      </p:sp>
    </p:spTree>
    <p:extLst>
      <p:ext uri="{BB962C8B-B14F-4D97-AF65-F5344CB8AC3E}">
        <p14:creationId xmlns:p14="http://schemas.microsoft.com/office/powerpoint/2010/main" val="204792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Sternum</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58</a:t>
            </a:fld>
            <a:endParaRPr 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76438"/>
            <a:ext cx="6324600" cy="539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347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552474"/>
          </a:xfrm>
        </p:spPr>
        <p:txBody>
          <a:bodyPr>
            <a:normAutofit fontScale="90000"/>
          </a:bodyPr>
          <a:lstStyle/>
          <a:p>
            <a:r>
              <a:rPr lang="en-US" sz="3600" b="1" dirty="0" smtClean="0">
                <a:latin typeface="Arial" panose="020B0604020202020204" pitchFamily="34" charset="0"/>
                <a:cs typeface="Arial" panose="020B0604020202020204" pitchFamily="34" charset="0"/>
              </a:rPr>
              <a:t>Sternum</a:t>
            </a:r>
            <a:endParaRPr lang="en-US" sz="3600" dirty="0"/>
          </a:p>
        </p:txBody>
      </p:sp>
      <p:sp>
        <p:nvSpPr>
          <p:cNvPr id="3" name="Subtitle 2"/>
          <p:cNvSpPr>
            <a:spLocks noGrp="1"/>
          </p:cNvSpPr>
          <p:nvPr>
            <p:ph type="subTitle" idx="1"/>
          </p:nvPr>
        </p:nvSpPr>
        <p:spPr>
          <a:xfrm>
            <a:off x="753767" y="762000"/>
            <a:ext cx="8314033" cy="5635867"/>
          </a:xfrm>
        </p:spPr>
        <p:txBody>
          <a:bodyPr>
            <a:normAutofit fontScale="775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RAO position </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Technical Consideration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a:t>
            </a:r>
            <a:r>
              <a:rPr lang="en-GB" dirty="0" smtClean="0">
                <a:solidFill>
                  <a:schemeClr val="tx1">
                    <a:lumMod val="85000"/>
                    <a:lumOff val="15000"/>
                  </a:schemeClr>
                </a:solidFill>
                <a:latin typeface="Arial" panose="020B0604020202020204" pitchFamily="34" charset="0"/>
                <a:cs typeface="Arial" panose="020B0604020202020204" pitchFamily="34" charset="0"/>
              </a:rPr>
              <a:t>24x30cm</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Collimate </a:t>
            </a:r>
            <a:r>
              <a:rPr lang="en-GB" dirty="0">
                <a:solidFill>
                  <a:schemeClr val="tx1">
                    <a:lumMod val="85000"/>
                    <a:lumOff val="15000"/>
                  </a:schemeClr>
                </a:solidFill>
                <a:latin typeface="Arial" panose="020B0604020202020204" pitchFamily="34" charset="0"/>
                <a:cs typeface="Arial" panose="020B0604020202020204" pitchFamily="34" charset="0"/>
              </a:rPr>
              <a:t>to the area of </a:t>
            </a:r>
            <a:r>
              <a:rPr lang="en-GB" dirty="0" smtClean="0">
                <a:solidFill>
                  <a:schemeClr val="tx1">
                    <a:lumMod val="85000"/>
                    <a:lumOff val="15000"/>
                  </a:schemeClr>
                </a:solidFill>
                <a:latin typeface="Arial" panose="020B0604020202020204" pitchFamily="34" charset="0"/>
                <a:cs typeface="Arial" panose="020B0604020202020204" pitchFamily="34" charset="0"/>
              </a:rPr>
              <a:t>interest</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Apply </a:t>
            </a:r>
            <a:r>
              <a:rPr lang="en-GB" dirty="0">
                <a:solidFill>
                  <a:schemeClr val="tx1">
                    <a:lumMod val="85000"/>
                    <a:lumOff val="15000"/>
                  </a:schemeClr>
                </a:solidFill>
                <a:latin typeface="Arial" panose="020B0604020202020204" pitchFamily="34" charset="0"/>
                <a:cs typeface="Arial" panose="020B0604020202020204" pitchFamily="34" charset="0"/>
              </a:rPr>
              <a:t>Gonad </a:t>
            </a:r>
            <a:r>
              <a:rPr lang="en-GB" dirty="0" smtClean="0">
                <a:solidFill>
                  <a:schemeClr val="tx1">
                    <a:lumMod val="85000"/>
                    <a:lumOff val="15000"/>
                  </a:schemeClr>
                </a:solidFill>
                <a:latin typeface="Arial" panose="020B0604020202020204" pitchFamily="34" charset="0"/>
                <a:cs typeface="Arial" panose="020B0604020202020204" pitchFamily="34" charset="0"/>
              </a:rPr>
              <a:t>shield</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Assist </a:t>
            </a:r>
            <a:r>
              <a:rPr lang="en-GB" dirty="0">
                <a:solidFill>
                  <a:schemeClr val="tx1">
                    <a:lumMod val="85000"/>
                    <a:lumOff val="15000"/>
                  </a:schemeClr>
                </a:solidFill>
                <a:latin typeface="Arial" panose="020B0604020202020204" pitchFamily="34" charset="0"/>
                <a:cs typeface="Arial" panose="020B0604020202020204" pitchFamily="34" charset="0"/>
              </a:rPr>
              <a:t>patient to semi prone position on the radiographic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Adjust </a:t>
            </a:r>
            <a:r>
              <a:rPr lang="en-GB" dirty="0">
                <a:solidFill>
                  <a:schemeClr val="tx1">
                    <a:lumMod val="85000"/>
                    <a:lumOff val="15000"/>
                  </a:schemeClr>
                </a:solidFill>
                <a:latin typeface="Arial" panose="020B0604020202020204" pitchFamily="34" charset="0"/>
                <a:cs typeface="Arial" panose="020B0604020202020204" pitchFamily="34" charset="0"/>
              </a:rPr>
              <a:t>the patient to the middle of the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Align </a:t>
            </a:r>
            <a:r>
              <a:rPr lang="en-GB" dirty="0">
                <a:solidFill>
                  <a:schemeClr val="tx1">
                    <a:lumMod val="85000"/>
                    <a:lumOff val="15000"/>
                  </a:schemeClr>
                </a:solidFill>
                <a:latin typeface="Arial" panose="020B0604020202020204" pitchFamily="34" charset="0"/>
                <a:cs typeface="Arial" panose="020B0604020202020204" pitchFamily="34" charset="0"/>
              </a:rPr>
              <a:t>the top edge of the cassette to the level of the spinous process of C7</a:t>
            </a:r>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59</a:t>
            </a:fld>
            <a:endParaRPr lang="en-US" dirty="0"/>
          </a:p>
        </p:txBody>
      </p:sp>
    </p:spTree>
    <p:extLst>
      <p:ext uri="{BB962C8B-B14F-4D97-AF65-F5344CB8AC3E}">
        <p14:creationId xmlns:p14="http://schemas.microsoft.com/office/powerpoint/2010/main" val="276741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smtClean="0"/>
              <a:t> </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fontScale="850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Anteroposterior (AP)</a:t>
            </a:r>
          </a:p>
          <a:p>
            <a:pPr algn="l"/>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patient lies supine or stands erect, with the median sagittal plane coinciding with central long axis of the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chine is raised to show the soft tissue below the </a:t>
            </a:r>
            <a:r>
              <a:rPr lang="en-GB" dirty="0" smtClean="0">
                <a:solidFill>
                  <a:schemeClr val="tx1">
                    <a:lumMod val="85000"/>
                    <a:lumOff val="15000"/>
                  </a:schemeClr>
                </a:solidFill>
                <a:latin typeface="Arial" panose="020B0604020202020204" pitchFamily="34" charset="0"/>
                <a:cs typeface="Arial" panose="020B0604020202020204" pitchFamily="34" charset="0"/>
              </a:rPr>
              <a:t>mandible.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cassette is centred at the level of the forth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vertebrae</a:t>
            </a:r>
          </a:p>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               </a:t>
            </a: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a:t>
            </a:fld>
            <a:endParaRPr lang="en-US" dirty="0"/>
          </a:p>
        </p:txBody>
      </p:sp>
    </p:spTree>
    <p:extLst>
      <p:ext uri="{BB962C8B-B14F-4D97-AF65-F5344CB8AC3E}">
        <p14:creationId xmlns:p14="http://schemas.microsoft.com/office/powerpoint/2010/main" val="158330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552474"/>
          </a:xfrm>
        </p:spPr>
        <p:txBody>
          <a:bodyPr>
            <a:normAutofit fontScale="90000"/>
          </a:bodyPr>
          <a:lstStyle/>
          <a:p>
            <a:r>
              <a:rPr lang="en-US" sz="3600" b="1" dirty="0" smtClean="0">
                <a:latin typeface="Arial" panose="020B0604020202020204" pitchFamily="34" charset="0"/>
                <a:cs typeface="Arial" panose="020B0604020202020204" pitchFamily="34" charset="0"/>
              </a:rPr>
              <a:t>Sternum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14033" cy="5421428"/>
          </a:xfrm>
        </p:spPr>
        <p:txBody>
          <a:bodyPr>
            <a:normAutofit fontScale="850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Part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With </a:t>
            </a:r>
            <a:r>
              <a:rPr lang="en-GB" dirty="0">
                <a:solidFill>
                  <a:schemeClr val="tx1">
                    <a:lumMod val="85000"/>
                    <a:lumOff val="15000"/>
                  </a:schemeClr>
                </a:solidFill>
                <a:latin typeface="Arial" panose="020B0604020202020204" pitchFamily="34" charset="0"/>
                <a:cs typeface="Arial" panose="020B0604020202020204" pitchFamily="34" charset="0"/>
              </a:rPr>
              <a:t>the patients right arm at the side and the left arm raised with the hand near the head rotate the patient to form 15</a:t>
            </a:r>
            <a:r>
              <a:rPr lang="en-GB" baseline="30000" dirty="0">
                <a:solidFill>
                  <a:schemeClr val="tx1">
                    <a:lumMod val="85000"/>
                    <a:lumOff val="15000"/>
                  </a:schemeClr>
                </a:solidFill>
                <a:latin typeface="Arial" panose="020B0604020202020204" pitchFamily="34" charset="0"/>
                <a:cs typeface="Arial" panose="020B0604020202020204" pitchFamily="34" charset="0"/>
              </a:rPr>
              <a:t>0</a:t>
            </a:r>
            <a:r>
              <a:rPr lang="en-GB" dirty="0">
                <a:solidFill>
                  <a:schemeClr val="tx1">
                    <a:lumMod val="85000"/>
                    <a:lumOff val="15000"/>
                  </a:schemeClr>
                </a:solidFill>
                <a:latin typeface="Arial" panose="020B0604020202020204" pitchFamily="34" charset="0"/>
                <a:cs typeface="Arial" panose="020B0604020202020204" pitchFamily="34" charset="0"/>
              </a:rPr>
              <a:t> - 20</a:t>
            </a:r>
            <a:r>
              <a:rPr lang="en-GB" baseline="30000" dirty="0">
                <a:solidFill>
                  <a:schemeClr val="tx1">
                    <a:lumMod val="85000"/>
                    <a:lumOff val="15000"/>
                  </a:schemeClr>
                </a:solidFill>
                <a:latin typeface="Arial" panose="020B0604020202020204" pitchFamily="34" charset="0"/>
                <a:cs typeface="Arial" panose="020B0604020202020204" pitchFamily="34" charset="0"/>
              </a:rPr>
              <a:t>0   </a:t>
            </a:r>
            <a:r>
              <a:rPr lang="en-GB" dirty="0">
                <a:solidFill>
                  <a:schemeClr val="tx1">
                    <a:lumMod val="85000"/>
                    <a:lumOff val="15000"/>
                  </a:schemeClr>
                </a:solidFill>
                <a:latin typeface="Arial" panose="020B0604020202020204" pitchFamily="34" charset="0"/>
                <a:cs typeface="Arial" panose="020B0604020202020204" pitchFamily="34" charset="0"/>
              </a:rPr>
              <a:t>RAO position. To separate the sternum and vertebral </a:t>
            </a:r>
            <a:r>
              <a:rPr lang="en-GB" dirty="0" smtClean="0">
                <a:solidFill>
                  <a:schemeClr val="tx1">
                    <a:lumMod val="85000"/>
                    <a:lumOff val="15000"/>
                  </a:schemeClr>
                </a:solidFill>
                <a:latin typeface="Arial" panose="020B0604020202020204" pitchFamily="34" charset="0"/>
                <a:cs typeface="Arial" panose="020B0604020202020204" pitchFamily="34" charset="0"/>
              </a:rPr>
              <a:t>column.</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Centre </a:t>
            </a:r>
            <a:r>
              <a:rPr lang="en-GB" dirty="0">
                <a:solidFill>
                  <a:schemeClr val="tx1">
                    <a:lumMod val="85000"/>
                    <a:lumOff val="15000"/>
                  </a:schemeClr>
                </a:solidFill>
                <a:latin typeface="Arial" panose="020B0604020202020204" pitchFamily="34" charset="0"/>
                <a:cs typeface="Arial" panose="020B0604020202020204" pitchFamily="34" charset="0"/>
              </a:rPr>
              <a:t>the sternum to the midline of </a:t>
            </a:r>
            <a:r>
              <a:rPr lang="en-GB" dirty="0" smtClean="0">
                <a:solidFill>
                  <a:schemeClr val="tx1">
                    <a:lumMod val="85000"/>
                    <a:lumOff val="15000"/>
                  </a:schemeClr>
                </a:solidFill>
                <a:latin typeface="Arial" panose="020B0604020202020204" pitchFamily="34" charset="0"/>
                <a:cs typeface="Arial" panose="020B0604020202020204" pitchFamily="34" charset="0"/>
              </a:rPr>
              <a:t>table.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Central Ray:</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Direct </a:t>
            </a:r>
            <a:r>
              <a:rPr lang="en-GB" dirty="0">
                <a:solidFill>
                  <a:schemeClr val="tx1">
                    <a:lumMod val="85000"/>
                    <a:lumOff val="15000"/>
                  </a:schemeClr>
                </a:solidFill>
                <a:latin typeface="Arial" panose="020B0604020202020204" pitchFamily="34" charset="0"/>
                <a:cs typeface="Arial" panose="020B0604020202020204" pitchFamily="34" charset="0"/>
              </a:rPr>
              <a:t>the central ray perpendicular to the mid point of the </a:t>
            </a:r>
            <a:r>
              <a:rPr lang="en-GB" dirty="0" smtClean="0">
                <a:solidFill>
                  <a:schemeClr val="tx1">
                    <a:lumMod val="85000"/>
                    <a:lumOff val="15000"/>
                  </a:schemeClr>
                </a:solidFill>
                <a:latin typeface="Arial" panose="020B0604020202020204" pitchFamily="34" charset="0"/>
                <a:cs typeface="Arial" panose="020B0604020202020204" pitchFamily="34" charset="0"/>
              </a:rPr>
              <a:t>sternum.</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Centre </a:t>
            </a:r>
            <a:r>
              <a:rPr lang="en-GB" dirty="0">
                <a:solidFill>
                  <a:schemeClr val="tx1">
                    <a:lumMod val="85000"/>
                    <a:lumOff val="15000"/>
                  </a:schemeClr>
                </a:solidFill>
                <a:latin typeface="Arial" panose="020B0604020202020204" pitchFamily="34" charset="0"/>
                <a:cs typeface="Arial" panose="020B0604020202020204" pitchFamily="34" charset="0"/>
              </a:rPr>
              <a:t>the cassette to central ray</a:t>
            </a:r>
            <a:r>
              <a:rPr lang="en-GB" dirty="0" smtClean="0">
                <a:solidFill>
                  <a:schemeClr val="tx1">
                    <a:lumMod val="85000"/>
                    <a:lumOff val="15000"/>
                  </a:schemeClr>
                </a:solidFill>
                <a:latin typeface="Arial" panose="020B0604020202020204" pitchFamily="34" charset="0"/>
                <a:cs typeface="Arial" panose="020B0604020202020204" pitchFamily="34" charset="0"/>
              </a:rPr>
              <a:t>.</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60</a:t>
            </a:fld>
            <a:endParaRPr lang="en-US" dirty="0"/>
          </a:p>
        </p:txBody>
      </p:sp>
    </p:spTree>
    <p:extLst>
      <p:ext uri="{BB962C8B-B14F-4D97-AF65-F5344CB8AC3E}">
        <p14:creationId xmlns:p14="http://schemas.microsoft.com/office/powerpoint/2010/main" val="328494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Sternum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90233" cy="5421428"/>
          </a:xfrm>
        </p:spPr>
        <p:txBody>
          <a:bodyPr>
            <a:normAutofit fontScale="850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Breathing Instruction: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Instruct </a:t>
            </a:r>
            <a:r>
              <a:rPr lang="en-GB" dirty="0">
                <a:solidFill>
                  <a:schemeClr val="tx1">
                    <a:lumMod val="85000"/>
                    <a:lumOff val="15000"/>
                  </a:schemeClr>
                </a:solidFill>
                <a:latin typeface="Arial" panose="020B0604020202020204" pitchFamily="34" charset="0"/>
                <a:cs typeface="Arial" panose="020B0604020202020204" pitchFamily="34" charset="0"/>
              </a:rPr>
              <a:t>the patient to breath slowly or take exposure in </a:t>
            </a:r>
            <a:r>
              <a:rPr lang="en-GB" dirty="0" smtClean="0">
                <a:solidFill>
                  <a:schemeClr val="tx1">
                    <a:lumMod val="85000"/>
                    <a:lumOff val="15000"/>
                  </a:schemeClr>
                </a:solidFill>
                <a:latin typeface="Arial" panose="020B0604020202020204" pitchFamily="34" charset="0"/>
                <a:cs typeface="Arial" panose="020B0604020202020204" pitchFamily="34" charset="0"/>
              </a:rPr>
              <a:t>deep expiration.</a:t>
            </a: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Image Evaluation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sternal end of the clavicle and entire sternum should be </a:t>
            </a:r>
            <a:r>
              <a:rPr lang="en-GB"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sternum should be seen separated from the vertebral column </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sternum should be superimposed over the cardiac </a:t>
            </a:r>
            <a:r>
              <a:rPr lang="en-GB" dirty="0" smtClean="0">
                <a:solidFill>
                  <a:schemeClr val="tx1">
                    <a:lumMod val="85000"/>
                    <a:lumOff val="15000"/>
                  </a:schemeClr>
                </a:solidFill>
                <a:latin typeface="Arial" panose="020B0604020202020204" pitchFamily="34" charset="0"/>
                <a:cs typeface="Arial" panose="020B0604020202020204" pitchFamily="34" charset="0"/>
              </a:rPr>
              <a:t>shadow.</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right sternoclavicular joint will be open and the left will be </a:t>
            </a:r>
            <a:r>
              <a:rPr lang="en-GB" dirty="0" smtClean="0">
                <a:solidFill>
                  <a:schemeClr val="tx1">
                    <a:lumMod val="85000"/>
                    <a:lumOff val="15000"/>
                  </a:schemeClr>
                </a:solidFill>
                <a:latin typeface="Arial" panose="020B0604020202020204" pitchFamily="34" charset="0"/>
                <a:cs typeface="Arial" panose="020B0604020202020204" pitchFamily="34" charset="0"/>
              </a:rPr>
              <a:t>closed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Bony </a:t>
            </a:r>
            <a:r>
              <a:rPr lang="en-GB" dirty="0">
                <a:solidFill>
                  <a:schemeClr val="tx1">
                    <a:lumMod val="85000"/>
                    <a:lumOff val="15000"/>
                  </a:schemeClr>
                </a:solidFill>
                <a:latin typeface="Arial" panose="020B0604020202020204" pitchFamily="34" charset="0"/>
                <a:cs typeface="Arial" panose="020B0604020202020204" pitchFamily="34" charset="0"/>
              </a:rPr>
              <a:t>detail should be clearly seen.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61</a:t>
            </a:fld>
            <a:endParaRPr lang="en-US" dirty="0"/>
          </a:p>
        </p:txBody>
      </p:sp>
    </p:spTree>
    <p:extLst>
      <p:ext uri="{BB962C8B-B14F-4D97-AF65-F5344CB8AC3E}">
        <p14:creationId xmlns:p14="http://schemas.microsoft.com/office/powerpoint/2010/main" val="2799229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RAO sternum</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62</a:t>
            </a:fld>
            <a:endParaRPr lang="en-US"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81601" y="1202681"/>
            <a:ext cx="2624138" cy="4018607"/>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042987" y="2209800"/>
            <a:ext cx="3711728" cy="2743200"/>
          </a:xfrm>
          <a:prstGeom prst="rect">
            <a:avLst/>
          </a:prstGeom>
        </p:spPr>
      </p:pic>
    </p:spTree>
    <p:extLst>
      <p:ext uri="{BB962C8B-B14F-4D97-AF65-F5344CB8AC3E}">
        <p14:creationId xmlns:p14="http://schemas.microsoft.com/office/powerpoint/2010/main" val="2421355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Sternum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90233" cy="5421428"/>
          </a:xfrm>
        </p:spPr>
        <p:txBody>
          <a:bodyPr>
            <a:normAutofit fontScale="92500" lnSpcReduction="20000"/>
          </a:bodyPr>
          <a:lstStyle/>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Lateral Sternum</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Technical consideration</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Film </a:t>
            </a:r>
            <a:r>
              <a:rPr lang="en-GB" dirty="0">
                <a:solidFill>
                  <a:schemeClr val="tx1">
                    <a:lumMod val="85000"/>
                    <a:lumOff val="15000"/>
                  </a:schemeClr>
                </a:solidFill>
                <a:latin typeface="Arial" panose="020B0604020202020204" pitchFamily="34" charset="0"/>
                <a:cs typeface="Arial" panose="020B0604020202020204" pitchFamily="34" charset="0"/>
              </a:rPr>
              <a:t>size </a:t>
            </a:r>
            <a:r>
              <a:rPr lang="en-GB" dirty="0" smtClean="0">
                <a:solidFill>
                  <a:schemeClr val="tx1">
                    <a:lumMod val="85000"/>
                    <a:lumOff val="15000"/>
                  </a:schemeClr>
                </a:solidFill>
                <a:latin typeface="Arial" panose="020B0604020202020204" pitchFamily="34" charset="0"/>
                <a:cs typeface="Arial" panose="020B0604020202020204" pitchFamily="34" charset="0"/>
              </a:rPr>
              <a:t>24x30cm</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Grid required</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70-80 </a:t>
            </a:r>
            <a:r>
              <a:rPr lang="en-GB" dirty="0" err="1" smtClean="0">
                <a:solidFill>
                  <a:schemeClr val="tx1">
                    <a:lumMod val="85000"/>
                    <a:lumOff val="15000"/>
                  </a:schemeClr>
                </a:solidFill>
                <a:latin typeface="Arial" panose="020B0604020202020204" pitchFamily="34" charset="0"/>
                <a:cs typeface="Arial" panose="020B0604020202020204" pitchFamily="34" charset="0"/>
              </a:rPr>
              <a:t>kvp</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Apply collimation</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Apply </a:t>
            </a:r>
            <a:r>
              <a:rPr lang="en-GB" dirty="0">
                <a:solidFill>
                  <a:schemeClr val="tx1">
                    <a:lumMod val="85000"/>
                    <a:lumOff val="15000"/>
                  </a:schemeClr>
                </a:solidFill>
                <a:latin typeface="Arial" panose="020B0604020202020204" pitchFamily="34" charset="0"/>
                <a:cs typeface="Arial" panose="020B0604020202020204" pitchFamily="34" charset="0"/>
              </a:rPr>
              <a:t>Gonad </a:t>
            </a:r>
            <a:r>
              <a:rPr lang="en-GB" dirty="0" smtClean="0">
                <a:solidFill>
                  <a:schemeClr val="tx1">
                    <a:lumMod val="85000"/>
                    <a:lumOff val="15000"/>
                  </a:schemeClr>
                </a:solidFill>
                <a:latin typeface="Arial" panose="020B0604020202020204" pitchFamily="34" charset="0"/>
                <a:cs typeface="Arial" panose="020B0604020202020204" pitchFamily="34" charset="0"/>
              </a:rPr>
              <a:t>shield</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Patient positioning</a:t>
            </a: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Assist </a:t>
            </a:r>
            <a:r>
              <a:rPr lang="en-GB" dirty="0">
                <a:solidFill>
                  <a:schemeClr val="tx1">
                    <a:lumMod val="85000"/>
                    <a:lumOff val="15000"/>
                  </a:schemeClr>
                </a:solidFill>
                <a:latin typeface="Arial" panose="020B0604020202020204" pitchFamily="34" charset="0"/>
                <a:cs typeface="Arial" panose="020B0604020202020204" pitchFamily="34" charset="0"/>
              </a:rPr>
              <a:t>the patient to the erect ,lateral position in front of </a:t>
            </a:r>
            <a:r>
              <a:rPr lang="en-GB" dirty="0" smtClean="0">
                <a:solidFill>
                  <a:schemeClr val="tx1">
                    <a:lumMod val="85000"/>
                    <a:lumOff val="15000"/>
                  </a:schemeClr>
                </a:solidFill>
                <a:latin typeface="Arial" panose="020B0604020202020204" pitchFamily="34" charset="0"/>
                <a:cs typeface="Arial" panose="020B0604020202020204" pitchFamily="34" charset="0"/>
              </a:rPr>
              <a:t>up </a:t>
            </a:r>
            <a:r>
              <a:rPr lang="en-GB" dirty="0">
                <a:solidFill>
                  <a:schemeClr val="tx1">
                    <a:lumMod val="85000"/>
                    <a:lumOff val="15000"/>
                  </a:schemeClr>
                </a:solidFill>
                <a:latin typeface="Arial" panose="020B0604020202020204" pitchFamily="34" charset="0"/>
                <a:cs typeface="Arial" panose="020B0604020202020204" pitchFamily="34" charset="0"/>
              </a:rPr>
              <a:t>right </a:t>
            </a:r>
            <a:r>
              <a:rPr lang="en-GB" dirty="0" smtClean="0">
                <a:solidFill>
                  <a:schemeClr val="tx1">
                    <a:lumMod val="85000"/>
                    <a:lumOff val="15000"/>
                  </a:schemeClr>
                </a:solidFill>
                <a:latin typeface="Arial" panose="020B0604020202020204" pitchFamily="34" charset="0"/>
                <a:cs typeface="Arial" panose="020B0604020202020204" pitchFamily="34" charset="0"/>
              </a:rPr>
              <a:t>grid </a:t>
            </a:r>
            <a:r>
              <a:rPr lang="en-GB" dirty="0">
                <a:solidFill>
                  <a:schemeClr val="tx1">
                    <a:lumMod val="85000"/>
                    <a:lumOff val="15000"/>
                  </a:schemeClr>
                </a:solidFill>
                <a:latin typeface="Arial" panose="020B0604020202020204" pitchFamily="34" charset="0"/>
                <a:cs typeface="Arial" panose="020B0604020202020204" pitchFamily="34" charset="0"/>
              </a:rPr>
              <a:t>device.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63</a:t>
            </a:fld>
            <a:endParaRPr lang="en-US" dirty="0"/>
          </a:p>
        </p:txBody>
      </p:sp>
    </p:spTree>
    <p:extLst>
      <p:ext uri="{BB962C8B-B14F-4D97-AF65-F5344CB8AC3E}">
        <p14:creationId xmlns:p14="http://schemas.microsoft.com/office/powerpoint/2010/main" val="26092857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Sternum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14033" cy="5421428"/>
          </a:xfrm>
        </p:spPr>
        <p:txBody>
          <a:bodyPr>
            <a:normAutofit fontScale="92500" lnSpcReduction="10000"/>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Part positioning</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Rotate </a:t>
            </a:r>
            <a:r>
              <a:rPr lang="en-GB" altLang="en-US" dirty="0">
                <a:solidFill>
                  <a:schemeClr val="tx1">
                    <a:lumMod val="85000"/>
                    <a:lumOff val="15000"/>
                  </a:schemeClr>
                </a:solidFill>
                <a:latin typeface="Arial" panose="020B0604020202020204" pitchFamily="34" charset="0"/>
                <a:cs typeface="Arial" panose="020B0604020202020204" pitchFamily="34" charset="0"/>
              </a:rPr>
              <a:t>the shoulders backward and place the patient’s hands behind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back</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Centre </a:t>
            </a:r>
            <a:r>
              <a:rPr lang="en-GB" altLang="en-US" dirty="0">
                <a:solidFill>
                  <a:schemeClr val="tx1">
                    <a:lumMod val="85000"/>
                    <a:lumOff val="15000"/>
                  </a:schemeClr>
                </a:solidFill>
                <a:latin typeface="Arial" panose="020B0604020202020204" pitchFamily="34" charset="0"/>
                <a:cs typeface="Arial" panose="020B0604020202020204" pitchFamily="34" charset="0"/>
              </a:rPr>
              <a:t>the sternum to the midline of the grid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device.</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Centre </a:t>
            </a:r>
            <a:r>
              <a:rPr lang="en-GB" altLang="en-US" dirty="0">
                <a:solidFill>
                  <a:schemeClr val="tx1">
                    <a:lumMod val="85000"/>
                    <a:lumOff val="15000"/>
                  </a:schemeClr>
                </a:solidFill>
                <a:latin typeface="Arial" panose="020B0604020202020204" pitchFamily="34" charset="0"/>
                <a:cs typeface="Arial" panose="020B0604020202020204" pitchFamily="34" charset="0"/>
              </a:rPr>
              <a:t>the cassette to include the whole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sternum.</a:t>
            </a: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Central Ray</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Direct </a:t>
            </a:r>
            <a:r>
              <a:rPr lang="en-GB" altLang="en-US" dirty="0">
                <a:solidFill>
                  <a:schemeClr val="tx1">
                    <a:lumMod val="85000"/>
                    <a:lumOff val="15000"/>
                  </a:schemeClr>
                </a:solidFill>
                <a:latin typeface="Arial" panose="020B0604020202020204" pitchFamily="34" charset="0"/>
                <a:cs typeface="Arial" panose="020B0604020202020204" pitchFamily="34" charset="0"/>
              </a:rPr>
              <a:t>the central ray perpendicular to the middle of the sternum or 2.5 cm below the sterna angle.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64</a:t>
            </a:fld>
            <a:endParaRPr lang="en-US" dirty="0"/>
          </a:p>
        </p:txBody>
      </p:sp>
    </p:spTree>
    <p:extLst>
      <p:ext uri="{BB962C8B-B14F-4D97-AF65-F5344CB8AC3E}">
        <p14:creationId xmlns:p14="http://schemas.microsoft.com/office/powerpoint/2010/main" val="3746217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Sternum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161633" cy="5421428"/>
          </a:xfrm>
        </p:spPr>
        <p:txBody>
          <a:bodyPr>
            <a:normAutofit lnSpcReduction="10000"/>
          </a:bodyPr>
          <a:lstStyle/>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Breathing </a:t>
            </a:r>
            <a:r>
              <a:rPr lang="en-GB" altLang="en-US" b="1" dirty="0">
                <a:solidFill>
                  <a:schemeClr val="tx1">
                    <a:lumMod val="85000"/>
                    <a:lumOff val="15000"/>
                  </a:schemeClr>
                </a:solidFill>
                <a:latin typeface="Arial" panose="020B0604020202020204" pitchFamily="34" charset="0"/>
                <a:cs typeface="Arial" panose="020B0604020202020204" pitchFamily="34" charset="0"/>
              </a:rPr>
              <a:t>instruction:</a:t>
            </a:r>
            <a:r>
              <a:rPr lang="en-GB" altLang="en-US" dirty="0">
                <a:solidFill>
                  <a:schemeClr val="tx1">
                    <a:lumMod val="85000"/>
                    <a:lumOff val="15000"/>
                  </a:schemeClr>
                </a:solidFill>
                <a:latin typeface="Arial" panose="020B0604020202020204" pitchFamily="34" charset="0"/>
                <a:cs typeface="Arial" panose="020B0604020202020204" pitchFamily="34" charset="0"/>
              </a:rPr>
              <a:t> </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Arrested </a:t>
            </a:r>
            <a:r>
              <a:rPr lang="en-GB" altLang="en-US" dirty="0">
                <a:solidFill>
                  <a:schemeClr val="tx1">
                    <a:lumMod val="85000"/>
                    <a:lumOff val="15000"/>
                  </a:schemeClr>
                </a:solidFill>
                <a:latin typeface="Arial" panose="020B0604020202020204" pitchFamily="34" charset="0"/>
                <a:cs typeface="Arial" panose="020B0604020202020204" pitchFamily="34" charset="0"/>
              </a:rPr>
              <a:t>full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expiration.</a:t>
            </a:r>
          </a:p>
          <a:p>
            <a:pPr algn="l"/>
            <a:r>
              <a:rPr lang="en-GB" altLang="en-US" b="1" dirty="0" smtClean="0">
                <a:solidFill>
                  <a:schemeClr val="tx1">
                    <a:lumMod val="85000"/>
                    <a:lumOff val="15000"/>
                  </a:schemeClr>
                </a:solidFill>
                <a:latin typeface="Arial" panose="020B0604020202020204" pitchFamily="34" charset="0"/>
                <a:cs typeface="Arial" panose="020B0604020202020204" pitchFamily="34" charset="0"/>
              </a:rPr>
              <a:t>Image evaluation</a:t>
            </a:r>
            <a:endParaRPr lang="en-GB" alt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entire sternum should be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included.</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sternal ends of the clavicles should be seen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superimposed.</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The </a:t>
            </a:r>
            <a:r>
              <a:rPr lang="en-GB" altLang="en-US" dirty="0">
                <a:solidFill>
                  <a:schemeClr val="tx1">
                    <a:lumMod val="85000"/>
                    <a:lumOff val="15000"/>
                  </a:schemeClr>
                </a:solidFill>
                <a:latin typeface="Arial" panose="020B0604020202020204" pitchFamily="34" charset="0"/>
                <a:cs typeface="Arial" panose="020B0604020202020204" pitchFamily="34" charset="0"/>
              </a:rPr>
              <a:t>sternum should be seen separated from the ribs and soft tissue of the </a:t>
            </a:r>
            <a:r>
              <a:rPr lang="en-GB" altLang="en-US" dirty="0" smtClean="0">
                <a:solidFill>
                  <a:schemeClr val="tx1">
                    <a:lumMod val="85000"/>
                    <a:lumOff val="15000"/>
                  </a:schemeClr>
                </a:solidFill>
                <a:latin typeface="Arial" panose="020B0604020202020204" pitchFamily="34" charset="0"/>
                <a:cs typeface="Arial" panose="020B0604020202020204" pitchFamily="34" charset="0"/>
              </a:rPr>
              <a:t>shoulders.</a:t>
            </a:r>
          </a:p>
          <a:p>
            <a:pPr marL="457200" indent="-457200" algn="l">
              <a:buBlip>
                <a:blip r:embed="rId2"/>
              </a:buBlip>
            </a:pPr>
            <a:r>
              <a:rPr lang="en-GB" altLang="en-US" dirty="0" smtClean="0">
                <a:solidFill>
                  <a:schemeClr val="tx1">
                    <a:lumMod val="85000"/>
                    <a:lumOff val="15000"/>
                  </a:schemeClr>
                </a:solidFill>
                <a:latin typeface="Arial" panose="020B0604020202020204" pitchFamily="34" charset="0"/>
                <a:cs typeface="Arial" panose="020B0604020202020204" pitchFamily="34" charset="0"/>
              </a:rPr>
              <a:t>Bony </a:t>
            </a:r>
            <a:r>
              <a:rPr lang="en-GB" altLang="en-US" dirty="0">
                <a:solidFill>
                  <a:schemeClr val="tx1">
                    <a:lumMod val="85000"/>
                    <a:lumOff val="15000"/>
                  </a:schemeClr>
                </a:solidFill>
                <a:latin typeface="Arial" panose="020B0604020202020204" pitchFamily="34" charset="0"/>
                <a:cs typeface="Arial" panose="020B0604020202020204" pitchFamily="34" charset="0"/>
              </a:rPr>
              <a:t>detail should be clearly seen.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65</a:t>
            </a:fld>
            <a:endParaRPr lang="en-US" dirty="0"/>
          </a:p>
        </p:txBody>
      </p:sp>
    </p:spTree>
    <p:extLst>
      <p:ext uri="{BB962C8B-B14F-4D97-AF65-F5344CB8AC3E}">
        <p14:creationId xmlns:p14="http://schemas.microsoft.com/office/powerpoint/2010/main" val="13131200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Lateral Sternum</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66</a:t>
            </a:fld>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10" y="1371600"/>
            <a:ext cx="33559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83" y="1447800"/>
            <a:ext cx="4545518" cy="40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3631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The Abdomen </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67</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80159"/>
            <a:ext cx="5334000" cy="545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2736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endParaRPr lang="en-US" sz="3600" dirty="0"/>
          </a:p>
        </p:txBody>
      </p:sp>
      <p:sp>
        <p:nvSpPr>
          <p:cNvPr id="3" name="Subtitle 2"/>
          <p:cNvSpPr>
            <a:spLocks noGrp="1"/>
          </p:cNvSpPr>
          <p:nvPr>
            <p:ph type="subTitle" idx="1"/>
          </p:nvPr>
        </p:nvSpPr>
        <p:spPr>
          <a:xfrm>
            <a:off x="753767" y="838200"/>
            <a:ext cx="8161633" cy="5559667"/>
          </a:xfrm>
        </p:spPr>
        <p:txBody>
          <a:bodyPr>
            <a:normAutofit fontScale="92500" lnSpcReduction="10000"/>
          </a:bodyPr>
          <a:lstStyle/>
          <a:p>
            <a:pPr algn="l"/>
            <a:r>
              <a:rPr lang="en-GB" b="1" dirty="0" smtClean="0">
                <a:solidFill>
                  <a:schemeClr val="tx1">
                    <a:lumMod val="85000"/>
                    <a:lumOff val="15000"/>
                  </a:schemeClr>
                </a:solidFill>
              </a:rPr>
              <a:t>Indication:</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Obtained </a:t>
            </a:r>
            <a:r>
              <a:rPr lang="en-GB" dirty="0">
                <a:solidFill>
                  <a:schemeClr val="tx1">
                    <a:lumMod val="85000"/>
                    <a:lumOff val="15000"/>
                  </a:schemeClr>
                </a:solidFill>
              </a:rPr>
              <a:t>to rule out bowel </a:t>
            </a:r>
            <a:r>
              <a:rPr lang="en-GB" dirty="0" smtClean="0">
                <a:solidFill>
                  <a:schemeClr val="tx1">
                    <a:lumMod val="85000"/>
                    <a:lumOff val="15000"/>
                  </a:schemeClr>
                </a:solidFill>
              </a:rPr>
              <a:t>obstruction</a:t>
            </a:r>
          </a:p>
          <a:p>
            <a:pPr marL="457200" indent="-457200" algn="l">
              <a:buBlip>
                <a:blip r:embed="rId2"/>
              </a:buBlip>
            </a:pPr>
            <a:r>
              <a:rPr lang="en-US" dirty="0" smtClean="0">
                <a:solidFill>
                  <a:schemeClr val="tx1">
                    <a:lumMod val="85000"/>
                    <a:lumOff val="15000"/>
                  </a:schemeClr>
                </a:solidFill>
              </a:rPr>
              <a:t>Perforation</a:t>
            </a:r>
          </a:p>
          <a:p>
            <a:pPr marL="457200" indent="-457200" algn="l">
              <a:buBlip>
                <a:blip r:embed="rId2"/>
              </a:buBlip>
            </a:pPr>
            <a:r>
              <a:rPr lang="en-GB" dirty="0" smtClean="0">
                <a:solidFill>
                  <a:schemeClr val="tx1">
                    <a:lumMod val="85000"/>
                    <a:lumOff val="15000"/>
                  </a:schemeClr>
                </a:solidFill>
              </a:rPr>
              <a:t>Identify </a:t>
            </a:r>
            <a:r>
              <a:rPr lang="en-GB" dirty="0">
                <a:solidFill>
                  <a:schemeClr val="tx1">
                    <a:lumMod val="85000"/>
                    <a:lumOff val="15000"/>
                  </a:schemeClr>
                </a:solidFill>
              </a:rPr>
              <a:t>radiopaque stone in the kidney or </a:t>
            </a:r>
            <a:r>
              <a:rPr lang="en-GB" dirty="0" smtClean="0">
                <a:solidFill>
                  <a:schemeClr val="tx1">
                    <a:lumMod val="85000"/>
                    <a:lumOff val="15000"/>
                  </a:schemeClr>
                </a:solidFill>
              </a:rPr>
              <a:t>gallbladder</a:t>
            </a:r>
          </a:p>
          <a:p>
            <a:pPr marL="457200" indent="-457200" algn="l">
              <a:buBlip>
                <a:blip r:embed="rId2"/>
              </a:buBlip>
            </a:pPr>
            <a:r>
              <a:rPr lang="en-GB" dirty="0" smtClean="0">
                <a:solidFill>
                  <a:schemeClr val="tx1">
                    <a:lumMod val="85000"/>
                    <a:lumOff val="15000"/>
                  </a:schemeClr>
                </a:solidFill>
              </a:rPr>
              <a:t>Localize </a:t>
            </a:r>
            <a:r>
              <a:rPr lang="en-GB" dirty="0">
                <a:solidFill>
                  <a:schemeClr val="tx1">
                    <a:lumMod val="85000"/>
                    <a:lumOff val="15000"/>
                  </a:schemeClr>
                </a:solidFill>
              </a:rPr>
              <a:t>foreign </a:t>
            </a:r>
            <a:r>
              <a:rPr lang="en-GB" dirty="0" smtClean="0">
                <a:solidFill>
                  <a:schemeClr val="tx1">
                    <a:lumMod val="85000"/>
                    <a:lumOff val="15000"/>
                  </a:schemeClr>
                </a:solidFill>
              </a:rPr>
              <a:t>object</a:t>
            </a:r>
          </a:p>
          <a:p>
            <a:pPr marL="457200" indent="-457200" algn="l">
              <a:buBlip>
                <a:blip r:embed="rId2"/>
              </a:buBlip>
            </a:pPr>
            <a:r>
              <a:rPr lang="en-GB" dirty="0" smtClean="0">
                <a:solidFill>
                  <a:schemeClr val="tx1">
                    <a:lumMod val="85000"/>
                    <a:lumOff val="15000"/>
                  </a:schemeClr>
                </a:solidFill>
              </a:rPr>
              <a:t>Used </a:t>
            </a:r>
            <a:r>
              <a:rPr lang="en-GB" dirty="0">
                <a:solidFill>
                  <a:schemeClr val="tx1">
                    <a:lumMod val="85000"/>
                    <a:lumOff val="15000"/>
                  </a:schemeClr>
                </a:solidFill>
              </a:rPr>
              <a:t>as a control film prior to </a:t>
            </a:r>
            <a:r>
              <a:rPr lang="en-GB" dirty="0" smtClean="0">
                <a:solidFill>
                  <a:schemeClr val="tx1">
                    <a:lumMod val="85000"/>
                    <a:lumOff val="15000"/>
                  </a:schemeClr>
                </a:solidFill>
              </a:rPr>
              <a:t>procedures</a:t>
            </a:r>
          </a:p>
          <a:p>
            <a:pPr algn="l"/>
            <a:r>
              <a:rPr lang="en-GB" b="1" dirty="0" smtClean="0">
                <a:solidFill>
                  <a:schemeClr val="tx1">
                    <a:lumMod val="85000"/>
                    <a:lumOff val="15000"/>
                  </a:schemeClr>
                </a:solidFill>
              </a:rPr>
              <a:t>To check:</a:t>
            </a:r>
          </a:p>
          <a:p>
            <a:pPr marL="914400" lvl="1" indent="-457200" algn="l">
              <a:buBlip>
                <a:blip r:embed="rId2"/>
              </a:buBlip>
            </a:pPr>
            <a:r>
              <a:rPr lang="en-GB" dirty="0" smtClean="0">
                <a:solidFill>
                  <a:schemeClr val="tx1">
                    <a:lumMod val="85000"/>
                    <a:lumOff val="15000"/>
                  </a:schemeClr>
                </a:solidFill>
              </a:rPr>
              <a:t>Exposure factor</a:t>
            </a:r>
          </a:p>
          <a:p>
            <a:pPr marL="914400" lvl="1" indent="-457200" algn="l">
              <a:buBlip>
                <a:blip r:embed="rId2"/>
              </a:buBlip>
            </a:pPr>
            <a:r>
              <a:rPr lang="en-GB" dirty="0" smtClean="0">
                <a:solidFill>
                  <a:schemeClr val="tx1">
                    <a:lumMod val="85000"/>
                    <a:lumOff val="15000"/>
                  </a:schemeClr>
                </a:solidFill>
              </a:rPr>
              <a:t>Patient positioning</a:t>
            </a:r>
          </a:p>
          <a:p>
            <a:pPr marL="914400" lvl="1" indent="-457200" algn="l">
              <a:buBlip>
                <a:blip r:embed="rId2"/>
              </a:buBlip>
            </a:pPr>
            <a:r>
              <a:rPr lang="en-GB" dirty="0" smtClean="0">
                <a:solidFill>
                  <a:schemeClr val="tx1">
                    <a:lumMod val="85000"/>
                    <a:lumOff val="15000"/>
                  </a:schemeClr>
                </a:solidFill>
              </a:rPr>
              <a:t>Patient </a:t>
            </a:r>
            <a:r>
              <a:rPr lang="en-GB" dirty="0">
                <a:solidFill>
                  <a:schemeClr val="tx1">
                    <a:lumMod val="85000"/>
                    <a:lumOff val="15000"/>
                  </a:schemeClr>
                </a:solidFill>
              </a:rPr>
              <a:t>preparation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68</a:t>
            </a:fld>
            <a:endParaRPr lang="en-US" dirty="0"/>
          </a:p>
        </p:txBody>
      </p:sp>
    </p:spTree>
    <p:extLst>
      <p:ext uri="{BB962C8B-B14F-4D97-AF65-F5344CB8AC3E}">
        <p14:creationId xmlns:p14="http://schemas.microsoft.com/office/powerpoint/2010/main" val="771551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314033" cy="5421428"/>
          </a:xfrm>
        </p:spPr>
        <p:txBody>
          <a:bodyPr>
            <a:normAutofit/>
          </a:bodyPr>
          <a:lstStyle/>
          <a:p>
            <a:pPr algn="l"/>
            <a:r>
              <a:rPr lang="en-GB" b="1" dirty="0">
                <a:solidFill>
                  <a:schemeClr val="tx1">
                    <a:lumMod val="85000"/>
                    <a:lumOff val="15000"/>
                  </a:schemeClr>
                </a:solidFill>
              </a:rPr>
              <a:t>Antero </a:t>
            </a:r>
            <a:r>
              <a:rPr lang="en-GB" b="1" dirty="0" smtClean="0">
                <a:solidFill>
                  <a:schemeClr val="tx1">
                    <a:lumMod val="85000"/>
                    <a:lumOff val="15000"/>
                  </a:schemeClr>
                </a:solidFill>
              </a:rPr>
              <a:t>posterior(AP or KUB) </a:t>
            </a:r>
            <a:r>
              <a:rPr lang="en-GB" b="1" dirty="0">
                <a:solidFill>
                  <a:schemeClr val="tx1">
                    <a:lumMod val="85000"/>
                    <a:lumOff val="15000"/>
                  </a:schemeClr>
                </a:solidFill>
              </a:rPr>
              <a:t>Basic.</a:t>
            </a:r>
            <a:endParaRPr lang="en-GB" dirty="0">
              <a:solidFill>
                <a:schemeClr val="tx1">
                  <a:lumMod val="85000"/>
                  <a:lumOff val="15000"/>
                </a:schemeClr>
              </a:solidFill>
            </a:endParaRPr>
          </a:p>
          <a:p>
            <a:pPr algn="l"/>
            <a:r>
              <a:rPr lang="en-GB" b="1" dirty="0" smtClean="0">
                <a:solidFill>
                  <a:schemeClr val="tx1">
                    <a:lumMod val="85000"/>
                    <a:lumOff val="15000"/>
                  </a:schemeClr>
                </a:solidFill>
              </a:rPr>
              <a:t>Patient preparation:</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The </a:t>
            </a:r>
            <a:r>
              <a:rPr lang="en-GB" dirty="0">
                <a:solidFill>
                  <a:schemeClr val="tx1">
                    <a:lumMod val="85000"/>
                    <a:lumOff val="15000"/>
                  </a:schemeClr>
                </a:solidFill>
              </a:rPr>
              <a:t>patient should be instructed to be on a low residue diet and to  take laxative drug (dulcolax, caster </a:t>
            </a:r>
            <a:r>
              <a:rPr lang="en-GB" dirty="0" smtClean="0">
                <a:solidFill>
                  <a:schemeClr val="tx1">
                    <a:lumMod val="85000"/>
                    <a:lumOff val="15000"/>
                  </a:schemeClr>
                </a:solidFill>
              </a:rPr>
              <a:t>oil or </a:t>
            </a:r>
            <a:r>
              <a:rPr lang="en-GB" dirty="0">
                <a:solidFill>
                  <a:schemeClr val="tx1">
                    <a:lumMod val="85000"/>
                    <a:lumOff val="15000"/>
                  </a:schemeClr>
                </a:solidFill>
              </a:rPr>
              <a:t>Epsom salt) </a:t>
            </a:r>
            <a:r>
              <a:rPr lang="en-GB" dirty="0" smtClean="0">
                <a:solidFill>
                  <a:schemeClr val="tx1">
                    <a:lumMod val="85000"/>
                    <a:lumOff val="15000"/>
                  </a:schemeClr>
                </a:solidFill>
              </a:rPr>
              <a:t>during </a:t>
            </a:r>
            <a:r>
              <a:rPr lang="en-GB" dirty="0">
                <a:solidFill>
                  <a:schemeClr val="tx1">
                    <a:lumMod val="85000"/>
                    <a:lumOff val="15000"/>
                  </a:schemeClr>
                </a:solidFill>
              </a:rPr>
              <a:t>24 hours prior to the examination. </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In </a:t>
            </a:r>
            <a:r>
              <a:rPr lang="en-GB" dirty="0">
                <a:solidFill>
                  <a:schemeClr val="tx1">
                    <a:lumMod val="85000"/>
                    <a:lumOff val="15000"/>
                  </a:schemeClr>
                </a:solidFill>
              </a:rPr>
              <a:t>the case of emergency radiography no bowel preparation is </a:t>
            </a:r>
            <a:r>
              <a:rPr lang="en-GB" dirty="0" smtClean="0">
                <a:solidFill>
                  <a:schemeClr val="tx1">
                    <a:lumMod val="85000"/>
                    <a:lumOff val="15000"/>
                  </a:schemeClr>
                </a:solidFill>
              </a:rPr>
              <a:t>possible.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69</a:t>
            </a:fld>
            <a:endParaRPr lang="en-US" dirty="0"/>
          </a:p>
        </p:txBody>
      </p:sp>
    </p:spTree>
    <p:extLst>
      <p:ext uri="{BB962C8B-B14F-4D97-AF65-F5344CB8AC3E}">
        <p14:creationId xmlns:p14="http://schemas.microsoft.com/office/powerpoint/2010/main" val="380370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smtClean="0"/>
              <a:t> </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Centre</a:t>
            </a: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Direct </a:t>
            </a:r>
            <a:r>
              <a:rPr lang="en-GB" dirty="0">
                <a:solidFill>
                  <a:schemeClr val="tx1">
                    <a:lumMod val="85000"/>
                    <a:lumOff val="15000"/>
                  </a:schemeClr>
                </a:solidFill>
                <a:latin typeface="Arial" panose="020B0604020202020204" pitchFamily="34" charset="0"/>
                <a:cs typeface="Arial" panose="020B0604020202020204" pitchFamily="34" charset="0"/>
              </a:rPr>
              <a:t>the central ray 10° cephalad and in the midline at the level of the fourth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vertebrae.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Expose </a:t>
            </a:r>
            <a:r>
              <a:rPr lang="en-GB" dirty="0">
                <a:solidFill>
                  <a:schemeClr val="tx1">
                    <a:lumMod val="85000"/>
                    <a:lumOff val="15000"/>
                  </a:schemeClr>
                </a:solidFill>
                <a:latin typeface="Arial" panose="020B0604020202020204" pitchFamily="34" charset="0"/>
                <a:cs typeface="Arial" panose="020B0604020202020204" pitchFamily="34" charset="0"/>
              </a:rPr>
              <a:t>on forced expiration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a:t>
            </a:fld>
            <a:endParaRPr lang="en-US" dirty="0"/>
          </a:p>
        </p:txBody>
      </p:sp>
    </p:spTree>
    <p:extLst>
      <p:ext uri="{BB962C8B-B14F-4D97-AF65-F5344CB8AC3E}">
        <p14:creationId xmlns:p14="http://schemas.microsoft.com/office/powerpoint/2010/main" val="2461418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161633" cy="5421428"/>
          </a:xfrm>
        </p:spPr>
        <p:txBody>
          <a:bodyPr>
            <a:normAutofit fontScale="92500" lnSpcReduction="20000"/>
          </a:bodyPr>
          <a:lstStyle/>
          <a:p>
            <a:pPr algn="l"/>
            <a:r>
              <a:rPr lang="en-GB" b="1" dirty="0" smtClean="0">
                <a:solidFill>
                  <a:schemeClr val="tx1">
                    <a:lumMod val="85000"/>
                    <a:lumOff val="15000"/>
                  </a:schemeClr>
                </a:solidFill>
              </a:rPr>
              <a:t>Technical  </a:t>
            </a:r>
            <a:r>
              <a:rPr lang="en-GB" b="1" dirty="0">
                <a:solidFill>
                  <a:schemeClr val="tx1">
                    <a:lumMod val="85000"/>
                    <a:lumOff val="15000"/>
                  </a:schemeClr>
                </a:solidFill>
              </a:rPr>
              <a:t>consideration </a:t>
            </a:r>
            <a:endParaRPr lang="en-GB" b="1" dirty="0" smtClean="0">
              <a:solidFill>
                <a:schemeClr val="tx1">
                  <a:lumMod val="85000"/>
                  <a:lumOff val="15000"/>
                </a:schemeClr>
              </a:solidFill>
            </a:endParaRPr>
          </a:p>
          <a:p>
            <a:pPr algn="l"/>
            <a:r>
              <a:rPr lang="en-GB" b="1" dirty="0" smtClean="0">
                <a:solidFill>
                  <a:schemeClr val="tx1">
                    <a:lumMod val="85000"/>
                    <a:lumOff val="15000"/>
                  </a:schemeClr>
                </a:solidFill>
              </a:rPr>
              <a:t>Film size</a:t>
            </a:r>
          </a:p>
          <a:p>
            <a:pPr marL="457200" indent="-457200" algn="l">
              <a:buBlip>
                <a:blip r:embed="rId2"/>
              </a:buBlip>
            </a:pPr>
            <a:r>
              <a:rPr lang="en-GB" dirty="0" smtClean="0">
                <a:solidFill>
                  <a:schemeClr val="tx1">
                    <a:lumMod val="85000"/>
                    <a:lumOff val="15000"/>
                  </a:schemeClr>
                </a:solidFill>
              </a:rPr>
              <a:t>Determined </a:t>
            </a:r>
            <a:r>
              <a:rPr lang="en-GB" dirty="0">
                <a:solidFill>
                  <a:schemeClr val="tx1">
                    <a:lumMod val="85000"/>
                    <a:lumOff val="15000"/>
                  </a:schemeClr>
                </a:solidFill>
              </a:rPr>
              <a:t>by patient </a:t>
            </a:r>
            <a:r>
              <a:rPr lang="en-GB" dirty="0" smtClean="0">
                <a:solidFill>
                  <a:schemeClr val="tx1">
                    <a:lumMod val="85000"/>
                    <a:lumOff val="15000"/>
                  </a:schemeClr>
                </a:solidFill>
              </a:rPr>
              <a:t>size</a:t>
            </a:r>
          </a:p>
          <a:p>
            <a:pPr marL="457200" indent="-457200" algn="l">
              <a:buBlip>
                <a:blip r:embed="rId2"/>
              </a:buBlip>
            </a:pPr>
            <a:r>
              <a:rPr lang="en-GB" dirty="0" smtClean="0">
                <a:solidFill>
                  <a:schemeClr val="tx1">
                    <a:lumMod val="85000"/>
                    <a:lumOff val="15000"/>
                  </a:schemeClr>
                </a:solidFill>
              </a:rPr>
              <a:t>Adult- </a:t>
            </a:r>
            <a:r>
              <a:rPr lang="en-GB" dirty="0">
                <a:solidFill>
                  <a:schemeClr val="tx1">
                    <a:lumMod val="85000"/>
                    <a:lumOff val="15000"/>
                  </a:schemeClr>
                </a:solidFill>
              </a:rPr>
              <a:t>30X 40, </a:t>
            </a:r>
            <a:r>
              <a:rPr lang="en-GB" dirty="0" smtClean="0">
                <a:solidFill>
                  <a:schemeClr val="tx1">
                    <a:lumMod val="85000"/>
                    <a:lumOff val="15000"/>
                  </a:schemeClr>
                </a:solidFill>
              </a:rPr>
              <a:t>35X43cm</a:t>
            </a:r>
          </a:p>
          <a:p>
            <a:pPr algn="l"/>
            <a:r>
              <a:rPr lang="en-GB" b="1" dirty="0" smtClean="0">
                <a:solidFill>
                  <a:schemeClr val="tx1">
                    <a:lumMod val="85000"/>
                    <a:lumOff val="15000"/>
                  </a:schemeClr>
                </a:solidFill>
              </a:rPr>
              <a:t>Grid </a:t>
            </a:r>
            <a:endParaRPr lang="en-GB" b="1" dirty="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Required</a:t>
            </a:r>
          </a:p>
          <a:p>
            <a:pPr algn="l"/>
            <a:r>
              <a:rPr lang="en-GB" b="1" dirty="0" smtClean="0">
                <a:solidFill>
                  <a:schemeClr val="tx1">
                    <a:lumMod val="85000"/>
                    <a:lumOff val="15000"/>
                  </a:schemeClr>
                </a:solidFill>
              </a:rPr>
              <a:t>Exposure </a:t>
            </a:r>
            <a:r>
              <a:rPr lang="en-GB" b="1" dirty="0">
                <a:solidFill>
                  <a:schemeClr val="tx1">
                    <a:lumMod val="85000"/>
                    <a:lumOff val="15000"/>
                  </a:schemeClr>
                </a:solidFill>
              </a:rPr>
              <a:t>factor </a:t>
            </a:r>
            <a:r>
              <a:rPr lang="en-GB" b="1" dirty="0" smtClean="0">
                <a:solidFill>
                  <a:schemeClr val="tx1">
                    <a:lumMod val="85000"/>
                    <a:lumOff val="15000"/>
                  </a:schemeClr>
                </a:solidFill>
              </a:rPr>
              <a:t>depends</a:t>
            </a:r>
          </a:p>
          <a:p>
            <a:pPr marL="457200" indent="-457200" algn="l">
              <a:buBlip>
                <a:blip r:embed="rId2"/>
              </a:buBlip>
            </a:pPr>
            <a:r>
              <a:rPr lang="en-GB" dirty="0" smtClean="0">
                <a:solidFill>
                  <a:schemeClr val="tx1">
                    <a:lumMod val="85000"/>
                    <a:lumOff val="15000"/>
                  </a:schemeClr>
                </a:solidFill>
              </a:rPr>
              <a:t>70-85kvp</a:t>
            </a:r>
          </a:p>
          <a:p>
            <a:pPr algn="l"/>
            <a:r>
              <a:rPr lang="en-GB" dirty="0" smtClean="0">
                <a:solidFill>
                  <a:schemeClr val="tx1">
                    <a:lumMod val="85000"/>
                    <a:lumOff val="15000"/>
                  </a:schemeClr>
                </a:solidFill>
              </a:rPr>
              <a:t>Appropriate collimation is required</a:t>
            </a:r>
          </a:p>
          <a:p>
            <a:pPr algn="l"/>
            <a:r>
              <a:rPr lang="en-GB" b="1" dirty="0" smtClean="0">
                <a:solidFill>
                  <a:schemeClr val="tx1">
                    <a:lumMod val="85000"/>
                    <a:lumOff val="15000"/>
                  </a:schemeClr>
                </a:solidFill>
              </a:rPr>
              <a:t>Shielding</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Apply </a:t>
            </a:r>
            <a:r>
              <a:rPr lang="en-GB" dirty="0">
                <a:solidFill>
                  <a:schemeClr val="tx1">
                    <a:lumMod val="85000"/>
                    <a:lumOff val="15000"/>
                  </a:schemeClr>
                </a:solidFill>
              </a:rPr>
              <a:t>gonad shield on male patient</a:t>
            </a:r>
          </a:p>
          <a:p>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2FCDC3E-F9C9-4787-B2FC-A4919D4A9593}" type="datetime1">
              <a:rPr lang="en-US" smtClean="0"/>
              <a:pPr algn="ctr"/>
              <a:t>3/17/2020</a:t>
            </a:fld>
            <a:endParaRPr lang="en-US" dirty="0"/>
          </a:p>
        </p:txBody>
      </p:sp>
      <p:sp>
        <p:nvSpPr>
          <p:cNvPr id="4" name="Slide Number Placeholder 3"/>
          <p:cNvSpPr>
            <a:spLocks noGrp="1"/>
          </p:cNvSpPr>
          <p:nvPr>
            <p:ph type="sldNum" sz="quarter" idx="12"/>
          </p:nvPr>
        </p:nvSpPr>
        <p:spPr/>
        <p:txBody>
          <a:bodyPr/>
          <a:lstStyle/>
          <a:p>
            <a:pPr algn="ctr"/>
            <a:fld id="{E9061CFD-E588-4721-A869-476C19DB5156}" type="slidenum">
              <a:rPr lang="en-US" smtClean="0"/>
              <a:pPr algn="ctr"/>
              <a:t>70</a:t>
            </a:fld>
            <a:endParaRPr lang="en-US" dirty="0"/>
          </a:p>
        </p:txBody>
      </p:sp>
    </p:spTree>
    <p:extLst>
      <p:ext uri="{BB962C8B-B14F-4D97-AF65-F5344CB8AC3E}">
        <p14:creationId xmlns:p14="http://schemas.microsoft.com/office/powerpoint/2010/main" val="12317375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161633" cy="5421428"/>
          </a:xfrm>
        </p:spPr>
        <p:txBody>
          <a:bodyPr>
            <a:normAutofit fontScale="92500" lnSpcReduction="10000"/>
          </a:bodyPr>
          <a:lstStyle/>
          <a:p>
            <a:pPr algn="l"/>
            <a:r>
              <a:rPr lang="en-GB" b="1" dirty="0" smtClean="0">
                <a:solidFill>
                  <a:schemeClr val="tx1">
                    <a:lumMod val="85000"/>
                    <a:lumOff val="15000"/>
                  </a:schemeClr>
                </a:solidFill>
              </a:rPr>
              <a:t>Patient </a:t>
            </a:r>
            <a:r>
              <a:rPr lang="en-GB" b="1" dirty="0">
                <a:solidFill>
                  <a:schemeClr val="tx1">
                    <a:lumMod val="85000"/>
                    <a:lumOff val="15000"/>
                  </a:schemeClr>
                </a:solidFill>
              </a:rPr>
              <a:t>Positioning </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Assist </a:t>
            </a:r>
            <a:r>
              <a:rPr lang="en-GB" dirty="0">
                <a:solidFill>
                  <a:schemeClr val="tx1">
                    <a:lumMod val="85000"/>
                    <a:lumOff val="15000"/>
                  </a:schemeClr>
                </a:solidFill>
              </a:rPr>
              <a:t>the patient in supine position on the x ray </a:t>
            </a:r>
            <a:r>
              <a:rPr lang="en-GB" dirty="0" smtClean="0">
                <a:solidFill>
                  <a:schemeClr val="tx1">
                    <a:lumMod val="85000"/>
                    <a:lumOff val="15000"/>
                  </a:schemeClr>
                </a:solidFill>
              </a:rPr>
              <a:t>table</a:t>
            </a:r>
          </a:p>
          <a:p>
            <a:pPr marL="457200" indent="-457200" algn="l">
              <a:buBlip>
                <a:blip r:embed="rId2"/>
              </a:buBlip>
            </a:pPr>
            <a:r>
              <a:rPr lang="en-GB" dirty="0" smtClean="0">
                <a:solidFill>
                  <a:schemeClr val="tx1">
                    <a:lumMod val="85000"/>
                    <a:lumOff val="15000"/>
                  </a:schemeClr>
                </a:solidFill>
              </a:rPr>
              <a:t>Place </a:t>
            </a:r>
            <a:r>
              <a:rPr lang="en-GB" dirty="0">
                <a:solidFill>
                  <a:schemeClr val="tx1">
                    <a:lumMod val="85000"/>
                    <a:lumOff val="15000"/>
                  </a:schemeClr>
                </a:solidFill>
              </a:rPr>
              <a:t>a pillow under the patient’s head and position a small support under the knee for </a:t>
            </a:r>
            <a:r>
              <a:rPr lang="en-GB" dirty="0" smtClean="0">
                <a:solidFill>
                  <a:schemeClr val="tx1">
                    <a:lumMod val="85000"/>
                    <a:lumOff val="15000"/>
                  </a:schemeClr>
                </a:solidFill>
              </a:rPr>
              <a:t>support.</a:t>
            </a:r>
          </a:p>
          <a:p>
            <a:pPr algn="l"/>
            <a:r>
              <a:rPr lang="en-GB" b="1" dirty="0" smtClean="0">
                <a:solidFill>
                  <a:schemeClr val="tx1">
                    <a:lumMod val="85000"/>
                    <a:lumOff val="15000"/>
                  </a:schemeClr>
                </a:solidFill>
              </a:rPr>
              <a:t>Part Positioning</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Centre </a:t>
            </a:r>
            <a:r>
              <a:rPr lang="en-GB" dirty="0">
                <a:solidFill>
                  <a:schemeClr val="tx1">
                    <a:lumMod val="85000"/>
                    <a:lumOff val="15000"/>
                  </a:schemeClr>
                </a:solidFill>
              </a:rPr>
              <a:t>the median plane of the patient body to the mid line of the table                                                            </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Insure </a:t>
            </a:r>
            <a:r>
              <a:rPr lang="en-GB" dirty="0">
                <a:solidFill>
                  <a:schemeClr val="tx1">
                    <a:lumMod val="85000"/>
                    <a:lumOff val="15000"/>
                  </a:schemeClr>
                </a:solidFill>
              </a:rPr>
              <a:t>that the anterior superior iliac spine is equidistant from the </a:t>
            </a:r>
            <a:r>
              <a:rPr lang="en-GB" dirty="0" smtClean="0">
                <a:solidFill>
                  <a:schemeClr val="tx1">
                    <a:lumMod val="85000"/>
                    <a:lumOff val="15000"/>
                  </a:schemeClr>
                </a:solidFill>
              </a:rPr>
              <a:t>table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71</a:t>
            </a:fld>
            <a:endParaRPr lang="en-US" dirty="0"/>
          </a:p>
        </p:txBody>
      </p:sp>
    </p:spTree>
    <p:extLst>
      <p:ext uri="{BB962C8B-B14F-4D97-AF65-F5344CB8AC3E}">
        <p14:creationId xmlns:p14="http://schemas.microsoft.com/office/powerpoint/2010/main" val="1793143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161633" cy="5421428"/>
          </a:xfrm>
        </p:spPr>
        <p:txBody>
          <a:bodyPr>
            <a:normAutofit/>
          </a:bodyPr>
          <a:lstStyle/>
          <a:p>
            <a:pPr algn="l"/>
            <a:r>
              <a:rPr lang="en-GB" b="1" dirty="0" smtClean="0">
                <a:solidFill>
                  <a:schemeClr val="tx1">
                    <a:lumMod val="85000"/>
                    <a:lumOff val="15000"/>
                  </a:schemeClr>
                </a:solidFill>
              </a:rPr>
              <a:t>Central Ray</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Direct </a:t>
            </a:r>
            <a:r>
              <a:rPr lang="en-GB" dirty="0">
                <a:solidFill>
                  <a:schemeClr val="tx1">
                    <a:lumMod val="85000"/>
                    <a:lumOff val="15000"/>
                  </a:schemeClr>
                </a:solidFill>
              </a:rPr>
              <a:t>the central ray perpendicular to the level of the iliac </a:t>
            </a:r>
            <a:r>
              <a:rPr lang="en-GB" dirty="0" smtClean="0">
                <a:solidFill>
                  <a:schemeClr val="tx1">
                    <a:lumMod val="85000"/>
                    <a:lumOff val="15000"/>
                  </a:schemeClr>
                </a:solidFill>
              </a:rPr>
              <a:t>crest</a:t>
            </a:r>
          </a:p>
          <a:p>
            <a:pPr marL="457200" indent="-457200" algn="l">
              <a:buBlip>
                <a:blip r:embed="rId2"/>
              </a:buBlip>
            </a:pPr>
            <a:r>
              <a:rPr lang="en-GB" dirty="0" smtClean="0">
                <a:solidFill>
                  <a:schemeClr val="tx1">
                    <a:lumMod val="85000"/>
                    <a:lumOff val="15000"/>
                  </a:schemeClr>
                </a:solidFill>
              </a:rPr>
              <a:t>Centre </a:t>
            </a:r>
            <a:r>
              <a:rPr lang="en-GB" dirty="0">
                <a:solidFill>
                  <a:schemeClr val="tx1">
                    <a:lumMod val="85000"/>
                    <a:lumOff val="15000"/>
                  </a:schemeClr>
                </a:solidFill>
              </a:rPr>
              <a:t>the cassette to the central </a:t>
            </a:r>
            <a:r>
              <a:rPr lang="en-GB" dirty="0" smtClean="0">
                <a:solidFill>
                  <a:schemeClr val="tx1">
                    <a:lumMod val="85000"/>
                    <a:lumOff val="15000"/>
                  </a:schemeClr>
                </a:solidFill>
              </a:rPr>
              <a:t>ray</a:t>
            </a:r>
          </a:p>
          <a:p>
            <a:pPr algn="l"/>
            <a:r>
              <a:rPr lang="en-GB" altLang="en-US" b="1" dirty="0">
                <a:solidFill>
                  <a:schemeClr val="tx1">
                    <a:lumMod val="85000"/>
                    <a:lumOff val="15000"/>
                  </a:schemeClr>
                </a:solidFill>
              </a:rPr>
              <a:t>Breathing instruction</a:t>
            </a:r>
            <a:endParaRPr lang="en-GB" altLang="en-US" dirty="0">
              <a:solidFill>
                <a:schemeClr val="tx1">
                  <a:lumMod val="85000"/>
                  <a:lumOff val="15000"/>
                </a:schemeClr>
              </a:solidFill>
            </a:endParaRPr>
          </a:p>
          <a:p>
            <a:pPr marL="457200" indent="-457200" algn="l">
              <a:buBlip>
                <a:blip r:embed="rId2"/>
              </a:buBlip>
            </a:pPr>
            <a:r>
              <a:rPr lang="en-GB" altLang="en-US" dirty="0">
                <a:solidFill>
                  <a:schemeClr val="tx1">
                    <a:lumMod val="85000"/>
                    <a:lumOff val="15000"/>
                  </a:schemeClr>
                </a:solidFill>
              </a:rPr>
              <a:t>Instruct a patient to take in a deep breath, below it out, and hold it out during exposure.</a:t>
            </a:r>
          </a:p>
          <a:p>
            <a:pPr algn="l"/>
            <a:endParaRPr lang="en-GB" dirty="0">
              <a:solidFill>
                <a:schemeClr val="tx1">
                  <a:lumMod val="85000"/>
                  <a:lumOff val="15000"/>
                </a:schemeClr>
              </a:solidFill>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72</a:t>
            </a:fld>
            <a:endParaRPr lang="en-US" dirty="0"/>
          </a:p>
        </p:txBody>
      </p:sp>
    </p:spTree>
    <p:extLst>
      <p:ext uri="{BB962C8B-B14F-4D97-AF65-F5344CB8AC3E}">
        <p14:creationId xmlns:p14="http://schemas.microsoft.com/office/powerpoint/2010/main" val="110820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The Abdomen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976439"/>
            <a:ext cx="8161633" cy="5421428"/>
          </a:xfrm>
        </p:spPr>
        <p:txBody>
          <a:bodyPr>
            <a:normAutofit/>
          </a:bodyPr>
          <a:lstStyle/>
          <a:p>
            <a:pPr algn="l"/>
            <a:r>
              <a:rPr lang="en-GB" altLang="en-US" b="1" dirty="0" smtClean="0">
                <a:solidFill>
                  <a:schemeClr val="tx1">
                    <a:lumMod val="85000"/>
                    <a:lumOff val="15000"/>
                  </a:schemeClr>
                </a:solidFill>
              </a:rPr>
              <a:t>Image evaluation</a:t>
            </a:r>
            <a:endParaRPr lang="en-GB" altLang="en-US" dirty="0" smtClean="0">
              <a:solidFill>
                <a:schemeClr val="tx1">
                  <a:lumMod val="85000"/>
                  <a:lumOff val="15000"/>
                </a:schemeClr>
              </a:solidFill>
            </a:endParaRPr>
          </a:p>
          <a:p>
            <a:pPr marL="457200" indent="-457200" algn="l">
              <a:buBlip>
                <a:blip r:embed="rId2"/>
              </a:buBlip>
            </a:pPr>
            <a:r>
              <a:rPr lang="en-GB" altLang="en-US" dirty="0" smtClean="0">
                <a:solidFill>
                  <a:schemeClr val="tx1">
                    <a:lumMod val="85000"/>
                    <a:lumOff val="15000"/>
                  </a:schemeClr>
                </a:solidFill>
              </a:rPr>
              <a:t>The </a:t>
            </a:r>
            <a:r>
              <a:rPr lang="en-GB" altLang="en-US" dirty="0">
                <a:solidFill>
                  <a:schemeClr val="tx1">
                    <a:lumMod val="85000"/>
                    <a:lumOff val="15000"/>
                  </a:schemeClr>
                </a:solidFill>
              </a:rPr>
              <a:t>symphysis pubis and lateral margins of the abdomen should be </a:t>
            </a:r>
            <a:r>
              <a:rPr lang="en-GB" altLang="en-US" dirty="0" smtClean="0">
                <a:solidFill>
                  <a:schemeClr val="tx1">
                    <a:lumMod val="85000"/>
                    <a:lumOff val="15000"/>
                  </a:schemeClr>
                </a:solidFill>
              </a:rPr>
              <a:t>included</a:t>
            </a:r>
          </a:p>
          <a:p>
            <a:pPr marL="457200" indent="-457200" algn="l">
              <a:buBlip>
                <a:blip r:embed="rId2"/>
              </a:buBlip>
            </a:pPr>
            <a:endParaRPr lang="en-GB" altLang="en-US" dirty="0" smtClean="0">
              <a:solidFill>
                <a:schemeClr val="tx1">
                  <a:lumMod val="85000"/>
                  <a:lumOff val="15000"/>
                </a:schemeClr>
              </a:solidFill>
            </a:endParaRPr>
          </a:p>
          <a:p>
            <a:pPr marL="457200" indent="-457200" algn="l">
              <a:buBlip>
                <a:blip r:embed="rId2"/>
              </a:buBlip>
            </a:pPr>
            <a:r>
              <a:rPr lang="en-GB" altLang="en-US" dirty="0" smtClean="0">
                <a:solidFill>
                  <a:schemeClr val="tx1">
                    <a:lumMod val="85000"/>
                    <a:lumOff val="15000"/>
                  </a:schemeClr>
                </a:solidFill>
              </a:rPr>
              <a:t>The </a:t>
            </a:r>
            <a:r>
              <a:rPr lang="en-GB" altLang="en-US" dirty="0">
                <a:solidFill>
                  <a:schemeClr val="tx1">
                    <a:lumMod val="85000"/>
                    <a:lumOff val="15000"/>
                  </a:schemeClr>
                </a:solidFill>
              </a:rPr>
              <a:t>renal shadows, psoas major muscle, transvers process of the lumbar spine and inferior margin of the liver should be clearly visualized.</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73</a:t>
            </a:fld>
            <a:endParaRPr lang="en-US" dirty="0"/>
          </a:p>
        </p:txBody>
      </p:sp>
    </p:spTree>
    <p:extLst>
      <p:ext uri="{BB962C8B-B14F-4D97-AF65-F5344CB8AC3E}">
        <p14:creationId xmlns:p14="http://schemas.microsoft.com/office/powerpoint/2010/main" val="25413107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AP Abdomen</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74</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14401" y="2743200"/>
            <a:ext cx="4029090" cy="2514600"/>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311774" y="1866899"/>
            <a:ext cx="3298825" cy="4036721"/>
          </a:xfrm>
          <a:prstGeom prst="rect">
            <a:avLst/>
          </a:prstGeom>
        </p:spPr>
      </p:pic>
    </p:spTree>
    <p:extLst>
      <p:ext uri="{BB962C8B-B14F-4D97-AF65-F5344CB8AC3E}">
        <p14:creationId xmlns:p14="http://schemas.microsoft.com/office/powerpoint/2010/main" val="33317695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402243"/>
          </a:xfrm>
        </p:spPr>
        <p:txBody>
          <a:bodyPr>
            <a:normAutofit fontScale="90000"/>
          </a:bodyPr>
          <a:lstStyle/>
          <a:p>
            <a:r>
              <a:rPr lang="en-US" sz="3600" b="1" dirty="0" smtClean="0">
                <a:latin typeface="Arial" panose="020B0604020202020204" pitchFamily="34" charset="0"/>
                <a:cs typeface="Arial" panose="020B0604020202020204" pitchFamily="34" charset="0"/>
              </a:rPr>
              <a:t>The Abdomen</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75</a:t>
            </a:fld>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11770"/>
            <a:ext cx="6172200" cy="576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78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402243"/>
          </a:xfrm>
        </p:spPr>
        <p:txBody>
          <a:bodyPr>
            <a:normAutofit fontScale="90000"/>
          </a:bodyPr>
          <a:lstStyle/>
          <a:p>
            <a:r>
              <a:rPr lang="en-US" sz="3600" b="1" dirty="0" smtClean="0">
                <a:latin typeface="Arial" panose="020B0604020202020204" pitchFamily="34" charset="0"/>
                <a:cs typeface="Arial" panose="020B0604020202020204" pitchFamily="34" charset="0"/>
              </a:rPr>
              <a:t>Upright AP Abdomen </a:t>
            </a:r>
            <a:endParaRPr lang="en-US" sz="3600" dirty="0"/>
          </a:p>
        </p:txBody>
      </p:sp>
      <p:sp>
        <p:nvSpPr>
          <p:cNvPr id="3" name="Subtitle 2"/>
          <p:cNvSpPr>
            <a:spLocks noGrp="1"/>
          </p:cNvSpPr>
          <p:nvPr>
            <p:ph type="subTitle" idx="1"/>
          </p:nvPr>
        </p:nvSpPr>
        <p:spPr>
          <a:xfrm>
            <a:off x="753767" y="762000"/>
            <a:ext cx="8314033" cy="5635867"/>
          </a:xfrm>
        </p:spPr>
        <p:txBody>
          <a:bodyPr>
            <a:normAutofit fontScale="85000" lnSpcReduction="10000"/>
          </a:bodyPr>
          <a:lstStyle/>
          <a:p>
            <a:pPr algn="l"/>
            <a:r>
              <a:rPr lang="en-GB" b="1" dirty="0">
                <a:solidFill>
                  <a:schemeClr val="tx1">
                    <a:lumMod val="85000"/>
                    <a:lumOff val="15000"/>
                  </a:schemeClr>
                </a:solidFill>
              </a:rPr>
              <a:t>To rule out </a:t>
            </a:r>
          </a:p>
          <a:p>
            <a:pPr marL="914400" lvl="1" indent="-457200" algn="l">
              <a:buBlip>
                <a:blip r:embed="rId2"/>
              </a:buBlip>
            </a:pPr>
            <a:r>
              <a:rPr lang="en-GB" dirty="0">
                <a:solidFill>
                  <a:schemeClr val="tx1">
                    <a:lumMod val="85000"/>
                    <a:lumOff val="15000"/>
                  </a:schemeClr>
                </a:solidFill>
              </a:rPr>
              <a:t>B</a:t>
            </a:r>
            <a:r>
              <a:rPr lang="en-GB" dirty="0" smtClean="0">
                <a:solidFill>
                  <a:schemeClr val="tx1">
                    <a:lumMod val="85000"/>
                    <a:lumOff val="15000"/>
                  </a:schemeClr>
                </a:solidFill>
              </a:rPr>
              <a:t>owel obstruction</a:t>
            </a:r>
          </a:p>
          <a:p>
            <a:pPr marL="914400" lvl="1" indent="-457200" algn="l">
              <a:buBlip>
                <a:blip r:embed="rId2"/>
              </a:buBlip>
            </a:pPr>
            <a:r>
              <a:rPr lang="en-GB" dirty="0" smtClean="0">
                <a:solidFill>
                  <a:schemeClr val="tx1">
                    <a:lumMod val="85000"/>
                    <a:lumOff val="15000"/>
                  </a:schemeClr>
                </a:solidFill>
              </a:rPr>
              <a:t>Perforation</a:t>
            </a:r>
          </a:p>
          <a:p>
            <a:pPr marL="914400" lvl="1" indent="-457200" algn="l">
              <a:buBlip>
                <a:blip r:embed="rId2"/>
              </a:buBlip>
            </a:pPr>
            <a:r>
              <a:rPr lang="en-GB" dirty="0" smtClean="0">
                <a:solidFill>
                  <a:schemeClr val="tx1">
                    <a:lumMod val="85000"/>
                    <a:lumOff val="15000"/>
                  </a:schemeClr>
                </a:solidFill>
              </a:rPr>
              <a:t>Air fluid level</a:t>
            </a:r>
            <a:endParaRPr lang="fr-BE" dirty="0" smtClean="0">
              <a:solidFill>
                <a:schemeClr val="tx1">
                  <a:lumMod val="85000"/>
                  <a:lumOff val="15000"/>
                </a:schemeClr>
              </a:solidFill>
            </a:endParaRPr>
          </a:p>
          <a:p>
            <a:pPr algn="l"/>
            <a:r>
              <a:rPr lang="fr-BE" altLang="en-US" b="1" dirty="0" smtClean="0">
                <a:solidFill>
                  <a:schemeClr val="tx1">
                    <a:lumMod val="85000"/>
                    <a:lumOff val="15000"/>
                  </a:schemeClr>
                </a:solidFill>
              </a:rPr>
              <a:t>Technical </a:t>
            </a:r>
            <a:r>
              <a:rPr lang="fr-BE" altLang="en-US" b="1" dirty="0">
                <a:solidFill>
                  <a:schemeClr val="tx1">
                    <a:lumMod val="85000"/>
                    <a:lumOff val="15000"/>
                  </a:schemeClr>
                </a:solidFill>
              </a:rPr>
              <a:t>considérations</a:t>
            </a:r>
          </a:p>
          <a:p>
            <a:pPr marL="457200" indent="-457200" algn="l">
              <a:buBlip>
                <a:blip r:embed="rId2"/>
              </a:buBlip>
            </a:pPr>
            <a:r>
              <a:rPr lang="en-US" altLang="en-US" dirty="0" smtClean="0">
                <a:solidFill>
                  <a:schemeClr val="tx1">
                    <a:lumMod val="85000"/>
                    <a:lumOff val="15000"/>
                  </a:schemeClr>
                </a:solidFill>
              </a:rPr>
              <a:t>Film </a:t>
            </a:r>
            <a:r>
              <a:rPr lang="en-US" altLang="en-US" dirty="0">
                <a:solidFill>
                  <a:schemeClr val="tx1">
                    <a:lumMod val="85000"/>
                    <a:lumOff val="15000"/>
                  </a:schemeClr>
                </a:solidFill>
              </a:rPr>
              <a:t>size determined by patient </a:t>
            </a:r>
            <a:r>
              <a:rPr lang="en-US" altLang="en-US" dirty="0" smtClean="0">
                <a:solidFill>
                  <a:schemeClr val="tx1">
                    <a:lumMod val="85000"/>
                    <a:lumOff val="15000"/>
                  </a:schemeClr>
                </a:solidFill>
              </a:rPr>
              <a:t>si</a:t>
            </a:r>
            <a:r>
              <a:rPr lang="en-US" altLang="en-US" dirty="0">
                <a:solidFill>
                  <a:schemeClr val="tx1">
                    <a:lumMod val="85000"/>
                    <a:lumOff val="15000"/>
                  </a:schemeClr>
                </a:solidFill>
              </a:rPr>
              <a:t>ze</a:t>
            </a:r>
          </a:p>
          <a:p>
            <a:pPr marL="457200" indent="-457200" algn="l">
              <a:buBlip>
                <a:blip r:embed="rId2"/>
              </a:buBlip>
            </a:pPr>
            <a:r>
              <a:rPr lang="en-US" altLang="en-US" dirty="0" smtClean="0">
                <a:solidFill>
                  <a:schemeClr val="tx1">
                    <a:lumMod val="85000"/>
                    <a:lumOff val="15000"/>
                  </a:schemeClr>
                </a:solidFill>
              </a:rPr>
              <a:t>Gird is required</a:t>
            </a:r>
          </a:p>
          <a:p>
            <a:pPr marL="457200" indent="-457200" algn="l">
              <a:buBlip>
                <a:blip r:embed="rId2"/>
              </a:buBlip>
            </a:pPr>
            <a:r>
              <a:rPr lang="en-US" altLang="en-US" dirty="0" smtClean="0">
                <a:solidFill>
                  <a:schemeClr val="tx1">
                    <a:lumMod val="85000"/>
                    <a:lumOff val="15000"/>
                  </a:schemeClr>
                </a:solidFill>
              </a:rPr>
              <a:t>SID 100cm </a:t>
            </a:r>
          </a:p>
          <a:p>
            <a:pPr marL="457200" indent="-457200" algn="l">
              <a:buBlip>
                <a:blip r:embed="rId2"/>
              </a:buBlip>
            </a:pPr>
            <a:r>
              <a:rPr lang="en-US" altLang="en-US" dirty="0" smtClean="0">
                <a:solidFill>
                  <a:schemeClr val="tx1">
                    <a:lumMod val="85000"/>
                    <a:lumOff val="15000"/>
                  </a:schemeClr>
                </a:solidFill>
              </a:rPr>
              <a:t>70- 80 </a:t>
            </a:r>
            <a:r>
              <a:rPr lang="en-US" altLang="en-US" dirty="0" err="1" smtClean="0">
                <a:solidFill>
                  <a:schemeClr val="tx1">
                    <a:lumMod val="85000"/>
                    <a:lumOff val="15000"/>
                  </a:schemeClr>
                </a:solidFill>
              </a:rPr>
              <a:t>Kvp</a:t>
            </a:r>
            <a:r>
              <a:rPr lang="en-US" altLang="en-US" dirty="0" smtClean="0">
                <a:solidFill>
                  <a:schemeClr val="tx1">
                    <a:lumMod val="85000"/>
                    <a:lumOff val="15000"/>
                  </a:schemeClr>
                </a:solidFill>
              </a:rPr>
              <a:t>, Adult </a:t>
            </a:r>
          </a:p>
          <a:p>
            <a:pPr marL="457200" indent="-457200" algn="l">
              <a:buBlip>
                <a:blip r:embed="rId2"/>
              </a:buBlip>
            </a:pPr>
            <a:r>
              <a:rPr lang="en-US" altLang="en-US" dirty="0" smtClean="0">
                <a:solidFill>
                  <a:schemeClr val="tx1">
                    <a:lumMod val="85000"/>
                    <a:lumOff val="15000"/>
                  </a:schemeClr>
                </a:solidFill>
              </a:rPr>
              <a:t>Collimate abdominal walls laterally and to the film siz</a:t>
            </a:r>
            <a:r>
              <a:rPr lang="en-US" altLang="en-US" dirty="0">
                <a:solidFill>
                  <a:schemeClr val="tx1">
                    <a:lumMod val="85000"/>
                    <a:lumOff val="15000"/>
                  </a:schemeClr>
                </a:solidFill>
              </a:rPr>
              <a:t>e</a:t>
            </a:r>
            <a:r>
              <a:rPr lang="en-US" altLang="en-US" dirty="0" smtClean="0">
                <a:solidFill>
                  <a:schemeClr val="tx1">
                    <a:lumMod val="85000"/>
                    <a:lumOff val="15000"/>
                  </a:schemeClr>
                </a:solidFill>
              </a:rPr>
              <a:t> lengthwise</a:t>
            </a:r>
          </a:p>
          <a:p>
            <a:pPr marL="457200" indent="-457200" algn="l">
              <a:buBlip>
                <a:blip r:embed="rId2"/>
              </a:buBlip>
            </a:pPr>
            <a:r>
              <a:rPr lang="en-US" altLang="en-US" dirty="0" smtClean="0">
                <a:solidFill>
                  <a:schemeClr val="tx1">
                    <a:lumMod val="85000"/>
                    <a:lumOff val="15000"/>
                  </a:schemeClr>
                </a:solidFill>
              </a:rPr>
              <a:t>Shadow shield can be used to shield male patients whenever possible according to department policy. </a:t>
            </a:r>
            <a:endParaRPr lang="en-GB" altLang="en-US" dirty="0">
              <a:solidFill>
                <a:schemeClr val="tx1">
                  <a:lumMod val="85000"/>
                  <a:lumOff val="15000"/>
                </a:schemeClr>
              </a:solidFill>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76</a:t>
            </a:fld>
            <a:endParaRPr lang="en-US" dirty="0"/>
          </a:p>
        </p:txBody>
      </p:sp>
    </p:spTree>
    <p:extLst>
      <p:ext uri="{BB962C8B-B14F-4D97-AF65-F5344CB8AC3E}">
        <p14:creationId xmlns:p14="http://schemas.microsoft.com/office/powerpoint/2010/main" val="3267915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Upright AP Abdomen</a:t>
            </a:r>
            <a:r>
              <a:rPr lang="en-GB" alt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838200"/>
            <a:ext cx="8390233" cy="5559667"/>
          </a:xfrm>
        </p:spPr>
        <p:txBody>
          <a:bodyPr>
            <a:normAutofit/>
          </a:bodyPr>
          <a:lstStyle/>
          <a:p>
            <a:pPr algn="l"/>
            <a:r>
              <a:rPr lang="fr-BE" altLang="en-US" b="1" dirty="0" smtClean="0">
                <a:solidFill>
                  <a:schemeClr val="tx1">
                    <a:lumMod val="85000"/>
                    <a:lumOff val="15000"/>
                  </a:schemeClr>
                </a:solidFill>
              </a:rPr>
              <a:t>Patient positioning </a:t>
            </a:r>
          </a:p>
          <a:p>
            <a:pPr marL="457200" indent="-457200" algn="l">
              <a:buBlip>
                <a:blip r:embed="rId2"/>
              </a:buBlip>
            </a:pPr>
            <a:r>
              <a:rPr lang="en-US" altLang="en-US" dirty="0" smtClean="0">
                <a:solidFill>
                  <a:schemeClr val="tx1">
                    <a:lumMod val="85000"/>
                    <a:lumOff val="15000"/>
                  </a:schemeClr>
                </a:solidFill>
              </a:rPr>
              <a:t>Assist the patient to the erect / seating position with the back </a:t>
            </a:r>
          </a:p>
          <a:p>
            <a:pPr marL="457200" indent="-457200" algn="l">
              <a:buBlip>
                <a:blip r:embed="rId2"/>
              </a:buBlip>
            </a:pPr>
            <a:r>
              <a:rPr lang="en-US" altLang="en-US" dirty="0" smtClean="0">
                <a:solidFill>
                  <a:schemeClr val="tx1">
                    <a:lumMod val="85000"/>
                    <a:lumOff val="15000"/>
                  </a:schemeClr>
                </a:solidFill>
              </a:rPr>
              <a:t>Position the patient’s arms comfortably at the patient’s side and out the collimated area</a:t>
            </a:r>
          </a:p>
          <a:p>
            <a:pPr algn="l"/>
            <a:r>
              <a:rPr lang="en-US" altLang="en-US" b="1" dirty="0" smtClean="0">
                <a:solidFill>
                  <a:schemeClr val="tx1">
                    <a:lumMod val="85000"/>
                    <a:lumOff val="15000"/>
                  </a:schemeClr>
                </a:solidFill>
              </a:rPr>
              <a:t>Part positioning</a:t>
            </a:r>
          </a:p>
          <a:p>
            <a:pPr marL="457200" indent="-457200" algn="l">
              <a:buBlip>
                <a:blip r:embed="rId2"/>
              </a:buBlip>
            </a:pPr>
            <a:r>
              <a:rPr lang="en-US" altLang="en-US" dirty="0" smtClean="0">
                <a:solidFill>
                  <a:schemeClr val="tx1">
                    <a:lumMod val="85000"/>
                    <a:lumOff val="15000"/>
                  </a:schemeClr>
                </a:solidFill>
              </a:rPr>
              <a:t>Center the midsagital plane of the patient to the midline of the upright grid device</a:t>
            </a:r>
          </a:p>
          <a:p>
            <a:pPr marL="457200" indent="-457200" algn="l">
              <a:buBlip>
                <a:blip r:embed="rId2"/>
              </a:buBlip>
            </a:pPr>
            <a:r>
              <a:rPr lang="en-US" altLang="en-US" dirty="0" smtClean="0">
                <a:solidFill>
                  <a:schemeClr val="tx1">
                    <a:lumMod val="85000"/>
                    <a:lumOff val="15000"/>
                  </a:schemeClr>
                </a:solidFill>
              </a:rPr>
              <a:t>Check for the rotation of the pelvis by palpating the anterior superior iliac spines  </a:t>
            </a:r>
            <a:endParaRPr lang="en-US" altLang="en-US" dirty="0">
              <a:solidFill>
                <a:schemeClr val="tx1">
                  <a:lumMod val="85000"/>
                  <a:lumOff val="15000"/>
                </a:schemeClr>
              </a:solidFill>
            </a:endParaRPr>
          </a:p>
          <a:p>
            <a:pPr marL="457200" indent="-457200" algn="l">
              <a:buBlip>
                <a:blip r:embed="rId2"/>
              </a:buBlip>
            </a:pPr>
            <a:endParaRPr lang="en-US" altLang="en-US" dirty="0" smtClean="0">
              <a:solidFill>
                <a:schemeClr val="tx1">
                  <a:lumMod val="85000"/>
                  <a:lumOff val="15000"/>
                </a:schemeClr>
              </a:solidFill>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77</a:t>
            </a:fld>
            <a:endParaRPr lang="en-US" dirty="0"/>
          </a:p>
        </p:txBody>
      </p:sp>
    </p:spTree>
    <p:extLst>
      <p:ext uri="{BB962C8B-B14F-4D97-AF65-F5344CB8AC3E}">
        <p14:creationId xmlns:p14="http://schemas.microsoft.com/office/powerpoint/2010/main" val="38629755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Upright AP Abdomen</a:t>
            </a:r>
            <a:r>
              <a:rPr lang="en-GB" altLang="en-US" sz="3600" b="1" dirty="0" smtClean="0">
                <a:latin typeface="Arial" panose="020B0604020202020204" pitchFamily="34" charset="0"/>
                <a:cs typeface="Arial" panose="020B0604020202020204" pitchFamily="34" charset="0"/>
              </a:rPr>
              <a:t>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838201"/>
            <a:ext cx="8314033" cy="5559666"/>
          </a:xfrm>
        </p:spPr>
        <p:txBody>
          <a:bodyPr>
            <a:normAutofit fontScale="85000" lnSpcReduction="20000"/>
          </a:bodyPr>
          <a:lstStyle/>
          <a:p>
            <a:pPr algn="l"/>
            <a:r>
              <a:rPr lang="fr-BE" altLang="en-US" b="1" dirty="0" smtClean="0">
                <a:solidFill>
                  <a:schemeClr val="tx1">
                    <a:lumMod val="85000"/>
                    <a:lumOff val="15000"/>
                  </a:schemeClr>
                </a:solidFill>
              </a:rPr>
              <a:t>Central ray</a:t>
            </a:r>
          </a:p>
          <a:p>
            <a:pPr marL="457200" indent="-457200" algn="l">
              <a:buBlip>
                <a:blip r:embed="rId2"/>
              </a:buBlip>
            </a:pPr>
            <a:r>
              <a:rPr lang="en-US" altLang="en-US" dirty="0" smtClean="0">
                <a:solidFill>
                  <a:schemeClr val="tx1">
                    <a:lumMod val="85000"/>
                    <a:lumOff val="15000"/>
                  </a:schemeClr>
                </a:solidFill>
              </a:rPr>
              <a:t>Direct the central ray to a point approximately 2 to 3 in. above to the iliac crests </a:t>
            </a:r>
          </a:p>
          <a:p>
            <a:pPr marL="457200" indent="-457200" algn="l">
              <a:buBlip>
                <a:blip r:embed="rId2"/>
              </a:buBlip>
            </a:pPr>
            <a:r>
              <a:rPr lang="en-US" altLang="en-US" dirty="0" smtClean="0">
                <a:solidFill>
                  <a:schemeClr val="tx1">
                    <a:lumMod val="85000"/>
                    <a:lumOff val="15000"/>
                  </a:schemeClr>
                </a:solidFill>
              </a:rPr>
              <a:t>Center the cassette to the central ray</a:t>
            </a:r>
          </a:p>
          <a:p>
            <a:pPr marL="457200" indent="-457200" algn="l">
              <a:buBlip>
                <a:blip r:embed="rId2"/>
              </a:buBlip>
            </a:pPr>
            <a:r>
              <a:rPr lang="en-US" altLang="en-US" dirty="0" smtClean="0">
                <a:solidFill>
                  <a:schemeClr val="tx1">
                    <a:lumMod val="85000"/>
                    <a:lumOff val="15000"/>
                  </a:schemeClr>
                </a:solidFill>
              </a:rPr>
              <a:t>The top of the cassette should be at the level of axilla  </a:t>
            </a:r>
          </a:p>
          <a:p>
            <a:pPr algn="l"/>
            <a:r>
              <a:rPr lang="en-US" altLang="en-US" b="1" dirty="0" smtClean="0">
                <a:solidFill>
                  <a:schemeClr val="tx1">
                    <a:lumMod val="85000"/>
                    <a:lumOff val="15000"/>
                  </a:schemeClr>
                </a:solidFill>
              </a:rPr>
              <a:t>Image evaluation </a:t>
            </a:r>
          </a:p>
          <a:p>
            <a:pPr marL="457200" indent="-457200" algn="l">
              <a:buBlip>
                <a:blip r:embed="rId2"/>
              </a:buBlip>
            </a:pPr>
            <a:r>
              <a:rPr lang="en-US" altLang="en-US" dirty="0" smtClean="0">
                <a:solidFill>
                  <a:schemeClr val="tx1">
                    <a:lumMod val="85000"/>
                    <a:lumOff val="15000"/>
                  </a:schemeClr>
                </a:solidFill>
              </a:rPr>
              <a:t>The diaphragm and the lateral margin of abdomen should be included in the collimated area</a:t>
            </a:r>
          </a:p>
          <a:p>
            <a:pPr marL="457200" indent="-457200" algn="l">
              <a:buBlip>
                <a:blip r:embed="rId2"/>
              </a:buBlip>
            </a:pPr>
            <a:r>
              <a:rPr lang="en-US" altLang="en-US" dirty="0" smtClean="0">
                <a:solidFill>
                  <a:schemeClr val="tx1">
                    <a:lumMod val="85000"/>
                    <a:lumOff val="15000"/>
                  </a:schemeClr>
                </a:solidFill>
              </a:rPr>
              <a:t>Air-fluid level should be adequately exposed demonstrated</a:t>
            </a:r>
          </a:p>
          <a:p>
            <a:pPr marL="457200" indent="-457200" algn="l">
              <a:buBlip>
                <a:blip r:embed="rId2"/>
              </a:buBlip>
            </a:pPr>
            <a:r>
              <a:rPr lang="en-US" altLang="en-US" dirty="0" smtClean="0">
                <a:solidFill>
                  <a:schemeClr val="tx1">
                    <a:lumMod val="85000"/>
                    <a:lumOff val="15000"/>
                  </a:schemeClr>
                </a:solidFill>
              </a:rPr>
              <a:t>Asymmetry of the iliac crest indicates rotation of pelvis</a:t>
            </a:r>
          </a:p>
          <a:p>
            <a:pPr marL="457200" indent="-457200" algn="l">
              <a:buBlip>
                <a:blip r:embed="rId2"/>
              </a:buBlip>
            </a:pPr>
            <a:r>
              <a:rPr lang="en-US" altLang="en-US" dirty="0" smtClean="0">
                <a:solidFill>
                  <a:schemeClr val="tx1">
                    <a:lumMod val="85000"/>
                    <a:lumOff val="15000"/>
                  </a:schemeClr>
                </a:solidFill>
              </a:rPr>
              <a:t>Unless pathology is present, the spine should be str</a:t>
            </a:r>
            <a:r>
              <a:rPr lang="en-US" altLang="en-US" dirty="0">
                <a:solidFill>
                  <a:schemeClr val="tx1">
                    <a:lumMod val="85000"/>
                    <a:lumOff val="15000"/>
                  </a:schemeClr>
                </a:solidFill>
              </a:rPr>
              <a:t>a</a:t>
            </a:r>
            <a:r>
              <a:rPr lang="en-US" altLang="en-US" dirty="0" smtClean="0">
                <a:solidFill>
                  <a:schemeClr val="tx1">
                    <a:lumMod val="85000"/>
                    <a:lumOff val="15000"/>
                  </a:schemeClr>
                </a:solidFill>
              </a:rPr>
              <a:t>ight and centered to the  film</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78</a:t>
            </a:fld>
            <a:endParaRPr lang="en-US" dirty="0"/>
          </a:p>
        </p:txBody>
      </p:sp>
    </p:spTree>
    <p:extLst>
      <p:ext uri="{BB962C8B-B14F-4D97-AF65-F5344CB8AC3E}">
        <p14:creationId xmlns:p14="http://schemas.microsoft.com/office/powerpoint/2010/main" val="34416512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628674"/>
          </a:xfrm>
        </p:spPr>
        <p:txBody>
          <a:bodyPr>
            <a:normAutofit fontScale="90000"/>
          </a:bodyPr>
          <a:lstStyle/>
          <a:p>
            <a:r>
              <a:rPr lang="en-US" sz="3600" b="1" dirty="0" smtClean="0">
                <a:latin typeface="Arial" panose="020B0604020202020204" pitchFamily="34" charset="0"/>
                <a:cs typeface="Arial" panose="020B0604020202020204" pitchFamily="34" charset="0"/>
              </a:rPr>
              <a:t>Upright AP Abdomen</a:t>
            </a:r>
            <a:r>
              <a:rPr lang="en-GB" altLang="en-US" sz="3600" b="1" dirty="0" smtClean="0">
                <a:latin typeface="Arial" panose="020B0604020202020204" pitchFamily="34" charset="0"/>
                <a:cs typeface="Arial" panose="020B0604020202020204" pitchFamily="34" charset="0"/>
              </a:rPr>
              <a:t>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79</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34289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05410"/>
            <a:ext cx="3733800" cy="446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49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11769"/>
            <a:ext cx="7894093" cy="1066801"/>
          </a:xfrm>
        </p:spPr>
        <p:txBody>
          <a:bodyPr>
            <a:normAutofit fontScale="90000"/>
          </a:bodyPr>
          <a:lstStyle/>
          <a:p>
            <a:r>
              <a:rPr lang="en-US" b="1" dirty="0" smtClean="0"/>
              <a:t>AP upper air way</a:t>
            </a:r>
            <a:r>
              <a:rPr lang="en-GB" b="1" dirty="0" smtClean="0"/>
              <a:t> </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a:t>
            </a:fld>
            <a:endParaRPr 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01738" y="1524000"/>
            <a:ext cx="4132262" cy="414984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667" y="1524000"/>
            <a:ext cx="3354733" cy="442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3291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a:t>
            </a:r>
            <a:endParaRPr lang="en-US" sz="3600" dirty="0"/>
          </a:p>
        </p:txBody>
      </p:sp>
      <p:sp>
        <p:nvSpPr>
          <p:cNvPr id="3" name="Subtitle 2"/>
          <p:cNvSpPr>
            <a:spLocks noGrp="1"/>
          </p:cNvSpPr>
          <p:nvPr>
            <p:ph type="subTitle" idx="1"/>
          </p:nvPr>
        </p:nvSpPr>
        <p:spPr>
          <a:xfrm>
            <a:off x="753767" y="1160599"/>
            <a:ext cx="8390233" cy="5237267"/>
          </a:xfrm>
        </p:spPr>
        <p:txBody>
          <a:bodyPr>
            <a:normAutofit/>
          </a:bodyPr>
          <a:lstStyle/>
          <a:p>
            <a:pPr marL="457200" indent="-457200" algn="l">
              <a:buBlip>
                <a:blip r:embed="rId2"/>
              </a:buBlip>
            </a:pPr>
            <a:r>
              <a:rPr lang="fr-BE" altLang="en-US" dirty="0" smtClean="0">
                <a:solidFill>
                  <a:schemeClr val="tx1">
                    <a:lumMod val="85000"/>
                    <a:lumOff val="15000"/>
                  </a:schemeClr>
                </a:solidFill>
              </a:rPr>
              <a:t>This </a:t>
            </a:r>
            <a:r>
              <a:rPr lang="fr-BE" altLang="en-US" dirty="0">
                <a:solidFill>
                  <a:schemeClr val="tx1">
                    <a:lumMod val="85000"/>
                    <a:lumOff val="15000"/>
                  </a:schemeClr>
                </a:solidFill>
              </a:rPr>
              <a:t>projection is used if the patient cannot be positioned erect or sitting to confirm the presense of subdiaphragmatic gas sespected seen on AP projection and also used to confirm </a:t>
            </a:r>
            <a:r>
              <a:rPr lang="fr-BE" altLang="en-US" dirty="0" smtClean="0">
                <a:solidFill>
                  <a:schemeClr val="tx1">
                    <a:lumMod val="85000"/>
                    <a:lumOff val="15000"/>
                  </a:schemeClr>
                </a:solidFill>
              </a:rPr>
              <a:t>obstruction.</a:t>
            </a:r>
          </a:p>
          <a:p>
            <a:pPr marL="457200" indent="-457200" algn="l">
              <a:buBlip>
                <a:blip r:embed="rId2"/>
              </a:buBlip>
            </a:pPr>
            <a:endParaRPr lang="fr-BE" altLang="en-US" dirty="0" smtClean="0">
              <a:solidFill>
                <a:schemeClr val="tx1">
                  <a:lumMod val="85000"/>
                  <a:lumOff val="15000"/>
                </a:schemeClr>
              </a:solidFill>
            </a:endParaRPr>
          </a:p>
          <a:p>
            <a:pPr marL="457200" indent="-457200" algn="l">
              <a:buBlip>
                <a:blip r:embed="rId2"/>
              </a:buBlip>
            </a:pPr>
            <a:r>
              <a:rPr lang="fr-BE" altLang="en-US" dirty="0" smtClean="0">
                <a:solidFill>
                  <a:schemeClr val="tx1">
                    <a:lumMod val="85000"/>
                    <a:lumOff val="15000"/>
                  </a:schemeClr>
                </a:solidFill>
              </a:rPr>
              <a:t>To </a:t>
            </a:r>
            <a:r>
              <a:rPr lang="fr-BE" altLang="en-US" dirty="0">
                <a:solidFill>
                  <a:schemeClr val="tx1">
                    <a:lumMod val="85000"/>
                    <a:lumOff val="15000"/>
                  </a:schemeClr>
                </a:solidFill>
              </a:rPr>
              <a:t>allow time for the gas to collect there, the patient should remain lying on the left side for 20 minutes before exposure is made.</a:t>
            </a:r>
            <a:endParaRPr lang="en-GB" altLang="en-US" dirty="0">
              <a:solidFill>
                <a:schemeClr val="tx1">
                  <a:lumMod val="85000"/>
                  <a:lumOff val="15000"/>
                </a:schemeClr>
              </a:solidFill>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80</a:t>
            </a:fld>
            <a:endParaRPr lang="en-US" dirty="0"/>
          </a:p>
        </p:txBody>
      </p:sp>
    </p:spTree>
    <p:extLst>
      <p:ext uri="{BB962C8B-B14F-4D97-AF65-F5344CB8AC3E}">
        <p14:creationId xmlns:p14="http://schemas.microsoft.com/office/powerpoint/2010/main" val="28664576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161633" cy="5237267"/>
          </a:xfrm>
        </p:spPr>
        <p:txBody>
          <a:bodyPr>
            <a:normAutofit/>
          </a:bodyPr>
          <a:lstStyle/>
          <a:p>
            <a:pPr algn="l"/>
            <a:r>
              <a:rPr lang="en-GB" altLang="en-US" b="1" dirty="0" smtClean="0">
                <a:solidFill>
                  <a:schemeClr val="tx1">
                    <a:lumMod val="85000"/>
                    <a:lumOff val="15000"/>
                  </a:schemeClr>
                </a:solidFill>
              </a:rPr>
              <a:t>Technical Consideration</a:t>
            </a:r>
            <a:endParaRPr lang="en-GB" altLang="en-US" dirty="0" smtClean="0">
              <a:solidFill>
                <a:schemeClr val="tx1">
                  <a:lumMod val="85000"/>
                  <a:lumOff val="15000"/>
                </a:schemeClr>
              </a:solidFill>
            </a:endParaRPr>
          </a:p>
          <a:p>
            <a:pPr marL="457200" indent="-457200" algn="l">
              <a:buBlip>
                <a:blip r:embed="rId2"/>
              </a:buBlip>
            </a:pPr>
            <a:r>
              <a:rPr lang="en-GB" altLang="en-US" dirty="0" smtClean="0">
                <a:solidFill>
                  <a:schemeClr val="tx1">
                    <a:lumMod val="85000"/>
                    <a:lumOff val="15000"/>
                  </a:schemeClr>
                </a:solidFill>
              </a:rPr>
              <a:t>Film size</a:t>
            </a:r>
          </a:p>
          <a:p>
            <a:pPr marL="457200" indent="-457200" algn="l">
              <a:buBlip>
                <a:blip r:embed="rId2"/>
              </a:buBlip>
            </a:pPr>
            <a:r>
              <a:rPr lang="en-GB" altLang="en-US" dirty="0" smtClean="0">
                <a:solidFill>
                  <a:schemeClr val="tx1">
                    <a:lumMod val="85000"/>
                    <a:lumOff val="15000"/>
                  </a:schemeClr>
                </a:solidFill>
              </a:rPr>
              <a:t>Adult </a:t>
            </a:r>
            <a:r>
              <a:rPr lang="en-GB" altLang="en-US" dirty="0">
                <a:solidFill>
                  <a:schemeClr val="tx1">
                    <a:lumMod val="85000"/>
                    <a:lumOff val="15000"/>
                  </a:schemeClr>
                </a:solidFill>
              </a:rPr>
              <a:t>– 35X43, </a:t>
            </a:r>
            <a:r>
              <a:rPr lang="en-GB" altLang="en-US" dirty="0" smtClean="0">
                <a:solidFill>
                  <a:schemeClr val="tx1">
                    <a:lumMod val="85000"/>
                    <a:lumOff val="15000"/>
                  </a:schemeClr>
                </a:solidFill>
              </a:rPr>
              <a:t>30X40cm</a:t>
            </a:r>
          </a:p>
          <a:p>
            <a:pPr marL="457200" indent="-457200" algn="l">
              <a:buBlip>
                <a:blip r:embed="rId2"/>
              </a:buBlip>
            </a:pPr>
            <a:r>
              <a:rPr lang="en-GB" altLang="en-US" dirty="0" smtClean="0">
                <a:solidFill>
                  <a:schemeClr val="tx1">
                    <a:lumMod val="85000"/>
                    <a:lumOff val="15000"/>
                  </a:schemeClr>
                </a:solidFill>
              </a:rPr>
              <a:t>Grid </a:t>
            </a:r>
            <a:r>
              <a:rPr lang="en-GB" altLang="en-US" dirty="0">
                <a:solidFill>
                  <a:schemeClr val="tx1">
                    <a:lumMod val="85000"/>
                    <a:lumOff val="15000"/>
                  </a:schemeClr>
                </a:solidFill>
              </a:rPr>
              <a:t>required </a:t>
            </a:r>
            <a:endParaRPr lang="en-GB" altLang="en-US" dirty="0" smtClean="0">
              <a:solidFill>
                <a:schemeClr val="tx1">
                  <a:lumMod val="85000"/>
                  <a:lumOff val="15000"/>
                </a:schemeClr>
              </a:solidFill>
            </a:endParaRPr>
          </a:p>
          <a:p>
            <a:pPr marL="457200" indent="-457200" algn="l">
              <a:buBlip>
                <a:blip r:embed="rId2"/>
              </a:buBlip>
            </a:pPr>
            <a:r>
              <a:rPr lang="en-GB" altLang="en-US" dirty="0" smtClean="0">
                <a:solidFill>
                  <a:schemeClr val="tx1">
                    <a:lumMod val="85000"/>
                    <a:lumOff val="15000"/>
                  </a:schemeClr>
                </a:solidFill>
              </a:rPr>
              <a:t>Exposure factor</a:t>
            </a:r>
          </a:p>
          <a:p>
            <a:pPr marL="457200" indent="-457200" algn="l">
              <a:buBlip>
                <a:blip r:embed="rId2"/>
              </a:buBlip>
            </a:pPr>
            <a:r>
              <a:rPr lang="en-GB" altLang="en-US" dirty="0" smtClean="0">
                <a:solidFill>
                  <a:schemeClr val="tx1">
                    <a:lumMod val="85000"/>
                    <a:lumOff val="15000"/>
                  </a:schemeClr>
                </a:solidFill>
              </a:rPr>
              <a:t>Appropriate </a:t>
            </a:r>
            <a:r>
              <a:rPr lang="en-GB" altLang="en-US" dirty="0">
                <a:solidFill>
                  <a:schemeClr val="tx1">
                    <a:lumMod val="85000"/>
                    <a:lumOff val="15000"/>
                  </a:schemeClr>
                </a:solidFill>
              </a:rPr>
              <a:t>collimation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81</a:t>
            </a:fld>
            <a:endParaRPr lang="en-US" dirty="0"/>
          </a:p>
        </p:txBody>
      </p:sp>
    </p:spTree>
    <p:extLst>
      <p:ext uri="{BB962C8B-B14F-4D97-AF65-F5344CB8AC3E}">
        <p14:creationId xmlns:p14="http://schemas.microsoft.com/office/powerpoint/2010/main" val="3049749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390233" cy="5237267"/>
          </a:xfrm>
        </p:spPr>
        <p:txBody>
          <a:bodyPr>
            <a:normAutofit/>
          </a:bodyPr>
          <a:lstStyle/>
          <a:p>
            <a:pPr algn="l"/>
            <a:r>
              <a:rPr lang="en-GB" b="1" dirty="0" smtClean="0">
                <a:solidFill>
                  <a:schemeClr val="tx1">
                    <a:lumMod val="85000"/>
                    <a:lumOff val="15000"/>
                  </a:schemeClr>
                </a:solidFill>
              </a:rPr>
              <a:t>Patient positioning</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Assist </a:t>
            </a:r>
            <a:r>
              <a:rPr lang="en-GB" dirty="0">
                <a:solidFill>
                  <a:schemeClr val="tx1">
                    <a:lumMod val="85000"/>
                    <a:lumOff val="15000"/>
                  </a:schemeClr>
                </a:solidFill>
              </a:rPr>
              <a:t>the patient to the left lateral position on the table, the right leg </a:t>
            </a:r>
            <a:r>
              <a:rPr lang="en-GB" dirty="0" smtClean="0">
                <a:solidFill>
                  <a:schemeClr val="tx1">
                    <a:lumMod val="85000"/>
                    <a:lumOff val="15000"/>
                  </a:schemeClr>
                </a:solidFill>
              </a:rPr>
              <a:t>should </a:t>
            </a:r>
            <a:r>
              <a:rPr lang="en-GB" dirty="0">
                <a:solidFill>
                  <a:schemeClr val="tx1">
                    <a:lumMod val="85000"/>
                    <a:lumOff val="15000"/>
                  </a:schemeClr>
                </a:solidFill>
              </a:rPr>
              <a:t>be directly overlap the left and the right arm should be over the </a:t>
            </a:r>
            <a:r>
              <a:rPr lang="en-GB" dirty="0" smtClean="0">
                <a:solidFill>
                  <a:schemeClr val="tx1">
                    <a:lumMod val="85000"/>
                    <a:lumOff val="15000"/>
                  </a:schemeClr>
                </a:solidFill>
              </a:rPr>
              <a:t>left.</a:t>
            </a:r>
          </a:p>
          <a:p>
            <a:pPr marL="457200" indent="-457200" algn="l">
              <a:buBlip>
                <a:blip r:embed="rId2"/>
              </a:buBlip>
            </a:pPr>
            <a:r>
              <a:rPr lang="en-GB" dirty="0" smtClean="0">
                <a:solidFill>
                  <a:schemeClr val="tx1">
                    <a:lumMod val="85000"/>
                    <a:lumOff val="15000"/>
                  </a:schemeClr>
                </a:solidFill>
              </a:rPr>
              <a:t>Extend </a:t>
            </a:r>
            <a:r>
              <a:rPr lang="en-GB" dirty="0">
                <a:solidFill>
                  <a:schemeClr val="tx1">
                    <a:lumMod val="85000"/>
                    <a:lumOff val="15000"/>
                  </a:schemeClr>
                </a:solidFill>
              </a:rPr>
              <a:t>the arms </a:t>
            </a:r>
            <a:r>
              <a:rPr lang="en-GB" dirty="0" smtClean="0">
                <a:solidFill>
                  <a:schemeClr val="tx1">
                    <a:lumMod val="85000"/>
                    <a:lumOff val="15000"/>
                  </a:schemeClr>
                </a:solidFill>
              </a:rPr>
              <a:t>upward.</a:t>
            </a:r>
          </a:p>
          <a:p>
            <a:pPr algn="l"/>
            <a:r>
              <a:rPr lang="en-GB" b="1" dirty="0" smtClean="0">
                <a:solidFill>
                  <a:schemeClr val="tx1">
                    <a:lumMod val="85000"/>
                    <a:lumOff val="15000"/>
                  </a:schemeClr>
                </a:solidFill>
              </a:rPr>
              <a:t>Part positioning</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Adjust </a:t>
            </a:r>
            <a:r>
              <a:rPr lang="en-GB" dirty="0">
                <a:solidFill>
                  <a:schemeClr val="tx1">
                    <a:lumMod val="85000"/>
                    <a:lumOff val="15000"/>
                  </a:schemeClr>
                </a:solidFill>
              </a:rPr>
              <a:t>the thorax and the pelvis to a true lateral </a:t>
            </a:r>
            <a:r>
              <a:rPr lang="en-GB" dirty="0" smtClean="0">
                <a:solidFill>
                  <a:schemeClr val="tx1">
                    <a:lumMod val="85000"/>
                    <a:lumOff val="15000"/>
                  </a:schemeClr>
                </a:solidFill>
              </a:rPr>
              <a:t>position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82</a:t>
            </a:fld>
            <a:endParaRPr lang="en-US" dirty="0"/>
          </a:p>
        </p:txBody>
      </p:sp>
    </p:spTree>
    <p:extLst>
      <p:ext uri="{BB962C8B-B14F-4D97-AF65-F5344CB8AC3E}">
        <p14:creationId xmlns:p14="http://schemas.microsoft.com/office/powerpoint/2010/main" val="33031048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314033" cy="5237267"/>
          </a:xfrm>
        </p:spPr>
        <p:txBody>
          <a:bodyPr>
            <a:normAutofit lnSpcReduction="10000"/>
          </a:bodyPr>
          <a:lstStyle/>
          <a:p>
            <a:pPr algn="l"/>
            <a:r>
              <a:rPr lang="en-GB" b="1" dirty="0" smtClean="0">
                <a:solidFill>
                  <a:schemeClr val="tx1">
                    <a:lumMod val="85000"/>
                    <a:lumOff val="15000"/>
                  </a:schemeClr>
                </a:solidFill>
              </a:rPr>
              <a:t>Central ray</a:t>
            </a:r>
            <a:r>
              <a:rPr lang="en-GB" dirty="0" smtClean="0">
                <a:solidFill>
                  <a:schemeClr val="tx1">
                    <a:lumMod val="85000"/>
                    <a:lumOff val="15000"/>
                  </a:schemeClr>
                </a:solidFill>
              </a:rPr>
              <a:t>.</a:t>
            </a:r>
          </a:p>
          <a:p>
            <a:pPr marL="457200" indent="-457200" algn="l">
              <a:buBlip>
                <a:blip r:embed="rId2"/>
              </a:buBlip>
            </a:pPr>
            <a:r>
              <a:rPr lang="en-GB" dirty="0" smtClean="0">
                <a:solidFill>
                  <a:schemeClr val="tx1">
                    <a:lumMod val="85000"/>
                    <a:lumOff val="15000"/>
                  </a:schemeClr>
                </a:solidFill>
              </a:rPr>
              <a:t>Direct </a:t>
            </a:r>
            <a:r>
              <a:rPr lang="en-GB" dirty="0">
                <a:solidFill>
                  <a:schemeClr val="tx1">
                    <a:lumMod val="85000"/>
                    <a:lumOff val="15000"/>
                  </a:schemeClr>
                </a:solidFill>
              </a:rPr>
              <a:t>the central ray horizontally to the midline to the grid </a:t>
            </a:r>
            <a:r>
              <a:rPr lang="en-GB" dirty="0" smtClean="0">
                <a:solidFill>
                  <a:schemeClr val="tx1">
                    <a:lumMod val="85000"/>
                    <a:lumOff val="15000"/>
                  </a:schemeClr>
                </a:solidFill>
              </a:rPr>
              <a:t>device.</a:t>
            </a:r>
          </a:p>
          <a:p>
            <a:pPr marL="457200" indent="-457200" algn="l">
              <a:buBlip>
                <a:blip r:embed="rId2"/>
              </a:buBlip>
            </a:pP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Adjust </a:t>
            </a:r>
            <a:r>
              <a:rPr lang="en-GB" dirty="0">
                <a:solidFill>
                  <a:schemeClr val="tx1">
                    <a:lumMod val="85000"/>
                    <a:lumOff val="15000"/>
                  </a:schemeClr>
                </a:solidFill>
              </a:rPr>
              <a:t>the cassette so that the top edge  of the cassette is at the level of the axilla</a:t>
            </a:r>
            <a:r>
              <a:rPr lang="en-GB" dirty="0" smtClean="0">
                <a:solidFill>
                  <a:schemeClr val="tx1">
                    <a:lumMod val="85000"/>
                    <a:lumOff val="15000"/>
                  </a:schemeClr>
                </a:solidFill>
              </a:rPr>
              <a:t>.</a:t>
            </a:r>
          </a:p>
          <a:p>
            <a:pPr marL="457200" indent="-457200" algn="l">
              <a:buBlip>
                <a:blip r:embed="rId2"/>
              </a:buBlip>
            </a:pPr>
            <a:endParaRPr lang="en-GB" dirty="0">
              <a:solidFill>
                <a:schemeClr val="tx1">
                  <a:lumMod val="85000"/>
                  <a:lumOff val="15000"/>
                </a:schemeClr>
              </a:solidFill>
            </a:endParaRPr>
          </a:p>
          <a:p>
            <a:pPr algn="l"/>
            <a:r>
              <a:rPr lang="en-GB" b="1" dirty="0">
                <a:solidFill>
                  <a:schemeClr val="tx1">
                    <a:lumMod val="85000"/>
                    <a:lumOff val="15000"/>
                  </a:schemeClr>
                </a:solidFill>
              </a:rPr>
              <a:t>Breathing instruction</a:t>
            </a:r>
            <a:endParaRPr lang="en-GB" dirty="0">
              <a:solidFill>
                <a:schemeClr val="tx1">
                  <a:lumMod val="85000"/>
                  <a:lumOff val="15000"/>
                </a:schemeClr>
              </a:solidFill>
            </a:endParaRPr>
          </a:p>
          <a:p>
            <a:pPr marL="457200" indent="-457200" algn="l">
              <a:buBlip>
                <a:blip r:embed="rId2"/>
              </a:buBlip>
            </a:pPr>
            <a:r>
              <a:rPr lang="en-GB" dirty="0">
                <a:solidFill>
                  <a:schemeClr val="tx1">
                    <a:lumMod val="85000"/>
                    <a:lumOff val="15000"/>
                  </a:schemeClr>
                </a:solidFill>
              </a:rPr>
              <a:t>Instruct a patient to take in a deep breath, below it out, and hold it out during 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83</a:t>
            </a:fld>
            <a:endParaRPr lang="en-US" dirty="0"/>
          </a:p>
        </p:txBody>
      </p:sp>
    </p:spTree>
    <p:extLst>
      <p:ext uri="{BB962C8B-B14F-4D97-AF65-F5344CB8AC3E}">
        <p14:creationId xmlns:p14="http://schemas.microsoft.com/office/powerpoint/2010/main" val="29766927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390233" cy="5237267"/>
          </a:xfrm>
        </p:spPr>
        <p:txBody>
          <a:bodyPr>
            <a:normAutofit lnSpcReduction="10000"/>
          </a:bodyPr>
          <a:lstStyle/>
          <a:p>
            <a:pPr algn="l"/>
            <a:r>
              <a:rPr lang="en-GB" b="1" dirty="0" smtClean="0">
                <a:solidFill>
                  <a:schemeClr val="tx1">
                    <a:lumMod val="85000"/>
                    <a:lumOff val="15000"/>
                  </a:schemeClr>
                </a:solidFill>
              </a:rPr>
              <a:t>Image </a:t>
            </a:r>
            <a:r>
              <a:rPr lang="en-GB" b="1" dirty="0">
                <a:solidFill>
                  <a:schemeClr val="tx1">
                    <a:lumMod val="85000"/>
                    <a:lumOff val="15000"/>
                  </a:schemeClr>
                </a:solidFill>
              </a:rPr>
              <a:t>evaluation </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The </a:t>
            </a:r>
            <a:r>
              <a:rPr lang="en-GB" dirty="0">
                <a:solidFill>
                  <a:schemeClr val="tx1">
                    <a:lumMod val="85000"/>
                    <a:lumOff val="15000"/>
                  </a:schemeClr>
                </a:solidFill>
              </a:rPr>
              <a:t>symphysis pubis and lateral margin of the abdomen should be included. </a:t>
            </a:r>
            <a:endParaRPr lang="en-GB" dirty="0" smtClean="0">
              <a:solidFill>
                <a:schemeClr val="tx1">
                  <a:lumMod val="85000"/>
                  <a:lumOff val="15000"/>
                </a:schemeClr>
              </a:solidFill>
            </a:endParaRPr>
          </a:p>
          <a:p>
            <a:pPr marL="457200" indent="-457200" algn="l">
              <a:buBlip>
                <a:blip r:embed="rId2"/>
              </a:buBlip>
            </a:pP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The </a:t>
            </a:r>
            <a:r>
              <a:rPr lang="en-GB" dirty="0">
                <a:solidFill>
                  <a:schemeClr val="tx1">
                    <a:lumMod val="85000"/>
                    <a:lumOff val="15000"/>
                  </a:schemeClr>
                </a:solidFill>
              </a:rPr>
              <a:t>renal shadows, psoas major muscle, transverse process of the lumbar spine and inferior margin of  the liver should be clearly visualized. The spine should be straight and centred to the film unless pathology is present.</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84</a:t>
            </a:fld>
            <a:endParaRPr lang="en-US" dirty="0"/>
          </a:p>
        </p:txBody>
      </p:sp>
    </p:spTree>
    <p:extLst>
      <p:ext uri="{BB962C8B-B14F-4D97-AF65-F5344CB8AC3E}">
        <p14:creationId xmlns:p14="http://schemas.microsoft.com/office/powerpoint/2010/main" val="556729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Left lateral decubitus</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85</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3767" y="2244703"/>
            <a:ext cx="3598861" cy="2757488"/>
          </a:xfrm>
          <a:prstGeom prst="rect">
            <a:avLst/>
          </a:prstGeom>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886" y="2273006"/>
            <a:ext cx="3953359" cy="315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622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Dorsal decubitus</a:t>
            </a:r>
            <a:endParaRPr lang="en-US" sz="3600" dirty="0"/>
          </a:p>
        </p:txBody>
      </p:sp>
      <p:sp>
        <p:nvSpPr>
          <p:cNvPr id="3" name="Subtitle 2"/>
          <p:cNvSpPr>
            <a:spLocks noGrp="1"/>
          </p:cNvSpPr>
          <p:nvPr>
            <p:ph type="subTitle" idx="1"/>
          </p:nvPr>
        </p:nvSpPr>
        <p:spPr>
          <a:xfrm>
            <a:off x="753767" y="1160599"/>
            <a:ext cx="8390233" cy="5237267"/>
          </a:xfrm>
        </p:spPr>
        <p:txBody>
          <a:bodyPr>
            <a:normAutofit fontScale="92500" lnSpcReduction="10000"/>
          </a:bodyPr>
          <a:lstStyle/>
          <a:p>
            <a:pPr algn="l"/>
            <a:r>
              <a:rPr lang="fr-BE" dirty="0" smtClean="0">
                <a:solidFill>
                  <a:schemeClr val="tx1">
                    <a:lumMod val="85000"/>
                    <a:lumOff val="15000"/>
                  </a:schemeClr>
                </a:solidFill>
              </a:rPr>
              <a:t>This </a:t>
            </a:r>
            <a:r>
              <a:rPr lang="fr-BE" dirty="0">
                <a:solidFill>
                  <a:schemeClr val="tx1">
                    <a:lumMod val="85000"/>
                    <a:lumOff val="15000"/>
                  </a:schemeClr>
                </a:solidFill>
              </a:rPr>
              <a:t>projection is used if the patient cannot </a:t>
            </a:r>
            <a:r>
              <a:rPr lang="fr-BE" dirty="0" smtClean="0">
                <a:solidFill>
                  <a:schemeClr val="tx1">
                    <a:lumMod val="85000"/>
                    <a:lumOff val="15000"/>
                  </a:schemeClr>
                </a:solidFill>
              </a:rPr>
              <a:t>be       positioned </a:t>
            </a:r>
            <a:r>
              <a:rPr lang="fr-BE" dirty="0">
                <a:solidFill>
                  <a:schemeClr val="tx1">
                    <a:lumMod val="85000"/>
                    <a:lumOff val="15000"/>
                  </a:schemeClr>
                </a:solidFill>
              </a:rPr>
              <a:t>erect or sitting to </a:t>
            </a:r>
            <a:r>
              <a:rPr lang="fr-BE" dirty="0" smtClean="0">
                <a:solidFill>
                  <a:schemeClr val="tx1">
                    <a:lumMod val="85000"/>
                    <a:lumOff val="15000"/>
                  </a:schemeClr>
                </a:solidFill>
              </a:rPr>
              <a:t>confirm</a:t>
            </a:r>
            <a:r>
              <a:rPr lang="fr-BE" dirty="0">
                <a:solidFill>
                  <a:schemeClr val="tx1">
                    <a:lumMod val="85000"/>
                    <a:lumOff val="15000"/>
                  </a:schemeClr>
                </a:solidFill>
              </a:rPr>
              <a:t> </a:t>
            </a:r>
            <a:r>
              <a:rPr lang="fr-BE" dirty="0" smtClean="0">
                <a:solidFill>
                  <a:schemeClr val="tx1">
                    <a:lumMod val="85000"/>
                    <a:lumOff val="15000"/>
                  </a:schemeClr>
                </a:solidFill>
              </a:rPr>
              <a:t>obstruction.</a:t>
            </a:r>
          </a:p>
          <a:p>
            <a:pPr algn="l"/>
            <a:r>
              <a:rPr lang="en-GB" b="1" dirty="0" smtClean="0">
                <a:solidFill>
                  <a:schemeClr val="tx1">
                    <a:lumMod val="85000"/>
                    <a:lumOff val="15000"/>
                  </a:schemeClr>
                </a:solidFill>
              </a:rPr>
              <a:t>Technical Consideration</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Film size</a:t>
            </a:r>
          </a:p>
          <a:p>
            <a:pPr marL="457200" indent="-457200" algn="l">
              <a:buBlip>
                <a:blip r:embed="rId2"/>
              </a:buBlip>
            </a:pPr>
            <a:r>
              <a:rPr lang="en-GB" dirty="0" smtClean="0">
                <a:solidFill>
                  <a:schemeClr val="tx1">
                    <a:lumMod val="85000"/>
                    <a:lumOff val="15000"/>
                  </a:schemeClr>
                </a:solidFill>
              </a:rPr>
              <a:t>Adult </a:t>
            </a:r>
            <a:r>
              <a:rPr lang="en-GB" dirty="0">
                <a:solidFill>
                  <a:schemeClr val="tx1">
                    <a:lumMod val="85000"/>
                    <a:lumOff val="15000"/>
                  </a:schemeClr>
                </a:solidFill>
              </a:rPr>
              <a:t>– 35X43, </a:t>
            </a:r>
            <a:r>
              <a:rPr lang="en-GB" dirty="0" smtClean="0">
                <a:solidFill>
                  <a:schemeClr val="tx1">
                    <a:lumMod val="85000"/>
                    <a:lumOff val="15000"/>
                  </a:schemeClr>
                </a:solidFill>
              </a:rPr>
              <a:t>30X40cm</a:t>
            </a:r>
          </a:p>
          <a:p>
            <a:pPr marL="457200" indent="-457200" algn="l">
              <a:buBlip>
                <a:blip r:embed="rId2"/>
              </a:buBlip>
            </a:pPr>
            <a:r>
              <a:rPr lang="en-GB" dirty="0" smtClean="0">
                <a:solidFill>
                  <a:schemeClr val="tx1">
                    <a:lumMod val="85000"/>
                    <a:lumOff val="15000"/>
                  </a:schemeClr>
                </a:solidFill>
              </a:rPr>
              <a:t>Grid required and/or not</a:t>
            </a:r>
          </a:p>
          <a:p>
            <a:pPr algn="l"/>
            <a:r>
              <a:rPr lang="en-GB" b="1" dirty="0" smtClean="0">
                <a:solidFill>
                  <a:schemeClr val="tx1">
                    <a:lumMod val="85000"/>
                    <a:lumOff val="15000"/>
                  </a:schemeClr>
                </a:solidFill>
              </a:rPr>
              <a:t>Patient positioning</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Assist </a:t>
            </a:r>
            <a:r>
              <a:rPr lang="en-GB" dirty="0">
                <a:solidFill>
                  <a:schemeClr val="tx1">
                    <a:lumMod val="85000"/>
                    <a:lumOff val="15000"/>
                  </a:schemeClr>
                </a:solidFill>
              </a:rPr>
              <a:t>the patient to the supine position on the x ray </a:t>
            </a:r>
            <a:r>
              <a:rPr lang="en-GB" dirty="0" smtClean="0">
                <a:solidFill>
                  <a:schemeClr val="tx1">
                    <a:lumMod val="85000"/>
                    <a:lumOff val="15000"/>
                  </a:schemeClr>
                </a:solidFill>
              </a:rPr>
              <a:t>table.</a:t>
            </a:r>
          </a:p>
          <a:p>
            <a:pPr marL="457200" indent="-457200" algn="l">
              <a:buBlip>
                <a:blip r:embed="rId2"/>
              </a:buBlip>
            </a:pPr>
            <a:r>
              <a:rPr lang="en-GB" dirty="0" smtClean="0">
                <a:solidFill>
                  <a:schemeClr val="tx1">
                    <a:lumMod val="85000"/>
                    <a:lumOff val="15000"/>
                  </a:schemeClr>
                </a:solidFill>
              </a:rPr>
              <a:t>Use </a:t>
            </a:r>
            <a:r>
              <a:rPr lang="en-GB" dirty="0">
                <a:solidFill>
                  <a:schemeClr val="tx1">
                    <a:lumMod val="85000"/>
                    <a:lumOff val="15000"/>
                  </a:schemeClr>
                </a:solidFill>
              </a:rPr>
              <a:t>sponges to elevate the patient</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86</a:t>
            </a:fld>
            <a:endParaRPr lang="en-US" dirty="0"/>
          </a:p>
        </p:txBody>
      </p:sp>
    </p:spTree>
    <p:extLst>
      <p:ext uri="{BB962C8B-B14F-4D97-AF65-F5344CB8AC3E}">
        <p14:creationId xmlns:p14="http://schemas.microsoft.com/office/powerpoint/2010/main" val="5451251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Dorsal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390233" cy="5237267"/>
          </a:xfrm>
        </p:spPr>
        <p:txBody>
          <a:bodyPr>
            <a:normAutofit/>
          </a:bodyPr>
          <a:lstStyle/>
          <a:p>
            <a:pPr algn="l"/>
            <a:r>
              <a:rPr lang="en-GB" b="1" dirty="0" smtClean="0">
                <a:solidFill>
                  <a:schemeClr val="tx1">
                    <a:lumMod val="85000"/>
                    <a:lumOff val="15000"/>
                  </a:schemeClr>
                </a:solidFill>
              </a:rPr>
              <a:t>Central ray</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Direct </a:t>
            </a:r>
            <a:r>
              <a:rPr lang="en-GB" dirty="0">
                <a:solidFill>
                  <a:schemeClr val="tx1">
                    <a:lumMod val="85000"/>
                    <a:lumOff val="15000"/>
                  </a:schemeClr>
                </a:solidFill>
              </a:rPr>
              <a:t>the central ray horizontally to the midline of the </a:t>
            </a:r>
            <a:r>
              <a:rPr lang="en-GB" dirty="0" smtClean="0">
                <a:solidFill>
                  <a:schemeClr val="tx1">
                    <a:lumMod val="85000"/>
                    <a:lumOff val="15000"/>
                  </a:schemeClr>
                </a:solidFill>
              </a:rPr>
              <a:t>grid.</a:t>
            </a:r>
          </a:p>
          <a:p>
            <a:pPr marL="457200" indent="-457200" algn="l">
              <a:buBlip>
                <a:blip r:embed="rId2"/>
              </a:buBlip>
            </a:pPr>
            <a:r>
              <a:rPr lang="en-GB" dirty="0" smtClean="0">
                <a:solidFill>
                  <a:schemeClr val="tx1">
                    <a:lumMod val="85000"/>
                    <a:lumOff val="15000"/>
                  </a:schemeClr>
                </a:solidFill>
              </a:rPr>
              <a:t>Adjust </a:t>
            </a:r>
            <a:r>
              <a:rPr lang="en-GB" dirty="0">
                <a:solidFill>
                  <a:schemeClr val="tx1">
                    <a:lumMod val="85000"/>
                    <a:lumOff val="15000"/>
                  </a:schemeClr>
                </a:solidFill>
              </a:rPr>
              <a:t>the patient and cassette so that the top edge of the cassette is at the level of the </a:t>
            </a:r>
            <a:r>
              <a:rPr lang="en-GB" dirty="0" smtClean="0">
                <a:solidFill>
                  <a:schemeClr val="tx1">
                    <a:lumMod val="85000"/>
                    <a:lumOff val="15000"/>
                  </a:schemeClr>
                </a:solidFill>
              </a:rPr>
              <a:t>axilla.</a:t>
            </a:r>
            <a:endParaRPr lang="en-GB" b="1" dirty="0" smtClean="0">
              <a:solidFill>
                <a:schemeClr val="tx1">
                  <a:lumMod val="85000"/>
                  <a:lumOff val="15000"/>
                </a:schemeClr>
              </a:solidFill>
            </a:endParaRPr>
          </a:p>
          <a:p>
            <a:pPr algn="l"/>
            <a:r>
              <a:rPr lang="en-GB" b="1" dirty="0" smtClean="0">
                <a:solidFill>
                  <a:schemeClr val="tx1">
                    <a:lumMod val="85000"/>
                    <a:lumOff val="15000"/>
                  </a:schemeClr>
                </a:solidFill>
              </a:rPr>
              <a:t>Breathing instruction</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Instruct </a:t>
            </a:r>
            <a:r>
              <a:rPr lang="en-GB" dirty="0">
                <a:solidFill>
                  <a:schemeClr val="tx1">
                    <a:lumMod val="85000"/>
                    <a:lumOff val="15000"/>
                  </a:schemeClr>
                </a:solidFill>
              </a:rPr>
              <a:t>the patient to take in a breath, blow it out, and hold it out during the </a:t>
            </a:r>
            <a:r>
              <a:rPr lang="en-GB" dirty="0" smtClean="0">
                <a:solidFill>
                  <a:schemeClr val="tx1">
                    <a:lumMod val="85000"/>
                    <a:lumOff val="15000"/>
                  </a:schemeClr>
                </a:solidFill>
              </a:rPr>
              <a:t>exposure.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87</a:t>
            </a:fld>
            <a:endParaRPr lang="en-US" dirty="0"/>
          </a:p>
        </p:txBody>
      </p:sp>
    </p:spTree>
    <p:extLst>
      <p:ext uri="{BB962C8B-B14F-4D97-AF65-F5344CB8AC3E}">
        <p14:creationId xmlns:p14="http://schemas.microsoft.com/office/powerpoint/2010/main" val="11525692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Dorsal decubitus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 </a:t>
            </a:r>
            <a:endParaRPr lang="en-US" sz="3600" dirty="0"/>
          </a:p>
        </p:txBody>
      </p:sp>
      <p:sp>
        <p:nvSpPr>
          <p:cNvPr id="3" name="Subtitle 2"/>
          <p:cNvSpPr>
            <a:spLocks noGrp="1"/>
          </p:cNvSpPr>
          <p:nvPr>
            <p:ph type="subTitle" idx="1"/>
          </p:nvPr>
        </p:nvSpPr>
        <p:spPr>
          <a:xfrm>
            <a:off x="753767" y="1160599"/>
            <a:ext cx="8390233" cy="5237267"/>
          </a:xfrm>
        </p:spPr>
        <p:txBody>
          <a:bodyPr>
            <a:normAutofit/>
          </a:bodyPr>
          <a:lstStyle/>
          <a:p>
            <a:pPr algn="l"/>
            <a:r>
              <a:rPr lang="en-GB" b="1" dirty="0" smtClean="0">
                <a:solidFill>
                  <a:schemeClr val="tx1">
                    <a:lumMod val="85000"/>
                    <a:lumOff val="15000"/>
                  </a:schemeClr>
                </a:solidFill>
              </a:rPr>
              <a:t>Image evaluation</a:t>
            </a: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The </a:t>
            </a:r>
            <a:r>
              <a:rPr lang="en-GB" dirty="0">
                <a:solidFill>
                  <a:schemeClr val="tx1">
                    <a:lumMod val="85000"/>
                    <a:lumOff val="15000"/>
                  </a:schemeClr>
                </a:solidFill>
              </a:rPr>
              <a:t>diaphragm, spine and anterior margin of the abdomen should be </a:t>
            </a:r>
            <a:r>
              <a:rPr lang="en-GB" dirty="0" smtClean="0">
                <a:solidFill>
                  <a:schemeClr val="tx1">
                    <a:lumMod val="85000"/>
                    <a:lumOff val="15000"/>
                  </a:schemeClr>
                </a:solidFill>
              </a:rPr>
              <a:t>included</a:t>
            </a:r>
          </a:p>
          <a:p>
            <a:pPr marL="457200" indent="-457200" algn="l">
              <a:buBlip>
                <a:blip r:embed="rId2"/>
              </a:buBlip>
            </a:pP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Air </a:t>
            </a:r>
            <a:r>
              <a:rPr lang="en-GB" dirty="0">
                <a:solidFill>
                  <a:schemeClr val="tx1">
                    <a:lumMod val="85000"/>
                    <a:lumOff val="15000"/>
                  </a:schemeClr>
                </a:solidFill>
              </a:rPr>
              <a:t>fluid levels should be adequately exposed and </a:t>
            </a:r>
            <a:r>
              <a:rPr lang="en-GB" dirty="0" smtClean="0">
                <a:solidFill>
                  <a:schemeClr val="tx1">
                    <a:lumMod val="85000"/>
                    <a:lumOff val="15000"/>
                  </a:schemeClr>
                </a:solidFill>
              </a:rPr>
              <a:t>demonstrated</a:t>
            </a:r>
          </a:p>
          <a:p>
            <a:pPr marL="457200" indent="-457200" algn="l">
              <a:buBlip>
                <a:blip r:embed="rId2"/>
              </a:buBlip>
            </a:pPr>
            <a:endParaRPr lang="en-GB" dirty="0" smtClean="0">
              <a:solidFill>
                <a:schemeClr val="tx1">
                  <a:lumMod val="85000"/>
                  <a:lumOff val="15000"/>
                </a:schemeClr>
              </a:solidFill>
            </a:endParaRPr>
          </a:p>
          <a:p>
            <a:pPr marL="457200" indent="-457200" algn="l">
              <a:buBlip>
                <a:blip r:embed="rId2"/>
              </a:buBlip>
            </a:pPr>
            <a:r>
              <a:rPr lang="en-GB" dirty="0" smtClean="0">
                <a:solidFill>
                  <a:schemeClr val="tx1">
                    <a:lumMod val="85000"/>
                    <a:lumOff val="15000"/>
                  </a:schemeClr>
                </a:solidFill>
              </a:rPr>
              <a:t>Superimposition </a:t>
            </a:r>
            <a:r>
              <a:rPr lang="en-GB" dirty="0">
                <a:solidFill>
                  <a:schemeClr val="tx1">
                    <a:lumMod val="85000"/>
                    <a:lumOff val="15000"/>
                  </a:schemeClr>
                </a:solidFill>
              </a:rPr>
              <a:t>of the ribs indicates a true lateral position.</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88</a:t>
            </a:fld>
            <a:endParaRPr lang="en-US" dirty="0"/>
          </a:p>
        </p:txBody>
      </p:sp>
    </p:spTree>
    <p:extLst>
      <p:ext uri="{BB962C8B-B14F-4D97-AF65-F5344CB8AC3E}">
        <p14:creationId xmlns:p14="http://schemas.microsoft.com/office/powerpoint/2010/main" val="1612314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smtClean="0">
                <a:latin typeface="Arial" panose="020B0604020202020204" pitchFamily="34" charset="0"/>
                <a:cs typeface="Arial" panose="020B0604020202020204" pitchFamily="34" charset="0"/>
              </a:rPr>
              <a:t>Dorsal decubitus</a:t>
            </a:r>
            <a:endParaRPr lang="en-US" sz="36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89</a:t>
            </a:fld>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52" y="2286000"/>
            <a:ext cx="376880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22755"/>
            <a:ext cx="4165748" cy="341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50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fontScale="90000"/>
          </a:bodyPr>
          <a:lstStyle/>
          <a:p>
            <a:r>
              <a:rPr lang="en-GB" b="1" dirty="0" smtClean="0"/>
              <a:t>Pharynx and Larynx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smtClean="0"/>
              <a:t> </a:t>
            </a:r>
            <a:r>
              <a:rPr lang="en-GB" b="1" dirty="0"/>
              <a:t/>
            </a:r>
            <a:br>
              <a:rPr lang="en-GB" b="1" dirty="0"/>
            </a:br>
            <a:endParaRPr lang="en-US" dirty="0"/>
          </a:p>
        </p:txBody>
      </p:sp>
      <p:sp>
        <p:nvSpPr>
          <p:cNvPr id="3" name="Subtitle 2"/>
          <p:cNvSpPr>
            <a:spLocks noGrp="1"/>
          </p:cNvSpPr>
          <p:nvPr>
            <p:ph type="subTitle" idx="1"/>
          </p:nvPr>
        </p:nvSpPr>
        <p:spPr>
          <a:xfrm>
            <a:off x="838200" y="920910"/>
            <a:ext cx="8153400" cy="5237267"/>
          </a:xfrm>
        </p:spPr>
        <p:txBody>
          <a:bodyPr>
            <a:normAutofit fontScale="850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GB" b="1" dirty="0" smtClean="0">
                <a:solidFill>
                  <a:schemeClr val="tx1">
                    <a:lumMod val="85000"/>
                    <a:lumOff val="15000"/>
                  </a:schemeClr>
                </a:solidFill>
                <a:latin typeface="Arial" panose="020B0604020202020204" pitchFamily="34" charset="0"/>
                <a:cs typeface="Arial" panose="020B0604020202020204" pitchFamily="34" charset="0"/>
              </a:rPr>
              <a:t>Lateral</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patient stands or sits with either shoulder against a vertical </a:t>
            </a:r>
            <a:r>
              <a:rPr lang="en-GB" dirty="0" smtClean="0">
                <a:solidFill>
                  <a:schemeClr val="tx1">
                    <a:lumMod val="85000"/>
                    <a:lumOff val="15000"/>
                  </a:schemeClr>
                </a:solidFill>
                <a:latin typeface="Arial" panose="020B0604020202020204" pitchFamily="34" charset="0"/>
                <a:cs typeface="Arial" panose="020B0604020202020204" pitchFamily="34" charset="0"/>
              </a:rPr>
              <a:t>cassette</a:t>
            </a:r>
          </a:p>
          <a:p>
            <a:pPr algn="l"/>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The </a:t>
            </a:r>
            <a:r>
              <a:rPr lang="en-GB" dirty="0">
                <a:solidFill>
                  <a:schemeClr val="tx1">
                    <a:lumMod val="85000"/>
                    <a:lumOff val="15000"/>
                  </a:schemeClr>
                </a:solidFill>
                <a:latin typeface="Arial" panose="020B0604020202020204" pitchFamily="34" charset="0"/>
                <a:cs typeface="Arial" panose="020B0604020202020204" pitchFamily="34" charset="0"/>
              </a:rPr>
              <a:t>jaw is raised slightly to avoid the superimposition of the angle of the mandible with the bodies of the upper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vertebrae.</a:t>
            </a:r>
          </a:p>
          <a:p>
            <a:pPr marL="457200" indent="-457200" algn="l">
              <a:buBlip>
                <a:blip r:embed="rId2"/>
              </a:buBlip>
            </a:pPr>
            <a:endParaRPr lang="en-GB"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GB" dirty="0" smtClean="0">
                <a:solidFill>
                  <a:schemeClr val="tx1">
                    <a:lumMod val="85000"/>
                    <a:lumOff val="15000"/>
                  </a:schemeClr>
                </a:solidFill>
                <a:latin typeface="Arial" panose="020B0604020202020204" pitchFamily="34" charset="0"/>
                <a:cs typeface="Arial" panose="020B0604020202020204" pitchFamily="34" charset="0"/>
              </a:rPr>
              <a:t>Immediately </a:t>
            </a:r>
            <a:r>
              <a:rPr lang="en-GB" dirty="0">
                <a:solidFill>
                  <a:schemeClr val="tx1">
                    <a:lumMod val="85000"/>
                    <a:lumOff val="15000"/>
                  </a:schemeClr>
                </a:solidFill>
                <a:latin typeface="Arial" panose="020B0604020202020204" pitchFamily="34" charset="0"/>
                <a:cs typeface="Arial" panose="020B0604020202020204" pitchFamily="34" charset="0"/>
              </a:rPr>
              <a:t>before exposure, the patient is asked to depress the shoulders forcibly to include the seventh cervical </a:t>
            </a:r>
            <a:r>
              <a:rPr lang="en-GB" dirty="0" smtClean="0">
                <a:solidFill>
                  <a:schemeClr val="tx1">
                    <a:lumMod val="85000"/>
                    <a:lumOff val="15000"/>
                  </a:schemeClr>
                </a:solidFill>
                <a:latin typeface="Arial" panose="020B0604020202020204" pitchFamily="34" charset="0"/>
                <a:cs typeface="Arial" panose="020B0604020202020204" pitchFamily="34" charset="0"/>
              </a:rPr>
              <a:t>spine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a:t>
            </a:fld>
            <a:endParaRPr lang="en-US" dirty="0"/>
          </a:p>
        </p:txBody>
      </p:sp>
    </p:spTree>
    <p:extLst>
      <p:ext uri="{BB962C8B-B14F-4D97-AF65-F5344CB8AC3E}">
        <p14:creationId xmlns:p14="http://schemas.microsoft.com/office/powerpoint/2010/main" val="14297004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818" y="2514600"/>
            <a:ext cx="8046493" cy="1752600"/>
          </a:xfrm>
        </p:spPr>
        <p:txBody>
          <a:bodyPr>
            <a:normAutofit/>
          </a:bodyPr>
          <a:lstStyle/>
          <a:p>
            <a:r>
              <a:rPr lang="en-US" sz="9600" b="1" dirty="0">
                <a:solidFill>
                  <a:srgbClr val="FC5D04"/>
                </a:solidFill>
                <a:latin typeface="Matura MT Script Capitals" pitchFamily="66" charset="0"/>
                <a:cs typeface="Times New Roman" pitchFamily="18" charset="0"/>
              </a:rPr>
              <a:t>Thank You !</a:t>
            </a:r>
            <a:endParaRPr lang="en-US" sz="15500" b="1" dirty="0">
              <a:solidFill>
                <a:srgbClr val="FC5D04"/>
              </a:solidFill>
              <a:latin typeface="Matura MT Script Capitals" pitchFamily="66" charset="0"/>
              <a:cs typeface="Times New Roman" pitchFamily="18"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3/17/2020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90</a:t>
            </a:fld>
            <a:endParaRPr lang="en-US"/>
          </a:p>
        </p:txBody>
      </p:sp>
    </p:spTree>
    <p:extLst>
      <p:ext uri="{BB962C8B-B14F-4D97-AF65-F5344CB8AC3E}">
        <p14:creationId xmlns:p14="http://schemas.microsoft.com/office/powerpoint/2010/main" val="27625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20168</TotalTime>
  <Words>4314</Words>
  <Application>Microsoft Office PowerPoint</Application>
  <PresentationFormat>On-screen Show (4:3)</PresentationFormat>
  <Paragraphs>967</Paragraphs>
  <Slides>90</Slides>
  <Notes>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Radiographic Positioning </vt:lpstr>
      <vt:lpstr>Radiographic Positioning </vt:lpstr>
      <vt:lpstr> Objectives  </vt:lpstr>
      <vt:lpstr>Pharynx and Larynx  </vt:lpstr>
      <vt:lpstr>Pharynx and Larynx  </vt:lpstr>
      <vt:lpstr>Pharynx and Larynx …cont’d  </vt:lpstr>
      <vt:lpstr>Pharynx and Larynx …cont’d  </vt:lpstr>
      <vt:lpstr>AP upper air way  </vt:lpstr>
      <vt:lpstr>Pharynx and Larynx …cont’d  </vt:lpstr>
      <vt:lpstr>Pharynx and Larynx …cont’d  </vt:lpstr>
      <vt:lpstr>Lateral upper air way </vt:lpstr>
      <vt:lpstr> Trachea (Thoracic inlet) </vt:lpstr>
      <vt:lpstr> Trachea (Thoracic inlet) …cont’d </vt:lpstr>
      <vt:lpstr>Thoracic inlet </vt:lpstr>
      <vt:lpstr>Trachea (Thoracic inlet) …cont’d </vt:lpstr>
      <vt:lpstr>Lateral Trachea </vt:lpstr>
      <vt:lpstr> CHEST-Lung </vt:lpstr>
      <vt:lpstr> CHEST-Lung …cont’d </vt:lpstr>
      <vt:lpstr> CHEST-Lung …cont’d </vt:lpstr>
      <vt:lpstr> CHEST-Lung …cont’d </vt:lpstr>
      <vt:lpstr>CHEST-Lung …cont’d </vt:lpstr>
      <vt:lpstr>CHEST-Lung …cont’d </vt:lpstr>
      <vt:lpstr> CHEST-Lung …cont’d </vt:lpstr>
      <vt:lpstr>CHEST-Lung …cont’d </vt:lpstr>
      <vt:lpstr> CHEST-Lung …cont’d </vt:lpstr>
      <vt:lpstr>CHEST-Lung …cont’d </vt:lpstr>
      <vt:lpstr>CHEST-Lung …cont’d </vt:lpstr>
      <vt:lpstr>CHEST-Lung …cont’d </vt:lpstr>
      <vt:lpstr>CHEST-Lung …cont’d </vt:lpstr>
      <vt:lpstr>PA erect chest x-ray </vt:lpstr>
      <vt:lpstr> CHEST-Lung …cont’d </vt:lpstr>
      <vt:lpstr>LATERAL CHEST …cont’d </vt:lpstr>
      <vt:lpstr> LATERAL CHEST </vt:lpstr>
      <vt:lpstr>Lungs apices </vt:lpstr>
      <vt:lpstr>AP Apical view </vt:lpstr>
      <vt:lpstr>PA Apical view </vt:lpstr>
      <vt:lpstr>Lordotic view</vt:lpstr>
      <vt:lpstr>Lordotic view</vt:lpstr>
      <vt:lpstr>Lateral decubitus chest</vt:lpstr>
      <vt:lpstr>Lateral decubitus chest …cont’d</vt:lpstr>
      <vt:lpstr>Lateral decubitus chest …cont’d</vt:lpstr>
      <vt:lpstr>Right lateral decubitus</vt:lpstr>
      <vt:lpstr>Bones of the thorax</vt:lpstr>
      <vt:lpstr>Bones of the thorax …cont’d</vt:lpstr>
      <vt:lpstr>Bones of the thorax</vt:lpstr>
      <vt:lpstr>Bones of the thorax …cont’d</vt:lpstr>
      <vt:lpstr>Bones of the thorax …cont’d</vt:lpstr>
      <vt:lpstr>Image evaluation</vt:lpstr>
      <vt:lpstr>Image evaluation …cont’d </vt:lpstr>
      <vt:lpstr>Ribs above the diaphragm</vt:lpstr>
      <vt:lpstr>Ribs below the diaphragm</vt:lpstr>
      <vt:lpstr>(RAO &amp; LAO)/(RPO &amp;LPO) </vt:lpstr>
      <vt:lpstr>(RAO &amp; LAO)/(RPO &amp;LPO) …cont’d </vt:lpstr>
      <vt:lpstr>Image evaluation</vt:lpstr>
      <vt:lpstr>Image evaluation …cont’d </vt:lpstr>
      <vt:lpstr>LPO</vt:lpstr>
      <vt:lpstr>Sternum</vt:lpstr>
      <vt:lpstr>Sternum</vt:lpstr>
      <vt:lpstr>Sternum</vt:lpstr>
      <vt:lpstr>Sternum …cont’d </vt:lpstr>
      <vt:lpstr>Sternum …cont’d </vt:lpstr>
      <vt:lpstr>RAO sternum</vt:lpstr>
      <vt:lpstr>Sternum …cont’d </vt:lpstr>
      <vt:lpstr>Sternum …cont’d </vt:lpstr>
      <vt:lpstr>Sternum …cont’d </vt:lpstr>
      <vt:lpstr>Lateral Sternum</vt:lpstr>
      <vt:lpstr>The Abdomen </vt:lpstr>
      <vt:lpstr>The Abdomen </vt:lpstr>
      <vt:lpstr>The Abdomen …cont’d </vt:lpstr>
      <vt:lpstr>The Abdomen …cont’d </vt:lpstr>
      <vt:lpstr>The Abdomen …cont’d </vt:lpstr>
      <vt:lpstr>The Abdomen …cont’d </vt:lpstr>
      <vt:lpstr>The Abdomen …cont’d </vt:lpstr>
      <vt:lpstr>AP Abdomen</vt:lpstr>
      <vt:lpstr>The Abdomen</vt:lpstr>
      <vt:lpstr>Upright AP Abdomen </vt:lpstr>
      <vt:lpstr>Upright AP Abdomen …cont’d </vt:lpstr>
      <vt:lpstr>Upright AP Abdomen …cont’d </vt:lpstr>
      <vt:lpstr>Upright AP Abdomen …cont’d </vt:lpstr>
      <vt:lpstr>Left lateral decubitus</vt:lpstr>
      <vt:lpstr>Left lateral decubitus …cont’d </vt:lpstr>
      <vt:lpstr>Left lateral decubitus …cont’d </vt:lpstr>
      <vt:lpstr>Left lateral decubitus …cont’d </vt:lpstr>
      <vt:lpstr>Left lateral decubitus …cont’d </vt:lpstr>
      <vt:lpstr>Left lateral decubitus</vt:lpstr>
      <vt:lpstr>Dorsal decubitus</vt:lpstr>
      <vt:lpstr>Dorsal decubitus …cont’d </vt:lpstr>
      <vt:lpstr>Dorsal decubitus …cont’d </vt:lpstr>
      <vt:lpstr>Dorsal decubitus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364</cp:revision>
  <dcterms:created xsi:type="dcterms:W3CDTF">2019-03-03T06:08:19Z</dcterms:created>
  <dcterms:modified xsi:type="dcterms:W3CDTF">2020-03-17T08:54:56Z</dcterms:modified>
</cp:coreProperties>
</file>