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32" r:id="rId3"/>
    <p:sldId id="334" r:id="rId4"/>
    <p:sldId id="457" r:id="rId5"/>
    <p:sldId id="397" r:id="rId6"/>
    <p:sldId id="340" r:id="rId7"/>
    <p:sldId id="396" r:id="rId8"/>
    <p:sldId id="398" r:id="rId9"/>
    <p:sldId id="343" r:id="rId10"/>
    <p:sldId id="348" r:id="rId11"/>
    <p:sldId id="399" r:id="rId12"/>
    <p:sldId id="352" r:id="rId13"/>
    <p:sldId id="353" r:id="rId14"/>
    <p:sldId id="356" r:id="rId15"/>
    <p:sldId id="357" r:id="rId16"/>
    <p:sldId id="362" r:id="rId17"/>
    <p:sldId id="372" r:id="rId18"/>
    <p:sldId id="400" r:id="rId19"/>
    <p:sldId id="373" r:id="rId20"/>
    <p:sldId id="377" r:id="rId21"/>
    <p:sldId id="379" r:id="rId22"/>
    <p:sldId id="381" r:id="rId23"/>
    <p:sldId id="384" r:id="rId24"/>
    <p:sldId id="401" r:id="rId25"/>
    <p:sldId id="388" r:id="rId26"/>
    <p:sldId id="394" r:id="rId27"/>
    <p:sldId id="395" r:id="rId28"/>
    <p:sldId id="404" r:id="rId29"/>
    <p:sldId id="405" r:id="rId30"/>
    <p:sldId id="407" r:id="rId31"/>
    <p:sldId id="408" r:id="rId32"/>
    <p:sldId id="409" r:id="rId33"/>
    <p:sldId id="410" r:id="rId34"/>
    <p:sldId id="412" r:id="rId35"/>
    <p:sldId id="413" r:id="rId36"/>
    <p:sldId id="414" r:id="rId37"/>
    <p:sldId id="416" r:id="rId38"/>
    <p:sldId id="418" r:id="rId39"/>
    <p:sldId id="423" r:id="rId40"/>
    <p:sldId id="424" r:id="rId41"/>
    <p:sldId id="45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9780F-979A-4A4A-B0B8-FF5032FF4B1E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B2DA0-A280-409D-9A11-941AE1994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20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3D95-815D-4979-A017-3D4DF31C2886}" type="datetime1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23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85AB-81F3-456A-8C28-A0A2A51BC801}" type="datetime1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05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5DC4-3B14-41E3-AC04-BCCB836ABDFA}" type="datetime1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6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6F9B-AA20-4DA7-8F40-4F0FEE79B781}" type="datetime1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0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558B-A9AB-49DD-AD3E-268B4E133925}" type="datetime1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67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26BC-3004-479C-8CE3-42CD6D9137C1}" type="datetime1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72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A902E-0BD1-4275-97A4-D2649A8E8AF4}" type="datetime1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1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505CB-9048-4503-8DCE-B338F050F62C}" type="datetime1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21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50DD-2510-4138-B81B-B393D990D0AF}" type="datetime1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30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4F48-5DE8-4771-81B7-5BB51B8C4047}" type="datetime1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11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AF88-F564-4C77-95A0-9E588C96DD46}" type="datetime1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2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990EE-87A1-4201-83DC-5968F23AA67E}" type="datetime1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61CFD-E588-4721-A869-476C19DB5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2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107" y="228599"/>
            <a:ext cx="7894093" cy="1066801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Radiographic Positioning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347299"/>
            <a:ext cx="7589293" cy="4623470"/>
          </a:xfrm>
        </p:spPr>
        <p:txBody>
          <a:bodyPr>
            <a:normAutofit/>
          </a:bodyPr>
          <a:lstStyle/>
          <a:p>
            <a:endParaRPr lang="en-GB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MeRT2122</a:t>
            </a:r>
          </a:p>
          <a:p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 ECTS)</a:t>
            </a:r>
          </a:p>
          <a:p>
            <a:endParaRPr lang="en-GB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Hailegebriel Shiferaw, (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PH,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MSc)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Medical Radiology Technology</a:t>
            </a:r>
          </a:p>
          <a:p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Hawassa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University 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4936" y="3061063"/>
            <a:ext cx="6858002" cy="73587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program</a:t>
            </a:r>
          </a:p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78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3/11/2020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41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528489"/>
            <a:ext cx="7894093" cy="76691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Female breast anatomy </a:t>
            </a:r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cont’d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6350" y="1061173"/>
            <a:ext cx="8161633" cy="4907419"/>
          </a:xfrm>
        </p:spPr>
        <p:txBody>
          <a:bodyPr>
            <a:normAutofit/>
          </a:bodyPr>
          <a:lstStyle/>
          <a:p>
            <a:pPr algn="l"/>
            <a:endPara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10</a:t>
            </a:fld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256745"/>
            <a:ext cx="8009233" cy="489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4170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528489"/>
            <a:ext cx="7894093" cy="76691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Female breast anatomy </a:t>
            </a:r>
            <a:r>
              <a:rPr lang="en-GB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cont’d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476" y="1074236"/>
            <a:ext cx="8161633" cy="4907419"/>
          </a:xfrm>
        </p:spPr>
        <p:txBody>
          <a:bodyPr>
            <a:normAutofit/>
          </a:bodyPr>
          <a:lstStyle/>
          <a:p>
            <a:pPr algn="l"/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11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766" y="976438"/>
            <a:ext cx="8237833" cy="521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7142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611769"/>
            <a:ext cx="7894093" cy="76691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X-ray equipment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965552"/>
            <a:ext cx="8161633" cy="5237267"/>
          </a:xfrm>
        </p:spPr>
        <p:txBody>
          <a:bodyPr>
            <a:normAutofit fontScale="92500"/>
          </a:bodyPr>
          <a:lstStyle/>
          <a:p>
            <a:pPr marL="806450">
              <a:buFont typeface="Wingdings" pitchFamily="2" charset="2"/>
              <a:buChar char="§"/>
              <a:defRPr/>
            </a:pP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mammography system comprises: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high-voltage generator;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X-ray tube;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Tube filtration;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Compression device;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Reciprocating anti-scatter grid;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Image-recording system;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Automatic exposure control (AEC) system.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X-ray </a:t>
            </a:r>
            <a:r>
              <a:rPr lang="en-US" dirty="0">
                <a:solidFill>
                  <a:schemeClr val="bg1"/>
                </a:solidFill>
              </a:rPr>
              <a:t>equipment features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13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95438"/>
            <a:ext cx="7894093" cy="762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X-ray equipment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features </a:t>
            </a:r>
            <a:r>
              <a:rPr lang="en-GB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cont’d</a:t>
            </a:r>
            <a:r>
              <a:rPr lang="en-GB" b="1" dirty="0"/>
              <a:t/>
            </a:r>
            <a:br>
              <a:rPr lang="en-GB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956" y="1320312"/>
            <a:ext cx="8161633" cy="5237267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KV and high MAs techniques are used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 out put of  three phase HTG is 25 to 35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Kvp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Kvp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d/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projection of breast ranges from 25 to 30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Kvp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focal spot; up to 100-200 MA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focal spot; 15-50 MA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exposure time ranges from 0.02 to 6sec.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 of 60-65 cm is used.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emulsion must be relatively small in grain size.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Carefully immobilization is needed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28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528489"/>
            <a:ext cx="7894093" cy="76691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X-ray equipment features </a:t>
            </a:r>
            <a:r>
              <a:rPr lang="en-GB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cont’d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522469"/>
            <a:ext cx="8077200" cy="4430883"/>
          </a:xfrm>
        </p:spPr>
        <p:txBody>
          <a:bodyPr>
            <a:normAutofit/>
          </a:bodyPr>
          <a:lstStyle/>
          <a:p>
            <a:pPr algn="l"/>
            <a:endParaRPr lang="en-GB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14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8300" y="1039429"/>
            <a:ext cx="5867400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9598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018" y="381000"/>
            <a:ext cx="7894093" cy="76691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X-ray equipment features </a:t>
            </a:r>
            <a:r>
              <a:rPr lang="en-GB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cont’d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1137750"/>
            <a:ext cx="8161633" cy="5237267"/>
          </a:xfrm>
        </p:spPr>
        <p:txBody>
          <a:bodyPr>
            <a:normAutofit/>
          </a:bodyPr>
          <a:lstStyle/>
          <a:p>
            <a:pPr algn="l"/>
            <a:endParaRPr lang="en-GB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15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1" y="1143000"/>
            <a:ext cx="6857999" cy="553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7534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32299"/>
            <a:ext cx="7894093" cy="76691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Adequate breast compression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1137750"/>
            <a:ext cx="8161633" cy="523726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has the following uses;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Flattens &amp; separate breast structures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Decreases OID, so visibility of detail will improved.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Reduces radiation exposure, so contrast is improved.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Immobilizes the patient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 a more uniform density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5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209526"/>
            <a:ext cx="8237833" cy="76691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Recommended projections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1160599"/>
            <a:ext cx="8161633" cy="5237267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projections </a:t>
            </a:r>
          </a:p>
          <a:p>
            <a:pPr marL="914400" lvl="1" indent="-457200" algn="l">
              <a:buBlip>
                <a:blip r:embed="rId2"/>
              </a:buBlip>
            </a:pP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Craniocaudal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l">
              <a:buBlip>
                <a:blip r:embed="rId2"/>
              </a:buBlip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45-degree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-lateral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oblique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Supplementary projections</a:t>
            </a:r>
          </a:p>
          <a:p>
            <a:pPr marL="914400" lvl="1" indent="-457200" algn="l">
              <a:buBlip>
                <a:blip r:embed="rId2"/>
              </a:buBlip>
            </a:pP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Lateromedial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oblique</a:t>
            </a:r>
          </a:p>
          <a:p>
            <a:pPr marL="914400" lvl="1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Exaggerated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 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medial, roll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</a:t>
            </a:r>
          </a:p>
          <a:p>
            <a:pPr marL="914400" lvl="1" indent="-457200" algn="l">
              <a:buBlip>
                <a:blip r:embed="rId2"/>
              </a:buBlip>
            </a:pP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Caudo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-cranial</a:t>
            </a:r>
          </a:p>
          <a:p>
            <a:pPr marL="914400" lvl="1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Medio-lateral</a:t>
            </a:r>
          </a:p>
          <a:p>
            <a:pPr marL="914400" lvl="1" indent="-457200" algn="l">
              <a:buBlip>
                <a:blip r:embed="rId2"/>
              </a:buBlip>
            </a:pP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Latero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-medial</a:t>
            </a:r>
          </a:p>
          <a:p>
            <a:pPr marL="914400" lvl="1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Axillary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tail,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cleavage</a:t>
            </a:r>
          </a:p>
          <a:p>
            <a:pPr marL="914400" lvl="1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Localized</a:t>
            </a:r>
          </a:p>
          <a:p>
            <a:pPr marL="914400" lvl="1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compression/paddle</a:t>
            </a:r>
          </a:p>
          <a:p>
            <a:pPr marL="914400" lvl="1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Magnification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tangential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Undergraduate 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2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209526"/>
            <a:ext cx="8237833" cy="76691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Radiographic positioning of breast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1339907"/>
            <a:ext cx="8161633" cy="4613446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Craniocaudad (CC) breast</a:t>
            </a:r>
          </a:p>
          <a:p>
            <a:pPr algn="l"/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consideration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size: 18x24 cm or 24x30cm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Grid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recommended, greater than 2 cm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25-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KVP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AEC usually recommended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Collimate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cassette size 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46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9526"/>
            <a:ext cx="7894093" cy="76691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Patient positioning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1160599"/>
            <a:ext cx="8390233" cy="5237267"/>
          </a:xfrm>
        </p:spPr>
        <p:txBody>
          <a:bodyPr>
            <a:normAutofit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 the ambulatory patient to the standing erect position in front of the dedicated mammography unit. 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 the ambulatory patient to assume a comfortable stance with the feet apart.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 the unit to the level of inframammary crease when the breast is elevated.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08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590800"/>
            <a:ext cx="7894093" cy="1066801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EIGHT </a:t>
            </a:r>
            <a:b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7589293" cy="1143000"/>
          </a:xfrm>
        </p:spPr>
        <p:txBody>
          <a:bodyPr>
            <a:normAutofit fontScale="25000" lnSpcReduction="20000"/>
          </a:bodyPr>
          <a:lstStyle/>
          <a:p>
            <a:endParaRPr lang="en-GB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MAMMOGRAPHY</a:t>
            </a:r>
          </a:p>
          <a:p>
            <a:endParaRPr lang="en-GB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4936" y="3061063"/>
            <a:ext cx="6858002" cy="73587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program</a:t>
            </a:r>
          </a:p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78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3/11/2020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86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9526"/>
            <a:ext cx="7894093" cy="76691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Patient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positioning </a:t>
            </a:r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cont’d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20</a:t>
            </a:fld>
            <a:endParaRPr lang="en-US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85048"/>
            <a:ext cx="7924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6561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247101"/>
            <a:ext cx="7894093" cy="6096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positioning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1066800"/>
            <a:ext cx="8314033" cy="5308217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Elevate the breast so the inframammary crease is at it’s maximum level.</a:t>
            </a:r>
          </a:p>
          <a:p>
            <a:pPr marL="914400" lvl="1" indent="-457200" algn="l">
              <a:buBlip>
                <a:blip r:embed="rId2"/>
              </a:buBlip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 the level of the cassette holder</a:t>
            </a:r>
          </a:p>
          <a:p>
            <a:pPr marL="914400" lvl="1" indent="-457200" algn="l">
              <a:buBlip>
                <a:blip r:embed="rId2"/>
              </a:buBlip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patient’s inframammary crease should contact firmly against the cassette's edge.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both hands, one bellow the breast &amp; one above pull the breast tissue away from the chest wall &amp; place it on the cassette 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the patient’s head away from the side being examined 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one hand to smooth the lateral beast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tissue to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skin folds  &amp; the other on the shoulder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90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152400"/>
            <a:ext cx="7894093" cy="5911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positioning </a:t>
            </a:r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cont’d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976439"/>
            <a:ext cx="8390233" cy="5421428"/>
          </a:xfrm>
        </p:spPr>
        <p:txBody>
          <a:bodyPr>
            <a:normAutofit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 the opposite breast over the corner of the cassette holder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 the patient to the arm of side not being examined place it forward on the handle bar of the unit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1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 of the examined side should be at the side with the arm externally rotated.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CR: Direct the CR perpendicular to the breast &amp; cassette. 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78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152400"/>
            <a:ext cx="7894093" cy="5911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Image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23</a:t>
            </a:fld>
            <a:endParaRPr lang="en-US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976437"/>
            <a:ext cx="6324600" cy="557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4326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152400"/>
            <a:ext cx="7894093" cy="5911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Essential image characteristics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976438"/>
            <a:ext cx="8390233" cy="5237267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labeling should be evident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overlying structures should be seen.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pectoral muscle will be seen in 20% of patients.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nipple should be centered crosswise on the film &amp; should be in profile, if possible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medial portion of the breast should be included on the film.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be no folds in the breast tissue.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Dense tissue should be adequately penetrated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81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247101"/>
            <a:ext cx="8390233" cy="5911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Mediolateral oblique (MLO)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1320312"/>
            <a:ext cx="8390233" cy="5237267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consideration</a:t>
            </a:r>
          </a:p>
          <a:p>
            <a:pPr algn="l"/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size: 18x24 cm or 24x30cm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Grid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recommended, greater than 2 cm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25-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KVP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Collimate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cassette size </a:t>
            </a:r>
          </a:p>
          <a:p>
            <a:pPr marL="457200" indent="-457200" algn="l">
              <a:buBlip>
                <a:blip r:embed="rId2"/>
              </a:buBlip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74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152400"/>
            <a:ext cx="7894093" cy="824038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MLO </a:t>
            </a:r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cont’d 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1143000"/>
            <a:ext cx="8390233" cy="4706801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positioning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ambulatory patient to the standing erect position in front of the dedicated mammography unit. 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 the ambulatory patient to assume a comfortable stance with the feet apart.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assessing the angle of patient’s pectoral 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4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457200"/>
            <a:ext cx="7894093" cy="824038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MLO </a:t>
            </a:r>
            <a:r>
              <a:rPr lang="en-GB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cont’d 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27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766" y="1253240"/>
            <a:ext cx="8361929" cy="50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1946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457200"/>
            <a:ext cx="7894093" cy="824038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MLO </a:t>
            </a:r>
            <a:r>
              <a:rPr lang="en-GB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cont’d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830" y="1231724"/>
            <a:ext cx="8390233" cy="4864275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Elevate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breast towards the lateral side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Adjust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angle of tube &amp; cassette to match the muscle angle( thin /small breasted patient: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28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-70</a:t>
            </a:r>
            <a:r>
              <a:rPr lang="en-US" sz="28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heavier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with larger breast: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sz="28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-60</a:t>
            </a:r>
            <a:r>
              <a:rPr lang="en-US" sz="28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angle.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positioning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Elevate &amp; gently pull the breast upward &amp; out ward placing the lateral side of the breast against the cassette holder.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 the axilla over the superior corner of the cassette holder.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out letting go of the breast, lower the compression device on to the breast.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18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457200"/>
            <a:ext cx="7894093" cy="824038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MLO </a:t>
            </a:r>
            <a:r>
              <a:rPr lang="en-GB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cont’d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1675887"/>
            <a:ext cx="8390233" cy="4864275"/>
          </a:xfrm>
        </p:spPr>
        <p:txBody>
          <a:bodyPr>
            <a:normAutofit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one hand to smooth the anterior breast tissue to avoid skin folds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position the other hand on the patient’s sternum to adjust the skin over the sternum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Direct the CR perpendicular to the breast &amp; cassette. 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0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0778" y="247101"/>
            <a:ext cx="8046493" cy="72933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en-GB" b="1" dirty="0"/>
              <a:t/>
            </a:r>
            <a:br>
              <a:rPr lang="en-GB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762000"/>
            <a:ext cx="8000999" cy="5795579"/>
          </a:xfrm>
        </p:spPr>
        <p:txBody>
          <a:bodyPr>
            <a:normAutofit fontScale="47500" lnSpcReduction="20000"/>
          </a:bodyPr>
          <a:lstStyle/>
          <a:p>
            <a:pPr marL="806450">
              <a:buFont typeface="Wingdings" pitchFamily="2" charset="2"/>
              <a:buChar char="§"/>
              <a:defRPr/>
            </a:pPr>
            <a:endParaRPr lang="en-US"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end of these lesson you should have to able to</a:t>
            </a:r>
            <a:r>
              <a:rPr lang="en-US" sz="45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450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45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the most important positioning landmarks w/c are  used for accurate positioning breast imaging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the routine &amp; recommended projection of breast imaging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the alternate projection of breast imaging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the appropriate exposure factor for the breast imaging accordingly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control of infection &amp; identify sterile areas.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the radiographs of the breast in terms of positioning, centering &amp;image quality.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the patient for the examination</a:t>
            </a:r>
          </a:p>
          <a:p>
            <a:pPr marL="457200" indent="-457200" algn="l">
              <a:buBlip>
                <a:blip r:embed="rId2"/>
              </a:buBlip>
            </a:pPr>
            <a:endParaRPr lang="en-US" sz="4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program</a:t>
            </a:r>
          </a:p>
          <a:p>
            <a:pPr algn="ctr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767" y="457200"/>
            <a:ext cx="7894093" cy="82403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Image evaluation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664" y="1510742"/>
            <a:ext cx="8390233" cy="4864275"/>
          </a:xfrm>
        </p:spPr>
        <p:txBody>
          <a:bodyPr>
            <a:normAutofit/>
          </a:bodyPr>
          <a:lstStyle/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30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716" y="1160681"/>
            <a:ext cx="8094141" cy="542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2027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144" y="141514"/>
            <a:ext cx="7894093" cy="824038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MLO </a:t>
            </a:r>
            <a:r>
              <a:rPr lang="en-GB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cont’d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1142999"/>
            <a:ext cx="8077200" cy="4953001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image characteristics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 labeling should be evident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axilla, axillary tail, glandular tissue, pectoral muscle and infra-mammary fold should be demonstrated.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pectoral muscle should be seen down to  level of nipple on most patients.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should be no dropping of the anterior aspect of the breast(camel nose).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Dense tissue should be adequately penetrated</a:t>
            </a:r>
          </a:p>
          <a:p>
            <a:pPr marL="457200" indent="-457200" algn="l">
              <a:buBlip>
                <a:blip r:embed="rId2"/>
              </a:buBlip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34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144" y="141514"/>
            <a:ext cx="7894093" cy="82403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Exaggerated CC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1089077"/>
            <a:ext cx="8077200" cy="5006923"/>
          </a:xfrm>
        </p:spPr>
        <p:txBody>
          <a:bodyPr>
            <a:normAutofit lnSpcReduction="10000"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when the lesion is suspected in the lateral aspect of breast.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Demonstrates the axillary tail and the upper midline portion of the breast tissue.</a:t>
            </a:r>
          </a:p>
          <a:p>
            <a:pPr algn="l"/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 of patient and cassette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breast-support table is horizontal and positioned slightly below the infra-mammary angle.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woman stands close to the equipment, with her breast aligned slightly to the medial side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9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144" y="141514"/>
            <a:ext cx="7894093" cy="82403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Exaggerated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CC </a:t>
            </a:r>
            <a:r>
              <a:rPr lang="en-GB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cont’d 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2777" y="1524000"/>
            <a:ext cx="8077200" cy="4429352"/>
          </a:xfrm>
        </p:spPr>
        <p:txBody>
          <a:bodyPr>
            <a:normAutofit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breast is lifted gently and placed on the table. The women is instructed to lean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28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</a:t>
            </a:r>
            <a:r>
              <a:rPr lang="en-US" sz="28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laterally.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Compression is applied, the exposure made.</a:t>
            </a:r>
          </a:p>
          <a:p>
            <a:pPr marL="457200" indent="-457200" algn="l">
              <a:buBlip>
                <a:blip r:embed="rId2"/>
              </a:buBlip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144" y="141514"/>
            <a:ext cx="7894093" cy="82403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Exaggerated CC </a:t>
            </a:r>
            <a:r>
              <a:rPr lang="en-GB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cont’d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2777" y="1299503"/>
            <a:ext cx="8077200" cy="5006923"/>
          </a:xfrm>
        </p:spPr>
        <p:txBody>
          <a:bodyPr>
            <a:normAutofit/>
          </a:bodyPr>
          <a:lstStyle/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34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9932" y="1295400"/>
            <a:ext cx="6993467" cy="484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5747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144" y="141514"/>
            <a:ext cx="7894093" cy="824038"/>
          </a:xfrm>
        </p:spPr>
        <p:txBody>
          <a:bodyPr>
            <a:norm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Latero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-medial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2777" y="976439"/>
            <a:ext cx="8077200" cy="5329988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Obtained to complement the MLO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projection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patient and cassette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breast-support table is placed against the sternum.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arm on the side being examined is lifted up to clear the X-ray tube.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equipment height is altered accordingly.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breast is gently guided across and upwards.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Compression is applied while the radiographer’s hand supports the breast.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1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144" y="141514"/>
            <a:ext cx="7894093" cy="824038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Latero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-medial </a:t>
            </a:r>
            <a:r>
              <a:rPr lang="en-GB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cont’d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2777" y="1299503"/>
            <a:ext cx="8077200" cy="5006923"/>
          </a:xfrm>
        </p:spPr>
        <p:txBody>
          <a:bodyPr>
            <a:normAutofit/>
          </a:bodyPr>
          <a:lstStyle/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36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336240"/>
            <a:ext cx="6989233" cy="503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2346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144" y="141514"/>
            <a:ext cx="7894093" cy="82403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Axillary tail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2777" y="1299503"/>
            <a:ext cx="8077200" cy="5006923"/>
          </a:xfrm>
        </p:spPr>
        <p:txBody>
          <a:bodyPr>
            <a:normAutofit fontScale="92500"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valuable when lymph gland involvement of a breast carcinoma is suspected.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patient and cassette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woman faces the equipment with feet are turned at an angle of approximately 15 degrees towards the midline.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arm on the side under examination is raised and her hand placed on her head.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equipment is at 45 degrees to the horizontal and level with the suprasternal notch.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66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144" y="141514"/>
            <a:ext cx="7894093" cy="82403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Axillary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tail </a:t>
            </a:r>
            <a:r>
              <a:rPr lang="en-GB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cont’d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611" y="1383334"/>
            <a:ext cx="8077200" cy="5006923"/>
          </a:xfrm>
        </p:spPr>
        <p:txBody>
          <a:bodyPr>
            <a:normAutofit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woman is leant forwards towards the machine.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radiographer pull her arm and to humeral head firmly across the top of the breast-support table.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breast is held forward by the radiographer.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Compression is applied, the exposure made and compression released.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8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144" y="141514"/>
            <a:ext cx="7894093" cy="82403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Axillary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tail </a:t>
            </a:r>
            <a:r>
              <a:rPr lang="en-GB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cont’d 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39</a:t>
            </a:fld>
            <a:endParaRPr lang="en-US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143000"/>
            <a:ext cx="6172200" cy="512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5885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528489"/>
            <a:ext cx="7894093" cy="76691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r>
              <a:rPr lang="en-GB" b="1" dirty="0"/>
              <a:t/>
            </a:r>
            <a:br>
              <a:rPr lang="en-GB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920910"/>
            <a:ext cx="8153400" cy="5237267"/>
          </a:xfrm>
        </p:spPr>
        <p:txBody>
          <a:bodyPr>
            <a:normAutofit fontScale="85000" lnSpcReduction="10000"/>
          </a:bodyPr>
          <a:lstStyle/>
          <a:p>
            <a:pPr algn="l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Mammography is radiographic examination of the breast tissue (soft tissue radiography).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screening tool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effective. Good quality mammograms can find 85-90% of cancers. </a:t>
            </a:r>
          </a:p>
          <a:p>
            <a:pPr marL="457200" indent="-457200" algn="l">
              <a:buBlip>
                <a:blip r:embed="rId2"/>
              </a:buBlip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Mammography is carried out on both symptomatic women with a known history or suspected abnormality of the breast and as a screening in  well,  asymptomatic woman.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BE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49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144" y="141514"/>
            <a:ext cx="7894093" cy="82403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Magnified projections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611" y="976438"/>
            <a:ext cx="8077200" cy="5413819"/>
          </a:xfrm>
        </p:spPr>
        <p:txBody>
          <a:bodyPr>
            <a:normAutofit/>
          </a:bodyPr>
          <a:lstStyle/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Magnification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used most commonly to examine areas of calcification.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Magnified projections are done in the CC and mediolateral projections.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fine focus of 0.1mm2 is essential.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specially designed platform or tower fits on to the breast support table.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grid is used.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and large paddles may be utilized for magnified projections and a full-field diaphragm.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Technology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89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9818" y="2514600"/>
            <a:ext cx="8046493" cy="1752600"/>
          </a:xfrm>
        </p:spPr>
        <p:txBody>
          <a:bodyPr>
            <a:normAutofit/>
          </a:bodyPr>
          <a:lstStyle/>
          <a:p>
            <a:r>
              <a:rPr lang="en-US" sz="9600" b="1" dirty="0">
                <a:solidFill>
                  <a:srgbClr val="FC5D04"/>
                </a:solidFill>
                <a:latin typeface="Matura MT Script Capitals" pitchFamily="66" charset="0"/>
                <a:cs typeface="Times New Roman" pitchFamily="18" charset="0"/>
              </a:rPr>
              <a:t>Thank You !</a:t>
            </a:r>
            <a:endParaRPr lang="en-US" sz="15500" b="1" dirty="0">
              <a:solidFill>
                <a:srgbClr val="FC5D04"/>
              </a:solidFill>
              <a:latin typeface="Matura MT Script Capitals" pitchFamily="66" charset="0"/>
              <a:cs typeface="Times New Roman" pitchFamily="18" charset="0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program</a:t>
            </a:r>
          </a:p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2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43037"/>
            <a:ext cx="7894093" cy="8523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Female breast anatomy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920910"/>
            <a:ext cx="8153400" cy="5237267"/>
          </a:xfrm>
        </p:spPr>
        <p:txBody>
          <a:bodyPr>
            <a:normAutofit fontScale="92500"/>
          </a:bodyPr>
          <a:lstStyle/>
          <a:p>
            <a:pPr marL="806450">
              <a:buFont typeface="Wingdings" pitchFamily="2" charset="2"/>
              <a:buChar char="§"/>
              <a:defRPr/>
            </a:pP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 from the </a:t>
            </a: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to the six ribs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from the lateral border of the sternum to the mid-axillary line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Composed of nipple, areola, inframammary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crease, axillary tail,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glandular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fibrous and fatty tissue.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Cooper’s ligament supports the entire breast weight by attachment with pectoralis major muscle.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size, shape and consistency vary significantly, depending on patient’s size, shape and age.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breast consists of </a:t>
            </a:r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15-20 lobes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each of which is divided in to several lobules.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program</a:t>
            </a:r>
          </a:p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66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74758"/>
            <a:ext cx="7894093" cy="1066801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Female breast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anatomy </a:t>
            </a:r>
            <a:r>
              <a:rPr lang="en-GB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cont’d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/>
              <a:t/>
            </a:r>
            <a:br>
              <a:rPr lang="en-GB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6" y="1225914"/>
            <a:ext cx="8390233" cy="5237267"/>
          </a:xfrm>
        </p:spPr>
        <p:txBody>
          <a:bodyPr>
            <a:normAutofit/>
          </a:bodyPr>
          <a:lstStyle/>
          <a:p>
            <a:pPr marL="806450">
              <a:buFont typeface="Wingdings" pitchFamily="2" charset="2"/>
              <a:buChar char="§"/>
              <a:defRPr/>
            </a:pP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menopause the glandular tissue replaced by adipose tissue(fat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needs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pregnancy _ fibro glandular type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several pregnancy _ fibro glandular fatty breast</a:t>
            </a: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program</a:t>
            </a:r>
          </a:p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74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74758"/>
            <a:ext cx="7894093" cy="1066801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Female breast anatomy </a:t>
            </a:r>
            <a:r>
              <a:rPr lang="en-GB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cont’d</a:t>
            </a:r>
            <a:r>
              <a:rPr lang="en-GB" b="1" dirty="0"/>
              <a:t/>
            </a:r>
            <a:br>
              <a:rPr lang="en-GB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1225914"/>
            <a:ext cx="8153400" cy="5237267"/>
          </a:xfrm>
        </p:spPr>
        <p:txBody>
          <a:bodyPr>
            <a:normAutofit/>
          </a:bodyPr>
          <a:lstStyle/>
          <a:p>
            <a:pPr marL="806450">
              <a:buFont typeface="Wingdings" pitchFamily="2" charset="2"/>
              <a:buChar char="§"/>
              <a:defRPr/>
            </a:pP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program</a:t>
            </a:r>
          </a:p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7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767" y="1121229"/>
            <a:ext cx="807719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4100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74758"/>
            <a:ext cx="7894093" cy="1066801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Female breast anatomy </a:t>
            </a:r>
            <a:r>
              <a:rPr lang="en-GB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cont’d</a:t>
            </a: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767" y="1225914"/>
            <a:ext cx="8153400" cy="5237267"/>
          </a:xfrm>
        </p:spPr>
        <p:txBody>
          <a:bodyPr>
            <a:normAutofit/>
          </a:bodyPr>
          <a:lstStyle/>
          <a:p>
            <a:pPr marL="806450">
              <a:buFont typeface="Wingdings" pitchFamily="2" charset="2"/>
              <a:buChar char="§"/>
              <a:defRPr/>
            </a:pP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program</a:t>
            </a:r>
          </a:p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8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219200"/>
            <a:ext cx="70104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7499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528489"/>
            <a:ext cx="7894093" cy="76691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Female breast anatomy </a:t>
            </a:r>
            <a:r>
              <a:rPr lang="en-GB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cont’d</a:t>
            </a:r>
            <a:r>
              <a:rPr lang="en-GB" sz="3600" b="1" dirty="0" smtClean="0"/>
              <a:t/>
            </a:r>
            <a:br>
              <a:rPr lang="en-GB" sz="3600" b="1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920910"/>
            <a:ext cx="8305800" cy="5237267"/>
          </a:xfrm>
        </p:spPr>
        <p:txBody>
          <a:bodyPr>
            <a:normAutofit/>
          </a:bodyPr>
          <a:lstStyle/>
          <a:p>
            <a:pPr marL="806450">
              <a:buFont typeface="Wingdings" pitchFamily="2" charset="2"/>
              <a:buChar char="§"/>
              <a:defRPr/>
            </a:pP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 rot="16200000">
            <a:off x="-3039052" y="3065179"/>
            <a:ext cx="6858002" cy="72763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Radiology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Undergraduate program</a:t>
            </a:r>
          </a:p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5" y="247101"/>
            <a:ext cx="712852" cy="7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5953352"/>
            <a:ext cx="712852" cy="60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5"/>
          <p:cNvSpPr txBox="1">
            <a:spLocks/>
          </p:cNvSpPr>
          <p:nvPr/>
        </p:nvSpPr>
        <p:spPr>
          <a:xfrm>
            <a:off x="2438400" y="63750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FCDC3E-F9C9-4787-B2FC-A4919D4A9593}" type="datetime1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1CFD-E588-4721-A869-476C19DB5156}" type="slidenum">
              <a:rPr lang="en-US" smtClean="0"/>
              <a:t>9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199" y="1104155"/>
            <a:ext cx="6645871" cy="527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6574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8737</TotalTime>
  <Words>1743</Words>
  <Application>Microsoft Office PowerPoint</Application>
  <PresentationFormat>On-screen Show (4:3)</PresentationFormat>
  <Paragraphs>384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Radiographic Positioning </vt:lpstr>
      <vt:lpstr>UNIT EIGHT  </vt:lpstr>
      <vt:lpstr>Objectives </vt:lpstr>
      <vt:lpstr>Introduction  </vt:lpstr>
      <vt:lpstr>Female breast anatomy </vt:lpstr>
      <vt:lpstr>Female breast anatomy …cont’d  </vt:lpstr>
      <vt:lpstr>Female breast anatomy …cont’d </vt:lpstr>
      <vt:lpstr>Female breast anatomy …cont’d  </vt:lpstr>
      <vt:lpstr>Female breast anatomy …cont’d </vt:lpstr>
      <vt:lpstr>Female breast anatomy …cont’d</vt:lpstr>
      <vt:lpstr>Female breast anatomy …cont’d </vt:lpstr>
      <vt:lpstr>X-ray equipment features </vt:lpstr>
      <vt:lpstr>X-ray equipment features …cont’d </vt:lpstr>
      <vt:lpstr>X-ray equipment features …cont’d </vt:lpstr>
      <vt:lpstr>X-ray equipment features …cont’d</vt:lpstr>
      <vt:lpstr>Adequate breast compression </vt:lpstr>
      <vt:lpstr>Recommended projections</vt:lpstr>
      <vt:lpstr>Radiographic positioning of breast</vt:lpstr>
      <vt:lpstr>Patient positioning</vt:lpstr>
      <vt:lpstr>Patient positioning …cont’d</vt:lpstr>
      <vt:lpstr>Part positioning</vt:lpstr>
      <vt:lpstr>Part positioning …cont’d </vt:lpstr>
      <vt:lpstr>Image evaluation</vt:lpstr>
      <vt:lpstr>Essential image characteristics</vt:lpstr>
      <vt:lpstr>Mediolateral oblique (MLO) </vt:lpstr>
      <vt:lpstr>MLO …cont’d </vt:lpstr>
      <vt:lpstr>MLO …cont’d </vt:lpstr>
      <vt:lpstr>MLO …cont’d </vt:lpstr>
      <vt:lpstr>MLO …cont’d </vt:lpstr>
      <vt:lpstr>Image evaluation</vt:lpstr>
      <vt:lpstr>MLO …cont’d </vt:lpstr>
      <vt:lpstr>Exaggerated CC</vt:lpstr>
      <vt:lpstr>Exaggerated CC …cont’d </vt:lpstr>
      <vt:lpstr>Exaggerated CC …cont’d </vt:lpstr>
      <vt:lpstr>Latero-medial</vt:lpstr>
      <vt:lpstr>Latero-medial …cont’d </vt:lpstr>
      <vt:lpstr>Axillary tail</vt:lpstr>
      <vt:lpstr>Axillary tail …cont’d </vt:lpstr>
      <vt:lpstr>Axillary tail …cont’d </vt:lpstr>
      <vt:lpstr>Magnified projections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421</cp:revision>
  <dcterms:created xsi:type="dcterms:W3CDTF">2019-03-03T06:08:19Z</dcterms:created>
  <dcterms:modified xsi:type="dcterms:W3CDTF">2020-03-11T08:59:12Z</dcterms:modified>
</cp:coreProperties>
</file>